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1"/>
  </p:notesMasterIdLst>
  <p:handoutMasterIdLst>
    <p:handoutMasterId r:id="rId22"/>
  </p:handoutMasterIdLst>
  <p:sldIdLst>
    <p:sldId id="285" r:id="rId2"/>
    <p:sldId id="256" r:id="rId3"/>
    <p:sldId id="264" r:id="rId4"/>
    <p:sldId id="282" r:id="rId5"/>
    <p:sldId id="271" r:id="rId6"/>
    <p:sldId id="275" r:id="rId7"/>
    <p:sldId id="283" r:id="rId8"/>
    <p:sldId id="276" r:id="rId9"/>
    <p:sldId id="284" r:id="rId10"/>
    <p:sldId id="277" r:id="rId11"/>
    <p:sldId id="272" r:id="rId12"/>
    <p:sldId id="273" r:id="rId13"/>
    <p:sldId id="286" r:id="rId14"/>
    <p:sldId id="287" r:id="rId15"/>
    <p:sldId id="289" r:id="rId16"/>
    <p:sldId id="290" r:id="rId17"/>
    <p:sldId id="291" r:id="rId18"/>
    <p:sldId id="292" r:id="rId19"/>
    <p:sldId id="270" r:id="rId2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7" autoAdjust="0"/>
    <p:restoredTop sz="85381" autoAdjust="0"/>
  </p:normalViewPr>
  <p:slideViewPr>
    <p:cSldViewPr>
      <p:cViewPr>
        <p:scale>
          <a:sx n="99" d="100"/>
          <a:sy n="99" d="100"/>
        </p:scale>
        <p:origin x="-197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Die </a:t>
            </a:r>
            <a:r>
              <a:rPr lang="en-GB" dirty="0" err="1" smtClean="0"/>
              <a:t>angegebene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Gliederung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nur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Beispiel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sie</a:t>
            </a:r>
            <a:r>
              <a:rPr lang="en-GB" baseline="0" dirty="0" smtClean="0"/>
              <a:t> muss an die </a:t>
            </a:r>
            <a:r>
              <a:rPr lang="en-GB" baseline="0" dirty="0" err="1" smtClean="0"/>
              <a:t>Folien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angepasst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 (s. https://sdqweb.ipd.kit.edu/wiki/Vortragshinweise) und </a:t>
            </a:r>
            <a:r>
              <a:rPr lang="en-GB" baseline="0" dirty="0" err="1" smtClean="0"/>
              <a:t>manuell</a:t>
            </a:r>
            <a:r>
              <a:rPr lang="en-GB" baseline="0" dirty="0" smtClean="0"/>
              <a:t> auf </a:t>
            </a:r>
            <a:r>
              <a:rPr lang="en-GB" baseline="0" dirty="0" err="1" smtClean="0"/>
              <a:t>jede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Folie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kopiert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Ausschließen</a:t>
            </a:r>
            <a:r>
              <a:rPr lang="de-DE" baseline="0" dirty="0" smtClean="0"/>
              <a:t> erfordert ein geschicktes </a:t>
            </a:r>
            <a:r>
              <a:rPr lang="de-DE" baseline="0" dirty="0" err="1" smtClean="0"/>
              <a:t>schema</a:t>
            </a:r>
            <a:endParaRPr lang="de-DE" baseline="0" dirty="0" smtClean="0"/>
          </a:p>
          <a:p>
            <a:r>
              <a:rPr lang="de-DE" baseline="0" dirty="0" smtClean="0"/>
              <a:t>Überlegung: wenn jeder den </a:t>
            </a:r>
            <a:r>
              <a:rPr lang="de-DE" baseline="0" dirty="0" err="1" smtClean="0"/>
              <a:t>schlüssel</a:t>
            </a:r>
            <a:r>
              <a:rPr lang="de-DE" baseline="0" dirty="0" smtClean="0"/>
              <a:t> hat, müsste ein neuer </a:t>
            </a:r>
            <a:r>
              <a:rPr lang="de-DE" baseline="0" dirty="0" err="1" smtClean="0"/>
              <a:t>schlüssel</a:t>
            </a:r>
            <a:r>
              <a:rPr lang="de-DE" baseline="0" dirty="0" smtClean="0"/>
              <a:t> verteilt werden</a:t>
            </a:r>
          </a:p>
          <a:p>
            <a:r>
              <a:rPr lang="de-DE" baseline="0" dirty="0" smtClean="0"/>
              <a:t>Daher: aufteilen des </a:t>
            </a:r>
            <a:r>
              <a:rPr lang="de-DE" baseline="0" dirty="0" err="1" smtClean="0"/>
              <a:t>schlüssels</a:t>
            </a:r>
            <a:r>
              <a:rPr lang="de-DE" baseline="0" dirty="0" smtClean="0"/>
              <a:t>, jeder bekommt nur einen teil =&gt; visuelle </a:t>
            </a:r>
            <a:r>
              <a:rPr lang="de-DE" baseline="0" dirty="0" err="1" smtClean="0"/>
              <a:t>kryptographie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Beispiel: 4</a:t>
            </a:r>
            <a:r>
              <a:rPr lang="de-DE" baseline="0" dirty="0" smtClean="0"/>
              <a:t> teile, die kombiniert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23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</a:t>
            </a:r>
            <a:r>
              <a:rPr lang="de-DE" baseline="0" dirty="0" smtClean="0"/>
              <a:t> wenig teile = keine </a:t>
            </a:r>
            <a:r>
              <a:rPr lang="de-DE" baseline="0" dirty="0" err="1" smtClean="0"/>
              <a:t>information</a:t>
            </a:r>
            <a:r>
              <a:rPr lang="de-DE" baseline="0" dirty="0" smtClean="0"/>
              <a:t>. Auch wenn nur ein teil zu wenig.</a:t>
            </a:r>
          </a:p>
          <a:p>
            <a:r>
              <a:rPr lang="de-DE" baseline="0" dirty="0" smtClean="0"/>
              <a:t>Übertragen auf unser </a:t>
            </a:r>
            <a:r>
              <a:rPr lang="de-DE" baseline="0" dirty="0" err="1" smtClean="0"/>
              <a:t>verteilungsproblem</a:t>
            </a:r>
            <a:r>
              <a:rPr lang="de-DE" baseline="0" dirty="0" smtClean="0"/>
              <a:t>: jeder ein teil, es werden 3 andere teile mit den verschlüsselten </a:t>
            </a:r>
            <a:r>
              <a:rPr lang="de-DE" baseline="0" dirty="0" err="1" smtClean="0"/>
              <a:t>daten</a:t>
            </a:r>
            <a:r>
              <a:rPr lang="de-DE" baseline="0" dirty="0" smtClean="0"/>
              <a:t> verschickt.</a:t>
            </a:r>
          </a:p>
          <a:p>
            <a:r>
              <a:rPr lang="de-DE" baseline="0" dirty="0" smtClean="0"/>
              <a:t>Ausschließen von Teil 1: eines der „3 anderen Teile“ durch </a:t>
            </a:r>
            <a:r>
              <a:rPr lang="de-DE" baseline="0" smtClean="0"/>
              <a:t>Teil ersetzen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148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Entwurf</a:t>
            </a:r>
            <a:r>
              <a:rPr lang="de-DE" smtClean="0"/>
              <a:t>/Rohdaten</a:t>
            </a:r>
            <a:r>
              <a:rPr lang="de-DE" baseline="0" smtClean="0"/>
              <a:t> </a:t>
            </a:r>
            <a:r>
              <a:rPr lang="de-DE" baseline="0" dirty="0" smtClean="0"/>
              <a:t>des Schlüssels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1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haben einen Server auf dem Desktop-PC.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3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Dieser Server verfügt</a:t>
            </a:r>
            <a:r>
              <a:rPr lang="de-DE" baseline="0" dirty="0" smtClean="0"/>
              <a:t> über Daten wie z.B. Media oder Audiodaten.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9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Daten werden über ein Netzwerk versendet...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4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... Und von Clients mit mobilen Endgeräten empfangen.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775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</a:t>
            </a:r>
            <a:r>
              <a:rPr lang="de-DE" baseline="0" dirty="0" smtClean="0"/>
              <a:t> der Server kontrollieren möchte, wer die gesandten Daten verwenden kann (Beispiel Pay-TV...)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97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Werden die Daten verschlüsselt.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31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</a:t>
            </a:r>
            <a:r>
              <a:rPr lang="de-DE" baseline="0" dirty="0" smtClean="0"/>
              <a:t> Verschlüsselung gehört natürlich auch der entsprechende Schlüssel. In unserem Fall sind es gleich mehrere, die alle das Schloss öffnen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43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Schlüssel werden an die Kunden verteilt, damit sie die Daten entschlüsseln</a:t>
            </a:r>
            <a:r>
              <a:rPr lang="de-DE" baseline="0" dirty="0" smtClean="0"/>
              <a:t> und verwenden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6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SOFTWARE-ENTWURF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UND -QUALITÄT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INSTITUT FÜR PROGRAMMSTRUKTUREN UND DATENORGANISATION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FAKULTÄT FÜR INFORMATIK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smtClean="0">
                <a:latin typeface="Arial" pitchFamily="34" charset="0"/>
              </a:rPr>
              <a:t>Software-Entwurf</a:t>
            </a:r>
            <a:r>
              <a:rPr lang="de-DE" sz="1000" baseline="0" noProof="0" smtClean="0">
                <a:latin typeface="Arial" pitchFamily="34" charset="0"/>
              </a:rPr>
              <a:t> und -Qualität</a:t>
            </a:r>
            <a:r>
              <a:rPr lang="de-DE" sz="1000" noProof="0" smtClean="0">
                <a:latin typeface="Arial" pitchFamily="34" charset="0"/>
              </a:rPr>
              <a:t/>
            </a:r>
            <a:br>
              <a:rPr lang="de-DE" sz="1000" noProof="0" smtClean="0">
                <a:latin typeface="Arial" pitchFamily="34" charset="0"/>
              </a:rPr>
            </a:br>
            <a:r>
              <a:rPr lang="de-DE" sz="1000" noProof="0" smtClean="0">
                <a:latin typeface="Arial" pitchFamily="34" charset="0"/>
              </a:rPr>
              <a:t>Institut für Programmstrukturen und Datenorganisation</a:t>
            </a:r>
            <a:endParaRPr lang="de-DE" sz="1000" noProof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15.03.2013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dqweb.ipd.kit.edu/wiki/Dokumentvorlage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Vorneweg/Anmerkung, 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Folienvorlage ist von </a:t>
            </a:r>
            <a:r>
              <a:rPr lang="de-DE" dirty="0">
                <a:hlinkClick r:id="rId2"/>
              </a:rPr>
              <a:t>https://sdqweb.ipd.kit.edu/wiki/</a:t>
            </a:r>
            <a:r>
              <a:rPr lang="de-DE" dirty="0" smtClean="0">
                <a:hlinkClick r:id="rId2"/>
              </a:rPr>
              <a:t>Dokumentvorlagen</a:t>
            </a:r>
            <a:r>
              <a:rPr lang="de-DE" dirty="0" smtClean="0"/>
              <a:t> und muss noch angepasst werden (Titel, Datum, Namen der Studenten...)</a:t>
            </a:r>
          </a:p>
          <a:p>
            <a:r>
              <a:rPr lang="de-DE" dirty="0" smtClean="0"/>
              <a:t>Auf Seite 3 ist die originale Notiz zur Benutzung der Vorlage.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1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ung 11"/>
          <p:cNvGrpSpPr/>
          <p:nvPr/>
        </p:nvGrpSpPr>
        <p:grpSpPr>
          <a:xfrm>
            <a:off x="533400" y="4724400"/>
            <a:ext cx="1219200" cy="609600"/>
            <a:chOff x="609600" y="4648200"/>
            <a:chExt cx="1219200" cy="609600"/>
          </a:xfrm>
        </p:grpSpPr>
        <p:sp>
          <p:nvSpPr>
            <p:cNvPr id="29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381000" y="5029200"/>
            <a:ext cx="1219200" cy="609600"/>
            <a:chOff x="457200" y="4876800"/>
            <a:chExt cx="1219200" cy="609600"/>
          </a:xfrm>
        </p:grpSpPr>
        <p:sp>
          <p:nvSpPr>
            <p:cNvPr id="26" name="Gleichschenkliges Dreieck 50"/>
            <p:cNvSpPr/>
            <p:nvPr/>
          </p:nvSpPr>
          <p:spPr>
            <a:xfrm rot="5400000">
              <a:off x="762000" y="4572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33400" y="4876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2</a:t>
              </a:r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152400" y="5334000"/>
            <a:ext cx="1219200" cy="609600"/>
            <a:chOff x="304800" y="5257800"/>
            <a:chExt cx="1219200" cy="609600"/>
          </a:xfrm>
        </p:grpSpPr>
        <p:sp>
          <p:nvSpPr>
            <p:cNvPr id="27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1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7772400" y="4038600"/>
            <a:ext cx="1219200" cy="609600"/>
            <a:chOff x="457200" y="4876800"/>
            <a:chExt cx="1219200" cy="609600"/>
          </a:xfrm>
        </p:grpSpPr>
        <p:sp>
          <p:nvSpPr>
            <p:cNvPr id="26" name="Gleichschenkliges Dreieck 50"/>
            <p:cNvSpPr/>
            <p:nvPr/>
          </p:nvSpPr>
          <p:spPr>
            <a:xfrm rot="5400000">
              <a:off x="762000" y="4572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33400" y="4876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2</a:t>
              </a:r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7620000" y="2743200"/>
            <a:ext cx="1219200" cy="609600"/>
            <a:chOff x="304800" y="5257800"/>
            <a:chExt cx="1219200" cy="609600"/>
          </a:xfrm>
        </p:grpSpPr>
        <p:sp>
          <p:nvSpPr>
            <p:cNvPr id="27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7391400" y="5105400"/>
            <a:ext cx="1219200" cy="609600"/>
            <a:chOff x="609600" y="4648200"/>
            <a:chExt cx="1219200" cy="609600"/>
          </a:xfrm>
        </p:grpSpPr>
        <p:sp>
          <p:nvSpPr>
            <p:cNvPr id="29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4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Gleichschenkliges Dreieck 50"/>
          <p:cNvSpPr/>
          <p:nvPr/>
        </p:nvSpPr>
        <p:spPr>
          <a:xfrm rot="5400000">
            <a:off x="8077200" y="3733800"/>
            <a:ext cx="609600" cy="1219200"/>
          </a:xfrm>
          <a:custGeom>
            <a:avLst/>
            <a:gdLst/>
            <a:ahLst/>
            <a:cxnLst/>
            <a:rect l="l" t="t" r="r" b="b"/>
            <a:pathLst>
              <a:path w="1981200" h="4419600">
                <a:moveTo>
                  <a:pt x="0" y="3390900"/>
                </a:moveTo>
                <a:cubicBezTo>
                  <a:pt x="0" y="2964799"/>
                  <a:pt x="249473" y="2599206"/>
                  <a:pt x="605014" y="2443041"/>
                </a:cubicBezTo>
                <a:lnTo>
                  <a:pt x="609600" y="2441298"/>
                </a:lnTo>
                <a:lnTo>
                  <a:pt x="609600" y="381000"/>
                </a:lnTo>
                <a:lnTo>
                  <a:pt x="914400" y="0"/>
                </a:lnTo>
                <a:lnTo>
                  <a:pt x="1219200" y="381000"/>
                </a:lnTo>
                <a:lnTo>
                  <a:pt x="1219200" y="685799"/>
                </a:lnTo>
                <a:lnTo>
                  <a:pt x="1447800" y="838199"/>
                </a:lnTo>
                <a:lnTo>
                  <a:pt x="1295400" y="939799"/>
                </a:lnTo>
                <a:lnTo>
                  <a:pt x="1295400" y="1346200"/>
                </a:lnTo>
                <a:lnTo>
                  <a:pt x="1447800" y="1447800"/>
                </a:lnTo>
                <a:lnTo>
                  <a:pt x="1219200" y="1600200"/>
                </a:lnTo>
                <a:lnTo>
                  <a:pt x="1219200" y="1854200"/>
                </a:lnTo>
                <a:lnTo>
                  <a:pt x="1447800" y="2133600"/>
                </a:lnTo>
                <a:lnTo>
                  <a:pt x="1234086" y="2394807"/>
                </a:lnTo>
                <a:lnTo>
                  <a:pt x="1285174" y="2408449"/>
                </a:lnTo>
                <a:cubicBezTo>
                  <a:pt x="1688416" y="2538694"/>
                  <a:pt x="1981200" y="2929291"/>
                  <a:pt x="1981200" y="3390900"/>
                </a:cubicBezTo>
                <a:cubicBezTo>
                  <a:pt x="1981200" y="3959035"/>
                  <a:pt x="1537693" y="4419600"/>
                  <a:pt x="990600" y="4419600"/>
                </a:cubicBezTo>
                <a:cubicBezTo>
                  <a:pt x="443507" y="4419600"/>
                  <a:pt x="0" y="3959035"/>
                  <a:pt x="0" y="339090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</p:txBody>
      </p:sp>
      <p:sp>
        <p:nvSpPr>
          <p:cNvPr id="28" name="Textfeld 27"/>
          <p:cNvSpPr txBox="1"/>
          <p:nvPr/>
        </p:nvSpPr>
        <p:spPr>
          <a:xfrm>
            <a:off x="7848600" y="4038600"/>
            <a:ext cx="30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2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7620000" y="2743200"/>
            <a:ext cx="1219200" cy="609600"/>
            <a:chOff x="304800" y="5257800"/>
            <a:chExt cx="1219200" cy="609600"/>
          </a:xfrm>
        </p:grpSpPr>
        <p:sp>
          <p:nvSpPr>
            <p:cNvPr id="27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7391400" y="5105400"/>
            <a:ext cx="1219200" cy="609600"/>
            <a:chOff x="609600" y="4648200"/>
            <a:chExt cx="1219200" cy="609600"/>
          </a:xfrm>
        </p:grpSpPr>
        <p:sp>
          <p:nvSpPr>
            <p:cNvPr id="29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33" name="Halbbogen 32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Oval 34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Gleichschenkliges Dreieck 35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720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Visuelle Kryptographie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1026" name="Picture 2" descr="C:\Users\Tobi\Desktop\Daten\Studium\3Semester\PSE 2012\visual_cryptography\Sha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06" y="1237454"/>
            <a:ext cx="5792787" cy="434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1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2050" name="Picture 2" descr="C:\Users\Tobi\Desktop\Daten\Studium\3Semester\PSE 2012\visual_cryptography\Sha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53828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38288"/>
            <a:ext cx="1905000" cy="14287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obi\Desktop\Daten\Studium\3Semester\PSE 2012\visual_cryptography\Shar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0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2050" name="Picture 2" descr="C:\Users\Tobi\Desktop\Daten\Studium\3Semester\PSE 2012\visual_cryptography\Sha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53828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obi\Desktop\Daten\Studium\3Semester\PSE 2012\visual_cryptography\Shar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6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2052" name="Picture 4" descr="C:\Users\Tobi\Desktop\Daten\Studium\3Semester\PSE 2012\visual_cryptography\Shar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C:\Users\Tobi\Desktop\Daten\Studium\3Semester\PSE 2012\visual_cryptography\ShareKomb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 nach unten 13"/>
          <p:cNvSpPr/>
          <p:nvPr/>
        </p:nvSpPr>
        <p:spPr>
          <a:xfrm rot="-3900000">
            <a:off x="2972757" y="2631959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C:\Users\Tobi\Desktop\Daten\Studium\3Semester\PSE 2012\visual_cryptography\ShareKomb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 nach unten 13"/>
          <p:cNvSpPr/>
          <p:nvPr/>
        </p:nvSpPr>
        <p:spPr>
          <a:xfrm rot="-3900000">
            <a:off x="2972757" y="2631959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C:\Users\Tobi\Desktop\Daten\Studium\3Semester\PSE 2012\visual_cryptography\ShareKombo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0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feil nach unten 14"/>
          <p:cNvSpPr/>
          <p:nvPr/>
        </p:nvSpPr>
        <p:spPr>
          <a:xfrm rot="14700000">
            <a:off x="2972757" y="3982807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C:\Users\Tobi\Desktop\Daten\Studium\3Semester\PSE 2012\visual_cryptography\ShareKomb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 nach unten 13"/>
          <p:cNvSpPr/>
          <p:nvPr/>
        </p:nvSpPr>
        <p:spPr>
          <a:xfrm rot="-3900000">
            <a:off x="2972757" y="2631959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C:\Users\Tobi\Desktop\Daten\Studium\3Semester\PSE 2012\visual_cryptography\ShareKomb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0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feil nach unten 14"/>
          <p:cNvSpPr/>
          <p:nvPr/>
        </p:nvSpPr>
        <p:spPr>
          <a:xfrm rot="14700000">
            <a:off x="2972757" y="3982807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 descr="C:\Users\Tobi\Desktop\Daten\Studium\3Semester\PSE 2012\visual_cryptography\ShareKombo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0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feil nach unten 15"/>
          <p:cNvSpPr/>
          <p:nvPr/>
        </p:nvSpPr>
        <p:spPr>
          <a:xfrm rot="7200000">
            <a:off x="5677010" y="3982440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581400" y="3276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GEHEIMNIS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5067300" y="4457700"/>
            <a:ext cx="609600" cy="3810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1143000" y="3733800"/>
            <a:ext cx="2057400" cy="1981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438400" y="4343400"/>
            <a:ext cx="2743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10800000">
            <a:off x="4267201" y="4495800"/>
            <a:ext cx="914400" cy="685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10800000">
            <a:off x="3657600" y="4495800"/>
            <a:ext cx="914400" cy="685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0800000">
            <a:off x="2590800" y="4495800"/>
            <a:ext cx="1676400" cy="685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 rot="19996069">
            <a:off x="2238481" y="4715374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038600" y="4648200"/>
            <a:ext cx="685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/>
          <p:cNvSpPr/>
          <p:nvPr/>
        </p:nvSpPr>
        <p:spPr>
          <a:xfrm rot="5400000">
            <a:off x="4572000" y="762000"/>
            <a:ext cx="1981200" cy="4419600"/>
          </a:xfrm>
          <a:custGeom>
            <a:avLst/>
            <a:gdLst/>
            <a:ahLst/>
            <a:cxnLst/>
            <a:rect l="l" t="t" r="r" b="b"/>
            <a:pathLst>
              <a:path w="1981200" h="4419600">
                <a:moveTo>
                  <a:pt x="0" y="3390900"/>
                </a:moveTo>
                <a:cubicBezTo>
                  <a:pt x="0" y="2964799"/>
                  <a:pt x="249473" y="2599206"/>
                  <a:pt x="605014" y="2443041"/>
                </a:cubicBezTo>
                <a:lnTo>
                  <a:pt x="609600" y="2441298"/>
                </a:lnTo>
                <a:lnTo>
                  <a:pt x="609600" y="381000"/>
                </a:lnTo>
                <a:lnTo>
                  <a:pt x="914400" y="0"/>
                </a:lnTo>
                <a:lnTo>
                  <a:pt x="1219200" y="381000"/>
                </a:lnTo>
                <a:lnTo>
                  <a:pt x="1219200" y="685799"/>
                </a:lnTo>
                <a:lnTo>
                  <a:pt x="1447800" y="838199"/>
                </a:lnTo>
                <a:lnTo>
                  <a:pt x="1295400" y="939799"/>
                </a:lnTo>
                <a:lnTo>
                  <a:pt x="1295400" y="1346200"/>
                </a:lnTo>
                <a:lnTo>
                  <a:pt x="1447800" y="1447800"/>
                </a:lnTo>
                <a:lnTo>
                  <a:pt x="1219200" y="1600200"/>
                </a:lnTo>
                <a:lnTo>
                  <a:pt x="1219200" y="1854200"/>
                </a:lnTo>
                <a:lnTo>
                  <a:pt x="1447800" y="2133600"/>
                </a:lnTo>
                <a:lnTo>
                  <a:pt x="1234086" y="2394807"/>
                </a:lnTo>
                <a:lnTo>
                  <a:pt x="1285174" y="2408449"/>
                </a:lnTo>
                <a:cubicBezTo>
                  <a:pt x="1688416" y="2538694"/>
                  <a:pt x="1981200" y="2929291"/>
                  <a:pt x="1981200" y="3390900"/>
                </a:cubicBezTo>
                <a:cubicBezTo>
                  <a:pt x="1981200" y="3959035"/>
                  <a:pt x="1537693" y="4419600"/>
                  <a:pt x="990600" y="4419600"/>
                </a:cubicBezTo>
                <a:cubicBezTo>
                  <a:pt x="443507" y="4419600"/>
                  <a:pt x="0" y="3959035"/>
                  <a:pt x="0" y="339090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762000" y="20574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Gleichschenkliges Dreieck 59"/>
          <p:cNvSpPr/>
          <p:nvPr/>
        </p:nvSpPr>
        <p:spPr>
          <a:xfrm>
            <a:off x="762000" y="2057400"/>
            <a:ext cx="228600" cy="4572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 rot="8100000">
            <a:off x="2257601" y="1111348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unten 17"/>
          <p:cNvSpPr/>
          <p:nvPr/>
        </p:nvSpPr>
        <p:spPr>
          <a:xfrm rot="14700000">
            <a:off x="1947508" y="1696808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9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7" cy="649287"/>
          </a:xfrm>
        </p:spPr>
        <p:txBody>
          <a:bodyPr/>
          <a:lstStyle/>
          <a:p>
            <a:r>
              <a:rPr lang="de-DE" sz="2200" noProof="0" dirty="0" smtClean="0"/>
              <a:t>Broadcast Encryption</a:t>
            </a:r>
            <a:endParaRPr lang="de-DE" sz="2200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7"/>
            <a:ext cx="8370887" cy="620713"/>
          </a:xfrm>
        </p:spPr>
        <p:txBody>
          <a:bodyPr/>
          <a:lstStyle/>
          <a:p>
            <a:pPr marL="0" indent="0">
              <a:buNone/>
            </a:pPr>
            <a:r>
              <a:rPr lang="de-DE" sz="1800" noProof="0" dirty="0" smtClean="0"/>
              <a:t>TODO TITEL!</a:t>
            </a:r>
            <a:endParaRPr lang="de-DE" sz="1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493183" y="6032322"/>
              <a:ext cx="98456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Grundlagen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282440" y="6032325"/>
              <a:ext cx="93788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Validierung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835708" y="6032323"/>
              <a:ext cx="151426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Verwandte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Arbeiten</a:t>
              </a:r>
              <a:endParaRPr lang="en-US" sz="1200" dirty="0" smtClean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7578290" y="6032321"/>
              <a:ext cx="1489510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Zusammenfassung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449701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707929" y="6032324"/>
              <a:ext cx="12165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Eigener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Ansatz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02421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8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3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</p:spTree>
    <p:extLst>
      <p:ext uri="{BB962C8B-B14F-4D97-AF65-F5344CB8AC3E}">
        <p14:creationId xmlns:p14="http://schemas.microsoft.com/office/powerpoint/2010/main" val="1452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1651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411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532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506</Words>
  <Application>Microsoft Office PowerPoint</Application>
  <PresentationFormat>Bildschirmpräsentation (4:3)</PresentationFormat>
  <Paragraphs>130</Paragraphs>
  <Slides>19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KIT-Masterslides-EN-SDQ</vt:lpstr>
      <vt:lpstr>Vorneweg/Anmerkung, TODO</vt:lpstr>
      <vt:lpstr>Broadcast Encryption</vt:lpstr>
      <vt:lpstr>PowerPoint-Präsentation</vt:lpstr>
      <vt:lpstr>Broadcast Funktion</vt:lpstr>
      <vt:lpstr>Broadcast Funktion</vt:lpstr>
      <vt:lpstr>Broadcast Funktion</vt:lpstr>
      <vt:lpstr>Broadcast Funktion</vt:lpstr>
      <vt:lpstr>Broadcast Funktion</vt:lpstr>
      <vt:lpstr>Broadcast Funktion</vt:lpstr>
      <vt:lpstr>Broadcast Funktion</vt:lpstr>
      <vt:lpstr>Broadcast Funktion</vt:lpstr>
      <vt:lpstr>Broadcast Funktion</vt:lpstr>
      <vt:lpstr>Visuelle Kryptographie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Tobi</cp:lastModifiedBy>
  <cp:revision>1276</cp:revision>
  <cp:lastPrinted>1601-01-01T00:00:00Z</cp:lastPrinted>
  <dcterms:created xsi:type="dcterms:W3CDTF">1601-01-01T00:00:00Z</dcterms:created>
  <dcterms:modified xsi:type="dcterms:W3CDTF">2013-03-15T15:16:13Z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