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71" r:id="rId4"/>
    <p:sldId id="275" r:id="rId5"/>
    <p:sldId id="283" r:id="rId6"/>
    <p:sldId id="276" r:id="rId7"/>
    <p:sldId id="284" r:id="rId8"/>
    <p:sldId id="277" r:id="rId9"/>
    <p:sldId id="272" r:id="rId10"/>
    <p:sldId id="273" r:id="rId11"/>
    <p:sldId id="287" r:id="rId12"/>
    <p:sldId id="289" r:id="rId13"/>
    <p:sldId id="290" r:id="rId14"/>
    <p:sldId id="291" r:id="rId15"/>
    <p:sldId id="292" r:id="rId16"/>
    <p:sldId id="302" r:id="rId17"/>
    <p:sldId id="297" r:id="rId18"/>
    <p:sldId id="301" r:id="rId19"/>
    <p:sldId id="300" r:id="rId20"/>
    <p:sldId id="299" r:id="rId21"/>
    <p:sldId id="298" r:id="rId22"/>
    <p:sldId id="303" r:id="rId23"/>
    <p:sldId id="270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381" autoAdjust="0"/>
  </p:normalViewPr>
  <p:slideViewPr>
    <p:cSldViewPr>
      <p:cViewPr>
        <p:scale>
          <a:sx n="99" d="100"/>
          <a:sy n="99" d="100"/>
        </p:scale>
        <p:origin x="-199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einen Server auf dem Desktop-PC.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3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Visuelle </a:t>
            </a:r>
            <a:r>
              <a:rPr lang="de-DE" dirty="0" err="1" smtClean="0"/>
              <a:t>kryptographie</a:t>
            </a:r>
            <a:endParaRPr lang="de-DE" dirty="0" smtClean="0"/>
          </a:p>
          <a:p>
            <a:r>
              <a:rPr lang="de-DE" dirty="0" smtClean="0"/>
              <a:t>Beispiel: 4</a:t>
            </a:r>
            <a:r>
              <a:rPr lang="de-DE" baseline="0" dirty="0" smtClean="0"/>
              <a:t> unterschiedliche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</a:t>
            </a:r>
            <a:r>
              <a:rPr lang="de-DE" baseline="0" dirty="0" smtClean="0"/>
              <a:t> haben wir </a:t>
            </a:r>
            <a:r>
              <a:rPr lang="de-DE" baseline="0" dirty="0" err="1" smtClean="0"/>
              <a:t>broadcast</a:t>
            </a:r>
            <a:r>
              <a:rPr lang="de-DE" baseline="0" dirty="0" smtClean="0"/>
              <a:t> implementiert, unser Produkt…[nächste Folie]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3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r>
              <a:rPr lang="de-DE" smtClean="0"/>
              <a:t>/Rohdaten</a:t>
            </a:r>
            <a:r>
              <a:rPr lang="de-DE" baseline="0" smtClean="0"/>
              <a:t> </a:t>
            </a:r>
            <a:r>
              <a:rPr lang="de-DE" baseline="0" dirty="0" smtClean="0"/>
              <a:t>des Schlüssels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Server verfügt</a:t>
            </a:r>
            <a:r>
              <a:rPr lang="de-DE" baseline="0" dirty="0" smtClean="0"/>
              <a:t> über Daten wie z.B. Media oder Audiodaten.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9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Daten werden über ein Netzwerk versendet...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Und von Clients mit mobilen Endgeräten empfangen.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</a:t>
            </a:r>
            <a:r>
              <a:rPr lang="de-DE" baseline="0" dirty="0" smtClean="0"/>
              <a:t> der Server kontrollieren möchte, wer die gesandten Daten verwenden kann (Beispiel Pay-TV...)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Werden die Daten verschlüsselt.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1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Verschlüsselung gehört natürlich auch der entsprechende Schlüssel. In unserem Fall sind es gleich mehrere, die alle das Schloss öffnen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4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Ausschließen</a:t>
            </a:r>
            <a:r>
              <a:rPr lang="de-DE" baseline="0" dirty="0" smtClean="0"/>
              <a:t> erfordert ein geschicktes </a:t>
            </a:r>
            <a:r>
              <a:rPr lang="de-DE" baseline="0" dirty="0" err="1" smtClean="0"/>
              <a:t>schema</a:t>
            </a:r>
            <a:endParaRPr lang="de-DE" baseline="0" dirty="0" smtClean="0"/>
          </a:p>
          <a:p>
            <a:r>
              <a:rPr lang="de-DE" baseline="0" dirty="0" smtClean="0"/>
              <a:t>Überlegung: wenn jeder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hat, müsste ein neuer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verteilt werden</a:t>
            </a:r>
          </a:p>
          <a:p>
            <a:r>
              <a:rPr lang="de-DE" baseline="0" dirty="0" smtClean="0"/>
              <a:t>Daher: aufteilen des </a:t>
            </a:r>
            <a:r>
              <a:rPr lang="de-DE" baseline="0" dirty="0" err="1" smtClean="0"/>
              <a:t>schlüssels</a:t>
            </a:r>
            <a:r>
              <a:rPr lang="de-DE" baseline="0" dirty="0" smtClean="0"/>
              <a:t>, jeder bekommt nur einen teil =&gt; visuelle </a:t>
            </a:r>
            <a:r>
              <a:rPr lang="de-DE" baseline="0" dirty="0" err="1" smtClean="0"/>
              <a:t>kryptographie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  <a:endParaRPr lang="de-DE" sz="1000" dirty="0" smtClean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1000" b="1" noProof="0" dirty="0" smtClean="0">
                <a:solidFill>
                  <a:schemeClr val="bg1"/>
                </a:solidFill>
                <a:latin typeface="Arial" pitchFamily="34" charset="0"/>
              </a:rPr>
              <a:t>PSE</a:t>
            </a:r>
            <a:r>
              <a:rPr lang="de-DE" sz="1000" b="1" baseline="0" noProof="0" dirty="0" smtClean="0">
                <a:solidFill>
                  <a:schemeClr val="bg1"/>
                </a:solidFill>
                <a:latin typeface="Arial" pitchFamily="34" charset="0"/>
              </a:rPr>
              <a:t> 2012/13</a:t>
            </a:r>
            <a:endParaRPr lang="de-DE" sz="1000" b="1" noProof="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 smtClean="0"/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err="1" smtClean="0"/>
              <a:t>Fourth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err="1" smtClean="0"/>
              <a:t>Fifth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10400" y="6433521"/>
            <a:ext cx="202344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PSE</a:t>
            </a:r>
            <a:r>
              <a:rPr lang="de-DE" sz="1000" baseline="0" noProof="0" dirty="0" smtClean="0">
                <a:latin typeface="Arial" pitchFamily="34" charset="0"/>
              </a:rPr>
              <a:t> 2012/13</a:t>
            </a:r>
          </a:p>
          <a:p>
            <a:pPr algn="r">
              <a:spcBef>
                <a:spcPct val="50000"/>
              </a:spcBef>
              <a:defRPr/>
            </a:pPr>
            <a:r>
              <a:rPr lang="de-DE" sz="1000" baseline="0" noProof="0" dirty="0" smtClean="0">
                <a:latin typeface="Arial" pitchFamily="34" charset="0"/>
              </a:rPr>
              <a:t>Broadcast Encryption</a:t>
            </a: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18.03.2013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1295400" y="6400800"/>
            <a:ext cx="533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209800"/>
            <a:ext cx="8389937" cy="649287"/>
          </a:xfrm>
        </p:spPr>
        <p:txBody>
          <a:bodyPr/>
          <a:lstStyle/>
          <a:p>
            <a:r>
              <a:rPr lang="de-DE" sz="2800" noProof="0" dirty="0" smtClean="0"/>
              <a:t>Broadcast Encryption</a:t>
            </a:r>
            <a:endParaRPr lang="de-DE" sz="2800" noProof="0" dirty="0"/>
          </a:p>
        </p:txBody>
      </p:sp>
      <p:pic>
        <p:nvPicPr>
          <p:cNvPr id="1026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74" y="505326"/>
            <a:ext cx="22804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Gleichschenkliges Dreieck 50"/>
          <p:cNvSpPr/>
          <p:nvPr/>
        </p:nvSpPr>
        <p:spPr>
          <a:xfrm rot="5400000">
            <a:off x="8077200" y="37338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848600" y="4038600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33" name="Halbbogen 32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Pinkas</a:t>
            </a:r>
            <a:r>
              <a:rPr lang="de-DE" dirty="0" smtClean="0"/>
              <a:t> </a:t>
            </a:r>
            <a:r>
              <a:rPr lang="de-DE" dirty="0" err="1" smtClean="0"/>
              <a:t>Revoke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6699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Naor</a:t>
            </a:r>
            <a:r>
              <a:rPr lang="de-DE" dirty="0"/>
              <a:t> – </a:t>
            </a:r>
            <a:r>
              <a:rPr lang="de-DE" dirty="0" err="1"/>
              <a:t>Pinkas</a:t>
            </a:r>
            <a:r>
              <a:rPr lang="de-DE" dirty="0"/>
              <a:t> </a:t>
            </a:r>
            <a:r>
              <a:rPr lang="de-DE" dirty="0" err="1"/>
              <a:t>Revoke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66480" y="304241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5545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584647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1157654" y="52959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48894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123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Naor</a:t>
            </a:r>
            <a:r>
              <a:rPr lang="de-DE" dirty="0"/>
              <a:t> – </a:t>
            </a:r>
            <a:r>
              <a:rPr lang="de-DE" dirty="0" err="1"/>
              <a:t>Pinkas</a:t>
            </a:r>
            <a:r>
              <a:rPr lang="de-DE" dirty="0"/>
              <a:t> </a:t>
            </a:r>
            <a:r>
              <a:rPr lang="de-DE" dirty="0" err="1"/>
              <a:t>Revoke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324100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  <a:endParaRPr lang="de-DE" dirty="0" smtClean="0"/>
          </a:p>
        </p:txBody>
      </p:sp>
      <p:sp>
        <p:nvSpPr>
          <p:cNvPr id="14" name="Oval 13"/>
          <p:cNvSpPr/>
          <p:nvPr/>
        </p:nvSpPr>
        <p:spPr>
          <a:xfrm>
            <a:off x="5964482" y="46101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  <a:endParaRPr lang="de-DE" dirty="0" smtClean="0"/>
          </a:p>
        </p:txBody>
      </p:sp>
      <p:sp>
        <p:nvSpPr>
          <p:cNvPr id="37" name="Rechteck 36"/>
          <p:cNvSpPr/>
          <p:nvPr/>
        </p:nvSpPr>
        <p:spPr>
          <a:xfrm>
            <a:off x="1166480" y="304241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5545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584647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1157654" y="52959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48894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64166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121399" y="491752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41180" y="2209799"/>
            <a:ext cx="990600" cy="2210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Naor</a:t>
            </a:r>
            <a:r>
              <a:rPr lang="de-DE" dirty="0"/>
              <a:t> – </a:t>
            </a:r>
            <a:r>
              <a:rPr lang="de-DE" dirty="0" err="1"/>
              <a:t>Pinkas</a:t>
            </a:r>
            <a:r>
              <a:rPr lang="de-DE" dirty="0"/>
              <a:t> </a:t>
            </a:r>
            <a:r>
              <a:rPr lang="de-DE" dirty="0" err="1"/>
              <a:t>Revoke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874820" y="27769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324100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  <a:endParaRPr lang="de-DE" dirty="0" smtClean="0"/>
          </a:p>
        </p:txBody>
      </p:sp>
      <p:sp>
        <p:nvSpPr>
          <p:cNvPr id="14" name="Oval 13"/>
          <p:cNvSpPr/>
          <p:nvPr/>
        </p:nvSpPr>
        <p:spPr>
          <a:xfrm>
            <a:off x="5964482" y="46101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  <a:endParaRPr lang="de-DE" dirty="0" smtClean="0"/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787210" y="41538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6480" y="304241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5545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584647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1157654" y="52959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48894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64166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121399" y="491752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520892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41180" y="2209799"/>
            <a:ext cx="990600" cy="2210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Naor</a:t>
            </a:r>
            <a:r>
              <a:rPr lang="de-DE" dirty="0"/>
              <a:t> – </a:t>
            </a:r>
            <a:r>
              <a:rPr lang="de-DE" dirty="0" err="1"/>
              <a:t>Pinkas</a:t>
            </a:r>
            <a:r>
              <a:rPr lang="de-DE" dirty="0"/>
              <a:t> </a:t>
            </a:r>
            <a:r>
              <a:rPr lang="de-DE" dirty="0" err="1"/>
              <a:t>Revoke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874820" y="27769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324100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  <a:endParaRPr lang="de-DE" dirty="0" smtClean="0"/>
          </a:p>
        </p:txBody>
      </p:sp>
      <p:sp>
        <p:nvSpPr>
          <p:cNvPr id="14" name="Oval 13"/>
          <p:cNvSpPr/>
          <p:nvPr/>
        </p:nvSpPr>
        <p:spPr>
          <a:xfrm>
            <a:off x="5964482" y="46101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  <a:endParaRPr lang="de-DE" dirty="0" smtClean="0"/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787210" y="41538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6480" y="304241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5545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584647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1157654" y="52959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48894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641662"/>
            <a:ext cx="5400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121399" y="491752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520892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114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41180" y="2895600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Naor</a:t>
            </a:r>
            <a:r>
              <a:rPr lang="de-DE" dirty="0"/>
              <a:t> – </a:t>
            </a:r>
            <a:r>
              <a:rPr lang="de-DE" dirty="0" err="1"/>
              <a:t>Pinkas</a:t>
            </a:r>
            <a:r>
              <a:rPr lang="de-DE" dirty="0"/>
              <a:t> </a:t>
            </a:r>
            <a:r>
              <a:rPr lang="de-DE" dirty="0" err="1"/>
              <a:t>Revoke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874820" y="27769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324100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  <a:endParaRPr lang="de-DE" dirty="0" smtClean="0"/>
          </a:p>
        </p:txBody>
      </p:sp>
      <p:sp>
        <p:nvSpPr>
          <p:cNvPr id="14" name="Oval 13"/>
          <p:cNvSpPr/>
          <p:nvPr/>
        </p:nvSpPr>
        <p:spPr>
          <a:xfrm>
            <a:off x="5964482" y="46101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  <a:endParaRPr lang="de-DE" dirty="0" smtClean="0"/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787210" y="41538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6480" y="30480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495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1157654" y="52959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641662"/>
            <a:ext cx="540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121399" y="491752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</a:t>
            </a:r>
            <a:endParaRPr lang="de-DE" dirty="0"/>
          </a:p>
        </p:txBody>
      </p:sp>
      <p:pic>
        <p:nvPicPr>
          <p:cNvPr id="2050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1667347"/>
            <a:ext cx="4037863" cy="40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5067300" y="4457700"/>
            <a:ext cx="609600" cy="381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143000" y="3733800"/>
            <a:ext cx="20574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38400" y="4343400"/>
            <a:ext cx="2743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4267201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3657600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2590800" y="4495800"/>
            <a:ext cx="1676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9996069">
            <a:off x="2238481" y="4715374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38600" y="46482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4572000" y="762000"/>
            <a:ext cx="1981200" cy="44196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762000" y="2057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/>
          <p:cNvSpPr/>
          <p:nvPr/>
        </p:nvSpPr>
        <p:spPr>
          <a:xfrm>
            <a:off x="762000" y="2057400"/>
            <a:ext cx="2286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 rot="8100000">
            <a:off x="2257601" y="111134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700000">
            <a:off x="1947508" y="169680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452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41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3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533400" y="4724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381000" y="50292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52400" y="53340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 Encryption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772400" y="40386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388</Words>
  <Application>Microsoft Office PowerPoint</Application>
  <PresentationFormat>Bildschirmpräsentation (4:3)</PresentationFormat>
  <Paragraphs>165</Paragraphs>
  <Slides>23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KIT-Masterslides-EN-SDQ</vt:lpstr>
      <vt:lpstr>Broadcast Encryption</vt:lpstr>
      <vt:lpstr>Broadcast Encryption</vt:lpstr>
      <vt:lpstr>Broadcast Encryption</vt:lpstr>
      <vt:lpstr>Broadcast Encryption</vt:lpstr>
      <vt:lpstr>Broadcast Encryption</vt:lpstr>
      <vt:lpstr>Broadcast Encryption</vt:lpstr>
      <vt:lpstr>Broadcast Encryption</vt:lpstr>
      <vt:lpstr>Broadcast Encryption</vt:lpstr>
      <vt:lpstr>Broadcast Encryption</vt:lpstr>
      <vt:lpstr>Broadcast Encryption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Naor – Pinkas Revoke Scheme</vt:lpstr>
      <vt:lpstr>Naor – Pinkas Revoke Scheme</vt:lpstr>
      <vt:lpstr>Naor – Pinkas Revoke Scheme</vt:lpstr>
      <vt:lpstr>Naor – Pinkas Revoke Scheme</vt:lpstr>
      <vt:lpstr>Naor – Pinkas Revoke Scheme</vt:lpstr>
      <vt:lpstr>Naor – Pinkas Revoke Scheme</vt:lpstr>
      <vt:lpstr>Produktpräsentation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1327</cp:revision>
  <cp:lastPrinted>1601-01-01T00:00:00Z</cp:lastPrinted>
  <dcterms:created xsi:type="dcterms:W3CDTF">1601-01-01T00:00:00Z</dcterms:created>
  <dcterms:modified xsi:type="dcterms:W3CDTF">2013-03-18T20:17:26Z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