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2" r:id="rId3"/>
    <p:sldId id="305" r:id="rId4"/>
    <p:sldId id="306" r:id="rId5"/>
    <p:sldId id="308" r:id="rId6"/>
    <p:sldId id="307" r:id="rId7"/>
    <p:sldId id="304" r:id="rId8"/>
    <p:sldId id="310" r:id="rId9"/>
    <p:sldId id="287" r:id="rId10"/>
    <p:sldId id="289" r:id="rId11"/>
    <p:sldId id="290" r:id="rId12"/>
    <p:sldId id="291" r:id="rId13"/>
    <p:sldId id="292" r:id="rId14"/>
    <p:sldId id="298" r:id="rId15"/>
    <p:sldId id="314" r:id="rId16"/>
    <p:sldId id="315" r:id="rId17"/>
    <p:sldId id="316" r:id="rId18"/>
    <p:sldId id="312" r:id="rId19"/>
    <p:sldId id="319" r:id="rId20"/>
    <p:sldId id="320" r:id="rId21"/>
    <p:sldId id="303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5381" autoAdjust="0"/>
  </p:normalViewPr>
  <p:slideViewPr>
    <p:cSldViewPr>
      <p:cViewPr>
        <p:scale>
          <a:sx n="99" d="100"/>
          <a:sy n="99" d="100"/>
        </p:scale>
        <p:origin x="-57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</a:t>
            </a:r>
            <a:r>
              <a:rPr lang="de-DE" baseline="0" dirty="0" smtClean="0"/>
              <a:t> haben wir </a:t>
            </a:r>
            <a:r>
              <a:rPr lang="de-DE" baseline="0" dirty="0" err="1" smtClean="0"/>
              <a:t>broadcast</a:t>
            </a:r>
            <a:r>
              <a:rPr lang="de-DE" baseline="0" dirty="0" smtClean="0"/>
              <a:t> implementiert, unser Produkt…[nächste Folie]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3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Entwickeln eines Produktes das</a:t>
            </a:r>
            <a:r>
              <a:rPr lang="de-DE" baseline="0" dirty="0" smtClean="0"/>
              <a:t> tatsächlich auch benutzt werden kann um Inhalte übers Internet zu verbreiten7</a:t>
            </a:r>
          </a:p>
          <a:p>
            <a:r>
              <a:rPr lang="de-DE" baseline="0" dirty="0" smtClean="0"/>
              <a:t>Als Clients </a:t>
            </a:r>
            <a:r>
              <a:rPr lang="de-DE" baseline="0" dirty="0" err="1" smtClean="0"/>
              <a:t>beiten</a:t>
            </a:r>
            <a:r>
              <a:rPr lang="de-DE" baseline="0" dirty="0" smtClean="0"/>
              <a:t> sich </a:t>
            </a:r>
            <a:r>
              <a:rPr lang="de-DE" baseline="0" dirty="0" err="1" smtClean="0"/>
              <a:t>smartphones</a:t>
            </a:r>
            <a:r>
              <a:rPr lang="de-DE" baseline="0" dirty="0" smtClean="0"/>
              <a:t> an, weil sie weit verbreitet und rechenstark sind</a:t>
            </a:r>
          </a:p>
          <a:p>
            <a:r>
              <a:rPr lang="de-DE" dirty="0" smtClean="0"/>
              <a:t>Verbreitete</a:t>
            </a:r>
            <a:r>
              <a:rPr lang="de-DE" baseline="0" dirty="0" smtClean="0"/>
              <a:t> Inhalte könnten z.B. Musik oder Video sein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12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Entschlüsseln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passeirt</a:t>
            </a:r>
            <a:r>
              <a:rPr lang="de-DE" baseline="0" dirty="0" smtClean="0"/>
              <a:t> im Hintergrund, ohne das der Nutzer davon etwas </a:t>
            </a:r>
            <a:r>
              <a:rPr lang="de-DE" baseline="0" dirty="0" err="1" smtClean="0"/>
              <a:t>mtibekommt</a:t>
            </a:r>
            <a:endParaRPr lang="de-DE" baseline="0" dirty="0" smtClean="0"/>
          </a:p>
          <a:p>
            <a:r>
              <a:rPr lang="de-DE" baseline="0" dirty="0" smtClean="0"/>
              <a:t>Das einzige was er tun muss ist anfangs den </a:t>
            </a:r>
            <a:r>
              <a:rPr lang="de-DE" baseline="0" dirty="0" err="1" smtClean="0"/>
              <a:t>key</a:t>
            </a:r>
            <a:r>
              <a:rPr lang="de-DE" baseline="0" dirty="0" smtClean="0"/>
              <a:t> den er vom </a:t>
            </a:r>
            <a:r>
              <a:rPr lang="de-DE" baseline="0" dirty="0" err="1" smtClean="0"/>
              <a:t>anbieter</a:t>
            </a:r>
            <a:r>
              <a:rPr lang="de-DE" baseline="0" dirty="0" smtClean="0"/>
              <a:t> erhalten hat auszuwählen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Visuelle </a:t>
            </a:r>
            <a:r>
              <a:rPr lang="de-DE" dirty="0" err="1" smtClean="0"/>
              <a:t>kryptographie</a:t>
            </a:r>
            <a:endParaRPr lang="de-DE" dirty="0" smtClean="0"/>
          </a:p>
          <a:p>
            <a:r>
              <a:rPr lang="de-DE" dirty="0" smtClean="0"/>
              <a:t>Beispiel: 4</a:t>
            </a:r>
            <a:r>
              <a:rPr lang="de-DE" baseline="0" dirty="0" smtClean="0"/>
              <a:t> unterschiedliche teile, die kombiniert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2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wenig teile = keine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. Auch wenn nur ein teil zu wenig.</a:t>
            </a:r>
          </a:p>
          <a:p>
            <a:r>
              <a:rPr lang="de-DE" baseline="0" dirty="0" smtClean="0"/>
              <a:t>Übertragen auf unser </a:t>
            </a:r>
            <a:r>
              <a:rPr lang="de-DE" baseline="0" dirty="0" err="1" smtClean="0"/>
              <a:t>verteilungsproblem</a:t>
            </a:r>
            <a:r>
              <a:rPr lang="de-DE" baseline="0" dirty="0" smtClean="0"/>
              <a:t>: jeder ein teil, es werden 3 andere teile mit den verschlüsselten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verschickt.</a:t>
            </a:r>
          </a:p>
          <a:p>
            <a:r>
              <a:rPr lang="de-DE" baseline="0" dirty="0" smtClean="0"/>
              <a:t>Ausschließen von Teil 1: eines der „3 anderen Teile“ durch </a:t>
            </a:r>
            <a:r>
              <a:rPr lang="de-DE" baseline="0" smtClean="0"/>
              <a:t>Teil ersetzen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4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1000" dirty="0" smtClean="0"/>
              <a:t>Mohammed Abu </a:t>
            </a:r>
            <a:r>
              <a:rPr lang="de-DE" sz="1000" dirty="0" err="1" smtClean="0"/>
              <a:t>Jayyab</a:t>
            </a:r>
            <a:r>
              <a:rPr lang="de-DE" sz="1000" dirty="0" smtClean="0"/>
              <a:t>, Niklas Baumstark, Tobias Gräf, Amrei Loose, Christoph Michel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09600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de-DE" sz="1000" b="1" noProof="0" dirty="0" smtClean="0">
                <a:solidFill>
                  <a:schemeClr val="bg1"/>
                </a:solidFill>
                <a:latin typeface="Arial" pitchFamily="34" charset="0"/>
              </a:rPr>
              <a:t>PSE</a:t>
            </a:r>
            <a:r>
              <a:rPr lang="de-DE" sz="1000" b="1" baseline="0" noProof="0" dirty="0" smtClean="0">
                <a:solidFill>
                  <a:schemeClr val="bg1"/>
                </a:solidFill>
                <a:latin typeface="Arial" pitchFamily="34" charset="0"/>
              </a:rPr>
              <a:t> 2012/13</a:t>
            </a:r>
            <a:endParaRPr lang="de-DE" sz="1000" b="1" noProof="0" dirty="0" smtClean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text</a:t>
            </a:r>
            <a:endParaRPr lang="de-DE" noProof="0" dirty="0" smtClean="0"/>
          </a:p>
          <a:p>
            <a:pPr lvl="1"/>
            <a:r>
              <a:rPr lang="de-DE" noProof="0" dirty="0" smtClean="0"/>
              <a:t>Second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Third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err="1" smtClean="0"/>
              <a:t>Fourth</a:t>
            </a:r>
            <a:r>
              <a:rPr lang="de-DE" noProof="0" dirty="0" smtClean="0"/>
              <a:t>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err="1" smtClean="0"/>
              <a:t>Fifth</a:t>
            </a:r>
            <a:r>
              <a:rPr lang="de-DE" noProof="0" dirty="0" smtClean="0"/>
              <a:t> </a:t>
            </a:r>
            <a:r>
              <a:rPr lang="de-DE" noProof="0" dirty="0" err="1" smtClean="0"/>
              <a:t>level</a:t>
            </a:r>
            <a:endParaRPr lang="de-DE" noProof="0" dirty="0" smtClean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010400" y="6433521"/>
            <a:ext cx="202344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PSE</a:t>
            </a:r>
            <a:r>
              <a:rPr lang="de-DE" sz="1000" baseline="0" noProof="0" dirty="0" smtClean="0">
                <a:latin typeface="Arial" pitchFamily="34" charset="0"/>
              </a:rPr>
              <a:t> 2012/13</a:t>
            </a:r>
          </a:p>
          <a:p>
            <a:pPr algn="r">
              <a:spcBef>
                <a:spcPct val="50000"/>
              </a:spcBef>
              <a:defRPr/>
            </a:pPr>
            <a:r>
              <a:rPr lang="de-DE" sz="1000" baseline="0" noProof="0" dirty="0" smtClean="0">
                <a:latin typeface="Arial" pitchFamily="34" charset="0"/>
              </a:rPr>
              <a:t>Broadcast Encryption</a:t>
            </a: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19.03.2013</a:t>
            </a:fld>
            <a:endParaRPr lang="de-DE" sz="1000" dirty="0">
              <a:latin typeface="Arial" pitchFamily="34" charset="0"/>
            </a:endParaRP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 userDrawn="1"/>
        </p:nvSpPr>
        <p:spPr>
          <a:xfrm>
            <a:off x="1295400" y="6400800"/>
            <a:ext cx="533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 smtClean="0"/>
              <a:t>Mohammed Abu </a:t>
            </a:r>
            <a:r>
              <a:rPr lang="de-DE" sz="1000" dirty="0" err="1" smtClean="0"/>
              <a:t>Jayyab</a:t>
            </a:r>
            <a:r>
              <a:rPr lang="de-DE" sz="1000" dirty="0" smtClean="0"/>
              <a:t>, Niklas Baumstark, Tobias Gräf, Amrei Loose, Christoph Michel</a:t>
            </a: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49263" y="1981200"/>
            <a:ext cx="8389937" cy="649287"/>
          </a:xfrm>
        </p:spPr>
        <p:txBody>
          <a:bodyPr/>
          <a:lstStyle/>
          <a:p>
            <a:r>
              <a:rPr lang="de-DE" sz="2800" noProof="0" dirty="0" smtClean="0"/>
              <a:t>Broadcast Encryption</a:t>
            </a:r>
            <a:endParaRPr lang="de-DE" sz="2800" noProof="0" dirty="0"/>
          </a:p>
        </p:txBody>
      </p:sp>
      <p:pic>
        <p:nvPicPr>
          <p:cNvPr id="1026" name="Picture 2" descr="C:\Users\Tobi\Desktop\Daten\Studium\3Semester\PSE 2012\PSE2012\projects\client\bin\res\drawable-ldpi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74" y="505326"/>
            <a:ext cx="228047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81000" y="2590800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18.03.2013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Shamirs</a:t>
            </a:r>
            <a:r>
              <a:rPr lang="de-DE" dirty="0"/>
              <a:t>-</a:t>
            </a:r>
            <a:r>
              <a:rPr lang="de-DE" dirty="0" err="1"/>
              <a:t>Secret</a:t>
            </a:r>
            <a:r>
              <a:rPr lang="de-DE" dirty="0"/>
              <a:t>-Sharing</a:t>
            </a:r>
            <a:endParaRPr lang="de-DE" dirty="0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Shamirs</a:t>
            </a:r>
            <a:r>
              <a:rPr lang="de-DE" dirty="0"/>
              <a:t>-</a:t>
            </a:r>
            <a:r>
              <a:rPr lang="de-DE" dirty="0" err="1"/>
              <a:t>Secret</a:t>
            </a:r>
            <a:r>
              <a:rPr lang="de-DE" dirty="0"/>
              <a:t>-Sharing</a:t>
            </a:r>
            <a:endParaRPr lang="de-DE" dirty="0"/>
          </a:p>
        </p:txBody>
      </p:sp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Shamirs</a:t>
            </a:r>
            <a:r>
              <a:rPr lang="de-DE" dirty="0"/>
              <a:t>-</a:t>
            </a:r>
            <a:r>
              <a:rPr lang="de-DE" dirty="0" err="1"/>
              <a:t>Secret</a:t>
            </a:r>
            <a:r>
              <a:rPr lang="de-DE" dirty="0"/>
              <a:t>-Sharing</a:t>
            </a:r>
            <a:endParaRPr lang="de-DE" dirty="0"/>
          </a:p>
        </p:txBody>
      </p:sp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Shamirs</a:t>
            </a:r>
            <a:r>
              <a:rPr lang="de-DE" dirty="0"/>
              <a:t>-</a:t>
            </a:r>
            <a:r>
              <a:rPr lang="de-DE" dirty="0" err="1"/>
              <a:t>Secret</a:t>
            </a:r>
            <a:r>
              <a:rPr lang="de-DE" dirty="0"/>
              <a:t>-Sharing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 descr="C:\Users\Tobi\Desktop\Daten\Studium\3Semester\PSE 2012\visual_cryptography\ShareKombo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unten 15"/>
          <p:cNvSpPr/>
          <p:nvPr/>
        </p:nvSpPr>
        <p:spPr>
          <a:xfrm rot="7200000">
            <a:off x="5677010" y="3982440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814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GEHEIMNIS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223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Naor-Pinkas-Revoke-Scheme</a:t>
            </a:r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197038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</a:p>
        </p:txBody>
      </p:sp>
      <p:sp>
        <p:nvSpPr>
          <p:cNvPr id="14" name="Oval 13"/>
          <p:cNvSpPr/>
          <p:nvPr/>
        </p:nvSpPr>
        <p:spPr>
          <a:xfrm>
            <a:off x="5846881" y="47625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19" name="Oval 13"/>
          <p:cNvSpPr/>
          <p:nvPr/>
        </p:nvSpPr>
        <p:spPr>
          <a:xfrm>
            <a:off x="6601960" y="3226254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3" name="Oval 13"/>
          <p:cNvSpPr/>
          <p:nvPr/>
        </p:nvSpPr>
        <p:spPr>
          <a:xfrm>
            <a:off x="6431403" y="403681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</p:spTree>
    <p:extLst>
      <p:ext uri="{BB962C8B-B14F-4D97-AF65-F5344CB8AC3E}">
        <p14:creationId xmlns:p14="http://schemas.microsoft.com/office/powerpoint/2010/main" val="9021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223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Naor-Pinkas-Revoke-Scheme</a:t>
            </a:r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197038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</a:p>
        </p:txBody>
      </p:sp>
      <p:sp>
        <p:nvSpPr>
          <p:cNvPr id="14" name="Oval 13"/>
          <p:cNvSpPr/>
          <p:nvPr/>
        </p:nvSpPr>
        <p:spPr>
          <a:xfrm>
            <a:off x="5846881" y="47625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37" name="Rechteck 36"/>
          <p:cNvSpPr/>
          <p:nvPr/>
        </p:nvSpPr>
        <p:spPr>
          <a:xfrm>
            <a:off x="1166480" y="30480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9155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66480" y="4495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209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5146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045419" y="5058878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Oval 13"/>
          <p:cNvSpPr/>
          <p:nvPr/>
        </p:nvSpPr>
        <p:spPr>
          <a:xfrm>
            <a:off x="6601960" y="3226254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7758877" y="3533675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Oval 13"/>
          <p:cNvSpPr/>
          <p:nvPr/>
        </p:nvSpPr>
        <p:spPr>
          <a:xfrm>
            <a:off x="6431403" y="403681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4" name="Rechteck 23"/>
          <p:cNvSpPr/>
          <p:nvPr/>
        </p:nvSpPr>
        <p:spPr>
          <a:xfrm>
            <a:off x="7588320" y="434423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 rot="5400000">
            <a:off x="1191930" y="5079587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…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7134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223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32354" y="2216031"/>
            <a:ext cx="990600" cy="2281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Naor-Pinkas-Revoke-Scheme</a:t>
            </a:r>
            <a:endParaRPr lang="de-DE" dirty="0"/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4739613" y="2678035"/>
            <a:ext cx="1528908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197038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</a:p>
        </p:txBody>
      </p:sp>
      <p:sp>
        <p:nvSpPr>
          <p:cNvPr id="14" name="Oval 13"/>
          <p:cNvSpPr/>
          <p:nvPr/>
        </p:nvSpPr>
        <p:spPr>
          <a:xfrm>
            <a:off x="5846881" y="47625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615023" y="4382730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156854" y="3085485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9155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57654" y="4604885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38486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5146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045419" y="5058878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1931780" y="3733800"/>
            <a:ext cx="134482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3"/>
          <p:cNvSpPr/>
          <p:nvPr/>
        </p:nvSpPr>
        <p:spPr>
          <a:xfrm>
            <a:off x="6601960" y="3226254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7758877" y="3533675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Oval 13"/>
          <p:cNvSpPr/>
          <p:nvPr/>
        </p:nvSpPr>
        <p:spPr>
          <a:xfrm>
            <a:off x="6431403" y="403681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4" name="Rechteck 23"/>
          <p:cNvSpPr/>
          <p:nvPr/>
        </p:nvSpPr>
        <p:spPr>
          <a:xfrm>
            <a:off x="7588320" y="434423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Gestreifter Pfeil nach rechts 24"/>
          <p:cNvSpPr/>
          <p:nvPr/>
        </p:nvSpPr>
        <p:spPr>
          <a:xfrm rot="21269788">
            <a:off x="4985537" y="3318900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Gestreifter Pfeil nach rechts 25"/>
          <p:cNvSpPr/>
          <p:nvPr/>
        </p:nvSpPr>
        <p:spPr>
          <a:xfrm rot="637451">
            <a:off x="4843054" y="3844365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373683" y="32385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7" name="Textfeld 6"/>
          <p:cNvSpPr txBox="1"/>
          <p:nvPr/>
        </p:nvSpPr>
        <p:spPr>
          <a:xfrm rot="5400000">
            <a:off x="1191930" y="5079587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…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8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223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32354" y="2216031"/>
            <a:ext cx="990600" cy="2281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Naor-Pinkas-Revoke-Scheme</a:t>
            </a:r>
            <a:endParaRPr lang="de-DE" dirty="0"/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4739613" y="2678035"/>
            <a:ext cx="1528908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197038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</a:p>
        </p:txBody>
      </p:sp>
      <p:sp>
        <p:nvSpPr>
          <p:cNvPr id="14" name="Oval 13"/>
          <p:cNvSpPr/>
          <p:nvPr/>
        </p:nvSpPr>
        <p:spPr>
          <a:xfrm>
            <a:off x="5846881" y="47625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615023" y="4382730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156854" y="3085485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9155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57654" y="4604885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384866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514600"/>
            <a:ext cx="5400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045419" y="5058878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1931780" y="3733800"/>
            <a:ext cx="134482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3"/>
          <p:cNvSpPr/>
          <p:nvPr/>
        </p:nvSpPr>
        <p:spPr>
          <a:xfrm>
            <a:off x="6601960" y="3226254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7758877" y="3533675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Oval 13"/>
          <p:cNvSpPr/>
          <p:nvPr/>
        </p:nvSpPr>
        <p:spPr>
          <a:xfrm>
            <a:off x="6431403" y="403681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4" name="Rechteck 23"/>
          <p:cNvSpPr/>
          <p:nvPr/>
        </p:nvSpPr>
        <p:spPr>
          <a:xfrm>
            <a:off x="7588320" y="434423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Gestreifter Pfeil nach rechts 24"/>
          <p:cNvSpPr/>
          <p:nvPr/>
        </p:nvSpPr>
        <p:spPr>
          <a:xfrm rot="21269788">
            <a:off x="4985537" y="3318900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Gestreifter Pfeil nach rechts 25"/>
          <p:cNvSpPr/>
          <p:nvPr/>
        </p:nvSpPr>
        <p:spPr>
          <a:xfrm rot="637451">
            <a:off x="4843054" y="3844365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373683" y="32385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7" name="Textfeld 6"/>
          <p:cNvSpPr txBox="1"/>
          <p:nvPr/>
        </p:nvSpPr>
        <p:spPr>
          <a:xfrm rot="5400000">
            <a:off x="1191930" y="5079587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…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2565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629962" y="1905000"/>
            <a:ext cx="1600200" cy="4223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41180" y="2895600"/>
            <a:ext cx="990600" cy="22811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Naor-Pinkas-Revoke-Scheme</a:t>
            </a:r>
            <a:endParaRPr lang="de-DE" dirty="0"/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4739613" y="2678035"/>
            <a:ext cx="1528908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193082" y="2197038"/>
            <a:ext cx="1426918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1</a:t>
            </a:r>
          </a:p>
        </p:txBody>
      </p:sp>
      <p:sp>
        <p:nvSpPr>
          <p:cNvPr id="14" name="Oval 13"/>
          <p:cNvSpPr/>
          <p:nvPr/>
        </p:nvSpPr>
        <p:spPr>
          <a:xfrm>
            <a:off x="5846881" y="476250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615023" y="4382730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1166480" y="30480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66480" y="3791552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1166480" y="4495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41" name="Rechteck 40"/>
          <p:cNvSpPr/>
          <p:nvPr/>
        </p:nvSpPr>
        <p:spPr>
          <a:xfrm>
            <a:off x="1166480" y="2209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25148" y="1428750"/>
            <a:ext cx="1605013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</a:p>
        </p:txBody>
      </p:sp>
      <p:sp>
        <p:nvSpPr>
          <p:cNvPr id="42" name="Rechteck 41"/>
          <p:cNvSpPr/>
          <p:nvPr/>
        </p:nvSpPr>
        <p:spPr>
          <a:xfrm>
            <a:off x="7391399" y="2514600"/>
            <a:ext cx="540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43" name="Rechteck 42"/>
          <p:cNvSpPr/>
          <p:nvPr/>
        </p:nvSpPr>
        <p:spPr>
          <a:xfrm>
            <a:off x="7045419" y="5058878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Pfeil nach rechts 19"/>
          <p:cNvSpPr/>
          <p:nvPr/>
        </p:nvSpPr>
        <p:spPr>
          <a:xfrm>
            <a:off x="1931780" y="3733800"/>
            <a:ext cx="1344820" cy="4572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3"/>
          <p:cNvSpPr/>
          <p:nvPr/>
        </p:nvSpPr>
        <p:spPr>
          <a:xfrm>
            <a:off x="6601960" y="3226254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2" name="Rechteck 21"/>
          <p:cNvSpPr/>
          <p:nvPr/>
        </p:nvSpPr>
        <p:spPr>
          <a:xfrm>
            <a:off x="7758877" y="3533675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Oval 13"/>
          <p:cNvSpPr/>
          <p:nvPr/>
        </p:nvSpPr>
        <p:spPr>
          <a:xfrm>
            <a:off x="6431403" y="4036810"/>
            <a:ext cx="1426917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 2</a:t>
            </a:r>
          </a:p>
        </p:txBody>
      </p:sp>
      <p:sp>
        <p:nvSpPr>
          <p:cNvPr id="24" name="Rechteck 23"/>
          <p:cNvSpPr/>
          <p:nvPr/>
        </p:nvSpPr>
        <p:spPr>
          <a:xfrm>
            <a:off x="7588320" y="4344231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6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Gestreifter Pfeil nach rechts 24"/>
          <p:cNvSpPr/>
          <p:nvPr/>
        </p:nvSpPr>
        <p:spPr>
          <a:xfrm rot="21269788">
            <a:off x="4985537" y="3318900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Gestreifter Pfeil nach rechts 25"/>
          <p:cNvSpPr/>
          <p:nvPr/>
        </p:nvSpPr>
        <p:spPr>
          <a:xfrm rot="637451">
            <a:off x="4843054" y="3844365"/>
            <a:ext cx="1538855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373683" y="32385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7" name="Textfeld 6"/>
          <p:cNvSpPr txBox="1"/>
          <p:nvPr/>
        </p:nvSpPr>
        <p:spPr>
          <a:xfrm rot="5400000">
            <a:off x="1191930" y="5079587"/>
            <a:ext cx="99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/>
              <a:t>…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521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849437"/>
          </a:xfrm>
        </p:spPr>
        <p:txBody>
          <a:bodyPr/>
          <a:lstStyle/>
          <a:p>
            <a:r>
              <a:rPr lang="de-DE" dirty="0" smtClean="0"/>
              <a:t>Broadcast-Verschlüsselung in der Praxis ausprobieren!</a:t>
            </a:r>
          </a:p>
          <a:p>
            <a:r>
              <a:rPr lang="de-DE" dirty="0" smtClean="0"/>
              <a:t>Entwickeln eines Produkts</a:t>
            </a:r>
          </a:p>
          <a:p>
            <a:pPr lvl="1"/>
            <a:r>
              <a:rPr lang="de-DE" dirty="0" smtClean="0"/>
              <a:t>Anbieter will Inhalte durch Server verbreiten</a:t>
            </a:r>
          </a:p>
          <a:p>
            <a:pPr lvl="1"/>
            <a:r>
              <a:rPr lang="de-DE" dirty="0" smtClean="0"/>
              <a:t>Rechenstarke </a:t>
            </a:r>
            <a:r>
              <a:rPr lang="de-DE" dirty="0" err="1" smtClean="0"/>
              <a:t>Smartphones</a:t>
            </a:r>
            <a:r>
              <a:rPr lang="de-DE" dirty="0" smtClean="0"/>
              <a:t> verbreitet: </a:t>
            </a:r>
            <a:r>
              <a:rPr lang="de-DE" dirty="0" err="1" smtClean="0"/>
              <a:t>Android</a:t>
            </a:r>
            <a:r>
              <a:rPr lang="de-DE" dirty="0" smtClean="0"/>
              <a:t>!</a:t>
            </a:r>
          </a:p>
          <a:p>
            <a:pPr lvl="1"/>
            <a:r>
              <a:rPr lang="de-DE" dirty="0" smtClean="0"/>
              <a:t>Soll für Benutzer möglichst einfach sein</a:t>
            </a:r>
          </a:p>
          <a:p>
            <a:r>
              <a:rPr lang="de-DE" dirty="0" smtClean="0"/>
              <a:t>Entstanden ist: </a:t>
            </a:r>
            <a:r>
              <a:rPr lang="de-DE" b="1" dirty="0" err="1" smtClean="0"/>
              <a:t>CryptoCast</a:t>
            </a:r>
            <a:endParaRPr lang="de-DE" dirty="0" smtClean="0"/>
          </a:p>
          <a:p>
            <a:pPr lvl="1">
              <a:buFont typeface="Wingdings"/>
              <a:buChar char="à"/>
            </a:pPr>
            <a:r>
              <a:rPr lang="de-DE" dirty="0" smtClean="0"/>
              <a:t>Client-Server-Kombination für Broadcast mit Verschlüsselung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5126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Broadcast-Verschlüsselung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4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1849437"/>
          </a:xfrm>
        </p:spPr>
        <p:txBody>
          <a:bodyPr/>
          <a:lstStyle/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Java und C++</a:t>
            </a:r>
          </a:p>
          <a:p>
            <a:pPr lvl="1"/>
            <a:r>
              <a:rPr lang="de-DE" dirty="0" smtClean="0"/>
              <a:t>Konsolenanwendung</a:t>
            </a:r>
          </a:p>
          <a:p>
            <a:pPr lvl="2"/>
            <a:r>
              <a:rPr lang="de-DE" dirty="0" smtClean="0"/>
              <a:t>Benutzerverwaltung</a:t>
            </a:r>
          </a:p>
          <a:p>
            <a:pPr lvl="2"/>
            <a:r>
              <a:rPr lang="de-DE" dirty="0" smtClean="0"/>
              <a:t>Verschlüsselung</a:t>
            </a:r>
          </a:p>
          <a:p>
            <a:pPr lvl="2"/>
            <a:r>
              <a:rPr lang="de-DE" dirty="0" smtClean="0"/>
              <a:t>Senden beliebiger Datenströme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pic>
        <p:nvPicPr>
          <p:cNvPr id="4" name="Picture 2" descr="C:\Users\Tobi\Desktop\Daten\Studium\3Semester\PSE 2012\PSE2012\projects\client\bin\res\drawable-ldpi\logo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14600"/>
            <a:ext cx="296461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457200" y="3865563"/>
            <a:ext cx="8356600" cy="184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tabLst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6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7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smtClean="0"/>
              <a:t>Client</a:t>
            </a:r>
          </a:p>
          <a:p>
            <a:pPr lvl="1"/>
            <a:r>
              <a:rPr lang="de-DE" kern="0" dirty="0" err="1" smtClean="0"/>
              <a:t>Android</a:t>
            </a:r>
            <a:r>
              <a:rPr lang="de-DE" kern="0" dirty="0" smtClean="0"/>
              <a:t> ab 2.3</a:t>
            </a:r>
          </a:p>
          <a:p>
            <a:pPr lvl="1"/>
            <a:r>
              <a:rPr lang="de-DE" kern="0" dirty="0" smtClean="0"/>
              <a:t>Empfangen</a:t>
            </a:r>
          </a:p>
          <a:p>
            <a:pPr lvl="1"/>
            <a:r>
              <a:rPr lang="de-DE" kern="0" dirty="0" smtClean="0"/>
              <a:t>Entschlüsseln</a:t>
            </a:r>
          </a:p>
          <a:p>
            <a:pPr lvl="1"/>
            <a:r>
              <a:rPr lang="de-DE" kern="0" dirty="0" smtClean="0"/>
              <a:t>Wiedergeben der Inhalte (bei uns: MP3)</a:t>
            </a:r>
          </a:p>
          <a:p>
            <a:pPr lvl="1"/>
            <a:endParaRPr lang="de-DE" kern="0" dirty="0" smtClean="0"/>
          </a:p>
        </p:txBody>
      </p:sp>
    </p:spTree>
    <p:extLst>
      <p:ext uri="{BB962C8B-B14F-4D97-AF65-F5344CB8AC3E}">
        <p14:creationId xmlns:p14="http://schemas.microsoft.com/office/powerpoint/2010/main" val="313872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Produktvorführung</a:t>
            </a:r>
            <a:endParaRPr lang="de-DE" dirty="0"/>
          </a:p>
        </p:txBody>
      </p:sp>
      <p:pic>
        <p:nvPicPr>
          <p:cNvPr id="2050" name="Picture 2" descr="C:\Users\Tobi\Desktop\Daten\Studium\3Semester\PSE 2012\PSE2012\projects\client\bin\res\drawable-ldpi\logo_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266" y="1667347"/>
            <a:ext cx="4037863" cy="40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2549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388678" y="3765269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5" name="Wolke 4"/>
          <p:cNvSpPr/>
          <p:nvPr/>
        </p:nvSpPr>
        <p:spPr>
          <a:xfrm>
            <a:off x="3455478" y="3384269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549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388678" y="3765269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20992395">
            <a:off x="5144079" y="3269165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602120" y="3165243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443366" y="3993868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046278" y="4755869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869005" y="4299578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 rot="618165">
            <a:off x="5186295" y="380337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455478" y="3384269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32" name="Gestreifter Pfeil nach rechts 31"/>
          <p:cNvSpPr/>
          <p:nvPr/>
        </p:nvSpPr>
        <p:spPr>
          <a:xfrm rot="19945037">
            <a:off x="4870890" y="2794757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9"/>
          <p:cNvSpPr/>
          <p:nvPr/>
        </p:nvSpPr>
        <p:spPr>
          <a:xfrm>
            <a:off x="6270842" y="2462464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549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388678" y="3765269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20992395">
            <a:off x="5144079" y="3269165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602120" y="3165243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443366" y="3993868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046278" y="4755869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869005" y="4299578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 rot="618165">
            <a:off x="5186295" y="380337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455478" y="3384269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219200" y="3536669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371600" y="4298669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Gestreifter Pfeil nach rechts 31"/>
          <p:cNvSpPr/>
          <p:nvPr/>
        </p:nvSpPr>
        <p:spPr>
          <a:xfrm rot="19945037">
            <a:off x="4870890" y="2794757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9"/>
          <p:cNvSpPr/>
          <p:nvPr/>
        </p:nvSpPr>
        <p:spPr>
          <a:xfrm>
            <a:off x="6270842" y="2462464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grpSp>
        <p:nvGrpSpPr>
          <p:cNvPr id="34" name="Gruppierung 11"/>
          <p:cNvGrpSpPr/>
          <p:nvPr/>
        </p:nvGrpSpPr>
        <p:grpSpPr>
          <a:xfrm>
            <a:off x="2362200" y="4984469"/>
            <a:ext cx="1219200" cy="609600"/>
            <a:chOff x="609600" y="4648200"/>
            <a:chExt cx="1219200" cy="609600"/>
          </a:xfrm>
        </p:grpSpPr>
        <p:sp>
          <p:nvSpPr>
            <p:cNvPr id="35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grpSp>
        <p:nvGrpSpPr>
          <p:cNvPr id="37" name="Gruppierung 16"/>
          <p:cNvGrpSpPr/>
          <p:nvPr/>
        </p:nvGrpSpPr>
        <p:grpSpPr>
          <a:xfrm>
            <a:off x="2209800" y="5289269"/>
            <a:ext cx="1219200" cy="609600"/>
            <a:chOff x="457200" y="4876800"/>
            <a:chExt cx="1219200" cy="609600"/>
          </a:xfrm>
        </p:grpSpPr>
        <p:sp>
          <p:nvSpPr>
            <p:cNvPr id="38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40" name="Gruppierung 30"/>
          <p:cNvGrpSpPr/>
          <p:nvPr/>
        </p:nvGrpSpPr>
        <p:grpSpPr>
          <a:xfrm>
            <a:off x="1981200" y="5594069"/>
            <a:ext cx="1219200" cy="609600"/>
            <a:chOff x="304800" y="5257800"/>
            <a:chExt cx="1219200" cy="609600"/>
          </a:xfrm>
        </p:grpSpPr>
        <p:sp>
          <p:nvSpPr>
            <p:cNvPr id="41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2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388678" y="3765269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20992395">
            <a:off x="5144079" y="3269165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602120" y="3165243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443366" y="3993868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046278" y="4755869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869005" y="4299578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 rot="618165">
            <a:off x="5186295" y="380337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455478" y="3384269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219200" y="3536669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371600" y="4298669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7331288" y="4222468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7490042" y="3317643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6934200" y="4984469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sp>
        <p:nvSpPr>
          <p:cNvPr id="32" name="Gestreifter Pfeil nach rechts 31"/>
          <p:cNvSpPr/>
          <p:nvPr/>
        </p:nvSpPr>
        <p:spPr>
          <a:xfrm rot="19945037">
            <a:off x="4870890" y="2794757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9"/>
          <p:cNvSpPr/>
          <p:nvPr/>
        </p:nvSpPr>
        <p:spPr>
          <a:xfrm>
            <a:off x="6270842" y="2462464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0735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388678" y="3765269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Broadcast-Verschlüsselung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09600" y="2438400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428824" y="3794713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20992395">
            <a:off x="5144079" y="3269165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602120" y="3165243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443366" y="3993868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046278" y="4755869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4869005" y="4299578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 rot="618165">
            <a:off x="5186295" y="380337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455478" y="3384269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219200" y="3536669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371600" y="4298669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7490042" y="3317643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6934200" y="4984469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sp>
        <p:nvSpPr>
          <p:cNvPr id="32" name="Gestreifter Pfeil nach rechts 31"/>
          <p:cNvSpPr/>
          <p:nvPr/>
        </p:nvSpPr>
        <p:spPr>
          <a:xfrm rot="19945037">
            <a:off x="4870890" y="2794757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Oval 9"/>
          <p:cNvSpPr/>
          <p:nvPr/>
        </p:nvSpPr>
        <p:spPr>
          <a:xfrm>
            <a:off x="6270842" y="2462464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34" name="Gleichschenkliges Dreieck 50"/>
          <p:cNvSpPr/>
          <p:nvPr/>
        </p:nvSpPr>
        <p:spPr>
          <a:xfrm rot="5400000">
            <a:off x="7620000" y="3874595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  <p:sp>
        <p:nvSpPr>
          <p:cNvPr id="36" name="Textfeld 35"/>
          <p:cNvSpPr txBox="1"/>
          <p:nvPr/>
        </p:nvSpPr>
        <p:spPr>
          <a:xfrm>
            <a:off x="7401726" y="4179395"/>
            <a:ext cx="30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2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0550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Shamirs</a:t>
            </a:r>
            <a:r>
              <a:rPr lang="de-DE" dirty="0" smtClean="0"/>
              <a:t>-</a:t>
            </a:r>
            <a:r>
              <a:rPr lang="de-DE" dirty="0" err="1" smtClean="0"/>
              <a:t>Secret</a:t>
            </a:r>
            <a:r>
              <a:rPr lang="de-DE" dirty="0" smtClean="0"/>
              <a:t>-Sharing</a:t>
            </a:r>
            <a:endParaRPr lang="de-DE" dirty="0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38288"/>
            <a:ext cx="1905000" cy="1428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0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491</Words>
  <Application>Microsoft Office PowerPoint</Application>
  <PresentationFormat>Bildschirmpräsentation (4:3)</PresentationFormat>
  <Paragraphs>192</Paragraphs>
  <Slides>21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KIT-Masterslides-EN-SDQ</vt:lpstr>
      <vt:lpstr>Broadcast Encryption</vt:lpstr>
      <vt:lpstr>Broadcast-Verschlüsselung</vt:lpstr>
      <vt:lpstr>Broadcast-Verschlüsselung</vt:lpstr>
      <vt:lpstr>Broadcast-Verschlüsselung</vt:lpstr>
      <vt:lpstr>Broadcast-Verschlüsselung</vt:lpstr>
      <vt:lpstr>Broadcast-Verschlüsselung</vt:lpstr>
      <vt:lpstr>Broadcast-Verschlüsselung</vt:lpstr>
      <vt:lpstr>Broadcast-Verschlüsselung</vt:lpstr>
      <vt:lpstr>Shamirs-Secret-Sharing</vt:lpstr>
      <vt:lpstr>Shamirs-Secret-Sharing</vt:lpstr>
      <vt:lpstr>Shamirs-Secret-Sharing</vt:lpstr>
      <vt:lpstr>Shamirs-Secret-Sharing</vt:lpstr>
      <vt:lpstr>Shamirs-Secret-Sharing</vt:lpstr>
      <vt:lpstr>Naor-Pinkas-Revoke-Scheme</vt:lpstr>
      <vt:lpstr>Naor-Pinkas-Revoke-Scheme</vt:lpstr>
      <vt:lpstr>Naor-Pinkas-Revoke-Scheme</vt:lpstr>
      <vt:lpstr>Naor-Pinkas-Revoke-Scheme</vt:lpstr>
      <vt:lpstr>Naor-Pinkas-Revoke-Scheme</vt:lpstr>
      <vt:lpstr>Unser Projekt</vt:lpstr>
      <vt:lpstr>Technisches</vt:lpstr>
      <vt:lpstr>Produktvorführung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Tobi</cp:lastModifiedBy>
  <cp:revision>1485</cp:revision>
  <cp:lastPrinted>1601-01-01T00:00:00Z</cp:lastPrinted>
  <dcterms:created xsi:type="dcterms:W3CDTF">1601-01-01T00:00:00Z</dcterms:created>
  <dcterms:modified xsi:type="dcterms:W3CDTF">2013-03-19T17:21:56Z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