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3/main" xmlns:r="http://schemas.openxmlformats.org/officeDocument/2006/relationships" xmlns:p="http://schemas.openxmlformats.org/presentationml/2006/3/main" saveSubsetFonts="1">
  <p:sldMasterIdLst>
    <p:sldMasterId r:id="rId1"/>
  </p:sldMasterIdLst>
  <p:notesMasterIdLst>
    <p:notesMasterId r:id="rId40"/>
  </p:notesMasterIdLst>
  <p:sldIdLst>
    <p:sldId id="262" r:id="rId2"/>
    <p:sldId id="295" r:id="rId3"/>
    <p:sldId id="265" r:id="rId4"/>
    <p:sldId id="296" r:id="rId5"/>
    <p:sldId id="285" r:id="rId6"/>
    <p:sldId id="297" r:id="rId7"/>
    <p:sldId id="310" r:id="rId8"/>
    <p:sldId id="298" r:id="rId9"/>
    <p:sldId id="286" r:id="rId10"/>
    <p:sldId id="311" r:id="rId11"/>
    <p:sldId id="306" r:id="rId12"/>
    <p:sldId id="307" r:id="rId13"/>
    <p:sldId id="312" r:id="rId14"/>
    <p:sldId id="293" r:id="rId15"/>
    <p:sldId id="287" r:id="rId16"/>
    <p:sldId id="313" r:id="rId17"/>
    <p:sldId id="299" r:id="rId18"/>
    <p:sldId id="288" r:id="rId19"/>
    <p:sldId id="300" r:id="rId20"/>
    <p:sldId id="314" r:id="rId21"/>
    <p:sldId id="308" r:id="rId22"/>
    <p:sldId id="302" r:id="rId23"/>
    <p:sldId id="303" r:id="rId24"/>
    <p:sldId id="315" r:id="rId25"/>
    <p:sldId id="320" r:id="rId26"/>
    <p:sldId id="317" r:id="rId27"/>
    <p:sldId id="319" r:id="rId28"/>
    <p:sldId id="318" r:id="rId29"/>
    <p:sldId id="292" r:id="rId30"/>
    <p:sldId id="309" r:id="rId31"/>
    <p:sldId id="294" r:id="rId32"/>
    <p:sldId id="316" r:id="rId33"/>
    <p:sldId id="281" r:id="rId34"/>
    <p:sldId id="305" r:id="rId35"/>
    <p:sldId id="282" r:id="rId36"/>
    <p:sldId id="283" r:id="rId37"/>
    <p:sldId id="284" r:id="rId38"/>
    <p:sldId id="304" r:id="rId39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3/main" xmlns:r="http://schemas.openxmlformats.org/officeDocument/2006/relationships" xmlns:p="http://schemas.openxmlformats.org/presentationml/2006/3/main">
  <p:showPr showNarration="1" useTimings="0">
    <p:present/>
    <p:sldAll/>
    <p:penClr>
      <a:srgbClr val="FF0000"/>
    </p:penClr>
  </p:showPr>
  <p:clrMru>
    <a:srgbClr val="FFFFCC"/>
    <a:srgbClr val="000000"/>
    <a:srgbClr val="003564"/>
  </p:clrMru>
</p:presentationPr>
</file>

<file path=ppt/tableStyles.xml><?xml version="1.0" encoding="utf-8"?>
<a:tblStyleLst xmlns:a="http://schemas.openxmlformats.org/drawingml/2006/3/main" def="{5C22544A-7EE6-4342-B048-85BDC9FD1C3A}"/>
</file>

<file path=ppt/viewProps.xml><?xml version="1.0" encoding="utf-8"?>
<p:viewPr xmlns:a="http://schemas.openxmlformats.org/drawingml/2006/3/main" xmlns:r="http://schemas.openxmlformats.org/officeDocument/2006/relationships" xmlns:p="http://schemas.openxmlformats.org/presentationml/2006/3/main">
  <p:normalViewPr showOutlineIcons="0">
    <p:restoredLeft sz="14678" autoAdjust="0"/>
    <p:restoredTop sz="88153" autoAdjust="0"/>
  </p:normalViewPr>
  <p:slideViewPr>
    <p:cSldViewPr>
      <p:cViewPr>
        <p:scale>
          <a:sx n="63" d="100"/>
          <a:sy n="63" d="100"/>
        </p:scale>
        <p:origin x="-762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0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3/main" xmlns:r="http://schemas.openxmlformats.org/officeDocument/2006/relationships" xmlns:p="http://schemas.openxmlformats.org/presentationml/2006/3/main">
  <p:cSld>
    <p:bgPr>
      <a:solidFill>
        <a:schemeClr val="bg1"/>
      </a:solidFill>
      <a:effectLst/>
    </p:bgPr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7348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fld id="{18A7ED42-D8EC-4914-8F40-2037DA284E09}" type="slidenum">
              <a:rPr lang="en-US"/>
              <a:pPr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lah.winsmarts.com/2006/05/21/demystifying-c-30--part-6-linq-query-expression-translation-to-c-30.aspx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7ED42-D8EC-4914-8F40-2037DA284E0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 noRot="1"/>
          </p:cNvSpPr>
          <p:nvPr>
            <p:ph type="sldImg"/>
          </p:nvPr>
        </p:nvSpPr>
        <p:spPr/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7ED42-D8EC-4914-8F40-2037DA284E0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 noRot="1"/>
          </p:cNvSpPr>
          <p:nvPr>
            <p:ph type="sldImg"/>
          </p:nvPr>
        </p:nvSpPr>
        <p:spPr/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7ED42-D8EC-4914-8F40-2037DA284E0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 noRot="1"/>
          </p:cNvSpPr>
          <p:nvPr>
            <p:ph type="sldImg"/>
          </p:nvPr>
        </p:nvSpPr>
        <p:spPr/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7ED42-D8EC-4914-8F40-2037DA284E0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7ED42-D8EC-4914-8F40-2037DA284E0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http://blah.winsmarts.com/2006/05/21/demystifying-c-30--part-6-linq-query-expression-translation-to-c-30.aspx</a:t>
            </a: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The yellow </a:t>
            </a:r>
            <a:r>
              <a:rPr lang="en-US" i="1" dirty="0" err="1" smtClean="0"/>
              <a:t>var</a:t>
            </a:r>
            <a:r>
              <a:rPr lang="en-US" i="1" dirty="0" smtClean="0"/>
              <a:t> q, is an Anonymous Type "q", the "</a:t>
            </a:r>
            <a:r>
              <a:rPr lang="en-US" i="1" dirty="0" err="1" smtClean="0"/>
              <a:t>var</a:t>
            </a:r>
            <a:r>
              <a:rPr lang="en-US" i="1" dirty="0" smtClean="0"/>
              <a:t>" lets you create an implicitly typed local variable</a:t>
            </a:r>
            <a:br>
              <a:rPr lang="en-US" i="1" dirty="0" smtClean="0"/>
            </a:br>
            <a:r>
              <a:rPr lang="en-US" i="1" dirty="0" smtClean="0"/>
              <a:t>The </a:t>
            </a:r>
            <a:r>
              <a:rPr lang="en-US" i="1" dirty="0" err="1" smtClean="0"/>
              <a:t>theWhiteHouseStaff</a:t>
            </a:r>
            <a:r>
              <a:rPr lang="en-US" i="1" dirty="0" smtClean="0"/>
              <a:t> is an </a:t>
            </a:r>
            <a:r>
              <a:rPr lang="en-US" i="1" dirty="0" err="1" smtClean="0"/>
              <a:t>IEnumerable</a:t>
            </a:r>
            <a:r>
              <a:rPr lang="en-US" i="1" dirty="0" smtClean="0"/>
              <a:t>&lt;T&gt;</a:t>
            </a:r>
            <a:br>
              <a:rPr lang="en-US" i="1" dirty="0" smtClean="0"/>
            </a:br>
            <a:r>
              <a:rPr lang="en-US" i="1" dirty="0" smtClean="0"/>
              <a:t>The green Select is an Extension Method </a:t>
            </a:r>
            <a:br>
              <a:rPr lang="en-US" i="1" dirty="0" smtClean="0"/>
            </a:br>
            <a:r>
              <a:rPr lang="en-US" i="1" dirty="0" smtClean="0"/>
              <a:t>The Gray staff =&gt; new { </a:t>
            </a:r>
            <a:r>
              <a:rPr lang="en-US" i="1" dirty="0" err="1" smtClean="0"/>
              <a:t>staff.Name</a:t>
            </a:r>
            <a:r>
              <a:rPr lang="en-US" i="1" dirty="0" smtClean="0"/>
              <a:t> } is a Lambda expression</a:t>
            </a:r>
            <a:r>
              <a:rPr lang="en-US" i="1" baseline="0" dirty="0" smtClean="0"/>
              <a:t> </a:t>
            </a:r>
            <a:r>
              <a:rPr lang="en-US" i="1" dirty="0" smtClean="0"/>
              <a:t>that is participating in type-inference</a:t>
            </a:r>
            <a:br>
              <a:rPr lang="en-US" i="1" dirty="0" smtClean="0"/>
            </a:br>
            <a:r>
              <a:rPr lang="en-US" i="1" dirty="0" smtClean="0"/>
              <a:t>The new {</a:t>
            </a:r>
            <a:r>
              <a:rPr lang="en-US" i="1" dirty="0" err="1" smtClean="0"/>
              <a:t>staff.Name</a:t>
            </a:r>
            <a:r>
              <a:rPr lang="en-US" i="1" dirty="0" smtClean="0"/>
              <a:t>} is an Object </a:t>
            </a:r>
            <a:r>
              <a:rPr lang="en-US" i="1" dirty="0" err="1" smtClean="0"/>
              <a:t>Initializer</a:t>
            </a:r>
            <a:r>
              <a:rPr lang="en-US" i="1" dirty="0" smtClean="0"/>
              <a:t> 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7ED42-D8EC-4914-8F40-2037DA284E0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fld id="{C05FBA2E-6FF0-4700-939F-420E12889F0A}" type="slidenum">
              <a:rPr lang="en-US"/>
              <a:pPr/>
            </a:fld>
            <a:endParaRPr lang="en-US"/>
          </a:p>
        </p:txBody>
      </p:sp>
      <p:sp>
        <p:nvSpPr>
          <p:cNvPr id="120834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30000"/>
              </a:spcBef>
              <a:spcAft>
                <a:spcPct val="0"/>
              </a:spcAft>
              <a:buNone/>
            </a:pPr>
            <a:endParaRPr lang="sv-SE" dirty="0">
              <a:solidFill>
                <a:schemeClr val="tx1">
                  <a:alpha val="10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Syntax 1.</a:t>
            </a:r>
            <a:r>
              <a:rPr lang="sv-SE" baseline="0" dirty="0" smtClean="0"/>
              <a:t> </a:t>
            </a:r>
            <a:r>
              <a:rPr lang="sv-SE" baseline="0" smtClean="0"/>
              <a:t>has same problem with Voids as before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7ED42-D8EC-4914-8F40-2037DA284E0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7ED42-D8EC-4914-8F40-2037DA284E0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http://www.microsoft.com/downloads/details.aspx?familyid=1e902c21-340c-4d13-9f04-70eb5e3dceea&amp;displaylang=en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7ED42-D8EC-4914-8F40-2037DA284E0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fld id="{E31F2BD8-85F9-4671-84FC-BCA1CF22315D}" type="slidenum">
              <a:rPr lang="en-US"/>
              <a:pPr/>
            </a:fld>
            <a:endParaRPr lang="en-US"/>
          </a:p>
        </p:txBody>
      </p:sp>
      <p:sp>
        <p:nvSpPr>
          <p:cNvPr id="58370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30000"/>
              </a:spcBef>
              <a:spcAft>
                <a:spcPct val="0"/>
              </a:spcAft>
              <a:buNone/>
            </a:pPr>
            <a:r>
              <a:rPr lang="sv-SE" dirty="0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http://www.codepost.org/view/126</a:t>
            </a:r>
            <a:endParaRPr lang="sv-SE" dirty="0">
              <a:solidFill>
                <a:schemeClr val="tx1">
                  <a:alpha val="10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7ED42-D8EC-4914-8F40-2037DA284E0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 noRot="1"/>
          </p:cNvSpPr>
          <p:nvPr>
            <p:ph type="sldImg"/>
          </p:nvPr>
        </p:nvSpPr>
        <p:spPr/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7ED42-D8EC-4914-8F40-2037DA284E0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7ED42-D8EC-4914-8F40-2037DA284E0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 noRot="1"/>
          </p:cNvSpPr>
          <p:nvPr>
            <p:ph type="sldImg"/>
          </p:nvPr>
        </p:nvSpPr>
        <p:spPr/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7ED42-D8EC-4914-8F40-2037DA284E0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7ED42-D8EC-4914-8F40-2037DA284E0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7ED42-D8EC-4914-8F40-2037DA284E0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7ED42-D8EC-4914-8F40-2037DA284E09}" type="slidenum">
              <a:rPr lang="en-US" smtClean="0"/>
              <a:pPr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3/main" xmlns:r="http://schemas.openxmlformats.org/officeDocument/2006/relationships" xmlns:p="http://schemas.openxmlformats.org/presentationml/2006/3/main" showMasterSp="0" type="title" preserve="1">
  <p:cSld name="Title Slide">
    <p:bgPr>
      <a:blipFill dpi="0" rotWithShape="0">
        <a:blip r:embed="rId2">
          <a:alphaModFix/>
        </a:blip>
        <a:srcRect/>
        <a:stretch>
          <a:fillRect/>
        </a:stretch>
      </a:blipFill>
      <a:effectLst/>
    </p:bgPr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2413" y="2781300"/>
            <a:ext cx="8637587" cy="1541463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437063"/>
            <a:ext cx="8634413" cy="720725"/>
          </a:xfrm>
        </p:spPr>
        <p:txBody>
          <a:bodyPr/>
          <a:lstStyle>
            <a:lvl1pPr algn="r">
              <a:defRPr>
                <a:solidFill>
                  <a:schemeClr val="tx2">
                    <a:alpha val="100000"/>
                  </a:schemeClr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anchor="t" compatLnSpc="1"/>
          <a:lstStyle>
            <a:lvl1pPr algn="l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anchor="t" compatLnSpc="1"/>
          <a:lstStyle>
            <a:lvl1pPr algn="ctr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anchor="t" compatLnSpc="1"/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fld id="{495C27D6-A010-4CF3-BFFE-A09B697BE985}" type="slidenum">
              <a:rPr lang="en-US"/>
              <a:pPr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10.xml><?xml version="1.0" encoding="utf-8"?>
<p:sldLayout xmlns:a="http://schemas.openxmlformats.org/drawingml/2006/3/main" xmlns:r="http://schemas.openxmlformats.org/officeDocument/2006/relationships" xmlns:p="http://schemas.openxmlformats.org/presentationml/2006/3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/>
</p:sldLayout>
</file>

<file path=ppt/slideLayouts/slideLayout11.xml><?xml version="1.0" encoding="utf-8"?>
<p:sldLayout xmlns:a="http://schemas.openxmlformats.org/drawingml/2006/3/main" xmlns:r="http://schemas.openxmlformats.org/officeDocument/2006/relationships" xmlns:p="http://schemas.openxmlformats.org/presentationml/2006/3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sz="half" idx="1"/>
          </p:nvPr>
        </p:nvSpPr>
        <p:spPr>
          <a:xfrm>
            <a:off x="682625" y="1484313"/>
            <a:ext cx="3811588" cy="4824412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3813175" cy="4824412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/>
</p:sldLayout>
</file>

<file path=ppt/slideLayouts/slideLayout12.xml><?xml version="1.0" encoding="utf-8"?>
<p:sldLayout xmlns:a="http://schemas.openxmlformats.org/drawingml/2006/3/main" xmlns:r="http://schemas.openxmlformats.org/officeDocument/2006/relationships" xmlns:p="http://schemas.openxmlformats.org/presentationml/2006/3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sz="half" idx="1"/>
          </p:nvPr>
        </p:nvSpPr>
        <p:spPr>
          <a:xfrm>
            <a:off x="682625" y="1484313"/>
            <a:ext cx="3811588" cy="4824412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3813175" cy="2335212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/>
          </p:cNvSpPr>
          <p:nvPr>
            <p:ph sz="quarter" idx="3"/>
          </p:nvPr>
        </p:nvSpPr>
        <p:spPr>
          <a:xfrm>
            <a:off x="4646613" y="3971925"/>
            <a:ext cx="3813175" cy="2336800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/>
</p:sldLayout>
</file>

<file path=ppt/slideLayouts/slideLayout2.xml><?xml version="1.0" encoding="utf-8"?>
<p:sldLayout xmlns:a="http://schemas.openxmlformats.org/drawingml/2006/3/main" xmlns:r="http://schemas.openxmlformats.org/officeDocument/2006/relationships" xmlns:p="http://schemas.openxmlformats.org/presentationml/2006/3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/>
</p:sldLayout>
</file>

<file path=ppt/slideLayouts/slideLayout3.xml><?xml version="1.0" encoding="utf-8"?>
<p:sldLayout xmlns:a="http://schemas.openxmlformats.org/drawingml/2006/3/main" xmlns:r="http://schemas.openxmlformats.org/officeDocument/2006/relationships" xmlns:p="http://schemas.openxmlformats.org/presentationml/2006/3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iming/>
</p:sldLayout>
</file>

<file path=ppt/slideLayouts/slideLayout4.xml><?xml version="1.0" encoding="utf-8"?>
<p:sldLayout xmlns:a="http://schemas.openxmlformats.org/drawingml/2006/3/main" xmlns:r="http://schemas.openxmlformats.org/officeDocument/2006/relationships" xmlns:p="http://schemas.openxmlformats.org/presentationml/2006/3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682625" y="1484313"/>
            <a:ext cx="3811588" cy="48244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3813175" cy="48244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/>
</p:sldLayout>
</file>

<file path=ppt/slideLayouts/slideLayout5.xml><?xml version="1.0" encoding="utf-8"?>
<p:sldLayout xmlns:a="http://schemas.openxmlformats.org/drawingml/2006/3/main" xmlns:r="http://schemas.openxmlformats.org/officeDocument/2006/relationships" xmlns:p="http://schemas.openxmlformats.org/presentationml/2006/3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/>
</p:sldLayout>
</file>

<file path=ppt/slideLayouts/slideLayout6.xml><?xml version="1.0" encoding="utf-8"?>
<p:sldLayout xmlns:a="http://schemas.openxmlformats.org/drawingml/2006/3/main" xmlns:r="http://schemas.openxmlformats.org/officeDocument/2006/relationships" xmlns:p="http://schemas.openxmlformats.org/presentationml/2006/3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iming/>
</p:sldLayout>
</file>

<file path=ppt/slideLayouts/slideLayout7.xml><?xml version="1.0" encoding="utf-8"?>
<p:sldLayout xmlns:a="http://schemas.openxmlformats.org/drawingml/2006/3/main" xmlns:r="http://schemas.openxmlformats.org/officeDocument/2006/relationships" xmlns:p="http://schemas.openxmlformats.org/presentationml/2006/3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/>
</p:sldLayout>
</file>

<file path=ppt/slideLayouts/slideLayout8.xml><?xml version="1.0" encoding="utf-8"?>
<p:sldLayout xmlns:a="http://schemas.openxmlformats.org/drawingml/2006/3/main" xmlns:r="http://schemas.openxmlformats.org/officeDocument/2006/relationships" xmlns:p="http://schemas.openxmlformats.org/presentationml/2006/3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iming/>
</p:sldLayout>
</file>

<file path=ppt/slideLayouts/slideLayout9.xml><?xml version="1.0" encoding="utf-8"?>
<p:sldLayout xmlns:a="http://schemas.openxmlformats.org/drawingml/2006/3/main" xmlns:r="http://schemas.openxmlformats.org/officeDocument/2006/relationships" xmlns:p="http://schemas.openxmlformats.org/presentationml/2006/3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iming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3/main" xmlns:r="http://schemas.openxmlformats.org/officeDocument/2006/relationships" xmlns:p="http://schemas.openxmlformats.org/presentationml/2006/3/main">
  <p:cSld>
    <p:bgPr>
      <a:blipFill dpi="0" rotWithShape="0">
        <a:blip r:embed="rId14">
          <a:alphaModFix/>
        </a:blip>
        <a:srcRect/>
        <a:stretch>
          <a:fillRect/>
        </a:stretch>
      </a:blipFill>
      <a:effectLst/>
    </p:bgPr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88913"/>
            <a:ext cx="8642350" cy="9080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anchor="ctr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25" y="1484313"/>
            <a:ext cx="7777163" cy="482441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vert="horz" wrap="square" lIns="91440" tIns="45720" rIns="91440" bIns="45720" anchor="t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</p:sldLayoutIdLst>
  <p:timing/>
  <p:txStyles>
    <p:titleStyle>
      <a:lvl1pPr algn="l" fontAlgn="base">
        <a:spcBef>
          <a:spcPct val="0"/>
        </a:spcBef>
        <a:spcAft>
          <a:spcPct val="0"/>
        </a:spcAft>
        <a:defRPr sz="40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1pPr>
      <a:lvl2pPr algn="l" fontAlgn="base">
        <a:spcBef>
          <a:spcPct val="0"/>
        </a:spcBef>
        <a:spcAft>
          <a:spcPct val="0"/>
        </a:spcAft>
        <a:defRPr sz="4000">
          <a:solidFill>
            <a:schemeClr val="tx2">
              <a:alpha val="100000"/>
            </a:schemeClr>
          </a:solidFill>
          <a:latin typeface="Franklin Gothic Heavy"/>
        </a:defRPr>
      </a:lvl2pPr>
      <a:lvl3pPr algn="l" fontAlgn="base">
        <a:spcBef>
          <a:spcPct val="0"/>
        </a:spcBef>
        <a:spcAft>
          <a:spcPct val="0"/>
        </a:spcAft>
        <a:defRPr sz="4000">
          <a:solidFill>
            <a:schemeClr val="tx2">
              <a:alpha val="100000"/>
            </a:schemeClr>
          </a:solidFill>
          <a:latin typeface="Franklin Gothic Heavy"/>
        </a:defRPr>
      </a:lvl3pPr>
      <a:lvl4pPr algn="l" fontAlgn="base">
        <a:spcBef>
          <a:spcPct val="0"/>
        </a:spcBef>
        <a:spcAft>
          <a:spcPct val="0"/>
        </a:spcAft>
        <a:defRPr sz="4000">
          <a:solidFill>
            <a:schemeClr val="tx2">
              <a:alpha val="100000"/>
            </a:schemeClr>
          </a:solidFill>
          <a:latin typeface="Franklin Gothic Heavy"/>
        </a:defRPr>
      </a:lvl4pPr>
      <a:lvl5pPr algn="l" fontAlgn="base">
        <a:spcBef>
          <a:spcPct val="0"/>
        </a:spcBef>
        <a:spcAft>
          <a:spcPct val="0"/>
        </a:spcAft>
        <a:defRPr sz="4000">
          <a:solidFill>
            <a:schemeClr val="tx2">
              <a:alpha val="100000"/>
            </a:schemeClr>
          </a:solidFill>
          <a:latin typeface="Franklin Gothic Heavy"/>
        </a:defRPr>
      </a:lvl5pPr>
      <a:lvl6pPr marL="457200" algn="l" fontAlgn="base">
        <a:spcBef>
          <a:spcPct val="0"/>
        </a:spcBef>
        <a:spcAft>
          <a:spcPct val="0"/>
        </a:spcAft>
        <a:defRPr sz="4000">
          <a:solidFill>
            <a:schemeClr val="tx2">
              <a:alpha val="100000"/>
            </a:schemeClr>
          </a:solidFill>
          <a:latin typeface="Franklin Gothic Heavy"/>
        </a:defRPr>
      </a:lvl6pPr>
      <a:lvl7pPr marL="914400" algn="l" fontAlgn="base">
        <a:spcBef>
          <a:spcPct val="0"/>
        </a:spcBef>
        <a:spcAft>
          <a:spcPct val="0"/>
        </a:spcAft>
        <a:defRPr sz="4000">
          <a:solidFill>
            <a:schemeClr val="tx2">
              <a:alpha val="100000"/>
            </a:schemeClr>
          </a:solidFill>
          <a:latin typeface="Franklin Gothic Heavy"/>
        </a:defRPr>
      </a:lvl7pPr>
      <a:lvl8pPr marL="1371600" algn="l" fontAlgn="base">
        <a:spcBef>
          <a:spcPct val="0"/>
        </a:spcBef>
        <a:spcAft>
          <a:spcPct val="0"/>
        </a:spcAft>
        <a:defRPr sz="4000">
          <a:solidFill>
            <a:schemeClr val="tx2">
              <a:alpha val="100000"/>
            </a:schemeClr>
          </a:solidFill>
          <a:latin typeface="Franklin Gothic Heavy"/>
        </a:defRPr>
      </a:lvl8pPr>
      <a:lvl9pPr marL="1828800" algn="l" fontAlgn="base">
        <a:spcBef>
          <a:spcPct val="0"/>
        </a:spcBef>
        <a:spcAft>
          <a:spcPct val="0"/>
        </a:spcAft>
        <a:defRPr sz="4000">
          <a:solidFill>
            <a:schemeClr val="tx2">
              <a:alpha val="100000"/>
            </a:schemeClr>
          </a:solidFill>
          <a:latin typeface="Franklin Gothic Heavy"/>
        </a:defRPr>
      </a:lvl9pPr>
    </p:titleStyle>
    <p:bodyStyle>
      <a:lvl1pPr algn="l" fontAlgn="base">
        <a:spcBef>
          <a:spcPct val="30000"/>
        </a:spcBef>
        <a:spcAft>
          <a:spcPct val="5000"/>
        </a:spcAft>
        <a:tabLst>
          <a:tab pos="269875" algn="l"/>
          <a:tab pos="538163" algn="l"/>
        </a:tabLst>
        <a:defRPr sz="3200">
          <a:solidFill>
            <a:srgbClr val="FFFFCC">
              <a:alpha val="100000"/>
            </a:srgbClr>
          </a:solidFill>
          <a:latin typeface="+mn-lt"/>
          <a:ea typeface="+mn-ea"/>
          <a:cs typeface="+mn-cs"/>
        </a:defRPr>
      </a:lvl1pPr>
      <a:lvl2pPr marL="269875" indent="-90488" algn="l" fontAlgn="base">
        <a:spcBef>
          <a:spcPct val="20000"/>
        </a:spcBef>
        <a:spcAft>
          <a:spcPct val="0"/>
        </a:spcAft>
        <a:buFont typeface="Wingdings"/>
        <a:buChar char="§"/>
        <a:tabLst>
          <a:tab pos="269875" algn="l"/>
          <a:tab pos="538163" algn="l"/>
        </a:tabLst>
        <a:defRPr sz="2800">
          <a:solidFill>
            <a:srgbClr val="FFFFCC">
              <a:alpha val="100000"/>
            </a:srgbClr>
          </a:solidFill>
          <a:latin typeface="Franklin Gothic Demi"/>
        </a:defRPr>
      </a:lvl2pPr>
      <a:lvl3pPr marL="538163" indent="-88900" algn="l" fontAlgn="base">
        <a:spcBef>
          <a:spcPct val="20000"/>
        </a:spcBef>
        <a:spcAft>
          <a:spcPct val="0"/>
        </a:spcAft>
        <a:buFont typeface="Wingdings"/>
        <a:buChar char="§"/>
        <a:tabLst>
          <a:tab pos="269875" algn="l"/>
          <a:tab pos="538163" algn="l"/>
        </a:tabLst>
        <a:defRPr sz="2400">
          <a:solidFill>
            <a:srgbClr val="FFFFCC">
              <a:alpha val="100000"/>
            </a:srgbClr>
          </a:solidFill>
          <a:latin typeface="Franklin Gothic Demi"/>
        </a:defRPr>
      </a:lvl3pPr>
      <a:lvl4pPr marL="1600200" indent="-228600" algn="l" fontAlgn="base">
        <a:spcBef>
          <a:spcPct val="20000"/>
        </a:spcBef>
        <a:spcAft>
          <a:spcPct val="0"/>
        </a:spcAft>
        <a:buChar char="–"/>
        <a:tabLst>
          <a:tab pos="269875" algn="l"/>
          <a:tab pos="538163" algn="l"/>
        </a:tabLst>
        <a:defRPr sz="2000">
          <a:solidFill>
            <a:schemeClr val="tx1">
              <a:alpha val="100000"/>
            </a:schemeClr>
          </a:solidFill>
          <a:latin typeface="Arial"/>
        </a:defRPr>
      </a:lvl4pPr>
      <a:lvl5pPr marL="2057400" indent="-228600" algn="l" fontAlgn="base">
        <a:spcBef>
          <a:spcPct val="20000"/>
        </a:spcBef>
        <a:spcAft>
          <a:spcPct val="0"/>
        </a:spcAft>
        <a:buChar char="»"/>
        <a:tabLst>
          <a:tab pos="269875" algn="l"/>
          <a:tab pos="538163" algn="l"/>
        </a:tabLst>
        <a:defRPr sz="2000">
          <a:solidFill>
            <a:schemeClr val="tx1">
              <a:alpha val="100000"/>
            </a:schemeClr>
          </a:solidFill>
          <a:latin typeface="Arial"/>
        </a:defRPr>
      </a:lvl5pPr>
      <a:lvl6pPr marL="2514600" indent="-228600" algn="l" fontAlgn="base">
        <a:spcBef>
          <a:spcPct val="20000"/>
        </a:spcBef>
        <a:spcAft>
          <a:spcPct val="0"/>
        </a:spcAft>
        <a:buChar char="»"/>
        <a:tabLst>
          <a:tab pos="269875" algn="l"/>
          <a:tab pos="538163" algn="l"/>
        </a:tabLst>
        <a:defRPr sz="2000">
          <a:solidFill>
            <a:schemeClr val="tx1">
              <a:alpha val="100000"/>
            </a:schemeClr>
          </a:solidFill>
          <a:latin typeface="Arial"/>
        </a:defRPr>
      </a:lvl6pPr>
      <a:lvl7pPr marL="2971800" indent="-228600" algn="l" fontAlgn="base">
        <a:spcBef>
          <a:spcPct val="20000"/>
        </a:spcBef>
        <a:spcAft>
          <a:spcPct val="0"/>
        </a:spcAft>
        <a:buChar char="»"/>
        <a:tabLst>
          <a:tab pos="269875" algn="l"/>
          <a:tab pos="538163" algn="l"/>
        </a:tabLst>
        <a:defRPr sz="2000">
          <a:solidFill>
            <a:schemeClr val="tx1">
              <a:alpha val="100000"/>
            </a:schemeClr>
          </a:solidFill>
          <a:latin typeface="Arial"/>
        </a:defRPr>
      </a:lvl7pPr>
      <a:lvl8pPr marL="3429000" indent="-228600" algn="l" fontAlgn="base">
        <a:spcBef>
          <a:spcPct val="20000"/>
        </a:spcBef>
        <a:spcAft>
          <a:spcPct val="0"/>
        </a:spcAft>
        <a:buChar char="»"/>
        <a:tabLst>
          <a:tab pos="269875" algn="l"/>
          <a:tab pos="538163" algn="l"/>
        </a:tabLst>
        <a:defRPr sz="2000">
          <a:solidFill>
            <a:schemeClr val="tx1">
              <a:alpha val="100000"/>
            </a:schemeClr>
          </a:solidFill>
          <a:latin typeface="Arial"/>
        </a:defRPr>
      </a:lvl8pPr>
      <a:lvl9pPr marL="3886200" indent="-228600" algn="l" fontAlgn="base">
        <a:spcBef>
          <a:spcPct val="20000"/>
        </a:spcBef>
        <a:spcAft>
          <a:spcPct val="0"/>
        </a:spcAft>
        <a:buChar char="»"/>
        <a:tabLst>
          <a:tab pos="269875" algn="l"/>
          <a:tab pos="538163" algn="l"/>
        </a:tabLst>
        <a:defRPr sz="2000">
          <a:solidFill>
            <a:schemeClr val="tx1">
              <a:alpha val="100000"/>
            </a:schemeClr>
          </a:solidFill>
          <a:latin typeface="Arial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sv-SE" sz="4800" dirty="0" smtClean="0"/>
              <a:t>Some new stuff in C# 3.0</a:t>
            </a:r>
            <a:endParaRPr lang="en-US" sz="4800" dirty="0"/>
          </a:p>
        </p:txBody>
      </p:sp>
      <p:sp>
        <p:nvSpPr>
          <p:cNvPr id="3" name="Rectangle 2"/>
          <p:cNvSpPr txBox="1"/>
          <p:nvPr/>
        </p:nvSpPr>
        <p:spPr>
          <a:xfrm>
            <a:off x="4572000" y="4143380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FFC000"/>
                </a:solidFill>
              </a:rPr>
              <a:t>The road to Linq, etc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advTm="2374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Code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714480" y="928670"/>
            <a:ext cx="3174995" cy="4587893"/>
          </a:xfrm>
        </p:spPr>
        <p:txBody>
          <a:bodyPr/>
          <a:lstStyle/>
          <a:p>
            <a:r>
              <a:rPr lang="sv-SE" sz="28700" dirty="0" smtClean="0"/>
              <a:t>#</a:t>
            </a:r>
            <a:endParaRPr lang="en-US" sz="9600" dirty="0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Collection initializers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Initialize an collection by Add():ing values.</a:t>
            </a:r>
            <a:endParaRPr lang="en-US" dirty="0"/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Object initializers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List&lt;</a:t>
            </a: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int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&gt; digits = </a:t>
            </a:r>
            <a:endParaRPr lang="en-US"/>
          </a:p>
          <a:p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	new List&lt;</a:t>
            </a: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int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&gt; { 0, 1, 2 };</a:t>
            </a:r>
          </a:p>
          <a:p>
            <a:endParaRPr lang="sv-SE" sz="2400" dirty="0" smtClean="0">
              <a:latin typeface="Arial Unicode MS"/>
              <a:ea typeface="Arial Unicode MS"/>
              <a:cs typeface="Arial Unicode MS"/>
            </a:endParaRPr>
          </a:p>
          <a:p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Is equal to:</a:t>
            </a:r>
          </a:p>
          <a:p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/>
            </a:r>
            <a:br>
              <a:rPr lang="en-US" sz="2400" dirty="0" err="1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PersonList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&lt;</a:t>
            </a: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int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&gt; digits = new List&lt;</a:t>
            </a: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int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&gt; (); </a:t>
            </a: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/>
            </a:r>
            <a:br>
              <a:rPr lang="en-US" sz="2400" dirty="0" err="1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digits.Add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(0); </a:t>
            </a: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/>
            </a:r>
            <a:br>
              <a:rPr lang="en-US" sz="2400" dirty="0" err="1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digits.Add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(1);</a:t>
            </a:r>
            <a:r>
              <a:rPr lang="sv-SE" sz="2400" dirty="0" smtClean="0">
                <a:latin typeface="Arial Unicode MS"/>
                <a:ea typeface="Arial Unicode MS"/>
                <a:cs typeface="Arial Unicode MS"/>
              </a:rPr>
              <a:t/>
            </a:r>
            <a:br>
              <a:rPr lang="sv-SE" sz="2400" dirty="0" smtClean="0">
                <a:latin typeface="Arial Unicode MS"/>
                <a:ea typeface="Arial Unicode MS"/>
                <a:cs typeface="Arial Unicode MS"/>
              </a:rPr>
            </a:br>
            <a:r>
              <a:rPr lang="sv-SE" sz="2400" dirty="0" smtClean="0">
                <a:latin typeface="Arial Unicode MS"/>
                <a:ea typeface="Arial Unicode MS"/>
                <a:cs typeface="Arial Unicode MS"/>
              </a:rPr>
              <a:t>digits.Add(2);</a:t>
            </a:r>
            <a:endParaRPr lang="en-US" sz="2400" dirty="0">
              <a:latin typeface="Arial Unicode MS"/>
              <a:ea typeface="Arial Unicode MS"/>
              <a:cs typeface="Arial Unicode M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57224" y="3429000"/>
            <a:ext cx="6858048" cy="1588"/>
          </a:xfrm>
          <a:prstGeom prst="line">
            <a:avLst/>
          </a:prstGeom>
          <a:noFill/>
          <a:ln w="15875" cap="rnd" cmpd="sng" algn="ctr">
            <a:solidFill>
              <a:srgbClr val="FFC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Code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714480" y="928670"/>
            <a:ext cx="3174995" cy="4587893"/>
          </a:xfrm>
        </p:spPr>
        <p:txBody>
          <a:bodyPr/>
          <a:lstStyle/>
          <a:p>
            <a:r>
              <a:rPr lang="sv-SE" sz="28700" dirty="0" smtClean="0"/>
              <a:t>#</a:t>
            </a:r>
            <a:endParaRPr lang="en-US" sz="9600" dirty="0"/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Anonymous types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Create an object of an ad-hoc type</a:t>
            </a:r>
            <a:endParaRPr lang="en-US" sz="2400" dirty="0">
              <a:latin typeface="Arial Unicode MS"/>
              <a:ea typeface="Arial Unicode MS"/>
              <a:cs typeface="Arial Unicode MS"/>
            </a:endParaRPr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Anonymous types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 smtClean="0">
                <a:solidFill>
                  <a:srgbClr val="FFC000"/>
                </a:solidFill>
                <a:latin typeface="Arial Unicode MS"/>
                <a:ea typeface="Arial Unicode MS"/>
                <a:cs typeface="Arial Unicode MS"/>
              </a:rPr>
              <a:t>var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 o = new </a:t>
            </a:r>
            <a:endParaRPr lang="en-US"/>
          </a:p>
          <a:p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	{ Name = "</a:t>
            </a: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Niek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", Gender = "Male", Active = true };</a:t>
            </a:r>
            <a:endParaRPr lang="en-US" sz="2400" dirty="0"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4286256"/>
            <a:ext cx="7215238" cy="1237262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sv-SE" b="1" dirty="0" smtClean="0">
              <a:solidFill>
                <a:srgbClr val="FFFFCC">
                  <a:alpha val="100000"/>
                </a:srgbClr>
              </a:solidFill>
            </a:endParaRPr>
          </a:p>
          <a:p>
            <a:pPr algn="l" fontAlgn="base">
              <a:spcBef>
                <a:spcPct val="30000"/>
              </a:spcBef>
              <a:spcAft>
                <a:spcPct val="5000"/>
              </a:spcAft>
              <a:tabLst>
                <a:tab pos="269875" algn="l"/>
                <a:tab pos="538163" algn="l"/>
              </a:tabLst>
            </a:pPr>
            <a:r>
              <a:rPr lang="en-US" sz="2400" dirty="0" smtClean="0">
                <a:solidFill>
                  <a:srgbClr val="FFFFCC">
                    <a:alpha val="100000"/>
                  </a:srgbClr>
                </a:solidFill>
              </a:rPr>
              <a:t>Combines </a:t>
            </a:r>
            <a:r>
              <a:rPr lang="en-US" sz="2400" dirty="0" err="1" smtClean="0">
                <a:solidFill>
                  <a:srgbClr val="FFFFCC">
                    <a:alpha val="100000"/>
                  </a:srgbClr>
                </a:solidFill>
              </a:rPr>
              <a:t>var</a:t>
            </a:r>
            <a:r>
              <a:rPr lang="en-US" sz="2400" dirty="0" smtClean="0">
                <a:solidFill>
                  <a:srgbClr val="FFFFCC">
                    <a:alpha val="100000"/>
                  </a:srgbClr>
                </a:solidFill>
              </a:rPr>
              <a:t> and object </a:t>
            </a:r>
            <a:r>
              <a:rPr lang="en-US" sz="2400" dirty="0" err="1" smtClean="0">
                <a:solidFill>
                  <a:srgbClr val="FFFFCC">
                    <a:alpha val="100000"/>
                  </a:srgbClr>
                </a:solidFill>
              </a:rPr>
              <a:t>initializers</a:t>
            </a:r>
            <a:endParaRPr lang="en-US" sz="2400" b="1" dirty="0" smtClean="0">
              <a:solidFill>
                <a:srgbClr val="FFFFCC">
                  <a:alpha val="100000"/>
                </a:srgbClr>
              </a:solidFill>
              <a:latin typeface="Arial Unicode MS"/>
              <a:ea typeface="Arial Unicode MS"/>
              <a:cs typeface="Arial Unicode MS"/>
            </a:endParaRPr>
          </a:p>
          <a:p>
            <a:endParaRPr lang="en-US" sz="2400" dirty="0">
              <a:latin typeface="Arial Unicode MS"/>
              <a:ea typeface="Arial Unicode MS"/>
              <a:cs typeface="Arial Unicode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Code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714480" y="928670"/>
            <a:ext cx="3174995" cy="4587893"/>
          </a:xfrm>
        </p:spPr>
        <p:txBody>
          <a:bodyPr/>
          <a:lstStyle/>
          <a:p>
            <a:r>
              <a:rPr lang="sv-SE" sz="28700" dirty="0" smtClean="0"/>
              <a:t>#</a:t>
            </a:r>
            <a:endParaRPr lang="en-US" sz="9600" dirty="0"/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Extension methods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Adds a new method to one, or many, existing types.</a:t>
            </a:r>
            <a:endParaRPr lang="en-US" dirty="0"/>
          </a:p>
        </p:txBody>
      </p:sp>
    </p:spTree>
  </p:cSld>
  <p:clrMapOvr>
    <a:masterClrMapping/>
  </p:clrMapOvr>
  <p:timing/>
</p:sld>
</file>

<file path=ppt/slides/slide18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Extension methods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82626" y="1484314"/>
            <a:ext cx="7777163" cy="2944819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public </a:t>
            </a:r>
            <a:r>
              <a:rPr lang="en-US" sz="2400" dirty="0" smtClean="0">
                <a:solidFill>
                  <a:srgbClr val="FFC000"/>
                </a:solidFill>
                <a:latin typeface="Arial Unicode MS"/>
                <a:ea typeface="Arial Unicode MS"/>
                <a:cs typeface="Arial Unicode MS"/>
              </a:rPr>
              <a:t>static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 class </a:t>
            </a: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StringExtensions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/>
            </a:r>
            <a:br>
              <a:rPr lang="en-US" sz="2400" dirty="0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{</a:t>
            </a:r>
            <a:br>
              <a:rPr lang="en-US" sz="2400" dirty="0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    public </a:t>
            </a:r>
            <a:r>
              <a:rPr lang="en-US" sz="2400" dirty="0" smtClean="0">
                <a:solidFill>
                  <a:srgbClr val="FFC000"/>
                </a:solidFill>
                <a:latin typeface="Arial Unicode MS"/>
                <a:ea typeface="Arial Unicode MS"/>
                <a:cs typeface="Arial Unicode MS"/>
              </a:rPr>
              <a:t>static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 string ToMD5( </a:t>
            </a:r>
            <a:r>
              <a:rPr lang="en-US" sz="2400" b="1" dirty="0" smtClean="0">
                <a:solidFill>
                  <a:srgbClr val="FFC000"/>
                </a:solidFill>
                <a:latin typeface="Arial Unicode MS"/>
                <a:ea typeface="Arial Unicode MS"/>
                <a:cs typeface="Arial Unicode MS"/>
              </a:rPr>
              <a:t>this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2400" dirty="0" smtClean="0">
                <a:solidFill>
                  <a:srgbClr val="FFC000"/>
                </a:solidFill>
                <a:latin typeface="Arial Unicode MS"/>
                <a:ea typeface="Arial Unicode MS"/>
                <a:cs typeface="Arial Unicode MS"/>
              </a:rPr>
              <a:t>string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 s )</a:t>
            </a:r>
            <a:br>
              <a:rPr lang="en-US" sz="2400" dirty="0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    {</a:t>
            </a:r>
            <a:br>
              <a:rPr lang="en-US" sz="2400" dirty="0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        return “something useful”; </a:t>
            </a:r>
            <a:br>
              <a:rPr lang="en-US" sz="2400" dirty="0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    }</a:t>
            </a:r>
            <a:br>
              <a:rPr lang="en-US" sz="2400" dirty="0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}</a:t>
            </a:r>
            <a:endParaRPr lang="en-US" dirty="0"/>
          </a:p>
        </p:txBody>
      </p:sp>
      <p:sp>
        <p:nvSpPr>
          <p:cNvPr id="4" name="Rectangle 3"/>
          <p:cNvSpPr txBox="1"/>
          <p:nvPr/>
        </p:nvSpPr>
        <p:spPr>
          <a:xfrm>
            <a:off x="785786" y="4857760"/>
            <a:ext cx="7215238" cy="1606594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sv-SE" b="1" dirty="0">
              <a:solidFill>
                <a:srgbClr val="FFFFCC">
                  <a:alpha val="100000"/>
                </a:srgbClr>
              </a:solidFill>
            </a:endParaRPr>
          </a:p>
          <a:p>
            <a:pPr algn="l" fontAlgn="base">
              <a:spcBef>
                <a:spcPct val="30000"/>
              </a:spcBef>
              <a:spcAft>
                <a:spcPct val="5000"/>
              </a:spcAft>
              <a:tabLst>
                <a:tab pos="269875" algn="l"/>
                <a:tab pos="538163" algn="l"/>
              </a:tabLst>
            </a:pPr>
            <a:r>
              <a:rPr lang="en-US" sz="2400" dirty="0" smtClean="0">
                <a:solidFill>
                  <a:srgbClr val="FFFFCC">
                    <a:alpha val="100000"/>
                  </a:srgbClr>
                </a:solidFill>
              </a:rPr>
              <a:t> </a:t>
            </a:r>
            <a:r>
              <a:rPr lang="en-US" sz="2400" dirty="0" smtClean="0">
                <a:solidFill>
                  <a:srgbClr val="FFFFCC">
                    <a:alpha val="100000"/>
                  </a:srgbClr>
                </a:solidFill>
                <a:latin typeface="Arial Unicode MS"/>
                <a:ea typeface="Arial Unicode MS"/>
                <a:cs typeface="Arial Unicode MS"/>
              </a:rPr>
              <a:t>string </a:t>
            </a:r>
            <a:r>
              <a:rPr lang="en-US" sz="2400" dirty="0">
                <a:solidFill>
                  <a:srgbClr val="FFFFCC">
                    <a:alpha val="100000"/>
                  </a:srgbClr>
                </a:solidFill>
                <a:latin typeface="Arial Unicode MS"/>
                <a:ea typeface="Arial Unicode MS"/>
                <a:cs typeface="Arial Unicode MS"/>
              </a:rPr>
              <a:t>s = "</a:t>
            </a:r>
            <a:r>
              <a:rPr lang="en-US" sz="2400" dirty="0" smtClean="0">
                <a:solidFill>
                  <a:srgbClr val="FFFFCC">
                    <a:alpha val="100000"/>
                  </a:srgbClr>
                </a:solidFill>
                <a:latin typeface="Arial Unicode MS"/>
                <a:ea typeface="Arial Unicode MS"/>
                <a:cs typeface="Arial Unicode MS"/>
              </a:rPr>
              <a:t>Hello”;</a:t>
            </a:r>
            <a:br>
              <a:rPr lang="en-US" sz="2400" dirty="0" smtClean="0">
                <a:solidFill>
                  <a:srgbClr val="FFFFCC">
                    <a:alpha val="100000"/>
                  </a:srgbClr>
                </a:solidFill>
                <a:latin typeface="Arial Unicode MS"/>
                <a:ea typeface="Arial Unicode MS"/>
                <a:cs typeface="Arial Unicode MS"/>
              </a:rPr>
            </a:br>
            <a:r>
              <a:rPr lang="en-US" sz="2400" dirty="0" smtClean="0">
                <a:solidFill>
                  <a:srgbClr val="FFFFCC">
                    <a:alpha val="100000"/>
                  </a:srgbClr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2400" dirty="0" err="1" smtClean="0">
                <a:solidFill>
                  <a:srgbClr val="FFFFCC">
                    <a:alpha val="100000"/>
                  </a:srgbClr>
                </a:solidFill>
                <a:latin typeface="Arial Unicode MS"/>
                <a:ea typeface="Arial Unicode MS"/>
                <a:cs typeface="Arial Unicode MS"/>
              </a:rPr>
              <a:t>Console.WriteLine</a:t>
            </a:r>
            <a:r>
              <a:rPr lang="en-US" sz="2400" dirty="0" smtClean="0">
                <a:solidFill>
                  <a:srgbClr val="FFFFCC">
                    <a:alpha val="100000"/>
                  </a:srgbClr>
                </a:solidFill>
                <a:latin typeface="Arial Unicode MS"/>
                <a:ea typeface="Arial Unicode MS"/>
                <a:cs typeface="Arial Unicode MS"/>
              </a:rPr>
              <a:t>( </a:t>
            </a:r>
            <a:r>
              <a:rPr lang="en-US" sz="2400" b="1" dirty="0" smtClean="0">
                <a:solidFill>
                  <a:srgbClr val="FFC000"/>
                </a:solidFill>
                <a:latin typeface="Arial Unicode MS"/>
                <a:ea typeface="Arial Unicode MS"/>
                <a:cs typeface="Arial Unicode MS"/>
              </a:rPr>
              <a:t>s.ToMD5() </a:t>
            </a:r>
            <a:r>
              <a:rPr lang="en-US" sz="2400" dirty="0" smtClean="0">
                <a:solidFill>
                  <a:srgbClr val="FFFFCC">
                    <a:alpha val="100000"/>
                  </a:srgbClr>
                </a:solidFill>
                <a:latin typeface="Arial Unicode MS"/>
                <a:ea typeface="Arial Unicode MS"/>
                <a:cs typeface="Arial Unicode MS"/>
              </a:rPr>
              <a:t>); </a:t>
            </a:r>
            <a:endParaRPr lang="en-US" sz="2400" b="1" dirty="0">
              <a:solidFill>
                <a:srgbClr val="FFFFCC">
                  <a:alpha val="100000"/>
                </a:srgbClr>
              </a:solidFill>
              <a:latin typeface="Arial Unicode MS"/>
              <a:ea typeface="Arial Unicode MS"/>
              <a:cs typeface="Arial Unicode MS"/>
            </a:endParaRPr>
          </a:p>
          <a:p>
            <a:endParaRPr lang="en-US" sz="2400" dirty="0">
              <a:latin typeface="Arial Unicode MS"/>
              <a:ea typeface="Arial Unicode MS"/>
              <a:cs typeface="Arial Unicode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Extension methods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682626" y="1484314"/>
            <a:ext cx="7777163" cy="2944819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public </a:t>
            </a:r>
            <a:r>
              <a:rPr lang="en-US" sz="2400" dirty="0" smtClean="0">
                <a:solidFill>
                  <a:srgbClr val="FFC000"/>
                </a:solidFill>
                <a:latin typeface="Arial Unicode MS"/>
                <a:ea typeface="Arial Unicode MS"/>
                <a:cs typeface="Arial Unicode MS"/>
              </a:rPr>
              <a:t>static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 class </a:t>
            </a: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StringExtensions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/>
            </a:r>
            <a:br>
              <a:rPr lang="en-US" sz="2400" dirty="0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{</a:t>
            </a:r>
            <a:br>
              <a:rPr lang="en-US" sz="2400" dirty="0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    public </a:t>
            </a:r>
            <a:r>
              <a:rPr lang="en-US" sz="2400" dirty="0" smtClean="0">
                <a:solidFill>
                  <a:srgbClr val="FFC000"/>
                </a:solidFill>
                <a:latin typeface="Arial Unicode MS"/>
                <a:ea typeface="Arial Unicode MS"/>
                <a:cs typeface="Arial Unicode MS"/>
              </a:rPr>
              <a:t>static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 string </a:t>
            </a: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AddBack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( </a:t>
            </a:r>
            <a:r>
              <a:rPr lang="en-US" sz="2400" b="1" dirty="0" smtClean="0">
                <a:solidFill>
                  <a:srgbClr val="FFC000"/>
                </a:solidFill>
                <a:latin typeface="Arial Unicode MS"/>
                <a:ea typeface="Arial Unicode MS"/>
                <a:cs typeface="Arial Unicode MS"/>
              </a:rPr>
              <a:t>this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2400" dirty="0" smtClean="0">
                <a:solidFill>
                  <a:srgbClr val="FFC000"/>
                </a:solidFill>
                <a:latin typeface="Arial Unicode MS"/>
                <a:ea typeface="Arial Unicode MS"/>
                <a:cs typeface="Arial Unicode MS"/>
              </a:rPr>
              <a:t>string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 s, string tail )</a:t>
            </a:r>
            <a:br>
              <a:rPr lang="en-US" sz="2400" dirty="0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    {</a:t>
            </a:r>
            <a:br>
              <a:rPr lang="en-US" sz="2400" dirty="0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        return </a:t>
            </a: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string.Format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(“{0} {1}”, s, tail); </a:t>
            </a:r>
            <a:br>
              <a:rPr lang="en-US" sz="2400" dirty="0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    }</a:t>
            </a:r>
            <a:br>
              <a:rPr lang="en-US" sz="2400" dirty="0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4857760"/>
            <a:ext cx="7215238" cy="1606594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sv-SE" b="1" dirty="0">
              <a:solidFill>
                <a:srgbClr val="FFFFCC">
                  <a:alpha val="100000"/>
                </a:srgbClr>
              </a:solidFill>
            </a:endParaRPr>
          </a:p>
          <a:p>
            <a:pPr algn="l" fontAlgn="base">
              <a:spcBef>
                <a:spcPct val="30000"/>
              </a:spcBef>
              <a:spcAft>
                <a:spcPct val="5000"/>
              </a:spcAft>
              <a:tabLst>
                <a:tab pos="269875" algn="l"/>
                <a:tab pos="538163" algn="l"/>
              </a:tabLst>
            </a:pPr>
            <a:r>
              <a:rPr lang="en-US" sz="2400" dirty="0" smtClean="0">
                <a:solidFill>
                  <a:srgbClr val="FFFFCC">
                    <a:alpha val="100000"/>
                  </a:srgbClr>
                </a:solidFill>
              </a:rPr>
              <a:t> </a:t>
            </a:r>
            <a:r>
              <a:rPr lang="en-US" sz="2400" dirty="0" smtClean="0">
                <a:solidFill>
                  <a:srgbClr val="FFFFCC">
                    <a:alpha val="100000"/>
                  </a:srgbClr>
                </a:solidFill>
                <a:latin typeface="Arial Unicode MS"/>
                <a:ea typeface="Arial Unicode MS"/>
                <a:cs typeface="Arial Unicode MS"/>
              </a:rPr>
              <a:t>string </a:t>
            </a:r>
            <a:r>
              <a:rPr lang="en-US" sz="2400" dirty="0">
                <a:solidFill>
                  <a:srgbClr val="FFFFCC">
                    <a:alpha val="100000"/>
                  </a:srgbClr>
                </a:solidFill>
                <a:latin typeface="Arial Unicode MS"/>
                <a:ea typeface="Arial Unicode MS"/>
                <a:cs typeface="Arial Unicode MS"/>
              </a:rPr>
              <a:t>s = "</a:t>
            </a:r>
            <a:r>
              <a:rPr lang="en-US" sz="2400" dirty="0" smtClean="0">
                <a:solidFill>
                  <a:srgbClr val="FFFFCC">
                    <a:alpha val="100000"/>
                  </a:srgbClr>
                </a:solidFill>
                <a:latin typeface="Arial Unicode MS"/>
                <a:ea typeface="Arial Unicode MS"/>
                <a:cs typeface="Arial Unicode MS"/>
              </a:rPr>
              <a:t>Hello”;</a:t>
            </a:r>
            <a:br>
              <a:rPr lang="en-US" sz="2400" dirty="0" smtClean="0">
                <a:solidFill>
                  <a:srgbClr val="FFFFCC">
                    <a:alpha val="100000"/>
                  </a:srgbClr>
                </a:solidFill>
                <a:latin typeface="Arial Unicode MS"/>
                <a:ea typeface="Arial Unicode MS"/>
                <a:cs typeface="Arial Unicode MS"/>
              </a:rPr>
            </a:br>
            <a:r>
              <a:rPr lang="en-US" sz="2400" dirty="0" smtClean="0">
                <a:solidFill>
                  <a:srgbClr val="FFFFCC">
                    <a:alpha val="100000"/>
                  </a:srgbClr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2400" dirty="0" err="1" smtClean="0">
                <a:solidFill>
                  <a:srgbClr val="FFFFCC">
                    <a:alpha val="100000"/>
                  </a:srgbClr>
                </a:solidFill>
                <a:latin typeface="Arial Unicode MS"/>
                <a:ea typeface="Arial Unicode MS"/>
                <a:cs typeface="Arial Unicode MS"/>
              </a:rPr>
              <a:t>Console.WriteLine</a:t>
            </a:r>
            <a:r>
              <a:rPr lang="en-US" sz="2400" dirty="0" smtClean="0">
                <a:solidFill>
                  <a:srgbClr val="FFFFCC">
                    <a:alpha val="100000"/>
                  </a:srgbClr>
                </a:solidFill>
                <a:latin typeface="Arial Unicode MS"/>
                <a:ea typeface="Arial Unicode MS"/>
                <a:cs typeface="Arial Unicode MS"/>
              </a:rPr>
              <a:t>( </a:t>
            </a:r>
            <a:r>
              <a:rPr lang="en-US" sz="2400" b="1" dirty="0" err="1" smtClean="0">
                <a:solidFill>
                  <a:srgbClr val="FFC000"/>
                </a:solidFill>
                <a:latin typeface="Arial Unicode MS"/>
                <a:ea typeface="Arial Unicode MS"/>
                <a:cs typeface="Arial Unicode MS"/>
              </a:rPr>
              <a:t>s.AddBack</a:t>
            </a:r>
            <a:r>
              <a:rPr lang="en-US" sz="2400" b="1" dirty="0" smtClean="0">
                <a:solidFill>
                  <a:srgbClr val="FFC000"/>
                </a:solidFill>
                <a:latin typeface="Arial Unicode MS"/>
                <a:ea typeface="Arial Unicode MS"/>
                <a:cs typeface="Arial Unicode MS"/>
              </a:rPr>
              <a:t>( “World” ) </a:t>
            </a:r>
            <a:r>
              <a:rPr lang="en-US" sz="2400" dirty="0" smtClean="0">
                <a:solidFill>
                  <a:srgbClr val="FFFFCC">
                    <a:alpha val="100000"/>
                  </a:srgbClr>
                </a:solidFill>
                <a:latin typeface="Arial Unicode MS"/>
                <a:ea typeface="Arial Unicode MS"/>
                <a:cs typeface="Arial Unicode MS"/>
              </a:rPr>
              <a:t>); </a:t>
            </a:r>
            <a:endParaRPr lang="en-US" sz="2400" b="1" dirty="0">
              <a:solidFill>
                <a:srgbClr val="FFFFCC">
                  <a:alpha val="100000"/>
                </a:srgbClr>
              </a:solidFill>
              <a:latin typeface="Arial Unicode MS"/>
              <a:ea typeface="Arial Unicode MS"/>
              <a:cs typeface="Arial Unicode MS"/>
            </a:endParaRPr>
          </a:p>
          <a:p>
            <a:endParaRPr lang="en-US" sz="2400" dirty="0">
              <a:latin typeface="Arial Unicode MS"/>
              <a:ea typeface="Arial Unicode MS"/>
              <a:cs typeface="Arial Unicode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158" y="1484320"/>
            <a:ext cx="7286676" cy="3373441"/>
          </a:xfrm>
        </p:spPr>
        <p:txBody>
          <a:bodyPr/>
          <a:lstStyle/>
          <a:p>
            <a:pPr marL="628650" indent="-628650">
              <a:buFont typeface="+mj-lt"/>
              <a:buAutoNum type="arabicPeriod"/>
            </a:pPr>
            <a:r>
              <a:rPr lang="sv-SE" sz="3000" dirty="0" smtClean="0"/>
              <a:t>Some new stuff in C# 3.0 ...</a:t>
            </a:r>
            <a:endParaRPr lang="en-US" dirty="0"/>
          </a:p>
          <a:p>
            <a:pPr marL="628650" indent="-628650">
              <a:buFont typeface="+mj-lt"/>
              <a:buAutoNum type="arabicPeriod"/>
            </a:pPr>
            <a:r>
              <a:rPr lang="sv-SE" sz="3000" dirty="0" smtClean="0"/>
              <a:t>... And what does that have to do with mocking</a:t>
            </a:r>
          </a:p>
          <a:p>
            <a:pPr marL="628650" indent="-628650">
              <a:buFont typeface="+mj-lt"/>
              <a:buAutoNum type="arabicPeriod"/>
            </a:pPr>
            <a:r>
              <a:rPr lang="sv-SE" sz="3000" dirty="0" smtClean="0"/>
              <a:t>Any ideas?</a:t>
            </a:r>
            <a:endParaRPr lang="en-US" sz="3000" dirty="0"/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Code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714480" y="928670"/>
            <a:ext cx="3174995" cy="4587893"/>
          </a:xfrm>
        </p:spPr>
        <p:txBody>
          <a:bodyPr/>
          <a:lstStyle/>
          <a:p>
            <a:r>
              <a:rPr lang="sv-SE" sz="28700" dirty="0" smtClean="0"/>
              <a:t>#</a:t>
            </a:r>
            <a:endParaRPr lang="en-US" sz="9600" dirty="0"/>
          </a:p>
        </p:txBody>
      </p:sp>
    </p:spTree>
  </p:cSld>
  <p:clrMapOvr>
    <a:masterClrMapping/>
  </p:clrMapOvr>
  <p:timing/>
</p:sld>
</file>

<file path=ppt/slides/slide21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Lambda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Anonymous delegate generator</a:t>
            </a:r>
            <a:endParaRPr lang="en-US" dirty="0"/>
          </a:p>
        </p:txBody>
      </p:sp>
    </p:spTree>
  </p:cSld>
  <p:clrMapOvr>
    <a:masterClrMapping/>
  </p:clrMapOvr>
  <p:timing/>
</p:sld>
</file>

<file path=ppt/slides/slide22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Lambda expressions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delegate void SomeDelegate();</a:t>
            </a:r>
            <a:br>
              <a:rPr lang="it-IT" sz="2400" dirty="0" smtClean="0">
                <a:latin typeface="Arial Unicode MS"/>
                <a:ea typeface="Arial Unicode MS"/>
                <a:cs typeface="Arial Unicode MS"/>
              </a:rPr>
            </a:b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/>
            </a:r>
            <a:br>
              <a:rPr lang="it-IT" sz="2400" dirty="0" smtClean="0">
                <a:latin typeface="Arial Unicode MS"/>
                <a:ea typeface="Arial Unicode MS"/>
                <a:cs typeface="Arial Unicode MS"/>
              </a:rPr>
            </a:b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SomeDelegate del = () =&gt; Console.WriteLine("Hello“);</a:t>
            </a:r>
            <a:endParaRPr lang="en-US" sz="2400" dirty="0" smtClean="0">
              <a:latin typeface="Arial Unicode MS"/>
              <a:ea typeface="Arial Unicode MS"/>
              <a:cs typeface="Arial Unicode MS"/>
            </a:endParaRPr>
          </a:p>
          <a:p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/>
            </a:r>
            <a:br>
              <a:rPr lang="en-US" sz="2400" dirty="0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Is equal to:</a:t>
            </a:r>
          </a:p>
          <a:p>
            <a:endParaRPr lang="en-US" sz="2400" dirty="0" smtClean="0"/>
          </a:p>
          <a:p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SomeDelegate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 del = delegate()</a:t>
            </a:r>
            <a:br>
              <a:rPr lang="en-US" sz="2400" dirty="0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                           {</a:t>
            </a:r>
            <a:br>
              <a:rPr lang="en-US" sz="2400" dirty="0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                               </a:t>
            </a: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Console.WriteLine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("Hello");</a:t>
            </a:r>
            <a:br>
              <a:rPr lang="en-US" sz="2400" dirty="0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                           };</a:t>
            </a: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57224" y="3570288"/>
            <a:ext cx="6858048" cy="1588"/>
          </a:xfrm>
          <a:prstGeom prst="line">
            <a:avLst/>
          </a:prstGeom>
          <a:noFill/>
          <a:ln w="15875" cap="rnd" cmpd="sng" algn="ctr">
            <a:solidFill>
              <a:srgbClr val="FFC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/>
</p:sld>
</file>

<file path=ppt/slides/slide23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Lambda expressions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delegate void SomeDelegate();</a:t>
            </a:r>
            <a:br>
              <a:rPr lang="it-IT" sz="2400" dirty="0" smtClean="0">
                <a:latin typeface="Arial Unicode MS"/>
                <a:ea typeface="Arial Unicode MS"/>
                <a:cs typeface="Arial Unicode MS"/>
              </a:rPr>
            </a:br>
            <a:endParaRPr lang="it-IT" sz="2400" dirty="0" smtClean="0">
              <a:latin typeface="Arial Unicode MS"/>
              <a:ea typeface="Arial Unicode MS"/>
              <a:cs typeface="Arial Unicode MS"/>
            </a:endParaRPr>
          </a:p>
          <a:p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SomeDelegate del = () =&gt; Console.WriteLine("Hello“);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/>
            </a:r>
            <a:br>
              <a:rPr lang="en-US" sz="2400" dirty="0" smtClean="0">
                <a:latin typeface="Arial Unicode MS"/>
                <a:ea typeface="Arial Unicode MS"/>
                <a:cs typeface="Arial Unicode MS"/>
              </a:rPr>
            </a:br>
            <a:endParaRPr lang="en-US" sz="2400" dirty="0" smtClean="0">
              <a:latin typeface="Arial Unicode MS"/>
              <a:ea typeface="Arial Unicode MS"/>
              <a:cs typeface="Arial Unicode MS"/>
            </a:endParaRPr>
          </a:p>
          <a:p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Is 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equal to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:</a:t>
            </a:r>
            <a:br>
              <a:rPr lang="en-US" sz="2400" dirty="0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 </a:t>
            </a:r>
            <a:br>
              <a:rPr lang="en-US" sz="2400" dirty="0" err="1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SomeDelegate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 del = () =&gt;</a:t>
            </a:r>
            <a:br>
              <a:rPr lang="en-US" sz="2400" dirty="0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                           {</a:t>
            </a:r>
            <a:br>
              <a:rPr lang="en-US" sz="2400" dirty="0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                               	</a:t>
            </a: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Console.WriteLine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("Hello");</a:t>
            </a:r>
            <a:br>
              <a:rPr lang="en-US" sz="2400" dirty="0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					</a:t>
            </a: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Console.WriteLine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(“World"); </a:t>
            </a:r>
            <a:br>
              <a:rPr lang="en-US" sz="2400" dirty="0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                           };</a:t>
            </a: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57224" y="3641726"/>
            <a:ext cx="6858048" cy="1588"/>
          </a:xfrm>
          <a:prstGeom prst="line">
            <a:avLst/>
          </a:prstGeom>
          <a:noFill/>
          <a:ln w="15875" cap="rnd" cmpd="sng" algn="ctr">
            <a:solidFill>
              <a:srgbClr val="FFC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/>
</p:sld>
</file>

<file path=ppt/slides/slide24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Code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714480" y="928670"/>
            <a:ext cx="3174995" cy="4587893"/>
          </a:xfrm>
        </p:spPr>
        <p:txBody>
          <a:bodyPr/>
          <a:lstStyle/>
          <a:p>
            <a:r>
              <a:rPr lang="sv-SE" sz="28700" dirty="0" smtClean="0"/>
              <a:t>#</a:t>
            </a:r>
            <a:endParaRPr lang="en-US" sz="9600" dirty="0"/>
          </a:p>
        </p:txBody>
      </p:sp>
    </p:spTree>
  </p:cSld>
  <p:clrMapOvr>
    <a:masterClrMapping/>
  </p:clrMapOvr>
  <p:timing/>
</p:sld>
</file>

<file path=ppt/slides/slide25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Expression Tree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/>
</p:sld>
</file>

<file path=ppt/slides/slide26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Expression Trees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latin typeface="Arial"/>
                <a:cs typeface="Arial"/>
              </a:rPr>
              <a:t> // public delegate T </a:t>
            </a:r>
            <a:r>
              <a:rPr lang="en-US" sz="2400" dirty="0" err="1" smtClean="0">
                <a:latin typeface="Arial"/>
                <a:cs typeface="Arial"/>
              </a:rPr>
              <a:t>Func</a:t>
            </a:r>
            <a:r>
              <a:rPr lang="en-US" sz="2400" dirty="0" smtClean="0">
                <a:latin typeface="Arial"/>
                <a:cs typeface="Arial"/>
              </a:rPr>
              <a:t>&lt;T, A&gt;(A </a:t>
            </a:r>
            <a:r>
              <a:rPr lang="en-US" sz="2400" dirty="0" err="1" smtClean="0">
                <a:latin typeface="Arial"/>
                <a:cs typeface="Arial"/>
              </a:rPr>
              <a:t>a</a:t>
            </a:r>
            <a:r>
              <a:rPr lang="en-US" sz="2400" dirty="0" smtClean="0">
                <a:latin typeface="Arial"/>
                <a:cs typeface="Arial"/>
              </a:rPr>
              <a:t>);</a:t>
            </a:r>
            <a:br>
              <a:rPr lang="en-US" sz="2400" dirty="0" smtClean="0">
                <a:latin typeface="Arial"/>
                <a:cs typeface="Arial"/>
              </a:rPr>
            </a:br>
            <a:r>
              <a:rPr lang="en-US" sz="2400" dirty="0" smtClean="0">
                <a:latin typeface="Arial"/>
                <a:cs typeface="Arial"/>
              </a:rPr>
              <a:t/>
            </a:r>
            <a:br>
              <a:rPr lang="en-US" sz="2400" dirty="0" err="1" smtClean="0">
                <a:latin typeface="Arial"/>
                <a:cs typeface="Arial"/>
              </a:rPr>
            </a:br>
            <a:r>
              <a:rPr lang="en-US" sz="2400" dirty="0" err="1" smtClean="0">
                <a:latin typeface="Arial"/>
                <a:cs typeface="Arial"/>
              </a:rPr>
              <a:t>Func</a:t>
            </a:r>
            <a:r>
              <a:rPr lang="en-US" sz="2400" dirty="0" smtClean="0">
                <a:latin typeface="Arial"/>
                <a:cs typeface="Arial"/>
              </a:rPr>
              <a:t>&lt;</a:t>
            </a:r>
            <a:r>
              <a:rPr lang="en-US" sz="2400" dirty="0" err="1" smtClean="0">
                <a:latin typeface="Arial"/>
                <a:cs typeface="Arial"/>
              </a:rPr>
              <a:t>int</a:t>
            </a:r>
            <a:r>
              <a:rPr lang="en-US" sz="2400" dirty="0" smtClean="0">
                <a:latin typeface="Arial"/>
                <a:cs typeface="Arial"/>
              </a:rPr>
              <a:t>, string&gt; </a:t>
            </a:r>
            <a:r>
              <a:rPr lang="en-US" sz="2400" dirty="0" err="1" smtClean="0">
                <a:latin typeface="Arial"/>
                <a:cs typeface="Arial"/>
              </a:rPr>
              <a:t>xFunc</a:t>
            </a:r>
            <a:r>
              <a:rPr lang="en-US" sz="2400" dirty="0" smtClean="0">
                <a:latin typeface="Arial"/>
                <a:cs typeface="Arial"/>
              </a:rPr>
              <a:t> = x =&gt; "x: "+ </a:t>
            </a:r>
            <a:r>
              <a:rPr lang="en-US" sz="2400" dirty="0" err="1" smtClean="0">
                <a:latin typeface="Arial"/>
                <a:cs typeface="Arial"/>
              </a:rPr>
              <a:t>x.ToString</a:t>
            </a:r>
            <a:r>
              <a:rPr lang="en-US" sz="2400" dirty="0" smtClean="0">
                <a:latin typeface="Arial"/>
                <a:cs typeface="Arial"/>
              </a:rPr>
              <a:t>();</a:t>
            </a:r>
          </a:p>
          <a:p>
            <a:r>
              <a:rPr lang="sv-SE" sz="2400" dirty="0" smtClean="0">
                <a:latin typeface="Arial"/>
                <a:cs typeface="Arial"/>
              </a:rPr>
              <a:t/>
            </a:r>
            <a:br>
              <a:rPr lang="sv-SE" sz="2400" dirty="0" smtClean="0">
                <a:latin typeface="Arial"/>
                <a:cs typeface="Arial"/>
              </a:rPr>
            </a:br>
            <a:r>
              <a:rPr lang="sv-SE" sz="2400" dirty="0" smtClean="0">
                <a:latin typeface="Arial"/>
                <a:cs typeface="Arial"/>
              </a:rPr>
              <a:t>Is ’equal’ to:</a:t>
            </a:r>
            <a:br>
              <a:rPr lang="sv-SE" sz="2400" dirty="0" smtClean="0">
                <a:latin typeface="Arial"/>
                <a:cs typeface="Arial"/>
              </a:rPr>
            </a:br>
            <a:r>
              <a:rPr lang="sv-SE" sz="2400" dirty="0" smtClean="0">
                <a:latin typeface="Arial"/>
                <a:cs typeface="Arial"/>
              </a:rPr>
              <a:t/>
            </a:r>
            <a:br>
              <a:rPr lang="sv-SE" sz="2400" dirty="0" smtClean="0">
                <a:latin typeface="Arial"/>
                <a:cs typeface="Arial"/>
              </a:rPr>
            </a:br>
            <a:r>
              <a:rPr lang="sv-SE" sz="2400" dirty="0" smtClean="0">
                <a:latin typeface="Arial"/>
                <a:cs typeface="Arial"/>
              </a:rPr>
              <a:t>new </a:t>
            </a:r>
            <a:r>
              <a:rPr lang="sv-SE" sz="2400" dirty="0" smtClean="0">
                <a:latin typeface="Arial"/>
                <a:cs typeface="Arial"/>
              </a:rPr>
              <a:t>Func&lt;int, string&gt;(</a:t>
            </a:r>
            <a:endParaRPr lang="sv-SE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   private </a:t>
            </a:r>
            <a:r>
              <a:rPr lang="en-US" sz="2400" dirty="0" smtClean="0">
                <a:latin typeface="Arial"/>
                <a:cs typeface="Arial"/>
              </a:rPr>
              <a:t>static string &lt;</a:t>
            </a:r>
            <a:r>
              <a:rPr lang="en-US" sz="2400" dirty="0" err="1" smtClean="0">
                <a:latin typeface="Arial"/>
                <a:cs typeface="Arial"/>
              </a:rPr>
              <a:t>UseExpressionTree</a:t>
            </a:r>
            <a:r>
              <a:rPr lang="en-US" sz="2400" dirty="0" smtClean="0">
                <a:latin typeface="Arial"/>
                <a:cs typeface="Arial"/>
              </a:rPr>
              <a:t>&gt;b__1(</a:t>
            </a:r>
            <a:r>
              <a:rPr lang="en-US" sz="2400" dirty="0" err="1" smtClean="0">
                <a:latin typeface="Arial"/>
                <a:cs typeface="Arial"/>
              </a:rPr>
              <a:t>int</a:t>
            </a:r>
            <a:r>
              <a:rPr lang="en-US" sz="2400" dirty="0" smtClean="0">
                <a:latin typeface="Arial"/>
                <a:cs typeface="Arial"/>
              </a:rPr>
              <a:t> x</a:t>
            </a:r>
            <a:r>
              <a:rPr lang="en-US" sz="2400" dirty="0" smtClean="0">
                <a:latin typeface="Arial"/>
                <a:cs typeface="Arial"/>
              </a:rPr>
              <a:t>) {</a:t>
            </a:r>
            <a:br>
              <a:rPr lang="en-US" sz="2400" dirty="0" smtClean="0">
                <a:latin typeface="Arial"/>
                <a:cs typeface="Arial"/>
              </a:rPr>
            </a:br>
            <a:r>
              <a:rPr lang="en-US" sz="2400" dirty="0" smtClean="0">
                <a:latin typeface="Arial"/>
                <a:cs typeface="Arial"/>
              </a:rPr>
              <a:t>      return </a:t>
            </a:r>
            <a:r>
              <a:rPr lang="en-US" sz="2400" dirty="0" smtClean="0">
                <a:latin typeface="Arial"/>
                <a:cs typeface="Arial"/>
              </a:rPr>
              <a:t>("x: " + </a:t>
            </a:r>
            <a:r>
              <a:rPr lang="en-US" sz="2400" dirty="0" err="1" smtClean="0">
                <a:latin typeface="Arial"/>
                <a:cs typeface="Arial"/>
              </a:rPr>
              <a:t>x.ToString</a:t>
            </a:r>
            <a:r>
              <a:rPr lang="en-US" sz="2400" dirty="0" smtClean="0">
                <a:latin typeface="Arial"/>
                <a:cs typeface="Arial"/>
              </a:rPr>
              <a:t>()); </a:t>
            </a:r>
            <a:r>
              <a:rPr lang="en-US" sz="2400" dirty="0" smtClean="0">
                <a:latin typeface="Arial"/>
                <a:cs typeface="Arial"/>
              </a:rPr>
              <a:t/>
            </a:r>
            <a:br>
              <a:rPr lang="en-US" sz="2400" dirty="0" smtClean="0">
                <a:latin typeface="Arial"/>
                <a:cs typeface="Arial"/>
              </a:rPr>
            </a:br>
            <a:r>
              <a:rPr lang="en-US" sz="2400" dirty="0" smtClean="0">
                <a:latin typeface="Arial"/>
                <a:cs typeface="Arial"/>
              </a:rPr>
              <a:t>} );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57224" y="3500438"/>
            <a:ext cx="6858048" cy="1588"/>
          </a:xfrm>
          <a:prstGeom prst="line">
            <a:avLst/>
          </a:prstGeom>
          <a:noFill/>
          <a:ln w="15875" cap="rnd" cmpd="sng" algn="ctr">
            <a:solidFill>
              <a:srgbClr val="FFC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/>
</p:sld>
</file>

<file path=ppt/slides/slide27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Expression Trees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latin typeface="Arial"/>
                <a:cs typeface="Arial"/>
              </a:rPr>
              <a:t/>
            </a:r>
            <a:br>
              <a:rPr lang="en-US" sz="2400" dirty="0" smtClean="0">
                <a:latin typeface="Arial"/>
                <a:cs typeface="Arial"/>
              </a:rPr>
            </a:br>
            <a:r>
              <a:rPr lang="en-US" sz="2400" dirty="0" smtClean="0">
                <a:latin typeface="Arial"/>
                <a:cs typeface="Arial"/>
              </a:rPr>
              <a:t>Expression&lt;</a:t>
            </a:r>
            <a:r>
              <a:rPr lang="en-US" sz="2400" dirty="0" err="1" smtClean="0">
                <a:latin typeface="Arial"/>
                <a:cs typeface="Arial"/>
              </a:rPr>
              <a:t>Func</a:t>
            </a:r>
            <a:r>
              <a:rPr lang="en-US" sz="2400" dirty="0" smtClean="0">
                <a:latin typeface="Arial"/>
                <a:cs typeface="Arial"/>
              </a:rPr>
              <a:t>&lt;</a:t>
            </a:r>
            <a:r>
              <a:rPr lang="en-US" sz="2400" dirty="0" err="1" smtClean="0">
                <a:latin typeface="Arial"/>
                <a:cs typeface="Arial"/>
              </a:rPr>
              <a:t>int</a:t>
            </a:r>
            <a:r>
              <a:rPr lang="en-US" sz="2400" dirty="0" smtClean="0">
                <a:latin typeface="Arial"/>
                <a:cs typeface="Arial"/>
              </a:rPr>
              <a:t>, string&gt;&gt; </a:t>
            </a:r>
            <a:r>
              <a:rPr lang="en-US" sz="2400" dirty="0" err="1" smtClean="0">
                <a:latin typeface="Arial"/>
                <a:cs typeface="Arial"/>
              </a:rPr>
              <a:t>yExpr</a:t>
            </a:r>
            <a:r>
              <a:rPr lang="en-US" sz="2400" dirty="0" smtClean="0">
                <a:latin typeface="Arial"/>
                <a:cs typeface="Arial"/>
              </a:rPr>
              <a:t> = </a:t>
            </a:r>
            <a:r>
              <a:rPr lang="en-US" sz="2400" dirty="0" smtClean="0">
                <a:latin typeface="Arial"/>
                <a:cs typeface="Arial"/>
              </a:rPr>
              <a:t/>
            </a:r>
            <a:br>
              <a:rPr lang="en-US" sz="2400" dirty="0" smtClean="0">
                <a:latin typeface="Arial"/>
                <a:cs typeface="Arial"/>
              </a:rPr>
            </a:br>
            <a:r>
              <a:rPr lang="en-US" sz="2400" dirty="0" smtClean="0">
                <a:latin typeface="Arial"/>
                <a:cs typeface="Arial"/>
              </a:rPr>
              <a:t>					y </a:t>
            </a:r>
            <a:r>
              <a:rPr lang="en-US" sz="2400" dirty="0" smtClean="0">
                <a:latin typeface="Arial"/>
                <a:cs typeface="Arial"/>
              </a:rPr>
              <a:t>=&gt; "y: "+ </a:t>
            </a:r>
            <a:r>
              <a:rPr lang="en-US" sz="2400" dirty="0" err="1" smtClean="0">
                <a:latin typeface="Arial"/>
                <a:cs typeface="Arial"/>
              </a:rPr>
              <a:t>y.ToString</a:t>
            </a:r>
            <a:r>
              <a:rPr lang="en-US" sz="2400" dirty="0" smtClean="0">
                <a:latin typeface="Arial"/>
                <a:cs typeface="Arial"/>
              </a:rPr>
              <a:t>();</a:t>
            </a:r>
          </a:p>
          <a:p>
            <a:r>
              <a:rPr lang="en-US" sz="2400" dirty="0" smtClean="0">
                <a:latin typeface="Arial"/>
                <a:cs typeface="Arial"/>
              </a:rPr>
              <a:t/>
            </a:r>
            <a:br>
              <a:rPr lang="en-US" sz="2400" dirty="0" err="1" smtClean="0">
                <a:latin typeface="Arial"/>
                <a:cs typeface="Arial"/>
              </a:rPr>
            </a:br>
            <a:r>
              <a:rPr lang="en-US" sz="2400" dirty="0" err="1" smtClean="0">
                <a:latin typeface="Arial"/>
                <a:cs typeface="Arial"/>
              </a:rPr>
              <a:t>Func</a:t>
            </a:r>
            <a:r>
              <a:rPr lang="en-US" sz="2400" dirty="0" smtClean="0">
                <a:latin typeface="Arial"/>
                <a:cs typeface="Arial"/>
              </a:rPr>
              <a:t>&lt;</a:t>
            </a:r>
            <a:r>
              <a:rPr lang="en-US" sz="2400" dirty="0" err="1" smtClean="0">
                <a:latin typeface="Arial"/>
                <a:cs typeface="Arial"/>
              </a:rPr>
              <a:t>int</a:t>
            </a:r>
            <a:r>
              <a:rPr lang="en-US" sz="2400" dirty="0" smtClean="0">
                <a:latin typeface="Arial"/>
                <a:cs typeface="Arial"/>
              </a:rPr>
              <a:t>, string&gt; </a:t>
            </a:r>
            <a:r>
              <a:rPr lang="en-US" sz="2400" dirty="0" err="1" smtClean="0">
                <a:latin typeface="Arial"/>
                <a:cs typeface="Arial"/>
              </a:rPr>
              <a:t>yFunc</a:t>
            </a:r>
            <a:r>
              <a:rPr lang="en-US" sz="2400" dirty="0" smtClean="0">
                <a:latin typeface="Arial"/>
                <a:cs typeface="Arial"/>
              </a:rPr>
              <a:t> = </a:t>
            </a:r>
            <a:r>
              <a:rPr lang="en-US" sz="2400" dirty="0" err="1" smtClean="0">
                <a:latin typeface="Arial"/>
                <a:cs typeface="Arial"/>
              </a:rPr>
              <a:t>yExpr.Compile</a:t>
            </a:r>
            <a:r>
              <a:rPr lang="en-US" sz="2400" dirty="0" smtClean="0">
                <a:latin typeface="Arial"/>
                <a:cs typeface="Arial"/>
              </a:rPr>
              <a:t>();</a:t>
            </a:r>
            <a:endParaRPr lang="en-US"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/>
</p:sld>
</file>

<file path=ppt/slides/slide28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Code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714480" y="928670"/>
            <a:ext cx="3174995" cy="4587893"/>
          </a:xfrm>
        </p:spPr>
        <p:txBody>
          <a:bodyPr/>
          <a:lstStyle/>
          <a:p>
            <a:r>
              <a:rPr lang="sv-SE" sz="28700" dirty="0" smtClean="0"/>
              <a:t>#</a:t>
            </a:r>
            <a:endParaRPr lang="en-US" sz="9600" dirty="0"/>
          </a:p>
        </p:txBody>
      </p:sp>
    </p:spTree>
  </p:cSld>
  <p:clrMapOvr>
    <a:masterClrMapping/>
  </p:clrMapOvr>
  <p:timing/>
</p:sld>
</file>

<file path=ppt/slides/slide29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Yes, you can send a lambda expression as a parameter to an extension method on an anonymous type</a:t>
            </a:r>
            <a:endParaRPr lang="en-US" dirty="0"/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News in C# 3.0</a:t>
            </a:r>
            <a:endParaRPr lang="sv-SE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6" y="1484313"/>
            <a:ext cx="6175391" cy="4824412"/>
          </a:xfrm>
        </p:spPr>
        <p:txBody>
          <a:bodyPr>
            <a:normAutofit lnSpcReduction="10000"/>
          </a:bodyPr>
          <a:lstStyle/>
          <a:p>
            <a:r>
              <a:rPr lang="sv-SE" dirty="0" smtClean="0">
                <a:solidFill>
                  <a:schemeClr val="tx2">
                    <a:tint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endParaRPr lang="en-US" dirty="0"/>
          </a:p>
          <a:p>
            <a:r>
              <a:rPr lang="sv-SE" dirty="0" smtClean="0">
                <a:solidFill>
                  <a:schemeClr val="tx2">
                    <a:tint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initializers</a:t>
            </a:r>
          </a:p>
          <a:p>
            <a:r>
              <a:rPr lang="sv-SE" dirty="0" smtClean="0">
                <a:solidFill>
                  <a:schemeClr val="tx2">
                    <a:tint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 initializers</a:t>
            </a:r>
          </a:p>
          <a:p>
            <a:r>
              <a:rPr lang="sv-SE" dirty="0" smtClean="0">
                <a:solidFill>
                  <a:schemeClr val="tx2">
                    <a:tint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types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2">
                    <a:tint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 methods</a:t>
            </a:r>
          </a:p>
          <a:p>
            <a:r>
              <a:rPr lang="sv-SE" dirty="0" smtClean="0">
                <a:solidFill>
                  <a:schemeClr val="tx2">
                    <a:tint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Lambda (</a:t>
            </a:r>
            <a:r>
              <a:rPr lang="en-US" dirty="0" smtClean="0">
                <a:latin typeface="Symbol"/>
              </a:rPr>
              <a:t>l</a:t>
            </a:r>
            <a:r>
              <a:rPr lang="sv-SE" dirty="0" smtClean="0">
                <a:solidFill>
                  <a:schemeClr val="tx2">
                    <a:tint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expressions</a:t>
            </a:r>
          </a:p>
          <a:p>
            <a:r>
              <a:rPr lang="sv-SE" dirty="0" smtClean="0">
                <a:solidFill>
                  <a:schemeClr val="tx2">
                    <a:tint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 Trees</a:t>
            </a:r>
          </a:p>
          <a:p>
            <a:r>
              <a:rPr lang="sv-SE" dirty="0" smtClean="0">
                <a:solidFill>
                  <a:schemeClr val="tx2">
                    <a:tint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</a:t>
            </a:r>
          </a:p>
        </p:txBody>
      </p:sp>
      <p:sp>
        <p:nvSpPr>
          <p:cNvPr id="4" name="Rectangle 3"/>
          <p:cNvSpPr txBox="1"/>
          <p:nvPr/>
        </p:nvSpPr>
        <p:spPr>
          <a:xfrm>
            <a:off x="7215206" y="607220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FFC000"/>
                </a:solidFill>
              </a:rPr>
              <a:t>And more...</a:t>
            </a:r>
            <a:endParaRPr lang="en-US" dirty="0">
              <a:solidFill>
                <a:srgbClr val="FFC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200778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Linq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What it all adds up to</a:t>
            </a:r>
            <a:endParaRPr lang="en-US" dirty="0"/>
          </a:p>
        </p:txBody>
      </p:sp>
    </p:spTree>
  </p:cSld>
  <p:clrMapOvr>
    <a:masterClrMapping/>
  </p:clrMapOvr>
  <p:timing/>
</p:sld>
</file>

<file path=ppt/slides/slide31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Which gives us Linq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IEnumerable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&lt;T&gt; </a:t>
            </a: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theStaff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;</a:t>
            </a:r>
            <a:endParaRPr lang="en-US"/>
          </a:p>
          <a:p>
            <a:endParaRPr lang="en-US" sz="2400" dirty="0" smtClean="0">
              <a:latin typeface="Arial Unicode MS"/>
              <a:ea typeface="Arial Unicode MS"/>
              <a:cs typeface="Arial Unicode MS"/>
            </a:endParaRPr>
          </a:p>
          <a:p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var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 q1 = </a:t>
            </a:r>
            <a:br>
              <a:rPr lang="en-US" sz="2400" dirty="0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    from staff in </a:t>
            </a: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theStaff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/>
            </a:r>
            <a:br>
              <a:rPr lang="en-US" sz="2400" dirty="0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    select new {</a:t>
            </a: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staff.Name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} ;</a:t>
            </a:r>
          </a:p>
          <a:p>
            <a:endParaRPr lang="sv-SE" sz="2400" dirty="0" smtClean="0">
              <a:latin typeface="Arial Unicode MS"/>
              <a:ea typeface="Arial Unicode MS"/>
              <a:cs typeface="Arial Unicode MS"/>
            </a:endParaRPr>
          </a:p>
          <a:p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var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 q2 = </a:t>
            </a:r>
          </a:p>
          <a:p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	</a:t>
            </a: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theStaff.Select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(staff =&gt; new {</a:t>
            </a: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staff.Name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});</a:t>
            </a:r>
          </a:p>
          <a:p>
            <a:endParaRPr lang="en-US" sz="2400" dirty="0">
              <a:latin typeface="Arial Unicode MS"/>
              <a:ea typeface="Arial Unicode MS"/>
              <a:cs typeface="Arial Unicode MS"/>
            </a:endParaRPr>
          </a:p>
        </p:txBody>
      </p:sp>
    </p:spTree>
  </p:cSld>
  <p:clrMapOvr>
    <a:masterClrMapping/>
  </p:clrMapOvr>
  <p:timing/>
</p:sld>
</file>

<file path=ppt/slides/slide32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Code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714480" y="928670"/>
            <a:ext cx="3174995" cy="4587893"/>
          </a:xfrm>
        </p:spPr>
        <p:txBody>
          <a:bodyPr/>
          <a:lstStyle/>
          <a:p>
            <a:r>
              <a:rPr lang="sv-SE" sz="28700" dirty="0" smtClean="0"/>
              <a:t>#</a:t>
            </a:r>
            <a:endParaRPr lang="en-US" sz="9600" dirty="0"/>
          </a:p>
        </p:txBody>
      </p:sp>
    </p:spTree>
  </p:cSld>
  <p:clrMapOvr>
    <a:masterClrMapping/>
  </p:clrMapOvr>
  <p:timing/>
</p:sld>
</file>

<file path=ppt/slides/slide33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30000"/>
              </a:spcBef>
              <a:spcAft>
                <a:spcPct val="5000"/>
              </a:spcAft>
              <a:tabLst>
                <a:tab pos="269875" algn="l"/>
                <a:tab pos="538163" algn="l"/>
              </a:tabLst>
            </a:pPr>
            <a:r>
              <a:rPr lang="sv-SE" dirty="0" smtClean="0">
                <a:solidFill>
                  <a:srgbClr val="FFFFCC">
                    <a:alpha val="100000"/>
                  </a:srgbClr>
                </a:solidFill>
              </a:rPr>
              <a:t>When / Why</a:t>
            </a:r>
            <a:endParaRPr lang="sv-SE" dirty="0">
              <a:solidFill>
                <a:srgbClr val="FFFFCC">
                  <a:alpha val="100000"/>
                </a:srgbClr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Besides Linq?</a:t>
            </a:r>
            <a:endParaRPr lang="sv-SE" dirty="0"/>
          </a:p>
        </p:txBody>
      </p:sp>
      <p:pic>
        <p:nvPicPr>
          <p:cNvPr id="5" name="Rectangl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51500" y="1268413"/>
            <a:ext cx="3068638" cy="48958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  <p:custDataLst>
      <p:tags r:id="rId1"/>
    </p:custDataLst>
  </p:cSld>
  <p:clrMapOvr>
    <a:masterClrMapping/>
  </p:clrMapOvr>
  <p:transition advTm="85584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DotNetMock 3.0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ectangl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18325" y="1196975"/>
            <a:ext cx="1433513" cy="504031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/>
</p:sld>
</file>

<file path=ppt/slides/slide35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30000"/>
              </a:spcBef>
              <a:spcAft>
                <a:spcPct val="5000"/>
              </a:spcAft>
              <a:tabLst>
                <a:tab pos="269875" algn="l"/>
                <a:tab pos="538163" algn="l"/>
              </a:tabLst>
            </a:pPr>
            <a:r>
              <a:rPr lang="sv-SE" dirty="0" smtClean="0">
                <a:solidFill>
                  <a:srgbClr val="FFFFCC">
                    <a:alpha val="100000"/>
                  </a:srgbClr>
                </a:solidFill>
              </a:rPr>
              <a:t>The DotNetMock project</a:t>
            </a:r>
            <a:endParaRPr lang="en-US" dirty="0">
              <a:solidFill>
                <a:srgbClr val="FFFFCC">
                  <a:alpha val="100000"/>
                </a:srgb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2400" b="1" u="sng" dirty="0" smtClean="0">
                <a:latin typeface="Arial"/>
                <a:cs typeface="Arial"/>
              </a:rPr>
              <a:t>0.8 </a:t>
            </a:r>
            <a:endParaRPr lang="en-US"/>
          </a:p>
          <a:p>
            <a:r>
              <a:rPr lang="en-US" sz="2400" dirty="0" err="1" smtClean="0">
                <a:latin typeface="Arial"/>
                <a:cs typeface="Arial"/>
              </a:rPr>
              <a:t>mockHandler.Expect</a:t>
            </a:r>
            <a:r>
              <a:rPr lang="en-US" sz="2400" dirty="0" smtClean="0">
                <a:latin typeface="Arial"/>
                <a:cs typeface="Arial"/>
              </a:rPr>
              <a:t>("Clear");</a:t>
            </a:r>
            <a:r>
              <a:rPr lang="sv-SE" sz="2400" b="1" u="sng" dirty="0" smtClean="0">
                <a:latin typeface="Arial"/>
                <a:cs typeface="Arial"/>
              </a:rPr>
              <a:t/>
            </a:r>
            <a:br>
              <a:rPr lang="sv-SE" sz="2400" b="1" u="sng" dirty="0" smtClean="0">
                <a:latin typeface="Arial"/>
                <a:cs typeface="Arial"/>
              </a:rPr>
            </a:br>
            <a:r>
              <a:rPr lang="sv-SE" sz="2400" b="1" u="sng" dirty="0" smtClean="0">
                <a:latin typeface="Arial"/>
                <a:cs typeface="Arial"/>
              </a:rPr>
              <a:t/>
            </a:r>
            <a:br>
              <a:rPr lang="sv-SE" sz="2400" b="1" u="sng" dirty="0" smtClean="0">
                <a:latin typeface="Arial"/>
                <a:cs typeface="Arial"/>
              </a:rPr>
            </a:br>
            <a:r>
              <a:rPr lang="sv-SE" sz="2400" b="1" u="sng" dirty="0" smtClean="0">
                <a:latin typeface="Arial"/>
                <a:cs typeface="Arial"/>
              </a:rPr>
              <a:t>2.0</a:t>
            </a:r>
            <a:r>
              <a:rPr lang="sv-SE" sz="2400" dirty="0" smtClean="0">
                <a:latin typeface="Arial"/>
                <a:cs typeface="Arial"/>
              </a:rPr>
              <a:t> </a:t>
            </a:r>
          </a:p>
          <a:p>
            <a:r>
              <a:rPr lang="en-US" sz="2400" dirty="0" err="1" smtClean="0">
                <a:latin typeface="Arial"/>
                <a:cs typeface="Arial"/>
              </a:rPr>
              <a:t>mockObject.Clear</a:t>
            </a:r>
            <a:r>
              <a:rPr lang="en-US" sz="2400" dirty="0" smtClean="0">
                <a:latin typeface="Arial"/>
                <a:cs typeface="Arial"/>
              </a:rPr>
              <a:t>();</a:t>
            </a:r>
            <a:r>
              <a:rPr lang="en-US" sz="2400" dirty="0" err="1" smtClean="0">
                <a:latin typeface="Arial"/>
                <a:cs typeface="Arial"/>
              </a:rPr>
              <a:t/>
            </a:r>
            <a:br>
              <a:rPr lang="en-US" sz="2400" dirty="0" err="1" smtClean="0">
                <a:latin typeface="Arial"/>
                <a:cs typeface="Arial"/>
              </a:rPr>
            </a:br>
            <a:r>
              <a:rPr lang="en-US" sz="2400" dirty="0" err="1" smtClean="0">
                <a:latin typeface="Arial"/>
                <a:cs typeface="Arial"/>
              </a:rPr>
              <a:t>generator.ExpectLastCall</a:t>
            </a:r>
            <a:r>
              <a:rPr lang="en-US" sz="2400" dirty="0" smtClean="0">
                <a:latin typeface="Arial"/>
                <a:cs typeface="Arial"/>
              </a:rPr>
              <a:t>();</a:t>
            </a:r>
          </a:p>
          <a:p>
            <a:r>
              <a:rPr lang="sv-SE" sz="2400" b="1" u="sng" dirty="0" smtClean="0">
                <a:latin typeface="Arial"/>
                <a:cs typeface="Arial"/>
              </a:rPr>
              <a:t/>
            </a:r>
            <a:br>
              <a:rPr lang="sv-SE" sz="2400" b="1" u="sng" dirty="0" smtClean="0">
                <a:latin typeface="Arial"/>
                <a:cs typeface="Arial"/>
              </a:rPr>
            </a:br>
            <a:r>
              <a:rPr lang="sv-SE" sz="2400" b="1" u="sng" dirty="0" smtClean="0">
                <a:latin typeface="Arial"/>
                <a:cs typeface="Arial"/>
              </a:rPr>
              <a:t>3.0 </a:t>
            </a:r>
          </a:p>
          <a:p>
            <a:r>
              <a:rPr lang="sv-SE" sz="2400" dirty="0" smtClean="0">
                <a:latin typeface="Arial"/>
                <a:cs typeface="Arial"/>
              </a:rPr>
              <a:t>1. realObject.Clear().ExpectCall();</a:t>
            </a:r>
          </a:p>
          <a:p>
            <a:r>
              <a:rPr lang="sv-SE" sz="2400" dirty="0" smtClean="0">
                <a:latin typeface="Arial"/>
                <a:cs typeface="Arial"/>
              </a:rPr>
              <a:t>2. mockHandler.Expector(() =&gt; realObject.Clear());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sv-SE" dirty="0" smtClean="0"/>
          </a:p>
          <a:p>
            <a:pPr algn="ctr"/>
            <a:endParaRPr lang="sv-SE" dirty="0" smtClean="0"/>
          </a:p>
          <a:p>
            <a:pPr algn="ctr"/>
            <a:r>
              <a:rPr lang="sv-SE" sz="4000" dirty="0" smtClean="0"/>
              <a:t>The End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Visual Studio 2005 Extensions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LINQ Preview (May 2006).</a:t>
            </a:r>
            <a:r>
              <a:rPr lang="en-US" dirty="0" err="1" smtClean="0"/>
              <a:t>msi</a:t>
            </a:r>
            <a:endParaRPr lang="en-US" dirty="0" smtClean="0"/>
          </a:p>
          <a:p>
            <a:endParaRPr lang="sv-SE" dirty="0" smtClean="0"/>
          </a:p>
          <a:p>
            <a:r>
              <a:rPr lang="sv-SE" dirty="0" smtClean="0"/>
              <a:t>Disable highlighting in ReSharper</a:t>
            </a:r>
            <a:endParaRPr lang="en-US" dirty="0"/>
          </a:p>
        </p:txBody>
      </p:sp>
    </p:spTree>
  </p:cSld>
  <p:clrMapOvr>
    <a:masterClrMapping/>
  </p:clrMapOvr>
  <p:timing/>
</p:sld>
</file>

<file path=ppt/slides/slide38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Namespaces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System.Query; </a:t>
            </a:r>
            <a:endParaRPr lang="en-US"/>
          </a:p>
          <a:p>
            <a:r>
              <a:rPr lang="sv-SE" dirty="0" smtClean="0"/>
              <a:t>System.</a:t>
            </a:r>
            <a:r>
              <a:rPr lang="en-US" dirty="0" smtClean="0"/>
              <a:t>Expressions</a:t>
            </a:r>
            <a:r>
              <a:rPr lang="sv-SE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System.Xml.XLinq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System.Data.DLinq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Var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New keyword that infers type.</a:t>
            </a:r>
            <a:endParaRPr lang="en-US"/>
          </a:p>
          <a:p>
            <a:r>
              <a:rPr lang="sv-SE" dirty="0" smtClean="0"/>
              <a:t>At compile-time!</a:t>
            </a:r>
            <a:endParaRPr lang="en-US" dirty="0"/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var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 smtClean="0">
                <a:solidFill>
                  <a:srgbClr val="FFC000"/>
                </a:solidFill>
                <a:latin typeface="Arial Unicode MS"/>
                <a:ea typeface="Arial Unicode MS"/>
                <a:cs typeface="Arial Unicode MS"/>
              </a:rPr>
              <a:t>var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 name = “Niklas”; </a:t>
            </a:r>
            <a:br>
              <a:rPr lang="en-US" sz="2400" dirty="0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/>
            </a:r>
            <a:br>
              <a:rPr lang="en-US" sz="2400" dirty="0" smtClean="0">
                <a:latin typeface="Arial Unicode MS"/>
                <a:ea typeface="Arial Unicode MS"/>
                <a:cs typeface="Arial Unicode MS"/>
              </a:rPr>
            </a:br>
            <a:endParaRPr lang="en-US" sz="2400" dirty="0" smtClean="0">
              <a:latin typeface="Arial Unicode MS"/>
              <a:ea typeface="Arial Unicode MS"/>
              <a:cs typeface="Arial Unicode MS"/>
            </a:endParaRPr>
          </a:p>
          <a:p>
            <a:r>
              <a:rPr lang="en-US" sz="2000" dirty="0" smtClean="0">
                <a:latin typeface="Arial Unicode MS"/>
                <a:ea typeface="Arial Unicode MS"/>
                <a:cs typeface="Arial Unicode MS"/>
              </a:rPr>
              <a:t>Is equal to: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/>
            </a:r>
            <a:br>
              <a:rPr lang="en-US" sz="2400" dirty="0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/>
            </a:r>
            <a:br>
              <a:rPr lang="en-US" sz="2400" dirty="0" smtClean="0">
                <a:latin typeface="Arial Unicode MS"/>
                <a:ea typeface="Arial Unicode MS"/>
                <a:cs typeface="Arial Unicode MS"/>
              </a:rPr>
            </a:br>
            <a:endParaRPr lang="en-US" sz="2400" dirty="0" smtClean="0">
              <a:latin typeface="Arial Unicode MS"/>
              <a:ea typeface="Arial Unicode MS"/>
              <a:cs typeface="Arial Unicode MS"/>
            </a:endParaRPr>
          </a:p>
          <a:p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string name = “Niklas”;</a:t>
            </a:r>
            <a:endParaRPr lang="en-US" sz="2400" dirty="0">
              <a:latin typeface="Arial Unicode MS"/>
              <a:ea typeface="Arial Unicode MS"/>
              <a:cs typeface="Arial Unicode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57224" y="3143248"/>
            <a:ext cx="6858048" cy="1588"/>
          </a:xfrm>
          <a:prstGeom prst="line">
            <a:avLst/>
          </a:prstGeom>
          <a:noFill/>
          <a:ln w="15875" cap="rnd" cmpd="sng" algn="ctr">
            <a:solidFill>
              <a:srgbClr val="FFC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var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 smtClean="0">
                <a:solidFill>
                  <a:srgbClr val="FFC000"/>
                </a:solidFill>
                <a:latin typeface="Arial Unicode MS"/>
                <a:ea typeface="Arial Unicode MS"/>
                <a:cs typeface="Arial Unicode MS"/>
              </a:rPr>
              <a:t>var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customerOrders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 = </a:t>
            </a:r>
            <a:endParaRPr lang="en-US" dirty="0"/>
          </a:p>
          <a:p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	new Dictionary&lt;Customer, List&lt;Orders&gt;&gt;();</a:t>
            </a:r>
            <a:r>
              <a:rPr lang="en-US" sz="2000" dirty="0" smtClean="0">
                <a:latin typeface="Arial Unicode MS"/>
                <a:ea typeface="Arial Unicode MS"/>
                <a:cs typeface="Arial Unicode MS"/>
              </a:rPr>
              <a:t/>
            </a:r>
            <a:br>
              <a:rPr lang="en-US" sz="2000" dirty="0" smtClean="0">
                <a:latin typeface="Arial Unicode MS"/>
                <a:ea typeface="Arial Unicode MS"/>
                <a:cs typeface="Arial Unicode MS"/>
              </a:rPr>
            </a:br>
            <a:r>
              <a:rPr lang="en-US" sz="2000" dirty="0" smtClean="0">
                <a:latin typeface="Arial Unicode MS"/>
                <a:ea typeface="Arial Unicode MS"/>
                <a:cs typeface="Arial Unicode MS"/>
              </a:rPr>
              <a:t/>
            </a:r>
            <a:br>
              <a:rPr lang="en-US" sz="2000" dirty="0" smtClean="0">
                <a:latin typeface="Arial Unicode MS"/>
                <a:ea typeface="Arial Unicode MS"/>
                <a:cs typeface="Arial Unicode MS"/>
              </a:rPr>
            </a:br>
            <a:r>
              <a:rPr lang="en-US" sz="2000" dirty="0" smtClean="0">
                <a:latin typeface="Arial Unicode MS"/>
                <a:ea typeface="Arial Unicode MS"/>
                <a:cs typeface="Arial Unicode MS"/>
              </a:rPr>
              <a:t>Is equal to: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/>
            </a:r>
            <a:br>
              <a:rPr lang="en-US" sz="2400" dirty="0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/>
            </a:r>
            <a:br>
              <a:rPr lang="en-US" sz="2400" dirty="0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Dictionary&lt;Customer, List&lt;Orders&gt;&gt; </a:t>
            </a: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customerOrders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 = </a:t>
            </a:r>
          </a:p>
          <a:p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	new Dictionary&lt;Customer, List&lt;Orders&gt;&gt;();</a:t>
            </a:r>
            <a:endParaRPr lang="en-US" sz="2400" dirty="0">
              <a:latin typeface="Arial Unicode MS"/>
              <a:ea typeface="Arial Unicode MS"/>
              <a:cs typeface="Arial Unicode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57224" y="3143248"/>
            <a:ext cx="6858048" cy="1588"/>
          </a:xfrm>
          <a:prstGeom prst="line">
            <a:avLst/>
          </a:prstGeom>
          <a:noFill/>
          <a:ln w="15875" cap="rnd" cmpd="sng" algn="ctr">
            <a:solidFill>
              <a:srgbClr val="FFC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Code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1714480" y="928670"/>
            <a:ext cx="3174995" cy="4587893"/>
          </a:xfrm>
        </p:spPr>
        <p:txBody>
          <a:bodyPr/>
          <a:lstStyle/>
          <a:p>
            <a:r>
              <a:rPr lang="sv-SE" sz="28700" dirty="0" smtClean="0"/>
              <a:t>#</a:t>
            </a:r>
            <a:endParaRPr lang="en-US" sz="9600" dirty="0"/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Object initializers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Initialize an object using setters, but in a way that looks lika a constructor</a:t>
            </a:r>
            <a:endParaRPr lang="en-US" dirty="0"/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Object initializers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Person p = new Person </a:t>
            </a:r>
            <a:endParaRPr lang="en-US" dirty="0"/>
          </a:p>
          <a:p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	{ Name = “</a:t>
            </a: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Niek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", Gender = "Male", Active = true };</a:t>
            </a:r>
          </a:p>
          <a:p>
            <a:endParaRPr lang="sv-SE" sz="2400" dirty="0" smtClean="0">
              <a:latin typeface="Arial Unicode MS"/>
              <a:ea typeface="Arial Unicode MS"/>
              <a:cs typeface="Arial Unicode MS"/>
            </a:endParaRPr>
          </a:p>
          <a:p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In equal to:</a:t>
            </a:r>
          </a:p>
          <a:p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/>
            </a:r>
            <a:br>
              <a:rPr lang="en-US" sz="2400" dirty="0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Person p = new Person(); </a:t>
            </a: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/>
            </a:r>
            <a:br>
              <a:rPr lang="en-US" sz="2400" dirty="0" err="1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p.Name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 = "</a:t>
            </a: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Niek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"; </a:t>
            </a: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/>
            </a:r>
            <a:br>
              <a:rPr lang="en-US" sz="2400" dirty="0" err="1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p.Gender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 = "Male"; </a:t>
            </a: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/>
            </a:r>
            <a:br>
              <a:rPr lang="en-US" sz="2400" dirty="0" err="1" smtClean="0">
                <a:latin typeface="Arial Unicode MS"/>
                <a:ea typeface="Arial Unicode MS"/>
                <a:cs typeface="Arial Unicode MS"/>
              </a:rPr>
            </a:br>
            <a:r>
              <a:rPr lang="en-US" sz="2400" dirty="0" err="1" smtClean="0">
                <a:latin typeface="Arial Unicode MS"/>
                <a:ea typeface="Arial Unicode MS"/>
                <a:cs typeface="Arial Unicode MS"/>
              </a:rPr>
              <a:t>p.Active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 = true; </a:t>
            </a:r>
            <a:endParaRPr lang="en-US" sz="2400" dirty="0">
              <a:latin typeface="Arial Unicode MS"/>
              <a:ea typeface="Arial Unicode MS"/>
              <a:cs typeface="Arial Unicode M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57224" y="3429000"/>
            <a:ext cx="6858048" cy="1588"/>
          </a:xfrm>
          <a:prstGeom prst="line">
            <a:avLst/>
          </a:prstGeom>
          <a:noFill/>
          <a:ln w="15875" cap="rnd" cmpd="sng" algn="ctr">
            <a:solidFill>
              <a:srgbClr val="FFC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3/main" xmlns:r="http://schemas.openxmlformats.org/officeDocument/2006/relationships" xmlns:p="http://schemas.openxmlformats.org/presentationml/2006/3/main">
  <p:tag name="TIMING" val="|0.4|0.5|0.8"/>
</p:tagLst>
</file>

<file path=ppt/tags/tag2.xml><?xml version="1.0" encoding="utf-8"?>
<p:tagLst xmlns:a="http://schemas.openxmlformats.org/drawingml/2006/3/main" xmlns:r="http://schemas.openxmlformats.org/officeDocument/2006/relationships" xmlns:p="http://schemas.openxmlformats.org/presentationml/2006/3/main">
  <p:tag name="TIMING" val="|4.9|35.3|9.5|20.4"/>
</p:tagLst>
</file>

<file path=ppt/theme/theme1.xml><?xml version="1.0" encoding="utf-8"?>
<a:theme xmlns:a="http://schemas.openxmlformats.org/drawingml/2006/3/main" name="dark_final">
  <a:themeElements>
    <a:clrScheme name="">
      <a:dk1>
        <a:srgbClr val="000000"/>
      </a:dk1>
      <a:lt1>
        <a:srgbClr val="FFFF99"/>
      </a:lt1>
      <a:dk2>
        <a:srgbClr val="003364"/>
      </a:dk2>
      <a:lt2>
        <a:srgbClr val="DCC676"/>
      </a:lt2>
      <a:accent1>
        <a:srgbClr val="CC3300"/>
      </a:accent1>
      <a:accent2>
        <a:srgbClr val="BE7960"/>
      </a:accent2>
      <a:accent3>
        <a:srgbClr val="AAADB8"/>
      </a:accent3>
      <a:accent4>
        <a:srgbClr val="DADA82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Office Theme">
      <a:majorFont>
        <a:latin typeface="Franklin Gothic Heavy"/>
        <a:ea typeface=""/>
        <a:cs typeface=""/>
      </a:majorFont>
      <a:minorFont>
        <a:latin typeface="Franklin Gothic Heav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99"/>
        </a:lt1>
        <a:dk2>
          <a:srgbClr val="003399"/>
        </a:dk2>
        <a:lt2>
          <a:srgbClr val="E1CF8B"/>
        </a:lt2>
        <a:accent1>
          <a:srgbClr val="CC3300"/>
        </a:accent1>
        <a:accent2>
          <a:srgbClr val="BE7960"/>
        </a:accent2>
        <a:accent3>
          <a:srgbClr val="AAADCA"/>
        </a:accent3>
        <a:accent4>
          <a:srgbClr val="DADA82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4">
        <a:dk1>
          <a:srgbClr val="000000"/>
        </a:dk1>
        <a:lt1>
          <a:srgbClr val="FFFFCC"/>
        </a:lt1>
        <a:dk2>
          <a:srgbClr val="003399"/>
        </a:dk2>
        <a:lt2>
          <a:srgbClr val="E1CF8B"/>
        </a:lt2>
        <a:accent1>
          <a:srgbClr val="CC3300"/>
        </a:accent1>
        <a:accent2>
          <a:srgbClr val="BE7960"/>
        </a:accent2>
        <a:accent3>
          <a:srgbClr val="AAADCA"/>
        </a:accent3>
        <a:accent4>
          <a:srgbClr val="DADAAE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5">
        <a:dk1>
          <a:srgbClr val="000000"/>
        </a:dk1>
        <a:lt1>
          <a:srgbClr val="FFFFCC"/>
        </a:lt1>
        <a:dk2>
          <a:srgbClr val="003364"/>
        </a:dk2>
        <a:lt2>
          <a:srgbClr val="E1CF8B"/>
        </a:lt2>
        <a:accent1>
          <a:srgbClr val="CC3300"/>
        </a:accent1>
        <a:accent2>
          <a:srgbClr val="BE7960"/>
        </a:accent2>
        <a:accent3>
          <a:srgbClr val="AAADB8"/>
        </a:accent3>
        <a:accent4>
          <a:srgbClr val="DADAAE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6">
        <a:dk1>
          <a:srgbClr val="000000"/>
        </a:dk1>
        <a:lt1>
          <a:srgbClr val="CCFF66"/>
        </a:lt1>
        <a:dk2>
          <a:srgbClr val="003364"/>
        </a:dk2>
        <a:lt2>
          <a:srgbClr val="E1CF8B"/>
        </a:lt2>
        <a:accent1>
          <a:srgbClr val="CC3300"/>
        </a:accent1>
        <a:accent2>
          <a:srgbClr val="BE7960"/>
        </a:accent2>
        <a:accent3>
          <a:srgbClr val="AAADB8"/>
        </a:accent3>
        <a:accent4>
          <a:srgbClr val="AEDA56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3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dark_final</Template>
  <TotalTime>461</TotalTime>
  <Words>376</Words>
  <Application>Microsoft Office PowerPoint</Application>
  <PresentationFormat>On-screen Show (4:3)</PresentationFormat>
  <Paragraphs>152</Paragraphs>
  <Slides>38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dark_final</vt:lpstr>
      <vt:lpstr>Some new stuff in C# 3.0</vt:lpstr>
      <vt:lpstr>Agenda</vt:lpstr>
      <vt:lpstr>News in C# 3.0</vt:lpstr>
      <vt:lpstr>Var</vt:lpstr>
      <vt:lpstr>var</vt:lpstr>
      <vt:lpstr>var</vt:lpstr>
      <vt:lpstr>Code</vt:lpstr>
      <vt:lpstr>Object initializers</vt:lpstr>
      <vt:lpstr>Object initializers</vt:lpstr>
      <vt:lpstr>Code</vt:lpstr>
      <vt:lpstr>Collection initializers</vt:lpstr>
      <vt:lpstr>Object initializers</vt:lpstr>
      <vt:lpstr>Code</vt:lpstr>
      <vt:lpstr>Anonymous types</vt:lpstr>
      <vt:lpstr>Anonymous types</vt:lpstr>
      <vt:lpstr>Code</vt:lpstr>
      <vt:lpstr>Extension methods</vt:lpstr>
      <vt:lpstr>Extension methods</vt:lpstr>
      <vt:lpstr>Extension methods</vt:lpstr>
      <vt:lpstr>Code</vt:lpstr>
      <vt:lpstr>Lambda</vt:lpstr>
      <vt:lpstr>Lambda expressions</vt:lpstr>
      <vt:lpstr>Lambda expressions</vt:lpstr>
      <vt:lpstr>Code</vt:lpstr>
      <vt:lpstr>Expression Tree</vt:lpstr>
      <vt:lpstr>Expression Trees</vt:lpstr>
      <vt:lpstr>Expression Trees</vt:lpstr>
      <vt:lpstr>Code</vt:lpstr>
      <vt:lpstr>Slide 29</vt:lpstr>
      <vt:lpstr>Linq</vt:lpstr>
      <vt:lpstr>Which gives us Linq</vt:lpstr>
      <vt:lpstr>Code</vt:lpstr>
      <vt:lpstr>When / Why</vt:lpstr>
      <vt:lpstr>DotNetMock 3.0</vt:lpstr>
      <vt:lpstr>The DotNetMock project</vt:lpstr>
      <vt:lpstr>Slide 36</vt:lpstr>
      <vt:lpstr>Visual Studio 2005 Extensions</vt:lpstr>
      <vt:lpstr>Namespaces</vt:lpstr>
    </vt:vector>
  </TitlesOfParts>
  <Company>Dotway AB</Company>
  <LinksUpToDate>false</LinksUpToDate>
  <SharedDoc>false</SharedDoc>
  <HLinks>
    <vt:vector size="6" baseType="variant"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http://blah.winsmarts.com/2006/05/21/demystifying-c-30--part-6-linq-query-expression-translation-to-c-30.aspx</vt:lpwstr>
      </vt:variant>
      <vt:variant>
        <vt:lpwstr/>
      </vt:variant>
    </vt:vector>
  </HLinks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Methods</dc:title>
  <dc:creator>Niklas Dahlman</dc:creator>
  <cp:lastModifiedBy>Niklas Dahlman</cp:lastModifiedBy>
  <cp:revision>66</cp:revision>
  <dcterms:created xsi:type="dcterms:W3CDTF">2006-09-23T21:42:14Z</dcterms:created>
  <dcterms:modified xsi:type="dcterms:W3CDTF">2006-10-01T15:44:54Z</dcterms:modified>
</cp:coreProperties>
</file>