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741" r:id="rId2"/>
    <p:sldMasterId id="2147483749" r:id="rId3"/>
  </p:sldMasterIdLst>
  <p:notesMasterIdLst>
    <p:notesMasterId r:id="rId43"/>
  </p:notesMasterIdLst>
  <p:sldIdLst>
    <p:sldId id="256" r:id="rId4"/>
    <p:sldId id="258" r:id="rId5"/>
    <p:sldId id="259" r:id="rId6"/>
    <p:sldId id="261" r:id="rId7"/>
    <p:sldId id="262" r:id="rId8"/>
    <p:sldId id="263" r:id="rId9"/>
    <p:sldId id="264" r:id="rId10"/>
    <p:sldId id="300" r:id="rId11"/>
    <p:sldId id="270" r:id="rId12"/>
    <p:sldId id="272" r:id="rId13"/>
    <p:sldId id="273" r:id="rId14"/>
    <p:sldId id="274" r:id="rId15"/>
    <p:sldId id="275" r:id="rId16"/>
    <p:sldId id="277" r:id="rId17"/>
    <p:sldId id="301" r:id="rId18"/>
    <p:sldId id="302" r:id="rId19"/>
    <p:sldId id="278" r:id="rId20"/>
    <p:sldId id="30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04" r:id="rId29"/>
    <p:sldId id="303" r:id="rId30"/>
    <p:sldId id="279" r:id="rId31"/>
    <p:sldId id="280" r:id="rId32"/>
    <p:sldId id="307" r:id="rId33"/>
    <p:sldId id="306" r:id="rId34"/>
    <p:sldId id="281" r:id="rId35"/>
    <p:sldId id="282" r:id="rId36"/>
    <p:sldId id="283" r:id="rId37"/>
    <p:sldId id="292" r:id="rId38"/>
    <p:sldId id="293" r:id="rId39"/>
    <p:sldId id="294" r:id="rId40"/>
    <p:sldId id="298" r:id="rId41"/>
    <p:sldId id="299" r:id="rId4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4655" autoAdjust="0"/>
    <p:restoredTop sz="81900" autoAdjust="0"/>
  </p:normalViewPr>
  <p:slideViewPr>
    <p:cSldViewPr>
      <p:cViewPr varScale="1">
        <p:scale>
          <a:sx n="59" d="100"/>
          <a:sy n="59" d="100"/>
        </p:scale>
        <p:origin x="-4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F79F-C00D-4830-96EC-86AFE6B9924F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882CB-8057-4EAE-8F81-4C823F7740B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Zanebug</a:t>
            </a:r>
            <a:r>
              <a:rPr lang="sv-SE" baseline="0" dirty="0" smtClean="0"/>
              <a:t> is probably no longer active</a:t>
            </a:r>
          </a:p>
          <a:p>
            <a:r>
              <a:rPr lang="sv-SE" baseline="0" dirty="0" smtClean="0"/>
              <a:t>The word [unit] is optional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Make</a:t>
            </a:r>
            <a:r>
              <a:rPr lang="sv-SE" baseline="0" dirty="0" smtClean="0"/>
              <a:t> sure tomcat is running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Is</a:t>
            </a:r>
            <a:r>
              <a:rPr lang="sv-SE" baseline="0" dirty="0" smtClean="0"/>
              <a:t> this the right time to introduce?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ParamRowTests</a:t>
            </a:r>
          </a:p>
          <a:p>
            <a:r>
              <a:rPr lang="sv-SE" dirty="0" smtClean="0"/>
              <a:t>SeqJoinTests</a:t>
            </a:r>
          </a:p>
          <a:p>
            <a:r>
              <a:rPr lang="sv-SE" dirty="0" smtClean="0"/>
              <a:t>RandomDataDrivenTests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21</a:t>
            </a:fld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25</a:t>
            </a:fld>
            <a:endParaRPr lang="sv-S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FactoryGenericClassTests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26</a:t>
            </a:fld>
            <a:endParaRPr lang="sv-S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AccessorTests</a:t>
            </a:r>
          </a:p>
          <a:p>
            <a:r>
              <a:rPr lang="sv-SE" dirty="0" smtClean="0"/>
              <a:t>CollectionTests</a:t>
            </a:r>
          </a:p>
          <a:p>
            <a:r>
              <a:rPr lang="sv-SE" dirty="0" smtClean="0"/>
              <a:t>CollectionFactoryTests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33</a:t>
            </a:fld>
            <a:endParaRPr lang="sv-S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StaticTestFactoryDemo</a:t>
            </a:r>
          </a:p>
          <a:p>
            <a:r>
              <a:rPr lang="sv-SE" dirty="0" smtClean="0"/>
              <a:t>DynamicTestFactoryDemo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36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Lets just cover the basics real</a:t>
            </a:r>
            <a:r>
              <a:rPr lang="sv-SE" baseline="0" dirty="0" smtClean="0"/>
              <a:t> quick so we can get on with it.</a:t>
            </a:r>
            <a:endParaRPr lang="sv-SE" dirty="0" smtClean="0"/>
          </a:p>
          <a:p>
            <a:r>
              <a:rPr lang="sv-SE" dirty="0" smtClean="0"/>
              <a:t>Historic dates from sourceforge and google</a:t>
            </a:r>
            <a:r>
              <a:rPr lang="sv-SE" baseline="0" dirty="0" smtClean="0"/>
              <a:t> </a:t>
            </a:r>
            <a:r>
              <a:rPr lang="sv-SE" dirty="0" smtClean="0"/>
              <a:t>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Provides R# plug ins to run MSTest, Nunit and MbUnit. DevExpress can [soon] run MbUnit test</a:t>
            </a:r>
          </a:p>
          <a:p>
            <a:r>
              <a:rPr lang="sv-SE" dirty="0" smtClean="0"/>
              <a:t>Icarus also supports xUnit, Rspec etc</a:t>
            </a:r>
          </a:p>
          <a:p>
            <a:r>
              <a:rPr lang="sv-SE" dirty="0" smtClean="0"/>
              <a:t>Extensions for MSBuild, Nant and CC.NET</a:t>
            </a:r>
          </a:p>
          <a:p>
            <a:r>
              <a:rPr lang="sv-SE" dirty="0" smtClean="0"/>
              <a:t>TeamCity Log integration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This</a:t>
            </a:r>
            <a:r>
              <a:rPr lang="sv-SE" baseline="0" dirty="0" smtClean="0"/>
              <a:t> is a road map for the rest of the presentation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features described in this presentation shall only be used if necessary,</a:t>
            </a:r>
          </a:p>
          <a:p>
            <a:r>
              <a:rPr lang="sv-SE" dirty="0" smtClean="0"/>
              <a:t>Do not design code or tests to require the advanced features of MbUnit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Legend has it that Gallio was meant to be named Gallileo.</a:t>
            </a:r>
          </a:p>
          <a:p>
            <a:r>
              <a:rPr lang="sv-SE" dirty="0" smtClean="0"/>
              <a:t>The</a:t>
            </a:r>
            <a:r>
              <a:rPr lang="sv-SE" baseline="0" dirty="0" smtClean="0"/>
              <a:t> UI will be shown after a few slides of introduction.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AttributeOrderingTests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10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DemoEmbedTestLog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WatinSearchTest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82CB-8057-4EAE-8F81-4C823F7740B5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IMG_14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5421313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1" y="3789363"/>
            <a:ext cx="7043738" cy="1584325"/>
          </a:xfrm>
          <a:effectLst>
            <a:outerShdw dist="35921" dir="2700000" algn="ctr" rotWithShape="0">
              <a:srgbClr val="23345F"/>
            </a:outerShdw>
          </a:effectLst>
        </p:spPr>
        <p:txBody>
          <a:bodyPr/>
          <a:lstStyle>
            <a:lvl1pPr>
              <a:defRPr sz="4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5373688"/>
            <a:ext cx="7042150" cy="1079500"/>
          </a:xfrm>
          <a:effectLst>
            <a:outerShdw dist="35921" dir="2700000" algn="ctr" rotWithShape="0">
              <a:srgbClr val="23345F"/>
            </a:outerShdw>
          </a:effectLst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9937-87C0-422A-A375-27D0AAF80397}" type="datetimeFigureOut">
              <a:rPr lang="es-ES"/>
              <a:pPr>
                <a:defRPr/>
              </a:pPr>
              <a:t>02/11/2009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089C-F7BD-485E-91AA-FEF18F12EA3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B661-28A4-4DC9-8994-AA67E8DE6A4E}" type="datetimeFigureOut">
              <a:rPr lang="es-ES"/>
              <a:pPr>
                <a:defRPr/>
              </a:pPr>
              <a:t>02/11/2009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35F3B-350E-49B3-8730-B3A1A76BC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EB9C5-9C3F-4DA0-BF83-78434318D482}" type="datetimeFigureOut">
              <a:rPr lang="es-ES"/>
              <a:pPr>
                <a:defRPr/>
              </a:pPr>
              <a:t>02/11/2009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B1ED-A66E-4682-A75F-89CFCB6713C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65FDA-6D0C-474F-B908-B103D9C831C8}" type="datetimeFigureOut">
              <a:rPr lang="es-ES"/>
              <a:pPr>
                <a:defRPr/>
              </a:pPr>
              <a:t>02/11/2009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D759E-2156-4217-841F-658F16DB9D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7A4AF-8A46-4BB1-8569-AA91F0A73ADA}" type="datetimeFigureOut">
              <a:rPr lang="es-ES"/>
              <a:pPr>
                <a:defRPr/>
              </a:pPr>
              <a:t>02/11/2009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DA264-F7C7-4D29-BCF8-1AEBF77D617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F86C6-2111-4D2A-9EF5-E3DDFBCA5FC7}" type="datetimeFigureOut">
              <a:rPr lang="es-ES"/>
              <a:pPr>
                <a:defRPr/>
              </a:pPr>
              <a:t>02/11/2009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F0C5F-2C49-45D8-AEEA-ED2EC213AD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BDC56C-0517-4D8F-A293-8CA606B887B8}" type="datetimeFigureOut">
              <a:rPr lang="es-ES"/>
              <a:pPr>
                <a:defRPr/>
              </a:pPr>
              <a:t>02/11/2009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9EBB88-25FE-4C99-BE02-6EC8BA4B43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C737-AC42-4F21-A8CF-D27284470F77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0F1D-481A-4C9A-BB86-ECBD902A66C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2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3F19-1DF8-421B-8DA7-89F5FE2C8574}" type="datetimeFigureOut">
              <a:rPr lang="sv-SE" smtClean="0"/>
              <a:pPr/>
              <a:t>2009-11-02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C0B7-21BB-4272-B23E-AFB15A66442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282" y="5572140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Lucida Sans Unicode" pitchFamily="34" charset="0"/>
                <a:cs typeface="Lucida Sans Unicode" pitchFamily="34" charset="0"/>
              </a:rPr>
              <a:t>Advanced testing with MbUnit</a:t>
            </a:r>
            <a:endParaRPr lang="sv-SE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6253483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Lucida Sans Unicode" pitchFamily="34" charset="0"/>
                <a:cs typeface="Lucida Sans Unicode" pitchFamily="34" charset="0"/>
              </a:rPr>
              <a:t>Niklas Dahlman, </a:t>
            </a:r>
            <a:r>
              <a:rPr lang="sv-SE" sz="2400" dirty="0" smtClean="0">
                <a:solidFill>
                  <a:srgbClr val="002060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sv-SE" sz="24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sv-SE" sz="2400" dirty="0" smtClean="0">
                <a:solidFill>
                  <a:srgbClr val="002060"/>
                </a:solidFill>
                <a:latin typeface="Lucida Sans Unicode" pitchFamily="34" charset="0"/>
                <a:cs typeface="Lucida Sans Unicode" pitchFamily="34" charset="0"/>
              </a:rPr>
              <a:t>tway</a:t>
            </a:r>
            <a:endParaRPr lang="sv-SE" sz="2400" dirty="0">
              <a:solidFill>
                <a:srgbClr val="00206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Attribute combinations with Icarus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14488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TestLog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Structuring</a:t>
            </a:r>
          </a:p>
          <a:p>
            <a:r>
              <a:rPr lang="sv-SE" dirty="0" smtClean="0"/>
              <a:t>Highlighting </a:t>
            </a:r>
          </a:p>
          <a:p>
            <a:endParaRPr lang="sv-SE" dirty="0" smtClean="0"/>
          </a:p>
          <a:p>
            <a:r>
              <a:rPr lang="sv-SE" dirty="0" smtClean="0"/>
              <a:t>Embedding/Attaching</a:t>
            </a:r>
            <a:endParaRPr lang="sv-SE" dirty="0"/>
          </a:p>
        </p:txBody>
      </p:sp>
      <p:pic>
        <p:nvPicPr>
          <p:cNvPr id="4098" name="Picture 2" descr="C:\Projects\MbUnitDemo\Doc\Pics\TestLog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643050"/>
            <a:ext cx="3648075" cy="149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Demo TestLog in </a:t>
            </a:r>
            <a:r>
              <a:rPr lang="sv-SE" dirty="0" smtClean="0"/>
              <a:t>Icarus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Auto embedding with WatiN and </a:t>
            </a:r>
            <a:r>
              <a:rPr lang="sv-SE" dirty="0" smtClean="0"/>
              <a:t>Icarus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Introducing Echo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command line test runner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928934"/>
            <a:ext cx="59735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”Demo”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Running Echo with filters in TeamCity</a:t>
            </a:r>
            <a:endParaRPr lang="sv-SE" dirty="0"/>
          </a:p>
        </p:txBody>
      </p:sp>
      <p:pic>
        <p:nvPicPr>
          <p:cNvPr id="3074" name="Picture 2" descr="C:\Projects\MbUnitDemo\Doc\Pics\TeamC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571744"/>
            <a:ext cx="4516438" cy="69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14488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Introducing Person</a:t>
            </a:r>
            <a:endParaRPr lang="sv-SE" dirty="0"/>
          </a:p>
        </p:txBody>
      </p:sp>
      <p:pic>
        <p:nvPicPr>
          <p:cNvPr id="1026" name="Picture 2" descr="C:\Projects\MbUnitDemo\Doc\Pics\I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12" y="1357298"/>
            <a:ext cx="5600700" cy="376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Parameterize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Generating tests with parameterization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smtClean="0"/>
              <a:t>MbUnit is a [unit] testing framework</a:t>
            </a:r>
            <a:endParaRPr lang="sv-S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600200"/>
            <a:ext cx="7901014" cy="3114684"/>
          </a:xfrm>
        </p:spPr>
        <p:txBody>
          <a:bodyPr/>
          <a:lstStyle/>
          <a:p>
            <a:pPr>
              <a:buNone/>
            </a:pPr>
            <a:r>
              <a:rPr lang="sv-SE" sz="2800" dirty="0" smtClean="0"/>
              <a:t>And it is</a:t>
            </a:r>
          </a:p>
          <a:p>
            <a:r>
              <a:rPr lang="sv-SE" sz="2800" dirty="0" smtClean="0"/>
              <a:t>Open source on Google Code (mb-unit)</a:t>
            </a:r>
          </a:p>
          <a:p>
            <a:r>
              <a:rPr lang="sv-SE" sz="2800" dirty="0" smtClean="0"/>
              <a:t>Download from mbunit.com</a:t>
            </a:r>
          </a:p>
          <a:p>
            <a:r>
              <a:rPr lang="sv-SE" sz="2800" dirty="0" smtClean="0"/>
              <a:t>Built on .NET </a:t>
            </a:r>
            <a:r>
              <a:rPr lang="sv-SE" sz="2800" dirty="0" smtClean="0"/>
              <a:t>2.0</a:t>
            </a:r>
          </a:p>
          <a:p>
            <a:r>
              <a:rPr lang="sv-SE" sz="2800" dirty="0" smtClean="0"/>
              <a:t>v</a:t>
            </a:r>
            <a:r>
              <a:rPr lang="sv-SE" sz="2800" dirty="0" smtClean="0"/>
              <a:t>2 lead by Jonathan ’Peli’ de Halleux</a:t>
            </a:r>
            <a:endParaRPr lang="sv-SE" sz="2800" dirty="0" smtClean="0"/>
          </a:p>
          <a:p>
            <a:r>
              <a:rPr lang="sv-SE" sz="2800" dirty="0" smtClean="0"/>
              <a:t>v</a:t>
            </a:r>
            <a:r>
              <a:rPr lang="sv-SE" sz="2800" dirty="0" smtClean="0"/>
              <a:t>3 l</a:t>
            </a:r>
            <a:r>
              <a:rPr lang="sv-SE" sz="2800" dirty="0" smtClean="0"/>
              <a:t>ead </a:t>
            </a:r>
            <a:r>
              <a:rPr lang="sv-SE" sz="2800" dirty="0" smtClean="0"/>
              <a:t>by Jeff Brown</a:t>
            </a:r>
            <a:endParaRPr lang="sv-SE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498849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MbUnit, xUnit.net, NUnit, csUnit, MSTest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Special Attributes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Row</a:t>
            </a:r>
          </a:p>
          <a:p>
            <a:endParaRPr lang="sv-SE" dirty="0" smtClean="0"/>
          </a:p>
          <a:p>
            <a:r>
              <a:rPr lang="sv-SE" dirty="0" smtClean="0"/>
              <a:t>Random</a:t>
            </a:r>
          </a:p>
          <a:p>
            <a:r>
              <a:rPr lang="sv-SE" dirty="0" smtClean="0"/>
              <a:t>Column</a:t>
            </a:r>
          </a:p>
          <a:p>
            <a:r>
              <a:rPr lang="sv-SE" dirty="0" smtClean="0"/>
              <a:t>Permutations</a:t>
            </a:r>
            <a:endParaRPr lang="sv-SE" dirty="0"/>
          </a:p>
        </p:txBody>
      </p:sp>
      <p:pic>
        <p:nvPicPr>
          <p:cNvPr id="4098" name="Picture 2" descr="C:\Projects\MbUnitDemo\Doc\Pics\Permuta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928934"/>
            <a:ext cx="2214578" cy="1205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Demo Row, Column, Join and Random in Icarus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85926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MbUnitDemo\Doc\Pics\Xml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6143668" cy="15226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File Data Sources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CsvData</a:t>
            </a:r>
          </a:p>
          <a:p>
            <a:r>
              <a:rPr lang="sv-SE" dirty="0" smtClean="0"/>
              <a:t>XmlData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14488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Generating test data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Parameterization Factory</a:t>
            </a:r>
          </a:p>
          <a:p>
            <a:pPr lvl="1"/>
            <a:r>
              <a:rPr lang="sv-SE" dirty="0" smtClean="0"/>
              <a:t>A method that yields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Demo Factories in Icarus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85926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Contract Verifiers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Generating tests for common patterns</a:t>
            </a:r>
            <a:endParaRPr lang="sv-SE" dirty="0"/>
          </a:p>
        </p:txBody>
      </p:sp>
      <p:pic>
        <p:nvPicPr>
          <p:cNvPr id="4" name="Picture 2" descr="C:\Projects\MbUnitDemo\Doc\Pics\VerifyContr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1" y="2643182"/>
            <a:ext cx="5357849" cy="88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Used Concepts 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EquivalenceClasses</a:t>
            </a:r>
          </a:p>
          <a:p>
            <a:pPr lvl="1"/>
            <a:r>
              <a:rPr lang="sv-SE" dirty="0" smtClean="0"/>
              <a:t>Comparable, Equatable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Covering the basics real quick</a:t>
            </a:r>
            <a:endParaRPr lang="sv-S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1472" y="1785926"/>
            <a:ext cx="7786742" cy="307183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is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of the early .NET testing frameworks and it Uses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decorate tests and it offers numerous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Used Concepts II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DistinctInstances</a:t>
            </a:r>
          </a:p>
          <a:p>
            <a:pPr lvl="1"/>
            <a:r>
              <a:rPr lang="sv-SE" dirty="0" smtClean="0"/>
              <a:t>Collection,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Used Concepts III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ValidValues / InvalidValues</a:t>
            </a:r>
          </a:p>
          <a:p>
            <a:pPr lvl="1"/>
            <a:r>
              <a:rPr lang="sv-SE" dirty="0" smtClean="0"/>
              <a:t>Accessor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Currently we have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Accessor</a:t>
            </a:r>
          </a:p>
          <a:p>
            <a:r>
              <a:rPr lang="sv-SE" dirty="0" smtClean="0"/>
              <a:t>Collection</a:t>
            </a:r>
          </a:p>
          <a:p>
            <a:r>
              <a:rPr lang="sv-SE" dirty="0" smtClean="0"/>
              <a:t>Comparable</a:t>
            </a:r>
          </a:p>
          <a:p>
            <a:r>
              <a:rPr lang="sv-SE" dirty="0" smtClean="0"/>
              <a:t>Equatable</a:t>
            </a:r>
          </a:p>
          <a:p>
            <a:r>
              <a:rPr lang="sv-SE" dirty="0" smtClean="0"/>
              <a:t>Exception</a:t>
            </a:r>
          </a:p>
          <a:p>
            <a:r>
              <a:rPr lang="sv-SE" dirty="0" smtClean="0"/>
              <a:t>Immutable</a:t>
            </a:r>
          </a:p>
          <a:p>
            <a:r>
              <a:rPr lang="sv-SE" dirty="0" smtClean="0"/>
              <a:t>List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Demo Contract Verifiers, Factories, and Factory reuse in Icarus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85926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Generating </a:t>
            </a:r>
            <a:r>
              <a:rPr lang="sv-SE" dirty="0" smtClean="0"/>
              <a:t>a Suite of Test </a:t>
            </a:r>
            <a:r>
              <a:rPr lang="sv-SE" dirty="0" smtClean="0"/>
              <a:t>Cases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Dynamic Test Factory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Demo Static and Dynamic Test Factories, and parameterization  in Icarus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ight Arrow 3"/>
          <p:cNvSpPr/>
          <p:nvPr/>
        </p:nvSpPr>
        <p:spPr>
          <a:xfrm>
            <a:off x="1928794" y="1714488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 Limits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r>
              <a:rPr lang="sv-SE" dirty="0" smtClean="0"/>
              <a:t>Decorators</a:t>
            </a:r>
          </a:p>
          <a:p>
            <a:r>
              <a:rPr lang="sv-SE" dirty="0" smtClean="0"/>
              <a:t>Inheritance</a:t>
            </a:r>
          </a:p>
          <a:p>
            <a:r>
              <a:rPr lang="sv-SE" dirty="0" smtClean="0"/>
              <a:t>Plug-ins</a:t>
            </a:r>
          </a:p>
          <a:p>
            <a:r>
              <a:rPr lang="sv-SE" dirty="0" smtClean="0"/>
              <a:t>Active dev. team</a:t>
            </a:r>
          </a:p>
          <a:p>
            <a:pPr lvl="1"/>
            <a:r>
              <a:rPr lang="sv-SE" dirty="0" smtClean="0"/>
              <a:t>Rapid response</a:t>
            </a:r>
            <a:endParaRPr lang="sv-SE" dirty="0"/>
          </a:p>
        </p:txBody>
      </p:sp>
      <p:pic>
        <p:nvPicPr>
          <p:cNvPr id="5122" name="Picture 2" descr="C:\Projects\MbUnitDemo\Doc\Pics\Plug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571612"/>
            <a:ext cx="1863308" cy="3033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72188" cy="4525963"/>
          </a:xfrm>
        </p:spPr>
        <p:txBody>
          <a:bodyPr/>
          <a:lstStyle/>
          <a:p>
            <a:r>
              <a:rPr lang="sv-SE" dirty="0" smtClean="0"/>
              <a:t>niklas.dahlman@</a:t>
            </a:r>
            <a:r>
              <a:rPr lang="sv-SE" dirty="0" smtClean="0">
                <a:solidFill>
                  <a:srgbClr val="002060"/>
                </a:solidFill>
              </a:rPr>
              <a:t>d</a:t>
            </a:r>
            <a:r>
              <a:rPr lang="sv-SE" dirty="0" smtClean="0">
                <a:solidFill>
                  <a:srgbClr val="FF0000"/>
                </a:solidFill>
              </a:rPr>
              <a:t>o</a:t>
            </a:r>
            <a:r>
              <a:rPr lang="sv-SE" dirty="0" smtClean="0">
                <a:solidFill>
                  <a:srgbClr val="002060"/>
                </a:solidFill>
              </a:rPr>
              <a:t>tway.se</a:t>
            </a:r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smtClean="0"/>
              <a:t>Don’t miss our Visual Studio 2010 seminar in December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Integration and collaboration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2" y="1600201"/>
            <a:ext cx="3186106" cy="44005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v-SE" sz="2000" dirty="0" smtClean="0"/>
              <a:t>MbUnit interfaces with</a:t>
            </a:r>
          </a:p>
          <a:p>
            <a:r>
              <a:rPr lang="sv-SE" sz="2000" dirty="0" smtClean="0"/>
              <a:t>NUnit</a:t>
            </a:r>
          </a:p>
          <a:p>
            <a:r>
              <a:rPr lang="sv-SE" sz="2000" dirty="0" smtClean="0"/>
              <a:t>xUnit.net</a:t>
            </a:r>
          </a:p>
          <a:p>
            <a:r>
              <a:rPr lang="sv-SE" sz="2000" dirty="0" smtClean="0"/>
              <a:t>AutoCAD</a:t>
            </a:r>
          </a:p>
          <a:p>
            <a:r>
              <a:rPr lang="sv-SE" sz="2000" dirty="0" smtClean="0"/>
              <a:t>MSpec</a:t>
            </a:r>
          </a:p>
          <a:p>
            <a:r>
              <a:rPr lang="sv-SE" sz="2000" dirty="0" smtClean="0"/>
              <a:t>RSpec</a:t>
            </a:r>
          </a:p>
          <a:p>
            <a:r>
              <a:rPr lang="sv-SE" sz="2000" dirty="0" smtClean="0"/>
              <a:t>MSTest</a:t>
            </a:r>
          </a:p>
          <a:p>
            <a:r>
              <a:rPr lang="sv-SE" sz="2000" dirty="0" smtClean="0"/>
              <a:t>MSBuild</a:t>
            </a:r>
          </a:p>
          <a:p>
            <a:r>
              <a:rPr lang="sv-SE" sz="2000" dirty="0" smtClean="0"/>
              <a:t>NAnt</a:t>
            </a:r>
          </a:p>
          <a:p>
            <a:r>
              <a:rPr lang="sv-SE" sz="2000" dirty="0" smtClean="0"/>
              <a:t>PowerShell</a:t>
            </a:r>
          </a:p>
          <a:p>
            <a:r>
              <a:rPr lang="sv-SE" sz="2000" dirty="0" smtClean="0"/>
              <a:t>NCover</a:t>
            </a:r>
          </a:p>
          <a:p>
            <a:r>
              <a:rPr lang="sv-SE" sz="2000" dirty="0" smtClean="0"/>
              <a:t>TypeMock</a:t>
            </a:r>
          </a:p>
          <a:p>
            <a:r>
              <a:rPr lang="sv-SE" sz="2000" dirty="0" smtClean="0"/>
              <a:t>PEx</a:t>
            </a:r>
            <a:endParaRPr lang="sv-SE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57662" y="1617681"/>
            <a:ext cx="3471858" cy="209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ReSharper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Testdriven.NET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DevExpress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TeamCity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CruiseControl.NET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Advanced </a:t>
            </a:r>
            <a:r>
              <a:rPr lang="sv-SE" dirty="0" smtClean="0"/>
              <a:t>Features (Agenda)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Icarus</a:t>
            </a:r>
          </a:p>
          <a:p>
            <a:r>
              <a:rPr lang="sv-SE" dirty="0" smtClean="0"/>
              <a:t>Test </a:t>
            </a:r>
            <a:r>
              <a:rPr lang="sv-SE" dirty="0" smtClean="0"/>
              <a:t>Log</a:t>
            </a:r>
          </a:p>
          <a:p>
            <a:r>
              <a:rPr lang="sv-SE" dirty="0" smtClean="0"/>
              <a:t>Parameterization</a:t>
            </a:r>
            <a:endParaRPr lang="sv-SE" dirty="0" smtClean="0"/>
          </a:p>
          <a:p>
            <a:r>
              <a:rPr lang="sv-SE" dirty="0" smtClean="0"/>
              <a:t>Data Factories</a:t>
            </a:r>
          </a:p>
          <a:p>
            <a:r>
              <a:rPr lang="sv-SE" dirty="0" smtClean="0"/>
              <a:t>Contract Verifiers</a:t>
            </a:r>
          </a:p>
          <a:p>
            <a:r>
              <a:rPr lang="sv-SE" dirty="0" smtClean="0"/>
              <a:t>Test </a:t>
            </a:r>
            <a:r>
              <a:rPr lang="sv-SE" dirty="0" smtClean="0"/>
              <a:t>Factories</a:t>
            </a:r>
          </a:p>
          <a:p>
            <a:r>
              <a:rPr lang="sv-SE" dirty="0" smtClean="0"/>
              <a:t>Extensibility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    </a:t>
            </a:r>
            <a:r>
              <a:rPr lang="sv-SE" sz="4000" dirty="0" smtClean="0"/>
              <a:t>KISS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Keeping your code simple is better</a:t>
            </a:r>
          </a:p>
          <a:p>
            <a:pPr>
              <a:buNone/>
            </a:pPr>
            <a:r>
              <a:rPr lang="sv-SE" dirty="0" smtClean="0"/>
              <a:t>than making your tests complex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928794" y="1643050"/>
            <a:ext cx="5500726" cy="23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-</a:t>
            </a:r>
            <a:endParaRPr lang="sv-S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 To Icarus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857256"/>
          </a:xfrm>
        </p:spPr>
        <p:txBody>
          <a:bodyPr/>
          <a:lstStyle/>
          <a:p>
            <a:r>
              <a:rPr lang="sv-SE" dirty="0" smtClean="0"/>
              <a:t>The primary test runner</a:t>
            </a:r>
            <a:endParaRPr lang="sv-SE" dirty="0"/>
          </a:p>
        </p:txBody>
      </p:sp>
      <p:pic>
        <p:nvPicPr>
          <p:cNvPr id="1027" name="Picture 3" descr="C:\Projects\MbUnitDemo\Doc\GallioIca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2571744"/>
            <a:ext cx="5436961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Useful Attributes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Repeat</a:t>
            </a:r>
            <a:endParaRPr lang="sv-SE" dirty="0" smtClean="0"/>
          </a:p>
          <a:p>
            <a:r>
              <a:rPr lang="sv-SE" dirty="0" smtClean="0"/>
              <a:t>Culture</a:t>
            </a:r>
          </a:p>
          <a:p>
            <a:r>
              <a:rPr lang="sv-SE" dirty="0" smtClean="0"/>
              <a:t>Attribute Ordering</a:t>
            </a:r>
          </a:p>
          <a:p>
            <a:r>
              <a:rPr lang="sv-SE" dirty="0" smtClean="0"/>
              <a:t>Impersonate</a:t>
            </a:r>
            <a:endParaRPr lang="sv-SE" dirty="0"/>
          </a:p>
        </p:txBody>
      </p:sp>
      <p:pic>
        <p:nvPicPr>
          <p:cNvPr id="3076" name="Picture 4" descr="C:\Projects\MbUnitDemo\Doc\Pics\Impersonate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4" y="4071942"/>
            <a:ext cx="4391026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montern</Template>
  <TotalTime>8780</TotalTime>
  <Words>490</Words>
  <Application>Microsoft Office PowerPoint</Application>
  <PresentationFormat>On-screen Show (4:3)</PresentationFormat>
  <Paragraphs>173</Paragraphs>
  <Slides>39</Slides>
  <Notes>16</Notes>
  <HiddenSlides>8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1_black</vt:lpstr>
      <vt:lpstr>Custom Design</vt:lpstr>
      <vt:lpstr>1_Custom Design</vt:lpstr>
      <vt:lpstr>Slide 1</vt:lpstr>
      <vt:lpstr>MbUnit is a [unit] testing framework</vt:lpstr>
      <vt:lpstr>Covering the basics real quick</vt:lpstr>
      <vt:lpstr>Integration and collaboration</vt:lpstr>
      <vt:lpstr>Advanced Features (Agenda)</vt:lpstr>
      <vt:lpstr>Warning</vt:lpstr>
      <vt:lpstr>Slide 7</vt:lpstr>
      <vt:lpstr>Introduction To Icarus</vt:lpstr>
      <vt:lpstr>Useful Attributes</vt:lpstr>
      <vt:lpstr>Demo</vt:lpstr>
      <vt:lpstr>Slide 11</vt:lpstr>
      <vt:lpstr>The TestLog</vt:lpstr>
      <vt:lpstr>DEMO</vt:lpstr>
      <vt:lpstr>Demo</vt:lpstr>
      <vt:lpstr>Introducing Echo</vt:lpstr>
      <vt:lpstr>”Demo”</vt:lpstr>
      <vt:lpstr>Slide 17</vt:lpstr>
      <vt:lpstr>Introducing Person</vt:lpstr>
      <vt:lpstr>Parameterize</vt:lpstr>
      <vt:lpstr>Special Attributes</vt:lpstr>
      <vt:lpstr>Demo</vt:lpstr>
      <vt:lpstr>Slide 22</vt:lpstr>
      <vt:lpstr>File Data Sources</vt:lpstr>
      <vt:lpstr>Slide 24</vt:lpstr>
      <vt:lpstr>Generating test data</vt:lpstr>
      <vt:lpstr>Demo</vt:lpstr>
      <vt:lpstr>Slide 27</vt:lpstr>
      <vt:lpstr>Contract Verifiers</vt:lpstr>
      <vt:lpstr>Used Concepts I</vt:lpstr>
      <vt:lpstr>Used Concepts II</vt:lpstr>
      <vt:lpstr>Used Concepts III</vt:lpstr>
      <vt:lpstr>Currently we have</vt:lpstr>
      <vt:lpstr>DEMO</vt:lpstr>
      <vt:lpstr>Slide 34</vt:lpstr>
      <vt:lpstr>Generating a Suite of Test Cases</vt:lpstr>
      <vt:lpstr>Demo</vt:lpstr>
      <vt:lpstr>Slide 37</vt:lpstr>
      <vt:lpstr>No Limits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MbUnit</dc:title>
  <dc:creator>Niklas Dahlman</dc:creator>
  <cp:lastModifiedBy>Niklas Dahlman</cp:lastModifiedBy>
  <cp:revision>128</cp:revision>
  <dcterms:created xsi:type="dcterms:W3CDTF">2009-07-22T05:23:30Z</dcterms:created>
  <dcterms:modified xsi:type="dcterms:W3CDTF">2009-11-03T21:07:32Z</dcterms:modified>
</cp:coreProperties>
</file>