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7" r:id="rId4"/>
    <p:sldId id="259" r:id="rId5"/>
    <p:sldId id="263" r:id="rId6"/>
    <p:sldId id="265" r:id="rId7"/>
    <p:sldId id="264" r:id="rId8"/>
    <p:sldId id="261" r:id="rId9"/>
  </p:sldIdLst>
  <p:sldSz cx="9144000" cy="6858000" type="screen4x3"/>
  <p:notesSz cx="6794500" cy="9931400"/>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84019" autoAdjust="0"/>
  </p:normalViewPr>
  <p:slideViewPr>
    <p:cSldViewPr>
      <p:cViewPr varScale="1">
        <p:scale>
          <a:sx n="105" d="100"/>
          <a:sy n="105" d="100"/>
        </p:scale>
        <p:origin x="20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B036C89-7328-49AC-7864-30D73DB52F7B}"/>
              </a:ext>
            </a:extLst>
          </p:cNvPr>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cs typeface="Arial" charset="0"/>
              </a:defRPr>
            </a:lvl1pPr>
          </a:lstStyle>
          <a:p>
            <a:pPr>
              <a:defRPr/>
            </a:pPr>
            <a:endParaRPr lang="de-DE" dirty="0"/>
          </a:p>
        </p:txBody>
      </p:sp>
      <p:sp>
        <p:nvSpPr>
          <p:cNvPr id="3" name="Datumsplatzhalter 2">
            <a:extLst>
              <a:ext uri="{FF2B5EF4-FFF2-40B4-BE49-F238E27FC236}">
                <a16:creationId xmlns:a16="http://schemas.microsoft.com/office/drawing/2014/main" id="{0DB1F76A-6034-62DD-4CA9-61B030430BCD}"/>
              </a:ext>
            </a:extLst>
          </p:cNvPr>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cs typeface="Arial" charset="0"/>
              </a:defRPr>
            </a:lvl1pPr>
          </a:lstStyle>
          <a:p>
            <a:pPr>
              <a:defRPr/>
            </a:pPr>
            <a:fld id="{E399D7B1-E878-AD4B-B283-53DFBEA39A24}" type="datetimeFigureOut">
              <a:rPr lang="de-DE"/>
              <a:pPr>
                <a:defRPr/>
              </a:pPr>
              <a:t>12.07.23</a:t>
            </a:fld>
            <a:endParaRPr lang="de-DE" dirty="0"/>
          </a:p>
        </p:txBody>
      </p:sp>
      <p:sp>
        <p:nvSpPr>
          <p:cNvPr id="4" name="Folienbildplatzhalter 3">
            <a:extLst>
              <a:ext uri="{FF2B5EF4-FFF2-40B4-BE49-F238E27FC236}">
                <a16:creationId xmlns:a16="http://schemas.microsoft.com/office/drawing/2014/main" id="{7EB2B44C-7C43-C6C8-A0F5-BC9E1F0FAD21}"/>
              </a:ext>
            </a:extLst>
          </p:cNvPr>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a:extLst>
              <a:ext uri="{FF2B5EF4-FFF2-40B4-BE49-F238E27FC236}">
                <a16:creationId xmlns:a16="http://schemas.microsoft.com/office/drawing/2014/main" id="{132BD402-2870-F125-0459-15E1980B8940}"/>
              </a:ext>
            </a:extLst>
          </p:cNvPr>
          <p:cNvSpPr>
            <a:spLocks noGrp="1"/>
          </p:cNvSpPr>
          <p:nvPr>
            <p:ph type="body" sz="quarter" idx="3"/>
          </p:nvPr>
        </p:nvSpPr>
        <p:spPr>
          <a:xfrm>
            <a:off x="679450" y="4718050"/>
            <a:ext cx="5435600" cy="44688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C284B0C-5563-483B-C118-33CBC78FE1A0}"/>
              </a:ext>
            </a:extLst>
          </p:cNvPr>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a:defRPr sz="1200">
                <a:cs typeface="Arial" charset="0"/>
              </a:defRPr>
            </a:lvl1pPr>
          </a:lstStyle>
          <a:p>
            <a:pPr>
              <a:defRPr/>
            </a:pPr>
            <a:endParaRPr lang="de-DE" dirty="0"/>
          </a:p>
        </p:txBody>
      </p:sp>
      <p:sp>
        <p:nvSpPr>
          <p:cNvPr id="7" name="Foliennummernplatzhalter 6">
            <a:extLst>
              <a:ext uri="{FF2B5EF4-FFF2-40B4-BE49-F238E27FC236}">
                <a16:creationId xmlns:a16="http://schemas.microsoft.com/office/drawing/2014/main" id="{EB9ACDF5-98BC-8D10-AAB6-30AD094D395C}"/>
              </a:ext>
            </a:extLst>
          </p:cNvPr>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0E1368E-9EDC-6E45-BE73-DF6A66943736}"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a:extLst>
              <a:ext uri="{FF2B5EF4-FFF2-40B4-BE49-F238E27FC236}">
                <a16:creationId xmlns:a16="http://schemas.microsoft.com/office/drawing/2014/main" id="{116775CB-B19F-E125-16A4-E41529964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izenplatzhalter 2">
            <a:extLst>
              <a:ext uri="{FF2B5EF4-FFF2-40B4-BE49-F238E27FC236}">
                <a16:creationId xmlns:a16="http://schemas.microsoft.com/office/drawing/2014/main" id="{45F4D374-B9F5-4E42-B569-97E45D078E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dirty="0"/>
          </a:p>
        </p:txBody>
      </p:sp>
      <p:sp>
        <p:nvSpPr>
          <p:cNvPr id="5124" name="Foliennummernplatzhalter 3">
            <a:extLst>
              <a:ext uri="{FF2B5EF4-FFF2-40B4-BE49-F238E27FC236}">
                <a16:creationId xmlns:a16="http://schemas.microsoft.com/office/drawing/2014/main" id="{AF163E8B-811F-D60A-BF8D-DDDF511D8E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F202044-26E2-C34D-95B6-3B1FE35EE68D}" type="slidenum">
              <a:rPr lang="de-DE" altLang="de-DE" sz="1200"/>
              <a:pPr eaLnBrk="1" hangingPunct="1"/>
              <a:t>1</a:t>
            </a:fld>
            <a:endParaRPr lang="de-DE" altLang="de-DE"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Screenshot of </a:t>
            </a:r>
            <a:r>
              <a:rPr lang="en-GB" dirty="0" err="1"/>
              <a:t>PerCom</a:t>
            </a:r>
            <a:r>
              <a:rPr lang="en-GB" dirty="0"/>
              <a:t> slides</a:t>
            </a:r>
          </a:p>
          <a:p>
            <a:r>
              <a:rPr lang="en-GB" dirty="0" err="1"/>
              <a:t>Decription</a:t>
            </a:r>
            <a:r>
              <a:rPr lang="en-GB" dirty="0"/>
              <a:t> of Model Set Minder</a:t>
            </a:r>
          </a:p>
          <a:p>
            <a:r>
              <a:rPr lang="en-GB" dirty="0"/>
              <a:t>Has potential for improvisation</a:t>
            </a:r>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Until now: Look at output of the different models in a model set and consider, which prediction seems the most likely one -&gt; Highly error prone/not precise/possibly many </a:t>
            </a:r>
            <a:r>
              <a:rPr lang="en-GB" b="1" dirty="0"/>
              <a:t>contradictions</a:t>
            </a:r>
            <a:r>
              <a:rPr lang="en-GB" dirty="0"/>
              <a:t> between single models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2. Until now: Levels pretty static: A level is either reached or not reached -&gt; Unfair comparison/actual differences in one level are too big.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3. Until now: User can only input </a:t>
            </a:r>
            <a:r>
              <a:rPr lang="en-GB" dirty="0" err="1"/>
              <a:t>treshold</a:t>
            </a:r>
            <a:r>
              <a:rPr lang="en-GB" dirty="0"/>
              <a:t>/</a:t>
            </a:r>
            <a:r>
              <a:rPr lang="en-GB" dirty="0" err="1"/>
              <a:t>contraint</a:t>
            </a:r>
            <a:r>
              <a:rPr lang="en-GB" dirty="0"/>
              <a:t> -&gt; Might want to specifically search for models that fulfil certain criteria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3</a:t>
            </a:fld>
            <a:endParaRPr lang="de-DE" altLang="de-DE" dirty="0"/>
          </a:p>
        </p:txBody>
      </p:sp>
    </p:spTree>
    <p:extLst>
      <p:ext uri="{BB962C8B-B14F-4D97-AF65-F5344CB8AC3E}">
        <p14:creationId xmlns:p14="http://schemas.microsoft.com/office/powerpoint/2010/main" val="417030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Genaue</a:t>
            </a:r>
            <a:r>
              <a:rPr lang="en-GB" dirty="0"/>
              <a:t> </a:t>
            </a:r>
            <a:r>
              <a:rPr lang="en-GB" dirty="0" err="1"/>
              <a:t>Referenzen</a:t>
            </a:r>
            <a:r>
              <a:rPr lang="en-GB" dirty="0"/>
              <a:t>/ </a:t>
            </a:r>
            <a:r>
              <a:rPr lang="en-GB" dirty="0" err="1"/>
              <a:t>Literatur</a:t>
            </a:r>
            <a:r>
              <a:rPr lang="en-GB" dirty="0"/>
              <a:t> </a:t>
            </a:r>
            <a:r>
              <a:rPr lang="en-GB" dirty="0" err="1"/>
              <a:t>hier</a:t>
            </a:r>
            <a:r>
              <a:rPr lang="en-GB" dirty="0"/>
              <a:t> </a:t>
            </a:r>
            <a:r>
              <a:rPr lang="en-GB" dirty="0" err="1"/>
              <a:t>angeben</a:t>
            </a:r>
            <a:r>
              <a:rPr lang="en-GB" dirty="0"/>
              <a:t>?</a:t>
            </a:r>
          </a:p>
          <a:p>
            <a:endParaRPr lang="en-GB" dirty="0"/>
          </a:p>
          <a:p>
            <a:r>
              <a:rPr lang="en-GB" dirty="0"/>
              <a:t>Retrieval Methods: Further research necessary </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4</a:t>
            </a:fld>
            <a:endParaRPr lang="de-DE" altLang="de-DE" dirty="0"/>
          </a:p>
        </p:txBody>
      </p:sp>
    </p:spTree>
    <p:extLst>
      <p:ext uri="{BB962C8B-B14F-4D97-AF65-F5344CB8AC3E}">
        <p14:creationId xmlns:p14="http://schemas.microsoft.com/office/powerpoint/2010/main" val="102422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Until now: Look at output of the different models in a model set and consider, which prediction seems the most likely one -&gt; Highly error prone/not precise/possibly many contradictions between single models</a:t>
            </a:r>
          </a:p>
          <a:p>
            <a:r>
              <a:rPr lang="en-GB" dirty="0"/>
              <a:t>-&gt; Introduce Model Ensembles that give one prediction on the basis of multiple models in the Ensemble (Many different methods for ensembles, will have to settle on one for implementation) Most focus in theses will probably be here.</a:t>
            </a:r>
          </a:p>
          <a:p>
            <a:endParaRPr lang="en-GB" dirty="0"/>
          </a:p>
          <a:p>
            <a:r>
              <a:rPr lang="en-GB" dirty="0"/>
              <a:t>2. Until now: Levels pretty static: A level is either reached or not reached -&gt; Unfair comparison/actual differences in one level are too big.</a:t>
            </a:r>
          </a:p>
          <a:p>
            <a:r>
              <a:rPr lang="en-GB" dirty="0"/>
              <a:t>-&gt; Work with sub-levels (finer subdivision of levels, but maybe short-sighted) or work with weights: How much % of a level is reached, how much will one level influence the other upcoming levels?</a:t>
            </a:r>
          </a:p>
          <a:p>
            <a:endParaRPr lang="en-GB" dirty="0"/>
          </a:p>
          <a:p>
            <a:r>
              <a:rPr lang="en-GB" dirty="0"/>
              <a:t>3. Until now: User can only input </a:t>
            </a:r>
            <a:r>
              <a:rPr lang="en-GB" dirty="0" err="1"/>
              <a:t>treshold</a:t>
            </a:r>
            <a:r>
              <a:rPr lang="en-GB" dirty="0"/>
              <a:t>/</a:t>
            </a:r>
            <a:r>
              <a:rPr lang="en-GB" dirty="0" err="1"/>
              <a:t>contraint</a:t>
            </a:r>
            <a:r>
              <a:rPr lang="en-GB" dirty="0"/>
              <a:t> -&gt; Might want to specifically search for models that fulfil certain criteria</a:t>
            </a:r>
          </a:p>
          <a:p>
            <a:r>
              <a:rPr lang="en-GB" dirty="0"/>
              <a:t>-&gt; Filter for models that were trained on same farms/cows/sensor systems. </a:t>
            </a:r>
            <a:r>
              <a:rPr lang="en-GB" dirty="0" err="1"/>
              <a:t>Mayabe</a:t>
            </a:r>
            <a:r>
              <a:rPr lang="en-GB" dirty="0"/>
              <a:t> even filter for certain model algos, but probably not necessary </a:t>
            </a:r>
          </a:p>
          <a:p>
            <a:endParaRPr lang="en-GB" dirty="0"/>
          </a:p>
          <a:p>
            <a:r>
              <a:rPr lang="en-GB" dirty="0"/>
              <a:t>Evaluation: Accuracy, root-mean-squared error, latency, memory footprint</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5</a:t>
            </a:fld>
            <a:endParaRPr lang="de-DE" altLang="de-DE" dirty="0"/>
          </a:p>
        </p:txBody>
      </p:sp>
    </p:spTree>
    <p:extLst>
      <p:ext uri="{BB962C8B-B14F-4D97-AF65-F5344CB8AC3E}">
        <p14:creationId xmlns:p14="http://schemas.microsoft.com/office/powerpoint/2010/main" val="179271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Derived different hypotheses from the approach that can be summarized under one big research question</a:t>
            </a:r>
          </a:p>
          <a:p>
            <a:endParaRPr lang="en-GB" dirty="0"/>
          </a:p>
          <a:p>
            <a:r>
              <a:rPr lang="en-GB" dirty="0"/>
              <a:t>Especially third hypothesis hard to prove</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6</a:t>
            </a:fld>
            <a:endParaRPr lang="de-DE" altLang="de-DE" dirty="0"/>
          </a:p>
        </p:txBody>
      </p:sp>
    </p:spTree>
    <p:extLst>
      <p:ext uri="{BB962C8B-B14F-4D97-AF65-F5344CB8AC3E}">
        <p14:creationId xmlns:p14="http://schemas.microsoft.com/office/powerpoint/2010/main" val="62223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Classifying Models to restrictive? But if I need to consider regression, then I would have to consider only certain ensembles, that might be more complicated to implement in my use case </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7</a:t>
            </a:fld>
            <a:endParaRPr lang="de-DE" altLang="de-DE" dirty="0"/>
          </a:p>
        </p:txBody>
      </p:sp>
    </p:spTree>
    <p:extLst>
      <p:ext uri="{BB962C8B-B14F-4D97-AF65-F5344CB8AC3E}">
        <p14:creationId xmlns:p14="http://schemas.microsoft.com/office/powerpoint/2010/main" val="70631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8</a:t>
            </a:fld>
            <a:endParaRPr lang="de-DE" altLang="de-DE" dirty="0"/>
          </a:p>
        </p:txBody>
      </p:sp>
    </p:spTree>
    <p:extLst>
      <p:ext uri="{BB962C8B-B14F-4D97-AF65-F5344CB8AC3E}">
        <p14:creationId xmlns:p14="http://schemas.microsoft.com/office/powerpoint/2010/main" val="20408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dirty="0"/>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350962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12394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4042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30677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70418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50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5062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Inhaltsplatzhalter 4"/>
          <p:cNvSpPr>
            <a:spLocks noGrp="1"/>
          </p:cNvSpPr>
          <p:nvPr>
            <p:ph idx="1"/>
          </p:nvPr>
        </p:nvSpPr>
        <p:spPr>
          <a:xfrm>
            <a:off x="838200" y="2590800"/>
            <a:ext cx="7467600" cy="3552825"/>
          </a:xfrm>
        </p:spPr>
        <p:txBody>
          <a:bodyPr/>
          <a:lstStyle/>
          <a:p>
            <a:pPr lvl="0"/>
            <a:r>
              <a:rPr lang="de-DE"/>
              <a:t>Mastertextformat bearbeiten</a:t>
            </a:r>
          </a:p>
        </p:txBody>
      </p:sp>
    </p:spTree>
    <p:extLst>
      <p:ext uri="{BB962C8B-B14F-4D97-AF65-F5344CB8AC3E}">
        <p14:creationId xmlns:p14="http://schemas.microsoft.com/office/powerpoint/2010/main" val="258949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1088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6" descr="ub-cd-ppt-back02-5_grau.gif">
            <a:extLst>
              <a:ext uri="{FF2B5EF4-FFF2-40B4-BE49-F238E27FC236}">
                <a16:creationId xmlns:a16="http://schemas.microsoft.com/office/drawing/2014/main" id="{C111B2DB-2DDE-3AC7-65EE-DFC0789A5C1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7" descr="ub-cd-ppt-back02-5.gif">
            <a:extLst>
              <a:ext uri="{FF2B5EF4-FFF2-40B4-BE49-F238E27FC236}">
                <a16:creationId xmlns:a16="http://schemas.microsoft.com/office/drawing/2014/main" id="{67BD95A5-7828-F23E-4379-BD4746D5191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E055067A-1D65-CBDB-4B4A-FD34F5248B55}"/>
              </a:ext>
            </a:extLst>
          </p:cNvPr>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a:t>
            </a:r>
            <a:br>
              <a:rPr lang="de-DE" altLang="de-DE"/>
            </a:br>
            <a:r>
              <a:rPr lang="de-DE" altLang="de-DE"/>
              <a:t>zu bearbeiten</a:t>
            </a:r>
          </a:p>
        </p:txBody>
      </p:sp>
      <p:sp>
        <p:nvSpPr>
          <p:cNvPr id="1029" name="Rectangle 3">
            <a:extLst>
              <a:ext uri="{FF2B5EF4-FFF2-40B4-BE49-F238E27FC236}">
                <a16:creationId xmlns:a16="http://schemas.microsoft.com/office/drawing/2014/main" id="{1181D0C4-862C-8155-CD0F-85553797EBFC}"/>
              </a:ext>
            </a:extLst>
          </p:cNvPr>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23">
            <a:extLst>
              <a:ext uri="{FF2B5EF4-FFF2-40B4-BE49-F238E27FC236}">
                <a16:creationId xmlns:a16="http://schemas.microsoft.com/office/drawing/2014/main" id="{6B6C2418-9E53-CD27-DAEA-97777C574350}"/>
              </a:ext>
            </a:extLst>
          </p:cNvPr>
          <p:cNvSpPr>
            <a:spLocks noChangeArrowheads="1"/>
          </p:cNvSpPr>
          <p:nvPr/>
        </p:nvSpPr>
        <p:spPr bwMode="auto">
          <a:xfrm>
            <a:off x="7924800" y="6557963"/>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dirty="0">
                <a:solidFill>
                  <a:srgbClr val="00407A"/>
                </a:solidFill>
                <a:latin typeface="Arial" panose="020B0604020202020204" pitchFamily="34" charset="0"/>
              </a:rPr>
              <a:t>S. </a:t>
            </a:r>
            <a:fld id="{17B98186-34A0-C740-A293-57E6382B0C39}" type="slidenum">
              <a:rPr lang="de-DE" altLang="de-DE" sz="900">
                <a:solidFill>
                  <a:srgbClr val="00407A"/>
                </a:solidFill>
                <a:latin typeface="Arial" panose="020B0604020202020204" pitchFamily="34" charset="0"/>
              </a:rPr>
              <a:pPr algn="r" eaLnBrk="1" hangingPunct="1"/>
              <a:t>‹Nr.›</a:t>
            </a:fld>
            <a:endParaRPr lang="de-DE" altLang="de-DE" sz="900" dirty="0">
              <a:solidFill>
                <a:srgbClr val="00407A"/>
              </a:solidFill>
              <a:latin typeface="Arial" panose="020B0604020202020204" pitchFamily="34" charset="0"/>
            </a:endParaRPr>
          </a:p>
        </p:txBody>
      </p:sp>
      <p:sp>
        <p:nvSpPr>
          <p:cNvPr id="1031" name="Rectangle 23">
            <a:extLst>
              <a:ext uri="{FF2B5EF4-FFF2-40B4-BE49-F238E27FC236}">
                <a16:creationId xmlns:a16="http://schemas.microsoft.com/office/drawing/2014/main" id="{C980A2AC-9D55-AE5A-7068-4D90B1E2478A}"/>
              </a:ext>
            </a:extLst>
          </p:cNvPr>
          <p:cNvSpPr>
            <a:spLocks noChangeArrowheads="1"/>
          </p:cNvSpPr>
          <p:nvPr/>
        </p:nvSpPr>
        <p:spPr bwMode="auto">
          <a:xfrm>
            <a:off x="152400" y="6557963"/>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de-DE" altLang="de-DE" sz="900" dirty="0">
                <a:solidFill>
                  <a:srgbClr val="00407A"/>
                </a:solidFill>
                <a:latin typeface="Arial" charset="0"/>
              </a:rPr>
              <a:t>Model Set Retrieval | Niklas Diller | Chair </a:t>
            </a:r>
            <a:r>
              <a:rPr lang="de-DE" altLang="de-DE" sz="900" dirty="0" err="1">
                <a:solidFill>
                  <a:srgbClr val="00407A"/>
                </a:solidFill>
                <a:latin typeface="Arial" charset="0"/>
              </a:rPr>
              <a:t>of</a:t>
            </a:r>
            <a:r>
              <a:rPr lang="de-DE" altLang="de-DE" sz="900" dirty="0">
                <a:solidFill>
                  <a:srgbClr val="00407A"/>
                </a:solidFill>
                <a:latin typeface="Arial" charset="0"/>
              </a:rPr>
              <a:t> Mobile Systems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AF7E391B-8EDB-A517-2132-9B85CA20FD51}"/>
              </a:ext>
            </a:extLst>
          </p:cNvPr>
          <p:cNvSpPr/>
          <p:nvPr/>
        </p:nvSpPr>
        <p:spPr>
          <a:xfrm>
            <a:off x="2411413" y="2996953"/>
            <a:ext cx="6624637" cy="2664296"/>
          </a:xfrm>
          <a:prstGeom prst="rect">
            <a:avLst/>
          </a:prstGeom>
          <a:solidFill>
            <a:schemeClr val="accent5">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2052" name="Rectangle 2">
            <a:extLst>
              <a:ext uri="{FF2B5EF4-FFF2-40B4-BE49-F238E27FC236}">
                <a16:creationId xmlns:a16="http://schemas.microsoft.com/office/drawing/2014/main" id="{C77966C1-C557-232D-F8F6-410D88486C39}"/>
              </a:ext>
            </a:extLst>
          </p:cNvPr>
          <p:cNvSpPr>
            <a:spLocks noGrp="1" noChangeArrowheads="1"/>
          </p:cNvSpPr>
          <p:nvPr>
            <p:ph type="ctrTitle"/>
          </p:nvPr>
        </p:nvSpPr>
        <p:spPr>
          <a:xfrm>
            <a:off x="2743200" y="3582144"/>
            <a:ext cx="5900738" cy="1143000"/>
          </a:xfrm>
        </p:spPr>
        <p:txBody>
          <a:bodyPr/>
          <a:lstStyle/>
          <a:p>
            <a:r>
              <a:rPr lang="de-DE" altLang="de-DE" dirty="0" err="1">
                <a:solidFill>
                  <a:srgbClr val="00457D"/>
                </a:solidFill>
                <a:latin typeface="Arial" panose="020B0604020202020204" pitchFamily="34" charset="0"/>
                <a:cs typeface="Arial" panose="020B0604020202020204" pitchFamily="34" charset="0"/>
              </a:rPr>
              <a:t>Optimizing</a:t>
            </a:r>
            <a:r>
              <a:rPr lang="de-DE" altLang="de-DE" dirty="0">
                <a:solidFill>
                  <a:srgbClr val="00457D"/>
                </a:solidFill>
                <a:latin typeface="Arial" panose="020B0604020202020204" pitchFamily="34" charset="0"/>
                <a:cs typeface="Arial" panose="020B0604020202020204" pitchFamily="34" charset="0"/>
              </a:rPr>
              <a:t> </a:t>
            </a:r>
            <a:r>
              <a:rPr lang="de-DE" altLang="de-DE" dirty="0" err="1">
                <a:solidFill>
                  <a:srgbClr val="00457D"/>
                </a:solidFill>
                <a:latin typeface="Arial" panose="020B0604020202020204" pitchFamily="34" charset="0"/>
                <a:cs typeface="Arial" panose="020B0604020202020204" pitchFamily="34" charset="0"/>
              </a:rPr>
              <a:t>the</a:t>
            </a:r>
            <a:r>
              <a:rPr lang="de-DE" altLang="de-DE" dirty="0">
                <a:solidFill>
                  <a:srgbClr val="00457D"/>
                </a:solidFill>
                <a:latin typeface="Arial" panose="020B0604020202020204" pitchFamily="34" charset="0"/>
                <a:cs typeface="Arial" panose="020B0604020202020204" pitchFamily="34" charset="0"/>
              </a:rPr>
              <a:t> </a:t>
            </a:r>
            <a:r>
              <a:rPr lang="de-DE" altLang="de-DE" dirty="0" err="1">
                <a:solidFill>
                  <a:srgbClr val="00457D"/>
                </a:solidFill>
                <a:latin typeface="Arial" panose="020B0604020202020204" pitchFamily="34" charset="0"/>
                <a:cs typeface="Arial" panose="020B0604020202020204" pitchFamily="34" charset="0"/>
              </a:rPr>
              <a:t>Selection</a:t>
            </a:r>
            <a:r>
              <a:rPr lang="de-DE" altLang="de-DE" dirty="0">
                <a:solidFill>
                  <a:srgbClr val="00457D"/>
                </a:solidFill>
                <a:latin typeface="Arial" panose="020B0604020202020204" pitchFamily="34" charset="0"/>
                <a:cs typeface="Arial" panose="020B0604020202020204" pitchFamily="34" charset="0"/>
              </a:rPr>
              <a:t> and </a:t>
            </a:r>
            <a:r>
              <a:rPr lang="de-DE" altLang="de-DE" dirty="0" err="1">
                <a:solidFill>
                  <a:srgbClr val="00457D"/>
                </a:solidFill>
                <a:latin typeface="Arial" panose="020B0604020202020204" pitchFamily="34" charset="0"/>
                <a:cs typeface="Arial" panose="020B0604020202020204" pitchFamily="34" charset="0"/>
              </a:rPr>
              <a:t>Ensembling</a:t>
            </a:r>
            <a:r>
              <a:rPr lang="de-DE" altLang="de-DE" dirty="0">
                <a:solidFill>
                  <a:srgbClr val="00457D"/>
                </a:solidFill>
                <a:latin typeface="Arial" panose="020B0604020202020204" pitchFamily="34" charset="0"/>
                <a:cs typeface="Arial" panose="020B0604020202020204" pitchFamily="34" charset="0"/>
              </a:rPr>
              <a:t> </a:t>
            </a:r>
            <a:r>
              <a:rPr lang="de-DE" altLang="de-DE" dirty="0" err="1">
                <a:solidFill>
                  <a:srgbClr val="00457D"/>
                </a:solidFill>
                <a:latin typeface="Arial" panose="020B0604020202020204" pitchFamily="34" charset="0"/>
                <a:cs typeface="Arial" panose="020B0604020202020204" pitchFamily="34" charset="0"/>
              </a:rPr>
              <a:t>Process</a:t>
            </a:r>
            <a:r>
              <a:rPr lang="de-DE" altLang="de-DE" dirty="0">
                <a:solidFill>
                  <a:srgbClr val="00457D"/>
                </a:solidFill>
                <a:latin typeface="Arial" panose="020B0604020202020204" pitchFamily="34" charset="0"/>
                <a:cs typeface="Arial" panose="020B0604020202020204" pitchFamily="34" charset="0"/>
              </a:rPr>
              <a:t> for </a:t>
            </a:r>
            <a:r>
              <a:rPr lang="de-DE" altLang="de-DE" dirty="0" err="1">
                <a:solidFill>
                  <a:srgbClr val="00457D"/>
                </a:solidFill>
                <a:latin typeface="Arial" panose="020B0604020202020204" pitchFamily="34" charset="0"/>
                <a:cs typeface="Arial" panose="020B0604020202020204" pitchFamily="34" charset="0"/>
              </a:rPr>
              <a:t>Machine</a:t>
            </a:r>
            <a:r>
              <a:rPr lang="de-DE" altLang="de-DE" dirty="0">
                <a:solidFill>
                  <a:srgbClr val="00457D"/>
                </a:solidFill>
                <a:latin typeface="Arial" panose="020B0604020202020204" pitchFamily="34" charset="0"/>
                <a:cs typeface="Arial" panose="020B0604020202020204" pitchFamily="34" charset="0"/>
              </a:rPr>
              <a:t> Learning Models for </a:t>
            </a:r>
            <a:r>
              <a:rPr lang="de-DE" altLang="de-DE" dirty="0" err="1">
                <a:solidFill>
                  <a:srgbClr val="00457D"/>
                </a:solidFill>
                <a:latin typeface="Arial" panose="020B0604020202020204" pitchFamily="34" charset="0"/>
                <a:cs typeface="Arial" panose="020B0604020202020204" pitchFamily="34" charset="0"/>
              </a:rPr>
              <a:t>Resource</a:t>
            </a:r>
            <a:r>
              <a:rPr lang="de-DE" altLang="de-DE" dirty="0">
                <a:solidFill>
                  <a:srgbClr val="00457D"/>
                </a:solidFill>
                <a:latin typeface="Arial" panose="020B0604020202020204" pitchFamily="34" charset="0"/>
                <a:cs typeface="Arial" panose="020B0604020202020204" pitchFamily="34" charset="0"/>
              </a:rPr>
              <a:t>-Aware Data Stream Management.</a:t>
            </a:r>
            <a:br>
              <a:rPr lang="de-DE" altLang="de-DE" dirty="0">
                <a:solidFill>
                  <a:srgbClr val="00457D"/>
                </a:solidFill>
                <a:latin typeface="Arial" panose="020B0604020202020204" pitchFamily="34" charset="0"/>
                <a:cs typeface="Arial" panose="020B0604020202020204" pitchFamily="34" charset="0"/>
              </a:rPr>
            </a:br>
            <a:endParaRPr lang="de-DE" altLang="de-DE" dirty="0">
              <a:solidFill>
                <a:srgbClr val="00457D"/>
              </a:solidFill>
              <a:latin typeface="Arial" panose="020B0604020202020204" pitchFamily="34" charset="0"/>
              <a:cs typeface="Arial" panose="020B0604020202020204" pitchFamily="34" charset="0"/>
            </a:endParaRPr>
          </a:p>
        </p:txBody>
      </p:sp>
      <p:sp>
        <p:nvSpPr>
          <p:cNvPr id="2053" name="Rectangle 3">
            <a:extLst>
              <a:ext uri="{FF2B5EF4-FFF2-40B4-BE49-F238E27FC236}">
                <a16:creationId xmlns:a16="http://schemas.microsoft.com/office/drawing/2014/main" id="{CE006C4A-6F04-B9C3-11A6-C01C056A8C24}"/>
              </a:ext>
            </a:extLst>
          </p:cNvPr>
          <p:cNvSpPr>
            <a:spLocks noGrp="1" noChangeArrowheads="1"/>
          </p:cNvSpPr>
          <p:nvPr>
            <p:ph type="subTitle" idx="1"/>
          </p:nvPr>
        </p:nvSpPr>
        <p:spPr>
          <a:xfrm>
            <a:off x="2743200" y="4941168"/>
            <a:ext cx="5900738" cy="572641"/>
          </a:xfrm>
        </p:spPr>
        <p:txBody>
          <a:bodyPr anchor="ctr"/>
          <a:lstStyle/>
          <a:p>
            <a:pPr algn="l"/>
            <a:r>
              <a:rPr lang="de-DE" altLang="de-DE" sz="1400" dirty="0" err="1">
                <a:solidFill>
                  <a:srgbClr val="00407A"/>
                </a:solidFill>
                <a:latin typeface="Arial" panose="020B0604020202020204" pitchFamily="34" charset="0"/>
                <a:cs typeface="Arial" panose="020B0604020202020204" pitchFamily="34" charset="0"/>
              </a:rPr>
              <a:t>Master‘s</a:t>
            </a:r>
            <a:r>
              <a:rPr lang="de-DE" altLang="de-DE" sz="1400" dirty="0">
                <a:solidFill>
                  <a:srgbClr val="00407A"/>
                </a:solidFill>
                <a:latin typeface="Arial" panose="020B0604020202020204" pitchFamily="34" charset="0"/>
                <a:cs typeface="Arial" panose="020B0604020202020204" pitchFamily="34" charset="0"/>
              </a:rPr>
              <a:t> </a:t>
            </a:r>
            <a:r>
              <a:rPr lang="de-DE" altLang="de-DE" sz="1400" dirty="0" err="1">
                <a:solidFill>
                  <a:srgbClr val="00407A"/>
                </a:solidFill>
                <a:latin typeface="Arial" panose="020B0604020202020204" pitchFamily="34" charset="0"/>
                <a:cs typeface="Arial" panose="020B0604020202020204" pitchFamily="34" charset="0"/>
              </a:rPr>
              <a:t>Theses</a:t>
            </a:r>
            <a:r>
              <a:rPr lang="de-DE" altLang="de-DE" sz="1400" dirty="0">
                <a:solidFill>
                  <a:srgbClr val="00407A"/>
                </a:solidFill>
                <a:latin typeface="Arial" panose="020B0604020202020204" pitchFamily="34" charset="0"/>
                <a:cs typeface="Arial" panose="020B0604020202020204" pitchFamily="34" charset="0"/>
              </a:rPr>
              <a:t> Kickoff Talk </a:t>
            </a:r>
          </a:p>
          <a:p>
            <a:pPr algn="l"/>
            <a:r>
              <a:rPr lang="de-DE" altLang="de-DE" sz="1400" dirty="0" err="1">
                <a:solidFill>
                  <a:srgbClr val="00407A"/>
                </a:solidFill>
                <a:latin typeface="Arial" panose="020B0604020202020204" pitchFamily="34" charset="0"/>
                <a:cs typeface="Arial" panose="020B0604020202020204" pitchFamily="34" charset="0"/>
              </a:rPr>
              <a:t>by</a:t>
            </a:r>
            <a:r>
              <a:rPr lang="de-DE" altLang="de-DE" sz="1400" dirty="0">
                <a:solidFill>
                  <a:srgbClr val="00407A"/>
                </a:solidFill>
                <a:latin typeface="Arial" panose="020B0604020202020204" pitchFamily="34" charset="0"/>
                <a:cs typeface="Arial" panose="020B0604020202020204" pitchFamily="34" charset="0"/>
              </a:rPr>
              <a:t> Niklas Diller (Computing in </a:t>
            </a:r>
            <a:r>
              <a:rPr lang="de-DE" altLang="de-DE" sz="1400" dirty="0" err="1">
                <a:solidFill>
                  <a:srgbClr val="00407A"/>
                </a:solidFill>
                <a:latin typeface="Arial" panose="020B0604020202020204" pitchFamily="34" charset="0"/>
                <a:cs typeface="Arial" panose="020B0604020202020204" pitchFamily="34" charset="0"/>
              </a:rPr>
              <a:t>the</a:t>
            </a:r>
            <a:r>
              <a:rPr lang="de-DE" altLang="de-DE" sz="1400" dirty="0">
                <a:solidFill>
                  <a:srgbClr val="00407A"/>
                </a:solidFill>
                <a:latin typeface="Arial" panose="020B0604020202020204" pitchFamily="34" charset="0"/>
                <a:cs typeface="Arial" panose="020B0604020202020204" pitchFamily="34" charset="0"/>
              </a:rPr>
              <a:t> </a:t>
            </a:r>
            <a:r>
              <a:rPr lang="de-DE" altLang="de-DE" sz="1400" dirty="0" err="1">
                <a:solidFill>
                  <a:srgbClr val="00407A"/>
                </a:solidFill>
                <a:latin typeface="Arial" panose="020B0604020202020204" pitchFamily="34" charset="0"/>
                <a:cs typeface="Arial" panose="020B0604020202020204" pitchFamily="34" charset="0"/>
              </a:rPr>
              <a:t>Humanities</a:t>
            </a:r>
            <a:r>
              <a:rPr lang="de-DE" altLang="de-DE" sz="1400" dirty="0">
                <a:solidFill>
                  <a:srgbClr val="00407A"/>
                </a:solidFill>
                <a:latin typeface="Arial" panose="020B0604020202020204" pitchFamily="34" charset="0"/>
                <a:cs typeface="Arial" panose="020B0604020202020204" pitchFamily="34" charset="0"/>
              </a:rPr>
              <a:t>) on 12.07.2023</a:t>
            </a:r>
          </a:p>
        </p:txBody>
      </p:sp>
      <p:pic>
        <p:nvPicPr>
          <p:cNvPr id="2054" name="Grafik 9" descr="Kopfmodul grau sehr lang-deutsch.gif">
            <a:extLst>
              <a:ext uri="{FF2B5EF4-FFF2-40B4-BE49-F238E27FC236}">
                <a16:creationId xmlns:a16="http://schemas.microsoft.com/office/drawing/2014/main" id="{4FDA6693-A59F-B753-B3CF-7F78D7ACB185}"/>
              </a:ext>
            </a:extLst>
          </p:cNvPr>
          <p:cNvPicPr>
            <a:picLocks noChangeAspect="1"/>
          </p:cNvPicPr>
          <p:nvPr/>
        </p:nvPicPr>
        <p:blipFill>
          <a:blip r:embed="rId3">
            <a:extLst>
              <a:ext uri="{28A0092B-C50C-407E-A947-70E740481C1C}">
                <a14:useLocalDpi xmlns:a14="http://schemas.microsoft.com/office/drawing/2010/main" val="0"/>
              </a:ext>
            </a:extLst>
          </a:blip>
          <a:srcRect l="33163"/>
          <a:stretch>
            <a:fillRect/>
          </a:stretch>
        </p:blipFill>
        <p:spPr bwMode="auto">
          <a:xfrm>
            <a:off x="107950" y="98425"/>
            <a:ext cx="89281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Grafik 4" descr="ub-cd-ppt-back01-1_o.gif">
            <a:extLst>
              <a:ext uri="{FF2B5EF4-FFF2-40B4-BE49-F238E27FC236}">
                <a16:creationId xmlns:a16="http://schemas.microsoft.com/office/drawing/2014/main" id="{5719C72C-7C96-8B8E-10D9-045763B0AE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hidden">
          <a:xfrm>
            <a:off x="0" y="0"/>
            <a:ext cx="9144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Grafik 6" descr="ub-cd-ppt-back01-1_l-r.gif">
            <a:extLst>
              <a:ext uri="{FF2B5EF4-FFF2-40B4-BE49-F238E27FC236}">
                <a16:creationId xmlns:a16="http://schemas.microsoft.com/office/drawing/2014/main" id="{2AC8B6AE-B305-F152-EBD8-FEA08515D4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95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Grafik 7" descr="ub-cd-ppt-back01-1_l-r.gif">
            <a:extLst>
              <a:ext uri="{FF2B5EF4-FFF2-40B4-BE49-F238E27FC236}">
                <a16:creationId xmlns:a16="http://schemas.microsoft.com/office/drawing/2014/main" id="{ECB58114-6335-535D-258C-1C00EFB8DA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34463" y="0"/>
            <a:ext cx="109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Grafik 8" descr="ub-cd-ppt-back01-1_u.gif">
            <a:extLst>
              <a:ext uri="{FF2B5EF4-FFF2-40B4-BE49-F238E27FC236}">
                <a16:creationId xmlns:a16="http://schemas.microsoft.com/office/drawing/2014/main" id="{E9E9CD82-A49B-7295-5027-9BBF58E6DD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6751638"/>
            <a:ext cx="91440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feld 1">
            <a:extLst>
              <a:ext uri="{FF2B5EF4-FFF2-40B4-BE49-F238E27FC236}">
                <a16:creationId xmlns:a16="http://schemas.microsoft.com/office/drawing/2014/main" id="{20C76C95-97E7-8F96-5097-D83F5E1F0440}"/>
              </a:ext>
            </a:extLst>
          </p:cNvPr>
          <p:cNvSpPr txBox="1"/>
          <p:nvPr/>
        </p:nvSpPr>
        <p:spPr>
          <a:xfrm>
            <a:off x="-1146220" y="2575775"/>
            <a:ext cx="184731" cy="461665"/>
          </a:xfrm>
          <a:prstGeom prst="rect">
            <a:avLst/>
          </a:prstGeom>
          <a:noFill/>
        </p:spPr>
        <p:txBody>
          <a:bodyPr wrap="none" rtlCol="0">
            <a:spAutoFit/>
          </a:bodyPr>
          <a:lstStyle/>
          <a:p>
            <a:endParaRPr lang="en-GB"/>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Outline</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590800"/>
            <a:ext cx="7467600" cy="3552825"/>
          </a:xfrm>
        </p:spPr>
        <p:txBody>
          <a:bodyPr/>
          <a:lstStyle/>
          <a:p>
            <a:pPr>
              <a:lnSpc>
                <a:spcPct val="150000"/>
              </a:lnSpc>
            </a:pPr>
            <a:r>
              <a:rPr lang="en-GB" altLang="de-DE" dirty="0">
                <a:latin typeface="Arial" panose="020B0604020202020204" pitchFamily="34" charset="0"/>
              </a:rPr>
              <a:t>Motivation</a:t>
            </a:r>
          </a:p>
          <a:p>
            <a:pPr>
              <a:lnSpc>
                <a:spcPct val="150000"/>
              </a:lnSpc>
            </a:pPr>
            <a:r>
              <a:rPr lang="en-GB" altLang="de-DE" dirty="0">
                <a:latin typeface="Arial" panose="020B0604020202020204" pitchFamily="34" charset="0"/>
              </a:rPr>
              <a:t>Related Work</a:t>
            </a:r>
          </a:p>
          <a:p>
            <a:pPr>
              <a:lnSpc>
                <a:spcPct val="150000"/>
              </a:lnSpc>
            </a:pPr>
            <a:r>
              <a:rPr lang="en-GB" altLang="de-DE" dirty="0">
                <a:latin typeface="Arial" panose="020B0604020202020204" pitchFamily="34" charset="0"/>
              </a:rPr>
              <a:t>Approach</a:t>
            </a:r>
          </a:p>
          <a:p>
            <a:pPr>
              <a:lnSpc>
                <a:spcPct val="150000"/>
              </a:lnSpc>
            </a:pPr>
            <a:r>
              <a:rPr lang="en-GB" altLang="de-DE" dirty="0">
                <a:latin typeface="Arial" panose="020B0604020202020204" pitchFamily="34" charset="0"/>
              </a:rPr>
              <a:t>Research Question, Hypotheses and Title</a:t>
            </a:r>
          </a:p>
          <a:p>
            <a:pPr>
              <a:lnSpc>
                <a:spcPct val="150000"/>
              </a:lnSpc>
            </a:pPr>
            <a:r>
              <a:rPr lang="en-GB" altLang="de-DE" dirty="0">
                <a:latin typeface="Arial" panose="020B0604020202020204" pitchFamily="34" charset="0"/>
              </a:rPr>
              <a:t>Project Plan</a:t>
            </a:r>
          </a:p>
          <a:p>
            <a:pPr marL="0" indent="0">
              <a:lnSpc>
                <a:spcPct val="150000"/>
              </a:lnSpc>
              <a:buNone/>
            </a:pPr>
            <a:endParaRPr lang="en-GB" altLang="de-DE" dirty="0">
              <a:latin typeface="Arial" panose="020B0604020202020204" pitchFamily="34" charset="0"/>
            </a:endParaRPr>
          </a:p>
          <a:p>
            <a:pPr marL="0" indent="0">
              <a:buNone/>
            </a:pPr>
            <a:endParaRPr lang="en-GB" altLang="de-DE"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Motivation</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276872"/>
            <a:ext cx="7467600" cy="3552825"/>
          </a:xfrm>
        </p:spPr>
        <p:txBody>
          <a:bodyPr/>
          <a:lstStyle/>
          <a:p>
            <a:pPr marL="0" indent="0">
              <a:buNone/>
            </a:pPr>
            <a:r>
              <a:rPr lang="en-GB" altLang="de-DE" dirty="0">
                <a:latin typeface="Arial" panose="020B0604020202020204" pitchFamily="34" charset="0"/>
              </a:rPr>
              <a:t>Current approach lacks performance but has potential</a:t>
            </a:r>
          </a:p>
        </p:txBody>
      </p:sp>
      <p:pic>
        <p:nvPicPr>
          <p:cNvPr id="2" name="Grafik 1" descr="Ein Bild, das Text, Screenshot, Schrift enthält.&#10;&#10;Automatisch generierte Beschreibung">
            <a:extLst>
              <a:ext uri="{FF2B5EF4-FFF2-40B4-BE49-F238E27FC236}">
                <a16:creationId xmlns:a16="http://schemas.microsoft.com/office/drawing/2014/main" id="{330B69D8-4DCE-8F0A-901E-8F037D32B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852936"/>
            <a:ext cx="7772400" cy="3637979"/>
          </a:xfrm>
          <a:prstGeom prst="rect">
            <a:avLst/>
          </a:prstGeom>
        </p:spPr>
      </p:pic>
    </p:spTree>
    <p:extLst>
      <p:ext uri="{BB962C8B-B14F-4D97-AF65-F5344CB8AC3E}">
        <p14:creationId xmlns:p14="http://schemas.microsoft.com/office/powerpoint/2010/main" val="222012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Related Work</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420888"/>
            <a:ext cx="7467600" cy="3552825"/>
          </a:xfrm>
        </p:spPr>
        <p:txBody>
          <a:bodyPr/>
          <a:lstStyle/>
          <a:p>
            <a:r>
              <a:rPr lang="en-GB" altLang="de-DE" b="1" dirty="0">
                <a:latin typeface="Arial" panose="020B0604020202020204" pitchFamily="34" charset="0"/>
              </a:rPr>
              <a:t>Process Model: </a:t>
            </a:r>
            <a:r>
              <a:rPr lang="en-GB" altLang="de-DE" dirty="0">
                <a:latin typeface="Arial" panose="020B0604020202020204" pitchFamily="34" charset="0"/>
              </a:rPr>
              <a:t>Experimental &amp; Operational Phase (Plan, Build, Test, Deploy, Use, Rebuild)</a:t>
            </a:r>
          </a:p>
          <a:p>
            <a:r>
              <a:rPr lang="en-GB" altLang="de-DE" b="1" dirty="0">
                <a:latin typeface="Arial" panose="020B0604020202020204" pitchFamily="34" charset="0"/>
              </a:rPr>
              <a:t>Retrieval Methods:</a:t>
            </a:r>
            <a:r>
              <a:rPr lang="en-GB" altLang="de-DE" dirty="0">
                <a:latin typeface="Arial" panose="020B0604020202020204" pitchFamily="34" charset="0"/>
              </a:rPr>
              <a:t> Forward Stepwise Selection, Bayesian Optimization, Top-K, Score Function,…</a:t>
            </a:r>
            <a:endParaRPr lang="en-GB" altLang="de-DE" b="1" dirty="0">
              <a:latin typeface="Arial" panose="020B0604020202020204" pitchFamily="34" charset="0"/>
            </a:endParaRPr>
          </a:p>
          <a:p>
            <a:r>
              <a:rPr lang="en-GB" altLang="de-DE" b="1" dirty="0">
                <a:latin typeface="Arial" panose="020B0604020202020204" pitchFamily="34" charset="0"/>
              </a:rPr>
              <a:t>Ensembles</a:t>
            </a:r>
            <a:r>
              <a:rPr lang="en-GB" altLang="de-DE" dirty="0">
                <a:latin typeface="Arial" panose="020B0604020202020204" pitchFamily="34" charset="0"/>
              </a:rPr>
              <a:t>: Ensemble Selection, Bagging, Stacking, Boosting</a:t>
            </a:r>
          </a:p>
          <a:p>
            <a:r>
              <a:rPr lang="en-GB" altLang="de-DE" b="1" dirty="0">
                <a:latin typeface="Arial" panose="020B0604020202020204" pitchFamily="34" charset="0"/>
              </a:rPr>
              <a:t>Model Management/Model Selection/Model Registry/</a:t>
            </a:r>
            <a:r>
              <a:rPr lang="en-GB" altLang="de-DE" b="1" dirty="0" err="1">
                <a:latin typeface="Arial" panose="020B0604020202020204" pitchFamily="34" charset="0"/>
              </a:rPr>
              <a:t>MLOps</a:t>
            </a:r>
            <a:endParaRPr lang="en-GB" altLang="de-DE" b="1" dirty="0">
              <a:latin typeface="Arial" panose="020B0604020202020204" pitchFamily="34" charset="0"/>
            </a:endParaRPr>
          </a:p>
          <a:p>
            <a:r>
              <a:rPr lang="en-GB" altLang="de-DE" b="1" dirty="0" err="1">
                <a:latin typeface="Arial" panose="020B0604020202020204" pitchFamily="34" charset="0"/>
              </a:rPr>
              <a:t>ModelOps</a:t>
            </a:r>
            <a:r>
              <a:rPr lang="en-GB" altLang="de-DE" b="1" dirty="0">
                <a:latin typeface="Arial" panose="020B0604020202020204" pitchFamily="34" charset="0"/>
              </a:rPr>
              <a:t> Tools: </a:t>
            </a:r>
            <a:r>
              <a:rPr lang="en-GB" altLang="de-DE" dirty="0" err="1">
                <a:latin typeface="Arial" panose="020B0604020202020204" pitchFamily="34" charset="0"/>
              </a:rPr>
              <a:t>MLFlow</a:t>
            </a:r>
            <a:r>
              <a:rPr lang="en-GB" altLang="de-DE" dirty="0">
                <a:latin typeface="Arial" panose="020B0604020202020204" pitchFamily="34" charset="0"/>
              </a:rPr>
              <a:t>, </a:t>
            </a:r>
            <a:r>
              <a:rPr lang="en-GB" altLang="de-DE" dirty="0" err="1">
                <a:latin typeface="Arial" panose="020B0604020202020204" pitchFamily="34" charset="0"/>
              </a:rPr>
              <a:t>ModelDB</a:t>
            </a:r>
            <a:r>
              <a:rPr lang="en-GB" altLang="de-DE" dirty="0">
                <a:latin typeface="Arial" panose="020B0604020202020204" pitchFamily="34" charset="0"/>
              </a:rPr>
              <a:t>, </a:t>
            </a:r>
            <a:r>
              <a:rPr lang="en-GB" altLang="de-DE" dirty="0" err="1">
                <a:latin typeface="Arial" panose="020B0604020202020204" pitchFamily="34" charset="0"/>
              </a:rPr>
              <a:t>ModelPicker</a:t>
            </a:r>
            <a:r>
              <a:rPr lang="en-GB" altLang="de-DE" dirty="0">
                <a:latin typeface="Arial" panose="020B0604020202020204" pitchFamily="34" charset="0"/>
              </a:rPr>
              <a:t>, </a:t>
            </a:r>
            <a:r>
              <a:rPr lang="en-GB" altLang="de-DE" dirty="0" err="1">
                <a:latin typeface="Arial" panose="020B0604020202020204" pitchFamily="34" charset="0"/>
              </a:rPr>
              <a:t>AutoML</a:t>
            </a:r>
            <a:r>
              <a:rPr lang="en-GB" altLang="de-DE" dirty="0">
                <a:latin typeface="Arial" panose="020B0604020202020204" pitchFamily="34" charset="0"/>
              </a:rPr>
              <a:t>, Spark,… </a:t>
            </a:r>
          </a:p>
        </p:txBody>
      </p:sp>
    </p:spTree>
    <p:extLst>
      <p:ext uri="{BB962C8B-B14F-4D97-AF65-F5344CB8AC3E}">
        <p14:creationId xmlns:p14="http://schemas.microsoft.com/office/powerpoint/2010/main" val="207145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Approach</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204864"/>
            <a:ext cx="7467600" cy="3552825"/>
          </a:xfrm>
        </p:spPr>
        <p:txBody>
          <a:bodyPr/>
          <a:lstStyle/>
          <a:p>
            <a:pPr marL="0" indent="0">
              <a:buNone/>
            </a:pPr>
            <a:r>
              <a:rPr lang="en-GB" altLang="de-DE" dirty="0">
                <a:latin typeface="Arial" panose="020B0604020202020204" pitchFamily="34" charset="0"/>
              </a:rPr>
              <a:t>How to optimize Model Set Retrieval process?</a:t>
            </a:r>
          </a:p>
          <a:p>
            <a:pPr marL="0" indent="0">
              <a:buNone/>
            </a:pP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Ensembles as output to increase overall performance </a:t>
            </a:r>
            <a:r>
              <a:rPr lang="en-GB" altLang="de-DE" dirty="0">
                <a:latin typeface="Arial" panose="020B0604020202020204" pitchFamily="34" charset="0"/>
                <a:sym typeface="Wingdings" pitchFamily="2" charset="2"/>
              </a:rPr>
              <a:t> Implementation of Model Ensembles</a:t>
            </a: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Using weights to make more precise calculations for Alignment-Levels </a:t>
            </a:r>
            <a:r>
              <a:rPr lang="en-GB" altLang="de-DE" dirty="0">
                <a:latin typeface="Arial" panose="020B0604020202020204" pitchFamily="34" charset="0"/>
                <a:sym typeface="Wingdings" pitchFamily="2" charset="2"/>
              </a:rPr>
              <a:t> Definition of new Level System</a:t>
            </a: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Show only models trained on same farms, sensor systems,… </a:t>
            </a:r>
            <a:r>
              <a:rPr lang="en-GB" altLang="de-DE" dirty="0">
                <a:latin typeface="Arial" panose="020B0604020202020204" pitchFamily="34" charset="0"/>
                <a:sym typeface="Wingdings" pitchFamily="2" charset="2"/>
              </a:rPr>
              <a:t> </a:t>
            </a:r>
            <a:r>
              <a:rPr lang="en-GB" altLang="de-DE" dirty="0">
                <a:latin typeface="Arial" panose="020B0604020202020204" pitchFamily="34" charset="0"/>
              </a:rPr>
              <a:t>Adding filters to improve UX</a:t>
            </a:r>
          </a:p>
          <a:p>
            <a:pPr marL="457200" indent="-457200">
              <a:buAutoNum type="arabicPeriod"/>
            </a:pPr>
            <a:endParaRPr lang="en-GB" altLang="de-DE" dirty="0">
              <a:latin typeface="Arial" panose="020B0604020202020204" pitchFamily="34" charset="0"/>
            </a:endParaRPr>
          </a:p>
          <a:p>
            <a:pPr marL="0" indent="0">
              <a:buNone/>
            </a:pPr>
            <a:r>
              <a:rPr lang="en-GB" altLang="de-DE" dirty="0">
                <a:latin typeface="Arial" panose="020B0604020202020204" pitchFamily="34" charset="0"/>
              </a:rPr>
              <a:t>Evaluation by comparing metrics using both versions of the Model Retrieval System</a:t>
            </a: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p:txBody>
      </p:sp>
    </p:spTree>
    <p:extLst>
      <p:ext uri="{BB962C8B-B14F-4D97-AF65-F5344CB8AC3E}">
        <p14:creationId xmlns:p14="http://schemas.microsoft.com/office/powerpoint/2010/main" val="21935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Research Question and Hypothesis Proposals</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396455"/>
            <a:ext cx="7467600" cy="3552825"/>
          </a:xfrm>
        </p:spPr>
        <p:txBody>
          <a:bodyPr/>
          <a:lstStyle/>
          <a:p>
            <a:pPr marL="0" indent="0">
              <a:buNone/>
            </a:pPr>
            <a:r>
              <a:rPr lang="en-GB" altLang="de-DE" dirty="0">
                <a:latin typeface="Arial" panose="020B0604020202020204" pitchFamily="34" charset="0"/>
              </a:rPr>
              <a:t>How Does Optimizing the Selection and </a:t>
            </a:r>
            <a:r>
              <a:rPr lang="en-GB" altLang="de-DE" dirty="0" err="1">
                <a:latin typeface="Arial" panose="020B0604020202020204" pitchFamily="34" charset="0"/>
              </a:rPr>
              <a:t>Ensembling</a:t>
            </a:r>
            <a:r>
              <a:rPr lang="en-GB" altLang="de-DE" dirty="0">
                <a:latin typeface="Arial" panose="020B0604020202020204" pitchFamily="34" charset="0"/>
              </a:rPr>
              <a:t> Process for Machine Learning Models Support the Resource-Awareness of Machine-Learning-Based Data Stream Processing?</a:t>
            </a:r>
          </a:p>
          <a:p>
            <a:pPr lvl="1"/>
            <a:r>
              <a:rPr lang="en-GB" altLang="de-DE" sz="1800" dirty="0">
                <a:latin typeface="Arial" panose="020B0604020202020204" pitchFamily="34" charset="0"/>
              </a:rPr>
              <a:t>Creating Ensembles Out of a Model Registry Instead of Looking at a Model Set Consisting of Multiple Single Models Increases the Performance of the Classifying Process.</a:t>
            </a:r>
          </a:p>
          <a:p>
            <a:pPr lvl="1"/>
            <a:r>
              <a:rPr lang="en-GB" altLang="de-DE" sz="1800" dirty="0">
                <a:latin typeface="Arial" panose="020B0604020202020204" pitchFamily="34" charset="0"/>
              </a:rPr>
              <a:t>Constructing a Level- and Weight-Based System for Determining the Similarities Between Models Improves the Resource Awareness of the Classifier.</a:t>
            </a:r>
          </a:p>
          <a:p>
            <a:pPr lvl="1"/>
            <a:r>
              <a:rPr lang="en-GB" altLang="de-DE" sz="1800" dirty="0">
                <a:latin typeface="Arial" panose="020B0604020202020204" pitchFamily="34" charset="0"/>
              </a:rPr>
              <a:t>Adding Filters In the Model Retrieval System Helps To Save Resources Without Decreasing the Accuracy of the Classifier.</a:t>
            </a:r>
          </a:p>
        </p:txBody>
      </p:sp>
    </p:spTree>
    <p:extLst>
      <p:ext uri="{BB962C8B-B14F-4D97-AF65-F5344CB8AC3E}">
        <p14:creationId xmlns:p14="http://schemas.microsoft.com/office/powerpoint/2010/main" val="123311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Title Proposals</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590800"/>
            <a:ext cx="7467600" cy="3552825"/>
          </a:xfrm>
        </p:spPr>
        <p:txBody>
          <a:bodyPr/>
          <a:lstStyle/>
          <a:p>
            <a:pPr>
              <a:buFont typeface="Arial" panose="020B0604020202020204" pitchFamily="34" charset="0"/>
              <a:buChar char="•"/>
            </a:pPr>
            <a:r>
              <a:rPr lang="de-DE" dirty="0" err="1"/>
              <a:t>Optimizing</a:t>
            </a:r>
            <a:r>
              <a:rPr lang="de-DE" dirty="0"/>
              <a:t> </a:t>
            </a:r>
            <a:r>
              <a:rPr lang="de-DE" dirty="0" err="1"/>
              <a:t>the</a:t>
            </a:r>
            <a:r>
              <a:rPr lang="de-DE" dirty="0"/>
              <a:t> </a:t>
            </a:r>
            <a:r>
              <a:rPr lang="de-DE" dirty="0" err="1"/>
              <a:t>Selection</a:t>
            </a:r>
            <a:r>
              <a:rPr lang="de-DE" dirty="0"/>
              <a:t> and </a:t>
            </a:r>
            <a:r>
              <a:rPr lang="de-DE" dirty="0" err="1"/>
              <a:t>Ensembling</a:t>
            </a:r>
            <a:r>
              <a:rPr lang="de-DE" dirty="0"/>
              <a:t> </a:t>
            </a:r>
            <a:r>
              <a:rPr lang="de-DE" dirty="0" err="1"/>
              <a:t>Process</a:t>
            </a:r>
            <a:r>
              <a:rPr lang="de-DE" dirty="0"/>
              <a:t> for </a:t>
            </a:r>
            <a:r>
              <a:rPr lang="de-DE" dirty="0" err="1"/>
              <a:t>Machine</a:t>
            </a:r>
            <a:r>
              <a:rPr lang="de-DE" dirty="0"/>
              <a:t> Learning Models </a:t>
            </a:r>
            <a:r>
              <a:rPr lang="en-GB" altLang="de-DE" dirty="0">
                <a:latin typeface="Arial" panose="020B0604020202020204" pitchFamily="34" charset="0"/>
              </a:rPr>
              <a:t>for Resource-Aware Data Stream Management.</a:t>
            </a:r>
          </a:p>
          <a:p>
            <a:pPr>
              <a:buFont typeface="Arial" panose="020B0604020202020204" pitchFamily="34" charset="0"/>
              <a:buChar char="•"/>
            </a:pPr>
            <a:r>
              <a:rPr lang="en-GB" altLang="de-DE" dirty="0">
                <a:latin typeface="Arial" panose="020B0604020202020204" pitchFamily="34" charset="0"/>
              </a:rPr>
              <a:t>Development of a User-</a:t>
            </a:r>
            <a:r>
              <a:rPr lang="en-GB" altLang="de-DE" dirty="0" err="1">
                <a:latin typeface="Arial" panose="020B0604020202020204" pitchFamily="34" charset="0"/>
              </a:rPr>
              <a:t>Centered</a:t>
            </a:r>
            <a:r>
              <a:rPr lang="en-GB" altLang="de-DE" dirty="0">
                <a:latin typeface="Arial" panose="020B0604020202020204" pitchFamily="34" charset="0"/>
              </a:rPr>
              <a:t> Model Selector and </a:t>
            </a:r>
            <a:r>
              <a:rPr lang="en-GB" altLang="de-DE" dirty="0" err="1">
                <a:latin typeface="Arial" panose="020B0604020202020204" pitchFamily="34" charset="0"/>
              </a:rPr>
              <a:t>Ensembler</a:t>
            </a:r>
            <a:r>
              <a:rPr lang="en-GB" altLang="de-DE" dirty="0">
                <a:latin typeface="Arial" panose="020B0604020202020204" pitchFamily="34" charset="0"/>
              </a:rPr>
              <a:t> </a:t>
            </a:r>
            <a:r>
              <a:rPr lang="en-GB" altLang="de-DE" dirty="0">
                <a:solidFill>
                  <a:schemeClr val="accent4">
                    <a:lumMod val="50000"/>
                    <a:lumOff val="50000"/>
                  </a:schemeClr>
                </a:solidFill>
                <a:latin typeface="Arial" panose="020B0604020202020204" pitchFamily="34" charset="0"/>
              </a:rPr>
              <a:t>(for Classifying Models)</a:t>
            </a:r>
            <a:r>
              <a:rPr lang="en-GB" altLang="de-DE" dirty="0">
                <a:latin typeface="Arial" panose="020B0604020202020204" pitchFamily="34" charset="0"/>
              </a:rPr>
              <a:t>.</a:t>
            </a:r>
            <a:endParaRPr lang="de-DE" altLang="de-DE" dirty="0">
              <a:latin typeface="Arial" panose="020B0604020202020204" pitchFamily="34" charset="0"/>
            </a:endParaRPr>
          </a:p>
          <a:p>
            <a:pPr>
              <a:buFont typeface="Arial" panose="020B0604020202020204" pitchFamily="34" charset="0"/>
              <a:buChar char="•"/>
            </a:pPr>
            <a:r>
              <a:rPr lang="en-GB" altLang="de-DE" dirty="0">
                <a:latin typeface="Arial" panose="020B0604020202020204" pitchFamily="34" charset="0"/>
              </a:rPr>
              <a:t>Selecting and </a:t>
            </a:r>
            <a:r>
              <a:rPr lang="en-GB" altLang="de-DE" dirty="0" err="1">
                <a:latin typeface="Arial" panose="020B0604020202020204" pitchFamily="34" charset="0"/>
              </a:rPr>
              <a:t>Ensembling</a:t>
            </a:r>
            <a:r>
              <a:rPr lang="en-GB" altLang="de-DE" dirty="0">
                <a:latin typeface="Arial" panose="020B0604020202020204" pitchFamily="34" charset="0"/>
              </a:rPr>
              <a:t> Machine Learning Models in Regard to Resource-Awareness </a:t>
            </a:r>
            <a:r>
              <a:rPr lang="en-GB" altLang="de-DE" dirty="0">
                <a:solidFill>
                  <a:schemeClr val="accent4">
                    <a:lumMod val="50000"/>
                    <a:lumOff val="50000"/>
                  </a:schemeClr>
                </a:solidFill>
                <a:latin typeface="Arial" panose="020B0604020202020204" pitchFamily="34" charset="0"/>
              </a:rPr>
              <a:t>(in Activity Recognition)</a:t>
            </a:r>
            <a:r>
              <a:rPr lang="en-GB" altLang="de-DE" dirty="0">
                <a:latin typeface="Arial" panose="020B0604020202020204" pitchFamily="34" charset="0"/>
              </a:rPr>
              <a:t>.</a:t>
            </a:r>
          </a:p>
          <a:p>
            <a:pPr marL="0" indent="0">
              <a:buNone/>
            </a:pPr>
            <a:endParaRPr lang="en-GB" altLang="de-DE" dirty="0">
              <a:latin typeface="Arial" panose="020B0604020202020204" pitchFamily="34" charset="0"/>
            </a:endParaRPr>
          </a:p>
        </p:txBody>
      </p:sp>
    </p:spTree>
    <p:extLst>
      <p:ext uri="{BB962C8B-B14F-4D97-AF65-F5344CB8AC3E}">
        <p14:creationId xmlns:p14="http://schemas.microsoft.com/office/powerpoint/2010/main" val="335193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Project Plan</a:t>
            </a:r>
          </a:p>
        </p:txBody>
      </p:sp>
      <p:pic>
        <p:nvPicPr>
          <p:cNvPr id="4" name="Inhaltsplatzhalter 3" descr="Ein Bild, das Screenshot, Multimedia-Software, Grafiksoftware, Software enthält.&#10;&#10;Automatisch generierte Beschreibung">
            <a:extLst>
              <a:ext uri="{FF2B5EF4-FFF2-40B4-BE49-F238E27FC236}">
                <a16:creationId xmlns:a16="http://schemas.microsoft.com/office/drawing/2014/main" id="{FD75F04E-3ACC-BA9E-2C59-3714C901E4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52" y="1412776"/>
            <a:ext cx="9837904" cy="5400600"/>
          </a:xfrm>
        </p:spPr>
      </p:pic>
    </p:spTree>
    <p:extLst>
      <p:ext uri="{BB962C8B-B14F-4D97-AF65-F5344CB8AC3E}">
        <p14:creationId xmlns:p14="http://schemas.microsoft.com/office/powerpoint/2010/main" val="1357303285"/>
      </p:ext>
    </p:extLst>
  </p:cSld>
  <p:clrMapOvr>
    <a:masterClrMapping/>
  </p:clrMapOvr>
</p:sld>
</file>

<file path=ppt/theme/theme1.xml><?xml version="1.0" encoding="utf-8"?>
<a:theme xmlns:a="http://schemas.openxmlformats.org/drawingml/2006/main" name="Vorlage_mit_Titelbild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Vorlage_mit_Titelbild_deutsch</Template>
  <TotalTime>0</TotalTime>
  <Words>726</Words>
  <Application>Microsoft Macintosh PowerPoint</Application>
  <PresentationFormat>Bildschirmpräsentation (4:3)</PresentationFormat>
  <Paragraphs>70</Paragraphs>
  <Slides>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Times New Roman</vt:lpstr>
      <vt:lpstr>UB Scala</vt:lpstr>
      <vt:lpstr>Wingdings</vt:lpstr>
      <vt:lpstr>Vorlage_mit_Titelbild_deutsch</vt:lpstr>
      <vt:lpstr>Optimizing the Selection and Ensembling Process for Machine Learning Models for Resource-Aware Data Stream Management. </vt:lpstr>
      <vt:lpstr>Outline</vt:lpstr>
      <vt:lpstr>Motivation</vt:lpstr>
      <vt:lpstr>Related Work</vt:lpstr>
      <vt:lpstr>Approach</vt:lpstr>
      <vt:lpstr>Research Question and Hypothesis Proposals</vt:lpstr>
      <vt:lpstr>Title Proposals</vt:lpstr>
      <vt:lpstr>Project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Set Retrieval System</dc:title>
  <dc:creator>Niklas Diller</dc:creator>
  <cp:lastModifiedBy>Niklas Diller</cp:lastModifiedBy>
  <cp:revision>6</cp:revision>
  <dcterms:created xsi:type="dcterms:W3CDTF">2023-07-10T09:42:29Z</dcterms:created>
  <dcterms:modified xsi:type="dcterms:W3CDTF">2023-07-12T15:52:55Z</dcterms:modified>
</cp:coreProperties>
</file>