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3" r:id="rId4"/>
    <p:sldId id="269" r:id="rId5"/>
    <p:sldId id="270" r:id="rId6"/>
    <p:sldId id="272" r:id="rId7"/>
    <p:sldId id="273" r:id="rId8"/>
    <p:sldId id="275" r:id="rId9"/>
    <p:sldId id="276" r:id="rId10"/>
    <p:sldId id="274" r:id="rId11"/>
    <p:sldId id="271" r:id="rId12"/>
    <p:sldId id="267" r:id="rId13"/>
    <p:sldId id="265" r:id="rId14"/>
    <p:sldId id="261" r:id="rId15"/>
  </p:sldIdLst>
  <p:sldSz cx="9144000" cy="6858000" type="screen4x3"/>
  <p:notesSz cx="6794500" cy="9931400"/>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autoAdjust="0"/>
    <p:restoredTop sz="90809" autoAdjust="0"/>
  </p:normalViewPr>
  <p:slideViewPr>
    <p:cSldViewPr>
      <p:cViewPr>
        <p:scale>
          <a:sx n="86" d="100"/>
          <a:sy n="86" d="100"/>
        </p:scale>
        <p:origin x="258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B036C89-7328-49AC-7864-30D73DB52F7B}"/>
              </a:ext>
            </a:extLst>
          </p:cNvPr>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cs typeface="Arial" charset="0"/>
              </a:defRPr>
            </a:lvl1pPr>
          </a:lstStyle>
          <a:p>
            <a:pPr>
              <a:defRPr/>
            </a:pPr>
            <a:endParaRPr lang="de-DE" dirty="0"/>
          </a:p>
        </p:txBody>
      </p:sp>
      <p:sp>
        <p:nvSpPr>
          <p:cNvPr id="3" name="Datumsplatzhalter 2">
            <a:extLst>
              <a:ext uri="{FF2B5EF4-FFF2-40B4-BE49-F238E27FC236}">
                <a16:creationId xmlns:a16="http://schemas.microsoft.com/office/drawing/2014/main" id="{0DB1F76A-6034-62DD-4CA9-61B030430BCD}"/>
              </a:ext>
            </a:extLst>
          </p:cNvPr>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cs typeface="Arial" charset="0"/>
              </a:defRPr>
            </a:lvl1pPr>
          </a:lstStyle>
          <a:p>
            <a:pPr>
              <a:defRPr/>
            </a:pPr>
            <a:fld id="{E399D7B1-E878-AD4B-B283-53DFBEA39A24}" type="datetimeFigureOut">
              <a:rPr lang="de-DE"/>
              <a:pPr>
                <a:defRPr/>
              </a:pPr>
              <a:t>23.08.23</a:t>
            </a:fld>
            <a:endParaRPr lang="de-DE" dirty="0"/>
          </a:p>
        </p:txBody>
      </p:sp>
      <p:sp>
        <p:nvSpPr>
          <p:cNvPr id="4" name="Folienbildplatzhalter 3">
            <a:extLst>
              <a:ext uri="{FF2B5EF4-FFF2-40B4-BE49-F238E27FC236}">
                <a16:creationId xmlns:a16="http://schemas.microsoft.com/office/drawing/2014/main" id="{7EB2B44C-7C43-C6C8-A0F5-BC9E1F0FAD21}"/>
              </a:ext>
            </a:extLst>
          </p:cNvPr>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a:extLst>
              <a:ext uri="{FF2B5EF4-FFF2-40B4-BE49-F238E27FC236}">
                <a16:creationId xmlns:a16="http://schemas.microsoft.com/office/drawing/2014/main" id="{132BD402-2870-F125-0459-15E1980B8940}"/>
              </a:ext>
            </a:extLst>
          </p:cNvPr>
          <p:cNvSpPr>
            <a:spLocks noGrp="1"/>
          </p:cNvSpPr>
          <p:nvPr>
            <p:ph type="body" sz="quarter" idx="3"/>
          </p:nvPr>
        </p:nvSpPr>
        <p:spPr>
          <a:xfrm>
            <a:off x="679450" y="4718050"/>
            <a:ext cx="5435600" cy="44688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C284B0C-5563-483B-C118-33CBC78FE1A0}"/>
              </a:ext>
            </a:extLst>
          </p:cNvPr>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a:defRPr sz="1200">
                <a:cs typeface="Arial" charset="0"/>
              </a:defRPr>
            </a:lvl1pPr>
          </a:lstStyle>
          <a:p>
            <a:pPr>
              <a:defRPr/>
            </a:pPr>
            <a:endParaRPr lang="de-DE" dirty="0"/>
          </a:p>
        </p:txBody>
      </p:sp>
      <p:sp>
        <p:nvSpPr>
          <p:cNvPr id="7" name="Foliennummernplatzhalter 6">
            <a:extLst>
              <a:ext uri="{FF2B5EF4-FFF2-40B4-BE49-F238E27FC236}">
                <a16:creationId xmlns:a16="http://schemas.microsoft.com/office/drawing/2014/main" id="{EB9ACDF5-98BC-8D10-AAB6-30AD094D395C}"/>
              </a:ext>
            </a:extLst>
          </p:cNvPr>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0E1368E-9EDC-6E45-BE73-DF6A66943736}"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a:extLst>
              <a:ext uri="{FF2B5EF4-FFF2-40B4-BE49-F238E27FC236}">
                <a16:creationId xmlns:a16="http://schemas.microsoft.com/office/drawing/2014/main" id="{116775CB-B19F-E125-16A4-E41529964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izenplatzhalter 2">
            <a:extLst>
              <a:ext uri="{FF2B5EF4-FFF2-40B4-BE49-F238E27FC236}">
                <a16:creationId xmlns:a16="http://schemas.microsoft.com/office/drawing/2014/main" id="{45F4D374-B9F5-4E42-B569-97E45D078E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dirty="0"/>
          </a:p>
        </p:txBody>
      </p:sp>
      <p:sp>
        <p:nvSpPr>
          <p:cNvPr id="5124" name="Foliennummernplatzhalter 3">
            <a:extLst>
              <a:ext uri="{FF2B5EF4-FFF2-40B4-BE49-F238E27FC236}">
                <a16:creationId xmlns:a16="http://schemas.microsoft.com/office/drawing/2014/main" id="{AF163E8B-811F-D60A-BF8D-DDDF511D8E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F202044-26E2-C34D-95B6-3B1FE35EE68D}" type="slidenum">
              <a:rPr lang="de-DE" altLang="de-DE" sz="1200"/>
              <a:pPr eaLnBrk="1" hangingPunct="1"/>
              <a:t>1</a:t>
            </a:fld>
            <a:endParaRPr lang="de-DE" altLang="de-DE"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11</a:t>
            </a:fld>
            <a:endParaRPr lang="de-DE" altLang="de-DE" dirty="0"/>
          </a:p>
        </p:txBody>
      </p:sp>
    </p:spTree>
    <p:extLst>
      <p:ext uri="{BB962C8B-B14F-4D97-AF65-F5344CB8AC3E}">
        <p14:creationId xmlns:p14="http://schemas.microsoft.com/office/powerpoint/2010/main" val="329041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Screenshot of </a:t>
            </a:r>
            <a:r>
              <a:rPr lang="en-GB" dirty="0" err="1"/>
              <a:t>PerCom</a:t>
            </a:r>
            <a:r>
              <a:rPr lang="en-GB" dirty="0"/>
              <a:t> slides</a:t>
            </a:r>
          </a:p>
          <a:p>
            <a:r>
              <a:rPr lang="en-GB" dirty="0" err="1"/>
              <a:t>Decription</a:t>
            </a:r>
            <a:r>
              <a:rPr lang="en-GB" dirty="0"/>
              <a:t> of Model Set Minder</a:t>
            </a:r>
          </a:p>
          <a:p>
            <a:r>
              <a:rPr lang="en-GB" dirty="0"/>
              <a:t>Has potential for improvisation</a:t>
            </a:r>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Until now: Look at output of the different models in a model set and consider, which prediction seems the most likely one -&gt; Highly error prone/not precise/possibly many </a:t>
            </a:r>
            <a:r>
              <a:rPr lang="en-GB" b="1" dirty="0"/>
              <a:t>contradictions</a:t>
            </a:r>
            <a:r>
              <a:rPr lang="en-GB" dirty="0"/>
              <a:t> between single models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2. Until now: Levels pretty static: A level is either reached or not reached -&gt; Unfair comparison/actual differences in one level are too big.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3. Until now: User can only input </a:t>
            </a:r>
            <a:r>
              <a:rPr lang="en-GB" dirty="0" err="1"/>
              <a:t>treshold</a:t>
            </a:r>
            <a:r>
              <a:rPr lang="en-GB" dirty="0"/>
              <a:t>/</a:t>
            </a:r>
            <a:r>
              <a:rPr lang="en-GB" dirty="0" err="1"/>
              <a:t>contraint</a:t>
            </a:r>
            <a:r>
              <a:rPr lang="en-GB" dirty="0"/>
              <a:t> -&gt; Might want to specifically search for models that fulfil certain criteria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12</a:t>
            </a:fld>
            <a:endParaRPr lang="de-DE" altLang="de-DE" dirty="0"/>
          </a:p>
        </p:txBody>
      </p:sp>
    </p:spTree>
    <p:extLst>
      <p:ext uri="{BB962C8B-B14F-4D97-AF65-F5344CB8AC3E}">
        <p14:creationId xmlns:p14="http://schemas.microsoft.com/office/powerpoint/2010/main" val="417030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Derived different hypotheses from the approach that can be summarized under one big research question</a:t>
            </a:r>
          </a:p>
          <a:p>
            <a:endParaRPr lang="en-GB" dirty="0"/>
          </a:p>
          <a:p>
            <a:r>
              <a:rPr lang="en-GB" dirty="0"/>
              <a:t>Especially third hypothesis hard to prove</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13</a:t>
            </a:fld>
            <a:endParaRPr lang="de-DE" altLang="de-DE" dirty="0"/>
          </a:p>
        </p:txBody>
      </p:sp>
    </p:spTree>
    <p:extLst>
      <p:ext uri="{BB962C8B-B14F-4D97-AF65-F5344CB8AC3E}">
        <p14:creationId xmlns:p14="http://schemas.microsoft.com/office/powerpoint/2010/main" val="62223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14</a:t>
            </a:fld>
            <a:endParaRPr lang="de-DE" altLang="de-DE" dirty="0"/>
          </a:p>
        </p:txBody>
      </p:sp>
    </p:spTree>
    <p:extLst>
      <p:ext uri="{BB962C8B-B14F-4D97-AF65-F5344CB8AC3E}">
        <p14:creationId xmlns:p14="http://schemas.microsoft.com/office/powerpoint/2010/main" val="20408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Until now: Look at output of the different models in a model set and consider, which prediction seems the most likely one -&gt; Highly error prone/not precise/possibly many contradictions between single models</a:t>
            </a:r>
          </a:p>
          <a:p>
            <a:r>
              <a:rPr lang="en-GB" dirty="0"/>
              <a:t>-&gt; Introduce Model Ensembles that give one prediction on the basis of multiple models in the Ensemble (Many different methods for ensembles, will have to settle on one for implementation) Most focus in theses will probably be here.</a:t>
            </a:r>
          </a:p>
          <a:p>
            <a:endParaRPr lang="en-GB" dirty="0"/>
          </a:p>
          <a:p>
            <a:r>
              <a:rPr lang="en-GB" dirty="0"/>
              <a:t>2. Until now: Levels pretty static: A level is either reached or not reached -&gt; Unfair comparison/actual differences in one level are too big.</a:t>
            </a:r>
          </a:p>
          <a:p>
            <a:r>
              <a:rPr lang="en-GB" dirty="0"/>
              <a:t>-&gt; Work with sub-levels (finer subdivision of levels, but maybe short-sighted) or work with weights: How much % of a level is reached, how much will one level influence the other upcoming levels?</a:t>
            </a:r>
          </a:p>
          <a:p>
            <a:endParaRPr lang="en-GB" dirty="0"/>
          </a:p>
          <a:p>
            <a:r>
              <a:rPr lang="en-GB" dirty="0"/>
              <a:t>3. Until now: User can only input </a:t>
            </a:r>
            <a:r>
              <a:rPr lang="en-GB" dirty="0" err="1"/>
              <a:t>treshold</a:t>
            </a:r>
            <a:r>
              <a:rPr lang="en-GB" dirty="0"/>
              <a:t>/</a:t>
            </a:r>
            <a:r>
              <a:rPr lang="en-GB" dirty="0" err="1"/>
              <a:t>contraint</a:t>
            </a:r>
            <a:r>
              <a:rPr lang="en-GB" dirty="0"/>
              <a:t> -&gt; Might want to specifically search for models that fulfil certain criteria</a:t>
            </a:r>
          </a:p>
          <a:p>
            <a:r>
              <a:rPr lang="en-GB" dirty="0"/>
              <a:t>-&gt; Filter for models that were trained on same farms/cows/sensor systems. </a:t>
            </a:r>
            <a:r>
              <a:rPr lang="en-GB" dirty="0" err="1"/>
              <a:t>Mayabe</a:t>
            </a:r>
            <a:r>
              <a:rPr lang="en-GB" dirty="0"/>
              <a:t> even filter for certain model algos, but probably not necessary </a:t>
            </a:r>
          </a:p>
          <a:p>
            <a:endParaRPr lang="en-GB" dirty="0"/>
          </a:p>
          <a:p>
            <a:r>
              <a:rPr lang="en-GB" dirty="0"/>
              <a:t>Evaluation: Accuracy, root-mean-squared error, latency, memory footprint</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3</a:t>
            </a:fld>
            <a:endParaRPr lang="de-DE" altLang="de-DE" dirty="0"/>
          </a:p>
        </p:txBody>
      </p:sp>
    </p:spTree>
    <p:extLst>
      <p:ext uri="{BB962C8B-B14F-4D97-AF65-F5344CB8AC3E}">
        <p14:creationId xmlns:p14="http://schemas.microsoft.com/office/powerpoint/2010/main" val="179271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Until now: Look at output of the different models in a model set and consider, which prediction seems the most likely one -&gt; Highly error prone/not precise/possibly many contradictions between single models</a:t>
            </a:r>
          </a:p>
          <a:p>
            <a:r>
              <a:rPr lang="en-GB" dirty="0"/>
              <a:t>-&gt; Introduce Model Ensembles that give one prediction on the basis of multiple models in the Ensemble (Many different methods for ensembles, will have to settle on one for implementation) Most focus in theses will probably be here.</a:t>
            </a:r>
          </a:p>
          <a:p>
            <a:endParaRPr lang="en-GB" dirty="0"/>
          </a:p>
          <a:p>
            <a:r>
              <a:rPr lang="en-GB" dirty="0"/>
              <a:t>2. Until now: Levels pretty static: A level is either reached or not reached -&gt; Unfair comparison/actual differences in one level are too big.</a:t>
            </a:r>
          </a:p>
          <a:p>
            <a:r>
              <a:rPr lang="en-GB" dirty="0"/>
              <a:t>-&gt; Work with sub-levels (finer subdivision of levels, but maybe short-sighted) or work with weights: How much % of a level is reached, how much will one level influence the other upcoming levels?</a:t>
            </a:r>
          </a:p>
          <a:p>
            <a:endParaRPr lang="en-GB" dirty="0"/>
          </a:p>
          <a:p>
            <a:r>
              <a:rPr lang="en-GB" dirty="0"/>
              <a:t>3. Until now: User can only input </a:t>
            </a:r>
            <a:r>
              <a:rPr lang="en-GB" dirty="0" err="1"/>
              <a:t>treshold</a:t>
            </a:r>
            <a:r>
              <a:rPr lang="en-GB" dirty="0"/>
              <a:t>/</a:t>
            </a:r>
            <a:r>
              <a:rPr lang="en-GB" dirty="0" err="1"/>
              <a:t>contraint</a:t>
            </a:r>
            <a:r>
              <a:rPr lang="en-GB" dirty="0"/>
              <a:t> -&gt; Might want to specifically search for models that fulfil certain criteria</a:t>
            </a:r>
          </a:p>
          <a:p>
            <a:r>
              <a:rPr lang="en-GB" dirty="0"/>
              <a:t>-&gt; Filter for models that were trained on same farms/cows/sensor systems. </a:t>
            </a:r>
            <a:r>
              <a:rPr lang="en-GB" dirty="0" err="1"/>
              <a:t>Mayabe</a:t>
            </a:r>
            <a:r>
              <a:rPr lang="en-GB" dirty="0"/>
              <a:t> even filter for certain model algos, but probably not necessary </a:t>
            </a:r>
          </a:p>
          <a:p>
            <a:endParaRPr lang="en-GB" dirty="0"/>
          </a:p>
          <a:p>
            <a:r>
              <a:rPr lang="en-GB" dirty="0"/>
              <a:t>Evaluation: Accuracy, root-mean-squared error, latency, memory footprint</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4</a:t>
            </a:fld>
            <a:endParaRPr lang="de-DE" altLang="de-DE" dirty="0"/>
          </a:p>
        </p:txBody>
      </p:sp>
    </p:spTree>
    <p:extLst>
      <p:ext uri="{BB962C8B-B14F-4D97-AF65-F5344CB8AC3E}">
        <p14:creationId xmlns:p14="http://schemas.microsoft.com/office/powerpoint/2010/main" val="1093908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Bagging: </a:t>
            </a:r>
          </a:p>
          <a:p>
            <a:r>
              <a:rPr lang="en-GB" dirty="0"/>
              <a:t>Boosting: Dependent method; classifiers build on each other </a:t>
            </a:r>
          </a:p>
          <a:p>
            <a:r>
              <a:rPr lang="en-GB" dirty="0"/>
              <a:t>Voting the most straight forward approach in this case</a:t>
            </a:r>
          </a:p>
          <a:p>
            <a:endParaRPr lang="en-GB" dirty="0"/>
          </a:p>
          <a:p>
            <a:r>
              <a:rPr lang="en-GB" dirty="0"/>
              <a:t>I don’t know how much focus I will be able to set in diversity: Rather complex, but important to show this duality</a:t>
            </a:r>
          </a:p>
          <a:p>
            <a:endParaRPr lang="en-GB" dirty="0"/>
          </a:p>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5</a:t>
            </a:fld>
            <a:endParaRPr lang="de-DE" altLang="de-DE" dirty="0"/>
          </a:p>
        </p:txBody>
      </p:sp>
    </p:spTree>
    <p:extLst>
      <p:ext uri="{BB962C8B-B14F-4D97-AF65-F5344CB8AC3E}">
        <p14:creationId xmlns:p14="http://schemas.microsoft.com/office/powerpoint/2010/main" val="427952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Bagging: </a:t>
            </a:r>
          </a:p>
          <a:p>
            <a:r>
              <a:rPr lang="en-GB" dirty="0"/>
              <a:t>Boosting: Dependent method; classifiers build on each other </a:t>
            </a:r>
          </a:p>
          <a:p>
            <a:r>
              <a:rPr lang="en-GB" dirty="0"/>
              <a:t>Voting the most straight forward approach in this case</a:t>
            </a:r>
          </a:p>
          <a:p>
            <a:endParaRPr lang="en-GB" dirty="0"/>
          </a:p>
          <a:p>
            <a:r>
              <a:rPr lang="en-GB" dirty="0"/>
              <a:t>I don’t know how much focus I will be able to set in diversity: Rather complex, but important to show this duality</a:t>
            </a:r>
          </a:p>
          <a:p>
            <a:endParaRPr lang="en-GB" dirty="0"/>
          </a:p>
          <a:p>
            <a:endParaRPr lang="en-GB" dirty="0"/>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6</a:t>
            </a:fld>
            <a:endParaRPr lang="de-DE" altLang="de-DE" dirty="0"/>
          </a:p>
        </p:txBody>
      </p:sp>
    </p:spTree>
    <p:extLst>
      <p:ext uri="{BB962C8B-B14F-4D97-AF65-F5344CB8AC3E}">
        <p14:creationId xmlns:p14="http://schemas.microsoft.com/office/powerpoint/2010/main" val="302014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brauch ein Beispiel für den </a:t>
            </a:r>
            <a:r>
              <a:rPr lang="de-DE" dirty="0" err="1"/>
              <a:t>eigenltichen</a:t>
            </a:r>
            <a:r>
              <a:rPr lang="de-DE" dirty="0"/>
              <a:t> </a:t>
            </a:r>
            <a:r>
              <a:rPr lang="de-DE" dirty="0" err="1"/>
              <a:t>output</a:t>
            </a:r>
            <a:r>
              <a:rPr lang="de-DE" dirty="0"/>
              <a:t> der Modelle: Wo steht, wie wahrscheinlich das Stehen, Grasen etc. grade ist? Auf </a:t>
            </a:r>
            <a:r>
              <a:rPr lang="de-DE" dirty="0" err="1"/>
              <a:t>GitLab</a:t>
            </a:r>
            <a:r>
              <a:rPr lang="de-DE" dirty="0"/>
              <a:t> sehe ich nur den Output des Model Miners. </a:t>
            </a:r>
          </a:p>
          <a:p>
            <a:endParaRPr lang="en-GB" dirty="0"/>
          </a:p>
          <a:p>
            <a:r>
              <a:rPr lang="en-GB" dirty="0"/>
              <a:t>Easy way, but does it make sense?</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7</a:t>
            </a:fld>
            <a:endParaRPr lang="de-DE" altLang="de-DE" dirty="0"/>
          </a:p>
        </p:txBody>
      </p:sp>
    </p:spTree>
    <p:extLst>
      <p:ext uri="{BB962C8B-B14F-4D97-AF65-F5344CB8AC3E}">
        <p14:creationId xmlns:p14="http://schemas.microsoft.com/office/powerpoint/2010/main" val="117144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brauch ein Beispiel für den </a:t>
            </a:r>
            <a:r>
              <a:rPr lang="de-DE" dirty="0" err="1"/>
              <a:t>eigenltichen</a:t>
            </a:r>
            <a:r>
              <a:rPr lang="de-DE" dirty="0"/>
              <a:t> </a:t>
            </a:r>
            <a:r>
              <a:rPr lang="de-DE" dirty="0" err="1"/>
              <a:t>output</a:t>
            </a:r>
            <a:r>
              <a:rPr lang="de-DE" dirty="0"/>
              <a:t> der Modelle: Wo steht, wie wahrscheinlich das Stehen, Grasen etc. grade ist? Auf </a:t>
            </a:r>
            <a:r>
              <a:rPr lang="de-DE" dirty="0" err="1"/>
              <a:t>GitLab</a:t>
            </a:r>
            <a:r>
              <a:rPr lang="de-DE" dirty="0"/>
              <a:t> sehe ich nur den Output des Model Miners. </a:t>
            </a:r>
          </a:p>
          <a:p>
            <a:endParaRPr lang="en-GB" dirty="0"/>
          </a:p>
          <a:p>
            <a:r>
              <a:rPr lang="en-GB" dirty="0"/>
              <a:t>Easy way, but does it make sense?</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8</a:t>
            </a:fld>
            <a:endParaRPr lang="de-DE" altLang="de-DE" dirty="0"/>
          </a:p>
        </p:txBody>
      </p:sp>
    </p:spTree>
    <p:extLst>
      <p:ext uri="{BB962C8B-B14F-4D97-AF65-F5344CB8AC3E}">
        <p14:creationId xmlns:p14="http://schemas.microsoft.com/office/powerpoint/2010/main" val="16705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brauch ein Beispiel für den </a:t>
            </a:r>
            <a:r>
              <a:rPr lang="de-DE" dirty="0" err="1"/>
              <a:t>eigenltichen</a:t>
            </a:r>
            <a:r>
              <a:rPr lang="de-DE" dirty="0"/>
              <a:t> </a:t>
            </a:r>
            <a:r>
              <a:rPr lang="de-DE" dirty="0" err="1"/>
              <a:t>output</a:t>
            </a:r>
            <a:r>
              <a:rPr lang="de-DE" dirty="0"/>
              <a:t> der Modelle: Wo steht, wie wahrscheinlich das Stehen, Grasen etc. grade ist? Auf </a:t>
            </a:r>
            <a:r>
              <a:rPr lang="de-DE" dirty="0" err="1"/>
              <a:t>GitLab</a:t>
            </a:r>
            <a:r>
              <a:rPr lang="de-DE" dirty="0"/>
              <a:t> sehe ich nur den Output des Model Miners. </a:t>
            </a:r>
            <a:endParaRPr lang="en-GB" dirty="0"/>
          </a:p>
          <a:p>
            <a:endParaRPr lang="en-GB" dirty="0"/>
          </a:p>
          <a:p>
            <a:r>
              <a:rPr lang="en-GB" dirty="0"/>
              <a:t>This is the way, I see it. Open for other inputs / solution possibilities</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9</a:t>
            </a:fld>
            <a:endParaRPr lang="de-DE" altLang="de-DE" dirty="0"/>
          </a:p>
        </p:txBody>
      </p:sp>
    </p:spTree>
    <p:extLst>
      <p:ext uri="{BB962C8B-B14F-4D97-AF65-F5344CB8AC3E}">
        <p14:creationId xmlns:p14="http://schemas.microsoft.com/office/powerpoint/2010/main" val="284127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brauch ein Beispiel für den </a:t>
            </a:r>
            <a:r>
              <a:rPr lang="de-DE" dirty="0" err="1"/>
              <a:t>eigenltichen</a:t>
            </a:r>
            <a:r>
              <a:rPr lang="de-DE" dirty="0"/>
              <a:t> </a:t>
            </a:r>
            <a:r>
              <a:rPr lang="de-DE" dirty="0" err="1"/>
              <a:t>output</a:t>
            </a:r>
            <a:r>
              <a:rPr lang="de-DE" dirty="0"/>
              <a:t> der Modelle: Wo steht, wie wahrscheinlich das Stehen, Grasen etc. grade ist? Auf </a:t>
            </a:r>
            <a:r>
              <a:rPr lang="de-DE" dirty="0" err="1"/>
              <a:t>GitLab</a:t>
            </a:r>
            <a:r>
              <a:rPr lang="de-DE" dirty="0"/>
              <a:t> sehe ich nur den Output des Model Miners. </a:t>
            </a:r>
            <a:endParaRPr lang="en-GB" dirty="0"/>
          </a:p>
          <a:p>
            <a:endParaRPr lang="en-GB" dirty="0"/>
          </a:p>
          <a:p>
            <a:r>
              <a:rPr lang="en-GB" dirty="0"/>
              <a:t>This is the way, I see it. Open for other inputs / solution possibilities</a:t>
            </a:r>
          </a:p>
        </p:txBody>
      </p:sp>
      <p:sp>
        <p:nvSpPr>
          <p:cNvPr id="4" name="Foliennummernplatzhalter 3"/>
          <p:cNvSpPr>
            <a:spLocks noGrp="1"/>
          </p:cNvSpPr>
          <p:nvPr>
            <p:ph type="sldNum" sz="quarter" idx="5"/>
          </p:nvPr>
        </p:nvSpPr>
        <p:spPr/>
        <p:txBody>
          <a:bodyPr/>
          <a:lstStyle/>
          <a:p>
            <a:fld id="{10E1368E-9EDC-6E45-BE73-DF6A66943736}" type="slidenum">
              <a:rPr lang="de-DE" altLang="de-DE" smtClean="0"/>
              <a:pPr/>
              <a:t>10</a:t>
            </a:fld>
            <a:endParaRPr lang="de-DE" altLang="de-DE" dirty="0"/>
          </a:p>
        </p:txBody>
      </p:sp>
    </p:spTree>
    <p:extLst>
      <p:ext uri="{BB962C8B-B14F-4D97-AF65-F5344CB8AC3E}">
        <p14:creationId xmlns:p14="http://schemas.microsoft.com/office/powerpoint/2010/main" val="388594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dirty="0"/>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350962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12394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4042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30677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70418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50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5062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Inhaltsplatzhalter 4"/>
          <p:cNvSpPr>
            <a:spLocks noGrp="1"/>
          </p:cNvSpPr>
          <p:nvPr>
            <p:ph idx="1"/>
          </p:nvPr>
        </p:nvSpPr>
        <p:spPr>
          <a:xfrm>
            <a:off x="838200" y="2590800"/>
            <a:ext cx="7467600" cy="3552825"/>
          </a:xfrm>
        </p:spPr>
        <p:txBody>
          <a:bodyPr/>
          <a:lstStyle/>
          <a:p>
            <a:pPr lvl="0"/>
            <a:r>
              <a:rPr lang="de-DE"/>
              <a:t>Mastertextformat bearbeiten</a:t>
            </a:r>
          </a:p>
        </p:txBody>
      </p:sp>
    </p:spTree>
    <p:extLst>
      <p:ext uri="{BB962C8B-B14F-4D97-AF65-F5344CB8AC3E}">
        <p14:creationId xmlns:p14="http://schemas.microsoft.com/office/powerpoint/2010/main" val="258949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1088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6" descr="ub-cd-ppt-back02-5_grau.gif">
            <a:extLst>
              <a:ext uri="{FF2B5EF4-FFF2-40B4-BE49-F238E27FC236}">
                <a16:creationId xmlns:a16="http://schemas.microsoft.com/office/drawing/2014/main" id="{C111B2DB-2DDE-3AC7-65EE-DFC0789A5C1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7" descr="ub-cd-ppt-back02-5.gif">
            <a:extLst>
              <a:ext uri="{FF2B5EF4-FFF2-40B4-BE49-F238E27FC236}">
                <a16:creationId xmlns:a16="http://schemas.microsoft.com/office/drawing/2014/main" id="{67BD95A5-7828-F23E-4379-BD4746D5191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E055067A-1D65-CBDB-4B4A-FD34F5248B55}"/>
              </a:ext>
            </a:extLst>
          </p:cNvPr>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a:t>
            </a:r>
            <a:br>
              <a:rPr lang="de-DE" altLang="de-DE"/>
            </a:br>
            <a:r>
              <a:rPr lang="de-DE" altLang="de-DE"/>
              <a:t>zu bearbeiten</a:t>
            </a:r>
          </a:p>
        </p:txBody>
      </p:sp>
      <p:sp>
        <p:nvSpPr>
          <p:cNvPr id="1029" name="Rectangle 3">
            <a:extLst>
              <a:ext uri="{FF2B5EF4-FFF2-40B4-BE49-F238E27FC236}">
                <a16:creationId xmlns:a16="http://schemas.microsoft.com/office/drawing/2014/main" id="{1181D0C4-862C-8155-CD0F-85553797EBFC}"/>
              </a:ext>
            </a:extLst>
          </p:cNvPr>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23">
            <a:extLst>
              <a:ext uri="{FF2B5EF4-FFF2-40B4-BE49-F238E27FC236}">
                <a16:creationId xmlns:a16="http://schemas.microsoft.com/office/drawing/2014/main" id="{6B6C2418-9E53-CD27-DAEA-97777C574350}"/>
              </a:ext>
            </a:extLst>
          </p:cNvPr>
          <p:cNvSpPr>
            <a:spLocks noChangeArrowheads="1"/>
          </p:cNvSpPr>
          <p:nvPr/>
        </p:nvSpPr>
        <p:spPr bwMode="auto">
          <a:xfrm>
            <a:off x="7924800" y="6557963"/>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dirty="0">
                <a:solidFill>
                  <a:srgbClr val="00407A"/>
                </a:solidFill>
                <a:latin typeface="Arial" panose="020B0604020202020204" pitchFamily="34" charset="0"/>
              </a:rPr>
              <a:t>S. </a:t>
            </a:r>
            <a:fld id="{17B98186-34A0-C740-A293-57E6382B0C39}" type="slidenum">
              <a:rPr lang="de-DE" altLang="de-DE" sz="900">
                <a:solidFill>
                  <a:srgbClr val="00407A"/>
                </a:solidFill>
                <a:latin typeface="Arial" panose="020B0604020202020204" pitchFamily="34" charset="0"/>
              </a:rPr>
              <a:pPr algn="r" eaLnBrk="1" hangingPunct="1"/>
              <a:t>‹Nr.›</a:t>
            </a:fld>
            <a:endParaRPr lang="de-DE" altLang="de-DE" sz="900" dirty="0">
              <a:solidFill>
                <a:srgbClr val="00407A"/>
              </a:solidFill>
              <a:latin typeface="Arial" panose="020B0604020202020204" pitchFamily="34" charset="0"/>
            </a:endParaRPr>
          </a:p>
        </p:txBody>
      </p:sp>
      <p:sp>
        <p:nvSpPr>
          <p:cNvPr id="1031" name="Rectangle 23">
            <a:extLst>
              <a:ext uri="{FF2B5EF4-FFF2-40B4-BE49-F238E27FC236}">
                <a16:creationId xmlns:a16="http://schemas.microsoft.com/office/drawing/2014/main" id="{C980A2AC-9D55-AE5A-7068-4D90B1E2478A}"/>
              </a:ext>
            </a:extLst>
          </p:cNvPr>
          <p:cNvSpPr>
            <a:spLocks noChangeArrowheads="1"/>
          </p:cNvSpPr>
          <p:nvPr/>
        </p:nvSpPr>
        <p:spPr bwMode="auto">
          <a:xfrm>
            <a:off x="152400" y="6557963"/>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de-DE" altLang="de-DE" sz="900" dirty="0">
                <a:solidFill>
                  <a:srgbClr val="00407A"/>
                </a:solidFill>
                <a:latin typeface="Arial" charset="0"/>
              </a:rPr>
              <a:t>Model Set Retrieval | Niklas Diller | Chair </a:t>
            </a:r>
            <a:r>
              <a:rPr lang="de-DE" altLang="de-DE" sz="900" dirty="0" err="1">
                <a:solidFill>
                  <a:srgbClr val="00407A"/>
                </a:solidFill>
                <a:latin typeface="Arial" charset="0"/>
              </a:rPr>
              <a:t>of</a:t>
            </a:r>
            <a:r>
              <a:rPr lang="de-DE" altLang="de-DE" sz="900" dirty="0">
                <a:solidFill>
                  <a:srgbClr val="00407A"/>
                </a:solidFill>
                <a:latin typeface="Arial" charset="0"/>
              </a:rPr>
              <a:t> Mobile Systems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AF7E391B-8EDB-A517-2132-9B85CA20FD51}"/>
              </a:ext>
            </a:extLst>
          </p:cNvPr>
          <p:cNvSpPr/>
          <p:nvPr/>
        </p:nvSpPr>
        <p:spPr>
          <a:xfrm>
            <a:off x="2411413" y="2996953"/>
            <a:ext cx="6624637" cy="2664296"/>
          </a:xfrm>
          <a:prstGeom prst="rect">
            <a:avLst/>
          </a:prstGeom>
          <a:solidFill>
            <a:schemeClr val="accent5">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2052" name="Rectangle 2">
            <a:extLst>
              <a:ext uri="{FF2B5EF4-FFF2-40B4-BE49-F238E27FC236}">
                <a16:creationId xmlns:a16="http://schemas.microsoft.com/office/drawing/2014/main" id="{C77966C1-C557-232D-F8F6-410D88486C39}"/>
              </a:ext>
            </a:extLst>
          </p:cNvPr>
          <p:cNvSpPr>
            <a:spLocks noGrp="1" noChangeArrowheads="1"/>
          </p:cNvSpPr>
          <p:nvPr>
            <p:ph type="ctrTitle"/>
          </p:nvPr>
        </p:nvSpPr>
        <p:spPr>
          <a:xfrm>
            <a:off x="2743200" y="3429000"/>
            <a:ext cx="5900738" cy="1143000"/>
          </a:xfrm>
        </p:spPr>
        <p:txBody>
          <a:bodyPr/>
          <a:lstStyle/>
          <a:p>
            <a:r>
              <a:rPr lang="de-DE" altLang="de-DE" dirty="0" err="1">
                <a:solidFill>
                  <a:srgbClr val="00457D"/>
                </a:solidFill>
                <a:latin typeface="Arial" panose="020B0604020202020204" pitchFamily="34" charset="0"/>
                <a:cs typeface="Arial" panose="020B0604020202020204" pitchFamily="34" charset="0"/>
              </a:rPr>
              <a:t>Balancing</a:t>
            </a:r>
            <a:r>
              <a:rPr lang="de-DE" altLang="de-DE" dirty="0">
                <a:solidFill>
                  <a:srgbClr val="00457D"/>
                </a:solidFill>
                <a:latin typeface="Arial" panose="020B0604020202020204" pitchFamily="34" charset="0"/>
                <a:cs typeface="Arial" panose="020B0604020202020204" pitchFamily="34" charset="0"/>
              </a:rPr>
              <a:t> Performance and </a:t>
            </a:r>
            <a:r>
              <a:rPr lang="de-DE" altLang="de-DE" dirty="0" err="1">
                <a:solidFill>
                  <a:srgbClr val="00457D"/>
                </a:solidFill>
                <a:latin typeface="Arial" panose="020B0604020202020204" pitchFamily="34" charset="0"/>
                <a:cs typeface="Arial" panose="020B0604020202020204" pitchFamily="34" charset="0"/>
              </a:rPr>
              <a:t>Resource</a:t>
            </a:r>
            <a:r>
              <a:rPr lang="de-DE" altLang="de-DE" dirty="0">
                <a:solidFill>
                  <a:srgbClr val="00457D"/>
                </a:solidFill>
                <a:latin typeface="Arial" panose="020B0604020202020204" pitchFamily="34" charset="0"/>
                <a:cs typeface="Arial" panose="020B0604020202020204" pitchFamily="34" charset="0"/>
              </a:rPr>
              <a:t>-Awareness: </a:t>
            </a:r>
            <a:r>
              <a:rPr lang="de-DE" altLang="de-DE" dirty="0" err="1">
                <a:solidFill>
                  <a:srgbClr val="00457D"/>
                </a:solidFill>
                <a:latin typeface="Arial" panose="020B0604020202020204" pitchFamily="34" charset="0"/>
                <a:cs typeface="Arial" panose="020B0604020202020204" pitchFamily="34" charset="0"/>
              </a:rPr>
              <a:t>Optimizing</a:t>
            </a:r>
            <a:r>
              <a:rPr lang="de-DE" altLang="de-DE" dirty="0">
                <a:solidFill>
                  <a:srgbClr val="00457D"/>
                </a:solidFill>
                <a:latin typeface="Arial" panose="020B0604020202020204" pitchFamily="34" charset="0"/>
                <a:cs typeface="Arial" panose="020B0604020202020204" pitchFamily="34" charset="0"/>
              </a:rPr>
              <a:t> </a:t>
            </a:r>
            <a:r>
              <a:rPr lang="de-DE" altLang="de-DE" dirty="0" err="1">
                <a:solidFill>
                  <a:srgbClr val="00457D"/>
                </a:solidFill>
                <a:latin typeface="Arial" panose="020B0604020202020204" pitchFamily="34" charset="0"/>
                <a:cs typeface="Arial" panose="020B0604020202020204" pitchFamily="34" charset="0"/>
              </a:rPr>
              <a:t>the</a:t>
            </a:r>
            <a:r>
              <a:rPr lang="de-DE" altLang="de-DE" dirty="0">
                <a:solidFill>
                  <a:srgbClr val="00457D"/>
                </a:solidFill>
                <a:latin typeface="Arial" panose="020B0604020202020204" pitchFamily="34" charset="0"/>
                <a:cs typeface="Arial" panose="020B0604020202020204" pitchFamily="34" charset="0"/>
              </a:rPr>
              <a:t> Model </a:t>
            </a:r>
            <a:r>
              <a:rPr lang="de-DE" altLang="de-DE" dirty="0" err="1">
                <a:solidFill>
                  <a:srgbClr val="00457D"/>
                </a:solidFill>
                <a:latin typeface="Arial" panose="020B0604020202020204" pitchFamily="34" charset="0"/>
                <a:cs typeface="Arial" panose="020B0604020202020204" pitchFamily="34" charset="0"/>
              </a:rPr>
              <a:t>Selection</a:t>
            </a:r>
            <a:r>
              <a:rPr lang="de-DE" altLang="de-DE" dirty="0">
                <a:solidFill>
                  <a:srgbClr val="00457D"/>
                </a:solidFill>
                <a:latin typeface="Arial" panose="020B0604020202020204" pitchFamily="34" charset="0"/>
                <a:cs typeface="Arial" panose="020B0604020202020204" pitchFamily="34" charset="0"/>
              </a:rPr>
              <a:t> and Ensemble </a:t>
            </a:r>
            <a:r>
              <a:rPr lang="de-DE" altLang="de-DE" dirty="0" err="1">
                <a:solidFill>
                  <a:srgbClr val="00457D"/>
                </a:solidFill>
                <a:latin typeface="Arial" panose="020B0604020202020204" pitchFamily="34" charset="0"/>
                <a:cs typeface="Arial" panose="020B0604020202020204" pitchFamily="34" charset="0"/>
              </a:rPr>
              <a:t>Process</a:t>
            </a:r>
            <a:r>
              <a:rPr lang="de-DE" altLang="de-DE" dirty="0">
                <a:solidFill>
                  <a:srgbClr val="00457D"/>
                </a:solidFill>
                <a:latin typeface="Arial" panose="020B0604020202020204" pitchFamily="34" charset="0"/>
                <a:cs typeface="Arial" panose="020B0604020202020204" pitchFamily="34" charset="0"/>
              </a:rPr>
              <a:t> in </a:t>
            </a:r>
            <a:r>
              <a:rPr lang="de-DE" altLang="de-DE" dirty="0" err="1">
                <a:solidFill>
                  <a:srgbClr val="00457D"/>
                </a:solidFill>
                <a:latin typeface="Arial" panose="020B0604020202020204" pitchFamily="34" charset="0"/>
                <a:cs typeface="Arial" panose="020B0604020202020204" pitchFamily="34" charset="0"/>
              </a:rPr>
              <a:t>Machine</a:t>
            </a:r>
            <a:r>
              <a:rPr lang="de-DE" altLang="de-DE" dirty="0">
                <a:solidFill>
                  <a:srgbClr val="00457D"/>
                </a:solidFill>
                <a:latin typeface="Arial" panose="020B0604020202020204" pitchFamily="34" charset="0"/>
                <a:cs typeface="Arial" panose="020B0604020202020204" pitchFamily="34" charset="0"/>
              </a:rPr>
              <a:t> Learning</a:t>
            </a:r>
          </a:p>
        </p:txBody>
      </p:sp>
      <p:sp>
        <p:nvSpPr>
          <p:cNvPr id="2053" name="Rectangle 3">
            <a:extLst>
              <a:ext uri="{FF2B5EF4-FFF2-40B4-BE49-F238E27FC236}">
                <a16:creationId xmlns:a16="http://schemas.microsoft.com/office/drawing/2014/main" id="{CE006C4A-6F04-B9C3-11A6-C01C056A8C24}"/>
              </a:ext>
            </a:extLst>
          </p:cNvPr>
          <p:cNvSpPr>
            <a:spLocks noGrp="1" noChangeArrowheads="1"/>
          </p:cNvSpPr>
          <p:nvPr>
            <p:ph type="subTitle" idx="1"/>
          </p:nvPr>
        </p:nvSpPr>
        <p:spPr>
          <a:xfrm>
            <a:off x="2743200" y="4941168"/>
            <a:ext cx="5900738" cy="572641"/>
          </a:xfrm>
        </p:spPr>
        <p:txBody>
          <a:bodyPr anchor="ctr"/>
          <a:lstStyle/>
          <a:p>
            <a:pPr algn="l"/>
            <a:r>
              <a:rPr lang="de-DE" altLang="de-DE" sz="1400" dirty="0" err="1">
                <a:solidFill>
                  <a:srgbClr val="00407A"/>
                </a:solidFill>
                <a:latin typeface="Arial" panose="020B0604020202020204" pitchFamily="34" charset="0"/>
                <a:cs typeface="Arial" panose="020B0604020202020204" pitchFamily="34" charset="0"/>
              </a:rPr>
              <a:t>Master‘s</a:t>
            </a:r>
            <a:r>
              <a:rPr lang="de-DE" altLang="de-DE" sz="1400" dirty="0">
                <a:solidFill>
                  <a:srgbClr val="00407A"/>
                </a:solidFill>
                <a:latin typeface="Arial" panose="020B0604020202020204" pitchFamily="34" charset="0"/>
                <a:cs typeface="Arial" panose="020B0604020202020204" pitchFamily="34" charset="0"/>
              </a:rPr>
              <a:t> </a:t>
            </a:r>
            <a:r>
              <a:rPr lang="de-DE" altLang="de-DE" sz="1400" dirty="0" err="1">
                <a:solidFill>
                  <a:srgbClr val="00407A"/>
                </a:solidFill>
                <a:latin typeface="Arial" panose="020B0604020202020204" pitchFamily="34" charset="0"/>
                <a:cs typeface="Arial" panose="020B0604020202020204" pitchFamily="34" charset="0"/>
              </a:rPr>
              <a:t>Theses</a:t>
            </a:r>
            <a:r>
              <a:rPr lang="de-DE" altLang="de-DE" sz="1400" dirty="0">
                <a:solidFill>
                  <a:srgbClr val="00407A"/>
                </a:solidFill>
                <a:latin typeface="Arial" panose="020B0604020202020204" pitchFamily="34" charset="0"/>
                <a:cs typeface="Arial" panose="020B0604020202020204" pitchFamily="34" charset="0"/>
              </a:rPr>
              <a:t> Update</a:t>
            </a:r>
          </a:p>
          <a:p>
            <a:pPr algn="l"/>
            <a:r>
              <a:rPr lang="de-DE" altLang="de-DE" sz="1400" dirty="0" err="1">
                <a:solidFill>
                  <a:srgbClr val="00407A"/>
                </a:solidFill>
                <a:latin typeface="Arial" panose="020B0604020202020204" pitchFamily="34" charset="0"/>
                <a:cs typeface="Arial" panose="020B0604020202020204" pitchFamily="34" charset="0"/>
              </a:rPr>
              <a:t>by</a:t>
            </a:r>
            <a:r>
              <a:rPr lang="de-DE" altLang="de-DE" sz="1400" dirty="0">
                <a:solidFill>
                  <a:srgbClr val="00407A"/>
                </a:solidFill>
                <a:latin typeface="Arial" panose="020B0604020202020204" pitchFamily="34" charset="0"/>
                <a:cs typeface="Arial" panose="020B0604020202020204" pitchFamily="34" charset="0"/>
              </a:rPr>
              <a:t> Niklas Diller (Computing in </a:t>
            </a:r>
            <a:r>
              <a:rPr lang="de-DE" altLang="de-DE" sz="1400" dirty="0" err="1">
                <a:solidFill>
                  <a:srgbClr val="00407A"/>
                </a:solidFill>
                <a:latin typeface="Arial" panose="020B0604020202020204" pitchFamily="34" charset="0"/>
                <a:cs typeface="Arial" panose="020B0604020202020204" pitchFamily="34" charset="0"/>
              </a:rPr>
              <a:t>the</a:t>
            </a:r>
            <a:r>
              <a:rPr lang="de-DE" altLang="de-DE" sz="1400" dirty="0">
                <a:solidFill>
                  <a:srgbClr val="00407A"/>
                </a:solidFill>
                <a:latin typeface="Arial" panose="020B0604020202020204" pitchFamily="34" charset="0"/>
                <a:cs typeface="Arial" panose="020B0604020202020204" pitchFamily="34" charset="0"/>
              </a:rPr>
              <a:t> </a:t>
            </a:r>
            <a:r>
              <a:rPr lang="de-DE" altLang="de-DE" sz="1400" dirty="0" err="1">
                <a:solidFill>
                  <a:srgbClr val="00407A"/>
                </a:solidFill>
                <a:latin typeface="Arial" panose="020B0604020202020204" pitchFamily="34" charset="0"/>
                <a:cs typeface="Arial" panose="020B0604020202020204" pitchFamily="34" charset="0"/>
              </a:rPr>
              <a:t>Humanities</a:t>
            </a:r>
            <a:r>
              <a:rPr lang="de-DE" altLang="de-DE" sz="1400" dirty="0">
                <a:solidFill>
                  <a:srgbClr val="00407A"/>
                </a:solidFill>
                <a:latin typeface="Arial" panose="020B0604020202020204" pitchFamily="34" charset="0"/>
                <a:cs typeface="Arial" panose="020B0604020202020204" pitchFamily="34" charset="0"/>
              </a:rPr>
              <a:t>) on 23.08.2023</a:t>
            </a:r>
          </a:p>
        </p:txBody>
      </p:sp>
      <p:pic>
        <p:nvPicPr>
          <p:cNvPr id="2054" name="Grafik 9" descr="Kopfmodul grau sehr lang-deutsch.gif">
            <a:extLst>
              <a:ext uri="{FF2B5EF4-FFF2-40B4-BE49-F238E27FC236}">
                <a16:creationId xmlns:a16="http://schemas.microsoft.com/office/drawing/2014/main" id="{4FDA6693-A59F-B753-B3CF-7F78D7ACB185}"/>
              </a:ext>
            </a:extLst>
          </p:cNvPr>
          <p:cNvPicPr>
            <a:picLocks noChangeAspect="1"/>
          </p:cNvPicPr>
          <p:nvPr/>
        </p:nvPicPr>
        <p:blipFill>
          <a:blip r:embed="rId3">
            <a:extLst>
              <a:ext uri="{28A0092B-C50C-407E-A947-70E740481C1C}">
                <a14:useLocalDpi xmlns:a14="http://schemas.microsoft.com/office/drawing/2010/main" val="0"/>
              </a:ext>
            </a:extLst>
          </a:blip>
          <a:srcRect l="33163"/>
          <a:stretch>
            <a:fillRect/>
          </a:stretch>
        </p:blipFill>
        <p:spPr bwMode="auto">
          <a:xfrm>
            <a:off x="107950" y="98425"/>
            <a:ext cx="89281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Grafik 4" descr="ub-cd-ppt-back01-1_o.gif">
            <a:extLst>
              <a:ext uri="{FF2B5EF4-FFF2-40B4-BE49-F238E27FC236}">
                <a16:creationId xmlns:a16="http://schemas.microsoft.com/office/drawing/2014/main" id="{5719C72C-7C96-8B8E-10D9-045763B0AE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hidden">
          <a:xfrm>
            <a:off x="0" y="0"/>
            <a:ext cx="9144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Grafik 6" descr="ub-cd-ppt-back01-1_l-r.gif">
            <a:extLst>
              <a:ext uri="{FF2B5EF4-FFF2-40B4-BE49-F238E27FC236}">
                <a16:creationId xmlns:a16="http://schemas.microsoft.com/office/drawing/2014/main" id="{2AC8B6AE-B305-F152-EBD8-FEA08515D4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95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Grafik 7" descr="ub-cd-ppt-back01-1_l-r.gif">
            <a:extLst>
              <a:ext uri="{FF2B5EF4-FFF2-40B4-BE49-F238E27FC236}">
                <a16:creationId xmlns:a16="http://schemas.microsoft.com/office/drawing/2014/main" id="{ECB58114-6335-535D-258C-1C00EFB8DA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34463" y="0"/>
            <a:ext cx="109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Grafik 8" descr="ub-cd-ppt-back01-1_u.gif">
            <a:extLst>
              <a:ext uri="{FF2B5EF4-FFF2-40B4-BE49-F238E27FC236}">
                <a16:creationId xmlns:a16="http://schemas.microsoft.com/office/drawing/2014/main" id="{E9E9CD82-A49B-7295-5027-9BBF58E6DD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6751638"/>
            <a:ext cx="91440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feld 1">
            <a:extLst>
              <a:ext uri="{FF2B5EF4-FFF2-40B4-BE49-F238E27FC236}">
                <a16:creationId xmlns:a16="http://schemas.microsoft.com/office/drawing/2014/main" id="{20C76C95-97E7-8F96-5097-D83F5E1F0440}"/>
              </a:ext>
            </a:extLst>
          </p:cNvPr>
          <p:cNvSpPr txBox="1"/>
          <p:nvPr/>
        </p:nvSpPr>
        <p:spPr>
          <a:xfrm>
            <a:off x="-1146220" y="2575775"/>
            <a:ext cx="184731" cy="461665"/>
          </a:xfrm>
          <a:prstGeom prst="rect">
            <a:avLst/>
          </a:prstGeom>
          <a:noFill/>
        </p:spPr>
        <p:txBody>
          <a:bodyPr wrap="none" rtlCol="0">
            <a:spAutoFit/>
          </a:bodyPr>
          <a:lstStyle/>
          <a:p>
            <a:endParaRPr lang="en-GB"/>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Approach Option 3: Reconstruction of Model Miner</a:t>
            </a:r>
          </a:p>
        </p:txBody>
      </p:sp>
      <p:pic>
        <p:nvPicPr>
          <p:cNvPr id="6" name="Inhaltsplatzhalter 5" descr="Ein Bild, das Text, Screenshot, Diagramm, Schrift enthält.&#10;&#10;Automatisch generierte Beschreibung">
            <a:extLst>
              <a:ext uri="{FF2B5EF4-FFF2-40B4-BE49-F238E27FC236}">
                <a16:creationId xmlns:a16="http://schemas.microsoft.com/office/drawing/2014/main" id="{E928559E-3052-72D8-E8E2-E16D201EB8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9792" y="1844416"/>
            <a:ext cx="4752528" cy="4542676"/>
          </a:xfrm>
        </p:spPr>
      </p:pic>
    </p:spTree>
    <p:extLst>
      <p:ext uri="{BB962C8B-B14F-4D97-AF65-F5344CB8AC3E}">
        <p14:creationId xmlns:p14="http://schemas.microsoft.com/office/powerpoint/2010/main" val="182287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Ideas &amp; Considerations</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420888"/>
            <a:ext cx="7467600" cy="3552825"/>
          </a:xfrm>
        </p:spPr>
        <p:txBody>
          <a:bodyPr/>
          <a:lstStyle/>
          <a:p>
            <a:r>
              <a:rPr lang="en-GB" altLang="de-DE" dirty="0">
                <a:latin typeface="Arial" panose="020B0604020202020204" pitchFamily="34" charset="0"/>
              </a:rPr>
              <a:t>Filter, to only construct homogenous Ensembles</a:t>
            </a:r>
          </a:p>
          <a:p>
            <a:pPr lvl="1"/>
            <a:r>
              <a:rPr lang="en-GB" altLang="de-DE" dirty="0">
                <a:latin typeface="Arial" panose="020B0604020202020204" pitchFamily="34" charset="0"/>
              </a:rPr>
              <a:t>Select the desired ML Algorithm beforehand</a:t>
            </a:r>
          </a:p>
          <a:p>
            <a:r>
              <a:rPr lang="en-GB" altLang="de-DE" dirty="0">
                <a:latin typeface="Arial" panose="020B0604020202020204" pitchFamily="34" charset="0"/>
              </a:rPr>
              <a:t>Selection of preferred Voting Method</a:t>
            </a:r>
          </a:p>
          <a:p>
            <a:r>
              <a:rPr lang="en-GB" altLang="de-DE" dirty="0">
                <a:latin typeface="Arial" panose="020B0604020202020204" pitchFamily="34" charset="0"/>
              </a:rPr>
              <a:t>Majority Voting: Behaviour at Rejection Option</a:t>
            </a:r>
          </a:p>
          <a:p>
            <a:pPr lvl="1"/>
            <a:r>
              <a:rPr lang="en-GB" altLang="de-DE" dirty="0">
                <a:latin typeface="Arial" panose="020B0604020202020204" pitchFamily="34" charset="0"/>
              </a:rPr>
              <a:t>Use Plurality Voting Instead</a:t>
            </a:r>
          </a:p>
          <a:p>
            <a:pPr lvl="1"/>
            <a:r>
              <a:rPr lang="en-GB" altLang="de-DE" dirty="0">
                <a:latin typeface="Arial" panose="020B0604020202020204" pitchFamily="34" charset="0"/>
              </a:rPr>
              <a:t>Add/Remove </a:t>
            </a:r>
            <a:r>
              <a:rPr lang="en-GB" altLang="de-DE" i="1" dirty="0">
                <a:latin typeface="Arial" panose="020B0604020202020204" pitchFamily="34" charset="0"/>
              </a:rPr>
              <a:t>I</a:t>
            </a:r>
            <a:r>
              <a:rPr lang="en-GB" altLang="de-DE" dirty="0">
                <a:latin typeface="Arial" panose="020B0604020202020204" pitchFamily="34" charset="0"/>
              </a:rPr>
              <a:t> more models to Ensemble and re-classify</a:t>
            </a:r>
          </a:p>
          <a:p>
            <a:pPr lvl="1"/>
            <a:r>
              <a:rPr lang="en-GB" altLang="de-DE" dirty="0">
                <a:latin typeface="Arial" panose="020B0604020202020204" pitchFamily="34" charset="0"/>
              </a:rPr>
              <a:t>Use prediction of model/Ensemble with highest accuracy</a:t>
            </a:r>
          </a:p>
          <a:p>
            <a:pPr marL="0" indent="0">
              <a:buNone/>
            </a:pPr>
            <a:endParaRPr lang="en-GB" altLang="de-DE" dirty="0">
              <a:latin typeface="Arial" panose="020B0604020202020204" pitchFamily="34" charset="0"/>
            </a:endParaRPr>
          </a:p>
        </p:txBody>
      </p:sp>
    </p:spTree>
    <p:extLst>
      <p:ext uri="{BB962C8B-B14F-4D97-AF65-F5344CB8AC3E}">
        <p14:creationId xmlns:p14="http://schemas.microsoft.com/office/powerpoint/2010/main" val="236864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endParaRPr lang="en-GB" altLang="de-DE" dirty="0">
              <a:latin typeface="Arial" panose="020B0604020202020204" pitchFamily="34" charset="0"/>
            </a:endParaRP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276872"/>
            <a:ext cx="7467600" cy="3552825"/>
          </a:xfrm>
        </p:spPr>
        <p:txBody>
          <a:bodyPr/>
          <a:lstStyle/>
          <a:p>
            <a:pPr marL="0" indent="0">
              <a:buNone/>
            </a:pPr>
            <a:r>
              <a:rPr lang="en-GB" altLang="de-DE" dirty="0">
                <a:latin typeface="Arial" panose="020B0604020202020204" pitchFamily="34" charset="0"/>
              </a:rPr>
              <a:t>Current approach lacks performance but has potential</a:t>
            </a:r>
          </a:p>
        </p:txBody>
      </p:sp>
      <p:pic>
        <p:nvPicPr>
          <p:cNvPr id="2" name="Grafik 1" descr="Ein Bild, das Text, Screenshot, Schrift enthält.&#10;&#10;Automatisch generierte Beschreibung">
            <a:extLst>
              <a:ext uri="{FF2B5EF4-FFF2-40B4-BE49-F238E27FC236}">
                <a16:creationId xmlns:a16="http://schemas.microsoft.com/office/drawing/2014/main" id="{330B69D8-4DCE-8F0A-901E-8F037D32B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852936"/>
            <a:ext cx="7772400" cy="3637979"/>
          </a:xfrm>
          <a:prstGeom prst="rect">
            <a:avLst/>
          </a:prstGeom>
        </p:spPr>
      </p:pic>
    </p:spTree>
    <p:extLst>
      <p:ext uri="{BB962C8B-B14F-4D97-AF65-F5344CB8AC3E}">
        <p14:creationId xmlns:p14="http://schemas.microsoft.com/office/powerpoint/2010/main" val="222012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Research Question and Hypothesis Proposals</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396455"/>
            <a:ext cx="7467600" cy="3552825"/>
          </a:xfrm>
        </p:spPr>
        <p:txBody>
          <a:bodyPr/>
          <a:lstStyle/>
          <a:p>
            <a:pPr marL="0" indent="0">
              <a:buNone/>
            </a:pPr>
            <a:r>
              <a:rPr lang="en-GB" altLang="de-DE" dirty="0">
                <a:latin typeface="Arial" panose="020B0604020202020204" pitchFamily="34" charset="0"/>
              </a:rPr>
              <a:t>How Does Optimizing the Selection and </a:t>
            </a:r>
            <a:r>
              <a:rPr lang="en-GB" altLang="de-DE" dirty="0" err="1">
                <a:latin typeface="Arial" panose="020B0604020202020204" pitchFamily="34" charset="0"/>
              </a:rPr>
              <a:t>Ensembling</a:t>
            </a:r>
            <a:r>
              <a:rPr lang="en-GB" altLang="de-DE" dirty="0">
                <a:latin typeface="Arial" panose="020B0604020202020204" pitchFamily="34" charset="0"/>
              </a:rPr>
              <a:t> Process for Machine Learning Models Support the Resource-Awareness of Machine-Learning-Based Data Stream Processing?</a:t>
            </a:r>
          </a:p>
          <a:p>
            <a:pPr lvl="1"/>
            <a:r>
              <a:rPr lang="en-GB" altLang="de-DE" sz="1800" dirty="0">
                <a:latin typeface="Arial" panose="020B0604020202020204" pitchFamily="34" charset="0"/>
              </a:rPr>
              <a:t>Creating Ensembles Out of a Model Registry Instead of Looking at a Model Set Consisting of Multiple Single Models Increases the Performance of the Classifying Process.</a:t>
            </a:r>
          </a:p>
          <a:p>
            <a:pPr lvl="1"/>
            <a:r>
              <a:rPr lang="en-GB" altLang="de-DE" sz="1800" dirty="0">
                <a:latin typeface="Arial" panose="020B0604020202020204" pitchFamily="34" charset="0"/>
              </a:rPr>
              <a:t>Constructing a Level- and Weight-Based System for Determining the Similarities Between Models Improves the Resource Awareness of the Classifier.</a:t>
            </a:r>
          </a:p>
          <a:p>
            <a:pPr lvl="1"/>
            <a:r>
              <a:rPr lang="en-GB" altLang="de-DE" sz="1800" dirty="0">
                <a:latin typeface="Arial" panose="020B0604020202020204" pitchFamily="34" charset="0"/>
              </a:rPr>
              <a:t>Adding Filters In the Model Retrieval System Helps To Save Resources Without Decreasing the Accuracy of the Classifier.</a:t>
            </a:r>
          </a:p>
        </p:txBody>
      </p:sp>
    </p:spTree>
    <p:extLst>
      <p:ext uri="{BB962C8B-B14F-4D97-AF65-F5344CB8AC3E}">
        <p14:creationId xmlns:p14="http://schemas.microsoft.com/office/powerpoint/2010/main" val="123311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Project Plan</a:t>
            </a:r>
          </a:p>
        </p:txBody>
      </p:sp>
      <p:pic>
        <p:nvPicPr>
          <p:cNvPr id="4" name="Inhaltsplatzhalter 3" descr="Ein Bild, das Screenshot, Multimedia-Software, Grafiksoftware, Software enthält.&#10;&#10;Automatisch generierte Beschreibung">
            <a:extLst>
              <a:ext uri="{FF2B5EF4-FFF2-40B4-BE49-F238E27FC236}">
                <a16:creationId xmlns:a16="http://schemas.microsoft.com/office/drawing/2014/main" id="{FD75F04E-3ACC-BA9E-2C59-3714C901E4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52" y="1412776"/>
            <a:ext cx="9837904" cy="5400600"/>
          </a:xfrm>
        </p:spPr>
      </p:pic>
    </p:spTree>
    <p:extLst>
      <p:ext uri="{BB962C8B-B14F-4D97-AF65-F5344CB8AC3E}">
        <p14:creationId xmlns:p14="http://schemas.microsoft.com/office/powerpoint/2010/main" val="13573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Outline</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590800"/>
            <a:ext cx="7467600" cy="3552825"/>
          </a:xfrm>
        </p:spPr>
        <p:txBody>
          <a:bodyPr/>
          <a:lstStyle/>
          <a:p>
            <a:pPr>
              <a:lnSpc>
                <a:spcPct val="150000"/>
              </a:lnSpc>
            </a:pPr>
            <a:r>
              <a:rPr lang="en-GB" altLang="de-DE" dirty="0">
                <a:latin typeface="Arial" panose="020B0604020202020204" pitchFamily="34" charset="0"/>
              </a:rPr>
              <a:t>Motivation</a:t>
            </a:r>
          </a:p>
          <a:p>
            <a:pPr>
              <a:lnSpc>
                <a:spcPct val="150000"/>
              </a:lnSpc>
            </a:pPr>
            <a:r>
              <a:rPr lang="en-GB" altLang="de-DE" dirty="0">
                <a:latin typeface="Arial" panose="020B0604020202020204" pitchFamily="34" charset="0"/>
              </a:rPr>
              <a:t>Related Work</a:t>
            </a:r>
          </a:p>
          <a:p>
            <a:pPr>
              <a:lnSpc>
                <a:spcPct val="150000"/>
              </a:lnSpc>
            </a:pPr>
            <a:r>
              <a:rPr lang="en-GB" altLang="de-DE" dirty="0">
                <a:latin typeface="Arial" panose="020B0604020202020204" pitchFamily="34" charset="0"/>
              </a:rPr>
              <a:t>Approach</a:t>
            </a:r>
          </a:p>
          <a:p>
            <a:pPr>
              <a:lnSpc>
                <a:spcPct val="150000"/>
              </a:lnSpc>
            </a:pPr>
            <a:r>
              <a:rPr lang="en-GB" altLang="de-DE" dirty="0">
                <a:latin typeface="Arial" panose="020B0604020202020204" pitchFamily="34" charset="0"/>
              </a:rPr>
              <a:t>Research Question, Hypotheses and Title</a:t>
            </a:r>
          </a:p>
          <a:p>
            <a:pPr>
              <a:lnSpc>
                <a:spcPct val="150000"/>
              </a:lnSpc>
            </a:pPr>
            <a:r>
              <a:rPr lang="en-GB" altLang="de-DE" dirty="0">
                <a:latin typeface="Arial" panose="020B0604020202020204" pitchFamily="34" charset="0"/>
              </a:rPr>
              <a:t>Project Plan</a:t>
            </a:r>
          </a:p>
          <a:p>
            <a:pPr marL="0" indent="0">
              <a:lnSpc>
                <a:spcPct val="150000"/>
              </a:lnSpc>
              <a:buNone/>
            </a:pPr>
            <a:endParaRPr lang="en-GB" altLang="de-DE" dirty="0">
              <a:latin typeface="Arial" panose="020B0604020202020204" pitchFamily="34" charset="0"/>
            </a:endParaRPr>
          </a:p>
          <a:p>
            <a:pPr marL="0" indent="0">
              <a:buNone/>
            </a:pPr>
            <a:endParaRPr lang="en-GB" altLang="de-DE"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Recap</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204864"/>
            <a:ext cx="7467600" cy="3552825"/>
          </a:xfrm>
        </p:spPr>
        <p:txBody>
          <a:bodyPr/>
          <a:lstStyle/>
          <a:p>
            <a:pPr marL="0" indent="0">
              <a:buNone/>
            </a:pPr>
            <a:r>
              <a:rPr lang="en-GB" altLang="de-DE" dirty="0">
                <a:latin typeface="Arial" panose="020B0604020202020204" pitchFamily="34" charset="0"/>
              </a:rPr>
              <a:t>How to optimize Model Set Retrieval process?</a:t>
            </a:r>
          </a:p>
          <a:p>
            <a:pPr marL="0" indent="0">
              <a:buNone/>
            </a:pP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Ensembles as output to increase overall performance </a:t>
            </a:r>
            <a:r>
              <a:rPr lang="en-GB" altLang="de-DE" dirty="0">
                <a:latin typeface="Arial" panose="020B0604020202020204" pitchFamily="34" charset="0"/>
                <a:sym typeface="Wingdings" pitchFamily="2" charset="2"/>
              </a:rPr>
              <a:t> Implementation of Model Ensembles</a:t>
            </a: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Using weights to make more precise calculations for Alignment-Levels </a:t>
            </a:r>
            <a:r>
              <a:rPr lang="en-GB" altLang="de-DE" dirty="0">
                <a:latin typeface="Arial" panose="020B0604020202020204" pitchFamily="34" charset="0"/>
                <a:sym typeface="Wingdings" pitchFamily="2" charset="2"/>
              </a:rPr>
              <a:t> Definition of new Level System</a:t>
            </a:r>
            <a:endParaRPr lang="en-GB" altLang="de-DE" dirty="0">
              <a:latin typeface="Arial" panose="020B0604020202020204" pitchFamily="34" charset="0"/>
            </a:endParaRPr>
          </a:p>
          <a:p>
            <a:pPr marL="457200" indent="-457200">
              <a:buAutoNum type="arabicPeriod"/>
            </a:pPr>
            <a:r>
              <a:rPr lang="en-GB" altLang="de-DE" dirty="0">
                <a:latin typeface="Arial" panose="020B0604020202020204" pitchFamily="34" charset="0"/>
              </a:rPr>
              <a:t>Show only models trained on same farms, sensor systems,… </a:t>
            </a:r>
            <a:r>
              <a:rPr lang="en-GB" altLang="de-DE" dirty="0">
                <a:latin typeface="Arial" panose="020B0604020202020204" pitchFamily="34" charset="0"/>
                <a:sym typeface="Wingdings" pitchFamily="2" charset="2"/>
              </a:rPr>
              <a:t> </a:t>
            </a:r>
            <a:r>
              <a:rPr lang="en-GB" altLang="de-DE" dirty="0">
                <a:latin typeface="Arial" panose="020B0604020202020204" pitchFamily="34" charset="0"/>
              </a:rPr>
              <a:t>Adding filters to improve UX</a:t>
            </a:r>
          </a:p>
          <a:p>
            <a:pPr marL="457200" indent="-457200">
              <a:buAutoNum type="arabicPeriod"/>
            </a:pPr>
            <a:endParaRPr lang="en-GB" altLang="de-DE" dirty="0">
              <a:latin typeface="Arial" panose="020B0604020202020204" pitchFamily="34" charset="0"/>
            </a:endParaRPr>
          </a:p>
          <a:p>
            <a:pPr marL="0" indent="0">
              <a:buNone/>
            </a:pPr>
            <a:r>
              <a:rPr lang="en-GB" altLang="de-DE" dirty="0">
                <a:latin typeface="Arial" panose="020B0604020202020204" pitchFamily="34" charset="0"/>
              </a:rPr>
              <a:t>Evaluation by comparing metrics using both versions of the Model Retrieval System</a:t>
            </a: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p:txBody>
      </p:sp>
    </p:spTree>
    <p:extLst>
      <p:ext uri="{BB962C8B-B14F-4D97-AF65-F5344CB8AC3E}">
        <p14:creationId xmlns:p14="http://schemas.microsoft.com/office/powerpoint/2010/main" val="219352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a:extLst>
              <a:ext uri="{FF2B5EF4-FFF2-40B4-BE49-F238E27FC236}">
                <a16:creationId xmlns:a16="http://schemas.microsoft.com/office/drawing/2014/main" id="{3272434D-0A76-09AA-C1D7-A346F1CB3F84}"/>
              </a:ext>
            </a:extLst>
          </p:cNvPr>
          <p:cNvSpPr>
            <a:spLocks noGrp="1"/>
          </p:cNvSpPr>
          <p:nvPr>
            <p:ph type="title"/>
          </p:nvPr>
        </p:nvSpPr>
        <p:spPr/>
        <p:txBody>
          <a:bodyPr/>
          <a:lstStyle/>
          <a:p>
            <a:r>
              <a:rPr lang="en-GB" altLang="de-DE" dirty="0">
                <a:latin typeface="Arial" panose="020B0604020202020204" pitchFamily="34" charset="0"/>
              </a:rPr>
              <a:t>Recap</a:t>
            </a:r>
          </a:p>
        </p:txBody>
      </p:sp>
      <p:sp>
        <p:nvSpPr>
          <p:cNvPr id="3075" name="Inhaltsplatzhalter 2">
            <a:extLst>
              <a:ext uri="{FF2B5EF4-FFF2-40B4-BE49-F238E27FC236}">
                <a16:creationId xmlns:a16="http://schemas.microsoft.com/office/drawing/2014/main" id="{47475C69-3065-8CF3-ED3F-77B6131DBCA1}"/>
              </a:ext>
            </a:extLst>
          </p:cNvPr>
          <p:cNvSpPr>
            <a:spLocks noGrp="1"/>
          </p:cNvSpPr>
          <p:nvPr>
            <p:ph idx="1"/>
          </p:nvPr>
        </p:nvSpPr>
        <p:spPr>
          <a:xfrm>
            <a:off x="838200" y="2204864"/>
            <a:ext cx="7467600" cy="3552825"/>
          </a:xfrm>
        </p:spPr>
        <p:txBody>
          <a:bodyPr/>
          <a:lstStyle/>
          <a:p>
            <a:pPr marL="0" indent="0">
              <a:buNone/>
            </a:pPr>
            <a:r>
              <a:rPr lang="en-GB" altLang="de-DE" dirty="0">
                <a:latin typeface="Arial" panose="020B0604020202020204" pitchFamily="34" charset="0"/>
              </a:rPr>
              <a:t>How to optimize Model Set Retrieval process?</a:t>
            </a:r>
          </a:p>
          <a:p>
            <a:pPr marL="0" indent="0">
              <a:buNone/>
            </a:pPr>
            <a:endParaRPr lang="en-GB" altLang="de-DE" dirty="0">
              <a:latin typeface="Arial" panose="020B0604020202020204" pitchFamily="34" charset="0"/>
            </a:endParaRPr>
          </a:p>
          <a:p>
            <a:pPr marL="457200" indent="-457200">
              <a:buAutoNum type="arabicPeriod"/>
            </a:pPr>
            <a:r>
              <a:rPr lang="en-GB" altLang="de-DE" b="1" dirty="0">
                <a:latin typeface="Arial" panose="020B0604020202020204" pitchFamily="34" charset="0"/>
              </a:rPr>
              <a:t>Ensembles as output to increase overall performance </a:t>
            </a:r>
            <a:r>
              <a:rPr lang="en-GB" altLang="de-DE" b="1" dirty="0">
                <a:latin typeface="Arial" panose="020B0604020202020204" pitchFamily="34" charset="0"/>
                <a:sym typeface="Wingdings" pitchFamily="2" charset="2"/>
              </a:rPr>
              <a:t> Implementation of Model Ensembles</a:t>
            </a:r>
            <a:endParaRPr lang="en-GB" altLang="de-DE" b="1" dirty="0">
              <a:latin typeface="Arial" panose="020B0604020202020204" pitchFamily="34" charset="0"/>
            </a:endParaRPr>
          </a:p>
          <a:p>
            <a:pPr marL="457200" indent="-457200">
              <a:buAutoNum type="arabicPeriod"/>
            </a:pPr>
            <a:r>
              <a:rPr lang="en-GB" altLang="de-DE" dirty="0">
                <a:solidFill>
                  <a:schemeClr val="bg2"/>
                </a:solidFill>
                <a:latin typeface="Arial" panose="020B0604020202020204" pitchFamily="34" charset="0"/>
              </a:rPr>
              <a:t>Using weights to make more precise calculations for Alignment-Levels </a:t>
            </a:r>
            <a:r>
              <a:rPr lang="en-GB" altLang="de-DE" dirty="0">
                <a:solidFill>
                  <a:schemeClr val="bg2"/>
                </a:solidFill>
                <a:latin typeface="Arial" panose="020B0604020202020204" pitchFamily="34" charset="0"/>
                <a:sym typeface="Wingdings" pitchFamily="2" charset="2"/>
              </a:rPr>
              <a:t> Definition of new Level System</a:t>
            </a:r>
            <a:endParaRPr lang="en-GB" altLang="de-DE" dirty="0">
              <a:solidFill>
                <a:schemeClr val="bg2"/>
              </a:solidFill>
              <a:latin typeface="Arial" panose="020B0604020202020204" pitchFamily="34" charset="0"/>
            </a:endParaRPr>
          </a:p>
          <a:p>
            <a:pPr marL="457200" indent="-457200">
              <a:buAutoNum type="arabicPeriod"/>
            </a:pPr>
            <a:r>
              <a:rPr lang="en-GB" altLang="de-DE" dirty="0">
                <a:solidFill>
                  <a:schemeClr val="bg2"/>
                </a:solidFill>
                <a:latin typeface="Arial" panose="020B0604020202020204" pitchFamily="34" charset="0"/>
              </a:rPr>
              <a:t>Show only models trained on same farms, sensor systems,… </a:t>
            </a:r>
            <a:r>
              <a:rPr lang="en-GB" altLang="de-DE" dirty="0">
                <a:solidFill>
                  <a:schemeClr val="bg2"/>
                </a:solidFill>
                <a:latin typeface="Arial" panose="020B0604020202020204" pitchFamily="34" charset="0"/>
                <a:sym typeface="Wingdings" pitchFamily="2" charset="2"/>
              </a:rPr>
              <a:t> </a:t>
            </a:r>
            <a:r>
              <a:rPr lang="en-GB" altLang="de-DE" dirty="0">
                <a:solidFill>
                  <a:schemeClr val="bg2"/>
                </a:solidFill>
                <a:latin typeface="Arial" panose="020B0604020202020204" pitchFamily="34" charset="0"/>
              </a:rPr>
              <a:t>Adding filters to improve UX</a:t>
            </a:r>
          </a:p>
          <a:p>
            <a:pPr marL="457200" indent="-457200">
              <a:buAutoNum type="arabicPeriod"/>
            </a:pPr>
            <a:endParaRPr lang="en-GB" altLang="de-DE" dirty="0">
              <a:latin typeface="Arial" panose="020B0604020202020204" pitchFamily="34" charset="0"/>
            </a:endParaRPr>
          </a:p>
          <a:p>
            <a:pPr marL="0" indent="0">
              <a:buNone/>
            </a:pPr>
            <a:r>
              <a:rPr lang="en-GB" altLang="de-DE" dirty="0">
                <a:latin typeface="Arial" panose="020B0604020202020204" pitchFamily="34" charset="0"/>
              </a:rPr>
              <a:t>Evaluation by comparing metrics using both versions of the Model Retrieval System</a:t>
            </a: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a:p>
            <a:pPr lvl="1"/>
            <a:endParaRPr lang="en-GB" altLang="de-DE" dirty="0">
              <a:latin typeface="Arial" panose="020B0604020202020204" pitchFamily="34" charset="0"/>
            </a:endParaRPr>
          </a:p>
        </p:txBody>
      </p:sp>
    </p:spTree>
    <p:extLst>
      <p:ext uri="{BB962C8B-B14F-4D97-AF65-F5344CB8AC3E}">
        <p14:creationId xmlns:p14="http://schemas.microsoft.com/office/powerpoint/2010/main" val="15752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Ensembles</a:t>
            </a:r>
          </a:p>
        </p:txBody>
      </p:sp>
      <p:sp>
        <p:nvSpPr>
          <p:cNvPr id="3" name="Inhaltsplatzhalter 2">
            <a:extLst>
              <a:ext uri="{FF2B5EF4-FFF2-40B4-BE49-F238E27FC236}">
                <a16:creationId xmlns:a16="http://schemas.microsoft.com/office/drawing/2014/main" id="{A7E05F68-D4EC-475D-A826-AAED62A05E7E}"/>
              </a:ext>
            </a:extLst>
          </p:cNvPr>
          <p:cNvSpPr>
            <a:spLocks noGrp="1"/>
          </p:cNvSpPr>
          <p:nvPr>
            <p:ph idx="1"/>
          </p:nvPr>
        </p:nvSpPr>
        <p:spPr>
          <a:xfrm>
            <a:off x="838200" y="1964388"/>
            <a:ext cx="7467600" cy="3552844"/>
          </a:xfrm>
        </p:spPr>
        <p:txBody>
          <a:bodyPr/>
          <a:lstStyle/>
          <a:p>
            <a:pPr marL="0" indent="0">
              <a:buNone/>
            </a:pPr>
            <a:r>
              <a:rPr lang="en-GB" dirty="0"/>
              <a:t> = Constructing a set of learners, combining them to solve prediction problem </a:t>
            </a:r>
          </a:p>
          <a:p>
            <a:pPr marL="0" indent="0">
              <a:buNone/>
            </a:pPr>
            <a:r>
              <a:rPr lang="en-GB" dirty="0" err="1"/>
              <a:t>PerCom</a:t>
            </a:r>
            <a:r>
              <a:rPr lang="en-GB" dirty="0"/>
              <a:t>: There is a set, but no combination yet</a:t>
            </a:r>
          </a:p>
          <a:p>
            <a:r>
              <a:rPr lang="en-GB" dirty="0"/>
              <a:t>Bagging: Combining the predictions of different models trained on different subsets of training data</a:t>
            </a:r>
          </a:p>
          <a:p>
            <a:r>
              <a:rPr lang="en-GB" dirty="0"/>
              <a:t>Boosting: Turning weak learner into strong learner by focusing on false classifications</a:t>
            </a:r>
          </a:p>
          <a:p>
            <a:r>
              <a:rPr lang="en-GB" b="1" dirty="0"/>
              <a:t>Voting</a:t>
            </a:r>
            <a:r>
              <a:rPr lang="en-GB" dirty="0"/>
              <a:t>: Results of models are aggregated; best/most common one is chosen</a:t>
            </a:r>
          </a:p>
          <a:p>
            <a:pPr marL="0" indent="0">
              <a:buNone/>
            </a:pPr>
            <a:r>
              <a:rPr lang="en-GB" dirty="0"/>
              <a:t>Classifiers in Ensemble must be accurate and diverse at the same time </a:t>
            </a:r>
            <a:r>
              <a:rPr lang="en-GB" dirty="0">
                <a:sym typeface="Wingdings" pitchFamily="2" charset="2"/>
              </a:rPr>
              <a:t> Balancing Act: Resource Awareness vs. Diversity</a:t>
            </a:r>
            <a:endParaRPr lang="en-GB" dirty="0"/>
          </a:p>
        </p:txBody>
      </p:sp>
    </p:spTree>
    <p:extLst>
      <p:ext uri="{BB962C8B-B14F-4D97-AF65-F5344CB8AC3E}">
        <p14:creationId xmlns:p14="http://schemas.microsoft.com/office/powerpoint/2010/main" val="25536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Voting</a:t>
            </a:r>
          </a:p>
        </p:txBody>
      </p:sp>
      <p:sp>
        <p:nvSpPr>
          <p:cNvPr id="3" name="Inhaltsplatzhalter 2">
            <a:extLst>
              <a:ext uri="{FF2B5EF4-FFF2-40B4-BE49-F238E27FC236}">
                <a16:creationId xmlns:a16="http://schemas.microsoft.com/office/drawing/2014/main" id="{A7E05F68-D4EC-475D-A826-AAED62A05E7E}"/>
              </a:ext>
            </a:extLst>
          </p:cNvPr>
          <p:cNvSpPr>
            <a:spLocks noGrp="1"/>
          </p:cNvSpPr>
          <p:nvPr>
            <p:ph idx="1"/>
          </p:nvPr>
        </p:nvSpPr>
        <p:spPr>
          <a:xfrm>
            <a:off x="838200" y="2324428"/>
            <a:ext cx="7467600" cy="3552844"/>
          </a:xfrm>
        </p:spPr>
        <p:txBody>
          <a:bodyPr/>
          <a:lstStyle/>
          <a:p>
            <a:r>
              <a:rPr lang="en-GB" dirty="0"/>
              <a:t>Majority Voting: Class that got more than half of all votes is chosen; else: Rejection Option</a:t>
            </a:r>
          </a:p>
          <a:p>
            <a:r>
              <a:rPr lang="en-GB" dirty="0"/>
              <a:t>Plurality Voting: Class that got the most votes is chosen</a:t>
            </a:r>
          </a:p>
          <a:p>
            <a:r>
              <a:rPr lang="en-GB" dirty="0"/>
              <a:t>Weighted Voting: Assigning weights proportional to accuracy of model</a:t>
            </a:r>
          </a:p>
        </p:txBody>
      </p:sp>
    </p:spTree>
    <p:extLst>
      <p:ext uri="{BB962C8B-B14F-4D97-AF65-F5344CB8AC3E}">
        <p14:creationId xmlns:p14="http://schemas.microsoft.com/office/powerpoint/2010/main" val="64441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Approach Option 1: </a:t>
            </a:r>
          </a:p>
        </p:txBody>
      </p:sp>
      <p:sp>
        <p:nvSpPr>
          <p:cNvPr id="3" name="Inhaltsplatzhalter 2">
            <a:extLst>
              <a:ext uri="{FF2B5EF4-FFF2-40B4-BE49-F238E27FC236}">
                <a16:creationId xmlns:a16="http://schemas.microsoft.com/office/drawing/2014/main" id="{A7E05F68-D4EC-475D-A826-AAED62A05E7E}"/>
              </a:ext>
            </a:extLst>
          </p:cNvPr>
          <p:cNvSpPr>
            <a:spLocks noGrp="1"/>
          </p:cNvSpPr>
          <p:nvPr>
            <p:ph idx="1"/>
          </p:nvPr>
        </p:nvSpPr>
        <p:spPr>
          <a:xfrm>
            <a:off x="838200" y="1964388"/>
            <a:ext cx="7467600" cy="3552844"/>
          </a:xfrm>
        </p:spPr>
        <p:txBody>
          <a:bodyPr/>
          <a:lstStyle/>
          <a:p>
            <a:r>
              <a:rPr lang="en-GB" dirty="0"/>
              <a:t>Looking at results of each Model Set: </a:t>
            </a:r>
          </a:p>
          <a:p>
            <a:pPr lvl="1"/>
            <a:r>
              <a:rPr lang="en-GB" dirty="0"/>
              <a:t>Combining the results and giving one answer per Model Set </a:t>
            </a:r>
          </a:p>
          <a:p>
            <a:pPr lvl="1"/>
            <a:endParaRPr lang="en-GB" dirty="0"/>
          </a:p>
          <a:p>
            <a:pPr lvl="1"/>
            <a:endParaRPr lang="en-GB" dirty="0"/>
          </a:p>
        </p:txBody>
      </p:sp>
      <p:pic>
        <p:nvPicPr>
          <p:cNvPr id="7" name="Grafik 6" descr="Ein Bild, das Text, Screenshot, Diagramm, Schrift enthält.&#10;&#10;Automatisch generierte Beschreibung">
            <a:extLst>
              <a:ext uri="{FF2B5EF4-FFF2-40B4-BE49-F238E27FC236}">
                <a16:creationId xmlns:a16="http://schemas.microsoft.com/office/drawing/2014/main" id="{6D9D2868-9DDB-74D7-545C-FD6CF5994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064" y="3205404"/>
            <a:ext cx="5029200" cy="3149600"/>
          </a:xfrm>
          <a:prstGeom prst="rect">
            <a:avLst/>
          </a:prstGeom>
        </p:spPr>
      </p:pic>
    </p:spTree>
    <p:extLst>
      <p:ext uri="{BB962C8B-B14F-4D97-AF65-F5344CB8AC3E}">
        <p14:creationId xmlns:p14="http://schemas.microsoft.com/office/powerpoint/2010/main" val="23579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Approach Option 2: </a:t>
            </a:r>
          </a:p>
        </p:txBody>
      </p:sp>
      <p:sp>
        <p:nvSpPr>
          <p:cNvPr id="3" name="Inhaltsplatzhalter 2">
            <a:extLst>
              <a:ext uri="{FF2B5EF4-FFF2-40B4-BE49-F238E27FC236}">
                <a16:creationId xmlns:a16="http://schemas.microsoft.com/office/drawing/2014/main" id="{A7E05F68-D4EC-475D-A826-AAED62A05E7E}"/>
              </a:ext>
            </a:extLst>
          </p:cNvPr>
          <p:cNvSpPr>
            <a:spLocks noGrp="1"/>
          </p:cNvSpPr>
          <p:nvPr>
            <p:ph idx="1"/>
          </p:nvPr>
        </p:nvSpPr>
        <p:spPr>
          <a:xfrm>
            <a:off x="838200" y="1964388"/>
            <a:ext cx="7467600" cy="3552844"/>
          </a:xfrm>
        </p:spPr>
        <p:txBody>
          <a:bodyPr/>
          <a:lstStyle/>
          <a:p>
            <a:r>
              <a:rPr lang="en-GB" dirty="0"/>
              <a:t>Looking at results of each Model Set: </a:t>
            </a:r>
          </a:p>
          <a:p>
            <a:pPr lvl="1"/>
            <a:r>
              <a:rPr lang="en-GB" dirty="0"/>
              <a:t>Combining the results again and giving one answer for all Model Sets</a:t>
            </a:r>
          </a:p>
          <a:p>
            <a:pPr lvl="1"/>
            <a:endParaRPr lang="en-GB" dirty="0"/>
          </a:p>
        </p:txBody>
      </p:sp>
      <p:pic>
        <p:nvPicPr>
          <p:cNvPr id="6" name="Grafik 5" descr="Ein Bild, das Text, Screenshot, Diagramm, Kreis enthält.&#10;&#10;Automatisch generierte Beschreibung">
            <a:extLst>
              <a:ext uri="{FF2B5EF4-FFF2-40B4-BE49-F238E27FC236}">
                <a16:creationId xmlns:a16="http://schemas.microsoft.com/office/drawing/2014/main" id="{BD59BA83-4C6E-EC01-27AB-5F150D89E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780928"/>
            <a:ext cx="3744416" cy="3744416"/>
          </a:xfrm>
          <a:prstGeom prst="rect">
            <a:avLst/>
          </a:prstGeom>
        </p:spPr>
      </p:pic>
    </p:spTree>
    <p:extLst>
      <p:ext uri="{BB962C8B-B14F-4D97-AF65-F5344CB8AC3E}">
        <p14:creationId xmlns:p14="http://schemas.microsoft.com/office/powerpoint/2010/main" val="35263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6EF50-63B9-F740-FED5-893315C79E41}"/>
              </a:ext>
            </a:extLst>
          </p:cNvPr>
          <p:cNvSpPr>
            <a:spLocks noGrp="1"/>
          </p:cNvSpPr>
          <p:nvPr>
            <p:ph type="title"/>
          </p:nvPr>
        </p:nvSpPr>
        <p:spPr/>
        <p:txBody>
          <a:bodyPr/>
          <a:lstStyle/>
          <a:p>
            <a:r>
              <a:rPr lang="en-GB" dirty="0"/>
              <a:t>Approach Option 3: Reconstruction of Model Miner</a:t>
            </a:r>
          </a:p>
        </p:txBody>
      </p:sp>
      <p:sp>
        <p:nvSpPr>
          <p:cNvPr id="3" name="Inhaltsplatzhalter 2">
            <a:extLst>
              <a:ext uri="{FF2B5EF4-FFF2-40B4-BE49-F238E27FC236}">
                <a16:creationId xmlns:a16="http://schemas.microsoft.com/office/drawing/2014/main" id="{A7E05F68-D4EC-475D-A826-AAED62A05E7E}"/>
              </a:ext>
            </a:extLst>
          </p:cNvPr>
          <p:cNvSpPr>
            <a:spLocks noGrp="1"/>
          </p:cNvSpPr>
          <p:nvPr>
            <p:ph idx="1"/>
          </p:nvPr>
        </p:nvSpPr>
        <p:spPr>
          <a:xfrm>
            <a:off x="838200" y="2180412"/>
            <a:ext cx="7467600" cy="3552844"/>
          </a:xfrm>
        </p:spPr>
        <p:txBody>
          <a:bodyPr/>
          <a:lstStyle/>
          <a:p>
            <a:r>
              <a:rPr lang="en-GB" dirty="0"/>
              <a:t>Instead of getting multiple Model Sets that each contain partially the same Models, construct and return</a:t>
            </a:r>
            <a:br>
              <a:rPr lang="en-GB" dirty="0"/>
            </a:br>
            <a:r>
              <a:rPr lang="en-GB" dirty="0"/>
              <a:t>1 Ensemble per Label</a:t>
            </a:r>
          </a:p>
          <a:p>
            <a:pPr lvl="1"/>
            <a:r>
              <a:rPr lang="en-GB" dirty="0"/>
              <a:t>Ensemble Size is selectable in Model Miner</a:t>
            </a:r>
          </a:p>
          <a:p>
            <a:pPr lvl="1"/>
            <a:r>
              <a:rPr lang="en-GB" dirty="0"/>
              <a:t>Output: </a:t>
            </a:r>
            <a:r>
              <a:rPr lang="en-GB" b="1" i="1" dirty="0"/>
              <a:t>M</a:t>
            </a:r>
            <a:r>
              <a:rPr lang="en-GB" b="1" dirty="0"/>
              <a:t> Ensembles </a:t>
            </a:r>
            <a:r>
              <a:rPr lang="en-GB" dirty="0"/>
              <a:t>each containing </a:t>
            </a:r>
            <a:r>
              <a:rPr lang="en-GB" b="1" i="1" dirty="0"/>
              <a:t>N </a:t>
            </a:r>
            <a:r>
              <a:rPr lang="en-GB" b="1" dirty="0"/>
              <a:t>classifiers </a:t>
            </a:r>
            <a:r>
              <a:rPr lang="en-GB" dirty="0"/>
              <a:t>of the same type (same labels to be predicted) where </a:t>
            </a:r>
            <a:r>
              <a:rPr lang="en-GB" i="1" dirty="0"/>
              <a:t>M</a:t>
            </a:r>
            <a:r>
              <a:rPr lang="en-GB" dirty="0"/>
              <a:t> is the number of labels and </a:t>
            </a:r>
            <a:r>
              <a:rPr lang="en-GB" i="1" dirty="0"/>
              <a:t>N</a:t>
            </a:r>
            <a:r>
              <a:rPr lang="en-GB" dirty="0"/>
              <a:t> is the Ensemble size selected by the user</a:t>
            </a:r>
          </a:p>
          <a:p>
            <a:pPr marL="457200" lvl="1" indent="0">
              <a:buNone/>
            </a:pPr>
            <a:r>
              <a:rPr lang="en-GB" dirty="0">
                <a:sym typeface="Wingdings" pitchFamily="2" charset="2"/>
              </a:rPr>
              <a:t> </a:t>
            </a:r>
            <a:r>
              <a:rPr lang="en-GB" dirty="0"/>
              <a:t>Prediction for each Ensemble combined by voting; Result of each Ensemble either presented on it’s own, or comparison of Ensemble results and combining those (like in Approach 2)</a:t>
            </a:r>
          </a:p>
        </p:txBody>
      </p:sp>
    </p:spTree>
    <p:extLst>
      <p:ext uri="{BB962C8B-B14F-4D97-AF65-F5344CB8AC3E}">
        <p14:creationId xmlns:p14="http://schemas.microsoft.com/office/powerpoint/2010/main" val="802591911"/>
      </p:ext>
    </p:extLst>
  </p:cSld>
  <p:clrMapOvr>
    <a:masterClrMapping/>
  </p:clrMapOvr>
</p:sld>
</file>

<file path=ppt/theme/theme1.xml><?xml version="1.0" encoding="utf-8"?>
<a:theme xmlns:a="http://schemas.openxmlformats.org/drawingml/2006/main" name="Vorlage_mit_Titelbild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Vorlage_mit_Titelbild_deutsch</Template>
  <TotalTime>0</TotalTime>
  <Words>1470</Words>
  <Application>Microsoft Macintosh PowerPoint</Application>
  <PresentationFormat>Bildschirmpräsentation (4:3)</PresentationFormat>
  <Paragraphs>133</Paragraphs>
  <Slides>14</Slides>
  <Notes>13</Notes>
  <HiddenSlides>4</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Times New Roman</vt:lpstr>
      <vt:lpstr>UB Scala</vt:lpstr>
      <vt:lpstr>Wingdings</vt:lpstr>
      <vt:lpstr>Vorlage_mit_Titelbild_deutsch</vt:lpstr>
      <vt:lpstr>Balancing Performance and Resource-Awareness: Optimizing the Model Selection and Ensemble Process in Machine Learning</vt:lpstr>
      <vt:lpstr>Outline</vt:lpstr>
      <vt:lpstr>Recap</vt:lpstr>
      <vt:lpstr>Recap</vt:lpstr>
      <vt:lpstr>Ensembles</vt:lpstr>
      <vt:lpstr>Voting</vt:lpstr>
      <vt:lpstr>Approach Option 1: </vt:lpstr>
      <vt:lpstr>Approach Option 2: </vt:lpstr>
      <vt:lpstr>Approach Option 3: Reconstruction of Model Miner</vt:lpstr>
      <vt:lpstr>Approach Option 3: Reconstruction of Model Miner</vt:lpstr>
      <vt:lpstr>Ideas &amp; Considerations</vt:lpstr>
      <vt:lpstr>PowerPoint-Präsentation</vt:lpstr>
      <vt:lpstr>Research Question and Hypothesis Proposals</vt:lpstr>
      <vt:lpstr>Project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Set Retrieval System</dc:title>
  <dc:creator>Niklas Diller</dc:creator>
  <cp:lastModifiedBy>Niklas Diller</cp:lastModifiedBy>
  <cp:revision>7</cp:revision>
  <dcterms:created xsi:type="dcterms:W3CDTF">2023-07-10T09:42:29Z</dcterms:created>
  <dcterms:modified xsi:type="dcterms:W3CDTF">2023-08-23T19:14:55Z</dcterms:modified>
</cp:coreProperties>
</file>