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682" r:id="rId2"/>
  </p:sldMasterIdLst>
  <p:notesMasterIdLst>
    <p:notesMasterId r:id="rId24"/>
  </p:notesMasterIdLst>
  <p:handoutMasterIdLst>
    <p:handoutMasterId r:id="rId25"/>
  </p:handout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5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75" autoAdjust="0"/>
  </p:normalViewPr>
  <p:slideViewPr>
    <p:cSldViewPr>
      <p:cViewPr varScale="1">
        <p:scale>
          <a:sx n="110" d="100"/>
          <a:sy n="110" d="100"/>
        </p:scale>
        <p:origin x="16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124E7-E08C-4A1F-B4FC-72D6609097A9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06338-D0B1-411A-8986-EC056B6B3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4077B-E038-4881-9183-8AE27FD3E7C1}" type="datetimeFigureOut">
              <a:rPr lang="en-US" smtClean="0"/>
              <a:pPr/>
              <a:t>2/25/2013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7BB1-0015-4544-870D-C9E66CC003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15DA-CD26-4F10-A17A-669B0BE31A12}" type="datetime1">
              <a:rPr lang="sv-SE" smtClean="0"/>
              <a:t>2013-02-25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27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7469-0E63-45AD-82AB-6878B61403D7}" type="datetime1">
              <a:rPr lang="sv-SE" smtClean="0"/>
              <a:t>2013-02-25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683568" y="211137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 userDrawn="1"/>
        </p:nvSpPr>
        <p:spPr>
          <a:xfrm>
            <a:off x="827584" y="211137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2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683568" y="162880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 userDrawn="1"/>
        </p:nvSpPr>
        <p:spPr>
          <a:xfrm>
            <a:off x="827584" y="162880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1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83568" y="306896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27584" y="306896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4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83568" y="258639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4" y="258639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3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54939" y="405558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98955" y="405558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6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654939" y="357301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98955" y="357301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5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654939" y="501317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98955" y="501317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8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654939" y="453060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98955" y="453060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7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74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D373-B218-4ABB-A23B-B4E288587143}" type="datetime1">
              <a:rPr lang="sv-SE" smtClean="0"/>
              <a:t>2013-02-25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7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F3B4-786D-4A21-8A4B-CB2908F0DF2A}" type="datetime1">
              <a:rPr lang="sv-SE" smtClean="0"/>
              <a:t>2013-02-25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1F8D-F9AE-40A4-9E3F-8179E4F6EB7F}" type="datetime1">
              <a:rPr lang="sv-SE" smtClean="0"/>
              <a:t>2013-02-25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0100" y="2428868"/>
            <a:ext cx="7006760" cy="19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85762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A5A2-2229-4195-B779-AC8887551CA9}" type="datetime1">
              <a:rPr lang="sv-SE" smtClean="0"/>
              <a:t>2013-02-25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4" y="274638"/>
            <a:ext cx="4614866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71938" y="1571643"/>
            <a:ext cx="4643437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 descr="jay_sideview.wmf"/>
          <p:cNvPicPr>
            <a:picLocks noChangeAspect="1"/>
          </p:cNvPicPr>
          <p:nvPr userDrawn="1"/>
        </p:nvPicPr>
        <p:blipFill>
          <a:blip r:embed="rId2" cstate="print">
            <a:lum bright="-10000" contrast="-20000"/>
          </a:blip>
          <a:stretch>
            <a:fillRect/>
          </a:stretch>
        </p:blipFill>
        <p:spPr>
          <a:xfrm rot="1477427">
            <a:off x="-3105481" y="-111158"/>
            <a:ext cx="6716546" cy="6296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7938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EC91-18F0-438E-82D6-612BE058332E}" type="datetime1">
              <a:rPr lang="sv-SE" smtClean="0"/>
              <a:t>2013-02-25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82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BB7-FDC7-44CE-A088-E22F788EE23C}" type="datetime1">
              <a:rPr lang="sv-SE" smtClean="0"/>
              <a:t>2013-02-25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6DF-F95C-4D95-BC06-A14C6431D141}" type="datetime1">
              <a:rPr lang="sv-SE" smtClean="0"/>
              <a:t>2013-02-25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10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7A24-6941-476A-9047-4CCB2B7C19BD}" type="datetimeFigureOut">
              <a:rPr lang="sv-SE" smtClean="0"/>
              <a:t>2013-02-25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D2E0-F6E2-4164-B462-8EEE1C0D9C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429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7A24-6941-476A-9047-4CCB2B7C19BD}" type="datetimeFigureOut">
              <a:rPr lang="sv-SE" smtClean="0"/>
              <a:t>2013-02-25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D2E0-F6E2-4164-B462-8EEE1C0D9C7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54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2013-02-25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3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9B78-5BE3-4D5E-96C7-641B79BFB780}" type="datetime1">
              <a:rPr lang="sv-SE" smtClean="0"/>
              <a:t>2013-02-25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inverted_cmyk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5558" y="2345122"/>
            <a:ext cx="6985466" cy="19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90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0B27-396F-4399-A5C3-F89247484EDC}" type="datetime1">
              <a:rPr lang="sv-SE" smtClean="0"/>
              <a:t>2013-02-25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692563">
            <a:off x="1934748" y="1005391"/>
            <a:ext cx="993044" cy="976494"/>
          </a:xfrm>
          <a:prstGeom prst="rect">
            <a:avLst/>
          </a:prstGeom>
        </p:spPr>
      </p:pic>
      <p:pic>
        <p:nvPicPr>
          <p:cNvPr id="6" name="Picture 5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926935">
            <a:off x="4921583" y="2084777"/>
            <a:ext cx="6189860" cy="6086696"/>
          </a:xfrm>
          <a:prstGeom prst="rect">
            <a:avLst/>
          </a:prstGeom>
        </p:spPr>
      </p:pic>
      <p:pic>
        <p:nvPicPr>
          <p:cNvPr id="7" name="Picture 6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84588">
            <a:off x="1289720" y="2087682"/>
            <a:ext cx="634184" cy="623614"/>
          </a:xfrm>
          <a:prstGeom prst="rect">
            <a:avLst/>
          </a:prstGeom>
        </p:spPr>
      </p:pic>
      <p:pic>
        <p:nvPicPr>
          <p:cNvPr id="8" name="Picture 7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558686">
            <a:off x="2548343" y="2551484"/>
            <a:ext cx="437244" cy="4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8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EFFC-5899-414D-A895-DB8CD819531D}" type="datetime1">
              <a:rPr lang="sv-SE" smtClean="0"/>
              <a:t>2013-02-25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DF56-5AFC-4D1F-A64B-10876D9B5A32}" type="datetime1">
              <a:rPr lang="sv-SE" smtClean="0"/>
              <a:t>2013-02-25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89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28A0-1002-4CB5-8581-CA0CD0B3AFF3}" type="datetime1">
              <a:rPr lang="sv-SE" smtClean="0"/>
              <a:t>2013-02-25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8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95D-B5D6-4A52-AEA7-47196AFA98DE}" type="datetime1">
              <a:rPr lang="sv-SE" smtClean="0"/>
              <a:t>2013-02-25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8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7031-45D4-4926-932E-6F44239CD5BE}" type="datetime1">
              <a:rPr lang="sv-SE" smtClean="0"/>
              <a:t>2013-02-25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9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jayway_inverted_cmyk.wm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71548" y="6183347"/>
            <a:ext cx="1843856" cy="512374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0010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7162C-D27F-401C-977B-08D8D142632F}" type="datetime1">
              <a:rPr lang="sv-SE" smtClean="0"/>
              <a:t>2013-02-25</a:t>
            </a:fld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64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D359-8E67-4AAC-A073-790C6B99EA2E}" type="datetime1">
              <a:rPr lang="sv-SE" smtClean="0"/>
              <a:t>2013-02-25</a:t>
            </a:fld>
            <a:endParaRPr lang="en-US"/>
          </a:p>
        </p:txBody>
      </p:sp>
      <p:pic>
        <p:nvPicPr>
          <p:cNvPr id="9" name="Picture 8" descr="jayway_rgb.wm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58016" y="6185770"/>
            <a:ext cx="1905048" cy="529378"/>
          </a:xfrm>
          <a:prstGeom prst="rect">
            <a:avLst/>
          </a:prstGeom>
        </p:spPr>
      </p:pic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nvie.com/posts/a-successful-git-branching-model/" TargetMode="External"/><Relationship Id="rId4" Type="http://schemas.openxmlformats.org/officeDocument/2006/relationships/hyperlink" Target="http://gitguys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 smtClean="0"/>
              <a:t>Git </a:t>
            </a:r>
            <a:r>
              <a:rPr lang="sv-SE" sz="3600" dirty="0" err="1" smtClean="0"/>
              <a:t>basics</a:t>
            </a:r>
            <a:r>
              <a:rPr lang="sv-SE" sz="3600" dirty="0" smtClean="0"/>
              <a:t> - </a:t>
            </a:r>
            <a:r>
              <a:rPr lang="sv-SE" sz="3600" dirty="0" err="1" smtClean="0"/>
              <a:t>conventional</a:t>
            </a:r>
            <a:r>
              <a:rPr lang="sv-SE" sz="3600" dirty="0" smtClean="0"/>
              <a:t> </a:t>
            </a:r>
            <a:r>
              <a:rPr lang="sv-SE" sz="3600" dirty="0"/>
              <a:t>VCS vs Git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4952" y="1681163"/>
            <a:ext cx="4463230" cy="823912"/>
          </a:xfrm>
        </p:spPr>
        <p:txBody>
          <a:bodyPr>
            <a:normAutofit/>
          </a:bodyPr>
          <a:lstStyle/>
          <a:p>
            <a:r>
              <a:rPr lang="sv-SE" sz="2800" dirty="0" err="1" smtClean="0"/>
              <a:t>Conventional</a:t>
            </a:r>
            <a:r>
              <a:rPr lang="sv-SE" sz="2800" dirty="0" smtClean="0"/>
              <a:t> VCS</a:t>
            </a:r>
            <a:endParaRPr lang="sv-SE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sv-SE" sz="2800" dirty="0" smtClean="0"/>
              <a:t>Git</a:t>
            </a:r>
            <a:endParaRPr lang="sv-SE" sz="2800" dirty="0"/>
          </a:p>
        </p:txBody>
      </p:sp>
      <p:pic>
        <p:nvPicPr>
          <p:cNvPr id="3074" name="Picture 2" descr="http://git-scm.com/figures/18333fig0104-t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" y="2633755"/>
            <a:ext cx="4463230" cy="1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git-scm.com/figures/18333fig0105-tn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636041"/>
            <a:ext cx="4182788" cy="198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6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basics - database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Objects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BLOB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Commit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Tag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6013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basics - states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9512" y="1600201"/>
            <a:ext cx="8507288" cy="440056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Working Directory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files I see on disk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Staged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File snapshot to be </a:t>
            </a:r>
            <a:br>
              <a:rPr lang="en-US" dirty="0" smtClean="0"/>
            </a:br>
            <a:r>
              <a:rPr lang="en-US" dirty="0" smtClean="0"/>
              <a:t>committed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Committed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git-scm.com/figures/18333fig010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94140"/>
            <a:ext cx="3986463" cy="366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2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basics -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Add</a:t>
            </a:r>
          </a:p>
          <a:p>
            <a:r>
              <a:rPr lang="en-US" dirty="0" smtClean="0"/>
              <a:t>Checkout</a:t>
            </a:r>
          </a:p>
          <a:p>
            <a:r>
              <a:rPr lang="en-US" dirty="0" smtClean="0"/>
              <a:t>Branch</a:t>
            </a:r>
          </a:p>
          <a:p>
            <a:r>
              <a:rPr lang="en-US" dirty="0" smtClean="0"/>
              <a:t>Merge</a:t>
            </a:r>
          </a:p>
          <a:p>
            <a:r>
              <a:rPr lang="en-US" dirty="0" smtClean="0"/>
              <a:t>Rebase</a:t>
            </a:r>
          </a:p>
          <a:p>
            <a:r>
              <a:rPr lang="en-US" dirty="0"/>
              <a:t>Stash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often</a:t>
            </a:r>
          </a:p>
          <a:p>
            <a:r>
              <a:rPr lang="en-US" dirty="0" smtClean="0"/>
              <a:t>Easy to 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Branching</a:t>
            </a:r>
            <a:r>
              <a:rPr lang="sv-SE" dirty="0" smtClean="0"/>
              <a:t> - </a:t>
            </a:r>
            <a:r>
              <a:rPr lang="sv-SE" dirty="0" err="1" smtClean="0"/>
              <a:t>strategy</a:t>
            </a:r>
            <a:endParaRPr lang="sv-SE" dirty="0"/>
          </a:p>
        </p:txBody>
      </p:sp>
      <p:pic>
        <p:nvPicPr>
          <p:cNvPr id="6146" name="Picture 2" descr="http://nvie.com/img/2009/12/Screen-shot-2009-12-24-at-11.32.03.png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4042792" cy="539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5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Fetch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Push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Clone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Pull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Git </a:t>
            </a:r>
            <a:r>
              <a:rPr lang="sv-SE" dirty="0" err="1" smtClean="0"/>
              <a:t>remote</a:t>
            </a:r>
            <a:r>
              <a:rPr lang="sv-SE" dirty="0" smtClean="0"/>
              <a:t> - </a:t>
            </a:r>
            <a:r>
              <a:rPr lang="sv-SE" dirty="0" err="1" smtClean="0"/>
              <a:t>protocols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Git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HTTP/S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SSH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 smtClean="0"/>
              <a:t>File</a:t>
            </a:r>
            <a:r>
              <a:rPr lang="sv-SE" dirty="0" smtClean="0"/>
              <a:t> system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34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 support – Git is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Visual Studio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Third party plugins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Microsoft, VS2012 Update 2 (CTP3)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Git Bash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smtClean="0"/>
              <a:t>MySysGit</a:t>
            </a: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PoshGit, Powershell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Command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TortoiseGit, Explorer extension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GitK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GitHub for Windows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SourceTree for Windows (beta)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GitExtensions, Explorer extension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IntelliJIDEA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Bamboo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Stash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Team Foundation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Team Foundation Server vNext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Libgit2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Git-TF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GitHub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Bitbucket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CodePlex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Google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SourceForge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7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Conclusions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Git is simple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understand </a:t>
            </a:r>
            <a:r>
              <a:rPr lang="sv-SE" dirty="0" err="1" smtClean="0"/>
              <a:t>how</a:t>
            </a:r>
            <a:r>
              <a:rPr lang="sv-SE" dirty="0" smtClean="0"/>
              <a:t> it </a:t>
            </a:r>
            <a:r>
              <a:rPr lang="sv-SE" dirty="0" err="1" smtClean="0"/>
              <a:t>works</a:t>
            </a:r>
            <a:endParaRPr lang="sv-S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Git is different </a:t>
            </a:r>
            <a:r>
              <a:rPr lang="sv-SE" dirty="0" err="1" smtClean="0"/>
              <a:t>than</a:t>
            </a:r>
            <a:r>
              <a:rPr lang="sv-SE" dirty="0" smtClean="0"/>
              <a:t> </a:t>
            </a:r>
            <a:r>
              <a:rPr lang="sv-SE" dirty="0" err="1" smtClean="0"/>
              <a:t>most</a:t>
            </a:r>
            <a:r>
              <a:rPr lang="sv-SE" dirty="0" smtClean="0"/>
              <a:t> VCS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Git </a:t>
            </a:r>
            <a:r>
              <a:rPr lang="sv-SE" dirty="0" smtClean="0"/>
              <a:t> != Team Foundation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Git is </a:t>
            </a:r>
            <a:r>
              <a:rPr lang="sv-SE" dirty="0" err="1" smtClean="0"/>
              <a:t>everywhere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710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</a:t>
            </a:r>
            <a:r>
              <a:rPr lang="sv-SE" dirty="0" smtClean="0"/>
              <a:t> 22 2013</a:t>
            </a:r>
          </a:p>
          <a:p>
            <a:r>
              <a:rPr lang="sv-SE" dirty="0"/>
              <a:t>n</a:t>
            </a:r>
            <a:r>
              <a:rPr lang="sv-SE" dirty="0" smtClean="0"/>
              <a:t>iklas.lundberg@jayway.com</a:t>
            </a:r>
            <a:endParaRPr lang="sv-SE" dirty="0"/>
          </a:p>
        </p:txBody>
      </p:sp>
      <p:pic>
        <p:nvPicPr>
          <p:cNvPr id="2050" name="Picture 2" descr="http://git-scm.com/images/logos/downloads/Git-Logo-1788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28800"/>
            <a:ext cx="3987230" cy="166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4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Resources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hlinkClick r:id="rId2"/>
              </a:rPr>
              <a:t>http://git-scm.com</a:t>
            </a:r>
            <a:endParaRPr lang="sv-SE" dirty="0" smtClean="0"/>
          </a:p>
          <a:p>
            <a:r>
              <a:rPr lang="sv-SE" dirty="0" smtClean="0">
                <a:hlinkClick r:id="rId3"/>
              </a:rPr>
              <a:t>http://github.com</a:t>
            </a:r>
            <a:endParaRPr lang="sv-SE" dirty="0" smtClean="0"/>
          </a:p>
          <a:p>
            <a:r>
              <a:rPr lang="sv-SE" dirty="0" smtClean="0">
                <a:hlinkClick r:id="rId4"/>
              </a:rPr>
              <a:t>http://</a:t>
            </a:r>
            <a:r>
              <a:rPr lang="sv-SE" dirty="0" smtClean="0">
                <a:hlinkClick r:id="rId4"/>
              </a:rPr>
              <a:t>gitguys.com</a:t>
            </a:r>
            <a:endParaRPr lang="sv-SE" dirty="0" smtClean="0"/>
          </a:p>
          <a:p>
            <a:r>
              <a:rPr lang="sv-SE" dirty="0">
                <a:hlinkClick r:id="rId5"/>
              </a:rPr>
              <a:t>http://nvie.com/posts/a-successful-git-branching-model</a:t>
            </a:r>
            <a:r>
              <a:rPr lang="sv-SE" dirty="0" smtClean="0">
                <a:hlinkClick r:id="rId5"/>
              </a:rPr>
              <a:t>/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828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0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Centralized and Distributed Version Control Systems, VCS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Git != Team Foundation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Git basics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G</a:t>
            </a:r>
            <a:r>
              <a:rPr lang="en-US" dirty="0" smtClean="0"/>
              <a:t>it works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Git </a:t>
            </a:r>
            <a:r>
              <a:rPr lang="en-US" dirty="0" err="1" smtClean="0"/>
              <a:t>vs</a:t>
            </a:r>
            <a:r>
              <a:rPr lang="en-US" dirty="0" smtClean="0"/>
              <a:t> conventional VCS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Git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States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Commands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Branching &amp; merging</a:t>
            </a:r>
          </a:p>
        </p:txBody>
      </p:sp>
    </p:spTree>
    <p:extLst>
      <p:ext uri="{BB962C8B-B14F-4D97-AF65-F5344CB8AC3E}">
        <p14:creationId xmlns:p14="http://schemas.microsoft.com/office/powerpoint/2010/main" val="24661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Linux Kernel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Development started by Linus Torvalds in 2005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basics – 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Speed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Simple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Strong support for non-linear development (thousands of parallel branches)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Fully distributed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Able to handle large projects like the Linux kernel efficiently (speed and data size)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Git != Team Foundation Server 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7503" y="1681163"/>
            <a:ext cx="5338235" cy="823912"/>
          </a:xfrm>
        </p:spPr>
        <p:txBody>
          <a:bodyPr>
            <a:noAutofit/>
          </a:bodyPr>
          <a:lstStyle/>
          <a:p>
            <a:r>
              <a:rPr lang="sv-SE" sz="2800" dirty="0" smtClean="0"/>
              <a:t>Team Foundation Server, TFS</a:t>
            </a:r>
            <a:endParaRPr lang="sv-S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7504" y="2505075"/>
            <a:ext cx="5040560" cy="3684588"/>
          </a:xfrm>
        </p:spPr>
        <p:txBody>
          <a:bodyPr>
            <a:normAutofit fontScale="70000" lnSpcReduction="20000"/>
          </a:bodyPr>
          <a:lstStyle/>
          <a:p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r>
              <a:rPr lang="sv-SE" dirty="0" err="1" smtClean="0"/>
              <a:t>Lifecycle</a:t>
            </a:r>
            <a:r>
              <a:rPr lang="sv-SE" dirty="0" smtClean="0"/>
              <a:t> Management, ALM, </a:t>
            </a:r>
            <a:r>
              <a:rPr lang="sv-SE" dirty="0" err="1" smtClean="0"/>
              <a:t>tool</a:t>
            </a:r>
            <a:endParaRPr lang="sv-SE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v-SE" dirty="0" smtClean="0"/>
              <a:t>Version Control System</a:t>
            </a:r>
          </a:p>
          <a:p>
            <a:pPr lvl="2"/>
            <a:r>
              <a:rPr lang="sv-SE" sz="2900" dirty="0" smtClean="0"/>
              <a:t>Check </a:t>
            </a:r>
            <a:r>
              <a:rPr lang="sv-SE" sz="2900" dirty="0" err="1" smtClean="0"/>
              <a:t>out</a:t>
            </a:r>
            <a:r>
              <a:rPr lang="sv-SE" sz="2900" dirty="0" smtClean="0"/>
              <a:t> – lock</a:t>
            </a:r>
          </a:p>
          <a:p>
            <a:pPr lvl="2"/>
            <a:r>
              <a:rPr lang="sv-SE" sz="2900" dirty="0" err="1" smtClean="0"/>
              <a:t>Work</a:t>
            </a:r>
            <a:r>
              <a:rPr lang="sv-SE" sz="2900" dirty="0" smtClean="0"/>
              <a:t> online</a:t>
            </a:r>
          </a:p>
          <a:p>
            <a:pPr lvl="2"/>
            <a:r>
              <a:rPr lang="sv-SE" sz="2900" dirty="0" smtClean="0"/>
              <a:t>Push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v-SE" dirty="0" err="1" smtClean="0"/>
              <a:t>Issue</a:t>
            </a:r>
            <a:r>
              <a:rPr lang="sv-SE" dirty="0" smtClean="0"/>
              <a:t> </a:t>
            </a:r>
            <a:r>
              <a:rPr lang="sv-SE" dirty="0" err="1" smtClean="0"/>
              <a:t>tracking</a:t>
            </a:r>
            <a:endParaRPr lang="sv-S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v-SE" dirty="0" smtClean="0"/>
              <a:t>Test management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v-SE" dirty="0" smtClean="0"/>
              <a:t>Workflow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v-SE" dirty="0" err="1" smtClean="0"/>
              <a:t>Reporting</a:t>
            </a:r>
            <a:endParaRPr lang="sv-SE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v-SE" dirty="0" err="1" smtClean="0"/>
              <a:t>Build</a:t>
            </a:r>
            <a:r>
              <a:rPr lang="sv-SE" dirty="0" smtClean="0"/>
              <a:t> management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review</a:t>
            </a:r>
            <a:endParaRPr lang="sv-SE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5738" y="1681163"/>
            <a:ext cx="3671368" cy="823912"/>
          </a:xfrm>
        </p:spPr>
        <p:txBody>
          <a:bodyPr/>
          <a:lstStyle/>
          <a:p>
            <a:r>
              <a:rPr lang="sv-SE" sz="2800" dirty="0" smtClean="0"/>
              <a:t>Git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64088" y="2505075"/>
            <a:ext cx="3600400" cy="3684588"/>
          </a:xfrm>
        </p:spPr>
        <p:txBody>
          <a:bodyPr>
            <a:normAutofit/>
          </a:bodyPr>
          <a:lstStyle/>
          <a:p>
            <a:r>
              <a:rPr lang="sv-SE" sz="2000" dirty="0" smtClean="0"/>
              <a:t>Version Control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 smtClean="0"/>
              <a:t>No locks – </a:t>
            </a:r>
            <a:r>
              <a:rPr lang="sv-SE" sz="2000" dirty="0" err="1" smtClean="0"/>
              <a:t>encourages</a:t>
            </a:r>
            <a:r>
              <a:rPr lang="sv-SE" sz="2000" dirty="0" smtClean="0"/>
              <a:t> </a:t>
            </a:r>
            <a:r>
              <a:rPr lang="sv-SE" sz="2000" dirty="0" err="1" smtClean="0"/>
              <a:t>branching</a:t>
            </a:r>
            <a:r>
              <a:rPr lang="sv-SE" sz="2000" dirty="0" smtClean="0"/>
              <a:t> and </a:t>
            </a:r>
            <a:r>
              <a:rPr lang="sv-SE" sz="2000" dirty="0" err="1" smtClean="0"/>
              <a:t>merging</a:t>
            </a:r>
            <a:endParaRPr lang="sv-SE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 err="1" smtClean="0"/>
              <a:t>Work</a:t>
            </a:r>
            <a:r>
              <a:rPr lang="sv-SE" sz="2000" dirty="0" smtClean="0"/>
              <a:t> </a:t>
            </a:r>
            <a:r>
              <a:rPr lang="sv-SE" sz="2000" dirty="0" err="1" smtClean="0"/>
              <a:t>offline</a:t>
            </a:r>
            <a:endParaRPr lang="sv-S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000" dirty="0"/>
              <a:t>Push or </a:t>
            </a:r>
            <a:r>
              <a:rPr lang="sv-SE" sz="2000" dirty="0" err="1" smtClean="0"/>
              <a:t>pull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5616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600" dirty="0" err="1" smtClean="0"/>
              <a:t>Centralized</a:t>
            </a:r>
            <a:r>
              <a:rPr lang="sv-SE" sz="3600" dirty="0" smtClean="0"/>
              <a:t> Version Control Systems</a:t>
            </a:r>
            <a:endParaRPr lang="sv-S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Client</a:t>
            </a:r>
            <a:r>
              <a:rPr lang="sv-SE" dirty="0" smtClean="0"/>
              <a:t>-Server</a:t>
            </a:r>
          </a:p>
        </p:txBody>
      </p:sp>
      <p:pic>
        <p:nvPicPr>
          <p:cNvPr id="6" name="Picture 2" descr="http://git-scm.com/figures/18333fig01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28420"/>
            <a:ext cx="4968551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5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Distributed</a:t>
            </a:r>
            <a:r>
              <a:rPr lang="sv-SE" dirty="0" smtClean="0"/>
              <a:t> Version Control System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Peer-to-</a:t>
            </a:r>
            <a:r>
              <a:rPr lang="sv-SE" dirty="0" err="1" smtClean="0"/>
              <a:t>peer</a:t>
            </a:r>
            <a:endParaRPr lang="sv-SE" dirty="0" smtClean="0"/>
          </a:p>
          <a:p>
            <a:r>
              <a:rPr lang="sv-SE" dirty="0" smtClean="0"/>
              <a:t>Central </a:t>
            </a:r>
            <a:r>
              <a:rPr lang="sv-SE" dirty="0" err="1" smtClean="0"/>
              <a:t>repository</a:t>
            </a:r>
            <a:r>
              <a:rPr lang="sv-SE" dirty="0" smtClean="0"/>
              <a:t> by </a:t>
            </a:r>
            <a:r>
              <a:rPr lang="sv-SE" dirty="0" err="1" smtClean="0"/>
              <a:t>convention</a:t>
            </a:r>
            <a:r>
              <a:rPr lang="sv-SE" dirty="0" smtClean="0"/>
              <a:t>, </a:t>
            </a:r>
            <a:br>
              <a:rPr lang="sv-SE" dirty="0" smtClean="0"/>
            </a:br>
            <a:r>
              <a:rPr lang="sv-SE" dirty="0" smtClean="0"/>
              <a:t>not </a:t>
            </a:r>
            <a:r>
              <a:rPr lang="sv-SE" dirty="0" err="1" smtClean="0"/>
              <a:t>technology</a:t>
            </a:r>
            <a:endParaRPr lang="sv-SE" dirty="0" smtClean="0"/>
          </a:p>
          <a:p>
            <a:pPr marL="0" indent="0"/>
            <a:endParaRPr lang="sv-SE" dirty="0" smtClean="0"/>
          </a:p>
          <a:p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3655"/>
            <a:ext cx="4025607" cy="453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3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basics – how Git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 order to embrace Git, you have to understand its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Objects and pointers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Most operations in Git are done in local file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Each repository contains the full 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Line endings can be problematic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yway_profile">
  <a:themeElements>
    <a:clrScheme name="jayway_profile_powerpoint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_profile_powerpoint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_profile_powerpoi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100000"/>
                <a:shade val="100000"/>
                <a:alpha val="75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100000"/>
                <a:shade val="100000"/>
                <a:alpha val="5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yway_profile_powerpoint">
  <a:themeElements>
    <a:clrScheme name="Jayway Profile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 Profile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 Profil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80000"/>
                <a:shade val="10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70000"/>
                <a:shade val="100000"/>
                <a:alpha val="10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Jayway 2010-01-20 (1)</Template>
  <TotalTime>52</TotalTime>
  <Words>369</Words>
  <Application>Microsoft Office PowerPoint</Application>
  <PresentationFormat>On-screen Show (4:3)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Georgia</vt:lpstr>
      <vt:lpstr>Jayway_profile</vt:lpstr>
      <vt:lpstr>jayway_profile_powerpoint</vt:lpstr>
      <vt:lpstr>PowerPoint Presentation</vt:lpstr>
      <vt:lpstr>PowerPoint Presentation</vt:lpstr>
      <vt:lpstr>Agenda</vt:lpstr>
      <vt:lpstr>History</vt:lpstr>
      <vt:lpstr>Git basics – design goals</vt:lpstr>
      <vt:lpstr>Git != Team Foundation Server </vt:lpstr>
      <vt:lpstr>Centralized Version Control Systems</vt:lpstr>
      <vt:lpstr>Distributed Version Control System</vt:lpstr>
      <vt:lpstr>Git basics – how Git works</vt:lpstr>
      <vt:lpstr>Git basics - conventional VCS vs Git</vt:lpstr>
      <vt:lpstr>Git basics - database</vt:lpstr>
      <vt:lpstr>Git basics - states</vt:lpstr>
      <vt:lpstr>Git basics - commands</vt:lpstr>
      <vt:lpstr>Branching</vt:lpstr>
      <vt:lpstr>Branching - strategy</vt:lpstr>
      <vt:lpstr>Git remote</vt:lpstr>
      <vt:lpstr>Git remote - protocols</vt:lpstr>
      <vt:lpstr>Tool support – Git is everywhere</vt:lpstr>
      <vt:lpstr>Conclusions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Niklas Lundberg</dc:creator>
  <cp:keywords>Jayway</cp:keywords>
  <cp:lastModifiedBy>Niklas Lundberg</cp:lastModifiedBy>
  <cp:revision>9</cp:revision>
  <dcterms:created xsi:type="dcterms:W3CDTF">2013-02-22T08:51:33Z</dcterms:created>
  <dcterms:modified xsi:type="dcterms:W3CDTF">2013-02-25T11:36:29Z</dcterms:modified>
</cp:coreProperties>
</file>