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5a2e20db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5a2e20db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5a2e20db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5a2e20db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5a2e20db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5a2e20db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5a2e20d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5a2e20d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5a2e20db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5a2e20db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5a2e20d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5a2e20d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5a2e20db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5a2e20db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5a2e20db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5a2e20db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5a2e20db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5a2e20db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5a2e20db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5a2e20db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a2e20d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a2e20d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5a2e20db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5a2e20db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5a2e20db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5a2e20db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5a2e20db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5a2e20db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5a2e20db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5a2e20db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660ac8b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660ac8b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5a2e20d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5a2e20d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5a2e20db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5a2e20db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a2e20d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a2e20d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a2e20d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5a2e20d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5a2e20d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5a2e20d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a2e20d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a2e20d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5a2e20db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5a2e20db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extnano.de/resources/documentation.php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625" y="4228175"/>
            <a:ext cx="50412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700">
                <a:solidFill>
                  <a:schemeClr val="lt2"/>
                </a:solidFill>
              </a:rPr>
              <a:t>nextnano</a:t>
            </a:r>
            <a:endParaRPr sz="4700">
              <a:solidFill>
                <a:schemeClr val="lt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1621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grid</a:t>
            </a:r>
            <a:r>
              <a:rPr lang="de" sz="1600"/>
              <a:t>								</a:t>
            </a:r>
            <a:r>
              <a:rPr lang="de" sz="1600">
                <a:solidFill>
                  <a:srgbClr val="0000FF"/>
                </a:solidFill>
              </a:rPr>
              <a:t>#</a:t>
            </a:r>
            <a:r>
              <a:rPr lang="de" sz="1600">
                <a:solidFill>
                  <a:srgbClr val="0000FF"/>
                </a:solidFill>
              </a:rPr>
              <a:t>Specifications of the non-uniform rectangular grid lines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xgrid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line{pos spacing}			</a:t>
            </a:r>
            <a:r>
              <a:rPr lang="de" sz="1600">
                <a:solidFill>
                  <a:srgbClr val="0000FF"/>
                </a:solidFill>
              </a:rPr>
              <a:t>#defines a position with spacing, interpolates between</a:t>
            </a:r>
            <a:endParaRPr sz="1600">
              <a:solidFill>
                <a:srgbClr val="0000FF"/>
              </a:solidFill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positions with different spacings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y</a:t>
            </a:r>
            <a:r>
              <a:rPr lang="de" sz="1600">
                <a:solidFill>
                  <a:schemeClr val="dk1"/>
                </a:solidFill>
              </a:rPr>
              <a:t>grid{}</a:t>
            </a:r>
            <a:r>
              <a:rPr lang="de" sz="1600"/>
              <a:t>						</a:t>
            </a:r>
            <a:endParaRPr sz="1600">
              <a:solidFill>
                <a:srgbClr val="0000FF"/>
              </a:solidFill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</a:t>
            </a:r>
            <a:endParaRPr sz="16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z</a:t>
            </a:r>
            <a:r>
              <a:rPr lang="de" sz="1600">
                <a:solidFill>
                  <a:schemeClr val="dk1"/>
                </a:solidFill>
              </a:rPr>
              <a:t>grid{}</a:t>
            </a:r>
            <a:r>
              <a:rPr lang="de" sz="1600"/>
              <a:t>						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defining the grid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strain</a:t>
            </a:r>
            <a:r>
              <a:rPr lang="de" sz="1600"/>
              <a:t>							</a:t>
            </a:r>
            <a:r>
              <a:rPr lang="de" sz="1600">
                <a:solidFill>
                  <a:srgbClr val="0000FF"/>
                </a:solidFill>
              </a:rPr>
              <a:t>#</a:t>
            </a:r>
            <a:r>
              <a:rPr lang="de" sz="1600">
                <a:solidFill>
                  <a:srgbClr val="0000FF"/>
                </a:solidFill>
              </a:rPr>
              <a:t>Specifications that define strain model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minimized</a:t>
            </a:r>
            <a:r>
              <a:rPr lang="de" sz="1600"/>
              <a:t>_strain{ }</a:t>
            </a:r>
            <a:r>
              <a:rPr lang="de" sz="1600"/>
              <a:t>				</a:t>
            </a:r>
            <a:r>
              <a:rPr lang="de" sz="1600">
                <a:solidFill>
                  <a:srgbClr val="0000FF"/>
                </a:solidFill>
              </a:rPr>
              <a:t>#minimization of the elastic energy for 2D and 3D</a:t>
            </a:r>
            <a:endParaRPr sz="1600">
              <a:solidFill>
                <a:srgbClr val="0000FF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geometries (numerical calculation)</a:t>
            </a:r>
            <a:r>
              <a:rPr lang="de" sz="1600"/>
              <a:t>			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solving strain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contacts</a:t>
            </a:r>
            <a:r>
              <a:rPr lang="de" sz="1600"/>
              <a:t>							</a:t>
            </a:r>
            <a:r>
              <a:rPr lang="de" sz="1600">
                <a:solidFill>
                  <a:srgbClr val="0000FF"/>
                </a:solidFill>
              </a:rPr>
              <a:t>#</a:t>
            </a:r>
            <a:r>
              <a:rPr lang="de" sz="1600">
                <a:solidFill>
                  <a:srgbClr val="0000FF"/>
                </a:solidFill>
              </a:rPr>
              <a:t>Boundary conditions for the Current and Poisson</a:t>
            </a:r>
            <a:endParaRPr sz="1600">
              <a:solidFill>
                <a:srgbClr val="0000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	  equations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schottky						</a:t>
            </a:r>
            <a:r>
              <a:rPr lang="de" sz="1600">
                <a:solidFill>
                  <a:srgbClr val="0000FF"/>
                </a:solidFill>
              </a:rPr>
              <a:t>#Dirichlet boundary conditions to the Fermi levels</a:t>
            </a:r>
            <a:r>
              <a:rPr lang="de" sz="1600">
                <a:solidFill>
                  <a:schemeClr val="dk1"/>
                </a:solidFill>
              </a:rPr>
              <a:t>	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name					</a:t>
            </a:r>
            <a:r>
              <a:rPr lang="de" sz="1600">
                <a:solidFill>
                  <a:srgbClr val="0000FF"/>
                </a:solidFill>
              </a:rPr>
              <a:t>#name of contact defined in region{}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bias						</a:t>
            </a:r>
            <a:r>
              <a:rPr lang="de" sz="1600">
                <a:solidFill>
                  <a:srgbClr val="0000FF"/>
                </a:solidFill>
              </a:rPr>
              <a:t>#voltage of the gate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barrier					</a:t>
            </a:r>
            <a:r>
              <a:rPr lang="de" sz="1600">
                <a:solidFill>
                  <a:srgbClr val="0000FF"/>
                </a:solidFill>
              </a:rPr>
              <a:t>#schottky barrier for the material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r>
              <a:rPr lang="de" sz="1600"/>
              <a:t>					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defining gates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classical solver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classical</a:t>
            </a:r>
            <a:r>
              <a:rPr lang="de" sz="1600"/>
              <a:t>								</a:t>
            </a:r>
            <a:r>
              <a:rPr lang="de" sz="1600">
                <a:solidFill>
                  <a:srgbClr val="0000FF"/>
                </a:solidFill>
              </a:rPr>
              <a:t>#</a:t>
            </a:r>
            <a:r>
              <a:rPr lang="de" sz="1600">
                <a:solidFill>
                  <a:srgbClr val="0000FF"/>
                </a:solidFill>
              </a:rPr>
              <a:t>bands entering simulation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Delta{}							</a:t>
            </a:r>
            <a:r>
              <a:rPr lang="de" sz="1600">
                <a:solidFill>
                  <a:srgbClr val="0000FF"/>
                </a:solidFill>
              </a:rPr>
              <a:t>#This group applies to Si, Ge, GaP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HH{}								</a:t>
            </a:r>
            <a:r>
              <a:rPr lang="de" sz="1600">
                <a:solidFill>
                  <a:srgbClr val="0000FF"/>
                </a:solidFill>
              </a:rPr>
              <a:t>#HH VB with max at Γ point is available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LH{}								</a:t>
            </a:r>
            <a:r>
              <a:rPr lang="de" sz="1600">
                <a:solidFill>
                  <a:srgbClr val="0000FF"/>
                </a:solidFill>
              </a:rPr>
              <a:t>#LH VB </a:t>
            </a:r>
            <a:r>
              <a:rPr lang="de" sz="1600">
                <a:solidFill>
                  <a:srgbClr val="0000FF"/>
                </a:solidFill>
              </a:rPr>
              <a:t>with max at Γ point is available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SO{}								</a:t>
            </a:r>
            <a:r>
              <a:rPr lang="de" sz="1600">
                <a:solidFill>
                  <a:srgbClr val="0000FF"/>
                </a:solidFill>
              </a:rPr>
              <a:t>#split-off VB </a:t>
            </a:r>
            <a:r>
              <a:rPr lang="de" sz="1600">
                <a:solidFill>
                  <a:srgbClr val="0000FF"/>
                </a:solidFill>
              </a:rPr>
              <a:t>with max at Γ point is available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output_bandedges{ averaged = no }	</a:t>
            </a:r>
            <a:r>
              <a:rPr lang="de" sz="1600">
                <a:solidFill>
                  <a:srgbClr val="0000FF"/>
                </a:solidFill>
              </a:rPr>
              <a:t>#Output min of this band as energy profile in[eV]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output_carrier_densities{}			</a:t>
            </a:r>
            <a:r>
              <a:rPr lang="de" sz="1600">
                <a:solidFill>
                  <a:srgbClr val="0000FF"/>
                </a:solidFill>
              </a:rPr>
              <a:t>#Output electron and hole densities to a file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output_intrinsic_density{}				</a:t>
            </a:r>
            <a:r>
              <a:rPr lang="de" sz="1600">
                <a:solidFill>
                  <a:srgbClr val="0000FF"/>
                </a:solidFill>
              </a:rPr>
              <a:t>#Output intrinsic density expressed in 1/cm^3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			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poisson solver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poisson{					</a:t>
            </a:r>
            <a:r>
              <a:rPr lang="de" sz="1600">
                <a:solidFill>
                  <a:srgbClr val="0000FF"/>
                </a:solidFill>
              </a:rPr>
              <a:t>#Calling this group is required if Poisson equation is to be solved</a:t>
            </a:r>
            <a:endParaRPr sz="1600">
              <a:solidFill>
                <a:srgbClr val="0000FF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during a simulation: chose initial electrostatic potential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output_potential{}			</a:t>
            </a:r>
            <a:r>
              <a:rPr lang="de" sz="1600">
                <a:solidFill>
                  <a:srgbClr val="0000FF"/>
                </a:solidFill>
              </a:rPr>
              <a:t>#outputs the potential to file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charge_neutral{}			</a:t>
            </a:r>
            <a:r>
              <a:rPr lang="de" sz="1600">
                <a:solidFill>
                  <a:srgbClr val="0000FF"/>
                </a:solidFill>
              </a:rPr>
              <a:t>#specifying 𝜑𝑖=0 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output_electric_field{}		</a:t>
            </a:r>
            <a:r>
              <a:rPr lang="de" sz="1600">
                <a:solidFill>
                  <a:srgbClr val="0000FF"/>
                </a:solidFill>
              </a:rPr>
              <a:t>#outputs electric field to file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bisection{robust=yes}		</a:t>
            </a:r>
            <a:r>
              <a:rPr lang="de" sz="1600">
                <a:solidFill>
                  <a:srgbClr val="0000FF"/>
                </a:solidFill>
              </a:rPr>
              <a:t>#bisection search is used for the initial solution of the Poisson </a:t>
            </a:r>
            <a:endParaRPr sz="1600">
              <a:solidFill>
                <a:srgbClr val="0000FF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equation. When robust=yes -&gt;stable for large band gaps or low </a:t>
            </a:r>
            <a:endParaRPr sz="1600">
              <a:solidFill>
                <a:srgbClr val="0000FF"/>
              </a:solidFill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temperatures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newton_solver{}			</a:t>
            </a:r>
            <a:r>
              <a:rPr lang="de" sz="1600">
                <a:solidFill>
                  <a:srgbClr val="0000FF"/>
                </a:solidFill>
              </a:rPr>
              <a:t>#used for solving the nonlinear Poisson equation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currents solver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currents						</a:t>
            </a:r>
            <a:r>
              <a:rPr lang="de" sz="1600">
                <a:solidFill>
                  <a:srgbClr val="0000FF"/>
                </a:solidFill>
              </a:rPr>
              <a:t>#Presence is required to run solver of the current equation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	recombination_model		</a:t>
            </a:r>
            <a:r>
              <a:rPr lang="de" sz="1600">
                <a:solidFill>
                  <a:srgbClr val="0000FF"/>
                </a:solidFill>
              </a:rPr>
              <a:t>#which recombination processes are included in the</a:t>
            </a:r>
            <a:endParaRPr sz="1600">
              <a:solidFill>
                <a:srgbClr val="0000FF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drift-diffusion model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	SRH     	= no			</a:t>
            </a:r>
            <a:r>
              <a:rPr lang="de" sz="1600">
                <a:solidFill>
                  <a:srgbClr val="0000FF"/>
                </a:solidFill>
              </a:rPr>
              <a:t>#bulk Shockley-Read-Hall recombination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	Auger   	= no			</a:t>
            </a:r>
            <a:r>
              <a:rPr lang="de" sz="1600">
                <a:solidFill>
                  <a:srgbClr val="0000FF"/>
                </a:solidFill>
              </a:rPr>
              <a:t>#bulk Auger recombination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	radiative   = no			</a:t>
            </a:r>
            <a:r>
              <a:rPr lang="de" sz="1600">
                <a:solidFill>
                  <a:srgbClr val="0000FF"/>
                </a:solidFill>
              </a:rPr>
              <a:t>#bulk radiative recombination</a:t>
            </a:r>
            <a:r>
              <a:rPr lang="de" sz="1600"/>
              <a:t>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	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	output_fermi_levels{}		</a:t>
            </a:r>
            <a:r>
              <a:rPr lang="de" sz="1600">
                <a:solidFill>
                  <a:srgbClr val="0000FF"/>
                </a:solidFill>
              </a:rPr>
              <a:t>#write fermi levels to file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quantum solver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quantum							</a:t>
            </a:r>
            <a:r>
              <a:rPr lang="de" sz="1600">
                <a:solidFill>
                  <a:srgbClr val="0000FF"/>
                </a:solidFill>
              </a:rPr>
              <a:t>#how the Schrödinger equation should be solved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region						</a:t>
            </a:r>
            <a:r>
              <a:rPr lang="de" sz="1600">
                <a:solidFill>
                  <a:srgbClr val="0000FF"/>
                </a:solidFill>
              </a:rPr>
              <a:t>#define the volume of the quantum region with shapes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	boundary{} 	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	Delta{num_ev}				</a:t>
            </a:r>
            <a:r>
              <a:rPr lang="de" sz="1600">
                <a:solidFill>
                  <a:srgbClr val="0000FF"/>
                </a:solidFill>
              </a:rPr>
              <a:t># EVs to calculate in each band (minimum)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	quantize_z{}				</a:t>
            </a:r>
            <a:r>
              <a:rPr lang="de" sz="1600">
                <a:solidFill>
                  <a:srgbClr val="0000FF"/>
                </a:solidFill>
              </a:rPr>
              <a:t>#Schrödinger equation is solved within the 1D</a:t>
            </a:r>
            <a:endParaRPr sz="1600">
              <a:solidFill>
                <a:srgbClr val="0000FF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slices parallel to the z-direction</a:t>
            </a:r>
            <a:endParaRPr sz="16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6253800" y="1195475"/>
            <a:ext cx="22995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output regions+format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output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only_sections=yes				</a:t>
            </a:r>
            <a:r>
              <a:rPr lang="de" sz="1600">
                <a:solidFill>
                  <a:srgbClr val="0000FF"/>
                </a:solidFill>
              </a:rPr>
              <a:t>#only output the sections defined below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format2D = VTKAscii			</a:t>
            </a:r>
            <a:r>
              <a:rPr lang="de" sz="1600">
                <a:solidFill>
                  <a:srgbClr val="0000FF"/>
                </a:solidFill>
              </a:rPr>
              <a:t>#define the output format to be VTK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format3D = VTKAscii	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section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		name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range_x 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range_y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range_z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	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running everything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run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solve_strain{}   				</a:t>
            </a:r>
            <a:r>
              <a:rPr lang="de" sz="1600">
                <a:solidFill>
                  <a:srgbClr val="0000FF"/>
                </a:solidFill>
              </a:rPr>
              <a:t>#solves the strain equation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	poisson{}						</a:t>
            </a:r>
            <a:r>
              <a:rPr lang="de" sz="1600">
                <a:solidFill>
                  <a:srgbClr val="0000FF"/>
                </a:solidFill>
              </a:rPr>
              <a:t>#Semi-Classical Run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	quantum_poisson				</a:t>
            </a:r>
            <a:r>
              <a:rPr lang="de" sz="1600">
                <a:solidFill>
                  <a:srgbClr val="0000FF"/>
                </a:solidFill>
              </a:rPr>
              <a:t>#</a:t>
            </a:r>
            <a:r>
              <a:rPr lang="de" sz="1600">
                <a:solidFill>
                  <a:srgbClr val="0000FF"/>
                </a:solidFill>
              </a:rPr>
              <a:t>solve S+P+C self-consistently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		iterations      	= 30			</a:t>
            </a:r>
            <a:r>
              <a:rPr lang="de" sz="1600">
                <a:solidFill>
                  <a:srgbClr val="0000FF"/>
                </a:solidFill>
              </a:rPr>
              <a:t>#max number of iterations for current-Poisson solver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   	}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528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/>
          <p:nvPr/>
        </p:nvSpPr>
        <p:spPr>
          <a:xfrm>
            <a:off x="5426350" y="269400"/>
            <a:ext cx="2713200" cy="481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0" y="355975"/>
            <a:ext cx="5301300" cy="28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625" y="296063"/>
            <a:ext cx="46812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>
                <a:solidFill>
                  <a:schemeClr val="dk2"/>
                </a:solidFill>
              </a:rPr>
              <a:t>Read the </a:t>
            </a:r>
            <a:r>
              <a:rPr lang="de" sz="3200" u="sng">
                <a:solidFill>
                  <a:schemeClr val="hlink"/>
                </a:solidFill>
                <a:hlinkClick r:id="rId3"/>
              </a:rPr>
              <a:t>documentation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251" y="2"/>
            <a:ext cx="3455747" cy="102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pixabay.com/photo/2020/02/10/11/14/smiley-4836208_1280.png"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025" y="989650"/>
            <a:ext cx="4191950" cy="41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20153" l="0" r="0" t="0"/>
          <a:stretch/>
        </p:blipFill>
        <p:spPr>
          <a:xfrm>
            <a:off x="0" y="805250"/>
            <a:ext cx="9144001" cy="35329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/>
          <p:nvPr/>
        </p:nvSpPr>
        <p:spPr>
          <a:xfrm>
            <a:off x="125075" y="1520150"/>
            <a:ext cx="1943400" cy="41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3"/>
          <p:cNvPicPr preferRelativeResize="0"/>
          <p:nvPr/>
        </p:nvPicPr>
        <p:blipFill rotWithShape="1">
          <a:blip r:embed="rId3">
            <a:alphaModFix/>
          </a:blip>
          <a:srcRect b="0" l="23171" r="24535" t="0"/>
          <a:stretch/>
        </p:blipFill>
        <p:spPr>
          <a:xfrm>
            <a:off x="1456650" y="39150"/>
            <a:ext cx="6230698" cy="50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0" y="0"/>
            <a:ext cx="3915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2"/>
                </a:solidFill>
              </a:rPr>
              <a:t>Getting the data out of VTK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0" y="510000"/>
            <a:ext cx="5147400" cy="4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 sz="1800">
                <a:solidFill>
                  <a:schemeClr val="dk2"/>
                </a:solidFill>
              </a:rPr>
              <a:t>nextnanopy can read the VTR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◆"/>
            </a:pPr>
            <a:r>
              <a:rPr lang="de" sz="1800">
                <a:solidFill>
                  <a:schemeClr val="dk2"/>
                </a:solidFill>
              </a:rPr>
              <a:t>extract the data and do calculations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◆"/>
            </a:pPr>
            <a:r>
              <a:rPr lang="de" sz="1800">
                <a:solidFill>
                  <a:schemeClr val="dk2"/>
                </a:solidFill>
              </a:rPr>
              <a:t>plot the data with mpl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◆"/>
            </a:pPr>
            <a:r>
              <a:rPr lang="de" sz="1800">
                <a:solidFill>
                  <a:schemeClr val="dk2"/>
                </a:solidFill>
              </a:rPr>
              <a:t>save the data to .h5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400" y="1061067"/>
            <a:ext cx="3996600" cy="297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50" y="0"/>
            <a:ext cx="44969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1830"/>
            <a:ext cx="3996600" cy="297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0" y="0"/>
            <a:ext cx="2597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dk2"/>
                </a:solidFill>
              </a:rPr>
              <a:t>coming</a:t>
            </a:r>
            <a:r>
              <a:rPr b="1" lang="de" sz="2400">
                <a:solidFill>
                  <a:srgbClr val="7FD3D3"/>
                </a:solidFill>
              </a:rPr>
              <a:t>soon</a:t>
            </a:r>
            <a:r>
              <a:rPr lang="de" sz="2400">
                <a:solidFill>
                  <a:schemeClr val="dk2"/>
                </a:solidFill>
              </a:rPr>
              <a:t>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538800" y="1135300"/>
            <a:ext cx="2212800" cy="112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Visual gate editor </a:t>
            </a:r>
            <a:endParaRPr sz="1800"/>
          </a:p>
        </p:txBody>
      </p:sp>
      <p:sp>
        <p:nvSpPr>
          <p:cNvPr id="293" name="Google Shape;293;p35"/>
          <p:cNvSpPr/>
          <p:nvPr/>
        </p:nvSpPr>
        <p:spPr>
          <a:xfrm>
            <a:off x="3465600" y="1135300"/>
            <a:ext cx="2212800" cy="112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proper nextnanopy integration</a:t>
            </a:r>
            <a:endParaRPr sz="1800"/>
          </a:p>
        </p:txBody>
      </p:sp>
      <p:sp>
        <p:nvSpPr>
          <p:cNvPr id="294" name="Google Shape;294;p35"/>
          <p:cNvSpPr/>
          <p:nvPr/>
        </p:nvSpPr>
        <p:spPr>
          <a:xfrm>
            <a:off x="6392400" y="1135300"/>
            <a:ext cx="2212800" cy="112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few e- tuning algorithm</a:t>
            </a:r>
            <a:endParaRPr sz="1800"/>
          </a:p>
        </p:txBody>
      </p:sp>
      <p:sp>
        <p:nvSpPr>
          <p:cNvPr id="295" name="Google Shape;295;p35"/>
          <p:cNvSpPr/>
          <p:nvPr/>
        </p:nvSpPr>
        <p:spPr>
          <a:xfrm>
            <a:off x="3465600" y="2867125"/>
            <a:ext cx="2212800" cy="112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code refactor</a:t>
            </a:r>
            <a:endParaRPr sz="1800"/>
          </a:p>
        </p:txBody>
      </p:sp>
      <p:sp>
        <p:nvSpPr>
          <p:cNvPr id="296" name="Google Shape;296;p35"/>
          <p:cNvSpPr/>
          <p:nvPr/>
        </p:nvSpPr>
        <p:spPr>
          <a:xfrm rot="-3378249">
            <a:off x="5082254" y="706884"/>
            <a:ext cx="824645" cy="466364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/>
          <p:nvPr/>
        </p:nvSpPr>
        <p:spPr>
          <a:xfrm rot="-3378249">
            <a:off x="8028829" y="706884"/>
            <a:ext cx="824645" cy="466364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/>
          <p:nvPr/>
        </p:nvSpPr>
        <p:spPr>
          <a:xfrm rot="-3378249">
            <a:off x="5082254" y="2532734"/>
            <a:ext cx="824645" cy="466364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6392400" y="2867125"/>
            <a:ext cx="2212800" cy="112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vscode plugin</a:t>
            </a:r>
            <a:endParaRPr sz="1800"/>
          </a:p>
        </p:txBody>
      </p:sp>
      <p:sp>
        <p:nvSpPr>
          <p:cNvPr id="300" name="Google Shape;300;p35"/>
          <p:cNvSpPr/>
          <p:nvPr/>
        </p:nvSpPr>
        <p:spPr>
          <a:xfrm>
            <a:off x="538800" y="2867125"/>
            <a:ext cx="2212800" cy="112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chip to USD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1320"/>
            <a:ext cx="9144001" cy="493275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/>
          <p:nvPr/>
        </p:nvSpPr>
        <p:spPr>
          <a:xfrm>
            <a:off x="4207300" y="381000"/>
            <a:ext cx="2212800" cy="112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proper nextnanopy integration</a:t>
            </a:r>
            <a:endParaRPr sz="1800"/>
          </a:p>
        </p:txBody>
      </p:sp>
      <p:sp>
        <p:nvSpPr>
          <p:cNvPr id="307" name="Google Shape;307;p36"/>
          <p:cNvSpPr/>
          <p:nvPr/>
        </p:nvSpPr>
        <p:spPr>
          <a:xfrm>
            <a:off x="6518575" y="381000"/>
            <a:ext cx="2212800" cy="1125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few e- tuning algorithm</a:t>
            </a:r>
            <a:endParaRPr sz="1800"/>
          </a:p>
        </p:txBody>
      </p:sp>
      <p:sp>
        <p:nvSpPr>
          <p:cNvPr id="308" name="Google Shape;308;p36"/>
          <p:cNvSpPr/>
          <p:nvPr/>
        </p:nvSpPr>
        <p:spPr>
          <a:xfrm rot="-3378210">
            <a:off x="5914987" y="136789"/>
            <a:ext cx="740275" cy="419021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 rot="-3378596">
            <a:off x="8159411" y="139942"/>
            <a:ext cx="771227" cy="412697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00" y="581025"/>
            <a:ext cx="3419475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050" y="962025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1549875"/>
            <a:ext cx="47742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❏"/>
            </a:pPr>
            <a:r>
              <a:rPr lang="de" sz="2300">
                <a:solidFill>
                  <a:schemeClr val="dk2"/>
                </a:solidFill>
              </a:rPr>
              <a:t>wine or mono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❏"/>
            </a:pPr>
            <a:r>
              <a:rPr lang="de" sz="2300">
                <a:solidFill>
                  <a:schemeClr val="dk2"/>
                </a:solidFill>
              </a:rPr>
              <a:t>windows is recommended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774200" y="1549875"/>
            <a:ext cx="43698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➔"/>
            </a:pPr>
            <a:r>
              <a:rPr lang="de" sz="2300">
                <a:solidFill>
                  <a:schemeClr val="dk2"/>
                </a:solidFill>
              </a:rPr>
              <a:t>not really supported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➔"/>
            </a:pPr>
            <a:r>
              <a:rPr lang="de" sz="2300">
                <a:solidFill>
                  <a:schemeClr val="dk2"/>
                </a:solidFill>
              </a:rPr>
              <a:t>pain in the ass to get running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67434" cy="15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1533300" cy="15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0" y="1549875"/>
            <a:ext cx="47742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❏"/>
            </a:pPr>
            <a:r>
              <a:rPr lang="de" sz="2300">
                <a:solidFill>
                  <a:schemeClr val="dk2"/>
                </a:solidFill>
              </a:rPr>
              <a:t>Download the version you need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❏"/>
            </a:pPr>
            <a:r>
              <a:rPr lang="de" sz="2300">
                <a:solidFill>
                  <a:schemeClr val="dk2"/>
                </a:solidFill>
              </a:rPr>
              <a:t>install it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❏"/>
            </a:pPr>
            <a:r>
              <a:rPr lang="de" sz="2300">
                <a:solidFill>
                  <a:schemeClr val="dk2"/>
                </a:solidFill>
              </a:rPr>
              <a:t>activate it 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74200" y="1549875"/>
            <a:ext cx="43698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➔"/>
            </a:pPr>
            <a:r>
              <a:rPr lang="de" sz="2300">
                <a:solidFill>
                  <a:schemeClr val="dk2"/>
                </a:solidFill>
              </a:rPr>
              <a:t>syntax changes with </a:t>
            </a:r>
            <a:r>
              <a:rPr lang="de" sz="2300">
                <a:solidFill>
                  <a:schemeClr val="dk2"/>
                </a:solidFill>
              </a:rPr>
              <a:t>version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➔"/>
            </a:pPr>
            <a:r>
              <a:rPr lang="de" sz="2300">
                <a:solidFill>
                  <a:schemeClr val="dk2"/>
                </a:solidFill>
              </a:rPr>
              <a:t>backend/frontend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➔"/>
            </a:pPr>
            <a:r>
              <a:rPr lang="de" sz="2300">
                <a:solidFill>
                  <a:schemeClr val="dk2"/>
                </a:solidFill>
              </a:rPr>
              <a:t>activation file is per pc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0" y="8479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dk2"/>
                </a:solidFill>
              </a:rPr>
              <a:t>Run in nextnanomat | Run in nextnanopy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2604075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738175" y="85525"/>
            <a:ext cx="329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8150" y="1885549"/>
            <a:ext cx="5392875" cy="1584275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8100000" dist="133350">
              <a:srgbClr val="000000">
                <a:alpha val="71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</a:t>
            </a:r>
            <a:r>
              <a:rPr lang="de" sz="2600">
                <a:solidFill>
                  <a:schemeClr val="dk2"/>
                </a:solidFill>
              </a:rPr>
              <a:t>023_08_07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Simulation Package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$VAR_A=5 				</a:t>
            </a:r>
            <a:r>
              <a:rPr lang="de" sz="1600">
                <a:solidFill>
                  <a:srgbClr val="0000FF"/>
                </a:solidFill>
              </a:rPr>
              <a:t>#sets the value of A to 5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$VAR_B=[1,2,3,45,6,78,8,7]	</a:t>
            </a:r>
            <a:r>
              <a:rPr lang="de" sz="1600">
                <a:solidFill>
                  <a:srgbClr val="0000FF"/>
                </a:solidFill>
              </a:rPr>
              <a:t>#creates a sweep of the list, a new simulation is run for each value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$VAR_C=LIST_B			</a:t>
            </a:r>
            <a:r>
              <a:rPr lang="de" sz="1600">
                <a:solidFill>
                  <a:srgbClr val="0000FF"/>
                </a:solidFill>
              </a:rPr>
              <a:t>#C gets initialized with the value of the first entry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>
                <a:solidFill>
                  <a:schemeClr val="dk1"/>
                </a:solidFill>
              </a:rPr>
              <a:t>$VAR_D=0.02E-5			</a:t>
            </a:r>
            <a:r>
              <a:rPr lang="de" sz="1600">
                <a:solidFill>
                  <a:srgbClr val="0000FF"/>
                </a:solidFill>
              </a:rPr>
              <a:t>#scientific notation is possible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Variables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18071" l="18745" r="18412" t="18408"/>
          <a:stretch/>
        </p:blipFill>
        <p:spPr>
          <a:xfrm>
            <a:off x="0" y="0"/>
            <a:ext cx="778250" cy="7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0" y="896550"/>
            <a:ext cx="91440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32900" l="0" r="0" t="7205"/>
          <a:stretch/>
        </p:blipFill>
        <p:spPr>
          <a:xfrm>
            <a:off x="1290288" y="42762"/>
            <a:ext cx="3935847" cy="7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5161006" y="143841"/>
            <a:ext cx="38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</a:rPr>
              <a:t>2023_08_07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550"/>
            <a:ext cx="4529225" cy="1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0" y="896550"/>
            <a:ext cx="165300" cy="4247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165300" y="2227125"/>
            <a:ext cx="8978700" cy="29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global								</a:t>
            </a:r>
            <a:r>
              <a:rPr lang="de" sz="1600">
                <a:solidFill>
                  <a:srgbClr val="0000FF"/>
                </a:solidFill>
              </a:rPr>
              <a:t>#global settings for the simulation domain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simulate3D{}						</a:t>
            </a:r>
            <a:r>
              <a:rPr lang="de" sz="1600">
                <a:solidFill>
                  <a:srgbClr val="0000FF"/>
                </a:solidFill>
              </a:rPr>
              <a:t>#Specify simulation dimension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crystal_zb{}						</a:t>
            </a:r>
            <a:r>
              <a:rPr lang="de" sz="1600">
                <a:solidFill>
                  <a:srgbClr val="0000FF"/>
                </a:solidFill>
              </a:rPr>
              <a:t>#Specify orientation of crystal coordinate system </a:t>
            </a:r>
            <a:endParaRPr sz="1600">
              <a:solidFill>
                <a:srgbClr val="0000FF"/>
              </a:solidFill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with respect to simulation coordinate system</a:t>
            </a:r>
            <a:endParaRPr sz="16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substrate{}						</a:t>
            </a:r>
            <a:r>
              <a:rPr lang="de" sz="1600">
                <a:solidFill>
                  <a:srgbClr val="0000FF"/>
                </a:solidFill>
              </a:rPr>
              <a:t>#Specify substrate and thus its lattice constant</a:t>
            </a:r>
            <a:endParaRPr sz="16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temperature = $T # Kelvin			</a:t>
            </a:r>
            <a:r>
              <a:rPr lang="de" sz="1600">
                <a:solidFill>
                  <a:srgbClr val="0000FF"/>
                </a:solidFill>
              </a:rPr>
              <a:t>#Specify simulation temperature. Temperature</a:t>
            </a:r>
            <a:endParaRPr sz="1600">
              <a:solidFill>
                <a:srgbClr val="0000FF"/>
              </a:solidFill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FF"/>
                </a:solidFill>
              </a:rPr>
              <a:t>  should be larger than 1 µK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5400000">
            <a:off x="4490071" y="-3700100"/>
            <a:ext cx="165300" cy="9149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5355389" y="56722"/>
            <a:ext cx="1545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nextnanomat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nextnano++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253800" y="1195475"/>
            <a:ext cx="1750800" cy="78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chemeClr val="dk1"/>
                </a:solidFill>
              </a:rPr>
              <a:t>global settings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