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45"/>
  </p:notesMasterIdLst>
  <p:sldIdLst>
    <p:sldId id="256" r:id="rId2"/>
    <p:sldId id="257" r:id="rId3"/>
    <p:sldId id="261" r:id="rId4"/>
    <p:sldId id="264" r:id="rId5"/>
    <p:sldId id="304" r:id="rId6"/>
    <p:sldId id="306" r:id="rId7"/>
    <p:sldId id="278" r:id="rId8"/>
    <p:sldId id="307" r:id="rId9"/>
    <p:sldId id="308" r:id="rId10"/>
    <p:sldId id="309" r:id="rId11"/>
    <p:sldId id="311" r:id="rId12"/>
    <p:sldId id="310" r:id="rId13"/>
    <p:sldId id="312" r:id="rId14"/>
    <p:sldId id="317" r:id="rId15"/>
    <p:sldId id="313" r:id="rId16"/>
    <p:sldId id="314" r:id="rId17"/>
    <p:sldId id="333" r:id="rId18"/>
    <p:sldId id="316" r:id="rId19"/>
    <p:sldId id="318" r:id="rId20"/>
    <p:sldId id="319" r:id="rId21"/>
    <p:sldId id="320" r:id="rId22"/>
    <p:sldId id="321" r:id="rId23"/>
    <p:sldId id="326" r:id="rId24"/>
    <p:sldId id="327" r:id="rId25"/>
    <p:sldId id="322" r:id="rId26"/>
    <p:sldId id="323" r:id="rId27"/>
    <p:sldId id="324" r:id="rId28"/>
    <p:sldId id="325" r:id="rId29"/>
    <p:sldId id="339" r:id="rId30"/>
    <p:sldId id="340" r:id="rId31"/>
    <p:sldId id="342" r:id="rId32"/>
    <p:sldId id="341" r:id="rId33"/>
    <p:sldId id="334" r:id="rId34"/>
    <p:sldId id="335" r:id="rId35"/>
    <p:sldId id="338" r:id="rId36"/>
    <p:sldId id="336" r:id="rId37"/>
    <p:sldId id="337" r:id="rId38"/>
    <p:sldId id="332" r:id="rId39"/>
    <p:sldId id="328" r:id="rId40"/>
    <p:sldId id="329" r:id="rId41"/>
    <p:sldId id="259" r:id="rId42"/>
    <p:sldId id="331" r:id="rId43"/>
    <p:sldId id="286" r:id="rId44"/>
  </p:sldIdLst>
  <p:sldSz cx="9144000" cy="5143500" type="screen16x9"/>
  <p:notesSz cx="6858000" cy="9144000"/>
  <p:embeddedFontLst>
    <p:embeddedFont>
      <p:font typeface="Arvo" panose="02000000000000000000" pitchFamily="2" charset="77"/>
      <p:regular r:id="rId46"/>
      <p:bold r:id="rId47"/>
      <p:italic r:id="rId48"/>
      <p:boldItalic r:id="rId49"/>
    </p:embeddedFont>
    <p:embeddedFont>
      <p:font typeface="Bodoni" pitchFamily="2"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Segoe UI" panose="020B0502040204020203" pitchFamily="34" charset="0"/>
      <p:regular r:id="rId58"/>
      <p:bold r:id="rId59"/>
      <p:italic r:id="rId60"/>
      <p:boldItalic r:id="rId61"/>
    </p:embeddedFont>
    <p:embeddedFont>
      <p:font typeface="Ubuntu" panose="020B0504030602030204" pitchFamily="34" charset="0"/>
      <p:regular r:id="rId62"/>
      <p:bold r:id="rId63"/>
      <p:italic r:id="rId64"/>
      <p:boldItalic r:id="rId65"/>
    </p:embeddedFont>
    <p:embeddedFont>
      <p:font typeface="Ubuntu Light" panose="020B050403060203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A4A3A4"/>
          </p15:clr>
        </p15:guide>
        <p15:guide id="2" orient="horz" pos="3053">
          <p15:clr>
            <a:srgbClr val="A4A3A4"/>
          </p15:clr>
        </p15:guide>
        <p15:guide id="3" orient="horz" pos="2871">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424343"/>
    <a:srgbClr val="434343"/>
    <a:srgbClr val="444344"/>
    <a:srgbClr val="434342"/>
    <a:srgbClr val="434344"/>
    <a:srgbClr val="424244"/>
    <a:srgbClr val="676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BA54F3-8144-4C6A-A908-307D4D969CC0}">
  <a:tblStyle styleId="{7BBA54F3-8144-4C6A-A908-307D4D969CC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356E8EA-2BE5-4428-89FF-B3A1E5E1DA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95"/>
    <p:restoredTop sz="94688"/>
  </p:normalViewPr>
  <p:slideViewPr>
    <p:cSldViewPr snapToGrid="0">
      <p:cViewPr varScale="1">
        <p:scale>
          <a:sx n="142" d="100"/>
          <a:sy n="142" d="100"/>
        </p:scale>
        <p:origin x="184" y="2192"/>
      </p:cViewPr>
      <p:guideLst>
        <p:guide orient="horz"/>
        <p:guide orient="horz" pos="3053"/>
        <p:guide orient="horz" pos="2871"/>
        <p:guide pos="2880"/>
      </p:guideLst>
    </p:cSldViewPr>
  </p:slideViewPr>
  <p:notesTextViewPr>
    <p:cViewPr>
      <p:scale>
        <a:sx n="1" d="1"/>
        <a:sy n="1" d="1"/>
      </p:scale>
      <p:origin x="0" y="0"/>
    </p:cViewPr>
  </p:notesTextViewPr>
  <p:notesViewPr>
    <p:cSldViewPr snapToGrid="0">
      <p:cViewPr varScale="1">
        <p:scale>
          <a:sx n="135" d="100"/>
          <a:sy n="135" d="100"/>
        </p:scale>
        <p:origin x="1728" y="1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6.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42eb61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42eb61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70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868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442eb61d9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442eb61d9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153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585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456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830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11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638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442eb61d9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442eb61d9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007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06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42eb61d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42eb61d9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925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102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442eb61d9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442eb61d9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030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103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726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268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090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031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442eb61d9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442eb61d9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215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7545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115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753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442eb61d9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442eb61d9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743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429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5204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503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1246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442eb61d9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442eb61d9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080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3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442eb61d9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442eb61d9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04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442eb61d9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442eb61d9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6793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42eb61d9d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442eb61d9d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6411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442eb61d9d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442eb61d9d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574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442eb61d9d_0_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442eb61d9d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953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522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442eb61d9d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442eb61d9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275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42eb61d9d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42eb61d9d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23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1" name="Google Shape;11;p2"/>
          <p:cNvSpPr txBox="1">
            <a:spLocks noGrp="1"/>
          </p:cNvSpPr>
          <p:nvPr>
            <p:ph type="ctrTitle"/>
          </p:nvPr>
        </p:nvSpPr>
        <p:spPr>
          <a:xfrm>
            <a:off x="1610650" y="1856275"/>
            <a:ext cx="6157800" cy="8757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yan with title and text">
  <p:cSld name="Cyan with title and text">
    <p:spTree>
      <p:nvGrpSpPr>
        <p:cNvPr id="1" name="Shape 165"/>
        <p:cNvGrpSpPr/>
        <p:nvPr/>
      </p:nvGrpSpPr>
      <p:grpSpPr>
        <a:xfrm>
          <a:off x="0" y="0"/>
          <a:ext cx="0" cy="0"/>
          <a:chOff x="0" y="0"/>
          <a:chExt cx="0" cy="0"/>
        </a:xfrm>
      </p:grpSpPr>
      <p:sp>
        <p:nvSpPr>
          <p:cNvPr id="166" name="Google Shape;166;p25"/>
          <p:cNvSpPr/>
          <p:nvPr/>
        </p:nvSpPr>
        <p:spPr>
          <a:xfrm>
            <a:off x="-73650" y="-11150"/>
            <a:ext cx="92289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1430400" y="653850"/>
            <a:ext cx="6283200" cy="383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1430400" y="1371450"/>
            <a:ext cx="1147200" cy="39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2675900" y="1220035"/>
            <a:ext cx="3926100" cy="482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0" name="Google Shape;170;p25"/>
          <p:cNvSpPr txBox="1">
            <a:spLocks noGrp="1"/>
          </p:cNvSpPr>
          <p:nvPr>
            <p:ph type="subTitle" idx="1"/>
          </p:nvPr>
        </p:nvSpPr>
        <p:spPr>
          <a:xfrm>
            <a:off x="2675901" y="2547750"/>
            <a:ext cx="31362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403565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text &amp; some text slide">
  <p:cSld name="BIG text &amp; some text slide">
    <p:bg>
      <p:bgPr>
        <a:solidFill>
          <a:schemeClr val="lt1"/>
        </a:solidFill>
        <a:effectLst/>
      </p:bgPr>
    </p:bg>
    <p:spTree>
      <p:nvGrpSpPr>
        <p:cNvPr id="1" name="Shape 117"/>
        <p:cNvGrpSpPr/>
        <p:nvPr/>
      </p:nvGrpSpPr>
      <p:grpSpPr>
        <a:xfrm>
          <a:off x="0" y="0"/>
          <a:ext cx="0" cy="0"/>
          <a:chOff x="0" y="0"/>
          <a:chExt cx="0" cy="0"/>
        </a:xfrm>
      </p:grpSpPr>
      <p:sp>
        <p:nvSpPr>
          <p:cNvPr id="118" name="Google Shape;118;p15"/>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‹Nr.›</a:t>
            </a:fld>
            <a:endParaRPr/>
          </a:p>
        </p:txBody>
      </p:sp>
      <p:sp>
        <p:nvSpPr>
          <p:cNvPr id="120" name="Google Shape;120;p15"/>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21" name="Google Shape;121;p15"/>
          <p:cNvSpPr txBox="1">
            <a:spLocks noGrp="1"/>
          </p:cNvSpPr>
          <p:nvPr>
            <p:ph type="title"/>
          </p:nvPr>
        </p:nvSpPr>
        <p:spPr>
          <a:xfrm>
            <a:off x="0" y="2466400"/>
            <a:ext cx="9144000" cy="4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b="1"/>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extLst>
      <p:ext uri="{BB962C8B-B14F-4D97-AF65-F5344CB8AC3E}">
        <p14:creationId xmlns:p14="http://schemas.microsoft.com/office/powerpoint/2010/main" val="284984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Content"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698275" y="189950"/>
            <a:ext cx="53112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14" name="Google Shape;14;p3"/>
          <p:cNvSpPr txBox="1">
            <a:spLocks noGrp="1"/>
          </p:cNvSpPr>
          <p:nvPr>
            <p:ph type="subTitle" idx="1"/>
          </p:nvPr>
        </p:nvSpPr>
        <p:spPr>
          <a:xfrm>
            <a:off x="4696224" y="170944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dirty="0"/>
          </a:p>
        </p:txBody>
      </p:sp>
      <p:sp>
        <p:nvSpPr>
          <p:cNvPr id="15" name="Google Shape;15;p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‹Nr.›</a:t>
            </a:fld>
            <a:endParaRPr/>
          </a:p>
        </p:txBody>
      </p:sp>
      <p:sp>
        <p:nvSpPr>
          <p:cNvPr id="16" name="Google Shape;16;p3"/>
          <p:cNvSpPr/>
          <p:nvPr/>
        </p:nvSpPr>
        <p:spPr>
          <a:xfrm>
            <a:off x="4572000" y="429350"/>
            <a:ext cx="2772000" cy="6357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7" name="Google Shape;17;p3"/>
          <p:cNvSpPr txBox="1">
            <a:spLocks noGrp="1"/>
          </p:cNvSpPr>
          <p:nvPr>
            <p:ph type="title" idx="2"/>
          </p:nvPr>
        </p:nvSpPr>
        <p:spPr>
          <a:xfrm>
            <a:off x="4696225" y="1198788"/>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8" name="Google Shape;18;p3"/>
          <p:cNvSpPr txBox="1">
            <a:spLocks noGrp="1"/>
          </p:cNvSpPr>
          <p:nvPr>
            <p:ph type="subTitle" idx="3"/>
          </p:nvPr>
        </p:nvSpPr>
        <p:spPr>
          <a:xfrm>
            <a:off x="4696224" y="283667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9" name="Google Shape;19;p3"/>
          <p:cNvSpPr txBox="1">
            <a:spLocks noGrp="1"/>
          </p:cNvSpPr>
          <p:nvPr>
            <p:ph type="title" idx="4"/>
          </p:nvPr>
        </p:nvSpPr>
        <p:spPr>
          <a:xfrm>
            <a:off x="4696225" y="2326013"/>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dirty="0"/>
          </a:p>
        </p:txBody>
      </p:sp>
      <p:sp>
        <p:nvSpPr>
          <p:cNvPr id="20" name="Google Shape;20;p3"/>
          <p:cNvSpPr txBox="1">
            <a:spLocks noGrp="1"/>
          </p:cNvSpPr>
          <p:nvPr>
            <p:ph type="subTitle" idx="5"/>
          </p:nvPr>
        </p:nvSpPr>
        <p:spPr>
          <a:xfrm>
            <a:off x="4696224" y="3967490"/>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dirty="0"/>
          </a:p>
        </p:txBody>
      </p:sp>
      <p:sp>
        <p:nvSpPr>
          <p:cNvPr id="21" name="Google Shape;21;p3"/>
          <p:cNvSpPr txBox="1">
            <a:spLocks noGrp="1"/>
          </p:cNvSpPr>
          <p:nvPr>
            <p:ph type="title" idx="6"/>
          </p:nvPr>
        </p:nvSpPr>
        <p:spPr>
          <a:xfrm>
            <a:off x="4696225" y="3453254"/>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dirty="0"/>
          </a:p>
        </p:txBody>
      </p:sp>
      <p:sp>
        <p:nvSpPr>
          <p:cNvPr id="22" name="Google Shape;22;p3"/>
          <p:cNvSpPr/>
          <p:nvPr/>
        </p:nvSpPr>
        <p:spPr>
          <a:xfrm>
            <a:off x="0" y="0"/>
            <a:ext cx="2855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idx="7" hasCustomPrompt="1"/>
          </p:nvPr>
        </p:nvSpPr>
        <p:spPr>
          <a:xfrm>
            <a:off x="3372225" y="151827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rPr dirty="0"/>
              <a:t>xx%</a:t>
            </a:r>
          </a:p>
        </p:txBody>
      </p:sp>
      <p:sp>
        <p:nvSpPr>
          <p:cNvPr id="27" name="Google Shape;27;p3"/>
          <p:cNvSpPr txBox="1">
            <a:spLocks noGrp="1"/>
          </p:cNvSpPr>
          <p:nvPr>
            <p:ph type="title" idx="8" hasCustomPrompt="1"/>
          </p:nvPr>
        </p:nvSpPr>
        <p:spPr>
          <a:xfrm>
            <a:off x="3372225" y="2645500"/>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rPr dirty="0"/>
              <a:t>xx%</a:t>
            </a:r>
          </a:p>
        </p:txBody>
      </p:sp>
      <p:sp>
        <p:nvSpPr>
          <p:cNvPr id="28" name="Google Shape;28;p3"/>
          <p:cNvSpPr txBox="1">
            <a:spLocks noGrp="1"/>
          </p:cNvSpPr>
          <p:nvPr>
            <p:ph type="title" idx="9" hasCustomPrompt="1"/>
          </p:nvPr>
        </p:nvSpPr>
        <p:spPr>
          <a:xfrm>
            <a:off x="3372225" y="377272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bg>
      <p:bgPr>
        <a:solidFill>
          <a:schemeClr val="lt1"/>
        </a:solidFill>
        <a:effectLst/>
      </p:bgPr>
    </p:bg>
    <p:spTree>
      <p:nvGrpSpPr>
        <p:cNvPr id="1"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3" name="Google Shape;53;p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sz="1400"/>
            </a:lvl2pPr>
            <a:lvl3pPr marL="1371600" lvl="2" indent="-311150" algn="ctr" rtl="0">
              <a:lnSpc>
                <a:spcPct val="100000"/>
              </a:lnSpc>
              <a:spcBef>
                <a:spcPts val="0"/>
              </a:spcBef>
              <a:spcAft>
                <a:spcPts val="0"/>
              </a:spcAft>
              <a:buSzPts val="1300"/>
              <a:buChar char="■"/>
              <a:defRPr sz="1300"/>
            </a:lvl3pPr>
            <a:lvl4pPr marL="1828800" lvl="3" indent="-311150" algn="ctr" rtl="0">
              <a:lnSpc>
                <a:spcPct val="100000"/>
              </a:lnSpc>
              <a:spcBef>
                <a:spcPts val="0"/>
              </a:spcBef>
              <a:spcAft>
                <a:spcPts val="0"/>
              </a:spcAft>
              <a:buSzPts val="1300"/>
              <a:buChar char="●"/>
              <a:defRPr sz="1300"/>
            </a:lvl4pPr>
            <a:lvl5pPr marL="2286000" lvl="4" indent="-304800" algn="ctr" rtl="0">
              <a:lnSpc>
                <a:spcPct val="100000"/>
              </a:lnSpc>
              <a:spcBef>
                <a:spcPts val="0"/>
              </a:spcBef>
              <a:spcAft>
                <a:spcPts val="0"/>
              </a:spcAft>
              <a:buSzPts val="1200"/>
              <a:buChar char="○"/>
              <a:defRPr sz="1200"/>
            </a:lvl5pPr>
            <a:lvl6pPr marL="2743200" lvl="5" indent="-304800" algn="ctr" rtl="0">
              <a:lnSpc>
                <a:spcPct val="100000"/>
              </a:lnSpc>
              <a:spcBef>
                <a:spcPts val="0"/>
              </a:spcBef>
              <a:spcAft>
                <a:spcPts val="0"/>
              </a:spcAft>
              <a:buSzPts val="1200"/>
              <a:buChar char="■"/>
              <a:defRPr sz="1200"/>
            </a:lvl6pPr>
            <a:lvl7pPr marL="3200400" lvl="6" indent="-298450" algn="ctr" rtl="0">
              <a:lnSpc>
                <a:spcPct val="100000"/>
              </a:lnSpc>
              <a:spcBef>
                <a:spcPts val="0"/>
              </a:spcBef>
              <a:spcAft>
                <a:spcPts val="0"/>
              </a:spcAft>
              <a:buSzPts val="1100"/>
              <a:buChar char="●"/>
              <a:defRPr sz="1100"/>
            </a:lvl7pPr>
            <a:lvl8pPr marL="3657600" lvl="7" indent="-298450" algn="ctr" rtl="0">
              <a:lnSpc>
                <a:spcPct val="100000"/>
              </a:lnSpc>
              <a:spcBef>
                <a:spcPts val="0"/>
              </a:spcBef>
              <a:spcAft>
                <a:spcPts val="0"/>
              </a:spcAft>
              <a:buSzPts val="1100"/>
              <a:buChar char="○"/>
              <a:defRPr sz="1100"/>
            </a:lvl8pPr>
            <a:lvl9pPr marL="4114800" lvl="8" indent="-292100" algn="ctr" rtl="0">
              <a:lnSpc>
                <a:spcPct val="100000"/>
              </a:lnSpc>
              <a:spcBef>
                <a:spcPts val="0"/>
              </a:spcBef>
              <a:spcAft>
                <a:spcPts val="0"/>
              </a:spcAft>
              <a:buSzPts val="1000"/>
              <a:buChar char="■"/>
              <a:defRPr sz="1000"/>
            </a:lvl9pPr>
          </a:lstStyle>
          <a:p>
            <a:endParaRPr/>
          </a:p>
        </p:txBody>
      </p:sp>
      <p:sp>
        <p:nvSpPr>
          <p:cNvPr id="54" name="Google Shape;54;p8"/>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‹Nr.›</a:t>
            </a:fld>
            <a:endParaRPr/>
          </a:p>
        </p:txBody>
      </p:sp>
      <p:cxnSp>
        <p:nvCxnSpPr>
          <p:cNvPr id="55" name="Google Shape;55;p8"/>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subtitle">
  <p:cSld name="TITLE_AND_BODY_1">
    <p:bg>
      <p:bgPr>
        <a:solidFill>
          <a:schemeClr val="lt1"/>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98900" y="773100"/>
            <a:ext cx="3888000" cy="120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3" name="Google Shape;63;p1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‹Nr.›</a:t>
            </a:fld>
            <a:endParaRPr/>
          </a:p>
        </p:txBody>
      </p:sp>
      <p:sp>
        <p:nvSpPr>
          <p:cNvPr id="64" name="Google Shape;64;p10"/>
          <p:cNvSpPr/>
          <p:nvPr/>
        </p:nvSpPr>
        <p:spPr>
          <a:xfrm>
            <a:off x="0" y="0"/>
            <a:ext cx="4259700" cy="5143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txBox="1">
            <a:spLocks noGrp="1"/>
          </p:cNvSpPr>
          <p:nvPr>
            <p:ph type="subTitle" idx="1"/>
          </p:nvPr>
        </p:nvSpPr>
        <p:spPr>
          <a:xfrm>
            <a:off x="4598900" y="2968204"/>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6" name="Google Shape;66;p10"/>
          <p:cNvCxnSpPr/>
          <p:nvPr/>
        </p:nvCxnSpPr>
        <p:spPr>
          <a:xfrm>
            <a:off x="4778200" y="278062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amp; some text slide 2">
  <p:cSld name="BIG_NUMBER_2">
    <p:bg>
      <p:bgPr>
        <a:solidFill>
          <a:schemeClr val="lt1"/>
        </a:solidFill>
        <a:effectLst/>
      </p:bgPr>
    </p:bg>
    <p:spTree>
      <p:nvGrpSpPr>
        <p:cNvPr id="1"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title" hasCustomPrompt="1"/>
          </p:nvPr>
        </p:nvSpPr>
        <p:spPr>
          <a:xfrm>
            <a:off x="742950" y="1238100"/>
            <a:ext cx="7729500" cy="196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1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‹Nr.›</a:t>
            </a:fld>
            <a:endParaRPr/>
          </a:p>
        </p:txBody>
      </p:sp>
      <p:sp>
        <p:nvSpPr>
          <p:cNvPr id="126" name="Google Shape;126;p16"/>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13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hite frame">
  <p:cSld name="BLANK_1_1">
    <p:bg>
      <p:bgPr>
        <a:solidFill>
          <a:schemeClr val="lt1"/>
        </a:solidFill>
        <a:effectLst/>
      </p:bgPr>
    </p:bg>
    <p:spTree>
      <p:nvGrpSpPr>
        <p:cNvPr id="1" name="Shape 137"/>
        <p:cNvGrpSpPr/>
        <p:nvPr/>
      </p:nvGrpSpPr>
      <p:grpSpPr>
        <a:xfrm>
          <a:off x="0" y="0"/>
          <a:ext cx="0" cy="0"/>
          <a:chOff x="0" y="0"/>
          <a:chExt cx="0" cy="0"/>
        </a:xfrm>
      </p:grpSpPr>
      <p:sp>
        <p:nvSpPr>
          <p:cNvPr id="138" name="Google Shape;138;p19"/>
          <p:cNvSpPr/>
          <p:nvPr/>
        </p:nvSpPr>
        <p:spPr>
          <a:xfrm>
            <a:off x="406950" y="41625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ubtitle with cyan frame">
  <p:cSld name="CUSTOM_1_1_1">
    <p:bg>
      <p:bgPr>
        <a:solidFill>
          <a:schemeClr val="lt1"/>
        </a:solidFill>
        <a:effectLst/>
      </p:bgPr>
    </p:bg>
    <p:spTree>
      <p:nvGrpSpPr>
        <p:cNvPr id="1" name="Shape 145"/>
        <p:cNvGrpSpPr/>
        <p:nvPr/>
      </p:nvGrpSpPr>
      <p:grpSpPr>
        <a:xfrm>
          <a:off x="0" y="0"/>
          <a:ext cx="0" cy="0"/>
          <a:chOff x="0" y="0"/>
          <a:chExt cx="0" cy="0"/>
        </a:xfrm>
      </p:grpSpPr>
      <p:sp>
        <p:nvSpPr>
          <p:cNvPr id="147" name="Google Shape;147;p2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s" sz="1200">
                <a:solidFill>
                  <a:srgbClr val="B7B7B7"/>
                </a:solidFill>
                <a:latin typeface="Arvo"/>
                <a:ea typeface="Arvo"/>
                <a:cs typeface="Arvo"/>
                <a:sym typeface="Arvo"/>
              </a:rPr>
              <a:t>‹Nr.›</a:t>
            </a:fld>
            <a:endParaRPr sz="1200">
              <a:solidFill>
                <a:srgbClr val="B7B7B7"/>
              </a:solidFill>
              <a:latin typeface="Arvo"/>
              <a:ea typeface="Arvo"/>
              <a:cs typeface="Arvo"/>
              <a:sym typeface="Arvo"/>
            </a:endParaRPr>
          </a:p>
        </p:txBody>
      </p:sp>
      <p:sp>
        <p:nvSpPr>
          <p:cNvPr id="148" name="Google Shape;148;p21"/>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49" name="Google Shape;149;p21"/>
          <p:cNvSpPr txBox="1">
            <a:spLocks noGrp="1"/>
          </p:cNvSpPr>
          <p:nvPr>
            <p:ph type="subTitle" idx="1"/>
          </p:nvPr>
        </p:nvSpPr>
        <p:spPr>
          <a:xfrm>
            <a:off x="626079" y="2261500"/>
            <a:ext cx="36066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50" name="Google Shape;150;p21"/>
          <p:cNvCxnSpPr/>
          <p:nvPr/>
        </p:nvCxnSpPr>
        <p:spPr>
          <a:xfrm>
            <a:off x="737850" y="1597475"/>
            <a:ext cx="676200" cy="0"/>
          </a:xfrm>
          <a:prstGeom prst="straightConnector1">
            <a:avLst/>
          </a:prstGeom>
          <a:noFill/>
          <a:ln w="76200" cap="flat" cmpd="sng">
            <a:solidFill>
              <a:schemeClr val="accent1"/>
            </a:solidFill>
            <a:prstDash val="solid"/>
            <a:round/>
            <a:headEnd type="none" w="med" len="med"/>
            <a:tailEnd type="none" w="med" len="med"/>
          </a:ln>
        </p:spPr>
      </p:cxnSp>
      <p:sp>
        <p:nvSpPr>
          <p:cNvPr id="151" name="Google Shape;151;p21"/>
          <p:cNvSpPr txBox="1">
            <a:spLocks noGrp="1"/>
          </p:cNvSpPr>
          <p:nvPr>
            <p:ph type="subTitle" idx="2"/>
          </p:nvPr>
        </p:nvSpPr>
        <p:spPr>
          <a:xfrm>
            <a:off x="5079304" y="2261500"/>
            <a:ext cx="36066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with frame ">
  <p:cSld name="BLANK_1_1_1">
    <p:bg>
      <p:bgPr>
        <a:solidFill>
          <a:schemeClr val="accent1"/>
        </a:solidFill>
        <a:effectLst/>
      </p:bgPr>
    </p:bg>
    <p:spTree>
      <p:nvGrpSpPr>
        <p:cNvPr id="1" name="Shape 171"/>
        <p:cNvGrpSpPr/>
        <p:nvPr/>
      </p:nvGrpSpPr>
      <p:grpSpPr>
        <a:xfrm>
          <a:off x="0" y="0"/>
          <a:ext cx="0" cy="0"/>
          <a:chOff x="0" y="0"/>
          <a:chExt cx="0" cy="0"/>
        </a:xfrm>
      </p:grpSpPr>
      <p:sp>
        <p:nvSpPr>
          <p:cNvPr id="172" name="Google Shape;172;p26"/>
          <p:cNvSpPr/>
          <p:nvPr/>
        </p:nvSpPr>
        <p:spPr>
          <a:xfrm>
            <a:off x="406950" y="416250"/>
            <a:ext cx="8330100" cy="431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‹Nr.›</a:t>
            </a:fld>
            <a:endParaRPr>
              <a:solidFill>
                <a:schemeClr val="lt1"/>
              </a:solidFill>
            </a:endParaRPr>
          </a:p>
        </p:txBody>
      </p:sp>
      <p:sp>
        <p:nvSpPr>
          <p:cNvPr id="174" name="Google Shape;174;p26"/>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a:endParaRPr/>
          </a:p>
        </p:txBody>
      </p:sp>
      <p:cxnSp>
        <p:nvCxnSpPr>
          <p:cNvPr id="175" name="Google Shape;175;p26"/>
          <p:cNvCxnSpPr/>
          <p:nvPr/>
        </p:nvCxnSpPr>
        <p:spPr>
          <a:xfrm>
            <a:off x="918900" y="292129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Ubuntu"/>
              <a:buNone/>
              <a:defRPr sz="2400" b="1">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marL="914400" lvl="1"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marL="1371600" lvl="2"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marL="1828800" lvl="3"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marL="2286000" lvl="4"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marL="2743200" lvl="5"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marL="3200400" lvl="6"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marL="3657600" lvl="7"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marL="4114800" lvl="8" indent="-2921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6" r:id="rId4"/>
    <p:sldLayoutId id="2147483662" r:id="rId5"/>
    <p:sldLayoutId id="2147483664" r:id="rId6"/>
    <p:sldLayoutId id="2147483665" r:id="rId7"/>
    <p:sldLayoutId id="2147483667" r:id="rId8"/>
    <p:sldLayoutId id="2147483672" r:id="rId9"/>
    <p:sldLayoutId id="2147483677"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s107@hdm-stuttgart.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bundesfachstelle-barrierefreiheit.de/DE/Praxishilfen/Information-und-Kommunikation/Leichte-Sprache/leichte-sprache_node.html"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org/WAI/personalization/"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hyperlink" Target="https://ba-mq5.web.app/" TargetMode="External"/><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ctrTitle"/>
          </p:nvPr>
        </p:nvSpPr>
        <p:spPr>
          <a:xfrm>
            <a:off x="1610650" y="1856275"/>
            <a:ext cx="6157800" cy="875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Analysis of Common Terms </a:t>
            </a:r>
            <a:endParaRPr i="1" dirty="0">
              <a:latin typeface="Segoe UI" panose="020B0502040204020203" pitchFamily="34" charset="0"/>
              <a:cs typeface="Segoe UI" panose="020B0502040204020203" pitchFamily="34" charset="0"/>
            </a:endParaRPr>
          </a:p>
        </p:txBody>
      </p:sp>
      <p:sp>
        <p:nvSpPr>
          <p:cNvPr id="194" name="Google Shape;194;p32"/>
          <p:cNvSpPr txBox="1"/>
          <p:nvPr/>
        </p:nvSpPr>
        <p:spPr>
          <a:xfrm>
            <a:off x="1610650" y="1220000"/>
            <a:ext cx="4004400" cy="658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 sz="1800" dirty="0">
                <a:solidFill>
                  <a:schemeClr val="dk1"/>
                </a:solidFill>
                <a:latin typeface="Segoe UI" panose="020B0502040204020203" pitchFamily="34" charset="0"/>
                <a:ea typeface="Ubuntu Light"/>
                <a:cs typeface="Segoe UI" panose="020B0502040204020203" pitchFamily="34" charset="0"/>
                <a:sym typeface="Ubuntu Light"/>
              </a:rPr>
              <a:t>Media Features Extension for MQ 5</a:t>
            </a:r>
            <a:endParaRPr sz="1800" dirty="0">
              <a:solidFill>
                <a:schemeClr val="dk1"/>
              </a:solidFill>
              <a:latin typeface="Segoe UI" panose="020B0502040204020203" pitchFamily="34" charset="0"/>
              <a:ea typeface="Ubuntu Light"/>
              <a:cs typeface="Segoe UI" panose="020B0502040204020203" pitchFamily="34" charset="0"/>
              <a:sym typeface="Ubuntu Light"/>
            </a:endParaRPr>
          </a:p>
        </p:txBody>
      </p:sp>
      <p:sp>
        <p:nvSpPr>
          <p:cNvPr id="2" name="Textfeld 1">
            <a:extLst>
              <a:ext uri="{FF2B5EF4-FFF2-40B4-BE49-F238E27FC236}">
                <a16:creationId xmlns:a16="http://schemas.microsoft.com/office/drawing/2014/main" id="{DCB5185C-CBEE-8C45-BE78-893F4E48BB1C}"/>
              </a:ext>
            </a:extLst>
          </p:cNvPr>
          <p:cNvSpPr txBox="1"/>
          <p:nvPr/>
        </p:nvSpPr>
        <p:spPr>
          <a:xfrm>
            <a:off x="1610650" y="2983831"/>
            <a:ext cx="3570973" cy="954107"/>
          </a:xfrm>
          <a:prstGeom prst="rect">
            <a:avLst/>
          </a:prstGeom>
          <a:noFill/>
        </p:spPr>
        <p:txBody>
          <a:bodyPr wrap="square" rtlCol="0">
            <a:spAutoFit/>
          </a:bodyPr>
          <a:lstStyle/>
          <a:p>
            <a:r>
              <a:rPr lang="de-DE" dirty="0">
                <a:solidFill>
                  <a:srgbClr val="424244"/>
                </a:solidFill>
                <a:latin typeface="Segoe UI" panose="020B0502040204020203" pitchFamily="34" charset="0"/>
                <a:cs typeface="Segoe UI" panose="020B0502040204020203" pitchFamily="34" charset="0"/>
              </a:rPr>
              <a:t>Niklas Schildhauer </a:t>
            </a:r>
          </a:p>
          <a:p>
            <a:r>
              <a:rPr lang="de-DE" dirty="0">
                <a:solidFill>
                  <a:srgbClr val="424244"/>
                </a:solidFill>
                <a:latin typeface="Segoe UI" panose="020B0502040204020203" pitchFamily="34" charset="0"/>
                <a:cs typeface="Segoe UI" panose="020B0502040204020203" pitchFamily="34" charset="0"/>
                <a:hlinkClick r:id="rId3"/>
              </a:rPr>
              <a:t>ns107@hdm-stuttgart.de</a:t>
            </a:r>
            <a:endParaRPr lang="de-DE" dirty="0">
              <a:solidFill>
                <a:srgbClr val="424244"/>
              </a:solidFill>
              <a:latin typeface="Segoe UI" panose="020B0502040204020203" pitchFamily="34" charset="0"/>
              <a:cs typeface="Segoe UI" panose="020B0502040204020203" pitchFamily="34" charset="0"/>
            </a:endParaRPr>
          </a:p>
          <a:p>
            <a:endParaRPr lang="de-DE" dirty="0">
              <a:solidFill>
                <a:srgbClr val="424244"/>
              </a:solidFill>
              <a:latin typeface="Segoe UI" panose="020B0502040204020203" pitchFamily="34" charset="0"/>
              <a:cs typeface="Segoe UI" panose="020B0502040204020203" pitchFamily="34" charset="0"/>
            </a:endParaRPr>
          </a:p>
          <a:p>
            <a:endParaRPr lang="de-DE" dirty="0">
              <a:solidFill>
                <a:srgbClr val="424244"/>
              </a:solidFill>
              <a:latin typeface="Segoe UI" panose="020B0502040204020203" pitchFamily="34" charset="0"/>
              <a:cs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(2/3)</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10</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8" y="1899624"/>
            <a:ext cx="3105165" cy="1181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Embed closed captions for example as a </a:t>
            </a:r>
            <a:r>
              <a:rPr lang="en-GB" sz="1000" dirty="0" err="1">
                <a:solidFill>
                  <a:srgbClr val="424343"/>
                </a:solidFill>
                <a:latin typeface="Segoe UI" panose="020B0502040204020203" pitchFamily="34" charset="0"/>
                <a:cs typeface="Segoe UI" panose="020B0502040204020203" pitchFamily="34" charset="0"/>
              </a:rPr>
              <a:t>WebVTT</a:t>
            </a:r>
            <a:r>
              <a:rPr lang="en-GB" sz="1000" dirty="0">
                <a:solidFill>
                  <a:srgbClr val="424343"/>
                </a:solidFill>
                <a:latin typeface="Segoe UI" panose="020B0502040204020203" pitchFamily="34" charset="0"/>
                <a:cs typeface="Segoe UI" panose="020B0502040204020203" pitchFamily="34" charset="0"/>
              </a:rPr>
              <a:t>-track in the video-tag of a HTML5 video. With the correct settings, the user is able to turn on and off the captions. Through the media feature </a:t>
            </a:r>
            <a:r>
              <a:rPr lang="en-GB" sz="1000" i="1" dirty="0">
                <a:solidFill>
                  <a:srgbClr val="424343"/>
                </a:solidFill>
                <a:latin typeface="Segoe UI" panose="020B0502040204020203" pitchFamily="34" charset="0"/>
                <a:cs typeface="Segoe UI" panose="020B0502040204020203" pitchFamily="34" charset="0"/>
              </a:rPr>
              <a:t>captions enabled </a:t>
            </a:r>
            <a:r>
              <a:rPr lang="en-GB" sz="1000" dirty="0">
                <a:solidFill>
                  <a:srgbClr val="424343"/>
                </a:solidFill>
                <a:latin typeface="Segoe UI" panose="020B0502040204020203" pitchFamily="34" charset="0"/>
                <a:cs typeface="Segoe UI" panose="020B0502040204020203" pitchFamily="34" charset="0"/>
              </a:rPr>
              <a:t>the web author would be able to determine if the user prefers captions or not in </a:t>
            </a:r>
            <a:r>
              <a:rPr lang="en-GB" sz="1000" b="1" dirty="0">
                <a:solidFill>
                  <a:srgbClr val="424343"/>
                </a:solidFill>
                <a:latin typeface="Segoe UI" panose="020B0502040204020203" pitchFamily="34" charset="0"/>
                <a:cs typeface="Segoe UI" panose="020B0502040204020203" pitchFamily="34" charset="0"/>
              </a:rPr>
              <a:t>JavaScript</a:t>
            </a:r>
            <a:r>
              <a:rPr lang="en-GB" sz="1000" dirty="0">
                <a:solidFill>
                  <a:srgbClr val="424343"/>
                </a:solidFill>
                <a:latin typeface="Segoe UI" panose="020B0502040204020203" pitchFamily="34" charset="0"/>
                <a:cs typeface="Segoe UI" panose="020B0502040204020203" pitchFamily="34" charset="0"/>
              </a:rPr>
              <a:t> and set the correct settings. </a:t>
            </a:r>
          </a:p>
          <a:p>
            <a:pPr marL="0" indent="0">
              <a:lnSpc>
                <a:spcPct val="115000"/>
              </a:lnSpc>
              <a:buClr>
                <a:schemeClr val="dk1"/>
              </a:buClr>
              <a:buSzPts val="1100"/>
              <a:buNone/>
            </a:pPr>
            <a:endParaRPr lang="en-GB" sz="1000" b="1"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Advantage: </a:t>
            </a:r>
            <a:r>
              <a:rPr lang="en-GB" sz="1000" dirty="0">
                <a:solidFill>
                  <a:schemeClr val="dk1"/>
                </a:solidFill>
                <a:latin typeface="Segoe UI" panose="020B0502040204020203" pitchFamily="34" charset="0"/>
                <a:ea typeface="Ubuntu"/>
                <a:cs typeface="Segoe UI" panose="020B0502040204020203" pitchFamily="34" charset="0"/>
                <a:sym typeface="Ubuntu"/>
              </a:rPr>
              <a:t>The user can switch the captions on and off. The user didn‘t have to turn on the captions. </a:t>
            </a:r>
          </a:p>
          <a:p>
            <a:pPr marL="0" indent="0">
              <a:lnSpc>
                <a:spcPct val="115000"/>
              </a:lnSpc>
              <a:buClr>
                <a:schemeClr val="dk1"/>
              </a:buClr>
              <a:buSzPts val="1100"/>
              <a:buNone/>
            </a:pPr>
            <a:endParaRPr lang="de-DE" sz="1000" b="1"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de-DE" sz="1000" b="1" dirty="0">
              <a:solidFill>
                <a:schemeClr val="dk1"/>
              </a:solidFill>
              <a:latin typeface="Segoe UI" panose="020B0502040204020203" pitchFamily="34" charset="0"/>
              <a:ea typeface="Ubuntu"/>
              <a:cs typeface="Segoe UI" panose="020B0502040204020203" pitchFamily="34" charset="0"/>
              <a:sym typeface="Ubuntu"/>
            </a:endParaRP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1.2 </a:t>
            </a:r>
            <a:r>
              <a:rPr lang="de-DE" sz="1000" b="1" dirty="0" err="1">
                <a:solidFill>
                  <a:schemeClr val="dk1"/>
                </a:solidFill>
                <a:latin typeface="Segoe UI" panose="020B0502040204020203" pitchFamily="34" charset="0"/>
                <a:ea typeface="Ubuntu"/>
                <a:cs typeface="Segoe UI" panose="020B0502040204020203" pitchFamily="34" charset="0"/>
                <a:sym typeface="Ubuntu"/>
              </a:rPr>
              <a:t>Captions</a:t>
            </a:r>
            <a:r>
              <a:rPr lang="de-DE" sz="1000" b="1" dirty="0">
                <a:solidFill>
                  <a:schemeClr val="dk1"/>
                </a:solidFill>
                <a:latin typeface="Segoe UI" panose="020B0502040204020203" pitchFamily="34" charset="0"/>
                <a:ea typeface="Ubuntu"/>
                <a:cs typeface="Segoe UI" panose="020B0502040204020203" pitchFamily="34" charset="0"/>
                <a:sym typeface="Ubuntu"/>
              </a:rPr>
              <a:t> Enabled</a:t>
            </a:r>
          </a:p>
        </p:txBody>
      </p:sp>
      <p:sp>
        <p:nvSpPr>
          <p:cNvPr id="9" name="Abgerundetes Rechteck 8">
            <a:extLst>
              <a:ext uri="{FF2B5EF4-FFF2-40B4-BE49-F238E27FC236}">
                <a16:creationId xmlns:a16="http://schemas.microsoft.com/office/drawing/2014/main" id="{A517EF55-A33E-2F4D-AD1F-53A27D71920A}"/>
              </a:ext>
            </a:extLst>
          </p:cNvPr>
          <p:cNvSpPr/>
          <p:nvPr/>
        </p:nvSpPr>
        <p:spPr>
          <a:xfrm>
            <a:off x="4000480" y="1321555"/>
            <a:ext cx="4891117" cy="2892348"/>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4000479" y="1549360"/>
            <a:ext cx="4891118" cy="2404413"/>
          </a:xfrm>
          <a:prstGeom prst="rect">
            <a:avLst/>
          </a:prstGeom>
        </p:spPr>
        <p:txBody>
          <a:bodyPr spcFirstLastPara="1" wrap="square" lIns="91425" tIns="91425" rIns="91425" bIns="91425" anchor="t" anchorCtr="0">
            <a:noAutofit/>
          </a:bodyPr>
          <a:lstStyle/>
          <a:p>
            <a:r>
              <a:rPr lang="de-DE" sz="1200" dirty="0">
                <a:solidFill>
                  <a:schemeClr val="tx1">
                    <a:lumMod val="50000"/>
                  </a:schemeClr>
                </a:solidFill>
                <a:latin typeface="Consolas" panose="020B0609020204030204" pitchFamily="49" charset="0"/>
                <a:cs typeface="Consolas" panose="020B0609020204030204" pitchFamily="49" charset="0"/>
              </a:rPr>
              <a:t>&lt;</a:t>
            </a:r>
            <a:r>
              <a:rPr lang="de-DE" sz="1200" dirty="0" err="1">
                <a:solidFill>
                  <a:schemeClr val="tx1">
                    <a:lumMod val="50000"/>
                  </a:schemeClr>
                </a:solidFill>
                <a:latin typeface="Consolas" panose="020B0609020204030204" pitchFamily="49" charset="0"/>
                <a:cs typeface="Consolas" panose="020B0609020204030204" pitchFamily="49" charset="0"/>
              </a:rPr>
              <a:t>video</a:t>
            </a:r>
            <a:r>
              <a:rPr lang="de-DE" sz="1200" dirty="0">
                <a:solidFill>
                  <a:schemeClr val="tx1">
                    <a:lumMod val="50000"/>
                  </a:schemeClr>
                </a:solidFill>
                <a:latin typeface="Consolas" panose="020B0609020204030204" pitchFamily="49" charset="0"/>
                <a:cs typeface="Consolas" panose="020B0609020204030204" pitchFamily="49" charset="0"/>
              </a:rPr>
              <a:t>&gt;</a:t>
            </a:r>
          </a:p>
          <a:p>
            <a:r>
              <a:rPr lang="de-DE" sz="1200" dirty="0">
                <a:solidFill>
                  <a:schemeClr val="tx1">
                    <a:lumMod val="50000"/>
                  </a:schemeClr>
                </a:solidFill>
                <a:latin typeface="Consolas" panose="020B0609020204030204" pitchFamily="49" charset="0"/>
                <a:cs typeface="Consolas" panose="020B0609020204030204" pitchFamily="49" charset="0"/>
              </a:rPr>
              <a:t>	&lt;</a:t>
            </a:r>
            <a:r>
              <a:rPr lang="de-DE" sz="1200" dirty="0" err="1">
                <a:solidFill>
                  <a:schemeClr val="tx1">
                    <a:lumMod val="50000"/>
                  </a:schemeClr>
                </a:solidFill>
                <a:latin typeface="Consolas" panose="020B0609020204030204" pitchFamily="49" charset="0"/>
                <a:cs typeface="Consolas" panose="020B0609020204030204" pitchFamily="49" charset="0"/>
              </a:rPr>
              <a:t>source</a:t>
            </a:r>
            <a:r>
              <a:rPr lang="de-DE" sz="1200" dirty="0">
                <a:solidFill>
                  <a:schemeClr val="tx1">
                    <a:lumMod val="50000"/>
                  </a:schemeClr>
                </a:solidFill>
                <a:latin typeface="Consolas" panose="020B0609020204030204" pitchFamily="49" charset="0"/>
                <a:cs typeface="Consolas" panose="020B0609020204030204" pitchFamily="49" charset="0"/>
              </a:rPr>
              <a:t> </a:t>
            </a:r>
            <a:r>
              <a:rPr lang="de-DE" sz="1200" dirty="0" err="1">
                <a:solidFill>
                  <a:schemeClr val="tx1">
                    <a:lumMod val="50000"/>
                  </a:schemeClr>
                </a:solidFill>
                <a:latin typeface="Consolas" panose="020B0609020204030204" pitchFamily="49" charset="0"/>
                <a:cs typeface="Consolas" panose="020B0609020204030204" pitchFamily="49" charset="0"/>
              </a:rPr>
              <a:t>src</a:t>
            </a:r>
            <a:r>
              <a:rPr lang="de-DE" sz="1200" dirty="0">
                <a:solidFill>
                  <a:schemeClr val="tx1">
                    <a:lumMod val="50000"/>
                  </a:schemeClr>
                </a:solidFill>
                <a:latin typeface="Consolas" panose="020B0609020204030204" pitchFamily="49" charset="0"/>
                <a:cs typeface="Consolas" panose="020B0609020204030204" pitchFamily="49" charset="0"/>
              </a:rPr>
              <a:t>="movie-captions-enabled.mp4" 	type="</a:t>
            </a:r>
            <a:r>
              <a:rPr lang="de-DE" sz="1200" dirty="0" err="1">
                <a:solidFill>
                  <a:schemeClr val="tx1">
                    <a:lumMod val="50000"/>
                  </a:schemeClr>
                </a:solidFill>
                <a:latin typeface="Consolas" panose="020B0609020204030204" pitchFamily="49" charset="0"/>
                <a:cs typeface="Consolas" panose="020B0609020204030204" pitchFamily="49" charset="0"/>
              </a:rPr>
              <a:t>video</a:t>
            </a:r>
            <a:r>
              <a:rPr lang="de-DE" sz="1200" dirty="0">
                <a:solidFill>
                  <a:schemeClr val="tx1">
                    <a:lumMod val="50000"/>
                  </a:schemeClr>
                </a:solidFill>
                <a:latin typeface="Consolas" panose="020B0609020204030204" pitchFamily="49" charset="0"/>
                <a:cs typeface="Consolas" panose="020B0609020204030204" pitchFamily="49" charset="0"/>
              </a:rPr>
              <a:t>/mp4"&gt;</a:t>
            </a:r>
          </a:p>
          <a:p>
            <a:r>
              <a:rPr lang="de-DE" sz="1200" dirty="0">
                <a:solidFill>
                  <a:schemeClr val="tx1">
                    <a:lumMod val="50000"/>
                  </a:schemeClr>
                </a:solidFill>
                <a:latin typeface="Consolas" panose="020B0609020204030204" pitchFamily="49" charset="0"/>
                <a:cs typeface="Consolas" panose="020B0609020204030204" pitchFamily="49" charset="0"/>
              </a:rPr>
              <a:t>	&lt;</a:t>
            </a:r>
            <a:r>
              <a:rPr lang="de-DE" sz="1200" dirty="0" err="1">
                <a:solidFill>
                  <a:schemeClr val="tx1">
                    <a:lumMod val="50000"/>
                  </a:schemeClr>
                </a:solidFill>
                <a:latin typeface="Consolas" panose="020B0609020204030204" pitchFamily="49" charset="0"/>
                <a:cs typeface="Consolas" panose="020B0609020204030204" pitchFamily="49" charset="0"/>
              </a:rPr>
              <a:t>track</a:t>
            </a:r>
            <a:r>
              <a:rPr lang="de-DE" sz="1200" dirty="0">
                <a:solidFill>
                  <a:schemeClr val="tx1">
                    <a:lumMod val="50000"/>
                  </a:schemeClr>
                </a:solidFill>
                <a:latin typeface="Consolas" panose="020B0609020204030204" pitchFamily="49" charset="0"/>
                <a:cs typeface="Consolas" panose="020B0609020204030204" pitchFamily="49" charset="0"/>
              </a:rPr>
              <a:t> </a:t>
            </a:r>
            <a:r>
              <a:rPr lang="de-DE" sz="1200" dirty="0" err="1">
                <a:solidFill>
                  <a:schemeClr val="tx1">
                    <a:lumMod val="50000"/>
                  </a:schemeClr>
                </a:solidFill>
                <a:latin typeface="Consolas" panose="020B0609020204030204" pitchFamily="49" charset="0"/>
                <a:cs typeface="Consolas" panose="020B0609020204030204" pitchFamily="49" charset="0"/>
              </a:rPr>
              <a:t>src</a:t>
            </a:r>
            <a:r>
              <a:rPr lang="de-DE" sz="1200" dirty="0">
                <a:solidFill>
                  <a:schemeClr val="tx1">
                    <a:lumMod val="50000"/>
                  </a:schemeClr>
                </a:solidFill>
                <a:latin typeface="Consolas" panose="020B0609020204030204" pitchFamily="49" charset="0"/>
                <a:cs typeface="Consolas" panose="020B0609020204030204" pitchFamily="49" charset="0"/>
              </a:rPr>
              <a:t>="</a:t>
            </a:r>
            <a:r>
              <a:rPr lang="de-DE" sz="1200" dirty="0" err="1">
                <a:solidFill>
                  <a:schemeClr val="tx1">
                    <a:lumMod val="50000"/>
                  </a:schemeClr>
                </a:solidFill>
                <a:latin typeface="Consolas" panose="020B0609020204030204" pitchFamily="49" charset="0"/>
                <a:cs typeface="Consolas" panose="020B0609020204030204" pitchFamily="49" charset="0"/>
              </a:rPr>
              <a:t>captions.vvt</a:t>
            </a:r>
            <a:r>
              <a:rPr lang="de-DE" sz="1200" dirty="0">
                <a:solidFill>
                  <a:schemeClr val="tx1">
                    <a:lumMod val="50000"/>
                  </a:schemeClr>
                </a:solidFill>
                <a:latin typeface="Consolas" panose="020B0609020204030204" pitchFamily="49" charset="0"/>
                <a:cs typeface="Consolas" panose="020B0609020204030204" pitchFamily="49" charset="0"/>
              </a:rPr>
              <a:t>" </a:t>
            </a:r>
            <a:r>
              <a:rPr lang="de-DE" sz="1200" dirty="0" err="1">
                <a:solidFill>
                  <a:schemeClr val="tx1">
                    <a:lumMod val="50000"/>
                  </a:schemeClr>
                </a:solidFill>
                <a:latin typeface="Consolas" panose="020B0609020204030204" pitchFamily="49" charset="0"/>
                <a:cs typeface="Consolas" panose="020B0609020204030204" pitchFamily="49" charset="0"/>
              </a:rPr>
              <a:t>kind</a:t>
            </a:r>
            <a:r>
              <a:rPr lang="de-DE" sz="1200" dirty="0">
                <a:solidFill>
                  <a:schemeClr val="tx1">
                    <a:lumMod val="50000"/>
                  </a:schemeClr>
                </a:solidFill>
                <a:latin typeface="Consolas" panose="020B0609020204030204" pitchFamily="49" charset="0"/>
                <a:cs typeface="Consolas" panose="020B0609020204030204" pitchFamily="49" charset="0"/>
              </a:rPr>
              <a:t>="</a:t>
            </a:r>
            <a:r>
              <a:rPr lang="de-DE" sz="1200" dirty="0" err="1">
                <a:solidFill>
                  <a:schemeClr val="tx1">
                    <a:lumMod val="50000"/>
                  </a:schemeClr>
                </a:solidFill>
                <a:latin typeface="Consolas" panose="020B0609020204030204" pitchFamily="49" charset="0"/>
                <a:cs typeface="Consolas" panose="020B0609020204030204" pitchFamily="49" charset="0"/>
              </a:rPr>
              <a:t>captions</a:t>
            </a:r>
            <a:r>
              <a:rPr lang="de-DE" sz="1200" dirty="0">
                <a:solidFill>
                  <a:schemeClr val="tx1">
                    <a:lumMod val="50000"/>
                  </a:schemeClr>
                </a:solidFill>
                <a:latin typeface="Consolas" panose="020B0609020204030204" pitchFamily="49" charset="0"/>
                <a:cs typeface="Consolas" panose="020B0609020204030204" pitchFamily="49" charset="0"/>
              </a:rPr>
              <a:t>" 	</a:t>
            </a:r>
            <a:r>
              <a:rPr lang="de-DE" sz="1200" dirty="0" err="1">
                <a:solidFill>
                  <a:schemeClr val="tx1">
                    <a:lumMod val="50000"/>
                  </a:schemeClr>
                </a:solidFill>
                <a:latin typeface="Consolas" panose="020B0609020204030204" pitchFamily="49" charset="0"/>
                <a:cs typeface="Consolas" panose="020B0609020204030204" pitchFamily="49" charset="0"/>
              </a:rPr>
              <a:t>label</a:t>
            </a:r>
            <a:r>
              <a:rPr lang="de-DE" sz="1200" dirty="0">
                <a:solidFill>
                  <a:schemeClr val="tx1">
                    <a:lumMod val="50000"/>
                  </a:schemeClr>
                </a:solidFill>
                <a:latin typeface="Consolas" panose="020B0609020204030204" pitchFamily="49" charset="0"/>
                <a:cs typeface="Consolas" panose="020B0609020204030204" pitchFamily="49" charset="0"/>
              </a:rPr>
              <a:t>="English" </a:t>
            </a:r>
            <a:r>
              <a:rPr lang="de-DE" sz="1200" dirty="0" err="1">
                <a:solidFill>
                  <a:schemeClr val="tx1">
                    <a:lumMod val="50000"/>
                  </a:schemeClr>
                </a:solidFill>
                <a:latin typeface="Consolas" panose="020B0609020204030204" pitchFamily="49" charset="0"/>
                <a:cs typeface="Consolas" panose="020B0609020204030204" pitchFamily="49" charset="0"/>
              </a:rPr>
              <a:t>srclang</a:t>
            </a:r>
            <a:r>
              <a:rPr lang="de-DE" sz="1200" dirty="0">
                <a:solidFill>
                  <a:schemeClr val="tx1">
                    <a:lumMod val="50000"/>
                  </a:schemeClr>
                </a:solidFill>
                <a:latin typeface="Consolas" panose="020B0609020204030204" pitchFamily="49" charset="0"/>
                <a:cs typeface="Consolas" panose="020B0609020204030204" pitchFamily="49" charset="0"/>
              </a:rPr>
              <a:t>="en"&gt;</a:t>
            </a:r>
          </a:p>
          <a:p>
            <a:r>
              <a:rPr lang="de-DE" sz="1200" dirty="0">
                <a:solidFill>
                  <a:schemeClr val="tx1">
                    <a:lumMod val="50000"/>
                  </a:schemeClr>
                </a:solidFill>
                <a:latin typeface="Consolas" panose="020B0609020204030204" pitchFamily="49" charset="0"/>
                <a:cs typeface="Consolas" panose="020B0609020204030204" pitchFamily="49" charset="0"/>
              </a:rPr>
              <a:t>&lt;/</a:t>
            </a:r>
            <a:r>
              <a:rPr lang="de-DE" sz="1200" dirty="0" err="1">
                <a:solidFill>
                  <a:schemeClr val="tx1">
                    <a:lumMod val="50000"/>
                  </a:schemeClr>
                </a:solidFill>
                <a:latin typeface="Consolas" panose="020B0609020204030204" pitchFamily="49" charset="0"/>
                <a:cs typeface="Consolas" panose="020B0609020204030204" pitchFamily="49" charset="0"/>
              </a:rPr>
              <a:t>video</a:t>
            </a:r>
            <a:r>
              <a:rPr lang="de-DE" sz="1200" dirty="0">
                <a:solidFill>
                  <a:schemeClr val="tx1">
                    <a:lumMod val="50000"/>
                  </a:schemeClr>
                </a:solidFill>
                <a:latin typeface="Consolas" panose="020B0609020204030204" pitchFamily="49" charset="0"/>
                <a:cs typeface="Consolas" panose="020B0609020204030204" pitchFamily="49" charset="0"/>
              </a:rPr>
              <a:t>&gt;</a:t>
            </a:r>
          </a:p>
          <a:p>
            <a:endParaRPr lang="de-DE" sz="1200" dirty="0">
              <a:solidFill>
                <a:schemeClr val="tx1">
                  <a:lumMod val="50000"/>
                </a:schemeClr>
              </a:solidFill>
              <a:latin typeface="Consolas" panose="020B0609020204030204" pitchFamily="49" charset="0"/>
              <a:cs typeface="Consolas" panose="020B0609020204030204" pitchFamily="49" charset="0"/>
            </a:endParaRPr>
          </a:p>
          <a:p>
            <a:r>
              <a:rPr lang="de-DE" sz="1200" dirty="0">
                <a:solidFill>
                  <a:schemeClr val="tx1">
                    <a:lumMod val="50000"/>
                  </a:schemeClr>
                </a:solidFill>
                <a:latin typeface="Consolas" panose="020B0609020204030204" pitchFamily="49" charset="0"/>
                <a:cs typeface="Consolas" panose="020B0609020204030204" pitchFamily="49" charset="0"/>
              </a:rPr>
              <a:t>&lt;</a:t>
            </a:r>
            <a:r>
              <a:rPr lang="de-DE" sz="1200" dirty="0" err="1">
                <a:solidFill>
                  <a:schemeClr val="tx1">
                    <a:lumMod val="50000"/>
                  </a:schemeClr>
                </a:solidFill>
                <a:latin typeface="Consolas" panose="020B0609020204030204" pitchFamily="49" charset="0"/>
                <a:cs typeface="Consolas" panose="020B0609020204030204" pitchFamily="49" charset="0"/>
              </a:rPr>
              <a:t>script</a:t>
            </a:r>
            <a:r>
              <a:rPr lang="de-DE" sz="1200" dirty="0">
                <a:solidFill>
                  <a:schemeClr val="tx1">
                    <a:lumMod val="50000"/>
                  </a:schemeClr>
                </a:solidFill>
                <a:latin typeface="Consolas" panose="020B0609020204030204" pitchFamily="49" charset="0"/>
                <a:cs typeface="Consolas" panose="020B0609020204030204" pitchFamily="49" charset="0"/>
              </a:rPr>
              <a:t>&gt;</a:t>
            </a:r>
          </a:p>
          <a:p>
            <a:r>
              <a:rPr lang="de-DE" sz="1200" dirty="0">
                <a:solidFill>
                  <a:schemeClr val="tx1">
                    <a:lumMod val="50000"/>
                  </a:schemeClr>
                </a:solidFill>
                <a:latin typeface="Consolas" panose="020B0609020204030204" pitchFamily="49" charset="0"/>
                <a:cs typeface="Consolas" panose="020B0609020204030204" pitchFamily="49" charset="0"/>
              </a:rPr>
              <a:t>	</a:t>
            </a:r>
            <a:r>
              <a:rPr lang="de-DE" sz="1200" dirty="0" err="1">
                <a:solidFill>
                  <a:srgbClr val="000000"/>
                </a:solidFill>
                <a:latin typeface="Consolas" panose="020B0609020204030204" pitchFamily="49" charset="0"/>
              </a:rPr>
              <a:t>window.matchMedia</a:t>
            </a:r>
            <a:r>
              <a:rPr lang="de-DE" sz="1200" dirty="0">
                <a:solidFill>
                  <a:srgbClr val="FF40FF"/>
                </a:solidFill>
                <a:latin typeface="Consolas" panose="020B0609020204030204" pitchFamily="49" charset="0"/>
              </a:rPr>
              <a:t>("(</a:t>
            </a:r>
            <a:r>
              <a:rPr lang="de-DE" sz="1200" dirty="0" err="1">
                <a:solidFill>
                  <a:srgbClr val="FF40FF"/>
                </a:solidFill>
                <a:latin typeface="Consolas" panose="020B0609020204030204" pitchFamily="49" charset="0"/>
              </a:rPr>
              <a:t>captionsEnabled</a:t>
            </a:r>
            <a:r>
              <a:rPr lang="de-DE" sz="1200" dirty="0">
                <a:solidFill>
                  <a:srgbClr val="FF40FF"/>
                </a:solidFill>
                <a:latin typeface="Consolas" panose="020B0609020204030204" pitchFamily="49" charset="0"/>
              </a:rPr>
              <a:t>)") </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player.turnCaptionsOn</a:t>
            </a:r>
            <a:r>
              <a:rPr lang="de-DE" sz="1200" dirty="0">
                <a:solidFill>
                  <a:srgbClr val="000000"/>
                </a:solidFill>
                <a:latin typeface="Consolas" panose="020B0609020204030204" pitchFamily="49" charset="0"/>
              </a:rPr>
              <a:t>() </a:t>
            </a:r>
            <a:r>
              <a:rPr lang="de-DE" sz="1200" dirty="0">
                <a:solidFill>
                  <a:schemeClr val="tx1">
                    <a:lumMod val="50000"/>
                  </a:schemeClr>
                </a:solidFill>
                <a:latin typeface="Consolas" panose="020B0609020204030204" pitchFamily="49" charset="0"/>
              </a:rPr>
              <a:t>:</a:t>
            </a:r>
            <a:r>
              <a:rPr lang="de-DE" sz="1200" dirty="0">
                <a:solidFill>
                  <a:srgbClr val="00B050"/>
                </a:solidFill>
                <a:latin typeface="Consolas" panose="020B0609020204030204" pitchFamily="49" charset="0"/>
              </a:rPr>
              <a:t> 	</a:t>
            </a:r>
            <a:r>
              <a:rPr lang="de-DE" sz="1200" dirty="0" err="1">
                <a:solidFill>
                  <a:srgbClr val="000000"/>
                </a:solidFill>
                <a:latin typeface="Consolas" panose="020B0609020204030204" pitchFamily="49" charset="0"/>
              </a:rPr>
              <a:t>player.turnCaptionsOff</a:t>
            </a:r>
            <a:r>
              <a:rPr lang="de-DE" sz="1200" dirty="0">
                <a:solidFill>
                  <a:srgbClr val="000000"/>
                </a:solidFill>
                <a:latin typeface="Consolas" panose="020B0609020204030204" pitchFamily="49" charset="0"/>
              </a:rPr>
              <a:t>()</a:t>
            </a:r>
            <a:r>
              <a:rPr lang="de-DE" sz="1200" dirty="0">
                <a:solidFill>
                  <a:schemeClr val="tx1">
                    <a:lumMod val="50000"/>
                  </a:schemeClr>
                </a:solidFill>
                <a:latin typeface="Consolas" panose="020B0609020204030204" pitchFamily="49" charset="0"/>
              </a:rPr>
              <a:t>;</a:t>
            </a:r>
            <a:endParaRPr lang="de-DE" sz="1200" dirty="0">
              <a:solidFill>
                <a:schemeClr val="tx1">
                  <a:lumMod val="50000"/>
                </a:schemeClr>
              </a:solidFill>
              <a:latin typeface="Consolas" panose="020B0609020204030204" pitchFamily="49" charset="0"/>
              <a:cs typeface="Consolas" panose="020B0609020204030204" pitchFamily="49" charset="0"/>
            </a:endParaRPr>
          </a:p>
          <a:p>
            <a:r>
              <a:rPr lang="de-DE" sz="1200" dirty="0">
                <a:solidFill>
                  <a:schemeClr val="tx1">
                    <a:lumMod val="50000"/>
                  </a:schemeClr>
                </a:solidFill>
                <a:latin typeface="Consolas" panose="020B0609020204030204" pitchFamily="49" charset="0"/>
                <a:cs typeface="Consolas" panose="020B0609020204030204" pitchFamily="49" charset="0"/>
              </a:rPr>
              <a:t>&lt;/</a:t>
            </a:r>
            <a:r>
              <a:rPr lang="de-DE" sz="1200" dirty="0" err="1">
                <a:solidFill>
                  <a:schemeClr val="tx1">
                    <a:lumMod val="50000"/>
                  </a:schemeClr>
                </a:solidFill>
                <a:latin typeface="Consolas" panose="020B0609020204030204" pitchFamily="49" charset="0"/>
                <a:cs typeface="Consolas" panose="020B0609020204030204" pitchFamily="49" charset="0"/>
              </a:rPr>
              <a:t>script</a:t>
            </a:r>
            <a:r>
              <a:rPr lang="de-DE" sz="1200" dirty="0">
                <a:solidFill>
                  <a:schemeClr val="tx1">
                    <a:lumMod val="50000"/>
                  </a:schemeClr>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83959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(3/3)</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11</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4737584" cy="1181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As described in the audio description, third-party video players such as Able-Player can query the feature independently and make the appropriate settings themselves. So the web author only has to offer the alternative.</a:t>
            </a:r>
          </a:p>
          <a:p>
            <a:pPr marL="0" indent="0">
              <a:lnSpc>
                <a:spcPct val="115000"/>
              </a:lnSpc>
              <a:buClr>
                <a:schemeClr val="dk1"/>
              </a:buClr>
              <a:buSzPts val="1100"/>
              <a:buNone/>
            </a:pPr>
            <a:endParaRPr lang="en-GB" sz="1000" b="1"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Advantage: </a:t>
            </a:r>
            <a:r>
              <a:rPr lang="en-GB" sz="1000" dirty="0">
                <a:solidFill>
                  <a:schemeClr val="dk1"/>
                </a:solidFill>
                <a:latin typeface="Segoe UI" panose="020B0502040204020203" pitchFamily="34" charset="0"/>
                <a:ea typeface="Ubuntu"/>
                <a:cs typeface="Segoe UI" panose="020B0502040204020203" pitchFamily="34" charset="0"/>
                <a:sym typeface="Ubuntu"/>
              </a:rPr>
              <a:t>The user can switch the captions on and off. The user didn‘t have to turn on the captions. Not the Web author is responsible for the functionality. </a:t>
            </a:r>
          </a:p>
          <a:p>
            <a:pPr marL="0" indent="0">
              <a:lnSpc>
                <a:spcPct val="115000"/>
              </a:lnSpc>
              <a:buClr>
                <a:schemeClr val="dk1"/>
              </a:buClr>
              <a:buSzPts val="1100"/>
              <a:buNone/>
            </a:pPr>
            <a:endParaRPr lang="de-DE"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de-DE" sz="1000" b="1"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de-DE" sz="1000" b="1" dirty="0">
              <a:solidFill>
                <a:schemeClr val="dk1"/>
              </a:solidFill>
              <a:latin typeface="Segoe UI" panose="020B0502040204020203" pitchFamily="34" charset="0"/>
              <a:ea typeface="Ubuntu"/>
              <a:cs typeface="Segoe UI" panose="020B0502040204020203" pitchFamily="34" charset="0"/>
              <a:sym typeface="Ubuntu"/>
            </a:endParaRP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1.1 </a:t>
            </a:r>
            <a:r>
              <a:rPr lang="en-GB" sz="1000" b="1" dirty="0">
                <a:solidFill>
                  <a:schemeClr val="dk1"/>
                </a:solidFill>
                <a:latin typeface="Segoe UI" panose="020B0502040204020203" pitchFamily="34" charset="0"/>
                <a:ea typeface="Ubuntu"/>
                <a:cs typeface="Segoe UI" panose="020B0502040204020203" pitchFamily="34" charset="0"/>
                <a:sym typeface="Ubuntu"/>
              </a:rPr>
              <a:t>Captions</a:t>
            </a:r>
            <a:r>
              <a:rPr lang="de-DE" sz="1000" b="1" dirty="0">
                <a:solidFill>
                  <a:schemeClr val="dk1"/>
                </a:solidFill>
                <a:latin typeface="Segoe UI" panose="020B0502040204020203" pitchFamily="34" charset="0"/>
                <a:ea typeface="Ubuntu"/>
                <a:cs typeface="Segoe UI" panose="020B0502040204020203" pitchFamily="34" charset="0"/>
                <a:sym typeface="Ubuntu"/>
              </a:rPr>
              <a:t> Enabled</a:t>
            </a:r>
          </a:p>
        </p:txBody>
      </p:sp>
    </p:spTree>
    <p:extLst>
      <p:ext uri="{BB962C8B-B14F-4D97-AF65-F5344CB8AC3E}">
        <p14:creationId xmlns:p14="http://schemas.microsoft.com/office/powerpoint/2010/main" val="151482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4"/>
          <p:cNvSpPr/>
          <p:nvPr/>
        </p:nvSpPr>
        <p:spPr>
          <a:xfrm>
            <a:off x="3635075" y="727050"/>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4"/>
          <p:cNvSpPr/>
          <p:nvPr/>
        </p:nvSpPr>
        <p:spPr>
          <a:xfrm>
            <a:off x="6111750" y="727050"/>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745" name="Google Shape;745;p54"/>
          <p:cNvSpPr/>
          <p:nvPr/>
        </p:nvSpPr>
        <p:spPr>
          <a:xfrm>
            <a:off x="3635075" y="2701075"/>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txBox="1"/>
          <p:nvPr/>
        </p:nvSpPr>
        <p:spPr>
          <a:xfrm>
            <a:off x="3711275" y="1081350"/>
            <a:ext cx="2166600" cy="1136100"/>
          </a:xfrm>
          <a:prstGeom prst="rect">
            <a:avLst/>
          </a:prstGeom>
          <a:noFill/>
          <a:ln>
            <a:noFill/>
          </a:ln>
        </p:spPr>
        <p:txBody>
          <a:bodyPr spcFirstLastPara="1" wrap="square" lIns="91425" tIns="91425" rIns="91425" bIns="91425" anchor="ctr" anchorCtr="0">
            <a:noAutofit/>
          </a:bodyPr>
          <a:lstStyle/>
          <a:p>
            <a:pPr lvl="0"/>
            <a:r>
              <a:rPr lang="en-GB" sz="1600" b="1">
                <a:solidFill>
                  <a:srgbClr val="434342"/>
                </a:solidFill>
                <a:latin typeface="Segoe UI" panose="020B0502040204020203" pitchFamily="34" charset="0"/>
                <a:ea typeface="Ubuntu"/>
                <a:cs typeface="Segoe UI" panose="020B0502040204020203" pitchFamily="34" charset="0"/>
                <a:sym typeface="Ubuntu"/>
              </a:rPr>
              <a:t>Deaf people and people with hearing loss.</a:t>
            </a:r>
            <a:endParaRPr lang="en-GB" sz="1200">
              <a:solidFill>
                <a:srgbClr val="434342"/>
              </a:solidFill>
              <a:latin typeface="Ubuntu"/>
              <a:ea typeface="Ubuntu"/>
              <a:cs typeface="Ubuntu"/>
              <a:sym typeface="Ubuntu"/>
            </a:endParaRPr>
          </a:p>
        </p:txBody>
      </p:sp>
      <p:sp>
        <p:nvSpPr>
          <p:cNvPr id="748" name="Google Shape;748;p54"/>
          <p:cNvSpPr txBox="1"/>
          <p:nvPr/>
        </p:nvSpPr>
        <p:spPr>
          <a:xfrm>
            <a:off x="6213732" y="885779"/>
            <a:ext cx="1992900" cy="1527242"/>
          </a:xfrm>
          <a:prstGeom prst="rect">
            <a:avLst/>
          </a:prstGeom>
          <a:noFill/>
          <a:ln>
            <a:noFill/>
          </a:ln>
        </p:spPr>
        <p:txBody>
          <a:bodyPr spcFirstLastPara="1" wrap="square" lIns="91425" tIns="91425" rIns="91425" bIns="91425" anchor="ctr" anchorCtr="0">
            <a:noAutofit/>
          </a:bodyPr>
          <a:lstStyle/>
          <a:p>
            <a:r>
              <a:rPr lang="en-GB" sz="1600" b="1" dirty="0">
                <a:solidFill>
                  <a:srgbClr val="434342"/>
                </a:solidFill>
                <a:latin typeface="Segoe UI" panose="020B0502040204020203" pitchFamily="34" charset="0"/>
                <a:cs typeface="Segoe UI" panose="020B0502040204020203" pitchFamily="34" charset="0"/>
              </a:rPr>
              <a:t>People who cannot use sound because of their environment, </a:t>
            </a:r>
          </a:p>
          <a:p>
            <a:r>
              <a:rPr lang="en-GB" sz="1200" dirty="0">
                <a:solidFill>
                  <a:srgbClr val="434342"/>
                </a:solidFill>
                <a:latin typeface="Segoe UI" panose="020B0502040204020203" pitchFamily="34" charset="0"/>
                <a:ea typeface="Ubuntu"/>
                <a:cs typeface="Segoe UI" panose="020B0502040204020203" pitchFamily="34" charset="0"/>
                <a:sym typeface="Ubuntu"/>
              </a:rPr>
              <a:t>e.g. in public transfers.</a:t>
            </a:r>
          </a:p>
        </p:txBody>
      </p:sp>
      <p:sp>
        <p:nvSpPr>
          <p:cNvPr id="749" name="Google Shape;749;p54"/>
          <p:cNvSpPr txBox="1"/>
          <p:nvPr/>
        </p:nvSpPr>
        <p:spPr>
          <a:xfrm>
            <a:off x="3711275" y="2772383"/>
            <a:ext cx="2276400" cy="1844700"/>
          </a:xfrm>
          <a:prstGeom prst="rect">
            <a:avLst/>
          </a:prstGeom>
          <a:noFill/>
          <a:ln>
            <a:noFill/>
          </a:ln>
        </p:spPr>
        <p:txBody>
          <a:bodyPr spcFirstLastPara="1" wrap="square" lIns="91425" tIns="91425" rIns="91425" bIns="91425" anchor="ctr" anchorCtr="0">
            <a:noAutofit/>
          </a:bodyPr>
          <a:lstStyle/>
          <a:p>
            <a:pPr lvl="0"/>
            <a:r>
              <a:rPr lang="en-GB" sz="1600" b="1" dirty="0">
                <a:solidFill>
                  <a:srgbClr val="434342"/>
                </a:solidFill>
                <a:latin typeface="Segoe UI" panose="020B0502040204020203" pitchFamily="34" charset="0"/>
                <a:ea typeface="Ubuntu"/>
                <a:cs typeface="Segoe UI" panose="020B0502040204020203" pitchFamily="34" charset="0"/>
                <a:sym typeface="Ubuntu"/>
              </a:rPr>
              <a:t>L2-language learners</a:t>
            </a:r>
          </a:p>
          <a:p>
            <a:r>
              <a:rPr lang="en-GB" sz="1200" dirty="0">
                <a:solidFill>
                  <a:srgbClr val="434342"/>
                </a:solidFill>
                <a:latin typeface="Segoe UI" panose="020B0502040204020203" pitchFamily="34" charset="0"/>
                <a:ea typeface="Ubuntu"/>
                <a:cs typeface="Segoe UI" panose="020B0502040204020203" pitchFamily="34" charset="0"/>
                <a:sym typeface="Ubuntu"/>
              </a:rPr>
              <a:t>Studies show that L2 learners prefer captions to improve their language skills. (Captions in the sense of subtitles in the same language as the sound)</a:t>
            </a:r>
            <a:br>
              <a:rPr lang="en-GB" sz="1200" dirty="0">
                <a:solidFill>
                  <a:srgbClr val="434342"/>
                </a:solidFill>
                <a:latin typeface="Segoe UI" panose="020B0502040204020203" pitchFamily="34" charset="0"/>
                <a:ea typeface="Ubuntu"/>
                <a:cs typeface="Segoe UI" panose="020B0502040204020203" pitchFamily="34" charset="0"/>
                <a:sym typeface="Ubuntu"/>
              </a:rPr>
            </a:br>
            <a:r>
              <a:rPr lang="en-GB" sz="1200" dirty="0">
                <a:solidFill>
                  <a:srgbClr val="434342"/>
                </a:solidFill>
                <a:latin typeface="Segoe UI" panose="020B0502040204020203" pitchFamily="34" charset="0"/>
                <a:ea typeface="Ubuntu"/>
                <a:cs typeface="Segoe UI" panose="020B0502040204020203" pitchFamily="34" charset="0"/>
                <a:sym typeface="Ubuntu"/>
              </a:rPr>
              <a:t>(Moreno &amp; Vermeulen, 2013)</a:t>
            </a:r>
          </a:p>
          <a:p>
            <a:pPr lvl="0"/>
            <a:endParaRPr lang="en-GB" sz="1200" dirty="0">
              <a:solidFill>
                <a:srgbClr val="434342"/>
              </a:solidFill>
              <a:latin typeface="Ubuntu"/>
              <a:ea typeface="Ubuntu"/>
              <a:cs typeface="Ubuntu"/>
              <a:sym typeface="Ubuntu"/>
            </a:endParaRPr>
          </a:p>
        </p:txBody>
      </p:sp>
      <p:sp>
        <p:nvSpPr>
          <p:cNvPr id="751" name="Google Shape;751;p5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12</a:t>
            </a:fld>
            <a:endParaRPr/>
          </a:p>
        </p:txBody>
      </p:sp>
      <p:sp>
        <p:nvSpPr>
          <p:cNvPr id="752" name="Google Shape;752;p54"/>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sz="2200" dirty="0">
                <a:latin typeface="Segoe UI" panose="020B0502040204020203" pitchFamily="34" charset="0"/>
                <a:cs typeface="Segoe UI" panose="020B0502040204020203" pitchFamily="34" charset="0"/>
              </a:rPr>
              <a:t>Potential Users</a:t>
            </a:r>
            <a:endParaRPr sz="1000" b="0" dirty="0">
              <a:solidFill>
                <a:schemeClr val="lt2"/>
              </a:solidFill>
              <a:latin typeface="Segoe UI" panose="020B0502040204020203" pitchFamily="34" charset="0"/>
              <a:ea typeface="Ubuntu Light"/>
              <a:cs typeface="Segoe UI" panose="020B0502040204020203" pitchFamily="34" charset="0"/>
              <a:sym typeface="Ubuntu Light"/>
            </a:endParaRPr>
          </a:p>
        </p:txBody>
      </p:sp>
      <p:sp>
        <p:nvSpPr>
          <p:cNvPr id="12" name="Google Shape;341;p47">
            <a:extLst>
              <a:ext uri="{FF2B5EF4-FFF2-40B4-BE49-F238E27FC236}">
                <a16:creationId xmlns:a16="http://schemas.microsoft.com/office/drawing/2014/main" id="{C5C9511D-2C53-5B41-BF8E-AF7662F65C76}"/>
              </a:ext>
            </a:extLst>
          </p:cNvPr>
          <p:cNvSpPr txBox="1">
            <a:spLocks/>
          </p:cNvSpPr>
          <p:nvPr/>
        </p:nvSpPr>
        <p:spPr>
          <a:xfrm>
            <a:off x="783525" y="2088878"/>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1.2 Captions Enabled</a:t>
            </a:r>
          </a:p>
        </p:txBody>
      </p:sp>
    </p:spTree>
    <p:extLst>
      <p:ext uri="{BB962C8B-B14F-4D97-AF65-F5344CB8AC3E}">
        <p14:creationId xmlns:p14="http://schemas.microsoft.com/office/powerpoint/2010/main" val="65496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9" name="Google Shape;146;p21">
            <a:extLst>
              <a:ext uri="{FF2B5EF4-FFF2-40B4-BE49-F238E27FC236}">
                <a16:creationId xmlns:a16="http://schemas.microsoft.com/office/drawing/2014/main" id="{B8665BDC-90F6-CB43-A312-40B74DB1F8D8}"/>
              </a:ext>
            </a:extLst>
          </p:cNvPr>
          <p:cNvSpPr/>
          <p:nvPr/>
        </p:nvSpPr>
        <p:spPr>
          <a:xfrm>
            <a:off x="4609950" y="-111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b="1" dirty="0">
                <a:latin typeface="Segoe UI" panose="020B0502040204020203" pitchFamily="34" charset="0"/>
                <a:cs typeface="Segoe UI" panose="020B0502040204020203" pitchFamily="34" charset="0"/>
              </a:rPr>
              <a:t>1.3 Sign Language Enabled</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13</a:t>
            </a:fld>
            <a:endParaRPr>
              <a:solidFill>
                <a:srgbClr val="B7B7B7"/>
              </a:solidFill>
            </a:endParaRPr>
          </a:p>
        </p:txBody>
      </p:sp>
      <p:sp>
        <p:nvSpPr>
          <p:cNvPr id="264" name="Google Shape;264;p40"/>
          <p:cNvSpPr txBox="1">
            <a:spLocks noGrp="1"/>
          </p:cNvSpPr>
          <p:nvPr>
            <p:ph type="subTitle" idx="2"/>
          </p:nvPr>
        </p:nvSpPr>
        <p:spPr>
          <a:xfrm>
            <a:off x="5079300" y="1899624"/>
            <a:ext cx="3606600" cy="1941900"/>
          </a:xfrm>
          <a:prstGeom prst="rect">
            <a:avLst/>
          </a:prstGeom>
        </p:spPr>
        <p:txBody>
          <a:bodyPr spcFirstLastPara="1" wrap="square" lIns="91425" tIns="91425" rIns="91425" bIns="91425" anchor="t" anchorCtr="0">
            <a:noAutofit/>
          </a:bodyPr>
          <a:lstStyle/>
          <a:p>
            <a:pPr marL="0" lvl="0" indent="0"/>
            <a:r>
              <a:rPr lang="en-GB" i="1">
                <a:solidFill>
                  <a:schemeClr val="dk2"/>
                </a:solidFill>
                <a:latin typeface="Segoe UI" panose="020B0502040204020203" pitchFamily="34" charset="0"/>
                <a:cs typeface="Segoe UI" panose="020B0502040204020203" pitchFamily="34" charset="0"/>
              </a:rPr>
              <a:t>Sign Language is a language, wich communicates through hand and arm movements, facial expressions and body position. It is usually the mother tongue of people who are deaf.</a:t>
            </a: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3374400" cy="28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Font typeface="Arial"/>
              <a:buNone/>
            </a:pPr>
            <a:r>
              <a:rPr lang="en-GB" sz="1000" b="1">
                <a:solidFill>
                  <a:schemeClr val="dk1"/>
                </a:solidFill>
                <a:latin typeface="Segoe UI" panose="020B0502040204020203" pitchFamily="34" charset="0"/>
                <a:ea typeface="Ubuntu"/>
                <a:cs typeface="Segoe UI" panose="020B0502040204020203" pitchFamily="34" charset="0"/>
                <a:sym typeface="Ubuntu"/>
              </a:rPr>
              <a:t>Type</a:t>
            </a:r>
            <a:br>
              <a:rPr lang="en-GB" sz="1000">
                <a:solidFill>
                  <a:schemeClr val="dk1"/>
                </a:solidFill>
                <a:latin typeface="Segoe UI" panose="020B0502040204020203" pitchFamily="34" charset="0"/>
                <a:ea typeface="Ubuntu"/>
                <a:cs typeface="Segoe UI" panose="020B0502040204020203" pitchFamily="34" charset="0"/>
                <a:sym typeface="Ubuntu"/>
              </a:rPr>
            </a:br>
            <a:r>
              <a:rPr lang="en-GB" sz="1000">
                <a:solidFill>
                  <a:schemeClr val="dk1"/>
                </a:solidFill>
                <a:latin typeface="Segoe UI" panose="020B0502040204020203" pitchFamily="34" charset="0"/>
                <a:ea typeface="Ubuntu"/>
                <a:cs typeface="Segoe UI" panose="020B0502040204020203" pitchFamily="34" charset="0"/>
                <a:sym typeface="Ubuntu"/>
              </a:rPr>
              <a:t>Boolean</a:t>
            </a:r>
          </a:p>
          <a:p>
            <a:pPr marL="0" indent="0">
              <a:lnSpc>
                <a:spcPct val="115000"/>
              </a:lnSpc>
              <a:buClr>
                <a:schemeClr val="dk1"/>
              </a:buClr>
              <a:buSzPts val="1100"/>
              <a:buFont typeface="Arial"/>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r>
              <a:rPr lang="en-GB" sz="1000" b="1">
                <a:solidFill>
                  <a:schemeClr val="dk1"/>
                </a:solidFill>
                <a:latin typeface="Segoe UI" panose="020B0502040204020203" pitchFamily="34" charset="0"/>
                <a:ea typeface="Ubuntu"/>
                <a:cs typeface="Segoe UI" panose="020B0502040204020203" pitchFamily="34" charset="0"/>
                <a:sym typeface="Ubuntu"/>
              </a:rPr>
              <a:t>Description</a:t>
            </a:r>
            <a:br>
              <a:rPr lang="en-GB" sz="1000">
                <a:solidFill>
                  <a:schemeClr val="dk1"/>
                </a:solidFill>
                <a:latin typeface="Segoe UI" panose="020B0502040204020203" pitchFamily="34" charset="0"/>
                <a:ea typeface="Ubuntu"/>
                <a:cs typeface="Segoe UI" panose="020B0502040204020203" pitchFamily="34" charset="0"/>
                <a:sym typeface="Ubuntu"/>
              </a:rPr>
            </a:br>
            <a:r>
              <a:rPr lang="en-GB" sz="1000">
                <a:solidFill>
                  <a:schemeClr val="dk1"/>
                </a:solidFill>
                <a:latin typeface="Segoe UI" panose="020B0502040204020203" pitchFamily="34" charset="0"/>
                <a:ea typeface="Ubuntu"/>
                <a:cs typeface="Segoe UI" panose="020B0502040204020203" pitchFamily="34" charset="0"/>
                <a:sym typeface="Ubuntu"/>
              </a:rPr>
              <a:t>Indicates whether the user prefers videos with sign language or not.</a:t>
            </a:r>
          </a:p>
          <a:p>
            <a:pPr marL="0" indent="0">
              <a:lnSpc>
                <a:spcPct val="115000"/>
              </a:lnSpc>
              <a:buClr>
                <a:schemeClr val="dk1"/>
              </a:buClr>
              <a:buSzPts val="1100"/>
              <a:buFont typeface="Arial"/>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WCAG Success Criterion</a:t>
            </a:r>
          </a:p>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1.2.6 Sign Language (Prerecorded)</a:t>
            </a:r>
          </a:p>
          <a:p>
            <a:pPr marL="0" indent="0">
              <a:lnSpc>
                <a:spcPct val="115000"/>
              </a:lnSpc>
              <a:buClr>
                <a:schemeClr val="dk1"/>
              </a:buClr>
              <a:buSzPts val="1100"/>
              <a:buNone/>
            </a:pPr>
            <a:endParaRPr lang="en-GB" sz="1000">
              <a:solidFill>
                <a:schemeClr val="dk1"/>
              </a:solidFill>
              <a:latin typeface="Ubuntu"/>
              <a:ea typeface="Ubuntu"/>
              <a:cs typeface="Ubuntu"/>
              <a:sym typeface="Ubuntu"/>
            </a:endParaRPr>
          </a:p>
          <a:p>
            <a:pPr marL="0" indent="0">
              <a:lnSpc>
                <a:spcPct val="115000"/>
              </a:lnSpc>
              <a:buClr>
                <a:schemeClr val="dk1"/>
              </a:buClr>
              <a:buSzPts val="1100"/>
              <a:buNone/>
            </a:pPr>
            <a:r>
              <a:rPr lang="en-GB" sz="1000">
                <a:solidFill>
                  <a:schemeClr val="dk1"/>
                </a:solidFill>
                <a:latin typeface="Ubuntu"/>
                <a:ea typeface="Ubuntu"/>
                <a:cs typeface="Ubuntu"/>
                <a:sym typeface="Ubuntu"/>
              </a:rPr>
              <a:t>This Common Term is linked to 1.4 Sign Language (next slide)</a:t>
            </a:r>
          </a:p>
        </p:txBody>
      </p:sp>
    </p:spTree>
    <p:extLst>
      <p:ext uri="{BB962C8B-B14F-4D97-AF65-F5344CB8AC3E}">
        <p14:creationId xmlns:p14="http://schemas.microsoft.com/office/powerpoint/2010/main" val="250707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9" name="Google Shape;146;p21">
            <a:extLst>
              <a:ext uri="{FF2B5EF4-FFF2-40B4-BE49-F238E27FC236}">
                <a16:creationId xmlns:a16="http://schemas.microsoft.com/office/drawing/2014/main" id="{B8665BDC-90F6-CB43-A312-40B74DB1F8D8}"/>
              </a:ext>
            </a:extLst>
          </p:cNvPr>
          <p:cNvSpPr/>
          <p:nvPr/>
        </p:nvSpPr>
        <p:spPr>
          <a:xfrm>
            <a:off x="4609950" y="-111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b="1" dirty="0">
                <a:latin typeface="Segoe UI" panose="020B0502040204020203" pitchFamily="34" charset="0"/>
                <a:cs typeface="Segoe UI" panose="020B0502040204020203" pitchFamily="34" charset="0"/>
              </a:rPr>
              <a:t>1.4 Sign Language</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14</a:t>
            </a:fld>
            <a:endParaRPr>
              <a:solidFill>
                <a:srgbClr val="B7B7B7"/>
              </a:solidFill>
            </a:endParaRPr>
          </a:p>
        </p:txBody>
      </p:sp>
      <p:sp>
        <p:nvSpPr>
          <p:cNvPr id="264" name="Google Shape;264;p40"/>
          <p:cNvSpPr txBox="1">
            <a:spLocks noGrp="1"/>
          </p:cNvSpPr>
          <p:nvPr>
            <p:ph type="subTitle" idx="2"/>
          </p:nvPr>
        </p:nvSpPr>
        <p:spPr>
          <a:xfrm>
            <a:off x="5079300" y="1899624"/>
            <a:ext cx="3606600" cy="1941900"/>
          </a:xfrm>
          <a:prstGeom prst="rect">
            <a:avLst/>
          </a:prstGeom>
        </p:spPr>
        <p:txBody>
          <a:bodyPr spcFirstLastPara="1" wrap="square" lIns="91425" tIns="91425" rIns="91425" bIns="91425" anchor="t" anchorCtr="0">
            <a:noAutofit/>
          </a:bodyPr>
          <a:lstStyle/>
          <a:p>
            <a:pPr marL="0" lvl="0" indent="0"/>
            <a:r>
              <a:rPr lang="en-GB" i="1">
                <a:solidFill>
                  <a:schemeClr val="dk2"/>
                </a:solidFill>
                <a:latin typeface="Segoe UI" panose="020B0502040204020203" pitchFamily="34" charset="0"/>
                <a:cs typeface="Segoe UI" panose="020B0502040204020203" pitchFamily="34" charset="0"/>
              </a:rPr>
              <a:t>E.g.:</a:t>
            </a:r>
          </a:p>
          <a:p>
            <a:pPr marL="285750" lvl="0" indent="-285750">
              <a:buFontTx/>
              <a:buChar char="-"/>
            </a:pPr>
            <a:r>
              <a:rPr lang="en-GB" i="1">
                <a:solidFill>
                  <a:schemeClr val="dk2"/>
                </a:solidFill>
                <a:latin typeface="Segoe UI" panose="020B0502040204020203" pitchFamily="34" charset="0"/>
                <a:cs typeface="Segoe UI" panose="020B0502040204020203" pitchFamily="34" charset="0"/>
              </a:rPr>
              <a:t>ASE (american sign language) </a:t>
            </a:r>
          </a:p>
          <a:p>
            <a:pPr marL="285750" lvl="0" indent="-285750">
              <a:buFontTx/>
              <a:buChar char="-"/>
            </a:pPr>
            <a:r>
              <a:rPr lang="en-GB" i="1">
                <a:solidFill>
                  <a:schemeClr val="dk2"/>
                </a:solidFill>
                <a:latin typeface="Segoe UI" panose="020B0502040204020203" pitchFamily="34" charset="0"/>
                <a:cs typeface="Segoe UI" panose="020B0502040204020203" pitchFamily="34" charset="0"/>
              </a:rPr>
              <a:t>BFI (british sign language) </a:t>
            </a:r>
          </a:p>
          <a:p>
            <a:pPr marL="285750" lvl="0" indent="-285750">
              <a:buFontTx/>
              <a:buChar char="-"/>
            </a:pPr>
            <a:r>
              <a:rPr lang="en-GB" i="1">
                <a:solidFill>
                  <a:schemeClr val="dk2"/>
                </a:solidFill>
                <a:latin typeface="Segoe UI" panose="020B0502040204020203" pitchFamily="34" charset="0"/>
                <a:cs typeface="Segoe UI" panose="020B0502040204020203" pitchFamily="34" charset="0"/>
              </a:rPr>
              <a:t>GSG (german sign language)</a:t>
            </a:r>
          </a:p>
          <a:p>
            <a:pPr marL="285750" lvl="0" indent="-285750">
              <a:buFontTx/>
              <a:buChar char="-"/>
            </a:pPr>
            <a:r>
              <a:rPr lang="en-GB" i="1">
                <a:solidFill>
                  <a:schemeClr val="dk2"/>
                </a:solidFill>
                <a:latin typeface="Segoe UI" panose="020B0502040204020203" pitchFamily="34" charset="0"/>
                <a:cs typeface="Segoe UI" panose="020B0502040204020203" pitchFamily="34" charset="0"/>
              </a:rPr>
              <a:t>…</a:t>
            </a: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3374400" cy="28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Type</a:t>
            </a:r>
            <a:br>
              <a:rPr lang="en-GB" sz="1000">
                <a:solidFill>
                  <a:schemeClr val="dk1"/>
                </a:solidFill>
                <a:latin typeface="Segoe UI" panose="020B0502040204020203" pitchFamily="34" charset="0"/>
                <a:ea typeface="Ubuntu"/>
                <a:cs typeface="Segoe UI" panose="020B0502040204020203" pitchFamily="34" charset="0"/>
                <a:sym typeface="Ubuntu"/>
              </a:rPr>
            </a:br>
            <a:r>
              <a:rPr lang="en-GB" sz="1000">
                <a:solidFill>
                  <a:schemeClr val="dk1"/>
                </a:solidFill>
                <a:latin typeface="Segoe UI" panose="020B0502040204020203" pitchFamily="34" charset="0"/>
                <a:ea typeface="Ubuntu"/>
                <a:cs typeface="Segoe UI" panose="020B0502040204020203" pitchFamily="34" charset="0"/>
                <a:sym typeface="Ubuntu"/>
              </a:rPr>
              <a:t>String – Language tags conforming to: IETF BCP 47</a:t>
            </a:r>
          </a:p>
          <a:p>
            <a:pPr marL="0" indent="0">
              <a:lnSpc>
                <a:spcPct val="115000"/>
              </a:lnSpc>
              <a:buClr>
                <a:schemeClr val="dk1"/>
              </a:buClr>
              <a:buSzPts val="1100"/>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r>
              <a:rPr lang="en-GB" sz="1000" b="1">
                <a:solidFill>
                  <a:schemeClr val="dk1"/>
                </a:solidFill>
                <a:latin typeface="Segoe UI" panose="020B0502040204020203" pitchFamily="34" charset="0"/>
                <a:ea typeface="Ubuntu"/>
                <a:cs typeface="Segoe UI" panose="020B0502040204020203" pitchFamily="34" charset="0"/>
                <a:sym typeface="Ubuntu"/>
              </a:rPr>
              <a:t>Description</a:t>
            </a:r>
            <a:br>
              <a:rPr lang="en-GB" sz="1000">
                <a:solidFill>
                  <a:schemeClr val="dk1"/>
                </a:solidFill>
                <a:latin typeface="Segoe UI" panose="020B0502040204020203" pitchFamily="34" charset="0"/>
                <a:ea typeface="Ubuntu"/>
                <a:cs typeface="Segoe UI" panose="020B0502040204020203" pitchFamily="34" charset="0"/>
                <a:sym typeface="Ubuntu"/>
              </a:rPr>
            </a:br>
            <a:r>
              <a:rPr lang="en-GB" sz="1000">
                <a:solidFill>
                  <a:schemeClr val="dk1"/>
                </a:solidFill>
                <a:latin typeface="Segoe UI" panose="020B0502040204020203" pitchFamily="34" charset="0"/>
                <a:ea typeface="Ubuntu"/>
                <a:cs typeface="Segoe UI" panose="020B0502040204020203" pitchFamily="34" charset="0"/>
                <a:sym typeface="Ubuntu"/>
              </a:rPr>
              <a:t>Determines the sign language of the user.</a:t>
            </a:r>
          </a:p>
          <a:p>
            <a:pPr marL="0" indent="0">
              <a:lnSpc>
                <a:spcPct val="115000"/>
              </a:lnSpc>
              <a:buClr>
                <a:schemeClr val="dk1"/>
              </a:buClr>
              <a:buSzPts val="1100"/>
              <a:buFont typeface="Arial"/>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WCAG Success Criterion</a:t>
            </a:r>
          </a:p>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1.2.6 Sign Language (Prerecorded)</a:t>
            </a:r>
          </a:p>
          <a:p>
            <a:pPr marL="0" indent="0">
              <a:lnSpc>
                <a:spcPct val="115000"/>
              </a:lnSpc>
              <a:buClr>
                <a:schemeClr val="dk1"/>
              </a:buClr>
              <a:buSzPts val="1100"/>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Note</a:t>
            </a:r>
          </a:p>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This Common Term is probably a candidate for the Environment Variables instead of the Media Queries Level 5</a:t>
            </a:r>
          </a:p>
          <a:p>
            <a:pPr marL="0" indent="0">
              <a:lnSpc>
                <a:spcPct val="115000"/>
              </a:lnSpc>
              <a:buClr>
                <a:schemeClr val="dk1"/>
              </a:buClr>
              <a:buSzPts val="1100"/>
              <a:buNone/>
            </a:pPr>
            <a:endParaRPr lang="en-GB" sz="1000">
              <a:solidFill>
                <a:schemeClr val="dk1"/>
              </a:solidFill>
              <a:latin typeface="Ubuntu"/>
              <a:ea typeface="Ubuntu"/>
              <a:cs typeface="Ubuntu"/>
              <a:sym typeface="Ubuntu"/>
            </a:endParaRPr>
          </a:p>
          <a:p>
            <a:pPr marL="0" indent="0">
              <a:lnSpc>
                <a:spcPct val="115000"/>
              </a:lnSpc>
              <a:buClr>
                <a:schemeClr val="dk1"/>
              </a:buClr>
              <a:buSzPts val="1100"/>
              <a:buNone/>
            </a:pPr>
            <a:endParaRPr lang="en-GB" sz="1000">
              <a:solidFill>
                <a:schemeClr val="dk1"/>
              </a:solidFill>
              <a:latin typeface="Ubuntu"/>
              <a:ea typeface="Ubuntu"/>
              <a:cs typeface="Ubuntu"/>
              <a:sym typeface="Ubuntu"/>
            </a:endParaRPr>
          </a:p>
        </p:txBody>
      </p:sp>
    </p:spTree>
    <p:extLst>
      <p:ext uri="{BB962C8B-B14F-4D97-AF65-F5344CB8AC3E}">
        <p14:creationId xmlns:p14="http://schemas.microsoft.com/office/powerpoint/2010/main" val="295383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(1/3)</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15</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8" y="1899624"/>
            <a:ext cx="3129713" cy="21752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There are two approaches to offer a sign language alternative. The first approach is to embed another video in the actual video in which a person plays the content in sign language (same source). As in 1.1 and 1.2 there might be the possibility to offer a second source with the embedded video in sign language</a:t>
            </a:r>
          </a:p>
          <a:p>
            <a:pPr marL="0" indent="0">
              <a:lnSpc>
                <a:spcPct val="115000"/>
              </a:lnSpc>
              <a:buClr>
                <a:schemeClr val="dk1"/>
              </a:buClr>
              <a:buSzPts val="1100"/>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a:solidFill>
                  <a:srgbClr val="434343"/>
                </a:solidFill>
                <a:latin typeface="Segoe UI" panose="020B0502040204020203" pitchFamily="34" charset="0"/>
                <a:ea typeface="Ubuntu"/>
                <a:cs typeface="Segoe UI" panose="020B0502040204020203" pitchFamily="34" charset="0"/>
                <a:sym typeface="Ubuntu"/>
              </a:rPr>
              <a:t>Disadvantage:  </a:t>
            </a:r>
            <a:r>
              <a:rPr lang="en-GB" sz="1000">
                <a:solidFill>
                  <a:srgbClr val="434343"/>
                </a:solidFill>
                <a:latin typeface="Segoe UI" panose="020B0502040204020203" pitchFamily="34" charset="0"/>
                <a:ea typeface="Ubuntu"/>
                <a:cs typeface="Segoe UI" panose="020B0502040204020203" pitchFamily="34" charset="0"/>
                <a:sym typeface="Ubuntu"/>
              </a:rPr>
              <a:t>The video can‘t switch back to the normal source. And the embedded video cannot change the position or size.</a:t>
            </a:r>
          </a:p>
          <a:p>
            <a:pPr marL="0" indent="0">
              <a:lnSpc>
                <a:spcPct val="115000"/>
              </a:lnSpc>
              <a:buClr>
                <a:schemeClr val="dk1"/>
              </a:buClr>
              <a:buSzPts val="1100"/>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1.3 Sign Language Enabled &amp; 1.4 Sign Language</a:t>
            </a:r>
          </a:p>
        </p:txBody>
      </p:sp>
      <p:sp>
        <p:nvSpPr>
          <p:cNvPr id="9" name="Abgerundetes Rechteck 8">
            <a:extLst>
              <a:ext uri="{FF2B5EF4-FFF2-40B4-BE49-F238E27FC236}">
                <a16:creationId xmlns:a16="http://schemas.microsoft.com/office/drawing/2014/main" id="{851B4F2B-9EF8-6F48-B4B9-9DDE9A9F2A2C}"/>
              </a:ext>
            </a:extLst>
          </p:cNvPr>
          <p:cNvSpPr/>
          <p:nvPr/>
        </p:nvSpPr>
        <p:spPr>
          <a:xfrm>
            <a:off x="4000479" y="1558360"/>
            <a:ext cx="4891117" cy="2421306"/>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4056863" y="1650829"/>
            <a:ext cx="4980481" cy="2358657"/>
          </a:xfrm>
          <a:prstGeom prst="rect">
            <a:avLst/>
          </a:prstGeom>
        </p:spPr>
        <p:txBody>
          <a:bodyPr spcFirstLastPara="1" wrap="square" lIns="91425" tIns="91425" rIns="91425" bIns="91425" anchor="t" anchorCtr="0">
            <a:noAutofit/>
          </a:bodyPr>
          <a:lstStyle/>
          <a:p>
            <a:r>
              <a:rPr lang="en-GB" sz="1200">
                <a:solidFill>
                  <a:schemeClr val="tx1">
                    <a:lumMod val="50000"/>
                  </a:schemeClr>
                </a:solidFill>
                <a:latin typeface="Consolas" panose="020B0609020204030204" pitchFamily="49" charset="0"/>
                <a:cs typeface="Consolas" panose="020B0609020204030204" pitchFamily="49" charset="0"/>
              </a:rPr>
              <a:t>&lt;video&gt;</a:t>
            </a:r>
          </a:p>
          <a:p>
            <a:r>
              <a:rPr lang="en-GB" sz="1200">
                <a:solidFill>
                  <a:schemeClr val="tx1">
                    <a:lumMod val="50000"/>
                  </a:schemeClr>
                </a:solidFill>
                <a:latin typeface="Consolas" panose="020B0609020204030204" pitchFamily="49" charset="0"/>
                <a:cs typeface="Consolas" panose="020B0609020204030204" pitchFamily="49" charset="0"/>
              </a:rPr>
              <a:t>	&lt;source src="movie-sign-language-ase.mp4“ 	type="video/mp4" 	</a:t>
            </a:r>
            <a:r>
              <a:rPr lang="en-GB" sz="1200">
                <a:solidFill>
                  <a:srgbClr val="FF40FF"/>
                </a:solidFill>
                <a:latin typeface="Consolas" panose="020B0609020204030204" pitchFamily="49" charset="0"/>
                <a:cs typeface="Consolas" panose="020B0609020204030204" pitchFamily="49" charset="0"/>
              </a:rPr>
              <a:t>media="(signLanguageEnabled) and 	(signLanguage: ase)"&gt;</a:t>
            </a:r>
          </a:p>
          <a:p>
            <a:r>
              <a:rPr lang="en-GB" sz="1200">
                <a:solidFill>
                  <a:schemeClr val="tx1">
                    <a:lumMod val="50000"/>
                  </a:schemeClr>
                </a:solidFill>
                <a:latin typeface="Consolas" panose="020B0609020204030204" pitchFamily="49" charset="0"/>
                <a:cs typeface="Consolas" panose="020B0609020204030204" pitchFamily="49" charset="0"/>
              </a:rPr>
              <a:t>	&lt;source src="movie-sign-language-bfi.mp4“ 	type="video/mp4" 	</a:t>
            </a:r>
            <a:r>
              <a:rPr lang="en-GB" sz="1200">
                <a:solidFill>
                  <a:srgbClr val="FF40FF"/>
                </a:solidFill>
                <a:latin typeface="Consolas" panose="020B0609020204030204" pitchFamily="49" charset="0"/>
                <a:cs typeface="Consolas" panose="020B0609020204030204" pitchFamily="49" charset="0"/>
              </a:rPr>
              <a:t>media="(signLanguageEnabled) and 	(signLanguage: bfi)"&gt;</a:t>
            </a:r>
          </a:p>
          <a:p>
            <a:r>
              <a:rPr lang="en-GB" sz="1200">
                <a:solidFill>
                  <a:schemeClr val="tx1">
                    <a:lumMod val="50000"/>
                  </a:schemeClr>
                </a:solidFill>
                <a:latin typeface="Consolas" panose="020B0609020204030204" pitchFamily="49" charset="0"/>
                <a:cs typeface="Consolas" panose="020B0609020204030204" pitchFamily="49" charset="0"/>
              </a:rPr>
              <a:t>	&lt;source src="movie.mp4“ type="video/mp4"&gt;</a:t>
            </a:r>
          </a:p>
          <a:p>
            <a:r>
              <a:rPr lang="en-GB" sz="1200">
                <a:solidFill>
                  <a:schemeClr val="tx1">
                    <a:lumMod val="50000"/>
                  </a:schemeClr>
                </a:solidFill>
                <a:latin typeface="Consolas" panose="020B0609020204030204" pitchFamily="49" charset="0"/>
                <a:cs typeface="Consolas" panose="020B0609020204030204" pitchFamily="49" charset="0"/>
              </a:rPr>
              <a:t>&lt;/video&gt;</a:t>
            </a:r>
          </a:p>
        </p:txBody>
      </p:sp>
    </p:spTree>
    <p:extLst>
      <p:ext uri="{BB962C8B-B14F-4D97-AF65-F5344CB8AC3E}">
        <p14:creationId xmlns:p14="http://schemas.microsoft.com/office/powerpoint/2010/main" val="2762835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(2/3)</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16</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35400" y="1791779"/>
            <a:ext cx="3227903" cy="2954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The second approach is to show another video, which is played synchronized with the actual video. The additional video can be placed beside or above the actual video. For example: this functionality is a feature from the Able-Player. Like in 1.1, it would be possible for the Able-Player to query the preferences in JavaScript and thus display the preferred setting.</a:t>
            </a:r>
          </a:p>
          <a:p>
            <a:pPr marL="0" indent="0">
              <a:lnSpc>
                <a:spcPct val="115000"/>
              </a:lnSpc>
              <a:buClr>
                <a:schemeClr val="dk1"/>
              </a:buClr>
              <a:buSzPts val="1100"/>
              <a:buNone/>
            </a:pPr>
            <a:endParaRPr lang="en-GB" sz="1000" b="1"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Advantage: </a:t>
            </a:r>
            <a:r>
              <a:rPr lang="en-GB" sz="1000" dirty="0">
                <a:solidFill>
                  <a:schemeClr val="dk1"/>
                </a:solidFill>
                <a:latin typeface="Segoe UI" panose="020B0502040204020203" pitchFamily="34" charset="0"/>
                <a:ea typeface="Ubuntu"/>
                <a:cs typeface="Segoe UI" panose="020B0502040204020203" pitchFamily="34" charset="0"/>
                <a:sym typeface="Ubuntu"/>
              </a:rPr>
              <a:t>The user can switch the sign Language on and off. The user can change the size and position of the separate video (functionality of the Able-Player).</a:t>
            </a:r>
          </a:p>
          <a:p>
            <a:pPr marL="0" indent="0">
              <a:lnSpc>
                <a:spcPct val="115000"/>
              </a:lnSpc>
              <a:buClr>
                <a:schemeClr val="dk1"/>
              </a:buClr>
              <a:buSzPts val="1100"/>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Disadvantage: </a:t>
            </a:r>
            <a:r>
              <a:rPr lang="en-GB" sz="1000" dirty="0">
                <a:solidFill>
                  <a:schemeClr val="dk1"/>
                </a:solidFill>
                <a:latin typeface="Segoe UI" panose="020B0502040204020203" pitchFamily="34" charset="0"/>
                <a:ea typeface="Ubuntu"/>
                <a:cs typeface="Segoe UI" panose="020B0502040204020203" pitchFamily="34" charset="0"/>
                <a:sym typeface="Ubuntu"/>
              </a:rPr>
              <a:t>The value sign language can assume many different values. But with the MQ it is only possible to get true or false as result. It is probably better to read the value with the Environment Variables</a:t>
            </a:r>
          </a:p>
          <a:p>
            <a:pPr marL="0" indent="0">
              <a:lnSpc>
                <a:spcPct val="115000"/>
              </a:lnSpc>
              <a:buClr>
                <a:schemeClr val="dk1"/>
              </a:buClr>
              <a:buSzPts val="1100"/>
              <a:buNone/>
            </a:pPr>
            <a:endParaRPr lang="en-GB" sz="1000" b="1"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en-GB" sz="1000" b="1" dirty="0">
              <a:solidFill>
                <a:schemeClr val="dk1"/>
              </a:solidFill>
              <a:latin typeface="Segoe UI" panose="020B0502040204020203" pitchFamily="34" charset="0"/>
              <a:ea typeface="Ubuntu"/>
              <a:cs typeface="Segoe UI" panose="020B0502040204020203" pitchFamily="34" charset="0"/>
              <a:sym typeface="Ubuntu"/>
            </a:endParaRP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1.3 Sign Language Enabled &amp; 1.4 Sign Language</a:t>
            </a:r>
          </a:p>
        </p:txBody>
      </p:sp>
      <p:sp>
        <p:nvSpPr>
          <p:cNvPr id="9" name="Abgerundetes Rechteck 8">
            <a:extLst>
              <a:ext uri="{FF2B5EF4-FFF2-40B4-BE49-F238E27FC236}">
                <a16:creationId xmlns:a16="http://schemas.microsoft.com/office/drawing/2014/main" id="{3BF7CFC9-9DA7-BE43-8528-7ECC642CF612}"/>
              </a:ext>
            </a:extLst>
          </p:cNvPr>
          <p:cNvSpPr/>
          <p:nvPr/>
        </p:nvSpPr>
        <p:spPr>
          <a:xfrm>
            <a:off x="4000479" y="1777433"/>
            <a:ext cx="4891117" cy="2015180"/>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3931891" y="1961008"/>
            <a:ext cx="4891117" cy="2202232"/>
          </a:xfrm>
          <a:prstGeom prst="rect">
            <a:avLst/>
          </a:prstGeom>
        </p:spPr>
        <p:txBody>
          <a:bodyPr spcFirstLastPara="1" wrap="square" lIns="91425" tIns="91425" rIns="91425" bIns="91425" anchor="t" anchorCtr="0">
            <a:noAutofit/>
          </a:bodyPr>
          <a:lstStyle/>
          <a:p>
            <a:r>
              <a:rPr lang="en-GB" sz="1200">
                <a:solidFill>
                  <a:srgbClr val="0070C0"/>
                </a:solidFill>
                <a:latin typeface="Consolas" panose="020B0609020204030204" pitchFamily="49" charset="0"/>
              </a:rPr>
              <a:t>function</a:t>
            </a:r>
            <a:r>
              <a:rPr lang="en-GB" sz="1200">
                <a:solidFill>
                  <a:srgbClr val="000000"/>
                </a:solidFill>
                <a:latin typeface="Consolas" panose="020B0609020204030204" pitchFamily="49" charset="0"/>
              </a:rPr>
              <a:t> checkUserPreferences() {</a:t>
            </a:r>
          </a:p>
          <a:p>
            <a:r>
              <a:rPr lang="en-GB" sz="1200">
                <a:solidFill>
                  <a:srgbClr val="000000"/>
                </a:solidFill>
                <a:latin typeface="Consolas" panose="020B0609020204030204" pitchFamily="49" charset="0"/>
              </a:rPr>
              <a:t>	</a:t>
            </a:r>
            <a:r>
              <a:rPr lang="en-GB" sz="1200">
                <a:solidFill>
                  <a:srgbClr val="0070C0"/>
                </a:solidFill>
                <a:latin typeface="Consolas" panose="020B0609020204030204" pitchFamily="49" charset="0"/>
              </a:rPr>
              <a:t>if</a:t>
            </a:r>
            <a:r>
              <a:rPr lang="en-GB" sz="1200">
                <a:solidFill>
                  <a:srgbClr val="000000"/>
                </a:solidFill>
                <a:latin typeface="Consolas" panose="020B0609020204030204" pitchFamily="49" charset="0"/>
              </a:rPr>
              <a:t> (source.signLanguageAvailable(</a:t>
            </a:r>
            <a:r>
              <a:rPr lang="en-GB" sz="1200">
                <a:solidFill>
                  <a:srgbClr val="FF40FF"/>
                </a:solidFill>
                <a:latin typeface="Consolas" panose="020B0609020204030204" pitchFamily="49" charset="0"/>
              </a:rPr>
              <a:t>"ase"</a:t>
            </a:r>
            <a:r>
              <a:rPr lang="en-GB" sz="1200">
                <a:solidFill>
                  <a:srgbClr val="000000"/>
                </a:solidFill>
                <a:latin typeface="Consolas" panose="020B0609020204030204" pitchFamily="49" charset="0"/>
              </a:rPr>
              <a:t>)) {</a:t>
            </a:r>
            <a:br>
              <a:rPr lang="en-GB" sz="1200"/>
            </a:br>
            <a:r>
              <a:rPr lang="en-GB" sz="1200">
                <a:solidFill>
                  <a:srgbClr val="000000"/>
                </a:solidFill>
                <a:latin typeface="Consolas" panose="020B0609020204030204" pitchFamily="49" charset="0"/>
              </a:rPr>
              <a:t>  window.matchMedia(</a:t>
            </a:r>
            <a:r>
              <a:rPr lang="en-GB" sz="1200">
                <a:solidFill>
                  <a:srgbClr val="FF40FF"/>
                </a:solidFill>
                <a:latin typeface="Consolas" panose="020B0609020204030204" pitchFamily="49" charset="0"/>
              </a:rPr>
              <a:t>"(signLanguageEnabled) and 		(signLanguage: ase)"</a:t>
            </a:r>
            <a:r>
              <a:rPr lang="en-GB" sz="1200">
                <a:solidFill>
                  <a:srgbClr val="000000"/>
                </a:solidFill>
                <a:latin typeface="Consolas" panose="020B0609020204030204" pitchFamily="49" charset="0"/>
              </a:rPr>
              <a:t>) ? </a:t>
            </a:r>
            <a:br>
              <a:rPr lang="en-GB" sz="1200">
                <a:solidFill>
                  <a:srgbClr val="008000"/>
                </a:solidFill>
                <a:latin typeface="Consolas" panose="020B0609020204030204" pitchFamily="49" charset="0"/>
              </a:rPr>
            </a:br>
            <a:r>
              <a:rPr lang="en-GB" sz="1200">
                <a:solidFill>
                  <a:srgbClr val="000000"/>
                </a:solidFill>
                <a:latin typeface="Consolas" panose="020B0609020204030204" pitchFamily="49" charset="0"/>
              </a:rPr>
              <a:t>    player.turnSignLanguageOn(</a:t>
            </a:r>
            <a:r>
              <a:rPr lang="en-GB" sz="1200">
                <a:solidFill>
                  <a:srgbClr val="FF40FF"/>
                </a:solidFill>
                <a:latin typeface="Consolas" panose="020B0609020204030204" pitchFamily="49" charset="0"/>
              </a:rPr>
              <a:t>"ase"</a:t>
            </a:r>
            <a:r>
              <a:rPr lang="en-GB" sz="1200">
                <a:solidFill>
                  <a:srgbClr val="000000"/>
                </a:solidFill>
                <a:latin typeface="Consolas" panose="020B0609020204030204" pitchFamily="49" charset="0"/>
              </a:rPr>
              <a:t>));</a:t>
            </a:r>
            <a:r>
              <a:rPr lang="en-GB" sz="1200">
                <a:solidFill>
                  <a:srgbClr val="00B050"/>
                </a:solidFill>
                <a:latin typeface="Consolas" panose="020B0609020204030204" pitchFamily="49" charset="0"/>
              </a:rPr>
              <a:t> </a:t>
            </a:r>
            <a:br>
              <a:rPr lang="en-GB" sz="1200"/>
            </a:br>
            <a:r>
              <a:rPr lang="en-GB" sz="1200">
                <a:solidFill>
                  <a:srgbClr val="000000"/>
                </a:solidFill>
                <a:latin typeface="Consolas" panose="020B0609020204030204" pitchFamily="49" charset="0"/>
              </a:rPr>
              <a:t>    player.turnAudioDescriptionOff()</a:t>
            </a:r>
            <a:r>
              <a:rPr lang="en-GB" sz="1200">
                <a:solidFill>
                  <a:schemeClr val="tx1">
                    <a:lumMod val="50000"/>
                  </a:schemeClr>
                </a:solidFill>
                <a:latin typeface="Consolas" panose="020B0609020204030204" pitchFamily="49" charset="0"/>
              </a:rPr>
              <a:t>;</a:t>
            </a:r>
            <a:br>
              <a:rPr lang="en-GB" sz="1200"/>
            </a:br>
            <a:r>
              <a:rPr lang="en-GB" sz="1200">
                <a:solidFill>
                  <a:srgbClr val="000000"/>
                </a:solidFill>
                <a:latin typeface="Consolas" panose="020B0609020204030204" pitchFamily="49" charset="0"/>
              </a:rPr>
              <a:t>}</a:t>
            </a:r>
          </a:p>
          <a:p>
            <a:r>
              <a:rPr lang="en-GB" sz="1200">
                <a:solidFill>
                  <a:srgbClr val="000000"/>
                </a:solidFill>
                <a:latin typeface="Consolas" panose="020B0609020204030204" pitchFamily="49" charset="0"/>
              </a:rPr>
              <a:t>}</a:t>
            </a:r>
          </a:p>
        </p:txBody>
      </p:sp>
    </p:spTree>
    <p:extLst>
      <p:ext uri="{BB962C8B-B14F-4D97-AF65-F5344CB8AC3E}">
        <p14:creationId xmlns:p14="http://schemas.microsoft.com/office/powerpoint/2010/main" val="2977222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(3/3)</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17</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8" y="1899623"/>
            <a:ext cx="3227903" cy="2954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Same approach as 2, but easier implementation through the use of Environment Variable</a:t>
            </a:r>
          </a:p>
          <a:p>
            <a:pPr marL="0" indent="0">
              <a:lnSpc>
                <a:spcPct val="115000"/>
              </a:lnSpc>
              <a:buClr>
                <a:schemeClr val="dk1"/>
              </a:buClr>
              <a:buSzPts val="1100"/>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Note: </a:t>
            </a:r>
            <a:r>
              <a:rPr lang="en-GB" sz="1000">
                <a:solidFill>
                  <a:schemeClr val="dk1"/>
                </a:solidFill>
                <a:latin typeface="Segoe UI" panose="020B0502040204020203" pitchFamily="34" charset="0"/>
                <a:ea typeface="Ubuntu"/>
                <a:cs typeface="Segoe UI" panose="020B0502040204020203" pitchFamily="34" charset="0"/>
                <a:sym typeface="Ubuntu"/>
              </a:rPr>
              <a:t>At the moment there is no way to get the value of an Environment Variable in JS. This is only a pseudo code.</a:t>
            </a:r>
            <a:endParaRPr lang="en-GB" sz="1000" b="1">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en-GB" sz="1000" b="1">
              <a:solidFill>
                <a:schemeClr val="dk1"/>
              </a:solidFill>
              <a:latin typeface="Segoe UI" panose="020B0502040204020203" pitchFamily="34" charset="0"/>
              <a:ea typeface="Ubuntu"/>
              <a:cs typeface="Segoe UI" panose="020B0502040204020203" pitchFamily="34" charset="0"/>
              <a:sym typeface="Ubuntu"/>
            </a:endParaRP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1.3 </a:t>
            </a:r>
            <a:r>
              <a:rPr lang="de-DE" sz="1000" b="1" dirty="0" err="1">
                <a:solidFill>
                  <a:schemeClr val="dk1"/>
                </a:solidFill>
                <a:latin typeface="Segoe UI" panose="020B0502040204020203" pitchFamily="34" charset="0"/>
                <a:ea typeface="Ubuntu"/>
                <a:cs typeface="Segoe UI" panose="020B0502040204020203" pitchFamily="34" charset="0"/>
                <a:sym typeface="Ubuntu"/>
              </a:rPr>
              <a:t>Sign</a:t>
            </a:r>
            <a:r>
              <a:rPr lang="de-DE" sz="1000" b="1" dirty="0">
                <a:solidFill>
                  <a:schemeClr val="dk1"/>
                </a:solidFill>
                <a:latin typeface="Segoe UI" panose="020B0502040204020203" pitchFamily="34" charset="0"/>
                <a:ea typeface="Ubuntu"/>
                <a:cs typeface="Segoe UI" panose="020B0502040204020203" pitchFamily="34" charset="0"/>
                <a:sym typeface="Ubuntu"/>
              </a:rPr>
              <a:t> Language Enabled &amp; 1.4 </a:t>
            </a:r>
            <a:r>
              <a:rPr lang="de-DE" sz="1000" b="1" dirty="0" err="1">
                <a:solidFill>
                  <a:schemeClr val="dk1"/>
                </a:solidFill>
                <a:latin typeface="Segoe UI" panose="020B0502040204020203" pitchFamily="34" charset="0"/>
                <a:ea typeface="Ubuntu"/>
                <a:cs typeface="Segoe UI" panose="020B0502040204020203" pitchFamily="34" charset="0"/>
                <a:sym typeface="Ubuntu"/>
              </a:rPr>
              <a:t>Sign</a:t>
            </a:r>
            <a:r>
              <a:rPr lang="de-DE" sz="1000" b="1" dirty="0">
                <a:solidFill>
                  <a:schemeClr val="dk1"/>
                </a:solidFill>
                <a:latin typeface="Segoe UI" panose="020B0502040204020203" pitchFamily="34" charset="0"/>
                <a:ea typeface="Ubuntu"/>
                <a:cs typeface="Segoe UI" panose="020B0502040204020203" pitchFamily="34" charset="0"/>
                <a:sym typeface="Ubuntu"/>
              </a:rPr>
              <a:t> Language</a:t>
            </a:r>
          </a:p>
        </p:txBody>
      </p:sp>
      <p:sp>
        <p:nvSpPr>
          <p:cNvPr id="9" name="Abgerundetes Rechteck 8">
            <a:extLst>
              <a:ext uri="{FF2B5EF4-FFF2-40B4-BE49-F238E27FC236}">
                <a16:creationId xmlns:a16="http://schemas.microsoft.com/office/drawing/2014/main" id="{3BF7CFC9-9DA7-BE43-8528-7ECC642CF612}"/>
              </a:ext>
            </a:extLst>
          </p:cNvPr>
          <p:cNvSpPr/>
          <p:nvPr/>
        </p:nvSpPr>
        <p:spPr>
          <a:xfrm>
            <a:off x="4000479" y="1777433"/>
            <a:ext cx="4891117" cy="2015180"/>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3931891" y="1961008"/>
            <a:ext cx="4891117" cy="2202232"/>
          </a:xfrm>
          <a:prstGeom prst="rect">
            <a:avLst/>
          </a:prstGeom>
        </p:spPr>
        <p:txBody>
          <a:bodyPr spcFirstLastPara="1" wrap="square" lIns="91425" tIns="91425" rIns="91425" bIns="91425" anchor="t" anchorCtr="0">
            <a:noAutofit/>
          </a:bodyPr>
          <a:lstStyle/>
          <a:p>
            <a:r>
              <a:rPr lang="en-GB" sz="1200">
                <a:solidFill>
                  <a:srgbClr val="0070C0"/>
                </a:solidFill>
                <a:latin typeface="Consolas" panose="020B0609020204030204" pitchFamily="49" charset="0"/>
              </a:rPr>
              <a:t>function</a:t>
            </a:r>
            <a:r>
              <a:rPr lang="en-GB" sz="1200">
                <a:solidFill>
                  <a:srgbClr val="000000"/>
                </a:solidFill>
                <a:latin typeface="Consolas" panose="020B0609020204030204" pitchFamily="49" charset="0"/>
              </a:rPr>
              <a:t> checkUserPreferences() {</a:t>
            </a:r>
          </a:p>
          <a:p>
            <a:r>
              <a:rPr lang="en-GB" sz="1200">
                <a:solidFill>
                  <a:srgbClr val="000000"/>
                </a:solidFill>
                <a:latin typeface="Consolas" panose="020B0609020204030204" pitchFamily="49" charset="0"/>
              </a:rPr>
              <a:t> const preferedSL = …getPropertyValue</a:t>
            </a:r>
            <a:r>
              <a:rPr lang="en-GB" sz="1200">
                <a:solidFill>
                  <a:srgbClr val="FF40FF"/>
                </a:solidFill>
                <a:latin typeface="Consolas" panose="020B0609020204030204" pitchFamily="49" charset="0"/>
              </a:rPr>
              <a:t>(“sign-language")</a:t>
            </a:r>
          </a:p>
          <a:p>
            <a:r>
              <a:rPr lang="en-GB" sz="1200">
                <a:solidFill>
                  <a:srgbClr val="000000"/>
                </a:solidFill>
                <a:latin typeface="Consolas" panose="020B0609020204030204" pitchFamily="49" charset="0"/>
              </a:rPr>
              <a:t> </a:t>
            </a:r>
          </a:p>
          <a:p>
            <a:r>
              <a:rPr lang="en-GB" sz="1200">
                <a:solidFill>
                  <a:srgbClr val="000000"/>
                </a:solidFill>
                <a:latin typeface="Consolas" panose="020B0609020204030204" pitchFamily="49" charset="0"/>
              </a:rPr>
              <a:t> </a:t>
            </a:r>
            <a:r>
              <a:rPr lang="en-GB" sz="1200">
                <a:solidFill>
                  <a:srgbClr val="0070C0"/>
                </a:solidFill>
                <a:latin typeface="Consolas" panose="020B0609020204030204" pitchFamily="49" charset="0"/>
              </a:rPr>
              <a:t>if</a:t>
            </a:r>
            <a:r>
              <a:rPr lang="en-GB" sz="1200">
                <a:solidFill>
                  <a:srgbClr val="000000"/>
                </a:solidFill>
                <a:latin typeface="Consolas" panose="020B0609020204030204" pitchFamily="49" charset="0"/>
              </a:rPr>
              <a:t> (window.matchMedia(</a:t>
            </a:r>
            <a:r>
              <a:rPr lang="en-GB" sz="1200">
                <a:solidFill>
                  <a:srgbClr val="FF40FF"/>
                </a:solidFill>
                <a:latin typeface="Consolas" panose="020B0609020204030204" pitchFamily="49" charset="0"/>
              </a:rPr>
              <a:t>"(signLanguageEnabled) </a:t>
            </a:r>
            <a:r>
              <a:rPr lang="en-GB" sz="1200">
                <a:solidFill>
                  <a:schemeClr val="tx1">
                    <a:lumMod val="50000"/>
                  </a:schemeClr>
                </a:solidFill>
                <a:latin typeface="Consolas" panose="020B0609020204030204" pitchFamily="49" charset="0"/>
              </a:rPr>
              <a:t>&amp;&amp;  </a:t>
            </a:r>
            <a:r>
              <a:rPr lang="en-GB" sz="1200">
                <a:solidFill>
                  <a:srgbClr val="000000"/>
                </a:solidFill>
                <a:latin typeface="Consolas" panose="020B0609020204030204" pitchFamily="49" charset="0"/>
              </a:rPr>
              <a:t>signLanguageVideoAvailableIn(preferedSL) {</a:t>
            </a:r>
            <a:br>
              <a:rPr lang="en-GB" sz="1200">
                <a:solidFill>
                  <a:srgbClr val="008000"/>
                </a:solidFill>
                <a:latin typeface="Consolas" panose="020B0609020204030204" pitchFamily="49" charset="0"/>
              </a:rPr>
            </a:br>
            <a:r>
              <a:rPr lang="en-GB" sz="1200">
                <a:solidFill>
                  <a:srgbClr val="000000"/>
                </a:solidFill>
                <a:latin typeface="Consolas" panose="020B0609020204030204" pitchFamily="49" charset="0"/>
              </a:rPr>
              <a:t>    player.turnSignLanguageOn(preferedSL))</a:t>
            </a:r>
            <a:br>
              <a:rPr lang="en-GB" sz="1200"/>
            </a:br>
            <a:r>
              <a:rPr lang="en-GB" sz="1200">
                <a:solidFill>
                  <a:srgbClr val="000000"/>
                </a:solidFill>
                <a:latin typeface="Consolas" panose="020B0609020204030204" pitchFamily="49" charset="0"/>
              </a:rPr>
              <a:t>}</a:t>
            </a:r>
          </a:p>
          <a:p>
            <a:r>
              <a:rPr lang="en-GB" sz="1200">
                <a:solidFill>
                  <a:srgbClr val="000000"/>
                </a:solidFill>
                <a:latin typeface="Consolas" panose="020B0609020204030204" pitchFamily="49" charset="0"/>
              </a:rPr>
              <a:t>}</a:t>
            </a:r>
          </a:p>
        </p:txBody>
      </p:sp>
    </p:spTree>
    <p:extLst>
      <p:ext uri="{BB962C8B-B14F-4D97-AF65-F5344CB8AC3E}">
        <p14:creationId xmlns:p14="http://schemas.microsoft.com/office/powerpoint/2010/main" val="147543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4"/>
          <p:cNvSpPr/>
          <p:nvPr/>
        </p:nvSpPr>
        <p:spPr>
          <a:xfrm>
            <a:off x="3635075" y="727050"/>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4"/>
          <p:cNvSpPr/>
          <p:nvPr/>
        </p:nvSpPr>
        <p:spPr>
          <a:xfrm>
            <a:off x="3635075" y="2716357"/>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747" name="Google Shape;747;p54"/>
          <p:cNvSpPr txBox="1"/>
          <p:nvPr/>
        </p:nvSpPr>
        <p:spPr>
          <a:xfrm>
            <a:off x="3711275" y="894945"/>
            <a:ext cx="2166600" cy="1507785"/>
          </a:xfrm>
          <a:prstGeom prst="rect">
            <a:avLst/>
          </a:prstGeom>
          <a:noFill/>
          <a:ln>
            <a:noFill/>
          </a:ln>
        </p:spPr>
        <p:txBody>
          <a:bodyPr spcFirstLastPara="1" wrap="square" lIns="91425" tIns="91425" rIns="91425" bIns="91425" anchor="ctr" anchorCtr="0">
            <a:noAutofit/>
          </a:bodyPr>
          <a:lstStyle/>
          <a:p>
            <a:pPr lvl="0"/>
            <a:r>
              <a:rPr lang="en-GB" sz="1600" b="1">
                <a:solidFill>
                  <a:srgbClr val="434342"/>
                </a:solidFill>
                <a:latin typeface="Segoe UI" panose="020B0502040204020203" pitchFamily="34" charset="0"/>
                <a:ea typeface="Ubuntu"/>
                <a:cs typeface="Segoe UI" panose="020B0502040204020203" pitchFamily="34" charset="0"/>
                <a:sym typeface="Ubuntu"/>
              </a:rPr>
              <a:t>People with sign language as native language.</a:t>
            </a:r>
            <a:endParaRPr lang="en-GB" sz="1200">
              <a:solidFill>
                <a:srgbClr val="434342"/>
              </a:solidFill>
              <a:latin typeface="Ubuntu"/>
              <a:ea typeface="Ubuntu"/>
              <a:cs typeface="Ubuntu"/>
              <a:sym typeface="Ubuntu"/>
            </a:endParaRPr>
          </a:p>
        </p:txBody>
      </p:sp>
      <p:sp>
        <p:nvSpPr>
          <p:cNvPr id="748" name="Google Shape;748;p54"/>
          <p:cNvSpPr txBox="1"/>
          <p:nvPr/>
        </p:nvSpPr>
        <p:spPr>
          <a:xfrm>
            <a:off x="3808775" y="2844059"/>
            <a:ext cx="1992900" cy="1547980"/>
          </a:xfrm>
          <a:prstGeom prst="rect">
            <a:avLst/>
          </a:prstGeom>
          <a:noFill/>
          <a:ln>
            <a:noFill/>
          </a:ln>
        </p:spPr>
        <p:txBody>
          <a:bodyPr spcFirstLastPara="1" wrap="square" lIns="91425" tIns="91425" rIns="91425" bIns="91425" anchor="ctr" anchorCtr="0">
            <a:noAutofit/>
          </a:bodyPr>
          <a:lstStyle/>
          <a:p>
            <a:r>
              <a:rPr lang="en-GB" sz="1600" b="1">
                <a:solidFill>
                  <a:srgbClr val="434342"/>
                </a:solidFill>
                <a:latin typeface="Segoe UI" panose="020B0502040204020203" pitchFamily="34" charset="0"/>
                <a:cs typeface="Segoe UI" panose="020B0502040204020203" pitchFamily="34" charset="0"/>
              </a:rPr>
              <a:t>People who understand sign language.</a:t>
            </a:r>
          </a:p>
        </p:txBody>
      </p:sp>
      <p:sp>
        <p:nvSpPr>
          <p:cNvPr id="751" name="Google Shape;751;p5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18</a:t>
            </a:fld>
            <a:endParaRPr/>
          </a:p>
        </p:txBody>
      </p:sp>
      <p:sp>
        <p:nvSpPr>
          <p:cNvPr id="752" name="Google Shape;752;p54"/>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sz="2200" dirty="0">
                <a:latin typeface="Segoe UI" panose="020B0502040204020203" pitchFamily="34" charset="0"/>
                <a:cs typeface="Segoe UI" panose="020B0502040204020203" pitchFamily="34" charset="0"/>
              </a:rPr>
              <a:t>Potential Users</a:t>
            </a:r>
            <a:endParaRPr sz="1000" b="0" dirty="0">
              <a:solidFill>
                <a:schemeClr val="lt2"/>
              </a:solidFill>
              <a:latin typeface="Segoe UI" panose="020B0502040204020203" pitchFamily="34" charset="0"/>
              <a:ea typeface="Ubuntu Light"/>
              <a:cs typeface="Segoe UI" panose="020B0502040204020203" pitchFamily="34" charset="0"/>
              <a:sym typeface="Ubuntu Light"/>
            </a:endParaRPr>
          </a:p>
        </p:txBody>
      </p:sp>
      <p:sp>
        <p:nvSpPr>
          <p:cNvPr id="10" name="Google Shape;341;p47">
            <a:extLst>
              <a:ext uri="{FF2B5EF4-FFF2-40B4-BE49-F238E27FC236}">
                <a16:creationId xmlns:a16="http://schemas.microsoft.com/office/drawing/2014/main" id="{35A16483-DE5B-9D42-BB02-25F781B322A9}"/>
              </a:ext>
            </a:extLst>
          </p:cNvPr>
          <p:cNvSpPr txBox="1">
            <a:spLocks/>
          </p:cNvSpPr>
          <p:nvPr/>
        </p:nvSpPr>
        <p:spPr>
          <a:xfrm>
            <a:off x="783525" y="1882657"/>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1.3 Sign Language Enabled </a:t>
            </a:r>
          </a:p>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&amp; 1.4 Sign Language</a:t>
            </a:r>
          </a:p>
        </p:txBody>
      </p:sp>
    </p:spTree>
    <p:extLst>
      <p:ext uri="{BB962C8B-B14F-4D97-AF65-F5344CB8AC3E}">
        <p14:creationId xmlns:p14="http://schemas.microsoft.com/office/powerpoint/2010/main" val="234623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4598900" y="1491800"/>
            <a:ext cx="3593700" cy="12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dirty="0">
                <a:latin typeface="Segoe UI" panose="020B0502040204020203" pitchFamily="34" charset="0"/>
                <a:cs typeface="Segoe UI" panose="020B0502040204020203" pitchFamily="34" charset="0"/>
              </a:rPr>
              <a:t>2. Navigation</a:t>
            </a:r>
            <a:endParaRPr dirty="0">
              <a:latin typeface="Segoe UI" panose="020B0502040204020203" pitchFamily="34" charset="0"/>
              <a:cs typeface="Segoe UI" panose="020B0502040204020203" pitchFamily="34" charset="0"/>
            </a:endParaRPr>
          </a:p>
        </p:txBody>
      </p:sp>
      <p:sp>
        <p:nvSpPr>
          <p:cNvPr id="238" name="Google Shape;238;p37"/>
          <p:cNvSpPr txBox="1">
            <a:spLocks noGrp="1"/>
          </p:cNvSpPr>
          <p:nvPr>
            <p:ph type="subTitle" idx="1"/>
          </p:nvPr>
        </p:nvSpPr>
        <p:spPr>
          <a:xfrm>
            <a:off x="4598900" y="2968192"/>
            <a:ext cx="2920800" cy="1590000"/>
          </a:xfrm>
          <a:prstGeom prst="rect">
            <a:avLst/>
          </a:prstGeom>
        </p:spPr>
        <p:txBody>
          <a:bodyPr spcFirstLastPara="1" wrap="square" lIns="91425" tIns="91425" rIns="91425" bIns="91425" anchor="t" anchorCtr="0">
            <a:noAutofit/>
          </a:bodyPr>
          <a:lstStyle/>
          <a:p>
            <a:pPr marL="0" lvl="0" indent="0"/>
            <a:r>
              <a:rPr lang="en-GB">
                <a:latin typeface="Segoe UI" panose="020B0502040204020203" pitchFamily="34" charset="0"/>
                <a:cs typeface="Segoe UI" panose="020B0502040204020203" pitchFamily="34" charset="0"/>
              </a:rPr>
              <a:t>Helps users to find content and track their location.</a:t>
            </a:r>
          </a:p>
          <a:p>
            <a:pPr marL="0" lvl="0" indent="0"/>
            <a:endParaRPr lang="en-GB">
              <a:latin typeface="Segoe UI" panose="020B0502040204020203" pitchFamily="34" charset="0"/>
              <a:cs typeface="Segoe UI" panose="020B0502040204020203" pitchFamily="34" charset="0"/>
            </a:endParaRPr>
          </a:p>
          <a:p>
            <a:pPr marL="0" indent="0"/>
            <a:r>
              <a:rPr lang="en-GB">
                <a:latin typeface="Segoe UI" panose="020B0502040204020203" pitchFamily="34" charset="0"/>
                <a:cs typeface="Segoe UI" panose="020B0502040204020203" pitchFamily="34" charset="0"/>
              </a:rPr>
              <a:t>WCAG 2.4 Navigable</a:t>
            </a:r>
          </a:p>
          <a:p>
            <a:pPr marL="0" lvl="0" indent="0"/>
            <a:endParaRPr lang="en-GB"/>
          </a:p>
        </p:txBody>
      </p:sp>
    </p:spTree>
    <p:extLst>
      <p:ext uri="{BB962C8B-B14F-4D97-AF65-F5344CB8AC3E}">
        <p14:creationId xmlns:p14="http://schemas.microsoft.com/office/powerpoint/2010/main" val="323980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4698275" y="189950"/>
            <a:ext cx="5311200" cy="111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latin typeface="Segoe UI" panose="020B0502040204020203" pitchFamily="34" charset="0"/>
                <a:cs typeface="Segoe UI" panose="020B0502040204020203" pitchFamily="34" charset="0"/>
              </a:rPr>
              <a:t>Contents</a:t>
            </a:r>
            <a:endParaRPr dirty="0">
              <a:latin typeface="Segoe UI" panose="020B0502040204020203" pitchFamily="34" charset="0"/>
              <a:cs typeface="Segoe UI" panose="020B0502040204020203" pitchFamily="34" charset="0"/>
            </a:endParaRPr>
          </a:p>
        </p:txBody>
      </p:sp>
      <p:sp>
        <p:nvSpPr>
          <p:cNvPr id="200" name="Google Shape;200;p3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2</a:t>
            </a:fld>
            <a:endParaRPr/>
          </a:p>
        </p:txBody>
      </p:sp>
      <p:sp>
        <p:nvSpPr>
          <p:cNvPr id="201" name="Google Shape;201;p33"/>
          <p:cNvSpPr txBox="1">
            <a:spLocks noGrp="1"/>
          </p:cNvSpPr>
          <p:nvPr>
            <p:ph type="title" idx="2"/>
          </p:nvPr>
        </p:nvSpPr>
        <p:spPr>
          <a:xfrm>
            <a:off x="4335738" y="1031734"/>
            <a:ext cx="5311200" cy="68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latin typeface="Segoe UI" panose="020B0502040204020203" pitchFamily="34" charset="0"/>
                <a:cs typeface="Segoe UI" panose="020B0502040204020203" pitchFamily="34" charset="0"/>
              </a:rPr>
              <a:t>1. Time-based media</a:t>
            </a:r>
            <a:endParaRPr dirty="0">
              <a:latin typeface="Segoe UI" panose="020B0502040204020203" pitchFamily="34" charset="0"/>
              <a:cs typeface="Segoe UI" panose="020B0502040204020203" pitchFamily="34" charset="0"/>
            </a:endParaRPr>
          </a:p>
        </p:txBody>
      </p:sp>
      <p:sp>
        <p:nvSpPr>
          <p:cNvPr id="202" name="Google Shape;202;p33"/>
          <p:cNvSpPr txBox="1">
            <a:spLocks noGrp="1"/>
          </p:cNvSpPr>
          <p:nvPr>
            <p:ph type="subTitle" idx="3"/>
          </p:nvPr>
        </p:nvSpPr>
        <p:spPr>
          <a:xfrm>
            <a:off x="4335737" y="2400668"/>
            <a:ext cx="3367200" cy="578100"/>
          </a:xfrm>
          <a:prstGeom prst="rect">
            <a:avLst/>
          </a:prstGeom>
        </p:spPr>
        <p:txBody>
          <a:bodyPr spcFirstLastPara="1" wrap="square" lIns="91425" tIns="91425" rIns="91425" bIns="91425" anchor="t" anchorCtr="0">
            <a:noAutofit/>
          </a:bodyPr>
          <a:lstStyle/>
          <a:p>
            <a:pPr marL="0" lvl="0" indent="0"/>
            <a:r>
              <a:rPr lang="de-DE" dirty="0">
                <a:latin typeface="Segoe UI" panose="020B0502040204020203" pitchFamily="34" charset="0"/>
                <a:cs typeface="Segoe UI" panose="020B0502040204020203" pitchFamily="34" charset="0"/>
              </a:rPr>
              <a:t>Display </a:t>
            </a:r>
            <a:r>
              <a:rPr lang="de-DE" dirty="0" err="1">
                <a:latin typeface="Segoe UI" panose="020B0502040204020203" pitchFamily="34" charset="0"/>
                <a:cs typeface="Segoe UI" panose="020B0502040204020203" pitchFamily="34" charset="0"/>
              </a:rPr>
              <a:t>Skiplinks</a:t>
            </a:r>
            <a:r>
              <a:rPr lang="de-DE" dirty="0">
                <a:latin typeface="Segoe UI" panose="020B0502040204020203" pitchFamily="34" charset="0"/>
                <a:cs typeface="Segoe UI" panose="020B0502040204020203" pitchFamily="34" charset="0"/>
              </a:rPr>
              <a:t> &amp; Table </a:t>
            </a:r>
            <a:r>
              <a:rPr lang="de-DE" dirty="0" err="1">
                <a:latin typeface="Segoe UI" panose="020B0502040204020203" pitchFamily="34" charset="0"/>
                <a:cs typeface="Segoe UI" panose="020B0502040204020203" pitchFamily="34" charset="0"/>
              </a:rPr>
              <a:t>of</a:t>
            </a:r>
            <a:r>
              <a:rPr lang="de-DE" dirty="0">
                <a:latin typeface="Segoe UI" panose="020B0502040204020203" pitchFamily="34" charset="0"/>
                <a:cs typeface="Segoe UI" panose="020B0502040204020203" pitchFamily="34" charset="0"/>
              </a:rPr>
              <a:t> Contents</a:t>
            </a:r>
          </a:p>
        </p:txBody>
      </p:sp>
      <p:sp>
        <p:nvSpPr>
          <p:cNvPr id="203" name="Google Shape;203;p33"/>
          <p:cNvSpPr txBox="1">
            <a:spLocks noGrp="1"/>
          </p:cNvSpPr>
          <p:nvPr>
            <p:ph type="title" idx="4"/>
          </p:nvPr>
        </p:nvSpPr>
        <p:spPr>
          <a:xfrm>
            <a:off x="4335738" y="1890009"/>
            <a:ext cx="5311200" cy="682500"/>
          </a:xfrm>
          <a:prstGeom prst="rect">
            <a:avLst/>
          </a:prstGeom>
        </p:spPr>
        <p:txBody>
          <a:bodyPr spcFirstLastPara="1" wrap="square" lIns="91425" tIns="91425" rIns="91425" bIns="91425" anchor="b" anchorCtr="0">
            <a:noAutofit/>
          </a:bodyPr>
          <a:lstStyle/>
          <a:p>
            <a:pPr lvl="0"/>
            <a:r>
              <a:rPr lang="es" dirty="0">
                <a:latin typeface="Segoe UI" panose="020B0502040204020203" pitchFamily="34" charset="0"/>
                <a:cs typeface="Segoe UI" panose="020B0502040204020203" pitchFamily="34" charset="0"/>
              </a:rPr>
              <a:t>2. Navigation</a:t>
            </a:r>
            <a:endParaRPr dirty="0">
              <a:latin typeface="Segoe UI" panose="020B0502040204020203" pitchFamily="34" charset="0"/>
              <a:cs typeface="Segoe UI" panose="020B0502040204020203" pitchFamily="34" charset="0"/>
            </a:endParaRPr>
          </a:p>
        </p:txBody>
      </p:sp>
      <p:sp>
        <p:nvSpPr>
          <p:cNvPr id="204" name="Google Shape;204;p33"/>
          <p:cNvSpPr txBox="1">
            <a:spLocks noGrp="1"/>
          </p:cNvSpPr>
          <p:nvPr>
            <p:ph type="subTitle" idx="1"/>
          </p:nvPr>
        </p:nvSpPr>
        <p:spPr>
          <a:xfrm>
            <a:off x="4335737" y="1542388"/>
            <a:ext cx="3367200" cy="578100"/>
          </a:xfrm>
          <a:prstGeom prst="rect">
            <a:avLst/>
          </a:prstGeom>
        </p:spPr>
        <p:txBody>
          <a:bodyPr spcFirstLastPara="1" wrap="square" lIns="91425" tIns="91425" rIns="91425" bIns="91425" anchor="t" anchorCtr="0">
            <a:noAutofit/>
          </a:bodyPr>
          <a:lstStyle/>
          <a:p>
            <a:pPr marL="0" lvl="0" indent="0"/>
            <a:r>
              <a:rPr lang="es" dirty="0">
                <a:latin typeface="Segoe UI" panose="020B0502040204020203" pitchFamily="34" charset="0"/>
                <a:cs typeface="Segoe UI" panose="020B0502040204020203" pitchFamily="34" charset="0"/>
              </a:rPr>
              <a:t>Audio Description Enabled, Captions Enabled, Sign Language &amp; Sign Language Enabled </a:t>
            </a:r>
            <a:endParaRPr dirty="0">
              <a:latin typeface="Segoe UI" panose="020B0502040204020203" pitchFamily="34" charset="0"/>
              <a:cs typeface="Segoe UI" panose="020B0502040204020203" pitchFamily="34" charset="0"/>
            </a:endParaRPr>
          </a:p>
        </p:txBody>
      </p:sp>
      <p:sp>
        <p:nvSpPr>
          <p:cNvPr id="205" name="Google Shape;205;p33"/>
          <p:cNvSpPr txBox="1">
            <a:spLocks noGrp="1"/>
          </p:cNvSpPr>
          <p:nvPr>
            <p:ph type="subTitle" idx="5"/>
          </p:nvPr>
        </p:nvSpPr>
        <p:spPr>
          <a:xfrm>
            <a:off x="4335735" y="3105521"/>
            <a:ext cx="33672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latin typeface="Segoe UI" panose="020B0502040204020203" pitchFamily="34" charset="0"/>
                <a:cs typeface="Segoe UI" panose="020B0502040204020203" pitchFamily="34" charset="0"/>
              </a:rPr>
              <a:t>Self-Voicing Enabled &amp; Pictograms Enabled</a:t>
            </a:r>
            <a:endParaRPr dirty="0">
              <a:latin typeface="Segoe UI" panose="020B0502040204020203" pitchFamily="34" charset="0"/>
              <a:cs typeface="Segoe UI" panose="020B0502040204020203" pitchFamily="34" charset="0"/>
            </a:endParaRPr>
          </a:p>
        </p:txBody>
      </p:sp>
      <p:sp>
        <p:nvSpPr>
          <p:cNvPr id="206" name="Google Shape;206;p33"/>
          <p:cNvSpPr txBox="1">
            <a:spLocks noGrp="1"/>
          </p:cNvSpPr>
          <p:nvPr>
            <p:ph type="title" idx="6"/>
          </p:nvPr>
        </p:nvSpPr>
        <p:spPr>
          <a:xfrm>
            <a:off x="4335736" y="2591285"/>
            <a:ext cx="5311200" cy="682500"/>
          </a:xfrm>
          <a:prstGeom prst="rect">
            <a:avLst/>
          </a:prstGeom>
        </p:spPr>
        <p:txBody>
          <a:bodyPr spcFirstLastPara="1" wrap="square" lIns="91425" tIns="91425" rIns="91425" bIns="91425" anchor="b" anchorCtr="0">
            <a:noAutofit/>
          </a:bodyPr>
          <a:lstStyle/>
          <a:p>
            <a:pPr lvl="0"/>
            <a:r>
              <a:rPr lang="en-GB" dirty="0">
                <a:latin typeface="Segoe UI" panose="020B0502040204020203" pitchFamily="34" charset="0"/>
                <a:cs typeface="Segoe UI" panose="020B0502040204020203" pitchFamily="34" charset="0"/>
              </a:rPr>
              <a:t>3. Alternatives and Extensions for Text</a:t>
            </a:r>
            <a:endParaRPr dirty="0">
              <a:latin typeface="Segoe UI" panose="020B0502040204020203" pitchFamily="34" charset="0"/>
              <a:cs typeface="Segoe UI" panose="020B0502040204020203" pitchFamily="34" charset="0"/>
            </a:endParaRPr>
          </a:p>
        </p:txBody>
      </p:sp>
      <p:sp>
        <p:nvSpPr>
          <p:cNvPr id="17" name="Google Shape;202;p33">
            <a:extLst>
              <a:ext uri="{FF2B5EF4-FFF2-40B4-BE49-F238E27FC236}">
                <a16:creationId xmlns:a16="http://schemas.microsoft.com/office/drawing/2014/main" id="{C2D811AA-4DB2-A44C-97D6-85E060E56139}"/>
              </a:ext>
            </a:extLst>
          </p:cNvPr>
          <p:cNvSpPr txBox="1">
            <a:spLocks/>
          </p:cNvSpPr>
          <p:nvPr/>
        </p:nvSpPr>
        <p:spPr>
          <a:xfrm>
            <a:off x="4696224" y="4200594"/>
            <a:ext cx="3367200"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None/>
              <a:defRPr sz="12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None/>
              <a:defRPr sz="12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None/>
              <a:defRPr sz="12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None/>
              <a:defRPr sz="12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None/>
              <a:defRPr sz="12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None/>
              <a:defRPr sz="12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None/>
              <a:defRPr sz="1200" b="0" i="0" u="none" strike="noStrike" cap="none">
                <a:solidFill>
                  <a:schemeClr val="lt2"/>
                </a:solidFill>
                <a:latin typeface="Ubuntu Light"/>
                <a:ea typeface="Ubuntu Light"/>
                <a:cs typeface="Ubuntu Light"/>
                <a:sym typeface="Ubuntu Light"/>
              </a:defRPr>
            </a:lvl9pPr>
          </a:lstStyle>
          <a:p>
            <a:pPr marL="0" indent="0"/>
            <a:endParaRPr lang="de-DE" dirty="0"/>
          </a:p>
        </p:txBody>
      </p:sp>
      <p:sp>
        <p:nvSpPr>
          <p:cNvPr id="18" name="Google Shape;203;p33">
            <a:extLst>
              <a:ext uri="{FF2B5EF4-FFF2-40B4-BE49-F238E27FC236}">
                <a16:creationId xmlns:a16="http://schemas.microsoft.com/office/drawing/2014/main" id="{E674B449-4058-7747-9FB7-95F3CEF25C2D}"/>
              </a:ext>
            </a:extLst>
          </p:cNvPr>
          <p:cNvSpPr txBox="1">
            <a:spLocks/>
          </p:cNvSpPr>
          <p:nvPr/>
        </p:nvSpPr>
        <p:spPr>
          <a:xfrm>
            <a:off x="4335735" y="4028805"/>
            <a:ext cx="5311200" cy="682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Ubuntu"/>
              <a:buNone/>
              <a:defRPr sz="18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2pPr>
            <a:lvl3pPr marR="0" lvl="2"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3pPr>
            <a:lvl4pPr marR="0" lvl="3"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4pPr>
            <a:lvl5pPr marR="0" lvl="4"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5pPr>
            <a:lvl6pPr marR="0" lvl="5"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6pPr>
            <a:lvl7pPr marR="0" lvl="6"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7pPr>
            <a:lvl8pPr marR="0" lvl="7"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8pPr>
            <a:lvl9pPr marR="0" lvl="8"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9pPr>
          </a:lstStyle>
          <a:p>
            <a:r>
              <a:rPr lang="de-DE" dirty="0">
                <a:latin typeface="Segoe UI" panose="020B0502040204020203" pitchFamily="34" charset="0"/>
                <a:cs typeface="Segoe UI" panose="020B0502040204020203" pitchFamily="34" charset="0"/>
              </a:rPr>
              <a:t>5. </a:t>
            </a:r>
            <a:r>
              <a:rPr lang="de-DE" dirty="0" err="1">
                <a:latin typeface="Segoe UI" panose="020B0502040204020203" pitchFamily="34" charset="0"/>
                <a:cs typeface="Segoe UI" panose="020B0502040204020203" pitchFamily="34" charset="0"/>
              </a:rPr>
              <a:t>Benefits</a:t>
            </a:r>
            <a:r>
              <a:rPr lang="de-DE" dirty="0">
                <a:latin typeface="Segoe UI" panose="020B0502040204020203" pitchFamily="34" charset="0"/>
                <a:cs typeface="Segoe UI" panose="020B0502040204020203" pitchFamily="34" charset="0"/>
              </a:rPr>
              <a:t> </a:t>
            </a:r>
          </a:p>
        </p:txBody>
      </p:sp>
      <p:sp>
        <p:nvSpPr>
          <p:cNvPr id="26" name="Google Shape;203;p33">
            <a:extLst>
              <a:ext uri="{FF2B5EF4-FFF2-40B4-BE49-F238E27FC236}">
                <a16:creationId xmlns:a16="http://schemas.microsoft.com/office/drawing/2014/main" id="{3F75DACF-30A9-6A4E-9D64-3AE987F244B7}"/>
              </a:ext>
            </a:extLst>
          </p:cNvPr>
          <p:cNvSpPr txBox="1">
            <a:spLocks/>
          </p:cNvSpPr>
          <p:nvPr/>
        </p:nvSpPr>
        <p:spPr>
          <a:xfrm>
            <a:off x="4335735" y="3310012"/>
            <a:ext cx="5311200" cy="682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Ubuntu"/>
              <a:buNone/>
              <a:defRPr sz="18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2pPr>
            <a:lvl3pPr marR="0" lvl="2"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3pPr>
            <a:lvl4pPr marR="0" lvl="3"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4pPr>
            <a:lvl5pPr marR="0" lvl="4"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5pPr>
            <a:lvl6pPr marR="0" lvl="5"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6pPr>
            <a:lvl7pPr marR="0" lvl="6"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7pPr>
            <a:lvl8pPr marR="0" lvl="7"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8pPr>
            <a:lvl9pPr marR="0" lvl="8" algn="l" rtl="0">
              <a:lnSpc>
                <a:spcPct val="100000"/>
              </a:lnSpc>
              <a:spcBef>
                <a:spcPts val="0"/>
              </a:spcBef>
              <a:spcAft>
                <a:spcPts val="0"/>
              </a:spcAft>
              <a:buClr>
                <a:schemeClr val="lt1"/>
              </a:buClr>
              <a:buSzPts val="1800"/>
              <a:buFont typeface="Arvo"/>
              <a:buNone/>
              <a:defRPr sz="1800" b="0" i="0" u="none" strike="noStrike" cap="none">
                <a:solidFill>
                  <a:schemeClr val="lt1"/>
                </a:solidFill>
                <a:latin typeface="Arvo"/>
                <a:ea typeface="Arvo"/>
                <a:cs typeface="Arvo"/>
                <a:sym typeface="Arvo"/>
              </a:defRPr>
            </a:lvl9pPr>
          </a:lstStyle>
          <a:p>
            <a:r>
              <a:rPr lang="de-DE" dirty="0">
                <a:latin typeface="Segoe UI" panose="020B0502040204020203" pitchFamily="34" charset="0"/>
                <a:cs typeface="Segoe UI" panose="020B0502040204020203" pitchFamily="34" charset="0"/>
              </a:rPr>
              <a:t>4. Session Timeouts </a:t>
            </a:r>
          </a:p>
        </p:txBody>
      </p:sp>
      <p:sp>
        <p:nvSpPr>
          <p:cNvPr id="27" name="Google Shape;205;p33">
            <a:extLst>
              <a:ext uri="{FF2B5EF4-FFF2-40B4-BE49-F238E27FC236}">
                <a16:creationId xmlns:a16="http://schemas.microsoft.com/office/drawing/2014/main" id="{FF1E0DE2-D7A7-3444-8A94-E3DC4220CB1B}"/>
              </a:ext>
            </a:extLst>
          </p:cNvPr>
          <p:cNvSpPr txBox="1">
            <a:spLocks/>
          </p:cNvSpPr>
          <p:nvPr/>
        </p:nvSpPr>
        <p:spPr>
          <a:xfrm>
            <a:off x="4335735" y="3840496"/>
            <a:ext cx="3367200"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None/>
              <a:defRPr sz="12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None/>
              <a:defRPr sz="12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None/>
              <a:defRPr sz="12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None/>
              <a:defRPr sz="12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None/>
              <a:defRPr sz="12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None/>
              <a:defRPr sz="12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None/>
              <a:defRPr sz="1200" b="0" i="0" u="none" strike="noStrike" cap="none">
                <a:solidFill>
                  <a:schemeClr val="lt2"/>
                </a:solidFill>
                <a:latin typeface="Ubuntu Light"/>
                <a:ea typeface="Ubuntu Light"/>
                <a:cs typeface="Ubuntu Light"/>
                <a:sym typeface="Ubuntu Light"/>
              </a:defRPr>
            </a:lvl9pPr>
          </a:lstStyle>
          <a:p>
            <a:pPr marL="0" indent="0"/>
            <a:r>
              <a:rPr lang="de-DE" dirty="0">
                <a:latin typeface="Segoe UI" panose="020B0502040204020203" pitchFamily="34" charset="0"/>
                <a:cs typeface="Segoe UI" panose="020B0502040204020203" pitchFamily="34" charset="0"/>
              </a:rPr>
              <a:t>Session Timeout &amp; Extended Session Timeout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9" name="Google Shape;146;p21">
            <a:extLst>
              <a:ext uri="{FF2B5EF4-FFF2-40B4-BE49-F238E27FC236}">
                <a16:creationId xmlns:a16="http://schemas.microsoft.com/office/drawing/2014/main" id="{B8665BDC-90F6-CB43-A312-40B74DB1F8D8}"/>
              </a:ext>
            </a:extLst>
          </p:cNvPr>
          <p:cNvSpPr/>
          <p:nvPr/>
        </p:nvSpPr>
        <p:spPr>
          <a:xfrm>
            <a:off x="4609950" y="-111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2</a:t>
            </a:r>
            <a:r>
              <a:rPr lang="es" b="1" dirty="0">
                <a:latin typeface="Segoe UI" panose="020B0502040204020203" pitchFamily="34" charset="0"/>
                <a:cs typeface="Segoe UI" panose="020B0502040204020203" pitchFamily="34" charset="0"/>
              </a:rPr>
              <a:t>.1 Display Skiplinks</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20</a:t>
            </a:fld>
            <a:endParaRPr>
              <a:solidFill>
                <a:srgbClr val="B7B7B7"/>
              </a:solidFill>
            </a:endParaRPr>
          </a:p>
        </p:txBody>
      </p:sp>
      <p:sp>
        <p:nvSpPr>
          <p:cNvPr id="264" name="Google Shape;264;p40"/>
          <p:cNvSpPr txBox="1">
            <a:spLocks noGrp="1"/>
          </p:cNvSpPr>
          <p:nvPr>
            <p:ph type="subTitle" idx="2"/>
          </p:nvPr>
        </p:nvSpPr>
        <p:spPr>
          <a:xfrm>
            <a:off x="5079300" y="1899624"/>
            <a:ext cx="3606600" cy="1941900"/>
          </a:xfrm>
          <a:prstGeom prst="rect">
            <a:avLst/>
          </a:prstGeom>
        </p:spPr>
        <p:txBody>
          <a:bodyPr spcFirstLastPara="1" wrap="square" lIns="91425" tIns="91425" rIns="91425" bIns="91425" anchor="t" anchorCtr="0">
            <a:noAutofit/>
          </a:bodyPr>
          <a:lstStyle/>
          <a:p>
            <a:pPr marL="0" lvl="0" indent="0"/>
            <a:r>
              <a:rPr lang="en-GB" i="1">
                <a:solidFill>
                  <a:schemeClr val="dk2"/>
                </a:solidFill>
                <a:latin typeface="Segoe UI" panose="020B0502040204020203" pitchFamily="34" charset="0"/>
                <a:cs typeface="Segoe UI" panose="020B0502040204020203" pitchFamily="34" charset="0"/>
              </a:rPr>
              <a:t>Skiplinks are links that jump to the main content of the website. Assuming a web page starts with a heading, including navigation links, a search, etc., the skiplink can be used to go to the main content of the page.</a:t>
            </a: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3374400" cy="28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Font typeface="Arial"/>
              <a:buNone/>
            </a:pPr>
            <a:r>
              <a:rPr lang="en-GB" sz="1000" b="1">
                <a:solidFill>
                  <a:schemeClr val="dk1"/>
                </a:solidFill>
                <a:latin typeface="Segoe UI" panose="020B0502040204020203" pitchFamily="34" charset="0"/>
                <a:ea typeface="Ubuntu"/>
                <a:cs typeface="Segoe UI" panose="020B0502040204020203" pitchFamily="34" charset="0"/>
                <a:sym typeface="Ubuntu"/>
              </a:rPr>
              <a:t>Type</a:t>
            </a:r>
            <a:br>
              <a:rPr lang="en-GB" sz="1000">
                <a:solidFill>
                  <a:schemeClr val="dk1"/>
                </a:solidFill>
                <a:latin typeface="Segoe UI" panose="020B0502040204020203" pitchFamily="34" charset="0"/>
                <a:ea typeface="Ubuntu"/>
                <a:cs typeface="Segoe UI" panose="020B0502040204020203" pitchFamily="34" charset="0"/>
                <a:sym typeface="Ubuntu"/>
              </a:rPr>
            </a:br>
            <a:r>
              <a:rPr lang="en-GB" sz="1000">
                <a:solidFill>
                  <a:schemeClr val="dk1"/>
                </a:solidFill>
                <a:latin typeface="Segoe UI" panose="020B0502040204020203" pitchFamily="34" charset="0"/>
                <a:ea typeface="Ubuntu"/>
                <a:cs typeface="Segoe UI" panose="020B0502040204020203" pitchFamily="34" charset="0"/>
                <a:sym typeface="Ubuntu"/>
              </a:rPr>
              <a:t>String - always, onfocus, never</a:t>
            </a:r>
          </a:p>
          <a:p>
            <a:pPr marL="0" indent="0">
              <a:lnSpc>
                <a:spcPct val="115000"/>
              </a:lnSpc>
              <a:buClr>
                <a:schemeClr val="dk1"/>
              </a:buClr>
              <a:buSzPts val="1100"/>
              <a:buFont typeface="Arial"/>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r>
              <a:rPr lang="en-GB" sz="1000" b="1">
                <a:solidFill>
                  <a:schemeClr val="dk1"/>
                </a:solidFill>
                <a:latin typeface="Segoe UI" panose="020B0502040204020203" pitchFamily="34" charset="0"/>
                <a:ea typeface="Ubuntu"/>
                <a:cs typeface="Segoe UI" panose="020B0502040204020203" pitchFamily="34" charset="0"/>
                <a:sym typeface="Ubuntu"/>
              </a:rPr>
              <a:t>Description</a:t>
            </a:r>
            <a:br>
              <a:rPr lang="en-GB" sz="1000">
                <a:solidFill>
                  <a:schemeClr val="dk1"/>
                </a:solidFill>
                <a:latin typeface="Segoe UI" panose="020B0502040204020203" pitchFamily="34" charset="0"/>
                <a:ea typeface="Ubuntu"/>
                <a:cs typeface="Segoe UI" panose="020B0502040204020203" pitchFamily="34" charset="0"/>
                <a:sym typeface="Ubuntu"/>
              </a:rPr>
            </a:br>
            <a:r>
              <a:rPr lang="en-GB" sz="1000">
                <a:solidFill>
                  <a:schemeClr val="dk1"/>
                </a:solidFill>
                <a:latin typeface="Segoe UI" panose="020B0502040204020203" pitchFamily="34" charset="0"/>
                <a:ea typeface="Ubuntu"/>
                <a:cs typeface="Segoe UI" panose="020B0502040204020203" pitchFamily="34" charset="0"/>
                <a:sym typeface="Ubuntu"/>
              </a:rPr>
              <a:t>Indicates whether the user prefers skiplinks always, only with active keyboard focus or never visible.</a:t>
            </a:r>
          </a:p>
          <a:p>
            <a:pPr marL="0" indent="0">
              <a:lnSpc>
                <a:spcPct val="115000"/>
              </a:lnSpc>
              <a:buClr>
                <a:schemeClr val="dk1"/>
              </a:buClr>
              <a:buSzPts val="1100"/>
              <a:buFont typeface="Arial"/>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WCAG Success Criterion</a:t>
            </a:r>
          </a:p>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2.4.1 Bypass Blocks</a:t>
            </a:r>
          </a:p>
          <a:p>
            <a:pPr marL="0" indent="0">
              <a:lnSpc>
                <a:spcPct val="115000"/>
              </a:lnSpc>
              <a:buClr>
                <a:schemeClr val="dk1"/>
              </a:buClr>
              <a:buSzPts val="1100"/>
              <a:buNone/>
            </a:pPr>
            <a:endParaRPr lang="en-GB" sz="1000">
              <a:solidFill>
                <a:schemeClr val="dk1"/>
              </a:solidFill>
              <a:latin typeface="Ubuntu"/>
              <a:ea typeface="Ubuntu"/>
              <a:cs typeface="Ubuntu"/>
              <a:sym typeface="Ubuntu"/>
            </a:endParaRPr>
          </a:p>
        </p:txBody>
      </p:sp>
    </p:spTree>
    <p:extLst>
      <p:ext uri="{BB962C8B-B14F-4D97-AF65-F5344CB8AC3E}">
        <p14:creationId xmlns:p14="http://schemas.microsoft.com/office/powerpoint/2010/main" val="840328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21</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8" y="1899624"/>
            <a:ext cx="3240177" cy="999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Skiplinks are often made invisible by web authors. To achieve this function, different techniques are used. For example, web authors place the skiplink outside the screen window via CSS. Sometimes the skiplinks are made visible on focus. But if by default the skiplinks is only visible when focused or invisible, then they are inaccessible to other users who do not tab through the website. With the media feature </a:t>
            </a:r>
            <a:r>
              <a:rPr lang="en-GB" sz="1000" i="1">
                <a:solidFill>
                  <a:schemeClr val="dk1"/>
                </a:solidFill>
                <a:latin typeface="Segoe UI" panose="020B0502040204020203" pitchFamily="34" charset="0"/>
                <a:ea typeface="Ubuntu"/>
                <a:cs typeface="Segoe UI" panose="020B0502040204020203" pitchFamily="34" charset="0"/>
                <a:sym typeface="Ubuntu"/>
              </a:rPr>
              <a:t>displaySkiplinks</a:t>
            </a:r>
            <a:r>
              <a:rPr lang="en-GB" sz="1000">
                <a:solidFill>
                  <a:schemeClr val="dk1"/>
                </a:solidFill>
                <a:latin typeface="Segoe UI" panose="020B0502040204020203" pitchFamily="34" charset="0"/>
                <a:ea typeface="Ubuntu"/>
                <a:cs typeface="Segoe UI" panose="020B0502040204020203" pitchFamily="34" charset="0"/>
                <a:sym typeface="Ubuntu"/>
              </a:rPr>
              <a:t> the skiplinks could be accessible to more people. </a:t>
            </a:r>
          </a:p>
          <a:p>
            <a:pPr marL="0" indent="0">
              <a:lnSpc>
                <a:spcPct val="115000"/>
              </a:lnSpc>
              <a:buClr>
                <a:schemeClr val="dk1"/>
              </a:buClr>
              <a:buSzPts val="1100"/>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2.1 Display </a:t>
            </a:r>
            <a:r>
              <a:rPr lang="de-DE" sz="1000" b="1" dirty="0" err="1">
                <a:solidFill>
                  <a:schemeClr val="dk1"/>
                </a:solidFill>
                <a:latin typeface="Segoe UI" panose="020B0502040204020203" pitchFamily="34" charset="0"/>
                <a:ea typeface="Ubuntu"/>
                <a:cs typeface="Segoe UI" panose="020B0502040204020203" pitchFamily="34" charset="0"/>
                <a:sym typeface="Ubuntu"/>
              </a:rPr>
              <a:t>Skiplinks</a:t>
            </a:r>
            <a:endParaRPr lang="de-DE" sz="1000" b="1" dirty="0">
              <a:solidFill>
                <a:schemeClr val="dk1"/>
              </a:solidFill>
              <a:latin typeface="Segoe UI" panose="020B0502040204020203" pitchFamily="34" charset="0"/>
              <a:ea typeface="Ubuntu"/>
              <a:cs typeface="Segoe UI" panose="020B0502040204020203" pitchFamily="34" charset="0"/>
              <a:sym typeface="Ubuntu"/>
            </a:endParaRPr>
          </a:p>
        </p:txBody>
      </p:sp>
      <p:sp>
        <p:nvSpPr>
          <p:cNvPr id="9" name="Abgerundetes Rechteck 8">
            <a:extLst>
              <a:ext uri="{FF2B5EF4-FFF2-40B4-BE49-F238E27FC236}">
                <a16:creationId xmlns:a16="http://schemas.microsoft.com/office/drawing/2014/main" id="{5304DD37-644F-A845-87F5-4C7844154A5F}"/>
              </a:ext>
            </a:extLst>
          </p:cNvPr>
          <p:cNvSpPr/>
          <p:nvPr/>
        </p:nvSpPr>
        <p:spPr>
          <a:xfrm>
            <a:off x="4000479" y="1777433"/>
            <a:ext cx="4891117" cy="2015180"/>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3915349" y="1844392"/>
            <a:ext cx="4633309" cy="1256041"/>
          </a:xfrm>
          <a:prstGeom prst="rect">
            <a:avLst/>
          </a:prstGeom>
        </p:spPr>
        <p:txBody>
          <a:bodyPr spcFirstLastPara="1" wrap="square" lIns="91425" tIns="91425" rIns="91425" bIns="91425" anchor="t" anchorCtr="0">
            <a:noAutofit/>
          </a:bodyPr>
          <a:lstStyle/>
          <a:p>
            <a:r>
              <a:rPr lang="en-GB" sz="1200">
                <a:solidFill>
                  <a:schemeClr val="tx1">
                    <a:lumMod val="50000"/>
                  </a:schemeClr>
                </a:solidFill>
                <a:latin typeface="Consolas" panose="020B0609020204030204" pitchFamily="49" charset="0"/>
                <a:cs typeface="Consolas" panose="020B0609020204030204" pitchFamily="49" charset="0"/>
              </a:rPr>
              <a:t>&lt;a href="#inhalt" class="skiplink" </a:t>
            </a:r>
          </a:p>
          <a:p>
            <a:r>
              <a:rPr lang="en-GB" sz="1200">
                <a:solidFill>
                  <a:schemeClr val="tx1">
                    <a:lumMod val="50000"/>
                  </a:schemeClr>
                </a:solidFill>
                <a:latin typeface="Consolas" panose="020B0609020204030204" pitchFamily="49" charset="0"/>
                <a:cs typeface="Consolas" panose="020B0609020204030204" pitchFamily="49" charset="0"/>
              </a:rPr>
              <a:t>	</a:t>
            </a:r>
            <a:r>
              <a:rPr lang="en-GB" sz="1200">
                <a:solidFill>
                  <a:srgbClr val="FF40FF"/>
                </a:solidFill>
                <a:latin typeface="Consolas" panose="020B0609020204030204" pitchFamily="49" charset="0"/>
                <a:cs typeface="Consolas" panose="020B0609020204030204" pitchFamily="49" charset="0"/>
              </a:rPr>
              <a:t>media="not (displaySkiplinks: never)"&gt;</a:t>
            </a:r>
            <a:r>
              <a:rPr lang="en-GB" sz="1200">
                <a:solidFill>
                  <a:schemeClr val="tx1">
                    <a:lumMod val="50000"/>
                  </a:schemeClr>
                </a:solidFill>
                <a:latin typeface="Consolas" panose="020B0609020204030204" pitchFamily="49" charset="0"/>
                <a:cs typeface="Consolas" panose="020B0609020204030204" pitchFamily="49" charset="0"/>
              </a:rPr>
              <a:t> </a:t>
            </a:r>
          </a:p>
          <a:p>
            <a:r>
              <a:rPr lang="en-GB" sz="1200">
                <a:solidFill>
                  <a:schemeClr val="tx1">
                    <a:lumMod val="50000"/>
                  </a:schemeClr>
                </a:solidFill>
                <a:latin typeface="Consolas" panose="020B0609020204030204" pitchFamily="49" charset="0"/>
                <a:cs typeface="Consolas" panose="020B0609020204030204" pitchFamily="49" charset="0"/>
              </a:rPr>
              <a:t>	Jump to main content of the page&lt;/a&gt;</a:t>
            </a:r>
          </a:p>
          <a:p>
            <a:endParaRPr lang="en-GB" sz="1200">
              <a:solidFill>
                <a:schemeClr val="tx1">
                  <a:lumMod val="50000"/>
                </a:schemeClr>
              </a:solidFill>
              <a:latin typeface="Consolas" panose="020B0609020204030204" pitchFamily="49" charset="0"/>
              <a:cs typeface="Consolas" panose="020B0609020204030204" pitchFamily="49" charset="0"/>
            </a:endParaRPr>
          </a:p>
          <a:p>
            <a:r>
              <a:rPr lang="en-GB" sz="1200">
                <a:solidFill>
                  <a:schemeClr val="tx1">
                    <a:lumMod val="50000"/>
                  </a:schemeClr>
                </a:solidFill>
                <a:latin typeface="Consolas" panose="020B0609020204030204" pitchFamily="49" charset="0"/>
                <a:cs typeface="Consolas" panose="020B0609020204030204" pitchFamily="49" charset="0"/>
              </a:rPr>
              <a:t>CSS:</a:t>
            </a:r>
          </a:p>
          <a:p>
            <a:r>
              <a:rPr lang="en-GB" sz="1200">
                <a:solidFill>
                  <a:srgbClr val="FF40FF"/>
                </a:solidFill>
                <a:latin typeface="Consolas" panose="020B0609020204030204" pitchFamily="49" charset="0"/>
                <a:cs typeface="Consolas" panose="020B0609020204030204" pitchFamily="49" charset="0"/>
              </a:rPr>
              <a:t>@media (displaySkiplinks: onfocus) </a:t>
            </a:r>
            <a:r>
              <a:rPr lang="en-GB" sz="1200">
                <a:solidFill>
                  <a:schemeClr val="tx1">
                    <a:lumMod val="50000"/>
                  </a:schemeClr>
                </a:solidFill>
                <a:latin typeface="Consolas" panose="020B0609020204030204" pitchFamily="49" charset="0"/>
                <a:cs typeface="Consolas" panose="020B0609020204030204" pitchFamily="49" charset="0"/>
              </a:rPr>
              <a:t>{</a:t>
            </a:r>
          </a:p>
          <a:p>
            <a:r>
              <a:rPr lang="en-GB" sz="1200">
                <a:solidFill>
                  <a:schemeClr val="tx1">
                    <a:lumMod val="50000"/>
                  </a:schemeClr>
                </a:solidFill>
                <a:latin typeface="Consolas" panose="020B0609020204030204" pitchFamily="49" charset="0"/>
                <a:cs typeface="Consolas" panose="020B0609020204030204" pitchFamily="49" charset="0"/>
              </a:rPr>
              <a:t>	/* Code to make the skiplinks only on focus visible */</a:t>
            </a:r>
          </a:p>
          <a:p>
            <a:r>
              <a:rPr lang="en-GB" sz="1200">
                <a:solidFill>
                  <a:schemeClr val="tx1">
                    <a:lumMod val="50000"/>
                  </a:scheme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0656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4"/>
          <p:cNvSpPr/>
          <p:nvPr/>
        </p:nvSpPr>
        <p:spPr>
          <a:xfrm>
            <a:off x="3635075" y="727050"/>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4"/>
          <p:cNvSpPr/>
          <p:nvPr/>
        </p:nvSpPr>
        <p:spPr>
          <a:xfrm>
            <a:off x="6111750" y="727050"/>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745" name="Google Shape;745;p54"/>
          <p:cNvSpPr/>
          <p:nvPr/>
        </p:nvSpPr>
        <p:spPr>
          <a:xfrm>
            <a:off x="3635075" y="2701075"/>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txBox="1"/>
          <p:nvPr/>
        </p:nvSpPr>
        <p:spPr>
          <a:xfrm>
            <a:off x="3711275" y="1081350"/>
            <a:ext cx="2166600" cy="1136100"/>
          </a:xfrm>
          <a:prstGeom prst="rect">
            <a:avLst/>
          </a:prstGeom>
          <a:noFill/>
          <a:ln>
            <a:noFill/>
          </a:ln>
        </p:spPr>
        <p:txBody>
          <a:bodyPr spcFirstLastPara="1" wrap="square" lIns="91425" tIns="91425" rIns="91425" bIns="91425" anchor="ctr" anchorCtr="0">
            <a:noAutofit/>
          </a:bodyPr>
          <a:lstStyle/>
          <a:p>
            <a:pPr lvl="0"/>
            <a:r>
              <a:rPr lang="en-GB" sz="1600" b="1">
                <a:solidFill>
                  <a:srgbClr val="434342"/>
                </a:solidFill>
                <a:latin typeface="Segoe UI" panose="020B0502040204020203" pitchFamily="34" charset="0"/>
                <a:ea typeface="Ubuntu"/>
                <a:cs typeface="Segoe UI" panose="020B0502040204020203" pitchFamily="34" charset="0"/>
                <a:sym typeface="Ubuntu"/>
              </a:rPr>
              <a:t>People who use screenreaders. </a:t>
            </a:r>
            <a:endParaRPr lang="en-GB" sz="1200">
              <a:solidFill>
                <a:srgbClr val="434342"/>
              </a:solidFill>
              <a:latin typeface="Ubuntu"/>
              <a:ea typeface="Ubuntu"/>
              <a:cs typeface="Ubuntu"/>
              <a:sym typeface="Ubuntu"/>
            </a:endParaRPr>
          </a:p>
        </p:txBody>
      </p:sp>
      <p:sp>
        <p:nvSpPr>
          <p:cNvPr id="748" name="Google Shape;748;p54"/>
          <p:cNvSpPr txBox="1"/>
          <p:nvPr/>
        </p:nvSpPr>
        <p:spPr>
          <a:xfrm>
            <a:off x="6285450" y="1046125"/>
            <a:ext cx="1992900" cy="1136100"/>
          </a:xfrm>
          <a:prstGeom prst="rect">
            <a:avLst/>
          </a:prstGeom>
          <a:noFill/>
          <a:ln>
            <a:noFill/>
          </a:ln>
        </p:spPr>
        <p:txBody>
          <a:bodyPr spcFirstLastPara="1" wrap="square" lIns="91425" tIns="91425" rIns="91425" bIns="91425" anchor="t" anchorCtr="0">
            <a:noAutofit/>
          </a:bodyPr>
          <a:lstStyle/>
          <a:p>
            <a:r>
              <a:rPr lang="en-GB" sz="1600" b="1">
                <a:solidFill>
                  <a:srgbClr val="434342"/>
                </a:solidFill>
                <a:latin typeface="Segoe UI" panose="020B0502040204020203" pitchFamily="34" charset="0"/>
                <a:cs typeface="Segoe UI" panose="020B0502040204020203" pitchFamily="34" charset="0"/>
              </a:rPr>
              <a:t>People who use a screen magnifier.</a:t>
            </a:r>
          </a:p>
          <a:p>
            <a:r>
              <a:rPr lang="en-GB" sz="1200">
                <a:solidFill>
                  <a:srgbClr val="434342"/>
                </a:solidFill>
                <a:latin typeface="Segoe UI" panose="020B0502040204020203" pitchFamily="34" charset="0"/>
                <a:ea typeface="Ubuntu"/>
                <a:cs typeface="Segoe UI" panose="020B0502040204020203" pitchFamily="34" charset="0"/>
                <a:sym typeface="Ubuntu"/>
              </a:rPr>
              <a:t>For them the link would not be visible, because they often use the mouse.</a:t>
            </a:r>
          </a:p>
        </p:txBody>
      </p:sp>
      <p:sp>
        <p:nvSpPr>
          <p:cNvPr id="749" name="Google Shape;749;p54"/>
          <p:cNvSpPr txBox="1"/>
          <p:nvPr/>
        </p:nvSpPr>
        <p:spPr>
          <a:xfrm>
            <a:off x="3711275" y="3003300"/>
            <a:ext cx="2103600" cy="1413150"/>
          </a:xfrm>
          <a:prstGeom prst="rect">
            <a:avLst/>
          </a:prstGeom>
          <a:noFill/>
          <a:ln>
            <a:noFill/>
          </a:ln>
        </p:spPr>
        <p:txBody>
          <a:bodyPr spcFirstLastPara="1" wrap="square" lIns="91425" tIns="91425" rIns="91425" bIns="91425" anchor="ctr" anchorCtr="0">
            <a:noAutofit/>
          </a:bodyPr>
          <a:lstStyle/>
          <a:p>
            <a:pPr lvl="0"/>
            <a:r>
              <a:rPr lang="en-GB" sz="1600" b="1">
                <a:solidFill>
                  <a:srgbClr val="434342"/>
                </a:solidFill>
                <a:latin typeface="Segoe UI" panose="020B0502040204020203" pitchFamily="34" charset="0"/>
                <a:ea typeface="Ubuntu"/>
                <a:cs typeface="Segoe UI" panose="020B0502040204020203" pitchFamily="34" charset="0"/>
                <a:sym typeface="Ubuntu"/>
              </a:rPr>
              <a:t>People who use the keyboard or similar to navigate.</a:t>
            </a:r>
            <a:br>
              <a:rPr lang="en-GB">
                <a:solidFill>
                  <a:srgbClr val="434342"/>
                </a:solidFill>
                <a:latin typeface="Ubuntu"/>
                <a:ea typeface="Ubuntu"/>
                <a:cs typeface="Ubuntu"/>
                <a:sym typeface="Ubuntu"/>
              </a:rPr>
            </a:br>
            <a:endParaRPr lang="en-GB" sz="1200">
              <a:solidFill>
                <a:srgbClr val="434342"/>
              </a:solidFill>
              <a:latin typeface="Ubuntu"/>
              <a:ea typeface="Ubuntu"/>
              <a:cs typeface="Ubuntu"/>
              <a:sym typeface="Ubuntu"/>
            </a:endParaRPr>
          </a:p>
        </p:txBody>
      </p:sp>
      <p:sp>
        <p:nvSpPr>
          <p:cNvPr id="751" name="Google Shape;751;p5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22</a:t>
            </a:fld>
            <a:endParaRPr/>
          </a:p>
        </p:txBody>
      </p:sp>
      <p:sp>
        <p:nvSpPr>
          <p:cNvPr id="752" name="Google Shape;752;p54"/>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sz="2200" dirty="0">
                <a:latin typeface="Segoe UI" panose="020B0502040204020203" pitchFamily="34" charset="0"/>
                <a:cs typeface="Segoe UI" panose="020B0502040204020203" pitchFamily="34" charset="0"/>
              </a:rPr>
              <a:t>Potential Users</a:t>
            </a:r>
            <a:endParaRPr sz="1000" b="0" dirty="0">
              <a:solidFill>
                <a:schemeClr val="lt2"/>
              </a:solidFill>
              <a:latin typeface="Segoe UI" panose="020B0502040204020203" pitchFamily="34" charset="0"/>
              <a:ea typeface="Ubuntu Light"/>
              <a:cs typeface="Segoe UI" panose="020B0502040204020203" pitchFamily="34" charset="0"/>
              <a:sym typeface="Ubuntu Light"/>
            </a:endParaRPr>
          </a:p>
        </p:txBody>
      </p:sp>
      <p:sp>
        <p:nvSpPr>
          <p:cNvPr id="12" name="Google Shape;341;p47">
            <a:extLst>
              <a:ext uri="{FF2B5EF4-FFF2-40B4-BE49-F238E27FC236}">
                <a16:creationId xmlns:a16="http://schemas.microsoft.com/office/drawing/2014/main" id="{3610CA59-CF86-8C45-A325-1F9D5175AA85}"/>
              </a:ext>
            </a:extLst>
          </p:cNvPr>
          <p:cNvSpPr txBox="1">
            <a:spLocks/>
          </p:cNvSpPr>
          <p:nvPr/>
        </p:nvSpPr>
        <p:spPr>
          <a:xfrm>
            <a:off x="783525" y="2088878"/>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2.1 Display Skiplinks</a:t>
            </a:r>
          </a:p>
        </p:txBody>
      </p:sp>
    </p:spTree>
    <p:extLst>
      <p:ext uri="{BB962C8B-B14F-4D97-AF65-F5344CB8AC3E}">
        <p14:creationId xmlns:p14="http://schemas.microsoft.com/office/powerpoint/2010/main" val="4181002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9" name="Google Shape;146;p21">
            <a:extLst>
              <a:ext uri="{FF2B5EF4-FFF2-40B4-BE49-F238E27FC236}">
                <a16:creationId xmlns:a16="http://schemas.microsoft.com/office/drawing/2014/main" id="{B8665BDC-90F6-CB43-A312-40B74DB1F8D8}"/>
              </a:ext>
            </a:extLst>
          </p:cNvPr>
          <p:cNvSpPr/>
          <p:nvPr/>
        </p:nvSpPr>
        <p:spPr>
          <a:xfrm>
            <a:off x="4609950" y="-111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2</a:t>
            </a:r>
            <a:r>
              <a:rPr lang="es" b="1" dirty="0">
                <a:latin typeface="Segoe UI" panose="020B0502040204020203" pitchFamily="34" charset="0"/>
                <a:cs typeface="Segoe UI" panose="020B0502040204020203" pitchFamily="34" charset="0"/>
              </a:rPr>
              <a:t>.2 Table of Contents</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23</a:t>
            </a:fld>
            <a:endParaRPr>
              <a:solidFill>
                <a:srgbClr val="B7B7B7"/>
              </a:solidFill>
            </a:endParaRPr>
          </a:p>
        </p:txBody>
      </p:sp>
      <p:sp>
        <p:nvSpPr>
          <p:cNvPr id="264" name="Google Shape;264;p40"/>
          <p:cNvSpPr txBox="1">
            <a:spLocks noGrp="1"/>
          </p:cNvSpPr>
          <p:nvPr>
            <p:ph type="subTitle" idx="2"/>
          </p:nvPr>
        </p:nvSpPr>
        <p:spPr>
          <a:xfrm>
            <a:off x="5079300" y="1899624"/>
            <a:ext cx="3606600" cy="1941900"/>
          </a:xfrm>
          <a:prstGeom prst="rect">
            <a:avLst/>
          </a:prstGeom>
        </p:spPr>
        <p:txBody>
          <a:bodyPr spcFirstLastPara="1" wrap="square" lIns="91425" tIns="91425" rIns="91425" bIns="91425" anchor="t" anchorCtr="0">
            <a:noAutofit/>
          </a:bodyPr>
          <a:lstStyle/>
          <a:p>
            <a:pPr marL="0" lvl="0" indent="0"/>
            <a:r>
              <a:rPr lang="en-GB" i="1">
                <a:solidFill>
                  <a:schemeClr val="dk2"/>
                </a:solidFill>
                <a:latin typeface="Segoe UI" panose="020B0502040204020203" pitchFamily="34" charset="0"/>
                <a:cs typeface="Segoe UI" panose="020B0502040204020203" pitchFamily="34" charset="0"/>
              </a:rPr>
              <a:t>On a website, a table of contents is a list of the sections and subsections of the HTML document and links to them. Usually the information in an HTML document is arranged hierarchically. A table of contents should take you directly to a certain section and give you an overview of the content of the website. </a:t>
            </a: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3374400" cy="28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Font typeface="Arial"/>
              <a:buNone/>
            </a:pPr>
            <a:r>
              <a:rPr lang="en-GB" sz="1000" b="1" dirty="0">
                <a:solidFill>
                  <a:schemeClr val="dk1"/>
                </a:solidFill>
                <a:latin typeface="Segoe UI" panose="020B0502040204020203" pitchFamily="34" charset="0"/>
                <a:ea typeface="Ubuntu"/>
                <a:cs typeface="Segoe UI" panose="020B0502040204020203" pitchFamily="34" charset="0"/>
                <a:sym typeface="Ubuntu"/>
              </a:rPr>
              <a:t>Type</a:t>
            </a:r>
            <a:br>
              <a:rPr lang="en-GB"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Boolean</a:t>
            </a: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r>
              <a:rPr lang="en-GB" sz="1000" b="1" dirty="0">
                <a:solidFill>
                  <a:schemeClr val="dk1"/>
                </a:solidFill>
                <a:latin typeface="Segoe UI" panose="020B0502040204020203" pitchFamily="34" charset="0"/>
                <a:ea typeface="Ubuntu"/>
                <a:cs typeface="Segoe UI" panose="020B0502040204020203" pitchFamily="34" charset="0"/>
                <a:sym typeface="Ubuntu"/>
              </a:rPr>
              <a:t>Description</a:t>
            </a:r>
            <a:br>
              <a:rPr lang="en-GB"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Indicates whether the user prefers a table of contents or not. </a:t>
            </a: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WCAG Success Criterion</a:t>
            </a:r>
          </a:p>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2.4.5 Multiple Ways</a:t>
            </a:r>
          </a:p>
          <a:p>
            <a:pPr marL="0" indent="0">
              <a:lnSpc>
                <a:spcPct val="115000"/>
              </a:lnSpc>
              <a:buClr>
                <a:schemeClr val="dk1"/>
              </a:buClr>
              <a:buSzPts val="1100"/>
              <a:buNone/>
            </a:pPr>
            <a:endParaRPr lang="en-GB" sz="1000" dirty="0">
              <a:solidFill>
                <a:schemeClr val="dk1"/>
              </a:solidFill>
              <a:latin typeface="Ubuntu"/>
              <a:ea typeface="Ubuntu"/>
              <a:cs typeface="Ubuntu"/>
              <a:sym typeface="Ubuntu"/>
            </a:endParaRPr>
          </a:p>
        </p:txBody>
      </p:sp>
    </p:spTree>
    <p:extLst>
      <p:ext uri="{BB962C8B-B14F-4D97-AF65-F5344CB8AC3E}">
        <p14:creationId xmlns:p14="http://schemas.microsoft.com/office/powerpoint/2010/main" val="2973485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9" name="Abgerundetes Rechteck 8">
            <a:extLst>
              <a:ext uri="{FF2B5EF4-FFF2-40B4-BE49-F238E27FC236}">
                <a16:creationId xmlns:a16="http://schemas.microsoft.com/office/drawing/2014/main" id="{399166E5-832A-0D4C-A61F-2C655D3173B3}"/>
              </a:ext>
            </a:extLst>
          </p:cNvPr>
          <p:cNvSpPr/>
          <p:nvPr/>
        </p:nvSpPr>
        <p:spPr>
          <a:xfrm>
            <a:off x="4000479" y="1088136"/>
            <a:ext cx="4891117" cy="3422495"/>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24</a:t>
            </a:fld>
            <a:endParaRPr>
              <a:solidFill>
                <a:srgbClr val="B7B7B7"/>
              </a:solidFill>
            </a:endParaRPr>
          </a:p>
        </p:txBody>
      </p:sp>
      <p:sp>
        <p:nvSpPr>
          <p:cNvPr id="264" name="Google Shape;264;p40"/>
          <p:cNvSpPr txBox="1">
            <a:spLocks noGrp="1"/>
          </p:cNvSpPr>
          <p:nvPr>
            <p:ph type="subTitle" idx="2"/>
          </p:nvPr>
        </p:nvSpPr>
        <p:spPr>
          <a:xfrm>
            <a:off x="3945966" y="1240722"/>
            <a:ext cx="6409944" cy="1256041"/>
          </a:xfrm>
          <a:prstGeom prst="rect">
            <a:avLst/>
          </a:prstGeom>
        </p:spPr>
        <p:txBody>
          <a:bodyPr spcFirstLastPara="1" wrap="square" lIns="91425" tIns="91425" rIns="91425" bIns="91425" anchor="t" anchorCtr="0">
            <a:noAutofit/>
          </a:bodyPr>
          <a:lstStyle/>
          <a:p>
            <a:r>
              <a:rPr lang="en-GB" sz="1100" dirty="0">
                <a:solidFill>
                  <a:schemeClr val="tx1">
                    <a:lumMod val="50000"/>
                  </a:schemeClr>
                </a:solidFill>
                <a:latin typeface="Consolas" panose="020B0609020204030204" pitchFamily="49" charset="0"/>
                <a:cs typeface="Consolas" panose="020B0609020204030204" pitchFamily="49" charset="0"/>
              </a:rPr>
              <a:t>&lt;head&gt;</a:t>
            </a:r>
          </a:p>
          <a:p>
            <a:r>
              <a:rPr lang="en-GB" sz="1100" dirty="0">
                <a:solidFill>
                  <a:schemeClr val="tx1">
                    <a:lumMod val="50000"/>
                  </a:schemeClr>
                </a:solidFill>
                <a:latin typeface="Consolas" panose="020B0609020204030204" pitchFamily="49" charset="0"/>
                <a:cs typeface="Consolas" panose="020B0609020204030204" pitchFamily="49" charset="0"/>
              </a:rPr>
              <a:t>	&lt;style&gt;</a:t>
            </a:r>
          </a:p>
          <a:p>
            <a:r>
              <a:rPr lang="en-GB" sz="1100" dirty="0">
                <a:solidFill>
                  <a:srgbClr val="FF40FF"/>
                </a:solidFill>
                <a:latin typeface="Consolas" panose="020B0609020204030204" pitchFamily="49" charset="0"/>
                <a:cs typeface="Consolas" panose="020B0609020204030204" pitchFamily="49" charset="0"/>
              </a:rPr>
              <a:t>		@media not (</a:t>
            </a:r>
            <a:r>
              <a:rPr lang="en-GB" sz="1100" dirty="0" err="1">
                <a:solidFill>
                  <a:srgbClr val="FF40FF"/>
                </a:solidFill>
                <a:latin typeface="Consolas" panose="020B0609020204030204" pitchFamily="49" charset="0"/>
                <a:cs typeface="Consolas" panose="020B0609020204030204" pitchFamily="49" charset="0"/>
              </a:rPr>
              <a:t>tableOfContents</a:t>
            </a:r>
            <a:r>
              <a:rPr lang="en-GB" sz="1100" dirty="0">
                <a:solidFill>
                  <a:srgbClr val="FF40FF"/>
                </a:solidFill>
                <a:latin typeface="Consolas" panose="020B0609020204030204" pitchFamily="49" charset="0"/>
                <a:cs typeface="Consolas" panose="020B0609020204030204" pitchFamily="49" charset="0"/>
              </a:rPr>
              <a:t>) {</a:t>
            </a:r>
          </a:p>
          <a:p>
            <a:r>
              <a:rPr lang="en-GB" sz="1100" dirty="0">
                <a:solidFill>
                  <a:srgbClr val="FF40FF"/>
                </a:solidFill>
                <a:latin typeface="Consolas" panose="020B0609020204030204" pitchFamily="49" charset="0"/>
                <a:cs typeface="Consolas" panose="020B0609020204030204" pitchFamily="49" charset="0"/>
              </a:rPr>
              <a:t>	 	   .table-of-contents {</a:t>
            </a:r>
          </a:p>
          <a:p>
            <a:r>
              <a:rPr lang="en-GB" sz="1100" dirty="0">
                <a:solidFill>
                  <a:srgbClr val="FF40FF"/>
                </a:solidFill>
                <a:latin typeface="Consolas" panose="020B0609020204030204" pitchFamily="49" charset="0"/>
                <a:cs typeface="Consolas" panose="020B0609020204030204" pitchFamily="49" charset="0"/>
              </a:rPr>
              <a:t>		       display: none;</a:t>
            </a:r>
          </a:p>
          <a:p>
            <a:r>
              <a:rPr lang="en-GB" sz="1100" dirty="0">
                <a:solidFill>
                  <a:srgbClr val="FF40FF"/>
                </a:solidFill>
                <a:latin typeface="Consolas" panose="020B0609020204030204" pitchFamily="49" charset="0"/>
                <a:cs typeface="Consolas" panose="020B0609020204030204" pitchFamily="49" charset="0"/>
              </a:rPr>
              <a:t>	  	   }</a:t>
            </a:r>
          </a:p>
          <a:p>
            <a:r>
              <a:rPr lang="en-GB" sz="1100" dirty="0">
                <a:solidFill>
                  <a:srgbClr val="FF40FF"/>
                </a:solidFill>
                <a:latin typeface="Consolas" panose="020B0609020204030204" pitchFamily="49" charset="0"/>
                <a:cs typeface="Consolas" panose="020B0609020204030204" pitchFamily="49" charset="0"/>
              </a:rPr>
              <a:t>		}</a:t>
            </a:r>
          </a:p>
          <a:p>
            <a:r>
              <a:rPr lang="en-GB" sz="1100" dirty="0">
                <a:solidFill>
                  <a:schemeClr val="tx1">
                    <a:lumMod val="50000"/>
                  </a:schemeClr>
                </a:solidFill>
                <a:latin typeface="Consolas" panose="020B0609020204030204" pitchFamily="49" charset="0"/>
                <a:cs typeface="Consolas" panose="020B0609020204030204" pitchFamily="49" charset="0"/>
              </a:rPr>
              <a:t>&lt;/style&gt;</a:t>
            </a:r>
          </a:p>
          <a:p>
            <a:r>
              <a:rPr lang="en-GB" sz="1100" dirty="0">
                <a:solidFill>
                  <a:schemeClr val="tx1">
                    <a:lumMod val="50000"/>
                  </a:schemeClr>
                </a:solidFill>
                <a:latin typeface="Consolas" panose="020B0609020204030204" pitchFamily="49" charset="0"/>
                <a:cs typeface="Consolas" panose="020B0609020204030204" pitchFamily="49" charset="0"/>
              </a:rPr>
              <a:t>&lt;/head&gt;</a:t>
            </a:r>
          </a:p>
          <a:p>
            <a:r>
              <a:rPr lang="en-GB" sz="1100" dirty="0">
                <a:solidFill>
                  <a:schemeClr val="tx1">
                    <a:lumMod val="50000"/>
                  </a:schemeClr>
                </a:solidFill>
                <a:latin typeface="Consolas" panose="020B0609020204030204" pitchFamily="49" charset="0"/>
                <a:cs typeface="Consolas" panose="020B0609020204030204" pitchFamily="49" charset="0"/>
              </a:rPr>
              <a:t>&lt;body&gt;</a:t>
            </a:r>
          </a:p>
          <a:p>
            <a:r>
              <a:rPr lang="en-GB" sz="1100" dirty="0">
                <a:solidFill>
                  <a:schemeClr val="tx1">
                    <a:lumMod val="50000"/>
                  </a:schemeClr>
                </a:solidFill>
                <a:latin typeface="Consolas" panose="020B0609020204030204" pitchFamily="49" charset="0"/>
                <a:cs typeface="Consolas" panose="020B0609020204030204" pitchFamily="49" charset="0"/>
              </a:rPr>
              <a:t>	&lt;div class="</a:t>
            </a:r>
            <a:r>
              <a:rPr lang="en-GB" sz="1100" dirty="0">
                <a:solidFill>
                  <a:srgbClr val="FF40FF"/>
                </a:solidFill>
                <a:latin typeface="Consolas" panose="020B0609020204030204" pitchFamily="49" charset="0"/>
                <a:cs typeface="Consolas" panose="020B0609020204030204" pitchFamily="49" charset="0"/>
              </a:rPr>
              <a:t>table-of-contents</a:t>
            </a:r>
            <a:r>
              <a:rPr lang="en-GB" sz="1100" dirty="0">
                <a:solidFill>
                  <a:schemeClr val="tx1">
                    <a:lumMod val="50000"/>
                  </a:schemeClr>
                </a:solidFill>
                <a:latin typeface="Consolas" panose="020B0609020204030204" pitchFamily="49" charset="0"/>
                <a:cs typeface="Consolas" panose="020B0609020204030204" pitchFamily="49" charset="0"/>
              </a:rPr>
              <a:t>"</a:t>
            </a:r>
            <a:r>
              <a:rPr lang="en-GB" sz="1100" dirty="0">
                <a:solidFill>
                  <a:srgbClr val="FF40FF"/>
                </a:solidFill>
                <a:latin typeface="Consolas" panose="020B0609020204030204" pitchFamily="49" charset="0"/>
                <a:cs typeface="Consolas" panose="020B0609020204030204" pitchFamily="49" charset="0"/>
              </a:rPr>
              <a:t> </a:t>
            </a:r>
            <a:r>
              <a:rPr lang="en-GB" sz="1100" dirty="0">
                <a:solidFill>
                  <a:schemeClr val="tx1">
                    <a:lumMod val="50000"/>
                  </a:schemeClr>
                </a:solidFill>
                <a:latin typeface="Consolas" panose="020B0609020204030204" pitchFamily="49" charset="0"/>
                <a:cs typeface="Consolas" panose="020B0609020204030204" pitchFamily="49" charset="0"/>
              </a:rPr>
              <a:t>&gt;</a:t>
            </a:r>
          </a:p>
          <a:p>
            <a:r>
              <a:rPr lang="en-GB" sz="1100" dirty="0">
                <a:solidFill>
                  <a:schemeClr val="tx1">
                    <a:lumMod val="50000"/>
                  </a:schemeClr>
                </a:solidFill>
                <a:latin typeface="Consolas" panose="020B0609020204030204" pitchFamily="49" charset="0"/>
                <a:cs typeface="Consolas" panose="020B0609020204030204" pitchFamily="49" charset="0"/>
              </a:rPr>
              <a:t>		&lt;a </a:t>
            </a:r>
            <a:r>
              <a:rPr lang="en-GB" sz="1100" dirty="0" err="1">
                <a:solidFill>
                  <a:schemeClr val="tx1">
                    <a:lumMod val="50000"/>
                  </a:schemeClr>
                </a:solidFill>
                <a:latin typeface="Consolas" panose="020B0609020204030204" pitchFamily="49" charset="0"/>
                <a:cs typeface="Consolas" panose="020B0609020204030204" pitchFamily="49" charset="0"/>
              </a:rPr>
              <a:t>href</a:t>
            </a:r>
            <a:r>
              <a:rPr lang="en-GB" sz="1100" dirty="0">
                <a:solidFill>
                  <a:schemeClr val="tx1">
                    <a:lumMod val="50000"/>
                  </a:schemeClr>
                </a:solidFill>
                <a:latin typeface="Consolas" panose="020B0609020204030204" pitchFamily="49" charset="0"/>
                <a:cs typeface="Consolas" panose="020B0609020204030204" pitchFamily="49" charset="0"/>
              </a:rPr>
              <a:t>="#section1.1“&gt;1.1 Section title&lt;/a&gt;</a:t>
            </a:r>
          </a:p>
          <a:p>
            <a:r>
              <a:rPr lang="en-GB" sz="1100" dirty="0">
                <a:solidFill>
                  <a:schemeClr val="tx1">
                    <a:lumMod val="50000"/>
                  </a:schemeClr>
                </a:solidFill>
                <a:latin typeface="Consolas" panose="020B0609020204030204" pitchFamily="49" charset="0"/>
                <a:cs typeface="Consolas" panose="020B0609020204030204" pitchFamily="49" charset="0"/>
              </a:rPr>
              <a:t>		&lt;a </a:t>
            </a:r>
            <a:r>
              <a:rPr lang="en-GB" sz="1100" dirty="0" err="1">
                <a:solidFill>
                  <a:schemeClr val="tx1">
                    <a:lumMod val="50000"/>
                  </a:schemeClr>
                </a:solidFill>
                <a:latin typeface="Consolas" panose="020B0609020204030204" pitchFamily="49" charset="0"/>
                <a:cs typeface="Consolas" panose="020B0609020204030204" pitchFamily="49" charset="0"/>
              </a:rPr>
              <a:t>href</a:t>
            </a:r>
            <a:r>
              <a:rPr lang="en-GB" sz="1100" dirty="0">
                <a:solidFill>
                  <a:schemeClr val="tx1">
                    <a:lumMod val="50000"/>
                  </a:schemeClr>
                </a:solidFill>
                <a:latin typeface="Consolas" panose="020B0609020204030204" pitchFamily="49" charset="0"/>
                <a:cs typeface="Consolas" panose="020B0609020204030204" pitchFamily="49" charset="0"/>
              </a:rPr>
              <a:t>="#section1.2“&gt;1.2 Section title&lt;/a&gt;</a:t>
            </a:r>
          </a:p>
          <a:p>
            <a:r>
              <a:rPr lang="en-GB" sz="1100" dirty="0">
                <a:solidFill>
                  <a:schemeClr val="tx1">
                    <a:lumMod val="50000"/>
                  </a:schemeClr>
                </a:solidFill>
                <a:latin typeface="Consolas" panose="020B0609020204030204" pitchFamily="49" charset="0"/>
                <a:cs typeface="Consolas" panose="020B0609020204030204" pitchFamily="49" charset="0"/>
              </a:rPr>
              <a:t>		&lt;a </a:t>
            </a:r>
            <a:r>
              <a:rPr lang="en-GB" sz="1100" dirty="0" err="1">
                <a:solidFill>
                  <a:schemeClr val="tx1">
                    <a:lumMod val="50000"/>
                  </a:schemeClr>
                </a:solidFill>
                <a:latin typeface="Consolas" panose="020B0609020204030204" pitchFamily="49" charset="0"/>
                <a:cs typeface="Consolas" panose="020B0609020204030204" pitchFamily="49" charset="0"/>
              </a:rPr>
              <a:t>href</a:t>
            </a:r>
            <a:r>
              <a:rPr lang="en-GB" sz="1100" dirty="0">
                <a:solidFill>
                  <a:schemeClr val="tx1">
                    <a:lumMod val="50000"/>
                  </a:schemeClr>
                </a:solidFill>
                <a:latin typeface="Consolas" panose="020B0609020204030204" pitchFamily="49" charset="0"/>
                <a:cs typeface="Consolas" panose="020B0609020204030204" pitchFamily="49" charset="0"/>
              </a:rPr>
              <a:t>="#section2.1“&gt;2.1 Section title&lt;/a&gt;</a:t>
            </a:r>
          </a:p>
          <a:p>
            <a:r>
              <a:rPr lang="en-GB" sz="1100" dirty="0">
                <a:solidFill>
                  <a:schemeClr val="tx1">
                    <a:lumMod val="50000"/>
                  </a:schemeClr>
                </a:solidFill>
                <a:latin typeface="Consolas" panose="020B0609020204030204" pitchFamily="49" charset="0"/>
                <a:cs typeface="Consolas" panose="020B0609020204030204" pitchFamily="49" charset="0"/>
              </a:rPr>
              <a:t>		&lt;a </a:t>
            </a:r>
            <a:r>
              <a:rPr lang="en-GB" sz="1100" dirty="0" err="1">
                <a:solidFill>
                  <a:schemeClr val="tx1">
                    <a:lumMod val="50000"/>
                  </a:schemeClr>
                </a:solidFill>
                <a:latin typeface="Consolas" panose="020B0609020204030204" pitchFamily="49" charset="0"/>
                <a:cs typeface="Consolas" panose="020B0609020204030204" pitchFamily="49" charset="0"/>
              </a:rPr>
              <a:t>href</a:t>
            </a:r>
            <a:r>
              <a:rPr lang="en-GB" sz="1100" dirty="0">
                <a:solidFill>
                  <a:schemeClr val="tx1">
                    <a:lumMod val="50000"/>
                  </a:schemeClr>
                </a:solidFill>
                <a:latin typeface="Consolas" panose="020B0609020204030204" pitchFamily="49" charset="0"/>
                <a:cs typeface="Consolas" panose="020B0609020204030204" pitchFamily="49" charset="0"/>
              </a:rPr>
              <a:t>="#section2.2“&gt;2.2 Section title&lt;/a&gt;</a:t>
            </a:r>
          </a:p>
          <a:p>
            <a:r>
              <a:rPr lang="en-GB" sz="1100" dirty="0">
                <a:solidFill>
                  <a:schemeClr val="tx1">
                    <a:lumMod val="50000"/>
                  </a:schemeClr>
                </a:solidFill>
                <a:latin typeface="Consolas" panose="020B0609020204030204" pitchFamily="49" charset="0"/>
                <a:cs typeface="Consolas" panose="020B0609020204030204" pitchFamily="49" charset="0"/>
              </a:rPr>
              <a:t>	&lt;/div&gt;</a:t>
            </a:r>
          </a:p>
          <a:p>
            <a:r>
              <a:rPr lang="en-GB" sz="1100" dirty="0">
                <a:solidFill>
                  <a:schemeClr val="tx1">
                    <a:lumMod val="50000"/>
                  </a:schemeClr>
                </a:solidFill>
                <a:latin typeface="Consolas" panose="020B0609020204030204" pitchFamily="49" charset="0"/>
                <a:cs typeface="Consolas" panose="020B0609020204030204" pitchFamily="49" charset="0"/>
              </a:rPr>
              <a:t>&lt;/body&gt;</a:t>
            </a:r>
          </a:p>
          <a:p>
            <a:endParaRPr lang="en-GB" sz="1000" dirty="0">
              <a:solidFill>
                <a:schemeClr val="tx1">
                  <a:lumMod val="50000"/>
                </a:schemeClr>
              </a:solidFill>
              <a:latin typeface="Consolas" panose="020B0609020204030204" pitchFamily="49" charset="0"/>
              <a:cs typeface="Consolas" panose="020B0609020204030204" pitchFamily="49" charset="0"/>
            </a:endParaRPr>
          </a:p>
          <a:p>
            <a:endParaRPr lang="en-GB" sz="1000" dirty="0">
              <a:solidFill>
                <a:schemeClr val="tx1">
                  <a:lumMod val="50000"/>
                </a:schemeClr>
              </a:solidFill>
              <a:latin typeface="Consolas" panose="020B0609020204030204" pitchFamily="49" charset="0"/>
              <a:cs typeface="Consolas" panose="020B0609020204030204" pitchFamily="49" charset="0"/>
            </a:endParaRPr>
          </a:p>
          <a:p>
            <a:endParaRPr lang="en-GB" sz="1200" dirty="0">
              <a:solidFill>
                <a:schemeClr val="tx1">
                  <a:lumMod val="50000"/>
                </a:schemeClr>
              </a:solidFill>
              <a:latin typeface="Consolas" panose="020B0609020204030204" pitchFamily="49" charset="0"/>
              <a:cs typeface="Consolas" panose="020B0609020204030204" pitchFamily="49" charset="0"/>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8" y="1899624"/>
            <a:ext cx="3166534"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The media feature Table of Contents could be used to make the table of contents visible only to users who prefer it. </a:t>
            </a: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2.1 Table </a:t>
            </a:r>
            <a:r>
              <a:rPr lang="de-DE" sz="1000" b="1" dirty="0" err="1">
                <a:solidFill>
                  <a:schemeClr val="dk1"/>
                </a:solidFill>
                <a:latin typeface="Segoe UI" panose="020B0502040204020203" pitchFamily="34" charset="0"/>
                <a:ea typeface="Ubuntu"/>
                <a:cs typeface="Segoe UI" panose="020B0502040204020203" pitchFamily="34" charset="0"/>
                <a:sym typeface="Ubuntu"/>
              </a:rPr>
              <a:t>of</a:t>
            </a:r>
            <a:r>
              <a:rPr lang="de-DE" sz="1000" b="1" dirty="0">
                <a:solidFill>
                  <a:schemeClr val="dk1"/>
                </a:solidFill>
                <a:latin typeface="Segoe UI" panose="020B0502040204020203" pitchFamily="34" charset="0"/>
                <a:ea typeface="Ubuntu"/>
                <a:cs typeface="Segoe UI" panose="020B0502040204020203" pitchFamily="34" charset="0"/>
                <a:sym typeface="Ubuntu"/>
              </a:rPr>
              <a:t> Contents</a:t>
            </a:r>
          </a:p>
        </p:txBody>
      </p:sp>
    </p:spTree>
    <p:extLst>
      <p:ext uri="{BB962C8B-B14F-4D97-AF65-F5344CB8AC3E}">
        <p14:creationId xmlns:p14="http://schemas.microsoft.com/office/powerpoint/2010/main" val="331286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4598900" y="1491800"/>
            <a:ext cx="3593700" cy="1206600"/>
          </a:xfrm>
          <a:prstGeom prst="rect">
            <a:avLst/>
          </a:prstGeom>
        </p:spPr>
        <p:txBody>
          <a:bodyPr spcFirstLastPara="1" wrap="square" lIns="91425" tIns="91425" rIns="91425" bIns="91425" anchor="b" anchorCtr="0">
            <a:noAutofit/>
          </a:bodyPr>
          <a:lstStyle/>
          <a:p>
            <a:pPr lvl="0">
              <a:buClr>
                <a:srgbClr val="000000"/>
              </a:buClr>
              <a:buSzPts val="1100"/>
            </a:pPr>
            <a:r>
              <a:rPr lang="en-GB" dirty="0">
                <a:latin typeface="Segoe UI" panose="020B0502040204020203" pitchFamily="34" charset="0"/>
                <a:cs typeface="Segoe UI" panose="020B0502040204020203" pitchFamily="34" charset="0"/>
              </a:rPr>
              <a:t>3. Alternatives and Extensions for Text </a:t>
            </a:r>
          </a:p>
        </p:txBody>
      </p:sp>
      <p:sp>
        <p:nvSpPr>
          <p:cNvPr id="238" name="Google Shape;238;p37"/>
          <p:cNvSpPr txBox="1">
            <a:spLocks noGrp="1"/>
          </p:cNvSpPr>
          <p:nvPr>
            <p:ph type="subTitle" idx="1"/>
          </p:nvPr>
        </p:nvSpPr>
        <p:spPr>
          <a:xfrm>
            <a:off x="4598899" y="2968192"/>
            <a:ext cx="3436147" cy="1590000"/>
          </a:xfrm>
          <a:prstGeom prst="rect">
            <a:avLst/>
          </a:prstGeom>
        </p:spPr>
        <p:txBody>
          <a:bodyPr spcFirstLastPara="1" wrap="square" lIns="91425" tIns="91425" rIns="91425" bIns="91425" anchor="t" anchorCtr="0">
            <a:noAutofit/>
          </a:bodyPr>
          <a:lstStyle/>
          <a:p>
            <a:pPr marL="0" lvl="0" indent="0"/>
            <a:endParaRPr lang="de-D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8799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9" name="Google Shape;146;p21">
            <a:extLst>
              <a:ext uri="{FF2B5EF4-FFF2-40B4-BE49-F238E27FC236}">
                <a16:creationId xmlns:a16="http://schemas.microsoft.com/office/drawing/2014/main" id="{B8665BDC-90F6-CB43-A312-40B74DB1F8D8}"/>
              </a:ext>
            </a:extLst>
          </p:cNvPr>
          <p:cNvSpPr/>
          <p:nvPr/>
        </p:nvSpPr>
        <p:spPr>
          <a:xfrm>
            <a:off x="4598700" y="86683"/>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b="1" dirty="0">
                <a:latin typeface="Segoe UI" panose="020B0502040204020203" pitchFamily="34" charset="0"/>
                <a:cs typeface="Segoe UI" panose="020B0502040204020203" pitchFamily="34" charset="0"/>
              </a:rPr>
              <a:t>3.1 Self-Voicing Enabled</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26</a:t>
            </a:fld>
            <a:endParaRPr>
              <a:solidFill>
                <a:srgbClr val="B7B7B7"/>
              </a:solidFill>
            </a:endParaRPr>
          </a:p>
        </p:txBody>
      </p:sp>
      <p:sp>
        <p:nvSpPr>
          <p:cNvPr id="264" name="Google Shape;264;p40"/>
          <p:cNvSpPr txBox="1">
            <a:spLocks noGrp="1"/>
          </p:cNvSpPr>
          <p:nvPr>
            <p:ph type="subTitle" idx="2"/>
          </p:nvPr>
        </p:nvSpPr>
        <p:spPr>
          <a:xfrm>
            <a:off x="5068050" y="1461824"/>
            <a:ext cx="3606600" cy="2468517"/>
          </a:xfrm>
          <a:prstGeom prst="rect">
            <a:avLst/>
          </a:prstGeom>
        </p:spPr>
        <p:txBody>
          <a:bodyPr spcFirstLastPara="1" wrap="square" lIns="91425" tIns="91425" rIns="91425" bIns="91425" anchor="t" anchorCtr="0">
            <a:noAutofit/>
          </a:bodyPr>
          <a:lstStyle/>
          <a:p>
            <a:pPr marL="0" lvl="0" indent="0"/>
            <a:r>
              <a:rPr lang="en-GB" i="1" dirty="0">
                <a:solidFill>
                  <a:schemeClr val="dk2"/>
                </a:solidFill>
                <a:latin typeface="Segoe UI" panose="020B0502040204020203" pitchFamily="34" charset="0"/>
                <a:cs typeface="Segoe UI" panose="020B0502040204020203" pitchFamily="34" charset="0"/>
              </a:rPr>
              <a:t>Self-Voicing Applications are applications that read aloud the content without additional software or hardware. The application itself provides the function.</a:t>
            </a:r>
          </a:p>
          <a:p>
            <a:pPr marL="0" lvl="0" indent="0"/>
            <a:endParaRPr lang="en-GB" i="1" dirty="0">
              <a:solidFill>
                <a:schemeClr val="dk2"/>
              </a:solidFill>
              <a:latin typeface="Segoe UI" panose="020B0502040204020203" pitchFamily="34" charset="0"/>
              <a:cs typeface="Segoe UI" panose="020B0502040204020203" pitchFamily="34" charset="0"/>
            </a:endParaRPr>
          </a:p>
          <a:p>
            <a:pPr marL="0" lvl="0" indent="0"/>
            <a:r>
              <a:rPr lang="en-GB" i="1" dirty="0">
                <a:solidFill>
                  <a:schemeClr val="dk2"/>
                </a:solidFill>
                <a:latin typeface="Segoe UI" panose="020B0502040204020203" pitchFamily="34" charset="0"/>
                <a:cs typeface="Segoe UI" panose="020B0502040204020203" pitchFamily="34" charset="0"/>
              </a:rPr>
              <a:t>An example website that implements the feature is the </a:t>
            </a:r>
            <a:r>
              <a:rPr lang="en-GB" i="1" dirty="0">
                <a:solidFill>
                  <a:schemeClr val="dk2"/>
                </a:solidFill>
                <a:latin typeface="Segoe UI" panose="020B0502040204020203" pitchFamily="34" charset="0"/>
                <a:cs typeface="Segoe UI" panose="020B0502040204020203" pitchFamily="34" charset="0"/>
                <a:hlinkClick r:id="rId3"/>
              </a:rPr>
              <a:t>Bundesfachstelle für Barrierefreiheit</a:t>
            </a:r>
            <a:r>
              <a:rPr lang="en-GB" i="1" dirty="0">
                <a:solidFill>
                  <a:schemeClr val="dk2"/>
                </a:solidFill>
                <a:latin typeface="Segoe UI" panose="020B0502040204020203" pitchFamily="34" charset="0"/>
                <a:cs typeface="Segoe UI" panose="020B0502040204020203" pitchFamily="34" charset="0"/>
              </a:rPr>
              <a:t> website. </a:t>
            </a:r>
          </a:p>
          <a:p>
            <a:pPr marL="0" lvl="0" indent="0"/>
            <a:endParaRPr lang="en-GB" i="1" dirty="0">
              <a:solidFill>
                <a:schemeClr val="dk2"/>
              </a:solidFill>
              <a:latin typeface="Segoe UI" panose="020B0502040204020203" pitchFamily="34" charset="0"/>
              <a:cs typeface="Segoe UI" panose="020B0502040204020203" pitchFamily="34" charset="0"/>
            </a:endParaRPr>
          </a:p>
          <a:p>
            <a:pPr marL="0" lvl="0" indent="0"/>
            <a:r>
              <a:rPr lang="en-GB" i="1" dirty="0">
                <a:solidFill>
                  <a:schemeClr val="dk2"/>
                </a:solidFill>
                <a:latin typeface="Segoe UI" panose="020B0502040204020203" pitchFamily="34" charset="0"/>
                <a:cs typeface="Segoe UI" panose="020B0502040204020203" pitchFamily="34" charset="0"/>
              </a:rPr>
              <a:t>On this page the </a:t>
            </a:r>
            <a:r>
              <a:rPr lang="en-GB" i="1" dirty="0" err="1">
                <a:solidFill>
                  <a:schemeClr val="dk2"/>
                </a:solidFill>
                <a:latin typeface="Segoe UI" panose="020B0502040204020203" pitchFamily="34" charset="0"/>
                <a:cs typeface="Segoe UI" panose="020B0502040204020203" pitchFamily="34" charset="0"/>
              </a:rPr>
              <a:t>webReader</a:t>
            </a:r>
            <a:r>
              <a:rPr lang="en-GB" i="1" dirty="0">
                <a:solidFill>
                  <a:schemeClr val="dk2"/>
                </a:solidFill>
                <a:latin typeface="Segoe UI" panose="020B0502040204020203" pitchFamily="34" charset="0"/>
                <a:cs typeface="Segoe UI" panose="020B0502040204020203" pitchFamily="34" charset="0"/>
              </a:rPr>
              <a:t> by the company </a:t>
            </a:r>
            <a:r>
              <a:rPr lang="en-GB" i="1" dirty="0" err="1">
                <a:solidFill>
                  <a:schemeClr val="dk2"/>
                </a:solidFill>
                <a:latin typeface="Segoe UI" panose="020B0502040204020203" pitchFamily="34" charset="0"/>
                <a:cs typeface="Segoe UI" panose="020B0502040204020203" pitchFamily="34" charset="0"/>
              </a:rPr>
              <a:t>ReadSpeker</a:t>
            </a:r>
            <a:r>
              <a:rPr lang="en-GB" i="1" dirty="0">
                <a:solidFill>
                  <a:schemeClr val="dk2"/>
                </a:solidFill>
                <a:latin typeface="Segoe UI" panose="020B0502040204020203" pitchFamily="34" charset="0"/>
                <a:cs typeface="Segoe UI" panose="020B0502040204020203" pitchFamily="34" charset="0"/>
              </a:rPr>
              <a:t> is used. </a:t>
            </a: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3374400" cy="28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Font typeface="Arial"/>
              <a:buNone/>
            </a:pPr>
            <a:r>
              <a:rPr lang="en-GB" sz="1000" b="1" dirty="0">
                <a:solidFill>
                  <a:schemeClr val="dk1"/>
                </a:solidFill>
                <a:latin typeface="Segoe UI" panose="020B0502040204020203" pitchFamily="34" charset="0"/>
                <a:ea typeface="Ubuntu"/>
                <a:cs typeface="Segoe UI" panose="020B0502040204020203" pitchFamily="34" charset="0"/>
                <a:sym typeface="Ubuntu"/>
              </a:rPr>
              <a:t>Type</a:t>
            </a:r>
            <a:br>
              <a:rPr lang="en-GB"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Boolean</a:t>
            </a: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r>
              <a:rPr lang="en-GB" sz="1000" b="1" dirty="0">
                <a:solidFill>
                  <a:schemeClr val="dk1"/>
                </a:solidFill>
                <a:latin typeface="Segoe UI" panose="020B0502040204020203" pitchFamily="34" charset="0"/>
                <a:ea typeface="Ubuntu"/>
                <a:cs typeface="Segoe UI" panose="020B0502040204020203" pitchFamily="34" charset="0"/>
                <a:sym typeface="Ubuntu"/>
              </a:rPr>
              <a:t>Description</a:t>
            </a:r>
            <a:br>
              <a:rPr lang="en-GB"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Indicates whether the user prefers self-voicing feature of a website or not.</a:t>
            </a:r>
          </a:p>
          <a:p>
            <a:pPr marL="0" indent="0">
              <a:lnSpc>
                <a:spcPct val="115000"/>
              </a:lnSpc>
              <a:buClr>
                <a:schemeClr val="dk1"/>
              </a:buClr>
              <a:buSzPts val="1100"/>
              <a:buFont typeface="Arial"/>
              <a:buNone/>
            </a:pPr>
            <a:endParaRPr lang="en-GB" sz="1000" dirty="0">
              <a:solidFill>
                <a:schemeClr val="dk1"/>
              </a:solidFill>
              <a:latin typeface="Ubuntu"/>
              <a:ea typeface="Ubuntu"/>
              <a:cs typeface="Segoe UI" panose="020B0502040204020203" pitchFamily="34" charset="0"/>
              <a:sym typeface="Ubuntu"/>
            </a:endParaRP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p:txBody>
      </p:sp>
    </p:spTree>
    <p:extLst>
      <p:ext uri="{BB962C8B-B14F-4D97-AF65-F5344CB8AC3E}">
        <p14:creationId xmlns:p14="http://schemas.microsoft.com/office/powerpoint/2010/main" val="814869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27</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35409" y="1692890"/>
            <a:ext cx="3034465"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The media feature can be used to show the feature only if the user prefers it.</a:t>
            </a:r>
          </a:p>
          <a:p>
            <a:pPr marL="0" indent="0">
              <a:lnSpc>
                <a:spcPct val="115000"/>
              </a:lnSpc>
              <a:buClr>
                <a:schemeClr val="dk1"/>
              </a:buClr>
              <a:buSzPts val="1100"/>
              <a:buNone/>
            </a:pPr>
            <a:endParaRPr lang="en-GB" sz="1000" b="1">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3.1 </a:t>
            </a:r>
            <a:r>
              <a:rPr lang="de-DE" sz="1000" b="1" dirty="0" err="1">
                <a:solidFill>
                  <a:schemeClr val="dk1"/>
                </a:solidFill>
                <a:latin typeface="Segoe UI" panose="020B0502040204020203" pitchFamily="34" charset="0"/>
                <a:ea typeface="Ubuntu"/>
                <a:cs typeface="Segoe UI" panose="020B0502040204020203" pitchFamily="34" charset="0"/>
                <a:sym typeface="Ubuntu"/>
              </a:rPr>
              <a:t>Self-Voicing</a:t>
            </a:r>
            <a:r>
              <a:rPr lang="de-DE" sz="1000" b="1" dirty="0">
                <a:solidFill>
                  <a:schemeClr val="dk1"/>
                </a:solidFill>
                <a:latin typeface="Segoe UI" panose="020B0502040204020203" pitchFamily="34" charset="0"/>
                <a:ea typeface="Ubuntu"/>
                <a:cs typeface="Segoe UI" panose="020B0502040204020203" pitchFamily="34" charset="0"/>
                <a:sym typeface="Ubuntu"/>
              </a:rPr>
              <a:t> Enabled</a:t>
            </a:r>
          </a:p>
        </p:txBody>
      </p:sp>
      <p:sp>
        <p:nvSpPr>
          <p:cNvPr id="9" name="Abgerundetes Rechteck 8">
            <a:extLst>
              <a:ext uri="{FF2B5EF4-FFF2-40B4-BE49-F238E27FC236}">
                <a16:creationId xmlns:a16="http://schemas.microsoft.com/office/drawing/2014/main" id="{7C7FC51A-1C9C-B940-94EF-ED276C127C21}"/>
              </a:ext>
            </a:extLst>
          </p:cNvPr>
          <p:cNvSpPr/>
          <p:nvPr/>
        </p:nvSpPr>
        <p:spPr>
          <a:xfrm>
            <a:off x="4000479" y="1088136"/>
            <a:ext cx="4891117" cy="3477727"/>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4000479" y="1269310"/>
            <a:ext cx="4941003" cy="2737980"/>
          </a:xfrm>
          <a:prstGeom prst="rect">
            <a:avLst/>
          </a:prstGeom>
        </p:spPr>
        <p:txBody>
          <a:bodyPr spcFirstLastPara="1" wrap="square" lIns="91425" tIns="91425" rIns="91425" bIns="91425" anchor="t" anchorCtr="0">
            <a:noAutofit/>
          </a:bodyPr>
          <a:lstStyle/>
          <a:p>
            <a:r>
              <a:rPr lang="en-GB" sz="1000">
                <a:solidFill>
                  <a:schemeClr val="tx1">
                    <a:lumMod val="50000"/>
                  </a:schemeClr>
                </a:solidFill>
                <a:latin typeface="Consolas" panose="020B0609020204030204" pitchFamily="49" charset="0"/>
                <a:cs typeface="Consolas" panose="020B0609020204030204" pitchFamily="49" charset="0"/>
              </a:rPr>
              <a:t>&lt;head&gt;</a:t>
            </a:r>
          </a:p>
          <a:p>
            <a:r>
              <a:rPr lang="en-GB" sz="1000">
                <a:solidFill>
                  <a:schemeClr val="tx1">
                    <a:lumMod val="50000"/>
                  </a:schemeClr>
                </a:solidFill>
                <a:latin typeface="Consolas" panose="020B0609020204030204" pitchFamily="49" charset="0"/>
                <a:cs typeface="Consolas" panose="020B0609020204030204" pitchFamily="49" charset="0"/>
              </a:rPr>
              <a:t>	&lt;script type="text/javascript“ 	src="//cdn1.readspeaker.com/...“ async=""&gt;&lt;/script&gt;</a:t>
            </a:r>
          </a:p>
          <a:p>
            <a:r>
              <a:rPr lang="en-GB" sz="1000">
                <a:solidFill>
                  <a:schemeClr val="tx1">
                    <a:lumMod val="50000"/>
                  </a:schemeClr>
                </a:solidFill>
                <a:latin typeface="Consolas" panose="020B0609020204030204" pitchFamily="49" charset="0"/>
                <a:cs typeface="Consolas" panose="020B0609020204030204" pitchFamily="49" charset="0"/>
              </a:rPr>
              <a:t>	&lt;link type="text/css" rel="stylesheet“ 	href="//cdn1.readspeaker.com/...“ 	</a:t>
            </a:r>
            <a:r>
              <a:rPr lang="en-GB" sz="1000">
                <a:solidFill>
                  <a:srgbClr val="FF40FF"/>
                </a:solidFill>
                <a:latin typeface="Consolas" panose="020B0609020204030204" pitchFamily="49" charset="0"/>
                <a:cs typeface="Consolas" panose="020B0609020204030204" pitchFamily="49" charset="0"/>
              </a:rPr>
              <a:t>media="(selfVoicingEnabled)"&gt;</a:t>
            </a:r>
          </a:p>
          <a:p>
            <a:r>
              <a:rPr lang="en-GB" sz="1000">
                <a:solidFill>
                  <a:srgbClr val="FF40FF"/>
                </a:solidFill>
                <a:latin typeface="Consolas" panose="020B0609020204030204" pitchFamily="49" charset="0"/>
                <a:cs typeface="Consolas" panose="020B0609020204030204" pitchFamily="49" charset="0"/>
              </a:rPr>
              <a:t>	</a:t>
            </a:r>
            <a:r>
              <a:rPr lang="en-GB" sz="1000">
                <a:solidFill>
                  <a:schemeClr val="tx1">
                    <a:lumMod val="50000"/>
                  </a:schemeClr>
                </a:solidFill>
                <a:latin typeface="Consolas" panose="020B0609020204030204" pitchFamily="49" charset="0"/>
                <a:cs typeface="Consolas" panose="020B0609020204030204" pitchFamily="49" charset="0"/>
              </a:rPr>
              <a:t>&lt;style&gt;</a:t>
            </a:r>
          </a:p>
          <a:p>
            <a:r>
              <a:rPr lang="en-GB" sz="1000">
                <a:solidFill>
                  <a:srgbClr val="FF40FF"/>
                </a:solidFill>
                <a:latin typeface="Consolas" panose="020B0609020204030204" pitchFamily="49" charset="0"/>
                <a:cs typeface="Consolas" panose="020B0609020204030204" pitchFamily="49" charset="0"/>
              </a:rPr>
              <a:t>		@media not (selfVoicingEnabled) {</a:t>
            </a:r>
          </a:p>
          <a:p>
            <a:r>
              <a:rPr lang="en-GB" sz="1000">
                <a:solidFill>
                  <a:srgbClr val="FF40FF"/>
                </a:solidFill>
                <a:latin typeface="Consolas" panose="020B0609020204030204" pitchFamily="49" charset="0"/>
                <a:cs typeface="Consolas" panose="020B0609020204030204" pitchFamily="49" charset="0"/>
              </a:rPr>
              <a:t>		  .selfVoicing {</a:t>
            </a:r>
          </a:p>
          <a:p>
            <a:r>
              <a:rPr lang="en-GB" sz="1000">
                <a:solidFill>
                  <a:srgbClr val="FF40FF"/>
                </a:solidFill>
                <a:latin typeface="Consolas" panose="020B0609020204030204" pitchFamily="49" charset="0"/>
                <a:cs typeface="Consolas" panose="020B0609020204030204" pitchFamily="49" charset="0"/>
              </a:rPr>
              <a:t>		     display: none;</a:t>
            </a:r>
          </a:p>
          <a:p>
            <a:r>
              <a:rPr lang="en-GB" sz="1000">
                <a:solidFill>
                  <a:srgbClr val="FF40FF"/>
                </a:solidFill>
                <a:latin typeface="Consolas" panose="020B0609020204030204" pitchFamily="49" charset="0"/>
                <a:cs typeface="Consolas" panose="020B0609020204030204" pitchFamily="49" charset="0"/>
              </a:rPr>
              <a:t>		  }</a:t>
            </a:r>
          </a:p>
          <a:p>
            <a:r>
              <a:rPr lang="en-GB" sz="1000">
                <a:solidFill>
                  <a:srgbClr val="FF40FF"/>
                </a:solidFill>
                <a:latin typeface="Consolas" panose="020B0609020204030204" pitchFamily="49" charset="0"/>
                <a:cs typeface="Consolas" panose="020B0609020204030204" pitchFamily="49" charset="0"/>
              </a:rPr>
              <a:t>		}</a:t>
            </a:r>
          </a:p>
          <a:p>
            <a:r>
              <a:rPr lang="en-GB" sz="1000">
                <a:solidFill>
                  <a:schemeClr val="tx1">
                    <a:lumMod val="50000"/>
                  </a:schemeClr>
                </a:solidFill>
                <a:latin typeface="Consolas" panose="020B0609020204030204" pitchFamily="49" charset="0"/>
                <a:cs typeface="Consolas" panose="020B0609020204030204" pitchFamily="49" charset="0"/>
              </a:rPr>
              <a:t>	&lt;/style&gt;</a:t>
            </a:r>
          </a:p>
          <a:p>
            <a:r>
              <a:rPr lang="en-GB" sz="1000">
                <a:solidFill>
                  <a:schemeClr val="tx1">
                    <a:lumMod val="50000"/>
                  </a:schemeClr>
                </a:solidFill>
                <a:latin typeface="Consolas" panose="020B0609020204030204" pitchFamily="49" charset="0"/>
                <a:cs typeface="Consolas" panose="020B0609020204030204" pitchFamily="49" charset="0"/>
              </a:rPr>
              <a:t>&lt;/head&gt;</a:t>
            </a:r>
          </a:p>
          <a:p>
            <a:endParaRPr lang="en-GB" sz="1000">
              <a:solidFill>
                <a:schemeClr val="tx1">
                  <a:lumMod val="50000"/>
                </a:schemeClr>
              </a:solidFill>
              <a:latin typeface="Consolas" panose="020B0609020204030204" pitchFamily="49" charset="0"/>
              <a:cs typeface="Consolas" panose="020B0609020204030204" pitchFamily="49" charset="0"/>
            </a:endParaRPr>
          </a:p>
          <a:p>
            <a:r>
              <a:rPr lang="en-GB" sz="1000">
                <a:solidFill>
                  <a:schemeClr val="tx1">
                    <a:lumMod val="50000"/>
                  </a:schemeClr>
                </a:solidFill>
                <a:latin typeface="Consolas" panose="020B0609020204030204" pitchFamily="49" charset="0"/>
                <a:cs typeface="Consolas" panose="020B0609020204030204" pitchFamily="49" charset="0"/>
              </a:rPr>
              <a:t>&lt;body&gt;</a:t>
            </a:r>
          </a:p>
          <a:p>
            <a:r>
              <a:rPr lang="en-GB" sz="1000">
                <a:solidFill>
                  <a:schemeClr val="tx1">
                    <a:lumMod val="50000"/>
                  </a:schemeClr>
                </a:solidFill>
                <a:latin typeface="Consolas" panose="020B0609020204030204" pitchFamily="49" charset="0"/>
                <a:cs typeface="Consolas" panose="020B0609020204030204" pitchFamily="49" charset="0"/>
              </a:rPr>
              <a:t>	&lt;div id="readspeaker_button" class="selfVoicing"&gt;</a:t>
            </a:r>
          </a:p>
          <a:p>
            <a:r>
              <a:rPr lang="en-GB" sz="1000">
                <a:solidFill>
                  <a:schemeClr val="tx1">
                    <a:lumMod val="50000"/>
                  </a:schemeClr>
                </a:solidFill>
                <a:latin typeface="Consolas" panose="020B0609020204030204" pitchFamily="49" charset="0"/>
                <a:cs typeface="Consolas" panose="020B0609020204030204" pitchFamily="49" charset="0"/>
              </a:rPr>
              <a:t>		/* Controls */</a:t>
            </a:r>
          </a:p>
          <a:p>
            <a:r>
              <a:rPr lang="en-GB" sz="1000">
                <a:solidFill>
                  <a:schemeClr val="tx1">
                    <a:lumMod val="50000"/>
                  </a:schemeClr>
                </a:solidFill>
                <a:latin typeface="Consolas" panose="020B0609020204030204" pitchFamily="49" charset="0"/>
                <a:cs typeface="Consolas" panose="020B0609020204030204" pitchFamily="49" charset="0"/>
              </a:rPr>
              <a:t>	&lt;/div&gt;</a:t>
            </a:r>
          </a:p>
          <a:p>
            <a:r>
              <a:rPr lang="en-GB" sz="1000">
                <a:solidFill>
                  <a:schemeClr val="tx1">
                    <a:lumMod val="50000"/>
                  </a:schemeClr>
                </a:solidFill>
                <a:latin typeface="Consolas" panose="020B0609020204030204" pitchFamily="49" charset="0"/>
                <a:cs typeface="Consolas" panose="020B0609020204030204" pitchFamily="49" charset="0"/>
              </a:rPr>
              <a:t>&lt;/body&gt;</a:t>
            </a:r>
          </a:p>
        </p:txBody>
      </p:sp>
    </p:spTree>
    <p:extLst>
      <p:ext uri="{BB962C8B-B14F-4D97-AF65-F5344CB8AC3E}">
        <p14:creationId xmlns:p14="http://schemas.microsoft.com/office/powerpoint/2010/main" val="1147985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4"/>
          <p:cNvSpPr/>
          <p:nvPr/>
        </p:nvSpPr>
        <p:spPr>
          <a:xfrm>
            <a:off x="3635075" y="727050"/>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4"/>
          <p:cNvSpPr/>
          <p:nvPr/>
        </p:nvSpPr>
        <p:spPr>
          <a:xfrm>
            <a:off x="6111750" y="727050"/>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745" name="Google Shape;745;p54"/>
          <p:cNvSpPr/>
          <p:nvPr/>
        </p:nvSpPr>
        <p:spPr>
          <a:xfrm>
            <a:off x="3635075" y="2701075"/>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txBox="1"/>
          <p:nvPr/>
        </p:nvSpPr>
        <p:spPr>
          <a:xfrm>
            <a:off x="3711275" y="1081350"/>
            <a:ext cx="2166600" cy="1136100"/>
          </a:xfrm>
          <a:prstGeom prst="rect">
            <a:avLst/>
          </a:prstGeom>
          <a:noFill/>
          <a:ln>
            <a:noFill/>
          </a:ln>
        </p:spPr>
        <p:txBody>
          <a:bodyPr spcFirstLastPara="1" wrap="square" lIns="91425" tIns="91425" rIns="91425" bIns="91425" anchor="ctr" anchorCtr="0">
            <a:noAutofit/>
          </a:bodyPr>
          <a:lstStyle/>
          <a:p>
            <a:pPr lvl="0"/>
            <a:r>
              <a:rPr lang="en-GB" sz="1600" b="1" dirty="0">
                <a:solidFill>
                  <a:srgbClr val="434342"/>
                </a:solidFill>
                <a:latin typeface="Segoe UI" panose="020B0502040204020203" pitchFamily="34" charset="0"/>
                <a:ea typeface="Ubuntu"/>
                <a:cs typeface="Segoe UI" panose="020B0502040204020203" pitchFamily="34" charset="0"/>
                <a:sym typeface="Ubuntu"/>
              </a:rPr>
              <a:t>People with illiterates and dyslexics.</a:t>
            </a:r>
            <a:endParaRPr lang="en-GB" sz="1200" dirty="0">
              <a:solidFill>
                <a:srgbClr val="434342"/>
              </a:solidFill>
              <a:latin typeface="Ubuntu"/>
              <a:ea typeface="Ubuntu"/>
              <a:cs typeface="Ubuntu"/>
              <a:sym typeface="Ubuntu"/>
            </a:endParaRPr>
          </a:p>
        </p:txBody>
      </p:sp>
      <p:sp>
        <p:nvSpPr>
          <p:cNvPr id="748" name="Google Shape;748;p54"/>
          <p:cNvSpPr txBox="1"/>
          <p:nvPr/>
        </p:nvSpPr>
        <p:spPr>
          <a:xfrm>
            <a:off x="6285450" y="1081349"/>
            <a:ext cx="1992900" cy="1100875"/>
          </a:xfrm>
          <a:prstGeom prst="rect">
            <a:avLst/>
          </a:prstGeom>
          <a:noFill/>
          <a:ln>
            <a:noFill/>
          </a:ln>
        </p:spPr>
        <p:txBody>
          <a:bodyPr spcFirstLastPara="1" wrap="square" lIns="91425" tIns="91425" rIns="91425" bIns="91425" anchor="ctr" anchorCtr="0">
            <a:noAutofit/>
          </a:bodyPr>
          <a:lstStyle/>
          <a:p>
            <a:r>
              <a:rPr lang="en-GB" sz="1600" b="1" dirty="0">
                <a:solidFill>
                  <a:srgbClr val="434342"/>
                </a:solidFill>
                <a:latin typeface="Segoe UI" panose="020B0502040204020203" pitchFamily="34" charset="0"/>
                <a:cs typeface="Segoe UI" panose="020B0502040204020203" pitchFamily="34" charset="0"/>
              </a:rPr>
              <a:t>People with Visually impairments.</a:t>
            </a:r>
            <a:endParaRPr lang="en-GB" sz="1200" dirty="0">
              <a:solidFill>
                <a:srgbClr val="434342"/>
              </a:solidFill>
              <a:latin typeface="Segoe UI" panose="020B0502040204020203" pitchFamily="34" charset="0"/>
              <a:ea typeface="Ubuntu"/>
              <a:cs typeface="Segoe UI" panose="020B0502040204020203" pitchFamily="34" charset="0"/>
              <a:sym typeface="Ubuntu"/>
            </a:endParaRPr>
          </a:p>
        </p:txBody>
      </p:sp>
      <p:sp>
        <p:nvSpPr>
          <p:cNvPr id="749" name="Google Shape;749;p54"/>
          <p:cNvSpPr txBox="1"/>
          <p:nvPr/>
        </p:nvSpPr>
        <p:spPr>
          <a:xfrm>
            <a:off x="3711275" y="3003300"/>
            <a:ext cx="2103600" cy="1413150"/>
          </a:xfrm>
          <a:prstGeom prst="rect">
            <a:avLst/>
          </a:prstGeom>
          <a:noFill/>
          <a:ln>
            <a:noFill/>
          </a:ln>
        </p:spPr>
        <p:txBody>
          <a:bodyPr spcFirstLastPara="1" wrap="square" lIns="91425" tIns="91425" rIns="91425" bIns="91425" anchor="ctr" anchorCtr="0">
            <a:noAutofit/>
          </a:bodyPr>
          <a:lstStyle/>
          <a:p>
            <a:r>
              <a:rPr lang="en-GB" sz="1600" b="1">
                <a:solidFill>
                  <a:srgbClr val="434342"/>
                </a:solidFill>
                <a:latin typeface="Segoe UI" panose="020B0502040204020203" pitchFamily="34" charset="0"/>
                <a:ea typeface="Ubuntu"/>
                <a:cs typeface="Segoe UI" panose="020B0502040204020203" pitchFamily="34" charset="0"/>
                <a:sym typeface="Ubuntu"/>
              </a:rPr>
              <a:t>Language learners, </a:t>
            </a:r>
          </a:p>
          <a:p>
            <a:r>
              <a:rPr lang="en-GB" sz="1200">
                <a:solidFill>
                  <a:srgbClr val="434342"/>
                </a:solidFill>
                <a:latin typeface="Segoe UI" panose="020B0502040204020203" pitchFamily="34" charset="0"/>
                <a:ea typeface="Ubuntu"/>
                <a:cs typeface="Segoe UI" panose="020B0502040204020203" pitchFamily="34" charset="0"/>
                <a:sym typeface="Ubuntu"/>
              </a:rPr>
              <a:t>for example childrens or L2-learners.</a:t>
            </a:r>
            <a:br>
              <a:rPr lang="en-GB" sz="1200">
                <a:solidFill>
                  <a:srgbClr val="434342"/>
                </a:solidFill>
                <a:latin typeface="Ubuntu"/>
                <a:ea typeface="Ubuntu"/>
                <a:cs typeface="Ubuntu"/>
                <a:sym typeface="Ubuntu"/>
              </a:rPr>
            </a:br>
            <a:endParaRPr lang="en-GB" sz="1200">
              <a:solidFill>
                <a:srgbClr val="434342"/>
              </a:solidFill>
              <a:latin typeface="Ubuntu"/>
              <a:ea typeface="Ubuntu"/>
              <a:cs typeface="Ubuntu"/>
              <a:sym typeface="Ubuntu"/>
            </a:endParaRPr>
          </a:p>
        </p:txBody>
      </p:sp>
      <p:sp>
        <p:nvSpPr>
          <p:cNvPr id="751" name="Google Shape;751;p5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28</a:t>
            </a:fld>
            <a:endParaRPr/>
          </a:p>
        </p:txBody>
      </p:sp>
      <p:sp>
        <p:nvSpPr>
          <p:cNvPr id="752" name="Google Shape;752;p54"/>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2200">
                <a:latin typeface="Segoe UI" panose="020B0502040204020203" pitchFamily="34" charset="0"/>
                <a:cs typeface="Segoe UI" panose="020B0502040204020203" pitchFamily="34" charset="0"/>
              </a:rPr>
              <a:t>Potential Users</a:t>
            </a:r>
            <a:endParaRPr lang="en-GB" sz="1000" b="0">
              <a:solidFill>
                <a:schemeClr val="lt2"/>
              </a:solidFill>
              <a:latin typeface="Segoe UI" panose="020B0502040204020203" pitchFamily="34" charset="0"/>
              <a:ea typeface="Ubuntu Light"/>
              <a:cs typeface="Segoe UI" panose="020B0502040204020203" pitchFamily="34" charset="0"/>
              <a:sym typeface="Ubuntu Light"/>
            </a:endParaRPr>
          </a:p>
        </p:txBody>
      </p:sp>
      <p:sp>
        <p:nvSpPr>
          <p:cNvPr id="11" name="Google Shape;745;p54">
            <a:extLst>
              <a:ext uri="{FF2B5EF4-FFF2-40B4-BE49-F238E27FC236}">
                <a16:creationId xmlns:a16="http://schemas.microsoft.com/office/drawing/2014/main" id="{75601CC1-FB98-044F-BFE8-F4AE17BD24B2}"/>
              </a:ext>
            </a:extLst>
          </p:cNvPr>
          <p:cNvSpPr/>
          <p:nvPr/>
        </p:nvSpPr>
        <p:spPr>
          <a:xfrm>
            <a:off x="6111750" y="2701075"/>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49;p54">
            <a:extLst>
              <a:ext uri="{FF2B5EF4-FFF2-40B4-BE49-F238E27FC236}">
                <a16:creationId xmlns:a16="http://schemas.microsoft.com/office/drawing/2014/main" id="{8FA89B8D-0229-8C4E-97CD-711ADD2F0554}"/>
              </a:ext>
            </a:extLst>
          </p:cNvPr>
          <p:cNvSpPr txBox="1"/>
          <p:nvPr/>
        </p:nvSpPr>
        <p:spPr>
          <a:xfrm>
            <a:off x="6187950" y="2890825"/>
            <a:ext cx="2103600" cy="1525625"/>
          </a:xfrm>
          <a:prstGeom prst="rect">
            <a:avLst/>
          </a:prstGeom>
          <a:noFill/>
          <a:ln>
            <a:noFill/>
          </a:ln>
        </p:spPr>
        <p:txBody>
          <a:bodyPr spcFirstLastPara="1" wrap="square" lIns="91425" tIns="91425" rIns="91425" bIns="91425" anchor="ctr" anchorCtr="0">
            <a:noAutofit/>
          </a:bodyPr>
          <a:lstStyle/>
          <a:p>
            <a:r>
              <a:rPr lang="en-GB" sz="1600" b="1">
                <a:solidFill>
                  <a:srgbClr val="434342"/>
                </a:solidFill>
                <a:latin typeface="Segoe UI" panose="020B0502040204020203" pitchFamily="34" charset="0"/>
                <a:ea typeface="Ubuntu"/>
                <a:cs typeface="Segoe UI" panose="020B0502040204020203" pitchFamily="34" charset="0"/>
                <a:sym typeface="Ubuntu"/>
              </a:rPr>
              <a:t>As in 1.1 people who want to listen instead of reading, </a:t>
            </a:r>
            <a:r>
              <a:rPr lang="en-GB" sz="1200">
                <a:solidFill>
                  <a:srgbClr val="434342"/>
                </a:solidFill>
                <a:latin typeface="Segoe UI" panose="020B0502040204020203" pitchFamily="34" charset="0"/>
                <a:ea typeface="Ubuntu"/>
                <a:cs typeface="Segoe UI" panose="020B0502040204020203" pitchFamily="34" charset="0"/>
                <a:sym typeface="Ubuntu"/>
              </a:rPr>
              <a:t>e.g. because of the environment.</a:t>
            </a:r>
            <a:endParaRPr lang="en-GB" sz="1200">
              <a:solidFill>
                <a:srgbClr val="434342"/>
              </a:solidFill>
              <a:latin typeface="Ubuntu"/>
              <a:ea typeface="Ubuntu"/>
              <a:cs typeface="Ubuntu"/>
              <a:sym typeface="Ubuntu"/>
            </a:endParaRPr>
          </a:p>
        </p:txBody>
      </p:sp>
      <p:sp>
        <p:nvSpPr>
          <p:cNvPr id="13" name="Google Shape;341;p47">
            <a:extLst>
              <a:ext uri="{FF2B5EF4-FFF2-40B4-BE49-F238E27FC236}">
                <a16:creationId xmlns:a16="http://schemas.microsoft.com/office/drawing/2014/main" id="{C601A1D5-2C48-B14B-9EF6-3B3FB3C5747B}"/>
              </a:ext>
            </a:extLst>
          </p:cNvPr>
          <p:cNvSpPr txBox="1">
            <a:spLocks/>
          </p:cNvSpPr>
          <p:nvPr/>
        </p:nvSpPr>
        <p:spPr>
          <a:xfrm>
            <a:off x="783525" y="209201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3.1 </a:t>
            </a:r>
            <a:r>
              <a:rPr lang="de-DE" sz="1000" b="1" dirty="0" err="1">
                <a:solidFill>
                  <a:schemeClr val="dk1"/>
                </a:solidFill>
                <a:latin typeface="Segoe UI" panose="020B0502040204020203" pitchFamily="34" charset="0"/>
                <a:ea typeface="Ubuntu"/>
                <a:cs typeface="Segoe UI" panose="020B0502040204020203" pitchFamily="34" charset="0"/>
                <a:sym typeface="Ubuntu"/>
              </a:rPr>
              <a:t>Self-Voicing</a:t>
            </a:r>
            <a:r>
              <a:rPr lang="de-DE" sz="1000" b="1" dirty="0">
                <a:solidFill>
                  <a:schemeClr val="dk1"/>
                </a:solidFill>
                <a:latin typeface="Segoe UI" panose="020B0502040204020203" pitchFamily="34" charset="0"/>
                <a:ea typeface="Ubuntu"/>
                <a:cs typeface="Segoe UI" panose="020B0502040204020203" pitchFamily="34" charset="0"/>
                <a:sym typeface="Ubuntu"/>
              </a:rPr>
              <a:t> Enabled</a:t>
            </a:r>
          </a:p>
        </p:txBody>
      </p:sp>
    </p:spTree>
    <p:extLst>
      <p:ext uri="{BB962C8B-B14F-4D97-AF65-F5344CB8AC3E}">
        <p14:creationId xmlns:p14="http://schemas.microsoft.com/office/powerpoint/2010/main" val="1318729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9" name="Google Shape;146;p21">
            <a:extLst>
              <a:ext uri="{FF2B5EF4-FFF2-40B4-BE49-F238E27FC236}">
                <a16:creationId xmlns:a16="http://schemas.microsoft.com/office/drawing/2014/main" id="{B8665BDC-90F6-CB43-A312-40B74DB1F8D8}"/>
              </a:ext>
            </a:extLst>
          </p:cNvPr>
          <p:cNvSpPr/>
          <p:nvPr/>
        </p:nvSpPr>
        <p:spPr>
          <a:xfrm>
            <a:off x="4598700" y="-376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b="1" dirty="0">
                <a:latin typeface="Segoe UI" panose="020B0502040204020203" pitchFamily="34" charset="0"/>
                <a:cs typeface="Segoe UI" panose="020B0502040204020203" pitchFamily="34" charset="0"/>
              </a:rPr>
              <a:t>3.1 Pictograms Enabled</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29</a:t>
            </a:fld>
            <a:endParaRPr>
              <a:solidFill>
                <a:srgbClr val="B7B7B7"/>
              </a:solidFill>
            </a:endParaRPr>
          </a:p>
        </p:txBody>
      </p:sp>
      <p:sp>
        <p:nvSpPr>
          <p:cNvPr id="264" name="Google Shape;264;p40"/>
          <p:cNvSpPr txBox="1">
            <a:spLocks noGrp="1"/>
          </p:cNvSpPr>
          <p:nvPr>
            <p:ph type="subTitle" idx="2"/>
          </p:nvPr>
        </p:nvSpPr>
        <p:spPr>
          <a:xfrm>
            <a:off x="5068049" y="799188"/>
            <a:ext cx="3606600" cy="1141582"/>
          </a:xfrm>
          <a:prstGeom prst="rect">
            <a:avLst/>
          </a:prstGeom>
        </p:spPr>
        <p:txBody>
          <a:bodyPr spcFirstLastPara="1" wrap="square" lIns="91425" tIns="91425" rIns="91425" bIns="91425" anchor="t" anchorCtr="0">
            <a:noAutofit/>
          </a:bodyPr>
          <a:lstStyle/>
          <a:p>
            <a:pPr marL="0" lvl="0" indent="0"/>
            <a:r>
              <a:rPr lang="de-DE" i="1" dirty="0" err="1">
                <a:solidFill>
                  <a:schemeClr val="dk2"/>
                </a:solidFill>
                <a:latin typeface="Segoe UI" panose="020B0502040204020203" pitchFamily="34" charset="0"/>
                <a:cs typeface="Segoe UI" panose="020B0502040204020203" pitchFamily="34" charset="0"/>
              </a:rPr>
              <a:t>To</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improve</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the</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understanding</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of</a:t>
            </a:r>
            <a:r>
              <a:rPr lang="de-DE" i="1" dirty="0">
                <a:solidFill>
                  <a:schemeClr val="dk2"/>
                </a:solidFill>
                <a:latin typeface="Segoe UI" panose="020B0502040204020203" pitchFamily="34" charset="0"/>
                <a:cs typeface="Segoe UI" panose="020B0502040204020203" pitchFamily="34" charset="0"/>
              </a:rPr>
              <a:t> a </a:t>
            </a:r>
            <a:r>
              <a:rPr lang="de-DE" i="1" dirty="0" err="1">
                <a:solidFill>
                  <a:schemeClr val="dk2"/>
                </a:solidFill>
                <a:latin typeface="Segoe UI" panose="020B0502040204020203" pitchFamily="34" charset="0"/>
                <a:cs typeface="Segoe UI" panose="020B0502040204020203" pitchFamily="34" charset="0"/>
              </a:rPr>
              <a:t>text</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this</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feature</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adds</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pictograms</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to</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some</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words</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that</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are</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difficult</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to</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understand</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or</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may</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have</a:t>
            </a:r>
            <a:r>
              <a:rPr lang="de-DE" i="1" dirty="0">
                <a:solidFill>
                  <a:schemeClr val="dk2"/>
                </a:solidFill>
                <a:latin typeface="Segoe UI" panose="020B0502040204020203" pitchFamily="34" charset="0"/>
                <a:cs typeface="Segoe UI" panose="020B0502040204020203" pitchFamily="34" charset="0"/>
              </a:rPr>
              <a:t> a double </a:t>
            </a:r>
            <a:r>
              <a:rPr lang="de-DE" i="1" dirty="0" err="1">
                <a:solidFill>
                  <a:schemeClr val="dk2"/>
                </a:solidFill>
                <a:latin typeface="Segoe UI" panose="020B0502040204020203" pitchFamily="34" charset="0"/>
                <a:cs typeface="Segoe UI" panose="020B0502040204020203" pitchFamily="34" charset="0"/>
              </a:rPr>
              <a:t>meaning</a:t>
            </a:r>
            <a:r>
              <a:rPr lang="de-DE" i="1" dirty="0">
                <a:solidFill>
                  <a:schemeClr val="dk2"/>
                </a:solidFill>
                <a:latin typeface="Segoe UI" panose="020B0502040204020203" pitchFamily="34" charset="0"/>
                <a:cs typeface="Segoe UI" panose="020B0502040204020203" pitchFamily="34" charset="0"/>
              </a:rPr>
              <a:t>. E.g. </a:t>
            </a:r>
            <a:r>
              <a:rPr lang="de-DE" i="1" dirty="0" err="1">
                <a:solidFill>
                  <a:schemeClr val="dk2"/>
                </a:solidFill>
                <a:latin typeface="Segoe UI" panose="020B0502040204020203" pitchFamily="34" charset="0"/>
                <a:cs typeface="Segoe UI" panose="020B0502040204020203" pitchFamily="34" charset="0"/>
              </a:rPr>
              <a:t>banking</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the</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pictogram</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is</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displayed</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when</a:t>
            </a:r>
            <a:r>
              <a:rPr lang="de-DE" i="1" dirty="0">
                <a:solidFill>
                  <a:schemeClr val="dk2"/>
                </a:solidFill>
                <a:latin typeface="Segoe UI" panose="020B0502040204020203" pitchFamily="34" charset="0"/>
                <a:cs typeface="Segoe UI" panose="020B0502040204020203" pitchFamily="34" charset="0"/>
              </a:rPr>
              <a:t> </a:t>
            </a:r>
            <a:r>
              <a:rPr lang="de-DE" i="1" dirty="0" err="1">
                <a:solidFill>
                  <a:schemeClr val="dk2"/>
                </a:solidFill>
                <a:latin typeface="Segoe UI" panose="020B0502040204020203" pitchFamily="34" charset="0"/>
                <a:cs typeface="Segoe UI" panose="020B0502040204020203" pitchFamily="34" charset="0"/>
              </a:rPr>
              <a:t>hovering</a:t>
            </a:r>
            <a:endParaRPr i="1" dirty="0">
              <a:solidFill>
                <a:schemeClr val="dk2"/>
              </a:solidFill>
              <a:latin typeface="Segoe UI" panose="020B0502040204020203" pitchFamily="34" charset="0"/>
              <a:cs typeface="Segoe UI" panose="020B0502040204020203" pitchFamily="34" charset="0"/>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3374400" cy="28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Font typeface="Arial"/>
              <a:buNone/>
            </a:pPr>
            <a:r>
              <a:rPr lang="de-DE" sz="1000" b="1" dirty="0">
                <a:solidFill>
                  <a:schemeClr val="dk1"/>
                </a:solidFill>
                <a:latin typeface="Segoe UI" panose="020B0502040204020203" pitchFamily="34" charset="0"/>
                <a:ea typeface="Ubuntu"/>
                <a:cs typeface="Segoe UI" panose="020B0502040204020203" pitchFamily="34" charset="0"/>
                <a:sym typeface="Ubuntu"/>
              </a:rPr>
              <a:t>Type</a:t>
            </a:r>
            <a:br>
              <a:rPr lang="de-DE" sz="1000" dirty="0">
                <a:solidFill>
                  <a:schemeClr val="dk1"/>
                </a:solidFill>
                <a:latin typeface="Segoe UI" panose="020B0502040204020203" pitchFamily="34" charset="0"/>
                <a:ea typeface="Ubuntu"/>
                <a:cs typeface="Segoe UI" panose="020B0502040204020203" pitchFamily="34" charset="0"/>
                <a:sym typeface="Ubuntu"/>
              </a:rPr>
            </a:br>
            <a:r>
              <a:rPr lang="de-DE" sz="1000" dirty="0">
                <a:solidFill>
                  <a:schemeClr val="dk1"/>
                </a:solidFill>
                <a:latin typeface="Segoe UI" panose="020B0502040204020203" pitchFamily="34" charset="0"/>
                <a:ea typeface="Ubuntu"/>
                <a:cs typeface="Segoe UI" panose="020B0502040204020203" pitchFamily="34" charset="0"/>
                <a:sym typeface="Ubuntu"/>
              </a:rPr>
              <a:t>Boolean</a:t>
            </a:r>
          </a:p>
          <a:p>
            <a:pPr marL="0" indent="0">
              <a:lnSpc>
                <a:spcPct val="115000"/>
              </a:lnSpc>
              <a:buClr>
                <a:schemeClr val="dk1"/>
              </a:buClr>
              <a:buSzPts val="1100"/>
              <a:buFont typeface="Arial"/>
              <a:buNone/>
            </a:pPr>
            <a:endParaRPr lang="de-DE"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Description</a:t>
            </a:r>
            <a:br>
              <a:rPr lang="de-DE"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Indicates whether the user prefers to see pictograms to better understand the content</a:t>
            </a:r>
          </a:p>
          <a:p>
            <a:pPr marL="0" indent="0">
              <a:lnSpc>
                <a:spcPct val="115000"/>
              </a:lnSpc>
              <a:buClr>
                <a:schemeClr val="dk1"/>
              </a:buClr>
              <a:buSzPts val="1100"/>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WCAG Success Criterion</a:t>
            </a:r>
          </a:p>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3.1.3 Unusual Words</a:t>
            </a:r>
          </a:p>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3.1.5 Reading Level</a:t>
            </a:r>
          </a:p>
          <a:p>
            <a:pPr marL="0" indent="0">
              <a:lnSpc>
                <a:spcPct val="115000"/>
              </a:lnSpc>
              <a:buClr>
                <a:schemeClr val="dk1"/>
              </a:buClr>
              <a:buSzPts val="1100"/>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 </a:t>
            </a:r>
          </a:p>
          <a:p>
            <a:pPr marL="0" indent="0">
              <a:lnSpc>
                <a:spcPct val="115000"/>
              </a:lnSpc>
              <a:buClr>
                <a:schemeClr val="dk1"/>
              </a:buClr>
              <a:buSzPts val="1100"/>
              <a:buFont typeface="Arial"/>
              <a:buNone/>
            </a:pPr>
            <a:endParaRPr lang="de-DE"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endParaRPr lang="de-DE" sz="1000" dirty="0">
              <a:solidFill>
                <a:schemeClr val="dk1"/>
              </a:solidFill>
              <a:latin typeface="Ubuntu"/>
              <a:ea typeface="Ubuntu"/>
              <a:cs typeface="Segoe UI" panose="020B0502040204020203" pitchFamily="34" charset="0"/>
              <a:sym typeface="Ubuntu"/>
            </a:endParaRPr>
          </a:p>
          <a:p>
            <a:pPr marL="0" indent="0">
              <a:lnSpc>
                <a:spcPct val="115000"/>
              </a:lnSpc>
              <a:buClr>
                <a:schemeClr val="dk1"/>
              </a:buClr>
              <a:buSzPts val="1100"/>
              <a:buFont typeface="Arial"/>
              <a:buNone/>
            </a:pPr>
            <a:endParaRPr lang="de-DE" sz="1000" dirty="0">
              <a:solidFill>
                <a:schemeClr val="dk1"/>
              </a:solidFill>
              <a:latin typeface="Segoe UI" panose="020B0502040204020203" pitchFamily="34" charset="0"/>
              <a:ea typeface="Ubuntu"/>
              <a:cs typeface="Segoe UI" panose="020B0502040204020203" pitchFamily="34" charset="0"/>
              <a:sym typeface="Ubuntu"/>
            </a:endParaRPr>
          </a:p>
        </p:txBody>
      </p:sp>
      <p:pic>
        <p:nvPicPr>
          <p:cNvPr id="3" name="Grafik 2" descr="Ein Bild, das Text enthält.&#10;&#10;Automatisch generierte Beschreibung">
            <a:extLst>
              <a:ext uri="{FF2B5EF4-FFF2-40B4-BE49-F238E27FC236}">
                <a16:creationId xmlns:a16="http://schemas.microsoft.com/office/drawing/2014/main" id="{0BD57A30-063C-204A-B58A-507826F91D84}"/>
              </a:ext>
            </a:extLst>
          </p:cNvPr>
          <p:cNvPicPr>
            <a:picLocks noChangeAspect="1"/>
          </p:cNvPicPr>
          <p:nvPr/>
        </p:nvPicPr>
        <p:blipFill rotWithShape="1">
          <a:blip r:embed="rId3"/>
          <a:srcRect l="13754" t="21477" r="15381"/>
          <a:stretch/>
        </p:blipFill>
        <p:spPr>
          <a:xfrm>
            <a:off x="5119151" y="2280914"/>
            <a:ext cx="3504397" cy="2185540"/>
          </a:xfrm>
          <a:prstGeom prst="rect">
            <a:avLst/>
          </a:prstGeom>
          <a:effectLst>
            <a:outerShdw blurRad="419100" sx="109000" sy="109000" algn="ctr" rotWithShape="0">
              <a:prstClr val="black">
                <a:alpha val="6000"/>
              </a:prstClr>
            </a:outerShdw>
          </a:effectLst>
        </p:spPr>
      </p:pic>
    </p:spTree>
    <p:extLst>
      <p:ext uri="{BB962C8B-B14F-4D97-AF65-F5344CB8AC3E}">
        <p14:creationId xmlns:p14="http://schemas.microsoft.com/office/powerpoint/2010/main" val="276259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4598900" y="1491800"/>
            <a:ext cx="3593700" cy="12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dirty="0">
                <a:latin typeface="Segoe UI" panose="020B0502040204020203" pitchFamily="34" charset="0"/>
                <a:cs typeface="Segoe UI" panose="020B0502040204020203" pitchFamily="34" charset="0"/>
              </a:rPr>
              <a:t>1. Time-based Media</a:t>
            </a:r>
            <a:endParaRPr dirty="0">
              <a:latin typeface="Segoe UI" panose="020B0502040204020203" pitchFamily="34" charset="0"/>
              <a:cs typeface="Segoe UI" panose="020B0502040204020203" pitchFamily="34" charset="0"/>
            </a:endParaRPr>
          </a:p>
        </p:txBody>
      </p:sp>
      <p:sp>
        <p:nvSpPr>
          <p:cNvPr id="238" name="Google Shape;238;p37"/>
          <p:cNvSpPr txBox="1">
            <a:spLocks noGrp="1"/>
          </p:cNvSpPr>
          <p:nvPr>
            <p:ph type="subTitle" idx="1"/>
          </p:nvPr>
        </p:nvSpPr>
        <p:spPr>
          <a:xfrm>
            <a:off x="4598900" y="2968192"/>
            <a:ext cx="2920800" cy="1590000"/>
          </a:xfrm>
          <a:prstGeom prst="rect">
            <a:avLst/>
          </a:prstGeom>
        </p:spPr>
        <p:txBody>
          <a:bodyPr spcFirstLastPara="1" wrap="square" lIns="91425" tIns="91425" rIns="91425" bIns="91425" anchor="t" anchorCtr="0">
            <a:noAutofit/>
          </a:bodyPr>
          <a:lstStyle/>
          <a:p>
            <a:pPr marL="0" lvl="0" indent="0"/>
            <a:r>
              <a:rPr lang="en-GB" dirty="0">
                <a:latin typeface="Segoe UI" panose="020B0502040204020203" pitchFamily="34" charset="0"/>
                <a:cs typeface="Segoe UI" panose="020B0502040204020203" pitchFamily="34" charset="0"/>
              </a:rPr>
              <a:t>Offer accessible alternatives for the presentation of the information in a synchronized media presentation.</a:t>
            </a:r>
          </a:p>
          <a:p>
            <a:pPr marL="0" lvl="0" indent="0"/>
            <a:endParaRPr lang="en-GB" dirty="0">
              <a:latin typeface="Segoe UI" panose="020B0502040204020203" pitchFamily="34" charset="0"/>
              <a:cs typeface="Segoe UI" panose="020B0502040204020203" pitchFamily="34" charset="0"/>
            </a:endParaRPr>
          </a:p>
          <a:p>
            <a:pPr marL="0" indent="0"/>
            <a:r>
              <a:rPr lang="en-GB" dirty="0">
                <a:latin typeface="Segoe UI" panose="020B0502040204020203" pitchFamily="34" charset="0"/>
                <a:cs typeface="Segoe UI" panose="020B0502040204020203" pitchFamily="34" charset="0"/>
              </a:rPr>
              <a:t>WCAG 1.2 Time-based Media</a:t>
            </a:r>
          </a:p>
          <a:p>
            <a:pPr marL="0" lvl="0" indent="0"/>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(1/2)</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30</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35409" y="1692890"/>
            <a:ext cx="3034465"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In this example, the tooltip with the pictogram as image is only displayed if the user prefers the function</a:t>
            </a:r>
          </a:p>
          <a:p>
            <a:pPr marL="0" indent="0">
              <a:lnSpc>
                <a:spcPct val="115000"/>
              </a:lnSpc>
              <a:buClr>
                <a:schemeClr val="dk1"/>
              </a:buClr>
              <a:buSzPts val="1100"/>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Disadvantage:</a:t>
            </a:r>
          </a:p>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The pictogram is also loaded if the user does not prefer the function.</a:t>
            </a:r>
            <a:endParaRPr lang="en-GB" sz="1000" b="1"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en-GB" sz="1000" b="1"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3.2 Pictograms Enabled</a:t>
            </a:r>
          </a:p>
        </p:txBody>
      </p:sp>
      <p:sp>
        <p:nvSpPr>
          <p:cNvPr id="9" name="Abgerundetes Rechteck 8">
            <a:extLst>
              <a:ext uri="{FF2B5EF4-FFF2-40B4-BE49-F238E27FC236}">
                <a16:creationId xmlns:a16="http://schemas.microsoft.com/office/drawing/2014/main" id="{7C7FC51A-1C9C-B940-94EF-ED276C127C21}"/>
              </a:ext>
            </a:extLst>
          </p:cNvPr>
          <p:cNvSpPr/>
          <p:nvPr/>
        </p:nvSpPr>
        <p:spPr>
          <a:xfrm>
            <a:off x="4000479" y="1088136"/>
            <a:ext cx="4891117" cy="3477727"/>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4000479" y="1269310"/>
            <a:ext cx="4941003" cy="2737980"/>
          </a:xfrm>
          <a:prstGeom prst="rect">
            <a:avLst/>
          </a:prstGeom>
        </p:spPr>
        <p:txBody>
          <a:bodyPr spcFirstLastPara="1" wrap="square" lIns="91425" tIns="91425" rIns="91425" bIns="91425" anchor="t" anchorCtr="0">
            <a:noAutofit/>
          </a:bodyPr>
          <a:lstStyle/>
          <a:p>
            <a:r>
              <a:rPr lang="en-GB" sz="1000" dirty="0">
                <a:solidFill>
                  <a:schemeClr val="tx1">
                    <a:lumMod val="50000"/>
                  </a:schemeClr>
                </a:solidFill>
                <a:latin typeface="Consolas" panose="020B0609020204030204" pitchFamily="49" charset="0"/>
                <a:cs typeface="Consolas" panose="020B0609020204030204" pitchFamily="49" charset="0"/>
              </a:rPr>
              <a:t>@media </a:t>
            </a:r>
            <a:r>
              <a:rPr lang="en-GB" sz="1000" dirty="0">
                <a:solidFill>
                  <a:srgbClr val="FF40FF"/>
                </a:solidFill>
                <a:latin typeface="Consolas" panose="020B0609020204030204" pitchFamily="49" charset="0"/>
                <a:cs typeface="Consolas" panose="020B0609020204030204" pitchFamily="49" charset="0"/>
              </a:rPr>
              <a:t>(</a:t>
            </a:r>
            <a:r>
              <a:rPr lang="en-GB" sz="1000" dirty="0" err="1">
                <a:solidFill>
                  <a:srgbClr val="FF40FF"/>
                </a:solidFill>
                <a:latin typeface="Consolas" panose="020B0609020204030204" pitchFamily="49" charset="0"/>
                <a:cs typeface="Consolas" panose="020B0609020204030204" pitchFamily="49" charset="0"/>
              </a:rPr>
              <a:t>pictogramsEnabled</a:t>
            </a:r>
            <a:r>
              <a:rPr lang="en-GB" sz="1000" dirty="0">
                <a:solidFill>
                  <a:srgbClr val="FF40FF"/>
                </a:solidFill>
                <a:latin typeface="Consolas" panose="020B0609020204030204" pitchFamily="49" charset="0"/>
                <a:cs typeface="Consolas" panose="020B0609020204030204" pitchFamily="49" charset="0"/>
              </a:rPr>
              <a:t>) </a:t>
            </a:r>
            <a:r>
              <a:rPr lang="en-GB" sz="1000" dirty="0">
                <a:solidFill>
                  <a:schemeClr val="tx1">
                    <a:lumMod val="50000"/>
                  </a:schemeClr>
                </a:solidFill>
                <a:latin typeface="Consolas" panose="020B0609020204030204" pitchFamily="49" charset="0"/>
                <a:cs typeface="Consolas" panose="020B0609020204030204" pitchFamily="49" charset="0"/>
              </a:rPr>
              <a:t>{</a:t>
            </a:r>
          </a:p>
          <a:p>
            <a:r>
              <a:rPr lang="en-GB" sz="1000" dirty="0">
                <a:solidFill>
                  <a:schemeClr val="tx1">
                    <a:lumMod val="50000"/>
                  </a:schemeClr>
                </a:solidFill>
                <a:latin typeface="Consolas" panose="020B0609020204030204" pitchFamily="49" charset="0"/>
                <a:cs typeface="Consolas" panose="020B0609020204030204" pitchFamily="49" charset="0"/>
              </a:rPr>
              <a:t>	.tooltip {</a:t>
            </a:r>
          </a:p>
          <a:p>
            <a:r>
              <a:rPr lang="en-GB" sz="1000" dirty="0">
                <a:solidFill>
                  <a:schemeClr val="tx1">
                    <a:lumMod val="50000"/>
                  </a:schemeClr>
                </a:solidFill>
                <a:latin typeface="Consolas" panose="020B0609020204030204" pitchFamily="49" charset="0"/>
                <a:cs typeface="Consolas" panose="020B0609020204030204" pitchFamily="49" charset="0"/>
              </a:rPr>
              <a:t>		/* settings for tooltip*/</a:t>
            </a:r>
          </a:p>
          <a:p>
            <a:r>
              <a:rPr lang="en-GB" sz="1000" dirty="0">
                <a:solidFill>
                  <a:schemeClr val="tx1">
                    <a:lumMod val="50000"/>
                  </a:schemeClr>
                </a:solidFill>
                <a:latin typeface="Consolas" panose="020B0609020204030204" pitchFamily="49" charset="0"/>
                <a:cs typeface="Consolas" panose="020B0609020204030204" pitchFamily="49" charset="0"/>
              </a:rPr>
              <a:t>	}</a:t>
            </a:r>
          </a:p>
          <a:p>
            <a:r>
              <a:rPr lang="en-GB" sz="1000" dirty="0">
                <a:solidFill>
                  <a:schemeClr val="tx1">
                    <a:lumMod val="50000"/>
                  </a:schemeClr>
                </a:solidFill>
                <a:latin typeface="Consolas" panose="020B0609020204030204" pitchFamily="49" charset="0"/>
                <a:cs typeface="Consolas" panose="020B0609020204030204" pitchFamily="49" charset="0"/>
              </a:rPr>
              <a:t>	.</a:t>
            </a:r>
            <a:r>
              <a:rPr lang="en-GB" sz="1000" dirty="0" err="1">
                <a:solidFill>
                  <a:schemeClr val="tx1">
                    <a:lumMod val="50000"/>
                  </a:schemeClr>
                </a:solidFill>
                <a:latin typeface="Consolas" panose="020B0609020204030204" pitchFamily="49" charset="0"/>
                <a:cs typeface="Consolas" panose="020B0609020204030204" pitchFamily="49" charset="0"/>
              </a:rPr>
              <a:t>tooltip:hover</a:t>
            </a:r>
            <a:r>
              <a:rPr lang="en-GB" sz="1000" dirty="0">
                <a:solidFill>
                  <a:schemeClr val="tx1">
                    <a:lumMod val="50000"/>
                  </a:schemeClr>
                </a:solidFill>
                <a:latin typeface="Consolas" panose="020B0609020204030204" pitchFamily="49" charset="0"/>
                <a:cs typeface="Consolas" panose="020B0609020204030204" pitchFamily="49" charset="0"/>
              </a:rPr>
              <a:t> {</a:t>
            </a:r>
          </a:p>
          <a:p>
            <a:r>
              <a:rPr lang="en-GB" sz="1000" dirty="0">
                <a:solidFill>
                  <a:schemeClr val="tx1">
                    <a:lumMod val="50000"/>
                  </a:schemeClr>
                </a:solidFill>
                <a:latin typeface="Consolas" panose="020B0609020204030204" pitchFamily="49" charset="0"/>
                <a:cs typeface="Consolas" panose="020B0609020204030204" pitchFamily="49" charset="0"/>
              </a:rPr>
              <a:t>    		visibility: visible;</a:t>
            </a:r>
          </a:p>
          <a:p>
            <a:r>
              <a:rPr lang="en-GB" sz="1000" dirty="0">
                <a:solidFill>
                  <a:schemeClr val="tx1">
                    <a:lumMod val="50000"/>
                  </a:schemeClr>
                </a:solidFill>
                <a:latin typeface="Consolas" panose="020B0609020204030204" pitchFamily="49" charset="0"/>
                <a:cs typeface="Consolas" panose="020B0609020204030204" pitchFamily="49" charset="0"/>
              </a:rPr>
              <a:t>	}</a:t>
            </a:r>
          </a:p>
          <a:p>
            <a:r>
              <a:rPr lang="en-GB" sz="1000" dirty="0">
                <a:solidFill>
                  <a:schemeClr val="tx1">
                    <a:lumMod val="50000"/>
                  </a:schemeClr>
                </a:solidFill>
                <a:latin typeface="Consolas" panose="020B0609020204030204" pitchFamily="49" charset="0"/>
                <a:cs typeface="Consolas" panose="020B0609020204030204" pitchFamily="49" charset="0"/>
              </a:rPr>
              <a:t>}</a:t>
            </a:r>
          </a:p>
          <a:p>
            <a:endParaRPr lang="en-GB" sz="1000" dirty="0">
              <a:solidFill>
                <a:schemeClr val="tx1">
                  <a:lumMod val="50000"/>
                </a:schemeClr>
              </a:solidFill>
              <a:latin typeface="Consolas" panose="020B0609020204030204" pitchFamily="49" charset="0"/>
              <a:cs typeface="Consolas" panose="020B0609020204030204" pitchFamily="49" charset="0"/>
            </a:endParaRPr>
          </a:p>
          <a:p>
            <a:r>
              <a:rPr lang="en-GB" sz="1000" dirty="0">
                <a:solidFill>
                  <a:schemeClr val="tx1">
                    <a:lumMod val="50000"/>
                  </a:schemeClr>
                </a:solidFill>
                <a:latin typeface="Consolas" panose="020B0609020204030204" pitchFamily="49" charset="0"/>
                <a:cs typeface="Consolas" panose="020B0609020204030204" pitchFamily="49" charset="0"/>
              </a:rPr>
              <a:t>&lt;p&gt; This is an example text of the </a:t>
            </a:r>
          </a:p>
          <a:p>
            <a:r>
              <a:rPr lang="en-GB" sz="1000" dirty="0">
                <a:solidFill>
                  <a:schemeClr val="tx1">
                    <a:lumMod val="50000"/>
                  </a:schemeClr>
                </a:solidFill>
                <a:latin typeface="Consolas" panose="020B0609020204030204" pitchFamily="49" charset="0"/>
                <a:cs typeface="Consolas" panose="020B0609020204030204" pitchFamily="49" charset="0"/>
              </a:rPr>
              <a:t>&lt;span class="tooltip"&gt;bank&lt;span class="</a:t>
            </a:r>
            <a:r>
              <a:rPr lang="en-GB" sz="1000" dirty="0" err="1">
                <a:solidFill>
                  <a:schemeClr val="tx1">
                    <a:lumMod val="50000"/>
                  </a:schemeClr>
                </a:solidFill>
                <a:latin typeface="Consolas" panose="020B0609020204030204" pitchFamily="49" charset="0"/>
                <a:cs typeface="Consolas" panose="020B0609020204030204" pitchFamily="49" charset="0"/>
              </a:rPr>
              <a:t>tooltippicto</a:t>
            </a:r>
            <a:r>
              <a:rPr lang="en-GB" sz="1000" dirty="0">
                <a:solidFill>
                  <a:schemeClr val="tx1">
                    <a:lumMod val="50000"/>
                  </a:schemeClr>
                </a:solidFill>
                <a:latin typeface="Consolas" panose="020B0609020204030204" pitchFamily="49" charset="0"/>
                <a:cs typeface="Consolas" panose="020B0609020204030204" pitchFamily="49" charset="0"/>
              </a:rPr>
              <a:t>"&gt;</a:t>
            </a:r>
          </a:p>
          <a:p>
            <a:r>
              <a:rPr lang="en-GB" sz="1000" dirty="0">
                <a:solidFill>
                  <a:schemeClr val="tx1">
                    <a:lumMod val="50000"/>
                  </a:schemeClr>
                </a:solidFill>
                <a:latin typeface="Consolas" panose="020B0609020204030204" pitchFamily="49" charset="0"/>
                <a:cs typeface="Consolas" panose="020B0609020204030204" pitchFamily="49" charset="0"/>
              </a:rPr>
              <a:t>	&lt;</a:t>
            </a:r>
            <a:r>
              <a:rPr lang="en-GB" sz="1000" dirty="0" err="1">
                <a:solidFill>
                  <a:schemeClr val="tx1">
                    <a:lumMod val="50000"/>
                  </a:schemeClr>
                </a:solidFill>
                <a:latin typeface="Consolas" panose="020B0609020204030204" pitchFamily="49" charset="0"/>
                <a:cs typeface="Consolas" panose="020B0609020204030204" pitchFamily="49" charset="0"/>
              </a:rPr>
              <a:t>img</a:t>
            </a:r>
            <a:r>
              <a:rPr lang="en-GB" sz="1000" dirty="0">
                <a:solidFill>
                  <a:schemeClr val="tx1">
                    <a:lumMod val="50000"/>
                  </a:schemeClr>
                </a:solidFill>
                <a:latin typeface="Consolas" panose="020B0609020204030204" pitchFamily="49" charset="0"/>
                <a:cs typeface="Consolas" panose="020B0609020204030204" pitchFamily="49" charset="0"/>
              </a:rPr>
              <a:t> </a:t>
            </a:r>
            <a:r>
              <a:rPr lang="en-GB" sz="1000" dirty="0" err="1">
                <a:solidFill>
                  <a:schemeClr val="tx1">
                    <a:lumMod val="50000"/>
                  </a:schemeClr>
                </a:solidFill>
                <a:latin typeface="Consolas" panose="020B0609020204030204" pitchFamily="49" charset="0"/>
                <a:cs typeface="Consolas" panose="020B0609020204030204" pitchFamily="49" charset="0"/>
              </a:rPr>
              <a:t>src</a:t>
            </a:r>
            <a:r>
              <a:rPr lang="en-GB" sz="1000" dirty="0">
                <a:solidFill>
                  <a:schemeClr val="tx1">
                    <a:lumMod val="50000"/>
                  </a:schemeClr>
                </a:solidFill>
                <a:latin typeface="Consolas" panose="020B0609020204030204" pitchFamily="49" charset="0"/>
                <a:cs typeface="Consolas" panose="020B0609020204030204" pitchFamily="49" charset="0"/>
              </a:rPr>
              <a:t>="pictogram/</a:t>
            </a:r>
            <a:r>
              <a:rPr lang="en-GB" sz="1000" dirty="0" err="1">
                <a:solidFill>
                  <a:schemeClr val="tx1">
                    <a:lumMod val="50000"/>
                  </a:schemeClr>
                </a:solidFill>
                <a:latin typeface="Consolas" panose="020B0609020204030204" pitchFamily="49" charset="0"/>
                <a:cs typeface="Consolas" panose="020B0609020204030204" pitchFamily="49" charset="0"/>
              </a:rPr>
              <a:t>finance.jpg</a:t>
            </a:r>
            <a:r>
              <a:rPr lang="en-GB" sz="1000" dirty="0">
                <a:solidFill>
                  <a:schemeClr val="tx1">
                    <a:lumMod val="50000"/>
                  </a:schemeClr>
                </a:solidFill>
                <a:latin typeface="Consolas" panose="020B0609020204030204" pitchFamily="49" charset="0"/>
                <a:cs typeface="Consolas" panose="020B0609020204030204" pitchFamily="49" charset="0"/>
              </a:rPr>
              <a:t>"&gt;&lt;/span&gt;&lt;/span&gt; </a:t>
            </a:r>
          </a:p>
          <a:p>
            <a:r>
              <a:rPr lang="en-GB" sz="1000" dirty="0">
                <a:solidFill>
                  <a:schemeClr val="tx1">
                    <a:lumMod val="50000"/>
                  </a:schemeClr>
                </a:solidFill>
                <a:latin typeface="Consolas" panose="020B0609020204030204" pitchFamily="49" charset="0"/>
                <a:cs typeface="Consolas" panose="020B0609020204030204" pitchFamily="49" charset="0"/>
              </a:rPr>
              <a:t>site</a:t>
            </a:r>
          </a:p>
          <a:p>
            <a:r>
              <a:rPr lang="en-GB" sz="1000" dirty="0">
                <a:solidFill>
                  <a:schemeClr val="tx1">
                    <a:lumMod val="50000"/>
                  </a:schemeClr>
                </a:solidFill>
                <a:latin typeface="Consolas" panose="020B0609020204030204" pitchFamily="49" charset="0"/>
                <a:cs typeface="Consolas" panose="020B0609020204030204" pitchFamily="49" charset="0"/>
              </a:rPr>
              <a:t>&lt;/p&gt;</a:t>
            </a:r>
          </a:p>
        </p:txBody>
      </p:sp>
    </p:spTree>
    <p:extLst>
      <p:ext uri="{BB962C8B-B14F-4D97-AF65-F5344CB8AC3E}">
        <p14:creationId xmlns:p14="http://schemas.microsoft.com/office/powerpoint/2010/main" val="2282225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(2/2)</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31</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35409" y="1692890"/>
            <a:ext cx="3034465"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To load the pictogram only when desired, you can use the HTML Picture element similar to the HTML video element.</a:t>
            </a:r>
          </a:p>
          <a:p>
            <a:pPr marL="0" indent="0">
              <a:lnSpc>
                <a:spcPct val="115000"/>
              </a:lnSpc>
              <a:buClr>
                <a:schemeClr val="dk1"/>
              </a:buClr>
              <a:buSzPts val="1100"/>
              <a:buNone/>
            </a:pPr>
            <a:endParaRPr lang="en-GB" sz="1000" b="1"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3.2 Pictograms Enabled</a:t>
            </a:r>
          </a:p>
        </p:txBody>
      </p:sp>
      <p:sp>
        <p:nvSpPr>
          <p:cNvPr id="9" name="Abgerundetes Rechteck 8">
            <a:extLst>
              <a:ext uri="{FF2B5EF4-FFF2-40B4-BE49-F238E27FC236}">
                <a16:creationId xmlns:a16="http://schemas.microsoft.com/office/drawing/2014/main" id="{7C7FC51A-1C9C-B940-94EF-ED276C127C21}"/>
              </a:ext>
            </a:extLst>
          </p:cNvPr>
          <p:cNvSpPr/>
          <p:nvPr/>
        </p:nvSpPr>
        <p:spPr>
          <a:xfrm>
            <a:off x="4000479" y="1088136"/>
            <a:ext cx="4891117" cy="3477727"/>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4000479" y="1269310"/>
            <a:ext cx="4941003" cy="2737980"/>
          </a:xfrm>
          <a:prstGeom prst="rect">
            <a:avLst/>
          </a:prstGeom>
        </p:spPr>
        <p:txBody>
          <a:bodyPr spcFirstLastPara="1" wrap="square" lIns="91425" tIns="91425" rIns="91425" bIns="91425" anchor="t" anchorCtr="0">
            <a:noAutofit/>
          </a:bodyPr>
          <a:lstStyle/>
          <a:p>
            <a:r>
              <a:rPr lang="en-GB" sz="1000" dirty="0">
                <a:solidFill>
                  <a:schemeClr val="tx1">
                    <a:lumMod val="50000"/>
                  </a:schemeClr>
                </a:solidFill>
                <a:latin typeface="Consolas" panose="020B0609020204030204" pitchFamily="49" charset="0"/>
                <a:cs typeface="Consolas" panose="020B0609020204030204" pitchFamily="49" charset="0"/>
              </a:rPr>
              <a:t>@media </a:t>
            </a:r>
            <a:r>
              <a:rPr lang="en-GB" sz="1000" dirty="0">
                <a:solidFill>
                  <a:srgbClr val="FF40FF"/>
                </a:solidFill>
                <a:latin typeface="Consolas" panose="020B0609020204030204" pitchFamily="49" charset="0"/>
                <a:cs typeface="Consolas" panose="020B0609020204030204" pitchFamily="49" charset="0"/>
              </a:rPr>
              <a:t>(</a:t>
            </a:r>
            <a:r>
              <a:rPr lang="en-GB" sz="1000" dirty="0" err="1">
                <a:solidFill>
                  <a:srgbClr val="FF40FF"/>
                </a:solidFill>
                <a:latin typeface="Consolas" panose="020B0609020204030204" pitchFamily="49" charset="0"/>
                <a:cs typeface="Consolas" panose="020B0609020204030204" pitchFamily="49" charset="0"/>
              </a:rPr>
              <a:t>pictogramsEnabled</a:t>
            </a:r>
            <a:r>
              <a:rPr lang="en-GB" sz="1000" dirty="0">
                <a:solidFill>
                  <a:srgbClr val="FF40FF"/>
                </a:solidFill>
                <a:latin typeface="Consolas" panose="020B0609020204030204" pitchFamily="49" charset="0"/>
                <a:cs typeface="Consolas" panose="020B0609020204030204" pitchFamily="49" charset="0"/>
              </a:rPr>
              <a:t>) </a:t>
            </a:r>
            <a:r>
              <a:rPr lang="en-GB" sz="1000" dirty="0">
                <a:solidFill>
                  <a:schemeClr val="tx1">
                    <a:lumMod val="50000"/>
                  </a:schemeClr>
                </a:solidFill>
                <a:latin typeface="Consolas" panose="020B0609020204030204" pitchFamily="49" charset="0"/>
                <a:cs typeface="Consolas" panose="020B0609020204030204" pitchFamily="49" charset="0"/>
              </a:rPr>
              <a:t>{</a:t>
            </a:r>
          </a:p>
          <a:p>
            <a:r>
              <a:rPr lang="en-GB" sz="1000" dirty="0">
                <a:solidFill>
                  <a:schemeClr val="tx1">
                    <a:lumMod val="50000"/>
                  </a:schemeClr>
                </a:solidFill>
                <a:latin typeface="Consolas" panose="020B0609020204030204" pitchFamily="49" charset="0"/>
                <a:cs typeface="Consolas" panose="020B0609020204030204" pitchFamily="49" charset="0"/>
              </a:rPr>
              <a:t>	.tooltip {</a:t>
            </a:r>
          </a:p>
          <a:p>
            <a:r>
              <a:rPr lang="en-GB" sz="1000" dirty="0">
                <a:solidFill>
                  <a:schemeClr val="tx1">
                    <a:lumMod val="50000"/>
                  </a:schemeClr>
                </a:solidFill>
                <a:latin typeface="Consolas" panose="020B0609020204030204" pitchFamily="49" charset="0"/>
                <a:cs typeface="Consolas" panose="020B0609020204030204" pitchFamily="49" charset="0"/>
              </a:rPr>
              <a:t>		/* settings for tooltip*/</a:t>
            </a:r>
          </a:p>
          <a:p>
            <a:r>
              <a:rPr lang="en-GB" sz="1000" dirty="0">
                <a:solidFill>
                  <a:schemeClr val="tx1">
                    <a:lumMod val="50000"/>
                  </a:schemeClr>
                </a:solidFill>
                <a:latin typeface="Consolas" panose="020B0609020204030204" pitchFamily="49" charset="0"/>
                <a:cs typeface="Consolas" panose="020B0609020204030204" pitchFamily="49" charset="0"/>
              </a:rPr>
              <a:t>	}</a:t>
            </a:r>
          </a:p>
          <a:p>
            <a:r>
              <a:rPr lang="en-GB" sz="1000" dirty="0">
                <a:solidFill>
                  <a:schemeClr val="tx1">
                    <a:lumMod val="50000"/>
                  </a:schemeClr>
                </a:solidFill>
                <a:latin typeface="Consolas" panose="020B0609020204030204" pitchFamily="49" charset="0"/>
                <a:cs typeface="Consolas" panose="020B0609020204030204" pitchFamily="49" charset="0"/>
              </a:rPr>
              <a:t>	.</a:t>
            </a:r>
            <a:r>
              <a:rPr lang="en-GB" sz="1000" dirty="0" err="1">
                <a:solidFill>
                  <a:schemeClr val="tx1">
                    <a:lumMod val="50000"/>
                  </a:schemeClr>
                </a:solidFill>
                <a:latin typeface="Consolas" panose="020B0609020204030204" pitchFamily="49" charset="0"/>
                <a:cs typeface="Consolas" panose="020B0609020204030204" pitchFamily="49" charset="0"/>
              </a:rPr>
              <a:t>tooltip:hover</a:t>
            </a:r>
            <a:r>
              <a:rPr lang="en-GB" sz="1000" dirty="0">
                <a:solidFill>
                  <a:schemeClr val="tx1">
                    <a:lumMod val="50000"/>
                  </a:schemeClr>
                </a:solidFill>
                <a:latin typeface="Consolas" panose="020B0609020204030204" pitchFamily="49" charset="0"/>
                <a:cs typeface="Consolas" panose="020B0609020204030204" pitchFamily="49" charset="0"/>
              </a:rPr>
              <a:t> {</a:t>
            </a:r>
          </a:p>
          <a:p>
            <a:r>
              <a:rPr lang="en-GB" sz="1000" dirty="0">
                <a:solidFill>
                  <a:schemeClr val="tx1">
                    <a:lumMod val="50000"/>
                  </a:schemeClr>
                </a:solidFill>
                <a:latin typeface="Consolas" panose="020B0609020204030204" pitchFamily="49" charset="0"/>
                <a:cs typeface="Consolas" panose="020B0609020204030204" pitchFamily="49" charset="0"/>
              </a:rPr>
              <a:t>    		visibility: visible;</a:t>
            </a:r>
          </a:p>
          <a:p>
            <a:r>
              <a:rPr lang="en-GB" sz="1000" dirty="0">
                <a:solidFill>
                  <a:schemeClr val="tx1">
                    <a:lumMod val="50000"/>
                  </a:schemeClr>
                </a:solidFill>
                <a:latin typeface="Consolas" panose="020B0609020204030204" pitchFamily="49" charset="0"/>
                <a:cs typeface="Consolas" panose="020B0609020204030204" pitchFamily="49" charset="0"/>
              </a:rPr>
              <a:t>	}</a:t>
            </a:r>
          </a:p>
          <a:p>
            <a:r>
              <a:rPr lang="en-GB" sz="1000" dirty="0">
                <a:solidFill>
                  <a:schemeClr val="tx1">
                    <a:lumMod val="50000"/>
                  </a:schemeClr>
                </a:solidFill>
                <a:latin typeface="Consolas" panose="020B0609020204030204" pitchFamily="49" charset="0"/>
                <a:cs typeface="Consolas" panose="020B0609020204030204" pitchFamily="49" charset="0"/>
              </a:rPr>
              <a:t>}</a:t>
            </a:r>
          </a:p>
          <a:p>
            <a:endParaRPr lang="en-GB" sz="1000" dirty="0">
              <a:solidFill>
                <a:schemeClr val="tx1">
                  <a:lumMod val="50000"/>
                </a:schemeClr>
              </a:solidFill>
              <a:latin typeface="Consolas" panose="020B0609020204030204" pitchFamily="49" charset="0"/>
              <a:cs typeface="Consolas" panose="020B0609020204030204" pitchFamily="49" charset="0"/>
            </a:endParaRPr>
          </a:p>
          <a:p>
            <a:r>
              <a:rPr lang="en-GB" sz="1000" dirty="0">
                <a:solidFill>
                  <a:schemeClr val="tx1">
                    <a:lumMod val="50000"/>
                  </a:schemeClr>
                </a:solidFill>
                <a:latin typeface="Consolas" panose="020B0609020204030204" pitchFamily="49" charset="0"/>
                <a:cs typeface="Consolas" panose="020B0609020204030204" pitchFamily="49" charset="0"/>
              </a:rPr>
              <a:t>&lt;p&gt; This is an example text of the </a:t>
            </a:r>
          </a:p>
          <a:p>
            <a:r>
              <a:rPr lang="en-GB" sz="1000" dirty="0">
                <a:solidFill>
                  <a:schemeClr val="tx1">
                    <a:lumMod val="50000"/>
                  </a:schemeClr>
                </a:solidFill>
                <a:latin typeface="Consolas" panose="020B0609020204030204" pitchFamily="49" charset="0"/>
                <a:cs typeface="Consolas" panose="020B0609020204030204" pitchFamily="49" charset="0"/>
              </a:rPr>
              <a:t>&lt;span class="tooltip"&gt;bank&lt;span class="</a:t>
            </a:r>
            <a:r>
              <a:rPr lang="en-GB" sz="1000" dirty="0" err="1">
                <a:solidFill>
                  <a:schemeClr val="tx1">
                    <a:lumMod val="50000"/>
                  </a:schemeClr>
                </a:solidFill>
                <a:latin typeface="Consolas" panose="020B0609020204030204" pitchFamily="49" charset="0"/>
                <a:cs typeface="Consolas" panose="020B0609020204030204" pitchFamily="49" charset="0"/>
              </a:rPr>
              <a:t>tooltippicto</a:t>
            </a:r>
            <a:r>
              <a:rPr lang="en-GB" sz="1000" dirty="0">
                <a:solidFill>
                  <a:schemeClr val="tx1">
                    <a:lumMod val="50000"/>
                  </a:schemeClr>
                </a:solidFill>
                <a:latin typeface="Consolas" panose="020B0609020204030204" pitchFamily="49" charset="0"/>
                <a:cs typeface="Consolas" panose="020B0609020204030204" pitchFamily="49" charset="0"/>
              </a:rPr>
              <a:t>"&gt;</a:t>
            </a:r>
          </a:p>
          <a:p>
            <a:r>
              <a:rPr lang="en-GB" sz="1000" dirty="0">
                <a:solidFill>
                  <a:schemeClr val="tx1">
                    <a:lumMod val="50000"/>
                  </a:schemeClr>
                </a:solidFill>
                <a:latin typeface="Consolas" panose="020B0609020204030204" pitchFamily="49" charset="0"/>
                <a:cs typeface="Consolas" panose="020B0609020204030204" pitchFamily="49" charset="0"/>
              </a:rPr>
              <a:t>	&lt;picture&gt;</a:t>
            </a:r>
            <a:br>
              <a:rPr lang="en-GB" sz="1000" dirty="0">
                <a:solidFill>
                  <a:schemeClr val="tx1">
                    <a:lumMod val="50000"/>
                  </a:schemeClr>
                </a:solidFill>
                <a:latin typeface="Consolas" panose="020B0609020204030204" pitchFamily="49" charset="0"/>
                <a:cs typeface="Consolas" panose="020B0609020204030204" pitchFamily="49" charset="0"/>
              </a:rPr>
            </a:br>
            <a:r>
              <a:rPr lang="en-GB" sz="1000" dirty="0">
                <a:solidFill>
                  <a:schemeClr val="tx1">
                    <a:lumMod val="50000"/>
                  </a:schemeClr>
                </a:solidFill>
                <a:latin typeface="Consolas" panose="020B0609020204030204" pitchFamily="49" charset="0"/>
                <a:cs typeface="Consolas" panose="020B0609020204030204" pitchFamily="49" charset="0"/>
              </a:rPr>
              <a:t>    &lt;source media="(</a:t>
            </a:r>
            <a:r>
              <a:rPr lang="en-GB" sz="1000" dirty="0" err="1">
                <a:solidFill>
                  <a:srgbClr val="FF40FF"/>
                </a:solidFill>
                <a:latin typeface="Consolas" panose="020B0609020204030204" pitchFamily="49" charset="0"/>
                <a:cs typeface="Consolas" panose="020B0609020204030204" pitchFamily="49" charset="0"/>
              </a:rPr>
              <a:t>pictogramsEnabled</a:t>
            </a:r>
            <a:r>
              <a:rPr lang="en-GB" sz="1000" dirty="0">
                <a:solidFill>
                  <a:schemeClr val="tx1">
                    <a:lumMod val="50000"/>
                  </a:schemeClr>
                </a:solidFill>
                <a:latin typeface="Consolas" panose="020B0609020204030204" pitchFamily="49" charset="0"/>
                <a:cs typeface="Consolas" panose="020B0609020204030204" pitchFamily="49" charset="0"/>
              </a:rPr>
              <a:t>)" </a:t>
            </a:r>
          </a:p>
          <a:p>
            <a:r>
              <a:rPr lang="en-GB" sz="1000" dirty="0">
                <a:solidFill>
                  <a:schemeClr val="tx1">
                    <a:lumMod val="50000"/>
                  </a:schemeClr>
                </a:solidFill>
                <a:latin typeface="Consolas" panose="020B0609020204030204" pitchFamily="49" charset="0"/>
                <a:cs typeface="Consolas" panose="020B0609020204030204" pitchFamily="49" charset="0"/>
              </a:rPr>
              <a:t>		</a:t>
            </a:r>
            <a:r>
              <a:rPr lang="en-GB" sz="1000" dirty="0" err="1">
                <a:solidFill>
                  <a:schemeClr val="tx1">
                    <a:lumMod val="50000"/>
                  </a:schemeClr>
                </a:solidFill>
                <a:latin typeface="Consolas" panose="020B0609020204030204" pitchFamily="49" charset="0"/>
                <a:cs typeface="Consolas" panose="020B0609020204030204" pitchFamily="49" charset="0"/>
              </a:rPr>
              <a:t>srcset</a:t>
            </a:r>
            <a:r>
              <a:rPr lang="en-GB" sz="1000" dirty="0">
                <a:solidFill>
                  <a:schemeClr val="tx1">
                    <a:lumMod val="50000"/>
                  </a:schemeClr>
                </a:solidFill>
                <a:latin typeface="Consolas" panose="020B0609020204030204" pitchFamily="49" charset="0"/>
                <a:cs typeface="Consolas" panose="020B0609020204030204" pitchFamily="49" charset="0"/>
              </a:rPr>
              <a:t>="pictogram/</a:t>
            </a:r>
            <a:r>
              <a:rPr lang="en-GB" sz="1000" dirty="0" err="1">
                <a:solidFill>
                  <a:schemeClr val="tx1">
                    <a:lumMod val="50000"/>
                  </a:schemeClr>
                </a:solidFill>
                <a:latin typeface="Consolas" panose="020B0609020204030204" pitchFamily="49" charset="0"/>
                <a:cs typeface="Consolas" panose="020B0609020204030204" pitchFamily="49" charset="0"/>
              </a:rPr>
              <a:t>finance.jpg</a:t>
            </a:r>
            <a:r>
              <a:rPr lang="en-GB" sz="1000" dirty="0">
                <a:solidFill>
                  <a:schemeClr val="tx1">
                    <a:lumMod val="50000"/>
                  </a:schemeClr>
                </a:solidFill>
                <a:latin typeface="Consolas" panose="020B0609020204030204" pitchFamily="49" charset="0"/>
                <a:cs typeface="Consolas" panose="020B0609020204030204" pitchFamily="49" charset="0"/>
              </a:rPr>
              <a:t>"&gt;</a:t>
            </a:r>
            <a:br>
              <a:rPr lang="en-GB" sz="1000" dirty="0">
                <a:solidFill>
                  <a:schemeClr val="tx1">
                    <a:lumMod val="50000"/>
                  </a:schemeClr>
                </a:solidFill>
                <a:latin typeface="Consolas" panose="020B0609020204030204" pitchFamily="49" charset="0"/>
                <a:cs typeface="Consolas" panose="020B0609020204030204" pitchFamily="49" charset="0"/>
              </a:rPr>
            </a:br>
            <a:r>
              <a:rPr lang="en-GB" sz="1000" dirty="0">
                <a:solidFill>
                  <a:schemeClr val="tx1">
                    <a:lumMod val="50000"/>
                  </a:schemeClr>
                </a:solidFill>
                <a:latin typeface="Consolas" panose="020B0609020204030204" pitchFamily="49" charset="0"/>
                <a:cs typeface="Consolas" panose="020B0609020204030204" pitchFamily="49" charset="0"/>
              </a:rPr>
              <a:t>    &lt;</a:t>
            </a:r>
            <a:r>
              <a:rPr lang="en-GB" sz="1000" dirty="0" err="1">
                <a:solidFill>
                  <a:schemeClr val="tx1">
                    <a:lumMod val="50000"/>
                  </a:schemeClr>
                </a:solidFill>
                <a:latin typeface="Consolas" panose="020B0609020204030204" pitchFamily="49" charset="0"/>
                <a:cs typeface="Consolas" panose="020B0609020204030204" pitchFamily="49" charset="0"/>
              </a:rPr>
              <a:t>img</a:t>
            </a:r>
            <a:r>
              <a:rPr lang="en-GB" sz="1000" dirty="0">
                <a:solidFill>
                  <a:schemeClr val="tx1">
                    <a:lumMod val="50000"/>
                  </a:schemeClr>
                </a:solidFill>
                <a:latin typeface="Consolas" panose="020B0609020204030204" pitchFamily="49" charset="0"/>
                <a:cs typeface="Consolas" panose="020B0609020204030204" pitchFamily="49" charset="0"/>
              </a:rPr>
              <a:t> </a:t>
            </a:r>
            <a:r>
              <a:rPr lang="en-GB" sz="1000" dirty="0" err="1">
                <a:solidFill>
                  <a:schemeClr val="tx1">
                    <a:lumMod val="50000"/>
                  </a:schemeClr>
                </a:solidFill>
                <a:latin typeface="Consolas" panose="020B0609020204030204" pitchFamily="49" charset="0"/>
                <a:cs typeface="Consolas" panose="020B0609020204030204" pitchFamily="49" charset="0"/>
              </a:rPr>
              <a:t>src</a:t>
            </a:r>
            <a:r>
              <a:rPr lang="en-GB" sz="1000" dirty="0">
                <a:solidFill>
                  <a:schemeClr val="tx1">
                    <a:lumMod val="50000"/>
                  </a:schemeClr>
                </a:solidFill>
                <a:latin typeface="Consolas" panose="020B0609020204030204" pitchFamily="49" charset="0"/>
                <a:cs typeface="Consolas" panose="020B0609020204030204" pitchFamily="49" charset="0"/>
              </a:rPr>
              <a:t>="" alt="" /&gt;</a:t>
            </a:r>
          </a:p>
          <a:p>
            <a:r>
              <a:rPr lang="en-GB" sz="1000" dirty="0">
                <a:solidFill>
                  <a:schemeClr val="tx1">
                    <a:lumMod val="50000"/>
                  </a:schemeClr>
                </a:solidFill>
                <a:latin typeface="Consolas" panose="020B0609020204030204" pitchFamily="49" charset="0"/>
                <a:cs typeface="Consolas" panose="020B0609020204030204" pitchFamily="49" charset="0"/>
              </a:rPr>
              <a:t>	&lt;/picture&gt;&lt;/span&gt;&lt;/span&gt; </a:t>
            </a:r>
          </a:p>
          <a:p>
            <a:r>
              <a:rPr lang="en-GB" sz="1000" dirty="0">
                <a:solidFill>
                  <a:schemeClr val="tx1">
                    <a:lumMod val="50000"/>
                  </a:schemeClr>
                </a:solidFill>
                <a:latin typeface="Consolas" panose="020B0609020204030204" pitchFamily="49" charset="0"/>
                <a:cs typeface="Consolas" panose="020B0609020204030204" pitchFamily="49" charset="0"/>
              </a:rPr>
              <a:t>site</a:t>
            </a:r>
          </a:p>
          <a:p>
            <a:r>
              <a:rPr lang="en-GB" sz="1000" dirty="0">
                <a:solidFill>
                  <a:schemeClr val="tx1">
                    <a:lumMod val="50000"/>
                  </a:schemeClr>
                </a:solidFill>
                <a:latin typeface="Consolas" panose="020B0609020204030204" pitchFamily="49" charset="0"/>
                <a:cs typeface="Consolas" panose="020B0609020204030204" pitchFamily="49" charset="0"/>
              </a:rPr>
              <a:t>&lt;/p&gt;</a:t>
            </a:r>
          </a:p>
        </p:txBody>
      </p:sp>
    </p:spTree>
    <p:extLst>
      <p:ext uri="{BB962C8B-B14F-4D97-AF65-F5344CB8AC3E}">
        <p14:creationId xmlns:p14="http://schemas.microsoft.com/office/powerpoint/2010/main" val="918788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4"/>
          <p:cNvSpPr/>
          <p:nvPr/>
        </p:nvSpPr>
        <p:spPr>
          <a:xfrm>
            <a:off x="3635075" y="727050"/>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4"/>
          <p:cNvSpPr/>
          <p:nvPr/>
        </p:nvSpPr>
        <p:spPr>
          <a:xfrm>
            <a:off x="3635075" y="2701075"/>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txBox="1"/>
          <p:nvPr/>
        </p:nvSpPr>
        <p:spPr>
          <a:xfrm>
            <a:off x="3759575" y="3072987"/>
            <a:ext cx="1992900" cy="1100875"/>
          </a:xfrm>
          <a:prstGeom prst="rect">
            <a:avLst/>
          </a:prstGeom>
          <a:noFill/>
          <a:ln>
            <a:noFill/>
          </a:ln>
        </p:spPr>
        <p:txBody>
          <a:bodyPr spcFirstLastPara="1" wrap="square" lIns="91425" tIns="91425" rIns="91425" bIns="91425" anchor="ctr" anchorCtr="0">
            <a:noAutofit/>
          </a:bodyPr>
          <a:lstStyle/>
          <a:p>
            <a:r>
              <a:rPr lang="en-GB" sz="1600" b="1" dirty="0">
                <a:solidFill>
                  <a:srgbClr val="434342"/>
                </a:solidFill>
                <a:latin typeface="Segoe UI" panose="020B0502040204020203" pitchFamily="34" charset="0"/>
                <a:cs typeface="Segoe UI" panose="020B0502040204020203" pitchFamily="34" charset="0"/>
              </a:rPr>
              <a:t>People with language comprehension difficulties</a:t>
            </a:r>
            <a:endParaRPr lang="en-GB" sz="1200" dirty="0">
              <a:solidFill>
                <a:srgbClr val="434342"/>
              </a:solidFill>
              <a:latin typeface="Segoe UI" panose="020B0502040204020203" pitchFamily="34" charset="0"/>
              <a:ea typeface="Ubuntu"/>
              <a:cs typeface="Segoe UI" panose="020B0502040204020203" pitchFamily="34" charset="0"/>
              <a:sym typeface="Ubuntu"/>
            </a:endParaRPr>
          </a:p>
        </p:txBody>
      </p:sp>
      <p:sp>
        <p:nvSpPr>
          <p:cNvPr id="749" name="Google Shape;749;p54"/>
          <p:cNvSpPr txBox="1"/>
          <p:nvPr/>
        </p:nvSpPr>
        <p:spPr>
          <a:xfrm>
            <a:off x="3759575" y="942825"/>
            <a:ext cx="2103600" cy="1413150"/>
          </a:xfrm>
          <a:prstGeom prst="rect">
            <a:avLst/>
          </a:prstGeom>
          <a:noFill/>
          <a:ln>
            <a:noFill/>
          </a:ln>
        </p:spPr>
        <p:txBody>
          <a:bodyPr spcFirstLastPara="1" wrap="square" lIns="91425" tIns="91425" rIns="91425" bIns="91425" anchor="ctr" anchorCtr="0">
            <a:noAutofit/>
          </a:bodyPr>
          <a:lstStyle/>
          <a:p>
            <a:r>
              <a:rPr lang="en-GB" sz="1600" b="1" dirty="0">
                <a:solidFill>
                  <a:srgbClr val="434342"/>
                </a:solidFill>
                <a:latin typeface="Segoe UI" panose="020B0502040204020203" pitchFamily="34" charset="0"/>
                <a:ea typeface="Ubuntu"/>
                <a:cs typeface="Segoe UI" panose="020B0502040204020203" pitchFamily="34" charset="0"/>
                <a:sym typeface="Ubuntu"/>
              </a:rPr>
              <a:t>People with reading difficulties or learning disabilities</a:t>
            </a:r>
            <a:br>
              <a:rPr lang="en-GB" sz="1200" dirty="0">
                <a:solidFill>
                  <a:srgbClr val="434342"/>
                </a:solidFill>
                <a:latin typeface="Ubuntu"/>
                <a:ea typeface="Ubuntu"/>
                <a:cs typeface="Ubuntu"/>
                <a:sym typeface="Ubuntu"/>
              </a:rPr>
            </a:br>
            <a:endParaRPr lang="en-GB" sz="1200" dirty="0">
              <a:solidFill>
                <a:srgbClr val="434342"/>
              </a:solidFill>
              <a:latin typeface="Ubuntu"/>
              <a:ea typeface="Ubuntu"/>
              <a:cs typeface="Ubuntu"/>
              <a:sym typeface="Ubuntu"/>
            </a:endParaRPr>
          </a:p>
        </p:txBody>
      </p:sp>
      <p:sp>
        <p:nvSpPr>
          <p:cNvPr id="751" name="Google Shape;751;p5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32</a:t>
            </a:fld>
            <a:endParaRPr/>
          </a:p>
        </p:txBody>
      </p:sp>
      <p:sp>
        <p:nvSpPr>
          <p:cNvPr id="752" name="Google Shape;752;p54"/>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sz="2200" dirty="0">
                <a:latin typeface="Segoe UI" panose="020B0502040204020203" pitchFamily="34" charset="0"/>
                <a:cs typeface="Segoe UI" panose="020B0502040204020203" pitchFamily="34" charset="0"/>
              </a:rPr>
              <a:t>Potential Users</a:t>
            </a:r>
            <a:endParaRPr sz="1000" b="0" dirty="0">
              <a:solidFill>
                <a:schemeClr val="lt2"/>
              </a:solidFill>
              <a:latin typeface="Segoe UI" panose="020B0502040204020203" pitchFamily="34" charset="0"/>
              <a:ea typeface="Ubuntu Light"/>
              <a:cs typeface="Segoe UI" panose="020B0502040204020203" pitchFamily="34" charset="0"/>
              <a:sym typeface="Ubuntu Light"/>
            </a:endParaRPr>
          </a:p>
        </p:txBody>
      </p:sp>
      <p:sp>
        <p:nvSpPr>
          <p:cNvPr id="13" name="Google Shape;341;p47">
            <a:extLst>
              <a:ext uri="{FF2B5EF4-FFF2-40B4-BE49-F238E27FC236}">
                <a16:creationId xmlns:a16="http://schemas.microsoft.com/office/drawing/2014/main" id="{C601A1D5-2C48-B14B-9EF6-3B3FB3C5747B}"/>
              </a:ext>
            </a:extLst>
          </p:cNvPr>
          <p:cNvSpPr txBox="1">
            <a:spLocks/>
          </p:cNvSpPr>
          <p:nvPr/>
        </p:nvSpPr>
        <p:spPr>
          <a:xfrm>
            <a:off x="783525" y="209201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3.2 Pictograms Enabled</a:t>
            </a:r>
          </a:p>
        </p:txBody>
      </p:sp>
    </p:spTree>
    <p:extLst>
      <p:ext uri="{BB962C8B-B14F-4D97-AF65-F5344CB8AC3E}">
        <p14:creationId xmlns:p14="http://schemas.microsoft.com/office/powerpoint/2010/main" val="187896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4598900" y="1491800"/>
            <a:ext cx="3593700" cy="12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dirty="0">
                <a:latin typeface="Segoe UI" panose="020B0502040204020203" pitchFamily="34" charset="0"/>
                <a:cs typeface="Segoe UI" panose="020B0502040204020203" pitchFamily="34" charset="0"/>
              </a:rPr>
              <a:t>4. Session Timeouts</a:t>
            </a:r>
            <a:endParaRPr dirty="0">
              <a:latin typeface="Segoe UI" panose="020B0502040204020203" pitchFamily="34" charset="0"/>
              <a:cs typeface="Segoe UI" panose="020B0502040204020203" pitchFamily="34" charset="0"/>
            </a:endParaRPr>
          </a:p>
        </p:txBody>
      </p:sp>
      <p:sp>
        <p:nvSpPr>
          <p:cNvPr id="238" name="Google Shape;238;p37"/>
          <p:cNvSpPr txBox="1">
            <a:spLocks noGrp="1"/>
          </p:cNvSpPr>
          <p:nvPr>
            <p:ph type="subTitle" idx="1"/>
          </p:nvPr>
        </p:nvSpPr>
        <p:spPr>
          <a:xfrm>
            <a:off x="4598899" y="2968192"/>
            <a:ext cx="3436147" cy="1590000"/>
          </a:xfrm>
          <a:prstGeom prst="rect">
            <a:avLst/>
          </a:prstGeom>
        </p:spPr>
        <p:txBody>
          <a:bodyPr spcFirstLastPara="1" wrap="square" lIns="91425" tIns="91425" rIns="91425" bIns="91425" anchor="t" anchorCtr="0">
            <a:noAutofit/>
          </a:bodyPr>
          <a:lstStyle/>
          <a:p>
            <a:pPr marL="0" lvl="0" indent="0"/>
            <a:r>
              <a:rPr lang="de-DE" dirty="0">
                <a:latin typeface="Segoe UI" panose="020B0502040204020203" pitchFamily="34" charset="0"/>
                <a:cs typeface="Segoe UI" panose="020B0502040204020203" pitchFamily="34" charset="0"/>
              </a:rPr>
              <a:t>The </a:t>
            </a:r>
            <a:r>
              <a:rPr lang="de-DE" dirty="0" err="1">
                <a:latin typeface="Segoe UI" panose="020B0502040204020203" pitchFamily="34" charset="0"/>
                <a:cs typeface="Segoe UI" panose="020B0502040204020203" pitchFamily="34" charset="0"/>
              </a:rPr>
              <a:t>user</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should</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be</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given</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sufficient</a:t>
            </a:r>
            <a:r>
              <a:rPr lang="de-DE" dirty="0">
                <a:latin typeface="Segoe UI" panose="020B0502040204020203" pitchFamily="34" charset="0"/>
                <a:cs typeface="Segoe UI" panose="020B0502040204020203" pitchFamily="34" charset="0"/>
              </a:rPr>
              <a:t> time </a:t>
            </a:r>
            <a:r>
              <a:rPr lang="de-DE" dirty="0" err="1">
                <a:latin typeface="Segoe UI" panose="020B0502040204020203" pitchFamily="34" charset="0"/>
                <a:cs typeface="Segoe UI" panose="020B0502040204020203" pitchFamily="34" charset="0"/>
              </a:rPr>
              <a:t>for</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interaction</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with</a:t>
            </a:r>
            <a:r>
              <a:rPr lang="de-DE" dirty="0">
                <a:latin typeface="Segoe UI" panose="020B0502040204020203" pitchFamily="34" charset="0"/>
                <a:cs typeface="Segoe UI" panose="020B0502040204020203" pitchFamily="34" charset="0"/>
              </a:rPr>
              <a:t> web </a:t>
            </a:r>
            <a:r>
              <a:rPr lang="de-DE" dirty="0" err="1">
                <a:latin typeface="Segoe UI" panose="020B0502040204020203" pitchFamily="34" charset="0"/>
                <a:cs typeface="Segoe UI" panose="020B0502040204020203" pitchFamily="34" charset="0"/>
              </a:rPr>
              <a:t>pages</a:t>
            </a:r>
            <a:r>
              <a:rPr lang="de-DE" dirty="0">
                <a:latin typeface="Segoe UI" panose="020B0502040204020203" pitchFamily="34" charset="0"/>
                <a:cs typeface="Segoe UI" panose="020B0502040204020203" pitchFamily="34" charset="0"/>
              </a:rPr>
              <a:t>. A </a:t>
            </a:r>
            <a:r>
              <a:rPr lang="de-DE" dirty="0" err="1">
                <a:latin typeface="Segoe UI" panose="020B0502040204020203" pitchFamily="34" charset="0"/>
                <a:cs typeface="Segoe UI" panose="020B0502040204020203" pitchFamily="34" charset="0"/>
              </a:rPr>
              <a:t>temporary</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service</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could</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become</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inaccessible</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if</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the</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user</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is</a:t>
            </a:r>
            <a:r>
              <a:rPr lang="de-DE" dirty="0">
                <a:latin typeface="Segoe UI" panose="020B0502040204020203" pitchFamily="34" charset="0"/>
                <a:cs typeface="Segoe UI" panose="020B0502040204020203" pitchFamily="34" charset="0"/>
              </a:rPr>
              <a:t> not </a:t>
            </a:r>
            <a:r>
              <a:rPr lang="de-DE" dirty="0" err="1">
                <a:latin typeface="Segoe UI" panose="020B0502040204020203" pitchFamily="34" charset="0"/>
                <a:cs typeface="Segoe UI" panose="020B0502040204020203" pitchFamily="34" charset="0"/>
              </a:rPr>
              <a:t>able</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to</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perform</a:t>
            </a:r>
            <a:r>
              <a:rPr lang="de-DE" dirty="0">
                <a:latin typeface="Segoe UI" panose="020B0502040204020203" pitchFamily="34" charset="0"/>
                <a:cs typeface="Segoe UI" panose="020B0502040204020203" pitchFamily="34" charset="0"/>
              </a:rPr>
              <a:t> all </a:t>
            </a:r>
            <a:r>
              <a:rPr lang="de-DE" dirty="0" err="1">
                <a:latin typeface="Segoe UI" panose="020B0502040204020203" pitchFamily="34" charset="0"/>
                <a:cs typeface="Segoe UI" panose="020B0502040204020203" pitchFamily="34" charset="0"/>
              </a:rPr>
              <a:t>steps</a:t>
            </a:r>
            <a:r>
              <a:rPr lang="de-DE" dirty="0">
                <a:latin typeface="Segoe UI" panose="020B0502040204020203" pitchFamily="34" charset="0"/>
                <a:cs typeface="Segoe UI" panose="020B0502040204020203" pitchFamily="34" charset="0"/>
              </a:rPr>
              <a:t> in </a:t>
            </a:r>
            <a:r>
              <a:rPr lang="de-DE" dirty="0" err="1">
                <a:latin typeface="Segoe UI" panose="020B0502040204020203" pitchFamily="34" charset="0"/>
                <a:cs typeface="Segoe UI" panose="020B0502040204020203" pitchFamily="34" charset="0"/>
              </a:rPr>
              <a:t>the</a:t>
            </a:r>
            <a:r>
              <a:rPr lang="de-DE" dirty="0">
                <a:latin typeface="Segoe UI" panose="020B0502040204020203" pitchFamily="34" charset="0"/>
                <a:cs typeface="Segoe UI" panose="020B0502040204020203" pitchFamily="34" charset="0"/>
              </a:rPr>
              <a:t> </a:t>
            </a:r>
            <a:r>
              <a:rPr lang="de-DE" dirty="0" err="1">
                <a:latin typeface="Segoe UI" panose="020B0502040204020203" pitchFamily="34" charset="0"/>
                <a:cs typeface="Segoe UI" panose="020B0502040204020203" pitchFamily="34" charset="0"/>
              </a:rPr>
              <a:t>given</a:t>
            </a:r>
            <a:r>
              <a:rPr lang="de-DE" dirty="0">
                <a:latin typeface="Segoe UI" panose="020B0502040204020203" pitchFamily="34" charset="0"/>
                <a:cs typeface="Segoe UI" panose="020B0502040204020203" pitchFamily="34" charset="0"/>
              </a:rPr>
              <a:t> time.</a:t>
            </a:r>
          </a:p>
        </p:txBody>
      </p:sp>
    </p:spTree>
    <p:extLst>
      <p:ext uri="{BB962C8B-B14F-4D97-AF65-F5344CB8AC3E}">
        <p14:creationId xmlns:p14="http://schemas.microsoft.com/office/powerpoint/2010/main" val="3060973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9" name="Google Shape;146;p21">
            <a:extLst>
              <a:ext uri="{FF2B5EF4-FFF2-40B4-BE49-F238E27FC236}">
                <a16:creationId xmlns:a16="http://schemas.microsoft.com/office/drawing/2014/main" id="{B8665BDC-90F6-CB43-A312-40B74DB1F8D8}"/>
              </a:ext>
            </a:extLst>
          </p:cNvPr>
          <p:cNvSpPr/>
          <p:nvPr/>
        </p:nvSpPr>
        <p:spPr>
          <a:xfrm>
            <a:off x="4609950" y="-111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4</a:t>
            </a:r>
            <a:r>
              <a:rPr lang="es" b="1" dirty="0">
                <a:latin typeface="Segoe UI" panose="020B0502040204020203" pitchFamily="34" charset="0"/>
                <a:cs typeface="Segoe UI" panose="020B0502040204020203" pitchFamily="34" charset="0"/>
              </a:rPr>
              <a:t>.2 Session Timeout</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34</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750155"/>
            <a:ext cx="3374400" cy="28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Font typeface="Arial"/>
              <a:buNone/>
            </a:pPr>
            <a:r>
              <a:rPr lang="en-GB" sz="1000" b="1" dirty="0">
                <a:solidFill>
                  <a:schemeClr val="dk1"/>
                </a:solidFill>
                <a:latin typeface="Segoe UI" panose="020B0502040204020203" pitchFamily="34" charset="0"/>
                <a:ea typeface="Ubuntu"/>
                <a:cs typeface="Segoe UI" panose="020B0502040204020203" pitchFamily="34" charset="0"/>
                <a:sym typeface="Ubuntu"/>
              </a:rPr>
              <a:t>Type</a:t>
            </a:r>
            <a:br>
              <a:rPr lang="en-GB"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Range (&gt;1)</a:t>
            </a: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r>
              <a:rPr lang="en-GB" sz="1000" b="1" dirty="0">
                <a:solidFill>
                  <a:schemeClr val="dk1"/>
                </a:solidFill>
                <a:latin typeface="Segoe UI" panose="020B0502040204020203" pitchFamily="34" charset="0"/>
                <a:ea typeface="Ubuntu"/>
                <a:cs typeface="Segoe UI" panose="020B0502040204020203" pitchFamily="34" charset="0"/>
                <a:sym typeface="Ubuntu"/>
              </a:rPr>
              <a:t>Description</a:t>
            </a:r>
            <a:br>
              <a:rPr lang="en-GB"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Session Timeout is a factor that indicates how much the session timeout should be extended. For example, if the session timeout for a web page is limited to 10 minutes and the session timeout value has a factor of 2, then the time should be extended to 20 minutes.</a:t>
            </a: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Note</a:t>
            </a:r>
          </a:p>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This Common Term is probably a candidate for the Environment Variables instead of the Media Queries Level 5.</a:t>
            </a:r>
          </a:p>
          <a:p>
            <a:pPr marL="0" indent="0">
              <a:lnSpc>
                <a:spcPct val="115000"/>
              </a:lnSpc>
              <a:buClr>
                <a:schemeClr val="dk1"/>
              </a:buClr>
              <a:buSzPts val="1100"/>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WCAG Success Criterion</a:t>
            </a: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2.2.1 Timing Adjustable</a:t>
            </a:r>
          </a:p>
          <a:p>
            <a:pPr marL="0" indent="0">
              <a:lnSpc>
                <a:spcPct val="115000"/>
              </a:lnSpc>
              <a:buClr>
                <a:schemeClr val="dk1"/>
              </a:buClr>
              <a:buSzPts val="1100"/>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endParaRPr lang="en-GB" sz="1000" dirty="0">
              <a:solidFill>
                <a:schemeClr val="dk1"/>
              </a:solidFill>
              <a:latin typeface="Ubuntu"/>
              <a:ea typeface="Ubuntu"/>
              <a:cs typeface="Segoe UI" panose="020B0502040204020203" pitchFamily="34" charset="0"/>
              <a:sym typeface="Ubuntu"/>
            </a:endParaRP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p:txBody>
      </p:sp>
    </p:spTree>
    <p:extLst>
      <p:ext uri="{BB962C8B-B14F-4D97-AF65-F5344CB8AC3E}">
        <p14:creationId xmlns:p14="http://schemas.microsoft.com/office/powerpoint/2010/main" val="2401044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9" name="Google Shape;146;p21">
            <a:extLst>
              <a:ext uri="{FF2B5EF4-FFF2-40B4-BE49-F238E27FC236}">
                <a16:creationId xmlns:a16="http://schemas.microsoft.com/office/drawing/2014/main" id="{B8665BDC-90F6-CB43-A312-40B74DB1F8D8}"/>
              </a:ext>
            </a:extLst>
          </p:cNvPr>
          <p:cNvSpPr/>
          <p:nvPr/>
        </p:nvSpPr>
        <p:spPr>
          <a:xfrm>
            <a:off x="4609950" y="-111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4</a:t>
            </a:r>
            <a:r>
              <a:rPr lang="es" b="1" dirty="0">
                <a:latin typeface="Segoe UI" panose="020B0502040204020203" pitchFamily="34" charset="0"/>
                <a:cs typeface="Segoe UI" panose="020B0502040204020203" pitchFamily="34" charset="0"/>
              </a:rPr>
              <a:t>.2 Extended Session Timeout</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35</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3374400" cy="28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Font typeface="Arial"/>
              <a:buNone/>
            </a:pPr>
            <a:r>
              <a:rPr lang="en-GB" sz="1000" b="1" dirty="0">
                <a:solidFill>
                  <a:schemeClr val="dk1"/>
                </a:solidFill>
                <a:latin typeface="Segoe UI" panose="020B0502040204020203" pitchFamily="34" charset="0"/>
                <a:ea typeface="Ubuntu"/>
                <a:cs typeface="Segoe UI" panose="020B0502040204020203" pitchFamily="34" charset="0"/>
                <a:sym typeface="Ubuntu"/>
              </a:rPr>
              <a:t>Type</a:t>
            </a:r>
            <a:br>
              <a:rPr lang="en-GB"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Boolean</a:t>
            </a: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r>
              <a:rPr lang="en-GB" sz="1000" b="1" dirty="0">
                <a:solidFill>
                  <a:schemeClr val="dk1"/>
                </a:solidFill>
                <a:latin typeface="Segoe UI" panose="020B0502040204020203" pitchFamily="34" charset="0"/>
                <a:ea typeface="Ubuntu"/>
                <a:cs typeface="Segoe UI" panose="020B0502040204020203" pitchFamily="34" charset="0"/>
                <a:sym typeface="Ubuntu"/>
              </a:rPr>
              <a:t>Description</a:t>
            </a:r>
            <a:br>
              <a:rPr lang="en-GB"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This depends on 4.1 Session Timeout. If the user specifies an extension of the session timeout, then “</a:t>
            </a:r>
            <a:r>
              <a:rPr lang="en-GB" sz="1000" dirty="0" err="1">
                <a:solidFill>
                  <a:schemeClr val="dk1"/>
                </a:solidFill>
                <a:latin typeface="Segoe UI" panose="020B0502040204020203" pitchFamily="34" charset="0"/>
                <a:ea typeface="Ubuntu"/>
                <a:cs typeface="Segoe UI" panose="020B0502040204020203" pitchFamily="34" charset="0"/>
                <a:sym typeface="Ubuntu"/>
              </a:rPr>
              <a:t>extendedSessionTimeout</a:t>
            </a:r>
            <a:r>
              <a:rPr lang="en-GB" sz="1000" dirty="0">
                <a:solidFill>
                  <a:schemeClr val="dk1"/>
                </a:solidFill>
                <a:latin typeface="Segoe UI" panose="020B0502040204020203" pitchFamily="34" charset="0"/>
                <a:ea typeface="Ubuntu"/>
                <a:cs typeface="Segoe UI" panose="020B0502040204020203" pitchFamily="34" charset="0"/>
                <a:sym typeface="Ubuntu"/>
              </a:rPr>
              <a:t>” should be true. This will allow the web author to display additional information about the timeout or a button to extend it, which normally would not be displayed.</a:t>
            </a: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WCAG Success Criterion</a:t>
            </a:r>
          </a:p>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2.2.6 Timeouts</a:t>
            </a: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endParaRPr lang="en-GB" sz="1000" dirty="0">
              <a:solidFill>
                <a:schemeClr val="dk1"/>
              </a:solidFill>
              <a:latin typeface="Ubuntu"/>
              <a:ea typeface="Ubuntu"/>
              <a:cs typeface="Segoe UI" panose="020B0502040204020203" pitchFamily="34" charset="0"/>
              <a:sym typeface="Ubuntu"/>
            </a:endParaRP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p:txBody>
      </p:sp>
    </p:spTree>
    <p:extLst>
      <p:ext uri="{BB962C8B-B14F-4D97-AF65-F5344CB8AC3E}">
        <p14:creationId xmlns:p14="http://schemas.microsoft.com/office/powerpoint/2010/main" val="403627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36</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35409" y="1692890"/>
            <a:ext cx="3034465" cy="9799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dirty="0">
                <a:solidFill>
                  <a:schemeClr val="dk1"/>
                </a:solidFill>
                <a:latin typeface="Segoe UI" panose="020B0502040204020203" pitchFamily="34" charset="0"/>
                <a:ea typeface="Ubuntu"/>
                <a:cs typeface="Segoe UI" panose="020B0502040204020203" pitchFamily="34" charset="0"/>
                <a:sym typeface="Ubuntu"/>
              </a:rPr>
              <a:t>In </a:t>
            </a:r>
            <a:r>
              <a:rPr lang="de-DE" sz="1000" dirty="0" err="1">
                <a:solidFill>
                  <a:schemeClr val="dk1"/>
                </a:solidFill>
                <a:latin typeface="Segoe UI" panose="020B0502040204020203" pitchFamily="34" charset="0"/>
                <a:ea typeface="Ubuntu"/>
                <a:cs typeface="Segoe UI" panose="020B0502040204020203" pitchFamily="34" charset="0"/>
                <a:sym typeface="Ubuntu"/>
              </a:rPr>
              <a:t>this</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example</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the</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default</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value</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of</a:t>
            </a:r>
            <a:r>
              <a:rPr lang="de-DE" sz="1000" dirty="0">
                <a:solidFill>
                  <a:schemeClr val="dk1"/>
                </a:solidFill>
                <a:latin typeface="Segoe UI" panose="020B0502040204020203" pitchFamily="34" charset="0"/>
                <a:ea typeface="Ubuntu"/>
                <a:cs typeface="Segoe UI" panose="020B0502040204020203" pitchFamily="34" charset="0"/>
                <a:sym typeface="Ubuntu"/>
              </a:rPr>
              <a:t> 4 min </a:t>
            </a:r>
            <a:r>
              <a:rPr lang="de-DE" sz="1000" dirty="0" err="1">
                <a:solidFill>
                  <a:schemeClr val="dk1"/>
                </a:solidFill>
                <a:latin typeface="Segoe UI" panose="020B0502040204020203" pitchFamily="34" charset="0"/>
                <a:ea typeface="Ubuntu"/>
                <a:cs typeface="Segoe UI" panose="020B0502040204020203" pitchFamily="34" charset="0"/>
                <a:sym typeface="Ubuntu"/>
              </a:rPr>
              <a:t>and</a:t>
            </a:r>
            <a:r>
              <a:rPr lang="de-DE" sz="1000" dirty="0">
                <a:solidFill>
                  <a:schemeClr val="dk1"/>
                </a:solidFill>
                <a:latin typeface="Segoe UI" panose="020B0502040204020203" pitchFamily="34" charset="0"/>
                <a:ea typeface="Ubuntu"/>
                <a:cs typeface="Segoe UI" panose="020B0502040204020203" pitchFamily="34" charset="0"/>
                <a:sym typeface="Ubuntu"/>
              </a:rPr>
              <a:t> 40 sec </a:t>
            </a:r>
            <a:r>
              <a:rPr lang="de-DE" sz="1000" dirty="0" err="1">
                <a:solidFill>
                  <a:schemeClr val="dk1"/>
                </a:solidFill>
                <a:latin typeface="Segoe UI" panose="020B0502040204020203" pitchFamily="34" charset="0"/>
                <a:ea typeface="Ubuntu"/>
                <a:cs typeface="Segoe UI" panose="020B0502040204020203" pitchFamily="34" charset="0"/>
                <a:sym typeface="Ubuntu"/>
              </a:rPr>
              <a:t>is</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increased</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by</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the</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desired</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factor</a:t>
            </a:r>
            <a:r>
              <a:rPr lang="de-DE" sz="1000" dirty="0">
                <a:solidFill>
                  <a:schemeClr val="dk1"/>
                </a:solidFill>
                <a:latin typeface="Segoe UI" panose="020B0502040204020203" pitchFamily="34" charset="0"/>
                <a:ea typeface="Ubuntu"/>
                <a:cs typeface="Segoe UI" panose="020B0502040204020203" pitchFamily="34" charset="0"/>
                <a:sym typeface="Ubuntu"/>
              </a:rPr>
              <a:t>. In </a:t>
            </a:r>
            <a:r>
              <a:rPr lang="de-DE" sz="1000" dirty="0" err="1">
                <a:solidFill>
                  <a:schemeClr val="dk1"/>
                </a:solidFill>
                <a:latin typeface="Segoe UI" panose="020B0502040204020203" pitchFamily="34" charset="0"/>
                <a:ea typeface="Ubuntu"/>
                <a:cs typeface="Segoe UI" panose="020B0502040204020203" pitchFamily="34" charset="0"/>
                <a:sym typeface="Ubuntu"/>
              </a:rPr>
              <a:t>addition</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the</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remaining</a:t>
            </a:r>
            <a:r>
              <a:rPr lang="de-DE" sz="1000" dirty="0">
                <a:solidFill>
                  <a:schemeClr val="dk1"/>
                </a:solidFill>
                <a:latin typeface="Segoe UI" panose="020B0502040204020203" pitchFamily="34" charset="0"/>
                <a:ea typeface="Ubuntu"/>
                <a:cs typeface="Segoe UI" panose="020B0502040204020203" pitchFamily="34" charset="0"/>
                <a:sym typeface="Ubuntu"/>
              </a:rPr>
              <a:t> time </a:t>
            </a:r>
            <a:r>
              <a:rPr lang="de-DE" sz="1000" dirty="0" err="1">
                <a:solidFill>
                  <a:schemeClr val="dk1"/>
                </a:solidFill>
                <a:latin typeface="Segoe UI" panose="020B0502040204020203" pitchFamily="34" charset="0"/>
                <a:ea typeface="Ubuntu"/>
                <a:cs typeface="Segoe UI" panose="020B0502040204020203" pitchFamily="34" charset="0"/>
                <a:sym typeface="Ubuntu"/>
              </a:rPr>
              <a:t>is</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displayed</a:t>
            </a:r>
            <a:r>
              <a:rPr lang="de-DE" sz="1000" dirty="0">
                <a:solidFill>
                  <a:schemeClr val="dk1"/>
                </a:solidFill>
                <a:latin typeface="Segoe UI" panose="020B0502040204020203" pitchFamily="34" charset="0"/>
                <a:ea typeface="Ubuntu"/>
                <a:cs typeface="Segoe UI" panose="020B0502040204020203" pitchFamily="34" charset="0"/>
                <a:sym typeface="Ubuntu"/>
              </a:rPr>
              <a:t> on </a:t>
            </a:r>
            <a:r>
              <a:rPr lang="de-DE" sz="1000" dirty="0" err="1">
                <a:solidFill>
                  <a:schemeClr val="dk1"/>
                </a:solidFill>
                <a:latin typeface="Segoe UI" panose="020B0502040204020203" pitchFamily="34" charset="0"/>
                <a:ea typeface="Ubuntu"/>
                <a:cs typeface="Segoe UI" panose="020B0502040204020203" pitchFamily="34" charset="0"/>
                <a:sym typeface="Ubuntu"/>
              </a:rPr>
              <a:t>the</a:t>
            </a:r>
            <a:r>
              <a:rPr lang="de-DE" sz="1000" dirty="0">
                <a:solidFill>
                  <a:schemeClr val="dk1"/>
                </a:solidFill>
                <a:latin typeface="Segoe UI" panose="020B0502040204020203" pitchFamily="34" charset="0"/>
                <a:ea typeface="Ubuntu"/>
                <a:cs typeface="Segoe UI" panose="020B0502040204020203" pitchFamily="34" charset="0"/>
                <a:sym typeface="Ubuntu"/>
              </a:rPr>
              <a:t> web </a:t>
            </a:r>
            <a:r>
              <a:rPr lang="de-DE" sz="1000" dirty="0" err="1">
                <a:solidFill>
                  <a:schemeClr val="dk1"/>
                </a:solidFill>
                <a:latin typeface="Segoe UI" panose="020B0502040204020203" pitchFamily="34" charset="0"/>
                <a:ea typeface="Ubuntu"/>
                <a:cs typeface="Segoe UI" panose="020B0502040204020203" pitchFamily="34" charset="0"/>
                <a:sym typeface="Ubuntu"/>
              </a:rPr>
              <a:t>page</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with</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the</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possibility</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to</a:t>
            </a:r>
            <a:r>
              <a:rPr lang="de-DE" sz="1000" dirty="0">
                <a:solidFill>
                  <a:schemeClr val="dk1"/>
                </a:solidFill>
                <a:latin typeface="Segoe UI" panose="020B0502040204020203" pitchFamily="34" charset="0"/>
                <a:ea typeface="Ubuntu"/>
                <a:cs typeface="Segoe UI" panose="020B0502040204020203" pitchFamily="34" charset="0"/>
                <a:sym typeface="Ubuntu"/>
              </a:rPr>
              <a:t> </a:t>
            </a:r>
            <a:r>
              <a:rPr lang="de-DE" sz="1000" dirty="0" err="1">
                <a:solidFill>
                  <a:schemeClr val="dk1"/>
                </a:solidFill>
                <a:latin typeface="Segoe UI" panose="020B0502040204020203" pitchFamily="34" charset="0"/>
                <a:ea typeface="Ubuntu"/>
                <a:cs typeface="Segoe UI" panose="020B0502040204020203" pitchFamily="34" charset="0"/>
                <a:sym typeface="Ubuntu"/>
              </a:rPr>
              <a:t>extend</a:t>
            </a:r>
            <a:r>
              <a:rPr lang="de-DE" sz="1000" dirty="0">
                <a:solidFill>
                  <a:schemeClr val="dk1"/>
                </a:solidFill>
                <a:latin typeface="Segoe UI" panose="020B0502040204020203" pitchFamily="34" charset="0"/>
                <a:ea typeface="Ubuntu"/>
                <a:cs typeface="Segoe UI" panose="020B0502040204020203" pitchFamily="34" charset="0"/>
                <a:sym typeface="Ubuntu"/>
              </a:rPr>
              <a:t> it.</a:t>
            </a: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510037"/>
            <a:ext cx="3374400" cy="57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4.1 Session Timeout </a:t>
            </a:r>
          </a:p>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&amp; 4.2 Extended Session Timeout</a:t>
            </a:r>
          </a:p>
        </p:txBody>
      </p:sp>
      <p:sp>
        <p:nvSpPr>
          <p:cNvPr id="9" name="Abgerundetes Rechteck 8">
            <a:extLst>
              <a:ext uri="{FF2B5EF4-FFF2-40B4-BE49-F238E27FC236}">
                <a16:creationId xmlns:a16="http://schemas.microsoft.com/office/drawing/2014/main" id="{7C7FC51A-1C9C-B940-94EF-ED276C127C21}"/>
              </a:ext>
            </a:extLst>
          </p:cNvPr>
          <p:cNvSpPr/>
          <p:nvPr/>
        </p:nvSpPr>
        <p:spPr>
          <a:xfrm>
            <a:off x="4000479" y="190244"/>
            <a:ext cx="4891117" cy="4590411"/>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4000479" y="190243"/>
            <a:ext cx="5143521" cy="4590411"/>
          </a:xfrm>
          <a:prstGeom prst="rect">
            <a:avLst/>
          </a:prstGeom>
        </p:spPr>
        <p:txBody>
          <a:bodyPr spcFirstLastPara="1" wrap="square" lIns="91425" tIns="91425" rIns="91425" bIns="91425" anchor="t" anchorCtr="0">
            <a:noAutofit/>
          </a:bodyPr>
          <a:lstStyle/>
          <a:p>
            <a:r>
              <a:rPr lang="en-GB" sz="900" dirty="0">
                <a:solidFill>
                  <a:schemeClr val="tx1">
                    <a:lumMod val="50000"/>
                  </a:schemeClr>
                </a:solidFill>
                <a:latin typeface="Consolas" panose="020B0609020204030204" pitchFamily="49" charset="0"/>
                <a:cs typeface="Consolas" panose="020B0609020204030204" pitchFamily="49" charset="0"/>
              </a:rPr>
              <a:t>&lt;style&gt;</a:t>
            </a:r>
          </a:p>
          <a:p>
            <a:r>
              <a:rPr lang="en-GB" sz="900" dirty="0">
                <a:solidFill>
                  <a:schemeClr val="tx1">
                    <a:lumMod val="50000"/>
                  </a:schemeClr>
                </a:solidFill>
                <a:latin typeface="Consolas" panose="020B0609020204030204" pitchFamily="49" charset="0"/>
                <a:cs typeface="Consolas" panose="020B0609020204030204" pitchFamily="49" charset="0"/>
              </a:rPr>
              <a:t>	.timeout {</a:t>
            </a:r>
          </a:p>
          <a:p>
            <a:r>
              <a:rPr lang="en-GB" sz="900" dirty="0">
                <a:solidFill>
                  <a:schemeClr val="tx1">
                    <a:lumMod val="50000"/>
                  </a:schemeClr>
                </a:solidFill>
                <a:latin typeface="Consolas" panose="020B0609020204030204" pitchFamily="49" charset="0"/>
                <a:cs typeface="Consolas" panose="020B0609020204030204" pitchFamily="49" charset="0"/>
              </a:rPr>
              <a:t>	   display: none;</a:t>
            </a:r>
          </a:p>
          <a:p>
            <a:r>
              <a:rPr lang="en-GB" sz="900" dirty="0">
                <a:solidFill>
                  <a:schemeClr val="tx1">
                    <a:lumMod val="50000"/>
                  </a:schemeClr>
                </a:solidFill>
                <a:latin typeface="Consolas" panose="020B0609020204030204" pitchFamily="49" charset="0"/>
                <a:cs typeface="Consolas" panose="020B0609020204030204" pitchFamily="49" charset="0"/>
              </a:rPr>
              <a:t>	}</a:t>
            </a:r>
          </a:p>
          <a:p>
            <a:br>
              <a:rPr lang="en-GB" sz="900" dirty="0">
                <a:solidFill>
                  <a:schemeClr val="tx1">
                    <a:lumMod val="50000"/>
                  </a:schemeClr>
                </a:solidFill>
                <a:latin typeface="Consolas" panose="020B0609020204030204" pitchFamily="49" charset="0"/>
                <a:cs typeface="Consolas" panose="020B0609020204030204" pitchFamily="49" charset="0"/>
              </a:rPr>
            </a:br>
            <a:r>
              <a:rPr lang="en-GB" sz="900" dirty="0">
                <a:solidFill>
                  <a:srgbClr val="FF40FF"/>
                </a:solidFill>
                <a:latin typeface="Consolas" panose="020B0609020204030204" pitchFamily="49" charset="0"/>
                <a:cs typeface="Consolas" panose="020B0609020204030204" pitchFamily="49" charset="0"/>
              </a:rPr>
              <a:t>@media (</a:t>
            </a:r>
            <a:r>
              <a:rPr lang="en-GB" sz="900" dirty="0" err="1">
                <a:solidFill>
                  <a:srgbClr val="FF40FF"/>
                </a:solidFill>
                <a:latin typeface="Consolas" panose="020B0609020204030204" pitchFamily="49" charset="0"/>
                <a:cs typeface="Consolas" panose="020B0609020204030204" pitchFamily="49" charset="0"/>
              </a:rPr>
              <a:t>extendedTimeout</a:t>
            </a:r>
            <a:r>
              <a:rPr lang="en-GB" sz="900" dirty="0">
                <a:solidFill>
                  <a:srgbClr val="FF40FF"/>
                </a:solidFill>
                <a:latin typeface="Consolas" panose="020B0609020204030204" pitchFamily="49" charset="0"/>
                <a:cs typeface="Consolas" panose="020B0609020204030204" pitchFamily="49" charset="0"/>
              </a:rPr>
              <a:t>)</a:t>
            </a:r>
            <a:r>
              <a:rPr lang="en-GB" sz="900" dirty="0">
                <a:solidFill>
                  <a:schemeClr val="tx1">
                    <a:lumMod val="50000"/>
                  </a:schemeClr>
                </a:solidFill>
                <a:latin typeface="Consolas" panose="020B0609020204030204" pitchFamily="49" charset="0"/>
                <a:cs typeface="Consolas" panose="020B0609020204030204" pitchFamily="49" charset="0"/>
              </a:rPr>
              <a:t> {</a:t>
            </a:r>
          </a:p>
          <a:p>
            <a:r>
              <a:rPr lang="en-GB" sz="900" dirty="0">
                <a:solidFill>
                  <a:schemeClr val="tx1">
                    <a:lumMod val="50000"/>
                  </a:schemeClr>
                </a:solidFill>
                <a:latin typeface="Consolas" panose="020B0609020204030204" pitchFamily="49" charset="0"/>
                <a:cs typeface="Consolas" panose="020B0609020204030204" pitchFamily="49" charset="0"/>
              </a:rPr>
              <a:t>		.timeout {</a:t>
            </a:r>
          </a:p>
          <a:p>
            <a:r>
              <a:rPr lang="en-GB" sz="900" dirty="0">
                <a:solidFill>
                  <a:schemeClr val="tx1">
                    <a:lumMod val="50000"/>
                  </a:schemeClr>
                </a:solidFill>
                <a:latin typeface="Consolas" panose="020B0609020204030204" pitchFamily="49" charset="0"/>
                <a:cs typeface="Consolas" panose="020B0609020204030204" pitchFamily="49" charset="0"/>
              </a:rPr>
              <a:t>		    display: block;</a:t>
            </a:r>
          </a:p>
          <a:p>
            <a:r>
              <a:rPr lang="en-GB" sz="900" dirty="0">
                <a:solidFill>
                  <a:schemeClr val="tx1">
                    <a:lumMod val="50000"/>
                  </a:schemeClr>
                </a:solidFill>
                <a:latin typeface="Consolas" panose="020B0609020204030204" pitchFamily="49" charset="0"/>
                <a:cs typeface="Consolas" panose="020B0609020204030204" pitchFamily="49" charset="0"/>
              </a:rPr>
              <a:t>		}</a:t>
            </a:r>
          </a:p>
          <a:p>
            <a:r>
              <a:rPr lang="en-GB" sz="900" dirty="0">
                <a:solidFill>
                  <a:schemeClr val="tx1">
                    <a:lumMod val="50000"/>
                  </a:schemeClr>
                </a:solidFill>
                <a:latin typeface="Consolas" panose="020B0609020204030204" pitchFamily="49" charset="0"/>
                <a:cs typeface="Consolas" panose="020B0609020204030204" pitchFamily="49" charset="0"/>
              </a:rPr>
              <a:t>	}</a:t>
            </a:r>
          </a:p>
          <a:p>
            <a:r>
              <a:rPr lang="en-GB" sz="900" dirty="0">
                <a:solidFill>
                  <a:schemeClr val="tx1">
                    <a:lumMod val="50000"/>
                  </a:schemeClr>
                </a:solidFill>
                <a:latin typeface="Consolas" panose="020B0609020204030204" pitchFamily="49" charset="0"/>
                <a:cs typeface="Consolas" panose="020B0609020204030204" pitchFamily="49" charset="0"/>
              </a:rPr>
              <a:t>&lt;/style&gt;</a:t>
            </a:r>
          </a:p>
          <a:p>
            <a:r>
              <a:rPr lang="en-GB" sz="900" dirty="0">
                <a:solidFill>
                  <a:schemeClr val="tx1">
                    <a:lumMod val="50000"/>
                  </a:schemeClr>
                </a:solidFill>
                <a:latin typeface="Consolas" panose="020B0609020204030204" pitchFamily="49" charset="0"/>
                <a:cs typeface="Consolas" panose="020B0609020204030204" pitchFamily="49" charset="0"/>
              </a:rPr>
              <a:t>&lt;body&gt;</a:t>
            </a:r>
          </a:p>
          <a:p>
            <a:r>
              <a:rPr lang="en-GB" sz="900" dirty="0">
                <a:solidFill>
                  <a:schemeClr val="tx1">
                    <a:lumMod val="50000"/>
                  </a:schemeClr>
                </a:solidFill>
                <a:latin typeface="Consolas" panose="020B0609020204030204" pitchFamily="49" charset="0"/>
                <a:cs typeface="Consolas" panose="020B0609020204030204" pitchFamily="49" charset="0"/>
              </a:rPr>
              <a:t>	&lt;div class="timeout"&gt;</a:t>
            </a:r>
          </a:p>
          <a:p>
            <a:r>
              <a:rPr lang="en-GB" sz="900" dirty="0">
                <a:solidFill>
                  <a:schemeClr val="tx1">
                    <a:lumMod val="50000"/>
                  </a:schemeClr>
                </a:solidFill>
                <a:latin typeface="Consolas" panose="020B0609020204030204" pitchFamily="49" charset="0"/>
                <a:cs typeface="Consolas" panose="020B0609020204030204" pitchFamily="49" charset="0"/>
              </a:rPr>
              <a:t>	&lt;div class="timeout" id="</a:t>
            </a:r>
            <a:r>
              <a:rPr lang="en-GB" sz="900" dirty="0" err="1">
                <a:solidFill>
                  <a:schemeClr val="tx1">
                    <a:lumMod val="50000"/>
                  </a:schemeClr>
                </a:solidFill>
                <a:latin typeface="Consolas" panose="020B0609020204030204" pitchFamily="49" charset="0"/>
                <a:cs typeface="Consolas" panose="020B0609020204030204" pitchFamily="49" charset="0"/>
              </a:rPr>
              <a:t>timeout_counter</a:t>
            </a:r>
            <a:r>
              <a:rPr lang="en-GB" sz="900" dirty="0">
                <a:solidFill>
                  <a:schemeClr val="tx1">
                    <a:lumMod val="50000"/>
                  </a:schemeClr>
                </a:solidFill>
                <a:latin typeface="Consolas" panose="020B0609020204030204" pitchFamily="49" charset="0"/>
                <a:cs typeface="Consolas" panose="020B0609020204030204" pitchFamily="49" charset="0"/>
              </a:rPr>
              <a:t>"&gt;&lt;/div&gt;</a:t>
            </a:r>
          </a:p>
          <a:p>
            <a:r>
              <a:rPr lang="en-GB" sz="900" dirty="0">
                <a:solidFill>
                  <a:schemeClr val="tx1">
                    <a:lumMod val="50000"/>
                  </a:schemeClr>
                </a:solidFill>
                <a:latin typeface="Consolas" panose="020B0609020204030204" pitchFamily="49" charset="0"/>
                <a:cs typeface="Consolas" panose="020B0609020204030204" pitchFamily="49" charset="0"/>
              </a:rPr>
              <a:t>		&lt;button type="button" </a:t>
            </a:r>
            <a:r>
              <a:rPr lang="en-GB" sz="900" dirty="0" err="1">
                <a:solidFill>
                  <a:schemeClr val="tx1">
                    <a:lumMod val="50000"/>
                  </a:schemeClr>
                </a:solidFill>
                <a:latin typeface="Consolas" panose="020B0609020204030204" pitchFamily="49" charset="0"/>
                <a:cs typeface="Consolas" panose="020B0609020204030204" pitchFamily="49" charset="0"/>
              </a:rPr>
              <a:t>onlick</a:t>
            </a:r>
            <a:r>
              <a:rPr lang="en-GB" sz="900" dirty="0">
                <a:solidFill>
                  <a:schemeClr val="tx1">
                    <a:lumMod val="50000"/>
                  </a:schemeClr>
                </a:solidFill>
                <a:latin typeface="Consolas" panose="020B0609020204030204" pitchFamily="49" charset="0"/>
                <a:cs typeface="Consolas" panose="020B0609020204030204" pitchFamily="49" charset="0"/>
              </a:rPr>
              <a:t>="</a:t>
            </a:r>
            <a:r>
              <a:rPr lang="en-GB" sz="900" dirty="0" err="1">
                <a:solidFill>
                  <a:schemeClr val="tx1">
                    <a:lumMod val="50000"/>
                  </a:schemeClr>
                </a:solidFill>
                <a:latin typeface="Consolas" panose="020B0609020204030204" pitchFamily="49" charset="0"/>
                <a:cs typeface="Consolas" panose="020B0609020204030204" pitchFamily="49" charset="0"/>
              </a:rPr>
              <a:t>requestExtendTime</a:t>
            </a:r>
            <a:r>
              <a:rPr lang="en-GB" sz="900" dirty="0">
                <a:solidFill>
                  <a:schemeClr val="tx1">
                    <a:lumMod val="50000"/>
                  </a:schemeClr>
                </a:solidFill>
                <a:latin typeface="Consolas" panose="020B0609020204030204" pitchFamily="49" charset="0"/>
                <a:cs typeface="Consolas" panose="020B0609020204030204" pitchFamily="49" charset="0"/>
              </a:rPr>
              <a:t>()"&gt;</a:t>
            </a:r>
          </a:p>
          <a:p>
            <a:r>
              <a:rPr lang="en-GB" sz="900" dirty="0">
                <a:solidFill>
                  <a:schemeClr val="tx1">
                    <a:lumMod val="50000"/>
                  </a:schemeClr>
                </a:solidFill>
                <a:latin typeface="Consolas" panose="020B0609020204030204" pitchFamily="49" charset="0"/>
                <a:cs typeface="Consolas" panose="020B0609020204030204" pitchFamily="49" charset="0"/>
              </a:rPr>
              <a:t>		   Extend time&lt;/button&gt;</a:t>
            </a:r>
          </a:p>
          <a:p>
            <a:r>
              <a:rPr lang="en-GB" sz="900" dirty="0">
                <a:solidFill>
                  <a:schemeClr val="tx1">
                    <a:lumMod val="50000"/>
                  </a:schemeClr>
                </a:solidFill>
                <a:latin typeface="Consolas" panose="020B0609020204030204" pitchFamily="49" charset="0"/>
                <a:cs typeface="Consolas" panose="020B0609020204030204" pitchFamily="49" charset="0"/>
              </a:rPr>
              <a:t>	&lt;/div&gt;</a:t>
            </a:r>
          </a:p>
          <a:p>
            <a:r>
              <a:rPr lang="en-GB" sz="900" dirty="0">
                <a:solidFill>
                  <a:schemeClr val="tx1">
                    <a:lumMod val="50000"/>
                  </a:schemeClr>
                </a:solidFill>
                <a:latin typeface="Consolas" panose="020B0609020204030204" pitchFamily="49" charset="0"/>
                <a:cs typeface="Consolas" panose="020B0609020204030204" pitchFamily="49" charset="0"/>
              </a:rPr>
              <a:t>&lt;/body&gt;</a:t>
            </a:r>
          </a:p>
          <a:p>
            <a:r>
              <a:rPr lang="en-GB" sz="900" dirty="0">
                <a:solidFill>
                  <a:schemeClr val="tx1">
                    <a:lumMod val="50000"/>
                  </a:schemeClr>
                </a:solidFill>
                <a:latin typeface="Consolas" panose="020B0609020204030204" pitchFamily="49" charset="0"/>
                <a:cs typeface="Consolas" panose="020B0609020204030204" pitchFamily="49" charset="0"/>
              </a:rPr>
              <a:t>&lt;script&gt;</a:t>
            </a:r>
          </a:p>
          <a:p>
            <a:r>
              <a:rPr lang="en-GB" sz="900" dirty="0">
                <a:solidFill>
                  <a:schemeClr val="tx1">
                    <a:lumMod val="50000"/>
                  </a:schemeClr>
                </a:solidFill>
                <a:latin typeface="Consolas" panose="020B0609020204030204" pitchFamily="49" charset="0"/>
                <a:cs typeface="Consolas" panose="020B0609020204030204" pitchFamily="49" charset="0"/>
              </a:rPr>
              <a:t>	function </a:t>
            </a:r>
            <a:r>
              <a:rPr lang="en-GB" sz="900" dirty="0" err="1">
                <a:solidFill>
                  <a:schemeClr val="tx1">
                    <a:lumMod val="50000"/>
                  </a:schemeClr>
                </a:solidFill>
                <a:latin typeface="Consolas" panose="020B0609020204030204" pitchFamily="49" charset="0"/>
                <a:cs typeface="Consolas" panose="020B0609020204030204" pitchFamily="49" charset="0"/>
              </a:rPr>
              <a:t>requestExtendTime</a:t>
            </a:r>
            <a:r>
              <a:rPr lang="en-GB" sz="900" dirty="0">
                <a:solidFill>
                  <a:schemeClr val="tx1">
                    <a:lumMod val="50000"/>
                  </a:schemeClr>
                </a:solidFill>
                <a:latin typeface="Consolas" panose="020B0609020204030204" pitchFamily="49" charset="0"/>
                <a:cs typeface="Consolas" panose="020B0609020204030204" pitchFamily="49" charset="0"/>
              </a:rPr>
              <a:t>() {</a:t>
            </a:r>
          </a:p>
          <a:p>
            <a:r>
              <a:rPr lang="en-GB" sz="900" dirty="0">
                <a:solidFill>
                  <a:schemeClr val="tx1">
                    <a:lumMod val="50000"/>
                  </a:schemeClr>
                </a:solidFill>
                <a:latin typeface="Consolas" panose="020B0609020204030204" pitchFamily="49" charset="0"/>
                <a:cs typeface="Consolas" panose="020B0609020204030204" pitchFamily="49" charset="0"/>
              </a:rPr>
              <a:t>	   // Extend the Session Timeout </a:t>
            </a:r>
          </a:p>
          <a:p>
            <a:r>
              <a:rPr lang="en-GB" sz="900" dirty="0">
                <a:solidFill>
                  <a:schemeClr val="tx1">
                    <a:lumMod val="50000"/>
                  </a:schemeClr>
                </a:solidFill>
                <a:latin typeface="Consolas" panose="020B0609020204030204" pitchFamily="49" charset="0"/>
                <a:cs typeface="Consolas" panose="020B0609020204030204" pitchFamily="49" charset="0"/>
              </a:rPr>
              <a:t>	}</a:t>
            </a:r>
          </a:p>
          <a:p>
            <a:r>
              <a:rPr lang="en-GB" sz="900" dirty="0">
                <a:solidFill>
                  <a:schemeClr val="tx1">
                    <a:lumMod val="50000"/>
                  </a:schemeClr>
                </a:solidFill>
                <a:latin typeface="Consolas" panose="020B0609020204030204" pitchFamily="49" charset="0"/>
                <a:cs typeface="Consolas" panose="020B0609020204030204" pitchFamily="49" charset="0"/>
              </a:rPr>
              <a:t>	function </a:t>
            </a:r>
            <a:r>
              <a:rPr lang="en-GB" sz="900" dirty="0" err="1">
                <a:solidFill>
                  <a:schemeClr val="tx1">
                    <a:lumMod val="50000"/>
                  </a:schemeClr>
                </a:solidFill>
                <a:latin typeface="Consolas" panose="020B0609020204030204" pitchFamily="49" charset="0"/>
                <a:cs typeface="Consolas" panose="020B0609020204030204" pitchFamily="49" charset="0"/>
              </a:rPr>
              <a:t>startSessionTimeout</a:t>
            </a:r>
            <a:r>
              <a:rPr lang="en-GB" sz="900" dirty="0">
                <a:solidFill>
                  <a:schemeClr val="tx1">
                    <a:lumMod val="50000"/>
                  </a:schemeClr>
                </a:solidFill>
                <a:latin typeface="Consolas" panose="020B0609020204030204" pitchFamily="49" charset="0"/>
                <a:cs typeface="Consolas" panose="020B0609020204030204" pitchFamily="49" charset="0"/>
              </a:rPr>
              <a:t>(){ </a:t>
            </a:r>
          </a:p>
          <a:p>
            <a:r>
              <a:rPr lang="en-GB" sz="900" dirty="0">
                <a:solidFill>
                  <a:schemeClr val="tx1">
                    <a:lumMod val="50000"/>
                  </a:schemeClr>
                </a:solidFill>
                <a:latin typeface="Consolas" panose="020B0609020204030204" pitchFamily="49" charset="0"/>
                <a:cs typeface="Consolas" panose="020B0609020204030204" pitchFamily="49" charset="0"/>
              </a:rPr>
              <a:t> 	   </a:t>
            </a:r>
            <a:r>
              <a:rPr lang="en-GB" sz="900" dirty="0" err="1">
                <a:solidFill>
                  <a:schemeClr val="tx1">
                    <a:lumMod val="50000"/>
                  </a:schemeClr>
                </a:solidFill>
                <a:latin typeface="Consolas" panose="020B0609020204030204" pitchFamily="49" charset="0"/>
                <a:cs typeface="Consolas" panose="020B0609020204030204" pitchFamily="49" charset="0"/>
              </a:rPr>
              <a:t>const</a:t>
            </a:r>
            <a:r>
              <a:rPr lang="en-GB" sz="900" dirty="0">
                <a:solidFill>
                  <a:schemeClr val="tx1">
                    <a:lumMod val="50000"/>
                  </a:schemeClr>
                </a:solidFill>
                <a:latin typeface="Consolas" panose="020B0609020204030204" pitchFamily="49" charset="0"/>
                <a:cs typeface="Consolas" panose="020B0609020204030204" pitchFamily="49" charset="0"/>
              </a:rPr>
              <a:t> </a:t>
            </a:r>
            <a:r>
              <a:rPr lang="en-GB" sz="900" dirty="0" err="1">
                <a:solidFill>
                  <a:schemeClr val="tx1">
                    <a:lumMod val="50000"/>
                  </a:schemeClr>
                </a:solidFill>
                <a:latin typeface="Consolas" panose="020B0609020204030204" pitchFamily="49" charset="0"/>
                <a:cs typeface="Consolas" panose="020B0609020204030204" pitchFamily="49" charset="0"/>
              </a:rPr>
              <a:t>stFactor</a:t>
            </a:r>
            <a:r>
              <a:rPr lang="en-GB" sz="900" dirty="0">
                <a:solidFill>
                  <a:schemeClr val="tx1">
                    <a:lumMod val="50000"/>
                  </a:schemeClr>
                </a:solidFill>
                <a:latin typeface="Consolas" panose="020B0609020204030204" pitchFamily="49" charset="0"/>
                <a:cs typeface="Consolas" panose="020B0609020204030204" pitchFamily="49" charset="0"/>
              </a:rPr>
              <a:t> = </a:t>
            </a:r>
            <a:r>
              <a:rPr lang="en-GB" sz="900" dirty="0">
                <a:solidFill>
                  <a:srgbClr val="000000"/>
                </a:solidFill>
                <a:latin typeface="Consolas" panose="020B0609020204030204" pitchFamily="49" charset="0"/>
              </a:rPr>
              <a:t>…</a:t>
            </a:r>
            <a:r>
              <a:rPr lang="en-GB" sz="900" dirty="0" err="1">
                <a:solidFill>
                  <a:srgbClr val="000000"/>
                </a:solidFill>
                <a:latin typeface="Consolas" panose="020B0609020204030204" pitchFamily="49" charset="0"/>
              </a:rPr>
              <a:t>getPropertyValue</a:t>
            </a:r>
            <a:r>
              <a:rPr lang="en-GB" sz="900" dirty="0">
                <a:solidFill>
                  <a:srgbClr val="FF40FF"/>
                </a:solidFill>
                <a:latin typeface="Consolas" panose="020B0609020204030204" pitchFamily="49" charset="0"/>
              </a:rPr>
              <a:t>(“session-timeout")</a:t>
            </a:r>
          </a:p>
          <a:p>
            <a:r>
              <a:rPr lang="en-GB" sz="900" dirty="0">
                <a:solidFill>
                  <a:srgbClr val="FF40FF"/>
                </a:solidFill>
                <a:latin typeface="Consolas" panose="020B0609020204030204" pitchFamily="49" charset="0"/>
                <a:cs typeface="Consolas" panose="020B0609020204030204" pitchFamily="49" charset="0"/>
              </a:rPr>
              <a:t>	   </a:t>
            </a:r>
            <a:r>
              <a:rPr lang="en-GB" sz="900" dirty="0" err="1">
                <a:solidFill>
                  <a:schemeClr val="tx1">
                    <a:lumMod val="50000"/>
                  </a:schemeClr>
                </a:solidFill>
                <a:latin typeface="Consolas" panose="020B0609020204030204" pitchFamily="49" charset="0"/>
                <a:cs typeface="Consolas" panose="020B0609020204030204" pitchFamily="49" charset="0"/>
              </a:rPr>
              <a:t>const</a:t>
            </a:r>
            <a:r>
              <a:rPr lang="en-GB" sz="900" dirty="0">
                <a:solidFill>
                  <a:schemeClr val="tx1">
                    <a:lumMod val="50000"/>
                  </a:schemeClr>
                </a:solidFill>
                <a:latin typeface="Consolas" panose="020B0609020204030204" pitchFamily="49" charset="0"/>
                <a:cs typeface="Consolas" panose="020B0609020204030204" pitchFamily="49" charset="0"/>
              </a:rPr>
              <a:t> </a:t>
            </a:r>
            <a:r>
              <a:rPr lang="en-GB" sz="900" dirty="0" err="1">
                <a:solidFill>
                  <a:schemeClr val="tx1">
                    <a:lumMod val="50000"/>
                  </a:schemeClr>
                </a:solidFill>
                <a:latin typeface="Consolas" panose="020B0609020204030204" pitchFamily="49" charset="0"/>
                <a:cs typeface="Consolas" panose="020B0609020204030204" pitchFamily="49" charset="0"/>
              </a:rPr>
              <a:t>sessionTimeout</a:t>
            </a:r>
            <a:r>
              <a:rPr lang="en-GB" sz="900" dirty="0">
                <a:solidFill>
                  <a:schemeClr val="tx1">
                    <a:lumMod val="50000"/>
                  </a:schemeClr>
                </a:solidFill>
                <a:latin typeface="Consolas" panose="020B0609020204030204" pitchFamily="49" charset="0"/>
                <a:cs typeface="Consolas" panose="020B0609020204030204" pitchFamily="49" charset="0"/>
              </a:rPr>
              <a:t> = 280000 * </a:t>
            </a:r>
            <a:r>
              <a:rPr lang="en-GB" sz="900" dirty="0" err="1">
                <a:solidFill>
                  <a:schemeClr val="tx1">
                    <a:lumMod val="50000"/>
                  </a:schemeClr>
                </a:solidFill>
                <a:latin typeface="Consolas" panose="020B0609020204030204" pitchFamily="49" charset="0"/>
                <a:cs typeface="Consolas" panose="020B0609020204030204" pitchFamily="49" charset="0"/>
              </a:rPr>
              <a:t>sessionTimeoutFactor</a:t>
            </a:r>
            <a:endParaRPr lang="en-GB" sz="900" dirty="0">
              <a:solidFill>
                <a:schemeClr val="tx1">
                  <a:lumMod val="50000"/>
                </a:schemeClr>
              </a:solidFill>
              <a:latin typeface="Consolas" panose="020B0609020204030204" pitchFamily="49" charset="0"/>
              <a:cs typeface="Consolas" panose="020B0609020204030204" pitchFamily="49" charset="0"/>
            </a:endParaRPr>
          </a:p>
          <a:p>
            <a:r>
              <a:rPr lang="en-GB" sz="900" dirty="0">
                <a:solidFill>
                  <a:schemeClr val="tx1">
                    <a:lumMod val="50000"/>
                  </a:schemeClr>
                </a:solidFill>
                <a:latin typeface="Consolas" panose="020B0609020204030204" pitchFamily="49" charset="0"/>
                <a:cs typeface="Consolas" panose="020B0609020204030204" pitchFamily="49" charset="0"/>
              </a:rPr>
              <a:t>	   </a:t>
            </a:r>
            <a:r>
              <a:rPr lang="en-GB" sz="900" dirty="0" err="1">
                <a:solidFill>
                  <a:schemeClr val="tx1">
                    <a:lumMod val="50000"/>
                  </a:schemeClr>
                </a:solidFill>
                <a:latin typeface="Consolas" panose="020B0609020204030204" pitchFamily="49" charset="0"/>
                <a:cs typeface="Consolas" panose="020B0609020204030204" pitchFamily="49" charset="0"/>
              </a:rPr>
              <a:t>setTimeout</a:t>
            </a:r>
            <a:r>
              <a:rPr lang="en-GB" sz="900" dirty="0">
                <a:solidFill>
                  <a:schemeClr val="tx1">
                    <a:lumMod val="50000"/>
                  </a:schemeClr>
                </a:solidFill>
                <a:latin typeface="Consolas" panose="020B0609020204030204" pitchFamily="49" charset="0"/>
                <a:cs typeface="Consolas" panose="020B0609020204030204" pitchFamily="49" charset="0"/>
              </a:rPr>
              <a:t>('</a:t>
            </a:r>
            <a:r>
              <a:rPr lang="en-GB" sz="900" dirty="0" err="1">
                <a:solidFill>
                  <a:schemeClr val="tx1">
                    <a:lumMod val="50000"/>
                  </a:schemeClr>
                </a:solidFill>
                <a:latin typeface="Consolas" panose="020B0609020204030204" pitchFamily="49" charset="0"/>
                <a:cs typeface="Consolas" panose="020B0609020204030204" pitchFamily="49" charset="0"/>
              </a:rPr>
              <a:t>pageReload</a:t>
            </a:r>
            <a:r>
              <a:rPr lang="en-GB" sz="900" dirty="0">
                <a:solidFill>
                  <a:schemeClr val="tx1">
                    <a:lumMod val="50000"/>
                  </a:schemeClr>
                </a:solidFill>
                <a:latin typeface="Consolas" panose="020B0609020204030204" pitchFamily="49" charset="0"/>
                <a:cs typeface="Consolas" panose="020B0609020204030204" pitchFamily="49" charset="0"/>
              </a:rPr>
              <a:t>()', </a:t>
            </a:r>
            <a:r>
              <a:rPr lang="en-GB" sz="900" dirty="0" err="1">
                <a:solidFill>
                  <a:schemeClr val="tx1">
                    <a:lumMod val="50000"/>
                  </a:schemeClr>
                </a:solidFill>
                <a:latin typeface="Consolas" panose="020B0609020204030204" pitchFamily="49" charset="0"/>
                <a:cs typeface="Consolas" panose="020B0609020204030204" pitchFamily="49" charset="0"/>
              </a:rPr>
              <a:t>sessionTimeout</a:t>
            </a:r>
            <a:r>
              <a:rPr lang="en-GB" sz="900" dirty="0">
                <a:solidFill>
                  <a:schemeClr val="tx1">
                    <a:lumMod val="50000"/>
                  </a:schemeClr>
                </a:solidFill>
                <a:latin typeface="Consolas" panose="020B0609020204030204" pitchFamily="49" charset="0"/>
                <a:cs typeface="Consolas" panose="020B0609020204030204" pitchFamily="49" charset="0"/>
              </a:rPr>
              <a:t>);</a:t>
            </a:r>
          </a:p>
          <a:p>
            <a:r>
              <a:rPr lang="en-GB" sz="900" dirty="0">
                <a:solidFill>
                  <a:schemeClr val="tx1">
                    <a:lumMod val="50000"/>
                  </a:schemeClr>
                </a:solidFill>
                <a:latin typeface="Consolas" panose="020B0609020204030204" pitchFamily="49" charset="0"/>
                <a:cs typeface="Consolas" panose="020B0609020204030204" pitchFamily="49" charset="0"/>
              </a:rPr>
              <a:t>	   </a:t>
            </a:r>
            <a:r>
              <a:rPr lang="en-GB" sz="900" dirty="0" err="1">
                <a:solidFill>
                  <a:schemeClr val="tx1">
                    <a:lumMod val="50000"/>
                  </a:schemeClr>
                </a:solidFill>
                <a:latin typeface="Consolas" panose="020B0609020204030204" pitchFamily="49" charset="0"/>
                <a:cs typeface="Consolas" panose="020B0609020204030204" pitchFamily="49" charset="0"/>
              </a:rPr>
              <a:t>updateSessionTimeoutLabel</a:t>
            </a:r>
            <a:r>
              <a:rPr lang="en-GB" sz="900" dirty="0">
                <a:solidFill>
                  <a:schemeClr val="tx1">
                    <a:lumMod val="50000"/>
                  </a:schemeClr>
                </a:solidFill>
                <a:latin typeface="Consolas" panose="020B0609020204030204" pitchFamily="49" charset="0"/>
                <a:cs typeface="Consolas" panose="020B0609020204030204" pitchFamily="49" charset="0"/>
              </a:rPr>
              <a:t>()</a:t>
            </a:r>
          </a:p>
          <a:p>
            <a:r>
              <a:rPr lang="en-GB" sz="900" dirty="0">
                <a:solidFill>
                  <a:schemeClr val="tx1">
                    <a:lumMod val="50000"/>
                  </a:schemeClr>
                </a:solidFill>
                <a:latin typeface="Consolas" panose="020B0609020204030204" pitchFamily="49" charset="0"/>
                <a:cs typeface="Consolas" panose="020B0609020204030204" pitchFamily="49" charset="0"/>
              </a:rPr>
              <a:t>	}</a:t>
            </a:r>
          </a:p>
          <a:p>
            <a:r>
              <a:rPr lang="en-GB" sz="900" dirty="0">
                <a:solidFill>
                  <a:schemeClr val="tx1">
                    <a:lumMod val="50000"/>
                  </a:schemeClr>
                </a:solidFill>
                <a:latin typeface="Consolas" panose="020B0609020204030204" pitchFamily="49" charset="0"/>
                <a:cs typeface="Consolas" panose="020B0609020204030204" pitchFamily="49" charset="0"/>
              </a:rPr>
              <a:t>	function </a:t>
            </a:r>
            <a:r>
              <a:rPr lang="en-GB" sz="900" dirty="0" err="1">
                <a:solidFill>
                  <a:schemeClr val="tx1">
                    <a:lumMod val="50000"/>
                  </a:schemeClr>
                </a:solidFill>
                <a:latin typeface="Consolas" panose="020B0609020204030204" pitchFamily="49" charset="0"/>
                <a:cs typeface="Consolas" panose="020B0609020204030204" pitchFamily="49" charset="0"/>
              </a:rPr>
              <a:t>pageReload</a:t>
            </a:r>
            <a:r>
              <a:rPr lang="en-GB" sz="900" dirty="0">
                <a:solidFill>
                  <a:schemeClr val="tx1">
                    <a:lumMod val="50000"/>
                  </a:schemeClr>
                </a:solidFill>
                <a:latin typeface="Consolas" panose="020B0609020204030204" pitchFamily="49" charset="0"/>
                <a:cs typeface="Consolas" panose="020B0609020204030204" pitchFamily="49" charset="0"/>
              </a:rPr>
              <a:t>() {</a:t>
            </a:r>
          </a:p>
          <a:p>
            <a:r>
              <a:rPr lang="en-GB" sz="900" dirty="0">
                <a:solidFill>
                  <a:schemeClr val="tx1">
                    <a:lumMod val="50000"/>
                  </a:schemeClr>
                </a:solidFill>
                <a:latin typeface="Consolas" panose="020B0609020204030204" pitchFamily="49" charset="0"/>
                <a:cs typeface="Consolas" panose="020B0609020204030204" pitchFamily="49" charset="0"/>
              </a:rPr>
              <a:t>	   // Reload page</a:t>
            </a:r>
          </a:p>
          <a:p>
            <a:r>
              <a:rPr lang="en-GB" sz="900" dirty="0">
                <a:solidFill>
                  <a:schemeClr val="tx1">
                    <a:lumMod val="50000"/>
                  </a:schemeClr>
                </a:solidFill>
                <a:latin typeface="Consolas" panose="020B0609020204030204" pitchFamily="49" charset="0"/>
                <a:cs typeface="Consolas" panose="020B0609020204030204" pitchFamily="49" charset="0"/>
              </a:rPr>
              <a:t>	}</a:t>
            </a:r>
          </a:p>
          <a:p>
            <a:r>
              <a:rPr lang="en-GB" sz="900" dirty="0">
                <a:solidFill>
                  <a:schemeClr val="tx1">
                    <a:lumMod val="50000"/>
                  </a:schemeClr>
                </a:solidFill>
                <a:latin typeface="Consolas" panose="020B0609020204030204" pitchFamily="49" charset="0"/>
                <a:cs typeface="Consolas" panose="020B0609020204030204" pitchFamily="49" charset="0"/>
              </a:rPr>
              <a:t>&lt;/script&gt;</a:t>
            </a:r>
            <a:endParaRPr lang="en-GB" sz="1000" dirty="0">
              <a:solidFill>
                <a:schemeClr val="tx1">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81606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4"/>
          <p:cNvSpPr/>
          <p:nvPr/>
        </p:nvSpPr>
        <p:spPr>
          <a:xfrm>
            <a:off x="3635075" y="664295"/>
            <a:ext cx="2352600" cy="1199969"/>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4"/>
          <p:cNvSpPr/>
          <p:nvPr/>
        </p:nvSpPr>
        <p:spPr>
          <a:xfrm>
            <a:off x="3635075" y="1999551"/>
            <a:ext cx="2352600" cy="1199969"/>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txBox="1"/>
          <p:nvPr/>
        </p:nvSpPr>
        <p:spPr>
          <a:xfrm>
            <a:off x="3675209" y="894747"/>
            <a:ext cx="2276400" cy="739028"/>
          </a:xfrm>
          <a:prstGeom prst="rect">
            <a:avLst/>
          </a:prstGeom>
          <a:noFill/>
          <a:ln>
            <a:noFill/>
          </a:ln>
        </p:spPr>
        <p:txBody>
          <a:bodyPr spcFirstLastPara="1" wrap="square" lIns="91425" tIns="91425" rIns="91425" bIns="91425" anchor="ctr" anchorCtr="0">
            <a:noAutofit/>
          </a:bodyPr>
          <a:lstStyle/>
          <a:p>
            <a:r>
              <a:rPr lang="en-GB" sz="1600" b="1" dirty="0">
                <a:solidFill>
                  <a:srgbClr val="434342"/>
                </a:solidFill>
                <a:latin typeface="Segoe UI" panose="020B0502040204020203" pitchFamily="34" charset="0"/>
                <a:cs typeface="Segoe UI" panose="020B0502040204020203" pitchFamily="34" charset="0"/>
              </a:rPr>
              <a:t>People with visually impairments and blind people</a:t>
            </a:r>
            <a:endParaRPr lang="en-GB" sz="1200" dirty="0">
              <a:solidFill>
                <a:srgbClr val="434342"/>
              </a:solidFill>
              <a:latin typeface="Segoe UI" panose="020B0502040204020203" pitchFamily="34" charset="0"/>
              <a:ea typeface="Ubuntu"/>
              <a:cs typeface="Segoe UI" panose="020B0502040204020203" pitchFamily="34" charset="0"/>
              <a:sym typeface="Ubuntu"/>
            </a:endParaRPr>
          </a:p>
        </p:txBody>
      </p:sp>
      <p:sp>
        <p:nvSpPr>
          <p:cNvPr id="749" name="Google Shape;749;p54"/>
          <p:cNvSpPr txBox="1"/>
          <p:nvPr/>
        </p:nvSpPr>
        <p:spPr>
          <a:xfrm>
            <a:off x="3673175" y="2152541"/>
            <a:ext cx="2276400" cy="919248"/>
          </a:xfrm>
          <a:prstGeom prst="rect">
            <a:avLst/>
          </a:prstGeom>
          <a:noFill/>
          <a:ln>
            <a:noFill/>
          </a:ln>
        </p:spPr>
        <p:txBody>
          <a:bodyPr spcFirstLastPara="1" wrap="square" lIns="91425" tIns="91425" rIns="91425" bIns="91425" anchor="ctr" anchorCtr="0">
            <a:noAutofit/>
          </a:bodyPr>
          <a:lstStyle/>
          <a:p>
            <a:r>
              <a:rPr lang="en-GB" sz="1600" b="1" dirty="0">
                <a:solidFill>
                  <a:srgbClr val="434342"/>
                </a:solidFill>
                <a:latin typeface="Segoe UI" panose="020B0502040204020203" pitchFamily="34" charset="0"/>
                <a:ea typeface="Ubuntu"/>
                <a:cs typeface="Segoe UI" panose="020B0502040204020203" pitchFamily="34" charset="0"/>
                <a:sym typeface="Ubuntu"/>
              </a:rPr>
              <a:t>People with dexterity impairment</a:t>
            </a:r>
            <a:endParaRPr lang="en-GB" sz="1200" dirty="0">
              <a:solidFill>
                <a:srgbClr val="434342"/>
              </a:solidFill>
              <a:latin typeface="Ubuntu"/>
              <a:ea typeface="Ubuntu"/>
              <a:cs typeface="Ubuntu"/>
              <a:sym typeface="Ubuntu"/>
            </a:endParaRPr>
          </a:p>
        </p:txBody>
      </p:sp>
      <p:sp>
        <p:nvSpPr>
          <p:cNvPr id="751" name="Google Shape;751;p5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37</a:t>
            </a:fld>
            <a:endParaRPr/>
          </a:p>
        </p:txBody>
      </p:sp>
      <p:sp>
        <p:nvSpPr>
          <p:cNvPr id="752" name="Google Shape;752;p54"/>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sz="2200" dirty="0">
                <a:latin typeface="Segoe UI" panose="020B0502040204020203" pitchFamily="34" charset="0"/>
                <a:cs typeface="Segoe UI" panose="020B0502040204020203" pitchFamily="34" charset="0"/>
              </a:rPr>
              <a:t>Potential Users</a:t>
            </a:r>
            <a:endParaRPr sz="1000" b="0" dirty="0">
              <a:solidFill>
                <a:schemeClr val="lt2"/>
              </a:solidFill>
              <a:latin typeface="Segoe UI" panose="020B0502040204020203" pitchFamily="34" charset="0"/>
              <a:ea typeface="Ubuntu Light"/>
              <a:cs typeface="Segoe UI" panose="020B0502040204020203" pitchFamily="34" charset="0"/>
              <a:sym typeface="Ubuntu Light"/>
            </a:endParaRPr>
          </a:p>
        </p:txBody>
      </p:sp>
      <p:sp>
        <p:nvSpPr>
          <p:cNvPr id="13" name="Google Shape;341;p47">
            <a:extLst>
              <a:ext uri="{FF2B5EF4-FFF2-40B4-BE49-F238E27FC236}">
                <a16:creationId xmlns:a16="http://schemas.microsoft.com/office/drawing/2014/main" id="{C601A1D5-2C48-B14B-9EF6-3B3FB3C5747B}"/>
              </a:ext>
            </a:extLst>
          </p:cNvPr>
          <p:cNvSpPr txBox="1">
            <a:spLocks/>
          </p:cNvSpPr>
          <p:nvPr/>
        </p:nvSpPr>
        <p:spPr>
          <a:xfrm>
            <a:off x="783525" y="1925515"/>
            <a:ext cx="3374400" cy="507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4.1 Session Timeout</a:t>
            </a:r>
          </a:p>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&amp; 4.2 Extended Session Timeout </a:t>
            </a:r>
          </a:p>
        </p:txBody>
      </p:sp>
      <p:sp>
        <p:nvSpPr>
          <p:cNvPr id="14" name="Google Shape;744;p54">
            <a:extLst>
              <a:ext uri="{FF2B5EF4-FFF2-40B4-BE49-F238E27FC236}">
                <a16:creationId xmlns:a16="http://schemas.microsoft.com/office/drawing/2014/main" id="{7D27CA30-0699-6243-B9A8-FF8E9B970338}"/>
              </a:ext>
            </a:extLst>
          </p:cNvPr>
          <p:cNvSpPr/>
          <p:nvPr/>
        </p:nvSpPr>
        <p:spPr>
          <a:xfrm>
            <a:off x="6111750" y="664295"/>
            <a:ext cx="2352600" cy="1199969"/>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15" name="Google Shape;745;p54">
            <a:extLst>
              <a:ext uri="{FF2B5EF4-FFF2-40B4-BE49-F238E27FC236}">
                <a16:creationId xmlns:a16="http://schemas.microsoft.com/office/drawing/2014/main" id="{FFC0F174-97DB-CA4F-A743-BCC269E50B0D}"/>
              </a:ext>
            </a:extLst>
          </p:cNvPr>
          <p:cNvSpPr/>
          <p:nvPr/>
        </p:nvSpPr>
        <p:spPr>
          <a:xfrm>
            <a:off x="6111750" y="1999551"/>
            <a:ext cx="2352600" cy="1199969"/>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48;p54">
            <a:extLst>
              <a:ext uri="{FF2B5EF4-FFF2-40B4-BE49-F238E27FC236}">
                <a16:creationId xmlns:a16="http://schemas.microsoft.com/office/drawing/2014/main" id="{3856D8A4-9D5D-B246-A721-F831623AB55F}"/>
              </a:ext>
            </a:extLst>
          </p:cNvPr>
          <p:cNvSpPr txBox="1"/>
          <p:nvPr/>
        </p:nvSpPr>
        <p:spPr>
          <a:xfrm>
            <a:off x="6165441" y="904773"/>
            <a:ext cx="1992900" cy="716115"/>
          </a:xfrm>
          <a:prstGeom prst="rect">
            <a:avLst/>
          </a:prstGeom>
          <a:noFill/>
          <a:ln>
            <a:noFill/>
          </a:ln>
        </p:spPr>
        <p:txBody>
          <a:bodyPr spcFirstLastPara="1" wrap="square" lIns="91425" tIns="91425" rIns="91425" bIns="91425" anchor="ctr" anchorCtr="0">
            <a:noAutofit/>
          </a:bodyPr>
          <a:lstStyle/>
          <a:p>
            <a:r>
              <a:rPr lang="en-GB" sz="1600" b="1" dirty="0">
                <a:solidFill>
                  <a:srgbClr val="434342"/>
                </a:solidFill>
                <a:latin typeface="Segoe UI" panose="020B0502040204020203" pitchFamily="34" charset="0"/>
                <a:cs typeface="Segoe UI" panose="020B0502040204020203" pitchFamily="34" charset="0"/>
              </a:rPr>
              <a:t>Older people and people with </a:t>
            </a:r>
            <a:r>
              <a:rPr lang="en-GB" sz="1600" b="1" dirty="0">
                <a:solidFill>
                  <a:srgbClr val="434342"/>
                </a:solidFill>
                <a:latin typeface="Segoe UI" panose="020B0502040204020203" pitchFamily="34" charset="0"/>
                <a:cs typeface="Segoe UI" panose="020B0502040204020203" pitchFamily="34" charset="0"/>
                <a:sym typeface="Ubuntu"/>
              </a:rPr>
              <a:t>memory problems</a:t>
            </a:r>
          </a:p>
        </p:txBody>
      </p:sp>
      <p:sp>
        <p:nvSpPr>
          <p:cNvPr id="17" name="Google Shape;749;p54">
            <a:extLst>
              <a:ext uri="{FF2B5EF4-FFF2-40B4-BE49-F238E27FC236}">
                <a16:creationId xmlns:a16="http://schemas.microsoft.com/office/drawing/2014/main" id="{56EEF3D9-FB30-C149-8CC3-EC4D799DB8A7}"/>
              </a:ext>
            </a:extLst>
          </p:cNvPr>
          <p:cNvSpPr txBox="1"/>
          <p:nvPr/>
        </p:nvSpPr>
        <p:spPr>
          <a:xfrm>
            <a:off x="6165441" y="2152541"/>
            <a:ext cx="2103600" cy="919248"/>
          </a:xfrm>
          <a:prstGeom prst="rect">
            <a:avLst/>
          </a:prstGeom>
          <a:noFill/>
          <a:ln>
            <a:noFill/>
          </a:ln>
        </p:spPr>
        <p:txBody>
          <a:bodyPr spcFirstLastPara="1" wrap="square" lIns="91425" tIns="91425" rIns="91425" bIns="91425" anchor="ctr" anchorCtr="0">
            <a:noAutofit/>
          </a:bodyPr>
          <a:lstStyle/>
          <a:p>
            <a:r>
              <a:rPr lang="en-GB" sz="1600" b="1" dirty="0">
                <a:solidFill>
                  <a:srgbClr val="434342"/>
                </a:solidFill>
                <a:latin typeface="Segoe UI" panose="020B0502040204020203" pitchFamily="34" charset="0"/>
                <a:ea typeface="Ubuntu"/>
                <a:cs typeface="Segoe UI" panose="020B0502040204020203" pitchFamily="34" charset="0"/>
                <a:sym typeface="Ubuntu"/>
              </a:rPr>
              <a:t>People with attention problems</a:t>
            </a:r>
            <a:endParaRPr lang="en-GB" sz="1200" dirty="0">
              <a:solidFill>
                <a:srgbClr val="434342"/>
              </a:solidFill>
              <a:latin typeface="Ubuntu"/>
              <a:ea typeface="Ubuntu"/>
              <a:cs typeface="Ubuntu"/>
              <a:sym typeface="Ubuntu"/>
            </a:endParaRPr>
          </a:p>
        </p:txBody>
      </p:sp>
      <p:sp>
        <p:nvSpPr>
          <p:cNvPr id="18" name="Google Shape;743;p54">
            <a:extLst>
              <a:ext uri="{FF2B5EF4-FFF2-40B4-BE49-F238E27FC236}">
                <a16:creationId xmlns:a16="http://schemas.microsoft.com/office/drawing/2014/main" id="{F578C1CF-BEA5-9042-B64A-0417C2663DEE}"/>
              </a:ext>
            </a:extLst>
          </p:cNvPr>
          <p:cNvSpPr/>
          <p:nvPr/>
        </p:nvSpPr>
        <p:spPr>
          <a:xfrm>
            <a:off x="3635075" y="3331953"/>
            <a:ext cx="2352600" cy="1199969"/>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7;p54">
            <a:extLst>
              <a:ext uri="{FF2B5EF4-FFF2-40B4-BE49-F238E27FC236}">
                <a16:creationId xmlns:a16="http://schemas.microsoft.com/office/drawing/2014/main" id="{D6FB106C-B4C8-0E4E-8C16-F6C19572AC8E}"/>
              </a:ext>
            </a:extLst>
          </p:cNvPr>
          <p:cNvSpPr txBox="1"/>
          <p:nvPr/>
        </p:nvSpPr>
        <p:spPr>
          <a:xfrm>
            <a:off x="3673175" y="3561116"/>
            <a:ext cx="2214475" cy="739028"/>
          </a:xfrm>
          <a:prstGeom prst="rect">
            <a:avLst/>
          </a:prstGeom>
          <a:noFill/>
          <a:ln>
            <a:noFill/>
          </a:ln>
        </p:spPr>
        <p:txBody>
          <a:bodyPr spcFirstLastPara="1" wrap="square" lIns="91425" tIns="91425" rIns="91425" bIns="91425" anchor="ctr" anchorCtr="0">
            <a:noAutofit/>
          </a:bodyPr>
          <a:lstStyle/>
          <a:p>
            <a:r>
              <a:rPr lang="en-GB" sz="1600" b="1" dirty="0">
                <a:solidFill>
                  <a:srgbClr val="434342"/>
                </a:solidFill>
                <a:latin typeface="Segoe UI" panose="020B0502040204020203" pitchFamily="34" charset="0"/>
                <a:ea typeface="Ubuntu"/>
                <a:cs typeface="Segoe UI" panose="020B0502040204020203" pitchFamily="34" charset="0"/>
                <a:sym typeface="Ubuntu"/>
              </a:rPr>
              <a:t>People with </a:t>
            </a:r>
            <a:r>
              <a:rPr lang="en-GB" sz="1600" b="1" dirty="0">
                <a:solidFill>
                  <a:srgbClr val="434342"/>
                </a:solidFill>
                <a:latin typeface="Segoe UI" panose="020B0502040204020203" pitchFamily="34" charset="0"/>
                <a:cs typeface="Segoe UI" panose="020B0502040204020203" pitchFamily="34" charset="0"/>
                <a:sym typeface="Ubuntu"/>
              </a:rPr>
              <a:t>language difficulties</a:t>
            </a:r>
          </a:p>
        </p:txBody>
      </p:sp>
      <p:sp>
        <p:nvSpPr>
          <p:cNvPr id="20" name="Google Shape;744;p54">
            <a:extLst>
              <a:ext uri="{FF2B5EF4-FFF2-40B4-BE49-F238E27FC236}">
                <a16:creationId xmlns:a16="http://schemas.microsoft.com/office/drawing/2014/main" id="{86CE94C8-7F85-434A-8BF0-532F8EDCC09E}"/>
              </a:ext>
            </a:extLst>
          </p:cNvPr>
          <p:cNvSpPr/>
          <p:nvPr/>
        </p:nvSpPr>
        <p:spPr>
          <a:xfrm>
            <a:off x="6091866" y="3334807"/>
            <a:ext cx="2352600" cy="1197351"/>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21" name="Google Shape;748;p54">
            <a:extLst>
              <a:ext uri="{FF2B5EF4-FFF2-40B4-BE49-F238E27FC236}">
                <a16:creationId xmlns:a16="http://schemas.microsoft.com/office/drawing/2014/main" id="{296787D2-6975-FC4C-AD8E-28E7B93AA228}"/>
              </a:ext>
            </a:extLst>
          </p:cNvPr>
          <p:cNvSpPr txBox="1"/>
          <p:nvPr/>
        </p:nvSpPr>
        <p:spPr>
          <a:xfrm>
            <a:off x="6165441" y="3594517"/>
            <a:ext cx="1992900" cy="714551"/>
          </a:xfrm>
          <a:prstGeom prst="rect">
            <a:avLst/>
          </a:prstGeom>
          <a:noFill/>
          <a:ln>
            <a:noFill/>
          </a:ln>
        </p:spPr>
        <p:txBody>
          <a:bodyPr spcFirstLastPara="1" wrap="square" lIns="91425" tIns="91425" rIns="91425" bIns="91425" anchor="ctr" anchorCtr="0">
            <a:noAutofit/>
          </a:bodyPr>
          <a:lstStyle/>
          <a:p>
            <a:r>
              <a:rPr lang="en-GB" sz="1600" b="1" dirty="0">
                <a:solidFill>
                  <a:srgbClr val="434342"/>
                </a:solidFill>
                <a:latin typeface="Segoe UI" panose="020B0502040204020203" pitchFamily="34" charset="0"/>
                <a:cs typeface="Segoe UI" panose="020B0502040204020203" pitchFamily="34" charset="0"/>
              </a:rPr>
              <a:t>People who have difficulty making decisions</a:t>
            </a:r>
            <a:endParaRPr lang="en-GB" sz="1200" dirty="0">
              <a:solidFill>
                <a:srgbClr val="434342"/>
              </a:solidFill>
              <a:latin typeface="Segoe UI" panose="020B0502040204020203" pitchFamily="34" charset="0"/>
              <a:ea typeface="Ubuntu"/>
              <a:cs typeface="Segoe UI" panose="020B0502040204020203" pitchFamily="34" charset="0"/>
              <a:sym typeface="Ubuntu"/>
            </a:endParaRPr>
          </a:p>
        </p:txBody>
      </p:sp>
    </p:spTree>
    <p:extLst>
      <p:ext uri="{BB962C8B-B14F-4D97-AF65-F5344CB8AC3E}">
        <p14:creationId xmlns:p14="http://schemas.microsoft.com/office/powerpoint/2010/main" val="619218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4598900" y="1491800"/>
            <a:ext cx="4072134" cy="12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s" dirty="0">
                <a:latin typeface="Segoe UI" panose="020B0502040204020203" pitchFamily="34" charset="0"/>
                <a:cs typeface="Segoe UI" panose="020B0502040204020203" pitchFamily="34" charset="0"/>
              </a:rPr>
              <a:t>5. Benefits of the Common Terms as Media Features</a:t>
            </a:r>
            <a:endParaRP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94809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4"/>
          <p:cNvSpPr/>
          <p:nvPr/>
        </p:nvSpPr>
        <p:spPr>
          <a:xfrm>
            <a:off x="3635075" y="649558"/>
            <a:ext cx="4913583"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4"/>
          <p:cNvSpPr/>
          <p:nvPr/>
        </p:nvSpPr>
        <p:spPr>
          <a:xfrm>
            <a:off x="3635076" y="2638865"/>
            <a:ext cx="4913582"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747" name="Google Shape;747;p54"/>
          <p:cNvSpPr txBox="1"/>
          <p:nvPr/>
        </p:nvSpPr>
        <p:spPr>
          <a:xfrm>
            <a:off x="3711276" y="817453"/>
            <a:ext cx="4727552" cy="1507785"/>
          </a:xfrm>
          <a:prstGeom prst="rect">
            <a:avLst/>
          </a:prstGeom>
          <a:noFill/>
          <a:ln>
            <a:noFill/>
          </a:ln>
        </p:spPr>
        <p:txBody>
          <a:bodyPr spcFirstLastPara="1" wrap="square" lIns="91425" tIns="91425" rIns="91425" bIns="91425" anchor="ctr" anchorCtr="0">
            <a:noAutofit/>
          </a:bodyPr>
          <a:lstStyle/>
          <a:p>
            <a:pPr lvl="0"/>
            <a:r>
              <a:rPr lang="en-GB" sz="1200" b="1">
                <a:solidFill>
                  <a:srgbClr val="434342"/>
                </a:solidFill>
                <a:latin typeface="Segoe UI" panose="020B0502040204020203" pitchFamily="34" charset="0"/>
                <a:ea typeface="Ubuntu"/>
                <a:cs typeface="Segoe UI" panose="020B0502040204020203" pitchFamily="34" charset="0"/>
                <a:sym typeface="Ubuntu"/>
              </a:rPr>
              <a:t>Users only need to set their preferred settings for time-based media once</a:t>
            </a:r>
            <a:r>
              <a:rPr lang="en-GB" sz="1200">
                <a:solidFill>
                  <a:srgbClr val="434342"/>
                </a:solidFill>
                <a:latin typeface="Segoe UI" panose="020B0502040204020203" pitchFamily="34" charset="0"/>
                <a:ea typeface="Ubuntu"/>
                <a:cs typeface="Segoe UI" panose="020B0502040204020203" pitchFamily="34" charset="0"/>
                <a:sym typeface="Ubuntu"/>
              </a:rPr>
              <a:t>. For example, the video players already store the settings with which a user watches a movie (e.g. by setting cookies). Due to the different video players available on the web, these settings must be set separately for each one by the user. The media features could make it possible for the video players to make the right settings according the user's needs, although they have not been used yet.</a:t>
            </a:r>
          </a:p>
        </p:txBody>
      </p:sp>
      <p:sp>
        <p:nvSpPr>
          <p:cNvPr id="748" name="Google Shape;748;p54"/>
          <p:cNvSpPr txBox="1"/>
          <p:nvPr/>
        </p:nvSpPr>
        <p:spPr>
          <a:xfrm>
            <a:off x="3808776" y="2766567"/>
            <a:ext cx="4630052" cy="1547980"/>
          </a:xfrm>
          <a:prstGeom prst="rect">
            <a:avLst/>
          </a:prstGeom>
          <a:noFill/>
          <a:ln>
            <a:noFill/>
          </a:ln>
        </p:spPr>
        <p:txBody>
          <a:bodyPr spcFirstLastPara="1" wrap="square" lIns="91425" tIns="91425" rIns="91425" bIns="91425" anchor="ctr" anchorCtr="0">
            <a:noAutofit/>
          </a:bodyPr>
          <a:lstStyle/>
          <a:p>
            <a:r>
              <a:rPr lang="en-GB" sz="1200">
                <a:solidFill>
                  <a:srgbClr val="434342"/>
                </a:solidFill>
                <a:latin typeface="Segoe UI" panose="020B0502040204020203" pitchFamily="34" charset="0"/>
                <a:cs typeface="Segoe UI" panose="020B0502040204020203" pitchFamily="34" charset="0"/>
              </a:rPr>
              <a:t>Users with physical limitations often have difficulty clicking on small areas, e.g. to switch on audio description or captions. </a:t>
            </a:r>
            <a:br>
              <a:rPr lang="en-GB" sz="1200">
                <a:solidFill>
                  <a:srgbClr val="434342"/>
                </a:solidFill>
                <a:latin typeface="Segoe UI" panose="020B0502040204020203" pitchFamily="34" charset="0"/>
                <a:cs typeface="Segoe UI" panose="020B0502040204020203" pitchFamily="34" charset="0"/>
              </a:rPr>
            </a:br>
            <a:r>
              <a:rPr lang="en-GB" sz="1200" b="1">
                <a:solidFill>
                  <a:srgbClr val="434342"/>
                </a:solidFill>
                <a:latin typeface="Segoe UI" panose="020B0502040204020203" pitchFamily="34" charset="0"/>
                <a:cs typeface="Segoe UI" panose="020B0502040204020203" pitchFamily="34" charset="0"/>
              </a:rPr>
              <a:t>Media features allow the site to be personalized and displayed according to user preferences. </a:t>
            </a:r>
            <a:r>
              <a:rPr lang="en-GB" sz="1200">
                <a:solidFill>
                  <a:srgbClr val="434342"/>
                </a:solidFill>
                <a:latin typeface="Segoe UI" panose="020B0502040204020203" pitchFamily="34" charset="0"/>
                <a:cs typeface="Segoe UI" panose="020B0502040204020203" pitchFamily="34" charset="0"/>
              </a:rPr>
              <a:t>The user does not have to adjust the website to his needs by himself.</a:t>
            </a:r>
          </a:p>
        </p:txBody>
      </p:sp>
      <p:sp>
        <p:nvSpPr>
          <p:cNvPr id="751" name="Google Shape;751;p5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39</a:t>
            </a:fld>
            <a:endParaRPr/>
          </a:p>
        </p:txBody>
      </p:sp>
      <p:sp>
        <p:nvSpPr>
          <p:cNvPr id="752" name="Google Shape;752;p54"/>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sz="2200" dirty="0">
                <a:latin typeface="Segoe UI" panose="020B0502040204020203" pitchFamily="34" charset="0"/>
                <a:cs typeface="Segoe UI" panose="020B0502040204020203" pitchFamily="34" charset="0"/>
              </a:rPr>
              <a:t>Benefits (1/2)</a:t>
            </a:r>
            <a:endParaRPr sz="1000" b="0" dirty="0">
              <a:solidFill>
                <a:schemeClr val="lt2"/>
              </a:solidFill>
              <a:latin typeface="Segoe UI" panose="020B0502040204020203" pitchFamily="34" charset="0"/>
              <a:ea typeface="Ubuntu Light"/>
              <a:cs typeface="Segoe UI" panose="020B0502040204020203" pitchFamily="34" charset="0"/>
              <a:sym typeface="Ubuntu Light"/>
            </a:endParaRPr>
          </a:p>
        </p:txBody>
      </p:sp>
    </p:spTree>
    <p:extLst>
      <p:ext uri="{BB962C8B-B14F-4D97-AF65-F5344CB8AC3E}">
        <p14:creationId xmlns:p14="http://schemas.microsoft.com/office/powerpoint/2010/main" val="126250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9" name="Google Shape;146;p21">
            <a:extLst>
              <a:ext uri="{FF2B5EF4-FFF2-40B4-BE49-F238E27FC236}">
                <a16:creationId xmlns:a16="http://schemas.microsoft.com/office/drawing/2014/main" id="{B8665BDC-90F6-CB43-A312-40B74DB1F8D8}"/>
              </a:ext>
            </a:extLst>
          </p:cNvPr>
          <p:cNvSpPr/>
          <p:nvPr/>
        </p:nvSpPr>
        <p:spPr>
          <a:xfrm>
            <a:off x="4609950" y="-111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GB"/>
          </a:p>
        </p:txBody>
      </p:sp>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b="1" dirty="0">
                <a:latin typeface="Segoe UI" panose="020B0502040204020203" pitchFamily="34" charset="0"/>
                <a:cs typeface="Segoe UI" panose="020B0502040204020203" pitchFamily="34" charset="0"/>
              </a:rPr>
              <a:t>1.1 Audio Description Enabled</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4</a:t>
            </a:fld>
            <a:endParaRPr>
              <a:solidFill>
                <a:srgbClr val="B7B7B7"/>
              </a:solidFill>
            </a:endParaRPr>
          </a:p>
        </p:txBody>
      </p:sp>
      <p:sp>
        <p:nvSpPr>
          <p:cNvPr id="264" name="Google Shape;264;p40"/>
          <p:cNvSpPr txBox="1">
            <a:spLocks noGrp="1"/>
          </p:cNvSpPr>
          <p:nvPr>
            <p:ph type="subTitle" idx="2"/>
          </p:nvPr>
        </p:nvSpPr>
        <p:spPr>
          <a:xfrm>
            <a:off x="5079300" y="1899624"/>
            <a:ext cx="3606600" cy="1941900"/>
          </a:xfrm>
          <a:prstGeom prst="rect">
            <a:avLst/>
          </a:prstGeom>
        </p:spPr>
        <p:txBody>
          <a:bodyPr spcFirstLastPara="1" wrap="square" lIns="91425" tIns="91425" rIns="91425" bIns="91425" anchor="t" anchorCtr="0">
            <a:noAutofit/>
          </a:bodyPr>
          <a:lstStyle/>
          <a:p>
            <a:pPr marL="0" lvl="0" indent="0"/>
            <a:r>
              <a:rPr lang="en-GB" i="1">
                <a:solidFill>
                  <a:schemeClr val="dk2"/>
                </a:solidFill>
                <a:latin typeface="Segoe UI" panose="020B0502040204020203" pitchFamily="34" charset="0"/>
                <a:cs typeface="Segoe UI" panose="020B0502040204020203" pitchFamily="34" charset="0"/>
              </a:rPr>
              <a:t>Audio description is an additional auditory description of the important visual details of multimedia content which cannot be understood by the main audio track. Information about actions, characters, scene changes, screen texts and other visual content is described audibly.</a:t>
            </a: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3374400" cy="28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Font typeface="Arial"/>
              <a:buNone/>
            </a:pPr>
            <a:r>
              <a:rPr lang="en-GB" sz="1000" b="1">
                <a:solidFill>
                  <a:schemeClr val="dk1"/>
                </a:solidFill>
                <a:latin typeface="Segoe UI" panose="020B0502040204020203" pitchFamily="34" charset="0"/>
                <a:ea typeface="Ubuntu"/>
                <a:cs typeface="Segoe UI" panose="020B0502040204020203" pitchFamily="34" charset="0"/>
                <a:sym typeface="Ubuntu"/>
              </a:rPr>
              <a:t>Type</a:t>
            </a:r>
            <a:br>
              <a:rPr lang="en-GB" sz="1000">
                <a:solidFill>
                  <a:schemeClr val="dk1"/>
                </a:solidFill>
                <a:latin typeface="Segoe UI" panose="020B0502040204020203" pitchFamily="34" charset="0"/>
                <a:ea typeface="Ubuntu"/>
                <a:cs typeface="Segoe UI" panose="020B0502040204020203" pitchFamily="34" charset="0"/>
                <a:sym typeface="Ubuntu"/>
              </a:rPr>
            </a:br>
            <a:r>
              <a:rPr lang="en-GB" sz="1000">
                <a:solidFill>
                  <a:schemeClr val="dk1"/>
                </a:solidFill>
                <a:latin typeface="Segoe UI" panose="020B0502040204020203" pitchFamily="34" charset="0"/>
                <a:ea typeface="Ubuntu"/>
                <a:cs typeface="Segoe UI" panose="020B0502040204020203" pitchFamily="34" charset="0"/>
                <a:sym typeface="Ubuntu"/>
              </a:rPr>
              <a:t>Boolean</a:t>
            </a:r>
          </a:p>
          <a:p>
            <a:pPr marL="0" indent="0">
              <a:lnSpc>
                <a:spcPct val="115000"/>
              </a:lnSpc>
              <a:buClr>
                <a:schemeClr val="dk1"/>
              </a:buClr>
              <a:buSzPts val="1100"/>
              <a:buFont typeface="Arial"/>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r>
              <a:rPr lang="en-GB" sz="1000" b="1">
                <a:solidFill>
                  <a:schemeClr val="dk1"/>
                </a:solidFill>
                <a:latin typeface="Segoe UI" panose="020B0502040204020203" pitchFamily="34" charset="0"/>
                <a:ea typeface="Ubuntu"/>
                <a:cs typeface="Segoe UI" panose="020B0502040204020203" pitchFamily="34" charset="0"/>
                <a:sym typeface="Ubuntu"/>
              </a:rPr>
              <a:t>Description</a:t>
            </a:r>
            <a:br>
              <a:rPr lang="en-GB" sz="1000">
                <a:solidFill>
                  <a:schemeClr val="dk1"/>
                </a:solidFill>
                <a:latin typeface="Segoe UI" panose="020B0502040204020203" pitchFamily="34" charset="0"/>
                <a:ea typeface="Ubuntu"/>
                <a:cs typeface="Segoe UI" panose="020B0502040204020203" pitchFamily="34" charset="0"/>
                <a:sym typeface="Ubuntu"/>
              </a:rPr>
            </a:br>
            <a:r>
              <a:rPr lang="en-GB" sz="1000">
                <a:solidFill>
                  <a:schemeClr val="dk1"/>
                </a:solidFill>
                <a:latin typeface="Segoe UI" panose="020B0502040204020203" pitchFamily="34" charset="0"/>
                <a:ea typeface="Ubuntu"/>
                <a:cs typeface="Segoe UI" panose="020B0502040204020203" pitchFamily="34" charset="0"/>
                <a:sym typeface="Ubuntu"/>
              </a:rPr>
              <a:t>Indicates whether the user prefers videos with audio description or not.</a:t>
            </a:r>
          </a:p>
          <a:p>
            <a:pPr marL="0" indent="0">
              <a:lnSpc>
                <a:spcPct val="115000"/>
              </a:lnSpc>
              <a:buClr>
                <a:schemeClr val="dk1"/>
              </a:buClr>
              <a:buSzPts val="1100"/>
              <a:buFont typeface="Arial"/>
              <a:buNone/>
            </a:pPr>
            <a:endParaRPr lang="en-GB" sz="100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a:solidFill>
                  <a:schemeClr val="dk1"/>
                </a:solidFill>
                <a:latin typeface="Segoe UI" panose="020B0502040204020203" pitchFamily="34" charset="0"/>
                <a:ea typeface="Ubuntu"/>
                <a:cs typeface="Segoe UI" panose="020B0502040204020203" pitchFamily="34" charset="0"/>
                <a:sym typeface="Ubuntu"/>
              </a:rPr>
              <a:t>WCAG Success Criterion</a:t>
            </a:r>
          </a:p>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1.2.5 Audio Description (Prerecorded)</a:t>
            </a:r>
          </a:p>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1.2.7 Extended Audio Description (Prerecorded)</a:t>
            </a:r>
          </a:p>
          <a:p>
            <a:pPr marL="0" indent="0">
              <a:lnSpc>
                <a:spcPct val="115000"/>
              </a:lnSpc>
              <a:buClr>
                <a:schemeClr val="dk1"/>
              </a:buClr>
              <a:buSzPts val="1100"/>
              <a:buNone/>
            </a:pPr>
            <a:r>
              <a:rPr lang="en-GB" sz="1000">
                <a:solidFill>
                  <a:schemeClr val="dk1"/>
                </a:solidFill>
                <a:latin typeface="Segoe UI" panose="020B0502040204020203" pitchFamily="34" charset="0"/>
                <a:ea typeface="Ubuntu"/>
                <a:cs typeface="Segoe UI" panose="020B0502040204020203" pitchFamily="34" charset="0"/>
                <a:sym typeface="Ubuntu"/>
              </a:rPr>
              <a:t>1.2.3 Audio Description or Media Alternative (Prerecorded)</a:t>
            </a:r>
          </a:p>
          <a:p>
            <a:pPr marL="0" indent="0">
              <a:lnSpc>
                <a:spcPct val="115000"/>
              </a:lnSpc>
              <a:buClr>
                <a:schemeClr val="dk1"/>
              </a:buClr>
              <a:buSzPts val="1100"/>
              <a:buNone/>
            </a:pPr>
            <a:endParaRPr lang="en-GB" sz="1000">
              <a:solidFill>
                <a:schemeClr val="dk1"/>
              </a:solidFill>
              <a:latin typeface="Ubuntu"/>
              <a:ea typeface="Ubuntu"/>
              <a:cs typeface="Ubuntu"/>
              <a:sym typeface="Ubuntu"/>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4"/>
          <p:cNvSpPr/>
          <p:nvPr/>
        </p:nvSpPr>
        <p:spPr>
          <a:xfrm>
            <a:off x="3635075" y="641809"/>
            <a:ext cx="4913583"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4"/>
          <p:cNvSpPr/>
          <p:nvPr/>
        </p:nvSpPr>
        <p:spPr>
          <a:xfrm>
            <a:off x="3635076" y="2631116"/>
            <a:ext cx="4913582"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747" name="Google Shape;747;p54"/>
          <p:cNvSpPr txBox="1"/>
          <p:nvPr/>
        </p:nvSpPr>
        <p:spPr>
          <a:xfrm>
            <a:off x="3711276" y="809704"/>
            <a:ext cx="4727552" cy="1507785"/>
          </a:xfrm>
          <a:prstGeom prst="rect">
            <a:avLst/>
          </a:prstGeom>
          <a:noFill/>
          <a:ln>
            <a:noFill/>
          </a:ln>
        </p:spPr>
        <p:txBody>
          <a:bodyPr spcFirstLastPara="1" wrap="square" lIns="91425" tIns="91425" rIns="91425" bIns="91425" anchor="ctr" anchorCtr="0">
            <a:noAutofit/>
          </a:bodyPr>
          <a:lstStyle/>
          <a:p>
            <a:r>
              <a:rPr lang="en-GB" sz="1200" b="1">
                <a:solidFill>
                  <a:srgbClr val="444344"/>
                </a:solidFill>
                <a:latin typeface="Segoe UI" panose="020B0502040204020203" pitchFamily="34" charset="0"/>
                <a:cs typeface="Segoe UI" panose="020B0502040204020203" pitchFamily="34" charset="0"/>
              </a:rPr>
              <a:t>The Media Features can be used to support Simplification</a:t>
            </a:r>
            <a:r>
              <a:rPr lang="en-GB" sz="1200">
                <a:solidFill>
                  <a:srgbClr val="444344"/>
                </a:solidFill>
                <a:latin typeface="Segoe UI" panose="020B0502040204020203" pitchFamily="34" charset="0"/>
                <a:cs typeface="Segoe UI" panose="020B0502040204020203" pitchFamily="34" charset="0"/>
              </a:rPr>
              <a:t>. Functions that most users do not use or that are not essential can be hidden. E.g. People with cognitive and learning disabilities need content with fewer functions and features, too much content overloads them.</a:t>
            </a:r>
            <a:endParaRPr lang="en-GB" sz="1200">
              <a:solidFill>
                <a:srgbClr val="444344"/>
              </a:solidFill>
            </a:endParaRPr>
          </a:p>
        </p:txBody>
      </p:sp>
      <p:sp>
        <p:nvSpPr>
          <p:cNvPr id="751" name="Google Shape;751;p5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40</a:t>
            </a:fld>
            <a:endParaRPr/>
          </a:p>
        </p:txBody>
      </p:sp>
      <p:sp>
        <p:nvSpPr>
          <p:cNvPr id="752" name="Google Shape;752;p54"/>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p>
            <a:pPr lvl="0">
              <a:buSzPts val="1100"/>
            </a:pPr>
            <a:r>
              <a:rPr lang="es" sz="2200" dirty="0">
                <a:latin typeface="Segoe UI" panose="020B0502040204020203" pitchFamily="34" charset="0"/>
                <a:cs typeface="Segoe UI" panose="020B0502040204020203" pitchFamily="34" charset="0"/>
              </a:rPr>
              <a:t>Benefits (2/2)</a:t>
            </a:r>
            <a:endParaRPr sz="1000" b="0" dirty="0">
              <a:solidFill>
                <a:schemeClr val="lt2"/>
              </a:solidFill>
              <a:latin typeface="Segoe UI" panose="020B0502040204020203" pitchFamily="34" charset="0"/>
              <a:ea typeface="Ubuntu Light"/>
              <a:cs typeface="Segoe UI" panose="020B0502040204020203" pitchFamily="34" charset="0"/>
              <a:sym typeface="Ubuntu Light"/>
            </a:endParaRPr>
          </a:p>
        </p:txBody>
      </p:sp>
      <p:sp>
        <p:nvSpPr>
          <p:cNvPr id="2" name="Rechteck 1">
            <a:extLst>
              <a:ext uri="{FF2B5EF4-FFF2-40B4-BE49-F238E27FC236}">
                <a16:creationId xmlns:a16="http://schemas.microsoft.com/office/drawing/2014/main" id="{8514E62C-219C-DC4F-8B53-211AB8DC4249}"/>
              </a:ext>
            </a:extLst>
          </p:cNvPr>
          <p:cNvSpPr/>
          <p:nvPr/>
        </p:nvSpPr>
        <p:spPr>
          <a:xfrm>
            <a:off x="3711276" y="3137967"/>
            <a:ext cx="4727552" cy="830997"/>
          </a:xfrm>
          <a:prstGeom prst="rect">
            <a:avLst/>
          </a:prstGeom>
        </p:spPr>
        <p:txBody>
          <a:bodyPr wrap="square" anchor="ctr">
            <a:spAutoFit/>
          </a:bodyPr>
          <a:lstStyle/>
          <a:p>
            <a:r>
              <a:rPr lang="en-GB" sz="1200">
                <a:solidFill>
                  <a:srgbClr val="444344"/>
                </a:solidFill>
                <a:latin typeface="Segoe UI" panose="020B0502040204020203" pitchFamily="34" charset="0"/>
                <a:cs typeface="Segoe UI" panose="020B0502040204020203" pitchFamily="34" charset="0"/>
              </a:rPr>
              <a:t>Skiplinks are often invisible and inaccessible to people who don't tab through the content. People with screen magnifiers are excluded. </a:t>
            </a:r>
            <a:r>
              <a:rPr lang="en-GB" sz="1200" b="1">
                <a:solidFill>
                  <a:srgbClr val="444344"/>
                </a:solidFill>
                <a:latin typeface="Segoe UI" panose="020B0502040204020203" pitchFamily="34" charset="0"/>
                <a:cs typeface="Segoe UI" panose="020B0502040204020203" pitchFamily="34" charset="0"/>
              </a:rPr>
              <a:t>The user himself can decide which features of a page he wants to see. </a:t>
            </a:r>
          </a:p>
        </p:txBody>
      </p:sp>
    </p:spTree>
    <p:extLst>
      <p:ext uri="{BB962C8B-B14F-4D97-AF65-F5344CB8AC3E}">
        <p14:creationId xmlns:p14="http://schemas.microsoft.com/office/powerpoint/2010/main" val="2701280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35"/>
          <p:cNvSpPr txBox="1">
            <a:spLocks noGrp="1"/>
          </p:cNvSpPr>
          <p:nvPr>
            <p:ph type="title"/>
          </p:nvPr>
        </p:nvSpPr>
        <p:spPr>
          <a:xfrm>
            <a:off x="2675900" y="1220010"/>
            <a:ext cx="3926100" cy="12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s" sz="3600" dirty="0">
                <a:solidFill>
                  <a:srgbClr val="434343"/>
                </a:solidFill>
                <a:latin typeface="Segoe UI" panose="020B0502040204020203" pitchFamily="34" charset="0"/>
                <a:cs typeface="Segoe UI" panose="020B0502040204020203" pitchFamily="34" charset="0"/>
              </a:rPr>
              <a:t>Why?</a:t>
            </a:r>
            <a:endParaRPr sz="3600" b="1" dirty="0">
              <a:solidFill>
                <a:srgbClr val="434343"/>
              </a:solidFill>
              <a:latin typeface="Segoe UI" panose="020B0502040204020203" pitchFamily="34" charset="0"/>
              <a:cs typeface="Segoe UI" panose="020B0502040204020203" pitchFamily="34" charset="0"/>
            </a:endParaRPr>
          </a:p>
        </p:txBody>
      </p:sp>
      <p:sp>
        <p:nvSpPr>
          <p:cNvPr id="225" name="Google Shape;225;p35"/>
          <p:cNvSpPr/>
          <p:nvPr/>
        </p:nvSpPr>
        <p:spPr>
          <a:xfrm>
            <a:off x="1430400" y="1371450"/>
            <a:ext cx="1147200" cy="39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7;p54">
            <a:extLst>
              <a:ext uri="{FF2B5EF4-FFF2-40B4-BE49-F238E27FC236}">
                <a16:creationId xmlns:a16="http://schemas.microsoft.com/office/drawing/2014/main" id="{0C364AA1-299D-CE4D-BBDB-F7C7E1075C50}"/>
              </a:ext>
            </a:extLst>
          </p:cNvPr>
          <p:cNvSpPr txBox="1"/>
          <p:nvPr/>
        </p:nvSpPr>
        <p:spPr>
          <a:xfrm>
            <a:off x="2208224" y="1613967"/>
            <a:ext cx="4727552" cy="2324745"/>
          </a:xfrm>
          <a:prstGeom prst="rect">
            <a:avLst/>
          </a:prstGeom>
          <a:noFill/>
          <a:ln>
            <a:noFill/>
          </a:ln>
        </p:spPr>
        <p:txBody>
          <a:bodyPr spcFirstLastPara="1" wrap="square" lIns="91425" tIns="91425" rIns="91425" bIns="91425" anchor="ctr" anchorCtr="0">
            <a:noAutofit/>
          </a:bodyPr>
          <a:lstStyle/>
          <a:p>
            <a:endParaRPr lang="en-GB" sz="1200" i="1" dirty="0">
              <a:solidFill>
                <a:srgbClr val="434343"/>
              </a:solidFill>
              <a:latin typeface="Segoe UI" panose="020B0502040204020203" pitchFamily="34" charset="0"/>
              <a:cs typeface="Segoe UI" panose="020B0502040204020203" pitchFamily="34" charset="0"/>
            </a:endParaRPr>
          </a:p>
          <a:p>
            <a:r>
              <a:rPr lang="en-GB" sz="1200" b="1" dirty="0">
                <a:solidFill>
                  <a:srgbClr val="434343"/>
                </a:solidFill>
                <a:latin typeface="Segoe UI" panose="020B0502040204020203" pitchFamily="34" charset="0"/>
                <a:cs typeface="Segoe UI" panose="020B0502040204020203" pitchFamily="34" charset="0"/>
              </a:rPr>
              <a:t>The Common Terms as media features can be used for website personalization.</a:t>
            </a:r>
            <a:endParaRPr lang="en-GB" sz="1200" dirty="0">
              <a:solidFill>
                <a:srgbClr val="434343"/>
              </a:solidFill>
            </a:endParaRPr>
          </a:p>
          <a:p>
            <a:endParaRPr lang="en-GB" sz="1200" i="1" dirty="0">
              <a:solidFill>
                <a:srgbClr val="434343"/>
              </a:solidFill>
              <a:latin typeface="Segoe UI" panose="020B0502040204020203" pitchFamily="34" charset="0"/>
              <a:cs typeface="Segoe UI" panose="020B0502040204020203" pitchFamily="34" charset="0"/>
            </a:endParaRPr>
          </a:p>
          <a:p>
            <a:r>
              <a:rPr lang="en-GB" sz="1200" i="1" dirty="0">
                <a:solidFill>
                  <a:srgbClr val="434343"/>
                </a:solidFill>
                <a:latin typeface="Segoe UI" panose="020B0502040204020203" pitchFamily="34" charset="0"/>
                <a:cs typeface="Segoe UI" panose="020B0502040204020203" pitchFamily="34" charset="0"/>
              </a:rPr>
              <a:t>„[…]. Rather than developing complex solutions for a wide range of users, designing sites in a way that they can be personalized to the needs of each user provides more optimal accessibility.“</a:t>
            </a:r>
          </a:p>
        </p:txBody>
      </p:sp>
      <p:sp>
        <p:nvSpPr>
          <p:cNvPr id="8" name="Textfeld 7">
            <a:extLst>
              <a:ext uri="{FF2B5EF4-FFF2-40B4-BE49-F238E27FC236}">
                <a16:creationId xmlns:a16="http://schemas.microsoft.com/office/drawing/2014/main" id="{B34C43AF-3FE8-9C4F-9BE8-2D71ED37F632}"/>
              </a:ext>
            </a:extLst>
          </p:cNvPr>
          <p:cNvSpPr txBox="1"/>
          <p:nvPr/>
        </p:nvSpPr>
        <p:spPr>
          <a:xfrm>
            <a:off x="5238711" y="3538602"/>
            <a:ext cx="1697065" cy="400110"/>
          </a:xfrm>
          <a:prstGeom prst="rect">
            <a:avLst/>
          </a:prstGeom>
          <a:noFill/>
        </p:spPr>
        <p:txBody>
          <a:bodyPr wrap="square" rtlCol="0">
            <a:spAutoFit/>
          </a:bodyPr>
          <a:lstStyle/>
          <a:p>
            <a:pPr marL="171450" indent="-171450" algn="r">
              <a:buFontTx/>
              <a:buChar char="-"/>
            </a:pPr>
            <a:r>
              <a:rPr lang="de-DE" sz="1000" dirty="0">
                <a:solidFill>
                  <a:srgbClr val="434343"/>
                </a:solidFill>
                <a:latin typeface="Segoe UI" panose="020B0502040204020203" pitchFamily="34" charset="0"/>
                <a:cs typeface="Segoe UI" panose="020B0502040204020203" pitchFamily="34" charset="0"/>
              </a:rPr>
              <a:t>APA WG: </a:t>
            </a:r>
            <a:r>
              <a:rPr lang="de-DE" sz="1000" dirty="0">
                <a:solidFill>
                  <a:srgbClr val="434343"/>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Link</a:t>
            </a:r>
            <a:r>
              <a:rPr lang="de-DE" sz="1000" dirty="0">
                <a:solidFill>
                  <a:srgbClr val="434343"/>
                </a:solidFill>
                <a:latin typeface="Segoe UI" panose="020B0502040204020203" pitchFamily="34" charset="0"/>
                <a:cs typeface="Segoe UI" panose="020B0502040204020203" pitchFamily="34" charset="0"/>
              </a:rPr>
              <a:t>, 12.10.2020</a:t>
            </a:r>
          </a:p>
        </p:txBody>
      </p:sp>
    </p:spTree>
    <p:extLst>
      <p:ext uri="{BB962C8B-B14F-4D97-AF65-F5344CB8AC3E}">
        <p14:creationId xmlns:p14="http://schemas.microsoft.com/office/powerpoint/2010/main" val="1903138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1"/>
          <p:cNvSpPr txBox="1">
            <a:spLocks noGrp="1"/>
          </p:cNvSpPr>
          <p:nvPr>
            <p:ph type="title"/>
          </p:nvPr>
        </p:nvSpPr>
        <p:spPr>
          <a:xfrm>
            <a:off x="0" y="2089350"/>
            <a:ext cx="9144000" cy="48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8200" dirty="0">
                <a:latin typeface="Segoe UI" panose="020B0502040204020203" pitchFamily="34" charset="0"/>
                <a:cs typeface="Segoe UI" panose="020B0502040204020203" pitchFamily="34" charset="0"/>
              </a:rPr>
              <a:t>DEMO</a:t>
            </a:r>
            <a:endParaRPr sz="8200" dirty="0">
              <a:latin typeface="Segoe UI" panose="020B0502040204020203" pitchFamily="34" charset="0"/>
              <a:cs typeface="Segoe UI" panose="020B0502040204020203" pitchFamily="34" charset="0"/>
            </a:endParaRPr>
          </a:p>
        </p:txBody>
      </p:sp>
      <p:sp>
        <p:nvSpPr>
          <p:cNvPr id="702" name="Google Shape;702;p5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sz="1200">
                <a:solidFill>
                  <a:srgbClr val="CCCCCC"/>
                </a:solidFill>
                <a:latin typeface="Arvo"/>
                <a:ea typeface="Arvo"/>
                <a:cs typeface="Arvo"/>
                <a:sym typeface="Arvo"/>
              </a:rPr>
              <a:t>42</a:t>
            </a:fld>
            <a:endParaRPr sz="1200">
              <a:solidFill>
                <a:srgbClr val="CCCCCC"/>
              </a:solidFill>
              <a:latin typeface="Arvo"/>
              <a:ea typeface="Arvo"/>
              <a:cs typeface="Arvo"/>
              <a:sym typeface="Arvo"/>
            </a:endParaRPr>
          </a:p>
        </p:txBody>
      </p:sp>
      <p:sp>
        <p:nvSpPr>
          <p:cNvPr id="703" name="Google Shape;703;p51"/>
          <p:cNvSpPr txBox="1">
            <a:spLocks noGrp="1"/>
          </p:cNvSpPr>
          <p:nvPr>
            <p:ph type="subTitle" idx="1"/>
          </p:nvPr>
        </p:nvSpPr>
        <p:spPr>
          <a:xfrm>
            <a:off x="1261750" y="2638275"/>
            <a:ext cx="6620400" cy="644700"/>
          </a:xfrm>
          <a:prstGeom prst="rect">
            <a:avLst/>
          </a:prstGeom>
        </p:spPr>
        <p:txBody>
          <a:bodyPr spcFirstLastPara="1" wrap="square" lIns="91425" tIns="91425" rIns="91425" bIns="91425" anchor="t" anchorCtr="0">
            <a:noAutofit/>
          </a:bodyPr>
          <a:lstStyle/>
          <a:p>
            <a:pPr marL="0" lvl="0" indent="0"/>
            <a:r>
              <a:rPr lang="en-GB" sz="1800" dirty="0">
                <a:solidFill>
                  <a:srgbClr val="434343"/>
                </a:solidFill>
                <a:latin typeface="Segoe UI" panose="020B0502040204020203" pitchFamily="34" charset="0"/>
                <a:cs typeface="Segoe UI" panose="020B0502040204020203" pitchFamily="34" charset="0"/>
              </a:rPr>
              <a:t>Under this </a:t>
            </a:r>
            <a:r>
              <a:rPr lang="en-GB" sz="1800" dirty="0">
                <a:solidFill>
                  <a:srgbClr val="434343"/>
                </a:solidFill>
                <a:latin typeface="Segoe UI" panose="020B0502040204020203" pitchFamily="34" charset="0"/>
                <a:cs typeface="Segoe UI" panose="020B0502040204020203" pitchFamily="34" charset="0"/>
                <a:hlinkClick r:id="rId3"/>
              </a:rPr>
              <a:t>link</a:t>
            </a:r>
            <a:r>
              <a:rPr lang="en-GB" sz="1800" dirty="0">
                <a:solidFill>
                  <a:srgbClr val="434343"/>
                </a:solidFill>
                <a:latin typeface="Segoe UI" panose="020B0502040204020203" pitchFamily="34" charset="0"/>
                <a:cs typeface="Segoe UI" panose="020B0502040204020203" pitchFamily="34" charset="0"/>
              </a:rPr>
              <a:t> you can access the demo website. </a:t>
            </a:r>
            <a:br>
              <a:rPr lang="en-GB" sz="1800" dirty="0">
                <a:solidFill>
                  <a:srgbClr val="434343"/>
                </a:solidFill>
                <a:latin typeface="Segoe UI" panose="020B0502040204020203" pitchFamily="34" charset="0"/>
                <a:cs typeface="Segoe UI" panose="020B0502040204020203" pitchFamily="34" charset="0"/>
              </a:rPr>
            </a:br>
            <a:endParaRPr lang="en-GB" sz="1800" dirty="0">
              <a:solidFill>
                <a:srgbClr val="434343"/>
              </a:solidFill>
              <a:latin typeface="Segoe UI" panose="020B0502040204020203" pitchFamily="34" charset="0"/>
              <a:cs typeface="Segoe UI" panose="020B0502040204020203" pitchFamily="34" charset="0"/>
            </a:endParaRPr>
          </a:p>
          <a:p>
            <a:pPr marL="0" lvl="0" indent="0"/>
            <a:r>
              <a:rPr lang="en-GB" sz="1800" dirty="0">
                <a:solidFill>
                  <a:srgbClr val="434343"/>
                </a:solidFill>
                <a:latin typeface="Segoe UI" panose="020B0502040204020203" pitchFamily="34" charset="0"/>
                <a:cs typeface="Segoe UI" panose="020B0502040204020203" pitchFamily="34" charset="0"/>
              </a:rPr>
              <a:t>First you can set the desired features and then you can see how the website looks like with the preferences you have set. </a:t>
            </a:r>
          </a:p>
        </p:txBody>
      </p:sp>
    </p:spTree>
    <p:extLst>
      <p:ext uri="{BB962C8B-B14F-4D97-AF65-F5344CB8AC3E}">
        <p14:creationId xmlns:p14="http://schemas.microsoft.com/office/powerpoint/2010/main" val="2791760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62"/>
          <p:cNvSpPr txBox="1">
            <a:spLocks noGrp="1"/>
          </p:cNvSpPr>
          <p:nvPr>
            <p:ph type="title"/>
          </p:nvPr>
        </p:nvSpPr>
        <p:spPr>
          <a:xfrm>
            <a:off x="2789300" y="596000"/>
            <a:ext cx="3498600" cy="51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s" dirty="0"/>
              <a:t>Credits</a:t>
            </a:r>
            <a:endParaRPr dirty="0"/>
          </a:p>
        </p:txBody>
      </p:sp>
      <p:sp>
        <p:nvSpPr>
          <p:cNvPr id="926" name="Google Shape;926;p62"/>
          <p:cNvSpPr txBox="1">
            <a:spLocks noGrp="1"/>
          </p:cNvSpPr>
          <p:nvPr>
            <p:ph type="body" idx="1"/>
          </p:nvPr>
        </p:nvSpPr>
        <p:spPr>
          <a:xfrm>
            <a:off x="803100" y="1290375"/>
            <a:ext cx="7537800" cy="31503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s" dirty="0">
                <a:highlight>
                  <a:schemeClr val="lt1"/>
                </a:highlight>
              </a:rPr>
              <a:t>Presentation template by </a:t>
            </a:r>
            <a:r>
              <a:rPr lang="es" u="sng" dirty="0">
                <a:highlight>
                  <a:schemeClr val="lt1"/>
                </a:highlight>
                <a:hlinkClick r:id="rId3"/>
              </a:rPr>
              <a:t>Slidesgo</a:t>
            </a:r>
            <a:endParaRPr dirty="0"/>
          </a:p>
        </p:txBody>
      </p:sp>
      <p:sp>
        <p:nvSpPr>
          <p:cNvPr id="927" name="Google Shape;927;p6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sz="1200">
                <a:solidFill>
                  <a:srgbClr val="CCCCCC"/>
                </a:solidFill>
                <a:latin typeface="Arvo"/>
                <a:ea typeface="Arvo"/>
                <a:cs typeface="Arvo"/>
                <a:sym typeface="Arvo"/>
              </a:rPr>
              <a:t>43</a:t>
            </a:fld>
            <a:endParaRPr sz="1200">
              <a:solidFill>
                <a:srgbClr val="CCCCCC"/>
              </a:solidFill>
              <a:latin typeface="Arvo"/>
              <a:ea typeface="Arvo"/>
              <a:cs typeface="Arvo"/>
              <a:sym typeface="Arv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(1/2)</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5</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3135850" cy="7429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Web authors</a:t>
            </a:r>
            <a:r>
              <a:rPr lang="en-GB" sz="1000" b="1" dirty="0">
                <a:solidFill>
                  <a:schemeClr val="dk1"/>
                </a:solidFill>
                <a:latin typeface="Segoe UI" panose="020B0502040204020203" pitchFamily="34" charset="0"/>
                <a:ea typeface="Ubuntu"/>
                <a:cs typeface="Segoe UI" panose="020B0502040204020203" pitchFamily="34" charset="0"/>
                <a:sym typeface="Ubuntu"/>
              </a:rPr>
              <a:t> </a:t>
            </a:r>
            <a:r>
              <a:rPr lang="en-GB" sz="1000" dirty="0">
                <a:solidFill>
                  <a:schemeClr val="dk1"/>
                </a:solidFill>
                <a:latin typeface="Segoe UI" panose="020B0502040204020203" pitchFamily="34" charset="0"/>
                <a:ea typeface="Ubuntu"/>
                <a:cs typeface="Segoe UI" panose="020B0502040204020203" pitchFamily="34" charset="0"/>
                <a:sym typeface="Ubuntu"/>
              </a:rPr>
              <a:t>could use the media feature </a:t>
            </a:r>
            <a:r>
              <a:rPr lang="en-GB" sz="1000" i="1" dirty="0">
                <a:solidFill>
                  <a:schemeClr val="dk1"/>
                </a:solidFill>
                <a:latin typeface="Segoe UI" panose="020B0502040204020203" pitchFamily="34" charset="0"/>
                <a:ea typeface="Ubuntu"/>
                <a:cs typeface="Segoe UI" panose="020B0502040204020203" pitchFamily="34" charset="0"/>
                <a:sym typeface="Ubuntu"/>
              </a:rPr>
              <a:t>audio description enabled  </a:t>
            </a:r>
            <a:r>
              <a:rPr lang="en-GB" sz="1000" dirty="0">
                <a:solidFill>
                  <a:schemeClr val="dk1"/>
                </a:solidFill>
                <a:latin typeface="Segoe UI" panose="020B0502040204020203" pitchFamily="34" charset="0"/>
                <a:ea typeface="Ubuntu"/>
                <a:cs typeface="Segoe UI" panose="020B0502040204020203" pitchFamily="34" charset="0"/>
                <a:sym typeface="Ubuntu"/>
              </a:rPr>
              <a:t>to </a:t>
            </a:r>
            <a:r>
              <a:rPr lang="en-GB" sz="1000" b="1" dirty="0">
                <a:solidFill>
                  <a:schemeClr val="dk1"/>
                </a:solidFill>
                <a:latin typeface="Segoe UI" panose="020B0502040204020203" pitchFamily="34" charset="0"/>
                <a:ea typeface="Ubuntu"/>
                <a:cs typeface="Segoe UI" panose="020B0502040204020203" pitchFamily="34" charset="0"/>
                <a:sym typeface="Ubuntu"/>
              </a:rPr>
              <a:t>load different video sources</a:t>
            </a:r>
            <a:r>
              <a:rPr lang="en-GB" sz="1000" dirty="0">
                <a:solidFill>
                  <a:schemeClr val="dk1"/>
                </a:solidFill>
                <a:latin typeface="Segoe UI" panose="020B0502040204020203" pitchFamily="34" charset="0"/>
                <a:ea typeface="Ubuntu"/>
                <a:cs typeface="Segoe UI" panose="020B0502040204020203" pitchFamily="34" charset="0"/>
                <a:sym typeface="Ubuntu"/>
              </a:rPr>
              <a:t>.</a:t>
            </a:r>
            <a:br>
              <a:rPr lang="en-GB"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If the user prefers to have audio description, the video source with the audio description will be load.</a:t>
            </a: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1.1 Audio Description Enabled</a:t>
            </a:r>
          </a:p>
        </p:txBody>
      </p:sp>
      <p:sp>
        <p:nvSpPr>
          <p:cNvPr id="4" name="Rechteck 3">
            <a:extLst>
              <a:ext uri="{FF2B5EF4-FFF2-40B4-BE49-F238E27FC236}">
                <a16:creationId xmlns:a16="http://schemas.microsoft.com/office/drawing/2014/main" id="{1A450EA9-0E2D-F24F-8CC3-35AFF012A159}"/>
              </a:ext>
            </a:extLst>
          </p:cNvPr>
          <p:cNvSpPr/>
          <p:nvPr/>
        </p:nvSpPr>
        <p:spPr>
          <a:xfrm>
            <a:off x="626079" y="2983880"/>
            <a:ext cx="3135850" cy="431080"/>
          </a:xfrm>
          <a:prstGeom prst="rect">
            <a:avLst/>
          </a:prstGeom>
        </p:spPr>
        <p:txBody>
          <a:bodyPr wrap="square">
            <a:spAutoFit/>
          </a:bodyPr>
          <a:lstStyle/>
          <a:p>
            <a:pPr lvl="0">
              <a:lnSpc>
                <a:spcPct val="115000"/>
              </a:lnSpc>
              <a:buClr>
                <a:srgbClr val="434343"/>
              </a:buClr>
              <a:buSzPts val="1100"/>
            </a:pPr>
            <a:r>
              <a:rPr lang="en-GB" sz="1000" b="1" dirty="0">
                <a:solidFill>
                  <a:srgbClr val="434343"/>
                </a:solidFill>
                <a:latin typeface="Segoe UI" panose="020B0502040204020203" pitchFamily="34" charset="0"/>
                <a:ea typeface="Ubuntu"/>
                <a:cs typeface="Segoe UI" panose="020B0502040204020203" pitchFamily="34" charset="0"/>
                <a:sym typeface="Ubuntu"/>
              </a:rPr>
              <a:t>Disadvantage:  </a:t>
            </a:r>
            <a:r>
              <a:rPr lang="en-GB" sz="1000" dirty="0">
                <a:solidFill>
                  <a:srgbClr val="434343"/>
                </a:solidFill>
                <a:latin typeface="Segoe UI" panose="020B0502040204020203" pitchFamily="34" charset="0"/>
                <a:ea typeface="Ubuntu"/>
                <a:cs typeface="Segoe UI" panose="020B0502040204020203" pitchFamily="34" charset="0"/>
                <a:sym typeface="Ubuntu"/>
              </a:rPr>
              <a:t>The video can‘t switch back to the normal source.</a:t>
            </a:r>
          </a:p>
        </p:txBody>
      </p:sp>
      <p:sp>
        <p:nvSpPr>
          <p:cNvPr id="2" name="Abgerundetes Rechteck 1">
            <a:extLst>
              <a:ext uri="{FF2B5EF4-FFF2-40B4-BE49-F238E27FC236}">
                <a16:creationId xmlns:a16="http://schemas.microsoft.com/office/drawing/2014/main" id="{EBEC313D-BF02-EC49-A23D-A1E705966597}"/>
              </a:ext>
            </a:extLst>
          </p:cNvPr>
          <p:cNvSpPr/>
          <p:nvPr/>
        </p:nvSpPr>
        <p:spPr>
          <a:xfrm>
            <a:off x="4000479" y="1442174"/>
            <a:ext cx="4891117" cy="2068140"/>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4000479" y="1708912"/>
            <a:ext cx="4843075" cy="2303776"/>
          </a:xfrm>
          <a:prstGeom prst="rect">
            <a:avLst/>
          </a:prstGeom>
        </p:spPr>
        <p:txBody>
          <a:bodyPr spcFirstLastPara="1" wrap="square" lIns="91425" tIns="91425" rIns="91425" bIns="91425" anchor="t" anchorCtr="0">
            <a:noAutofit/>
          </a:bodyPr>
          <a:lstStyle/>
          <a:p>
            <a:r>
              <a:rPr lang="de-DE" sz="1200" dirty="0">
                <a:solidFill>
                  <a:schemeClr val="tx1">
                    <a:lumMod val="50000"/>
                  </a:schemeClr>
                </a:solidFill>
                <a:latin typeface="Consolas" panose="020B0609020204030204" pitchFamily="49" charset="0"/>
                <a:cs typeface="Consolas" panose="020B0609020204030204" pitchFamily="49" charset="0"/>
              </a:rPr>
              <a:t>&lt;</a:t>
            </a:r>
            <a:r>
              <a:rPr lang="de-DE" sz="1200" dirty="0" err="1">
                <a:solidFill>
                  <a:schemeClr val="tx1">
                    <a:lumMod val="50000"/>
                  </a:schemeClr>
                </a:solidFill>
                <a:latin typeface="Consolas" panose="020B0609020204030204" pitchFamily="49" charset="0"/>
                <a:cs typeface="Consolas" panose="020B0609020204030204" pitchFamily="49" charset="0"/>
              </a:rPr>
              <a:t>video</a:t>
            </a:r>
            <a:r>
              <a:rPr lang="de-DE" sz="1200" dirty="0">
                <a:solidFill>
                  <a:schemeClr val="tx1">
                    <a:lumMod val="50000"/>
                  </a:schemeClr>
                </a:solidFill>
                <a:latin typeface="Consolas" panose="020B0609020204030204" pitchFamily="49" charset="0"/>
                <a:cs typeface="Consolas" panose="020B0609020204030204" pitchFamily="49" charset="0"/>
              </a:rPr>
              <a:t>&gt;</a:t>
            </a:r>
          </a:p>
          <a:p>
            <a:r>
              <a:rPr lang="de-DE" sz="1200" dirty="0">
                <a:solidFill>
                  <a:schemeClr val="tx1">
                    <a:lumMod val="50000"/>
                  </a:schemeClr>
                </a:solidFill>
                <a:latin typeface="Consolas" panose="020B0609020204030204" pitchFamily="49" charset="0"/>
                <a:cs typeface="Consolas" panose="020B0609020204030204" pitchFamily="49" charset="0"/>
              </a:rPr>
              <a:t>	&lt;</a:t>
            </a:r>
            <a:r>
              <a:rPr lang="de-DE" sz="1200" dirty="0" err="1">
                <a:solidFill>
                  <a:schemeClr val="tx1">
                    <a:lumMod val="50000"/>
                  </a:schemeClr>
                </a:solidFill>
                <a:latin typeface="Consolas" panose="020B0609020204030204" pitchFamily="49" charset="0"/>
                <a:cs typeface="Consolas" panose="020B0609020204030204" pitchFamily="49" charset="0"/>
              </a:rPr>
              <a:t>source</a:t>
            </a:r>
            <a:r>
              <a:rPr lang="de-DE" sz="1200" dirty="0">
                <a:solidFill>
                  <a:schemeClr val="tx1">
                    <a:lumMod val="50000"/>
                  </a:schemeClr>
                </a:solidFill>
                <a:latin typeface="Consolas" panose="020B0609020204030204" pitchFamily="49" charset="0"/>
                <a:cs typeface="Consolas" panose="020B0609020204030204" pitchFamily="49" charset="0"/>
              </a:rPr>
              <a:t> </a:t>
            </a:r>
            <a:r>
              <a:rPr lang="de-DE" sz="1200" dirty="0" err="1">
                <a:solidFill>
                  <a:schemeClr val="tx1">
                    <a:lumMod val="50000"/>
                  </a:schemeClr>
                </a:solidFill>
                <a:latin typeface="Consolas" panose="020B0609020204030204" pitchFamily="49" charset="0"/>
                <a:cs typeface="Consolas" panose="020B0609020204030204" pitchFamily="49" charset="0"/>
              </a:rPr>
              <a:t>src</a:t>
            </a:r>
            <a:r>
              <a:rPr lang="de-DE" sz="1200" dirty="0">
                <a:solidFill>
                  <a:schemeClr val="tx1">
                    <a:lumMod val="50000"/>
                  </a:schemeClr>
                </a:solidFill>
                <a:latin typeface="Consolas" panose="020B0609020204030204" pitchFamily="49" charset="0"/>
                <a:cs typeface="Consolas" panose="020B0609020204030204" pitchFamily="49" charset="0"/>
              </a:rPr>
              <a:t>="movie-audiodescription-enabled.mp4" 	type="</a:t>
            </a:r>
            <a:r>
              <a:rPr lang="de-DE" sz="1200" dirty="0" err="1">
                <a:solidFill>
                  <a:schemeClr val="tx1">
                    <a:lumMod val="50000"/>
                  </a:schemeClr>
                </a:solidFill>
                <a:latin typeface="Consolas" panose="020B0609020204030204" pitchFamily="49" charset="0"/>
                <a:cs typeface="Consolas" panose="020B0609020204030204" pitchFamily="49" charset="0"/>
              </a:rPr>
              <a:t>video</a:t>
            </a:r>
            <a:r>
              <a:rPr lang="de-DE" sz="1200" dirty="0">
                <a:solidFill>
                  <a:schemeClr val="tx1">
                    <a:lumMod val="50000"/>
                  </a:schemeClr>
                </a:solidFill>
                <a:latin typeface="Consolas" panose="020B0609020204030204" pitchFamily="49" charset="0"/>
                <a:cs typeface="Consolas" panose="020B0609020204030204" pitchFamily="49" charset="0"/>
              </a:rPr>
              <a:t>/mp4" 	</a:t>
            </a:r>
            <a:r>
              <a:rPr lang="de-DE" sz="1200" dirty="0" err="1">
                <a:solidFill>
                  <a:srgbClr val="FF40FF"/>
                </a:solidFill>
                <a:latin typeface="Consolas" panose="020B0609020204030204" pitchFamily="49" charset="0"/>
                <a:cs typeface="Consolas" panose="020B0609020204030204" pitchFamily="49" charset="0"/>
              </a:rPr>
              <a:t>media</a:t>
            </a:r>
            <a:r>
              <a:rPr lang="de-DE" sz="1200" dirty="0">
                <a:solidFill>
                  <a:srgbClr val="FF40FF"/>
                </a:solidFill>
                <a:latin typeface="Consolas" panose="020B0609020204030204" pitchFamily="49" charset="0"/>
                <a:cs typeface="Consolas" panose="020B0609020204030204" pitchFamily="49" charset="0"/>
              </a:rPr>
              <a:t>="(</a:t>
            </a:r>
            <a:r>
              <a:rPr lang="de-DE" sz="1200" dirty="0" err="1">
                <a:solidFill>
                  <a:srgbClr val="FF40FF"/>
                </a:solidFill>
                <a:latin typeface="Consolas" panose="020B0609020204030204" pitchFamily="49" charset="0"/>
                <a:cs typeface="Consolas" panose="020B0609020204030204" pitchFamily="49" charset="0"/>
              </a:rPr>
              <a:t>audioDescriptionEnabled</a:t>
            </a:r>
            <a:r>
              <a:rPr lang="de-DE" sz="1200" dirty="0">
                <a:solidFill>
                  <a:srgbClr val="FF40FF"/>
                </a:solidFill>
                <a:latin typeface="Consolas" panose="020B0609020204030204" pitchFamily="49" charset="0"/>
                <a:cs typeface="Consolas" panose="020B0609020204030204" pitchFamily="49" charset="0"/>
              </a:rPr>
              <a:t>)"</a:t>
            </a:r>
            <a:r>
              <a:rPr lang="de-DE" sz="1200" b="1" dirty="0">
                <a:solidFill>
                  <a:srgbClr val="FF40FF"/>
                </a:solidFill>
                <a:latin typeface="Consolas" panose="020B0609020204030204" pitchFamily="49" charset="0"/>
                <a:cs typeface="Consolas" panose="020B0609020204030204" pitchFamily="49" charset="0"/>
              </a:rPr>
              <a:t>&gt;</a:t>
            </a:r>
          </a:p>
          <a:p>
            <a:r>
              <a:rPr lang="de-DE" sz="1200" dirty="0">
                <a:solidFill>
                  <a:schemeClr val="tx1">
                    <a:lumMod val="50000"/>
                  </a:schemeClr>
                </a:solidFill>
                <a:latin typeface="Consolas" panose="020B0609020204030204" pitchFamily="49" charset="0"/>
                <a:cs typeface="Consolas" panose="020B0609020204030204" pitchFamily="49" charset="0"/>
              </a:rPr>
              <a:t>	&lt;</a:t>
            </a:r>
            <a:r>
              <a:rPr lang="de-DE" sz="1200" dirty="0" err="1">
                <a:solidFill>
                  <a:schemeClr val="tx1">
                    <a:lumMod val="50000"/>
                  </a:schemeClr>
                </a:solidFill>
                <a:latin typeface="Consolas" panose="020B0609020204030204" pitchFamily="49" charset="0"/>
                <a:cs typeface="Consolas" panose="020B0609020204030204" pitchFamily="49" charset="0"/>
              </a:rPr>
              <a:t>source</a:t>
            </a:r>
            <a:r>
              <a:rPr lang="de-DE" sz="1200" dirty="0">
                <a:solidFill>
                  <a:schemeClr val="tx1">
                    <a:lumMod val="50000"/>
                  </a:schemeClr>
                </a:solidFill>
                <a:latin typeface="Consolas" panose="020B0609020204030204" pitchFamily="49" charset="0"/>
                <a:cs typeface="Consolas" panose="020B0609020204030204" pitchFamily="49" charset="0"/>
              </a:rPr>
              <a:t> </a:t>
            </a:r>
            <a:r>
              <a:rPr lang="de-DE" sz="1200" dirty="0" err="1">
                <a:solidFill>
                  <a:schemeClr val="tx1">
                    <a:lumMod val="50000"/>
                  </a:schemeClr>
                </a:solidFill>
                <a:latin typeface="Consolas" panose="020B0609020204030204" pitchFamily="49" charset="0"/>
                <a:cs typeface="Consolas" panose="020B0609020204030204" pitchFamily="49" charset="0"/>
              </a:rPr>
              <a:t>src</a:t>
            </a:r>
            <a:r>
              <a:rPr lang="de-DE" sz="1200" dirty="0">
                <a:solidFill>
                  <a:schemeClr val="tx1">
                    <a:lumMod val="50000"/>
                  </a:schemeClr>
                </a:solidFill>
                <a:latin typeface="Consolas" panose="020B0609020204030204" pitchFamily="49" charset="0"/>
                <a:cs typeface="Consolas" panose="020B0609020204030204" pitchFamily="49" charset="0"/>
              </a:rPr>
              <a:t>="movie-audiodescription-disabled.mp4" 	type="</a:t>
            </a:r>
            <a:r>
              <a:rPr lang="de-DE" sz="1200" dirty="0" err="1">
                <a:solidFill>
                  <a:schemeClr val="tx1">
                    <a:lumMod val="50000"/>
                  </a:schemeClr>
                </a:solidFill>
                <a:latin typeface="Consolas" panose="020B0609020204030204" pitchFamily="49" charset="0"/>
                <a:cs typeface="Consolas" panose="020B0609020204030204" pitchFamily="49" charset="0"/>
              </a:rPr>
              <a:t>video</a:t>
            </a:r>
            <a:r>
              <a:rPr lang="de-DE" sz="1200" dirty="0">
                <a:solidFill>
                  <a:schemeClr val="tx1">
                    <a:lumMod val="50000"/>
                  </a:schemeClr>
                </a:solidFill>
                <a:latin typeface="Consolas" panose="020B0609020204030204" pitchFamily="49" charset="0"/>
                <a:cs typeface="Consolas" panose="020B0609020204030204" pitchFamily="49" charset="0"/>
              </a:rPr>
              <a:t>/mp4"&gt;</a:t>
            </a:r>
          </a:p>
          <a:p>
            <a:r>
              <a:rPr lang="de-DE" sz="1200" dirty="0">
                <a:solidFill>
                  <a:schemeClr val="tx1">
                    <a:lumMod val="50000"/>
                  </a:schemeClr>
                </a:solidFill>
                <a:latin typeface="Consolas" panose="020B0609020204030204" pitchFamily="49" charset="0"/>
                <a:cs typeface="Consolas" panose="020B0609020204030204" pitchFamily="49" charset="0"/>
              </a:rPr>
              <a:t>&lt;/</a:t>
            </a:r>
            <a:r>
              <a:rPr lang="de-DE" sz="1200" dirty="0" err="1">
                <a:solidFill>
                  <a:schemeClr val="tx1">
                    <a:lumMod val="50000"/>
                  </a:schemeClr>
                </a:solidFill>
                <a:latin typeface="Consolas" panose="020B0609020204030204" pitchFamily="49" charset="0"/>
                <a:cs typeface="Consolas" panose="020B0609020204030204" pitchFamily="49" charset="0"/>
              </a:rPr>
              <a:t>video</a:t>
            </a:r>
            <a:r>
              <a:rPr lang="de-DE" sz="1200" dirty="0">
                <a:solidFill>
                  <a:schemeClr val="tx1">
                    <a:lumMod val="50000"/>
                  </a:schemeClr>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38654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(2/2)</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6</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3374400" cy="1181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Query the media feature in the </a:t>
            </a:r>
            <a:r>
              <a:rPr lang="en-GB" sz="1000" b="1" dirty="0">
                <a:solidFill>
                  <a:schemeClr val="dk1"/>
                </a:solidFill>
                <a:latin typeface="Segoe UI" panose="020B0502040204020203" pitchFamily="34" charset="0"/>
                <a:ea typeface="Ubuntu"/>
                <a:cs typeface="Segoe UI" panose="020B0502040204020203" pitchFamily="34" charset="0"/>
                <a:sym typeface="Ubuntu"/>
              </a:rPr>
              <a:t>JavaScript-Code</a:t>
            </a:r>
            <a:r>
              <a:rPr lang="en-GB" sz="1000" dirty="0">
                <a:solidFill>
                  <a:schemeClr val="dk1"/>
                </a:solidFill>
                <a:latin typeface="Segoe UI" panose="020B0502040204020203" pitchFamily="34" charset="0"/>
                <a:ea typeface="Ubuntu"/>
                <a:cs typeface="Segoe UI" panose="020B0502040204020203" pitchFamily="34" charset="0"/>
                <a:sym typeface="Ubuntu"/>
              </a:rPr>
              <a:t> of a video player, which supports audio description, e.g. Able-Player. Then it is not the web author's responsibility to determine whether the user prefers a video with audio description. He only has to offer the alternative video and has to use a player which supports it.</a:t>
            </a:r>
          </a:p>
          <a:p>
            <a:pPr marL="0" indent="0">
              <a:lnSpc>
                <a:spcPct val="115000"/>
              </a:lnSpc>
              <a:buClr>
                <a:schemeClr val="dk1"/>
              </a:buClr>
              <a:buSzPts val="1100"/>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Advantage: </a:t>
            </a:r>
            <a:r>
              <a:rPr lang="en-GB" sz="1000" dirty="0">
                <a:solidFill>
                  <a:schemeClr val="dk1"/>
                </a:solidFill>
                <a:latin typeface="Segoe UI" panose="020B0502040204020203" pitchFamily="34" charset="0"/>
                <a:ea typeface="Ubuntu"/>
                <a:cs typeface="Segoe UI" panose="020B0502040204020203" pitchFamily="34" charset="0"/>
                <a:sym typeface="Ubuntu"/>
              </a:rPr>
              <a:t>The user can switch back to the normal video.</a:t>
            </a:r>
          </a:p>
          <a:p>
            <a:pPr marL="0" indent="0">
              <a:lnSpc>
                <a:spcPct val="115000"/>
              </a:lnSpc>
              <a:buClr>
                <a:schemeClr val="dk1"/>
              </a:buClr>
              <a:buSzPts val="1100"/>
              <a:buNone/>
            </a:pPr>
            <a:endParaRPr lang="de-DE" sz="1000" dirty="0">
              <a:solidFill>
                <a:schemeClr val="dk1"/>
              </a:solidFill>
              <a:latin typeface="Segoe UI" panose="020B0502040204020203" pitchFamily="34" charset="0"/>
              <a:ea typeface="Ubuntu"/>
              <a:cs typeface="Segoe UI" panose="020B0502040204020203" pitchFamily="34" charset="0"/>
              <a:sym typeface="Ubuntu"/>
            </a:endParaRP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1.1 Audio Description Enabled</a:t>
            </a:r>
          </a:p>
        </p:txBody>
      </p:sp>
      <p:sp>
        <p:nvSpPr>
          <p:cNvPr id="9" name="Abgerundetes Rechteck 8">
            <a:extLst>
              <a:ext uri="{FF2B5EF4-FFF2-40B4-BE49-F238E27FC236}">
                <a16:creationId xmlns:a16="http://schemas.microsoft.com/office/drawing/2014/main" id="{6A705074-2617-C94F-BEF9-515D70B2D325}"/>
              </a:ext>
            </a:extLst>
          </p:cNvPr>
          <p:cNvSpPr/>
          <p:nvPr/>
        </p:nvSpPr>
        <p:spPr>
          <a:xfrm>
            <a:off x="4000479" y="1558360"/>
            <a:ext cx="4891117" cy="2026781"/>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4000479" y="1850963"/>
            <a:ext cx="4963987" cy="1558975"/>
          </a:xfrm>
          <a:prstGeom prst="rect">
            <a:avLst/>
          </a:prstGeom>
        </p:spPr>
        <p:txBody>
          <a:bodyPr spcFirstLastPara="1" wrap="square" lIns="91425" tIns="91425" rIns="91425" bIns="91425" anchor="t" anchorCtr="0">
            <a:noAutofit/>
          </a:bodyPr>
          <a:lstStyle/>
          <a:p>
            <a:r>
              <a:rPr lang="de-DE" sz="1200" dirty="0" err="1">
                <a:solidFill>
                  <a:srgbClr val="0070C0"/>
                </a:solidFill>
                <a:latin typeface="Consolas" panose="020B0609020204030204" pitchFamily="49" charset="0"/>
              </a:rPr>
              <a:t>function</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checkUserPreferences</a:t>
            </a:r>
            <a:r>
              <a:rPr lang="de-DE" sz="1200" dirty="0">
                <a:solidFill>
                  <a:srgbClr val="000000"/>
                </a:solidFill>
                <a:latin typeface="Consolas" panose="020B0609020204030204" pitchFamily="49" charset="0"/>
              </a:rPr>
              <a:t>() {</a:t>
            </a:r>
          </a:p>
          <a:p>
            <a:r>
              <a:rPr lang="de-DE" sz="1200" dirty="0">
                <a:solidFill>
                  <a:srgbClr val="000000"/>
                </a:solidFill>
                <a:latin typeface="Consolas" panose="020B0609020204030204" pitchFamily="49" charset="0"/>
              </a:rPr>
              <a:t>	</a:t>
            </a:r>
            <a:r>
              <a:rPr lang="de-DE" sz="1200" dirty="0" err="1">
                <a:solidFill>
                  <a:srgbClr val="0070C0"/>
                </a:solidFill>
                <a:latin typeface="Consolas" panose="020B0609020204030204" pitchFamily="49" charset="0"/>
              </a:rPr>
              <a:t>if</a:t>
            </a: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source.audioDescriptionAvailable</a:t>
            </a:r>
            <a:r>
              <a:rPr lang="de-DE" sz="1200" dirty="0">
                <a:solidFill>
                  <a:srgbClr val="000000"/>
                </a:solidFill>
                <a:latin typeface="Consolas" panose="020B0609020204030204" pitchFamily="49" charset="0"/>
              </a:rPr>
              <a:t>()) {</a:t>
            </a:r>
            <a:br>
              <a:rPr lang="de-DE" sz="1200" dirty="0"/>
            </a:b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window.matchMedia</a:t>
            </a:r>
            <a:r>
              <a:rPr lang="de-DE" sz="1200" dirty="0">
                <a:solidFill>
                  <a:srgbClr val="FF40FF"/>
                </a:solidFill>
                <a:latin typeface="Consolas" panose="020B0609020204030204" pitchFamily="49" charset="0"/>
              </a:rPr>
              <a:t>("(</a:t>
            </a:r>
            <a:r>
              <a:rPr lang="de-DE" sz="1200" dirty="0" err="1">
                <a:solidFill>
                  <a:srgbClr val="FF40FF"/>
                </a:solidFill>
                <a:latin typeface="Consolas" panose="020B0609020204030204" pitchFamily="49" charset="0"/>
              </a:rPr>
              <a:t>audioDescriptionEnabled</a:t>
            </a:r>
            <a:r>
              <a:rPr lang="de-DE" sz="1200" dirty="0">
                <a:solidFill>
                  <a:srgbClr val="FF40FF"/>
                </a:solidFill>
                <a:latin typeface="Consolas" panose="020B0609020204030204" pitchFamily="49" charset="0"/>
              </a:rPr>
              <a:t>)") </a:t>
            </a:r>
            <a:r>
              <a:rPr lang="de-DE" sz="1200" dirty="0">
                <a:solidFill>
                  <a:srgbClr val="000000"/>
                </a:solidFill>
                <a:latin typeface="Consolas" panose="020B0609020204030204" pitchFamily="49" charset="0"/>
              </a:rPr>
              <a:t>? </a:t>
            </a:r>
            <a:br>
              <a:rPr lang="de-DE" sz="1200" dirty="0">
                <a:solidFill>
                  <a:srgbClr val="008000"/>
                </a:solidFill>
                <a:latin typeface="Consolas" panose="020B0609020204030204" pitchFamily="49" charset="0"/>
              </a:rPr>
            </a:b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player.turnAudioDescriptionOn</a:t>
            </a:r>
            <a:r>
              <a:rPr lang="de-DE" sz="1200" dirty="0">
                <a:solidFill>
                  <a:srgbClr val="000000"/>
                </a:solidFill>
                <a:latin typeface="Consolas" panose="020B0609020204030204" pitchFamily="49" charset="0"/>
              </a:rPr>
              <a:t>() </a:t>
            </a:r>
            <a:r>
              <a:rPr lang="de-DE" sz="1200" dirty="0">
                <a:solidFill>
                  <a:schemeClr val="tx1">
                    <a:lumMod val="50000"/>
                  </a:schemeClr>
                </a:solidFill>
                <a:latin typeface="Consolas" panose="020B0609020204030204" pitchFamily="49" charset="0"/>
              </a:rPr>
              <a:t>:</a:t>
            </a:r>
            <a:r>
              <a:rPr lang="de-DE" sz="1200" dirty="0">
                <a:solidFill>
                  <a:srgbClr val="00B050"/>
                </a:solidFill>
                <a:latin typeface="Consolas" panose="020B0609020204030204" pitchFamily="49" charset="0"/>
              </a:rPr>
              <a:t> </a:t>
            </a:r>
            <a:br>
              <a:rPr lang="de-DE" sz="1200" dirty="0"/>
            </a:br>
            <a:r>
              <a:rPr lang="de-DE" sz="1200" dirty="0">
                <a:solidFill>
                  <a:srgbClr val="000000"/>
                </a:solidFill>
                <a:latin typeface="Consolas" panose="020B0609020204030204" pitchFamily="49" charset="0"/>
              </a:rPr>
              <a:t>    </a:t>
            </a:r>
            <a:r>
              <a:rPr lang="de-DE" sz="1200" dirty="0" err="1">
                <a:solidFill>
                  <a:srgbClr val="000000"/>
                </a:solidFill>
                <a:latin typeface="Consolas" panose="020B0609020204030204" pitchFamily="49" charset="0"/>
              </a:rPr>
              <a:t>player.turnAudioDescriptionOff</a:t>
            </a:r>
            <a:r>
              <a:rPr lang="de-DE" sz="1200" dirty="0">
                <a:solidFill>
                  <a:srgbClr val="000000"/>
                </a:solidFill>
                <a:latin typeface="Consolas" panose="020B0609020204030204" pitchFamily="49" charset="0"/>
              </a:rPr>
              <a:t>()</a:t>
            </a:r>
            <a:r>
              <a:rPr lang="de-DE" sz="1200" dirty="0">
                <a:solidFill>
                  <a:schemeClr val="tx1">
                    <a:lumMod val="50000"/>
                  </a:schemeClr>
                </a:solidFill>
                <a:latin typeface="Consolas" panose="020B0609020204030204" pitchFamily="49" charset="0"/>
              </a:rPr>
              <a:t>;</a:t>
            </a:r>
            <a:br>
              <a:rPr lang="de-DE" sz="1200" dirty="0"/>
            </a:br>
            <a:r>
              <a:rPr lang="de-DE" sz="1200" dirty="0">
                <a:solidFill>
                  <a:srgbClr val="000000"/>
                </a:solidFill>
                <a:latin typeface="Consolas" panose="020B0609020204030204" pitchFamily="49" charset="0"/>
              </a:rPr>
              <a:t>}</a:t>
            </a:r>
          </a:p>
          <a:p>
            <a:r>
              <a:rPr lang="de-DE"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5204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4"/>
          <p:cNvSpPr/>
          <p:nvPr/>
        </p:nvSpPr>
        <p:spPr>
          <a:xfrm>
            <a:off x="3635075" y="727050"/>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4"/>
          <p:cNvSpPr/>
          <p:nvPr/>
        </p:nvSpPr>
        <p:spPr>
          <a:xfrm>
            <a:off x="6111750" y="727050"/>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999999"/>
              </a:solidFill>
            </a:endParaRPr>
          </a:p>
        </p:txBody>
      </p:sp>
      <p:sp>
        <p:nvSpPr>
          <p:cNvPr id="745" name="Google Shape;745;p54"/>
          <p:cNvSpPr/>
          <p:nvPr/>
        </p:nvSpPr>
        <p:spPr>
          <a:xfrm>
            <a:off x="3635075" y="2701075"/>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6111750" y="2701075"/>
            <a:ext cx="2352600" cy="18447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txBox="1"/>
          <p:nvPr/>
        </p:nvSpPr>
        <p:spPr>
          <a:xfrm>
            <a:off x="3711275" y="1081350"/>
            <a:ext cx="2166600" cy="1136100"/>
          </a:xfrm>
          <a:prstGeom prst="rect">
            <a:avLst/>
          </a:prstGeom>
          <a:noFill/>
          <a:ln>
            <a:noFill/>
          </a:ln>
        </p:spPr>
        <p:txBody>
          <a:bodyPr spcFirstLastPara="1" wrap="square" lIns="91425" tIns="91425" rIns="91425" bIns="91425" anchor="ctr" anchorCtr="0">
            <a:noAutofit/>
          </a:bodyPr>
          <a:lstStyle/>
          <a:p>
            <a:pPr lvl="0"/>
            <a:r>
              <a:rPr lang="en-GB" sz="1600" b="1">
                <a:solidFill>
                  <a:srgbClr val="434342"/>
                </a:solidFill>
                <a:latin typeface="Segoe UI" panose="020B0502040204020203" pitchFamily="34" charset="0"/>
                <a:ea typeface="Ubuntu"/>
                <a:cs typeface="Segoe UI" panose="020B0502040204020203" pitchFamily="34" charset="0"/>
                <a:sym typeface="Ubuntu"/>
              </a:rPr>
              <a:t>Blind and visually impaired people.</a:t>
            </a:r>
            <a:endParaRPr lang="en-GB" sz="1200">
              <a:solidFill>
                <a:srgbClr val="434342"/>
              </a:solidFill>
              <a:latin typeface="Ubuntu"/>
              <a:ea typeface="Ubuntu"/>
              <a:cs typeface="Ubuntu"/>
              <a:sym typeface="Ubuntu"/>
            </a:endParaRPr>
          </a:p>
        </p:txBody>
      </p:sp>
      <p:sp>
        <p:nvSpPr>
          <p:cNvPr id="748" name="Google Shape;748;p54"/>
          <p:cNvSpPr txBox="1"/>
          <p:nvPr/>
        </p:nvSpPr>
        <p:spPr>
          <a:xfrm>
            <a:off x="6285450" y="1046125"/>
            <a:ext cx="1992900" cy="1136100"/>
          </a:xfrm>
          <a:prstGeom prst="rect">
            <a:avLst/>
          </a:prstGeom>
          <a:noFill/>
          <a:ln>
            <a:noFill/>
          </a:ln>
        </p:spPr>
        <p:txBody>
          <a:bodyPr spcFirstLastPara="1" wrap="square" lIns="91425" tIns="91425" rIns="91425" bIns="91425" anchor="ctr" anchorCtr="0">
            <a:noAutofit/>
          </a:bodyPr>
          <a:lstStyle/>
          <a:p>
            <a:r>
              <a:rPr lang="en-GB" sz="1600" b="1">
                <a:solidFill>
                  <a:srgbClr val="434342"/>
                </a:solidFill>
                <a:latin typeface="Segoe UI" panose="020B0502040204020203" pitchFamily="34" charset="0"/>
                <a:cs typeface="Segoe UI" panose="020B0502040204020203" pitchFamily="34" charset="0"/>
              </a:rPr>
              <a:t>Cognitive impaired persons,</a:t>
            </a:r>
            <a:endParaRPr lang="en-GB" b="1">
              <a:solidFill>
                <a:srgbClr val="434342"/>
              </a:solidFill>
              <a:latin typeface="Segoe UI" panose="020B0502040204020203" pitchFamily="34" charset="0"/>
              <a:cs typeface="Segoe UI" panose="020B0502040204020203" pitchFamily="34" charset="0"/>
            </a:endParaRPr>
          </a:p>
          <a:p>
            <a:r>
              <a:rPr lang="en-GB" sz="1200">
                <a:solidFill>
                  <a:srgbClr val="434342"/>
                </a:solidFill>
                <a:latin typeface="Segoe UI" panose="020B0502040204020203" pitchFamily="34" charset="0"/>
                <a:ea typeface="Ubuntu"/>
                <a:cs typeface="Segoe UI" panose="020B0502040204020203" pitchFamily="34" charset="0"/>
                <a:sym typeface="Ubuntu"/>
              </a:rPr>
              <a:t>who have difficulties in interpreting the visual events.</a:t>
            </a:r>
          </a:p>
        </p:txBody>
      </p:sp>
      <p:sp>
        <p:nvSpPr>
          <p:cNvPr id="749" name="Google Shape;749;p54"/>
          <p:cNvSpPr txBox="1"/>
          <p:nvPr/>
        </p:nvSpPr>
        <p:spPr>
          <a:xfrm>
            <a:off x="3711275" y="3003299"/>
            <a:ext cx="2103600" cy="1247687"/>
          </a:xfrm>
          <a:prstGeom prst="rect">
            <a:avLst/>
          </a:prstGeom>
          <a:noFill/>
          <a:ln>
            <a:noFill/>
          </a:ln>
        </p:spPr>
        <p:txBody>
          <a:bodyPr spcFirstLastPara="1" wrap="square" lIns="91425" tIns="91425" rIns="91425" bIns="91425" anchor="ctr" anchorCtr="0">
            <a:noAutofit/>
          </a:bodyPr>
          <a:lstStyle/>
          <a:p>
            <a:pPr lvl="0"/>
            <a:r>
              <a:rPr lang="en-GB" sz="1600" b="1">
                <a:solidFill>
                  <a:srgbClr val="434342"/>
                </a:solidFill>
                <a:latin typeface="Segoe UI" panose="020B0502040204020203" pitchFamily="34" charset="0"/>
                <a:ea typeface="Ubuntu"/>
                <a:cs typeface="Segoe UI" panose="020B0502040204020203" pitchFamily="34" charset="0"/>
                <a:sym typeface="Ubuntu"/>
              </a:rPr>
              <a:t>Language learners.</a:t>
            </a:r>
          </a:p>
          <a:p>
            <a:pPr lvl="0"/>
            <a:r>
              <a:rPr lang="en-GB" sz="1200">
                <a:solidFill>
                  <a:srgbClr val="434342"/>
                </a:solidFill>
                <a:latin typeface="Segoe UI" panose="020B0502040204020203" pitchFamily="34" charset="0"/>
                <a:ea typeface="Ubuntu"/>
                <a:cs typeface="Segoe UI" panose="020B0502040204020203" pitchFamily="34" charset="0"/>
                <a:sym typeface="Ubuntu"/>
              </a:rPr>
              <a:t>Audio description can help with mother tongue and foreign language development. </a:t>
            </a:r>
            <a:br>
              <a:rPr lang="en-GB">
                <a:solidFill>
                  <a:srgbClr val="434342"/>
                </a:solidFill>
                <a:latin typeface="Ubuntu"/>
                <a:ea typeface="Ubuntu"/>
                <a:cs typeface="Ubuntu"/>
                <a:sym typeface="Ubuntu"/>
              </a:rPr>
            </a:br>
            <a:endParaRPr lang="en-GB" sz="1200">
              <a:solidFill>
                <a:srgbClr val="434342"/>
              </a:solidFill>
              <a:latin typeface="Ubuntu"/>
              <a:ea typeface="Ubuntu"/>
              <a:cs typeface="Ubuntu"/>
              <a:sym typeface="Ubuntu"/>
            </a:endParaRPr>
          </a:p>
        </p:txBody>
      </p:sp>
      <p:sp>
        <p:nvSpPr>
          <p:cNvPr id="750" name="Google Shape;750;p54"/>
          <p:cNvSpPr txBox="1"/>
          <p:nvPr/>
        </p:nvSpPr>
        <p:spPr>
          <a:xfrm>
            <a:off x="6285450" y="3003300"/>
            <a:ext cx="1992900" cy="1136100"/>
          </a:xfrm>
          <a:prstGeom prst="rect">
            <a:avLst/>
          </a:prstGeom>
          <a:noFill/>
          <a:ln>
            <a:noFill/>
          </a:ln>
        </p:spPr>
        <p:txBody>
          <a:bodyPr spcFirstLastPara="1" wrap="square" lIns="91425" tIns="91425" rIns="91425" bIns="91425" anchor="ctr" anchorCtr="0">
            <a:noAutofit/>
          </a:bodyPr>
          <a:lstStyle/>
          <a:p>
            <a:pPr lvl="0"/>
            <a:r>
              <a:rPr lang="en-GB" sz="1600" b="1">
                <a:solidFill>
                  <a:srgbClr val="434342"/>
                </a:solidFill>
                <a:latin typeface="Segoe UI" panose="020B0502040204020203" pitchFamily="34" charset="0"/>
                <a:ea typeface="Ubuntu"/>
                <a:cs typeface="Segoe UI" panose="020B0502040204020203" pitchFamily="34" charset="0"/>
                <a:sym typeface="Ubuntu"/>
              </a:rPr>
              <a:t>Usage in an eye-free environment.</a:t>
            </a:r>
            <a:br>
              <a:rPr lang="en-GB">
                <a:solidFill>
                  <a:srgbClr val="434342"/>
                </a:solidFill>
                <a:latin typeface="Segoe UI" panose="020B0502040204020203" pitchFamily="34" charset="0"/>
                <a:ea typeface="Ubuntu"/>
                <a:cs typeface="Segoe UI" panose="020B0502040204020203" pitchFamily="34" charset="0"/>
                <a:sym typeface="Ubuntu"/>
              </a:rPr>
            </a:br>
            <a:r>
              <a:rPr lang="en-GB" sz="1200">
                <a:solidFill>
                  <a:srgbClr val="434342"/>
                </a:solidFill>
                <a:latin typeface="Segoe UI" panose="020B0502040204020203" pitchFamily="34" charset="0"/>
                <a:ea typeface="Ubuntu"/>
                <a:cs typeface="Segoe UI" panose="020B0502040204020203" pitchFamily="34" charset="0"/>
                <a:sym typeface="Ubuntu"/>
              </a:rPr>
              <a:t>People use audio description as an audio book. To avoid the need to watch the visual content.</a:t>
            </a:r>
          </a:p>
        </p:txBody>
      </p:sp>
      <p:sp>
        <p:nvSpPr>
          <p:cNvPr id="751" name="Google Shape;751;p5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s"/>
              <a:t>7</a:t>
            </a:fld>
            <a:endParaRPr/>
          </a:p>
        </p:txBody>
      </p:sp>
      <p:sp>
        <p:nvSpPr>
          <p:cNvPr id="752" name="Google Shape;752;p54"/>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sz="2200" dirty="0">
                <a:latin typeface="Segoe UI" panose="020B0502040204020203" pitchFamily="34" charset="0"/>
                <a:cs typeface="Segoe UI" panose="020B0502040204020203" pitchFamily="34" charset="0"/>
              </a:rPr>
              <a:t>Potential Users</a:t>
            </a:r>
            <a:endParaRPr sz="1000" b="0" dirty="0">
              <a:solidFill>
                <a:schemeClr val="lt2"/>
              </a:solidFill>
              <a:latin typeface="Segoe UI" panose="020B0502040204020203" pitchFamily="34" charset="0"/>
              <a:ea typeface="Ubuntu Light"/>
              <a:cs typeface="Segoe UI" panose="020B0502040204020203" pitchFamily="34" charset="0"/>
              <a:sym typeface="Ubuntu Light"/>
            </a:endParaRPr>
          </a:p>
        </p:txBody>
      </p:sp>
      <p:sp>
        <p:nvSpPr>
          <p:cNvPr id="12" name="Google Shape;341;p47">
            <a:extLst>
              <a:ext uri="{FF2B5EF4-FFF2-40B4-BE49-F238E27FC236}">
                <a16:creationId xmlns:a16="http://schemas.microsoft.com/office/drawing/2014/main" id="{84A22B57-B66B-D44F-A3E9-D00E2495FDEB}"/>
              </a:ext>
            </a:extLst>
          </p:cNvPr>
          <p:cNvSpPr txBox="1">
            <a:spLocks/>
          </p:cNvSpPr>
          <p:nvPr/>
        </p:nvSpPr>
        <p:spPr>
          <a:xfrm>
            <a:off x="783525" y="2088878"/>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1.1 Audio Description Enabled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9" name="Google Shape;146;p21">
            <a:extLst>
              <a:ext uri="{FF2B5EF4-FFF2-40B4-BE49-F238E27FC236}">
                <a16:creationId xmlns:a16="http://schemas.microsoft.com/office/drawing/2014/main" id="{B8665BDC-90F6-CB43-A312-40B74DB1F8D8}"/>
              </a:ext>
            </a:extLst>
          </p:cNvPr>
          <p:cNvSpPr/>
          <p:nvPr/>
        </p:nvSpPr>
        <p:spPr>
          <a:xfrm>
            <a:off x="4609950" y="-111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b="1" dirty="0">
                <a:latin typeface="Segoe UI" panose="020B0502040204020203" pitchFamily="34" charset="0"/>
                <a:cs typeface="Segoe UI" panose="020B0502040204020203" pitchFamily="34" charset="0"/>
              </a:rPr>
              <a:t>1.2 Captions Enabled</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8</a:t>
            </a:fld>
            <a:endParaRPr>
              <a:solidFill>
                <a:srgbClr val="B7B7B7"/>
              </a:solidFill>
            </a:endParaRPr>
          </a:p>
        </p:txBody>
      </p:sp>
      <p:sp>
        <p:nvSpPr>
          <p:cNvPr id="264" name="Google Shape;264;p40"/>
          <p:cNvSpPr txBox="1">
            <a:spLocks noGrp="1"/>
          </p:cNvSpPr>
          <p:nvPr>
            <p:ph type="subTitle" idx="2"/>
          </p:nvPr>
        </p:nvSpPr>
        <p:spPr>
          <a:xfrm>
            <a:off x="5079300" y="1627300"/>
            <a:ext cx="3606600" cy="1941900"/>
          </a:xfrm>
          <a:prstGeom prst="rect">
            <a:avLst/>
          </a:prstGeom>
        </p:spPr>
        <p:txBody>
          <a:bodyPr spcFirstLastPara="1" wrap="square" lIns="91425" tIns="91425" rIns="91425" bIns="91425" anchor="t" anchorCtr="0">
            <a:noAutofit/>
          </a:bodyPr>
          <a:lstStyle/>
          <a:p>
            <a:pPr marL="0" lvl="0" indent="0"/>
            <a:r>
              <a:rPr lang="en-GB" i="1" dirty="0">
                <a:solidFill>
                  <a:schemeClr val="dk2"/>
                </a:solidFill>
                <a:latin typeface="Segoe UI" panose="020B0502040204020203" pitchFamily="34" charset="0"/>
                <a:cs typeface="Segoe UI" panose="020B0502040204020203" pitchFamily="34" charset="0"/>
              </a:rPr>
              <a:t>Captions describe the spoken word as well as important non-speech sounds in the same language as the audio, unlike normal subtitles. They are synchronized and appear at the same time as the sound. They are similar in content to the audio. They include speaker identification and sound effects. They replace the audio track and display the content as text during playback.</a:t>
            </a: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9" y="1899624"/>
            <a:ext cx="3374400" cy="283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Font typeface="Arial"/>
              <a:buNone/>
            </a:pPr>
            <a:r>
              <a:rPr lang="de-DE" sz="1000" b="1" dirty="0">
                <a:solidFill>
                  <a:schemeClr val="dk1"/>
                </a:solidFill>
                <a:latin typeface="Segoe UI" panose="020B0502040204020203" pitchFamily="34" charset="0"/>
                <a:ea typeface="Ubuntu"/>
                <a:cs typeface="Segoe UI" panose="020B0502040204020203" pitchFamily="34" charset="0"/>
                <a:sym typeface="Ubuntu"/>
              </a:rPr>
              <a:t>Type</a:t>
            </a:r>
            <a:br>
              <a:rPr lang="de-DE"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Boolean</a:t>
            </a: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Font typeface="Arial"/>
              <a:buNone/>
            </a:pPr>
            <a:r>
              <a:rPr lang="en-GB" sz="1000" b="1" dirty="0">
                <a:solidFill>
                  <a:schemeClr val="dk1"/>
                </a:solidFill>
                <a:latin typeface="Segoe UI" panose="020B0502040204020203" pitchFamily="34" charset="0"/>
                <a:ea typeface="Ubuntu"/>
                <a:cs typeface="Segoe UI" panose="020B0502040204020203" pitchFamily="34" charset="0"/>
                <a:sym typeface="Ubuntu"/>
              </a:rPr>
              <a:t>Description</a:t>
            </a:r>
            <a:br>
              <a:rPr lang="en-GB"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Indicates whether the user prefers videos with captions or not.</a:t>
            </a:r>
          </a:p>
          <a:p>
            <a:pPr marL="0" indent="0">
              <a:lnSpc>
                <a:spcPct val="115000"/>
              </a:lnSpc>
              <a:buClr>
                <a:schemeClr val="dk1"/>
              </a:buClr>
              <a:buSzPts val="1100"/>
              <a:buFont typeface="Arial"/>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WCAG Success Criterion</a:t>
            </a:r>
          </a:p>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1.2.2 Captions (</a:t>
            </a:r>
            <a:r>
              <a:rPr lang="en-GB" sz="1000" dirty="0" err="1">
                <a:solidFill>
                  <a:schemeClr val="dk1"/>
                </a:solidFill>
                <a:latin typeface="Segoe UI" panose="020B0502040204020203" pitchFamily="34" charset="0"/>
                <a:ea typeface="Ubuntu"/>
                <a:cs typeface="Segoe UI" panose="020B0502040204020203" pitchFamily="34" charset="0"/>
                <a:sym typeface="Ubuntu"/>
              </a:rPr>
              <a:t>Prerecorded</a:t>
            </a:r>
            <a:r>
              <a:rPr lang="en-GB" sz="1000" dirty="0">
                <a:solidFill>
                  <a:schemeClr val="dk1"/>
                </a:solidFill>
                <a:latin typeface="Segoe UI" panose="020B0502040204020203" pitchFamily="34" charset="0"/>
                <a:ea typeface="Ubuntu"/>
                <a:cs typeface="Segoe UI" panose="020B0502040204020203" pitchFamily="34" charset="0"/>
                <a:sym typeface="Ubuntu"/>
              </a:rPr>
              <a:t>)</a:t>
            </a:r>
          </a:p>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1.2.4 Captions (Live)</a:t>
            </a:r>
          </a:p>
          <a:p>
            <a:pPr marL="0" indent="0">
              <a:lnSpc>
                <a:spcPct val="115000"/>
              </a:lnSpc>
              <a:buClr>
                <a:schemeClr val="dk1"/>
              </a:buClr>
              <a:buSzPts val="1100"/>
              <a:buNone/>
            </a:pPr>
            <a:endParaRPr lang="de-DE" sz="1000" dirty="0">
              <a:solidFill>
                <a:schemeClr val="dk1"/>
              </a:solidFill>
              <a:latin typeface="Ubuntu"/>
              <a:ea typeface="Ubuntu"/>
              <a:cs typeface="Ubuntu"/>
              <a:sym typeface="Ubuntu"/>
            </a:endParaRPr>
          </a:p>
        </p:txBody>
      </p:sp>
    </p:spTree>
    <p:extLst>
      <p:ext uri="{BB962C8B-B14F-4D97-AF65-F5344CB8AC3E}">
        <p14:creationId xmlns:p14="http://schemas.microsoft.com/office/powerpoint/2010/main" val="309333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latin typeface="Segoe UI" panose="020B0502040204020203" pitchFamily="34" charset="0"/>
                <a:cs typeface="Segoe UI" panose="020B0502040204020203" pitchFamily="34" charset="0"/>
              </a:rPr>
              <a:t>Potential Usage (1/3)</a:t>
            </a:r>
            <a:endParaRPr b="1" dirty="0">
              <a:latin typeface="Segoe UI" panose="020B0502040204020203" pitchFamily="34" charset="0"/>
              <a:cs typeface="Segoe UI" panose="020B0502040204020203" pitchFamily="34" charset="0"/>
            </a:endParaRPr>
          </a:p>
        </p:txBody>
      </p:sp>
      <p:sp>
        <p:nvSpPr>
          <p:cNvPr id="262" name="Google Shape;262;p4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a:p>
            <a:pPr marL="0" lvl="0" indent="0" algn="l" rtl="0">
              <a:spcBef>
                <a:spcPts val="0"/>
              </a:spcBef>
              <a:spcAft>
                <a:spcPts val="0"/>
              </a:spcAft>
              <a:buClr>
                <a:srgbClr val="000000"/>
              </a:buClr>
              <a:buSzPts val="1100"/>
              <a:buFont typeface="Arial"/>
              <a:buNone/>
            </a:pPr>
            <a:fld id="{00000000-1234-1234-1234-123412341234}" type="slidenum">
              <a:rPr lang="es">
                <a:solidFill>
                  <a:srgbClr val="B7B7B7"/>
                </a:solidFill>
              </a:rPr>
              <a:t>9</a:t>
            </a:fld>
            <a:endParaRPr>
              <a:solidFill>
                <a:srgbClr val="B7B7B7"/>
              </a:solidFill>
            </a:endParaRPr>
          </a:p>
        </p:txBody>
      </p:sp>
      <p:sp>
        <p:nvSpPr>
          <p:cNvPr id="8" name="Google Shape;341;p47">
            <a:extLst>
              <a:ext uri="{FF2B5EF4-FFF2-40B4-BE49-F238E27FC236}">
                <a16:creationId xmlns:a16="http://schemas.microsoft.com/office/drawing/2014/main" id="{8735A538-0107-8A49-8C5D-F90C0C287CFA}"/>
              </a:ext>
            </a:extLst>
          </p:cNvPr>
          <p:cNvSpPr txBox="1">
            <a:spLocks/>
          </p:cNvSpPr>
          <p:nvPr/>
        </p:nvSpPr>
        <p:spPr>
          <a:xfrm>
            <a:off x="626078" y="1899623"/>
            <a:ext cx="3068343" cy="2653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If web authors</a:t>
            </a:r>
            <a:r>
              <a:rPr lang="en-GB" sz="1000" b="1" dirty="0">
                <a:solidFill>
                  <a:schemeClr val="dk1"/>
                </a:solidFill>
                <a:latin typeface="Segoe UI" panose="020B0502040204020203" pitchFamily="34" charset="0"/>
                <a:ea typeface="Ubuntu"/>
                <a:cs typeface="Segoe UI" panose="020B0502040204020203" pitchFamily="34" charset="0"/>
                <a:sym typeface="Ubuntu"/>
              </a:rPr>
              <a:t> </a:t>
            </a:r>
            <a:r>
              <a:rPr lang="en-GB" sz="1000" dirty="0">
                <a:solidFill>
                  <a:schemeClr val="dk1"/>
                </a:solidFill>
                <a:latin typeface="Segoe UI" panose="020B0502040204020203" pitchFamily="34" charset="0"/>
                <a:ea typeface="Ubuntu"/>
                <a:cs typeface="Segoe UI" panose="020B0502040204020203" pitchFamily="34" charset="0"/>
                <a:sym typeface="Ubuntu"/>
              </a:rPr>
              <a:t>use open captions, they could use the media feature </a:t>
            </a:r>
            <a:r>
              <a:rPr lang="en-GB" sz="1000" i="1" dirty="0">
                <a:solidFill>
                  <a:schemeClr val="dk1"/>
                </a:solidFill>
                <a:latin typeface="Segoe UI" panose="020B0502040204020203" pitchFamily="34" charset="0"/>
                <a:ea typeface="Ubuntu"/>
                <a:cs typeface="Segoe UI" panose="020B0502040204020203" pitchFamily="34" charset="0"/>
                <a:sym typeface="Ubuntu"/>
              </a:rPr>
              <a:t>captions enabled  </a:t>
            </a:r>
            <a:r>
              <a:rPr lang="en-GB" sz="1000" dirty="0">
                <a:solidFill>
                  <a:schemeClr val="dk1"/>
                </a:solidFill>
                <a:latin typeface="Segoe UI" panose="020B0502040204020203" pitchFamily="34" charset="0"/>
                <a:ea typeface="Ubuntu"/>
                <a:cs typeface="Segoe UI" panose="020B0502040204020203" pitchFamily="34" charset="0"/>
                <a:sym typeface="Ubuntu"/>
              </a:rPr>
              <a:t>to </a:t>
            </a:r>
            <a:r>
              <a:rPr lang="en-GB" sz="1000" b="1" dirty="0">
                <a:solidFill>
                  <a:schemeClr val="dk1"/>
                </a:solidFill>
                <a:latin typeface="Segoe UI" panose="020B0502040204020203" pitchFamily="34" charset="0"/>
                <a:ea typeface="Ubuntu"/>
                <a:cs typeface="Segoe UI" panose="020B0502040204020203" pitchFamily="34" charset="0"/>
                <a:sym typeface="Ubuntu"/>
              </a:rPr>
              <a:t>load different video sources</a:t>
            </a:r>
            <a:r>
              <a:rPr lang="en-GB" sz="1000" dirty="0">
                <a:solidFill>
                  <a:schemeClr val="dk1"/>
                </a:solidFill>
                <a:latin typeface="Segoe UI" panose="020B0502040204020203" pitchFamily="34" charset="0"/>
                <a:ea typeface="Ubuntu"/>
                <a:cs typeface="Segoe UI" panose="020B0502040204020203" pitchFamily="34" charset="0"/>
                <a:sym typeface="Ubuntu"/>
              </a:rPr>
              <a:t>. One source with the open captions and another one without.</a:t>
            </a:r>
            <a:br>
              <a:rPr lang="en-GB" sz="1000" dirty="0">
                <a:solidFill>
                  <a:schemeClr val="dk1"/>
                </a:solidFill>
                <a:latin typeface="Segoe UI" panose="020B0502040204020203" pitchFamily="34" charset="0"/>
                <a:ea typeface="Ubuntu"/>
                <a:cs typeface="Segoe UI" panose="020B0502040204020203" pitchFamily="34" charset="0"/>
                <a:sym typeface="Ubuntu"/>
              </a:rPr>
            </a:br>
            <a:r>
              <a:rPr lang="en-GB" sz="1000" dirty="0">
                <a:solidFill>
                  <a:schemeClr val="dk1"/>
                </a:solidFill>
                <a:latin typeface="Segoe UI" panose="020B0502040204020203" pitchFamily="34" charset="0"/>
                <a:ea typeface="Ubuntu"/>
                <a:cs typeface="Segoe UI" panose="020B0502040204020203" pitchFamily="34" charset="0"/>
                <a:sym typeface="Ubuntu"/>
              </a:rPr>
              <a:t>If the user prefers to have captions, the video source with the open captions will be load.</a:t>
            </a:r>
          </a:p>
          <a:p>
            <a:pPr marL="0" indent="0">
              <a:lnSpc>
                <a:spcPct val="115000"/>
              </a:lnSpc>
              <a:buClr>
                <a:schemeClr val="dk1"/>
              </a:buClr>
              <a:buSzPts val="1100"/>
              <a:buNone/>
            </a:pPr>
            <a:endParaRPr lang="en-GB"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r>
              <a:rPr lang="en-GB" sz="1000" b="1" dirty="0">
                <a:solidFill>
                  <a:schemeClr val="dk1"/>
                </a:solidFill>
                <a:latin typeface="Segoe UI" panose="020B0502040204020203" pitchFamily="34" charset="0"/>
                <a:ea typeface="Ubuntu"/>
                <a:cs typeface="Segoe UI" panose="020B0502040204020203" pitchFamily="34" charset="0"/>
                <a:sym typeface="Ubuntu"/>
              </a:rPr>
              <a:t>Disadvantage:  </a:t>
            </a:r>
            <a:r>
              <a:rPr lang="en-GB" sz="1000" dirty="0">
                <a:solidFill>
                  <a:schemeClr val="dk1"/>
                </a:solidFill>
                <a:latin typeface="Segoe UI" panose="020B0502040204020203" pitchFamily="34" charset="0"/>
                <a:ea typeface="Ubuntu"/>
                <a:cs typeface="Segoe UI" panose="020B0502040204020203" pitchFamily="34" charset="0"/>
                <a:sym typeface="Ubuntu"/>
              </a:rPr>
              <a:t>The video can‘t switch back to the normal source and the quality of the captions decreases when reducing the resolution of the video.</a:t>
            </a:r>
          </a:p>
          <a:p>
            <a:pPr marL="0" indent="0">
              <a:lnSpc>
                <a:spcPct val="115000"/>
              </a:lnSpc>
              <a:buClr>
                <a:schemeClr val="dk1"/>
              </a:buClr>
              <a:buSzPts val="1100"/>
              <a:buNone/>
            </a:pPr>
            <a:r>
              <a:rPr lang="en-GB" sz="1000" dirty="0">
                <a:solidFill>
                  <a:schemeClr val="dk1"/>
                </a:solidFill>
                <a:latin typeface="Segoe UI" panose="020B0502040204020203" pitchFamily="34" charset="0"/>
                <a:ea typeface="Ubuntu"/>
                <a:cs typeface="Segoe UI" panose="020B0502040204020203" pitchFamily="34" charset="0"/>
                <a:sym typeface="Ubuntu"/>
              </a:rPr>
              <a:t>➜ use of closed captions instead.</a:t>
            </a:r>
          </a:p>
          <a:p>
            <a:pPr marL="0" indent="0">
              <a:lnSpc>
                <a:spcPct val="115000"/>
              </a:lnSpc>
              <a:buClr>
                <a:schemeClr val="dk1"/>
              </a:buClr>
              <a:buSzPts val="1100"/>
              <a:buNone/>
            </a:pPr>
            <a:endParaRPr lang="de-DE"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de-DE" sz="1000" dirty="0">
              <a:solidFill>
                <a:schemeClr val="dk1"/>
              </a:solidFill>
              <a:latin typeface="Segoe UI" panose="020B0502040204020203" pitchFamily="34" charset="0"/>
              <a:ea typeface="Ubuntu"/>
              <a:cs typeface="Segoe UI" panose="020B0502040204020203" pitchFamily="34" charset="0"/>
              <a:sym typeface="Ubuntu"/>
            </a:endParaRPr>
          </a:p>
          <a:p>
            <a:pPr marL="0" indent="0">
              <a:lnSpc>
                <a:spcPct val="115000"/>
              </a:lnSpc>
              <a:buClr>
                <a:schemeClr val="dk1"/>
              </a:buClr>
              <a:buSzPts val="1100"/>
              <a:buNone/>
            </a:pPr>
            <a:endParaRPr lang="de-DE" sz="1000" dirty="0">
              <a:solidFill>
                <a:schemeClr val="dk1"/>
              </a:solidFill>
              <a:latin typeface="Segoe UI" panose="020B0502040204020203" pitchFamily="34" charset="0"/>
              <a:ea typeface="Ubuntu"/>
              <a:cs typeface="Segoe UI" panose="020B0502040204020203" pitchFamily="34" charset="0"/>
              <a:sym typeface="Ubuntu"/>
            </a:endParaRPr>
          </a:p>
        </p:txBody>
      </p:sp>
      <p:sp>
        <p:nvSpPr>
          <p:cNvPr id="7" name="Google Shape;341;p47">
            <a:extLst>
              <a:ext uri="{FF2B5EF4-FFF2-40B4-BE49-F238E27FC236}">
                <a16:creationId xmlns:a16="http://schemas.microsoft.com/office/drawing/2014/main" id="{0193DBF1-523E-5C4C-8106-60982442E71A}"/>
              </a:ext>
            </a:extLst>
          </p:cNvPr>
          <p:cNvSpPr txBox="1">
            <a:spLocks/>
          </p:cNvSpPr>
          <p:nvPr/>
        </p:nvSpPr>
        <p:spPr>
          <a:xfrm>
            <a:off x="626079" y="746841"/>
            <a:ext cx="3374400" cy="34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Char char="○"/>
              <a:defRPr sz="14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Char char="●"/>
              <a:defRPr sz="13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Char char="■"/>
              <a:defRPr sz="12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Char char="○"/>
              <a:defRPr sz="11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Char char="■"/>
              <a:defRPr sz="1000" b="0" i="0" u="none" strike="noStrike" cap="none">
                <a:solidFill>
                  <a:schemeClr val="lt2"/>
                </a:solidFill>
                <a:latin typeface="Ubuntu Light"/>
                <a:ea typeface="Ubuntu Light"/>
                <a:cs typeface="Ubuntu Light"/>
                <a:sym typeface="Ubuntu Light"/>
              </a:defRPr>
            </a:lvl9pPr>
          </a:lstStyle>
          <a:p>
            <a:pPr marL="0" indent="0">
              <a:lnSpc>
                <a:spcPct val="115000"/>
              </a:lnSpc>
              <a:buClr>
                <a:schemeClr val="dk1"/>
              </a:buClr>
              <a:buSzPts val="1100"/>
              <a:buNone/>
            </a:pPr>
            <a:r>
              <a:rPr lang="de-DE" sz="1000" b="1" dirty="0">
                <a:solidFill>
                  <a:schemeClr val="dk1"/>
                </a:solidFill>
                <a:latin typeface="Segoe UI" panose="020B0502040204020203" pitchFamily="34" charset="0"/>
                <a:ea typeface="Ubuntu"/>
                <a:cs typeface="Segoe UI" panose="020B0502040204020203" pitchFamily="34" charset="0"/>
                <a:sym typeface="Ubuntu"/>
              </a:rPr>
              <a:t>1.2 </a:t>
            </a:r>
            <a:r>
              <a:rPr lang="de-DE" sz="1000" b="1" dirty="0" err="1">
                <a:solidFill>
                  <a:schemeClr val="dk1"/>
                </a:solidFill>
                <a:latin typeface="Segoe UI" panose="020B0502040204020203" pitchFamily="34" charset="0"/>
                <a:ea typeface="Ubuntu"/>
                <a:cs typeface="Segoe UI" panose="020B0502040204020203" pitchFamily="34" charset="0"/>
                <a:sym typeface="Ubuntu"/>
              </a:rPr>
              <a:t>Captions</a:t>
            </a:r>
            <a:r>
              <a:rPr lang="de-DE" sz="1000" b="1" dirty="0">
                <a:solidFill>
                  <a:schemeClr val="dk1"/>
                </a:solidFill>
                <a:latin typeface="Segoe UI" panose="020B0502040204020203" pitchFamily="34" charset="0"/>
                <a:ea typeface="Ubuntu"/>
                <a:cs typeface="Segoe UI" panose="020B0502040204020203" pitchFamily="34" charset="0"/>
                <a:sym typeface="Ubuntu"/>
              </a:rPr>
              <a:t> Enabled</a:t>
            </a:r>
          </a:p>
        </p:txBody>
      </p:sp>
      <p:sp>
        <p:nvSpPr>
          <p:cNvPr id="9" name="Abgerundetes Rechteck 8">
            <a:extLst>
              <a:ext uri="{FF2B5EF4-FFF2-40B4-BE49-F238E27FC236}">
                <a16:creationId xmlns:a16="http://schemas.microsoft.com/office/drawing/2014/main" id="{0B916799-7DF4-DF4A-A720-855ADF734D63}"/>
              </a:ext>
            </a:extLst>
          </p:cNvPr>
          <p:cNvSpPr/>
          <p:nvPr/>
        </p:nvSpPr>
        <p:spPr>
          <a:xfrm>
            <a:off x="4000479" y="1656966"/>
            <a:ext cx="4891117" cy="1982223"/>
          </a:xfrm>
          <a:prstGeom prst="roundRect">
            <a:avLst>
              <a:gd name="adj" fmla="val 6001"/>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lumMod val="85000"/>
                </a:schemeClr>
              </a:solidFill>
            </a:endParaRPr>
          </a:p>
        </p:txBody>
      </p:sp>
      <p:sp>
        <p:nvSpPr>
          <p:cNvPr id="264" name="Google Shape;264;p40"/>
          <p:cNvSpPr txBox="1">
            <a:spLocks noGrp="1"/>
          </p:cNvSpPr>
          <p:nvPr>
            <p:ph type="subTitle" idx="2"/>
          </p:nvPr>
        </p:nvSpPr>
        <p:spPr>
          <a:xfrm>
            <a:off x="4018892" y="1899624"/>
            <a:ext cx="4775304" cy="1584356"/>
          </a:xfrm>
          <a:prstGeom prst="rect">
            <a:avLst/>
          </a:prstGeom>
        </p:spPr>
        <p:txBody>
          <a:bodyPr spcFirstLastPara="1" wrap="square" lIns="91425" tIns="91425" rIns="91425" bIns="91425" anchor="t" anchorCtr="0">
            <a:noAutofit/>
          </a:bodyPr>
          <a:lstStyle/>
          <a:p>
            <a:r>
              <a:rPr lang="de-DE" sz="1200" dirty="0">
                <a:solidFill>
                  <a:schemeClr val="tx1">
                    <a:lumMod val="50000"/>
                  </a:schemeClr>
                </a:solidFill>
                <a:latin typeface="Consolas" panose="020B0609020204030204" pitchFamily="49" charset="0"/>
                <a:cs typeface="Consolas" panose="020B0609020204030204" pitchFamily="49" charset="0"/>
              </a:rPr>
              <a:t>&lt;</a:t>
            </a:r>
            <a:r>
              <a:rPr lang="de-DE" sz="1200" dirty="0" err="1">
                <a:solidFill>
                  <a:schemeClr val="tx1">
                    <a:lumMod val="50000"/>
                  </a:schemeClr>
                </a:solidFill>
                <a:latin typeface="Consolas" panose="020B0609020204030204" pitchFamily="49" charset="0"/>
                <a:cs typeface="Consolas" panose="020B0609020204030204" pitchFamily="49" charset="0"/>
              </a:rPr>
              <a:t>video</a:t>
            </a:r>
            <a:r>
              <a:rPr lang="de-DE" sz="1200" dirty="0">
                <a:solidFill>
                  <a:schemeClr val="tx1">
                    <a:lumMod val="50000"/>
                  </a:schemeClr>
                </a:solidFill>
                <a:latin typeface="Consolas" panose="020B0609020204030204" pitchFamily="49" charset="0"/>
                <a:cs typeface="Consolas" panose="020B0609020204030204" pitchFamily="49" charset="0"/>
              </a:rPr>
              <a:t>&gt;</a:t>
            </a:r>
          </a:p>
          <a:p>
            <a:r>
              <a:rPr lang="de-DE" sz="1200" dirty="0">
                <a:solidFill>
                  <a:schemeClr val="tx1">
                    <a:lumMod val="50000"/>
                  </a:schemeClr>
                </a:solidFill>
                <a:latin typeface="Consolas" panose="020B0609020204030204" pitchFamily="49" charset="0"/>
                <a:cs typeface="Consolas" panose="020B0609020204030204" pitchFamily="49" charset="0"/>
              </a:rPr>
              <a:t>	&lt;</a:t>
            </a:r>
            <a:r>
              <a:rPr lang="de-DE" sz="1200" dirty="0" err="1">
                <a:solidFill>
                  <a:schemeClr val="tx1">
                    <a:lumMod val="50000"/>
                  </a:schemeClr>
                </a:solidFill>
                <a:latin typeface="Consolas" panose="020B0609020204030204" pitchFamily="49" charset="0"/>
                <a:cs typeface="Consolas" panose="020B0609020204030204" pitchFamily="49" charset="0"/>
              </a:rPr>
              <a:t>source</a:t>
            </a:r>
            <a:r>
              <a:rPr lang="de-DE" sz="1200" dirty="0">
                <a:solidFill>
                  <a:schemeClr val="tx1">
                    <a:lumMod val="50000"/>
                  </a:schemeClr>
                </a:solidFill>
                <a:latin typeface="Consolas" panose="020B0609020204030204" pitchFamily="49" charset="0"/>
                <a:cs typeface="Consolas" panose="020B0609020204030204" pitchFamily="49" charset="0"/>
              </a:rPr>
              <a:t> </a:t>
            </a:r>
            <a:r>
              <a:rPr lang="de-DE" sz="1200" dirty="0" err="1">
                <a:solidFill>
                  <a:schemeClr val="tx1">
                    <a:lumMod val="50000"/>
                  </a:schemeClr>
                </a:solidFill>
                <a:latin typeface="Consolas" panose="020B0609020204030204" pitchFamily="49" charset="0"/>
                <a:cs typeface="Consolas" panose="020B0609020204030204" pitchFamily="49" charset="0"/>
              </a:rPr>
              <a:t>src</a:t>
            </a:r>
            <a:r>
              <a:rPr lang="de-DE" sz="1200" dirty="0">
                <a:solidFill>
                  <a:schemeClr val="tx1">
                    <a:lumMod val="50000"/>
                  </a:schemeClr>
                </a:solidFill>
                <a:latin typeface="Consolas" panose="020B0609020204030204" pitchFamily="49" charset="0"/>
                <a:cs typeface="Consolas" panose="020B0609020204030204" pitchFamily="49" charset="0"/>
              </a:rPr>
              <a:t>="movie-captions-enabled.mp4“ 	type="</a:t>
            </a:r>
            <a:r>
              <a:rPr lang="de-DE" sz="1200" dirty="0" err="1">
                <a:solidFill>
                  <a:schemeClr val="tx1">
                    <a:lumMod val="50000"/>
                  </a:schemeClr>
                </a:solidFill>
                <a:latin typeface="Consolas" panose="020B0609020204030204" pitchFamily="49" charset="0"/>
                <a:cs typeface="Consolas" panose="020B0609020204030204" pitchFamily="49" charset="0"/>
              </a:rPr>
              <a:t>video</a:t>
            </a:r>
            <a:r>
              <a:rPr lang="de-DE" sz="1200" dirty="0">
                <a:solidFill>
                  <a:schemeClr val="tx1">
                    <a:lumMod val="50000"/>
                  </a:schemeClr>
                </a:solidFill>
                <a:latin typeface="Consolas" panose="020B0609020204030204" pitchFamily="49" charset="0"/>
                <a:cs typeface="Consolas" panose="020B0609020204030204" pitchFamily="49" charset="0"/>
              </a:rPr>
              <a:t>/mp4" 	</a:t>
            </a:r>
            <a:r>
              <a:rPr lang="de-DE" sz="1200" dirty="0" err="1">
                <a:solidFill>
                  <a:srgbClr val="FF40FF"/>
                </a:solidFill>
                <a:latin typeface="Consolas" panose="020B0609020204030204" pitchFamily="49" charset="0"/>
                <a:cs typeface="Consolas" panose="020B0609020204030204" pitchFamily="49" charset="0"/>
              </a:rPr>
              <a:t>media</a:t>
            </a:r>
            <a:r>
              <a:rPr lang="de-DE" sz="1200" dirty="0">
                <a:solidFill>
                  <a:srgbClr val="FF40FF"/>
                </a:solidFill>
                <a:latin typeface="Consolas" panose="020B0609020204030204" pitchFamily="49" charset="0"/>
                <a:cs typeface="Consolas" panose="020B0609020204030204" pitchFamily="49" charset="0"/>
              </a:rPr>
              <a:t>="(</a:t>
            </a:r>
            <a:r>
              <a:rPr lang="de-DE" sz="1200" dirty="0" err="1">
                <a:solidFill>
                  <a:srgbClr val="FF40FF"/>
                </a:solidFill>
                <a:latin typeface="Consolas" panose="020B0609020204030204" pitchFamily="49" charset="0"/>
                <a:cs typeface="Consolas" panose="020B0609020204030204" pitchFamily="49" charset="0"/>
              </a:rPr>
              <a:t>captionsEnabled</a:t>
            </a:r>
            <a:r>
              <a:rPr lang="de-DE" sz="1200" dirty="0">
                <a:solidFill>
                  <a:srgbClr val="FF40FF"/>
                </a:solidFill>
                <a:latin typeface="Consolas" panose="020B0609020204030204" pitchFamily="49" charset="0"/>
                <a:cs typeface="Consolas" panose="020B0609020204030204" pitchFamily="49" charset="0"/>
              </a:rPr>
              <a:t>)"&gt;</a:t>
            </a:r>
          </a:p>
          <a:p>
            <a:r>
              <a:rPr lang="de-DE" sz="1200" dirty="0">
                <a:solidFill>
                  <a:schemeClr val="tx1">
                    <a:lumMod val="50000"/>
                  </a:schemeClr>
                </a:solidFill>
                <a:latin typeface="Consolas" panose="020B0609020204030204" pitchFamily="49" charset="0"/>
                <a:cs typeface="Consolas" panose="020B0609020204030204" pitchFamily="49" charset="0"/>
              </a:rPr>
              <a:t>	&lt;</a:t>
            </a:r>
            <a:r>
              <a:rPr lang="de-DE" sz="1200" dirty="0" err="1">
                <a:solidFill>
                  <a:schemeClr val="tx1">
                    <a:lumMod val="50000"/>
                  </a:schemeClr>
                </a:solidFill>
                <a:latin typeface="Consolas" panose="020B0609020204030204" pitchFamily="49" charset="0"/>
                <a:cs typeface="Consolas" panose="020B0609020204030204" pitchFamily="49" charset="0"/>
              </a:rPr>
              <a:t>source</a:t>
            </a:r>
            <a:r>
              <a:rPr lang="de-DE" sz="1200" dirty="0">
                <a:solidFill>
                  <a:schemeClr val="tx1">
                    <a:lumMod val="50000"/>
                  </a:schemeClr>
                </a:solidFill>
                <a:latin typeface="Consolas" panose="020B0609020204030204" pitchFamily="49" charset="0"/>
                <a:cs typeface="Consolas" panose="020B0609020204030204" pitchFamily="49" charset="0"/>
              </a:rPr>
              <a:t> </a:t>
            </a:r>
            <a:r>
              <a:rPr lang="de-DE" sz="1200" dirty="0" err="1">
                <a:solidFill>
                  <a:schemeClr val="tx1">
                    <a:lumMod val="50000"/>
                  </a:schemeClr>
                </a:solidFill>
                <a:latin typeface="Consolas" panose="020B0609020204030204" pitchFamily="49" charset="0"/>
                <a:cs typeface="Consolas" panose="020B0609020204030204" pitchFamily="49" charset="0"/>
              </a:rPr>
              <a:t>src</a:t>
            </a:r>
            <a:r>
              <a:rPr lang="de-DE" sz="1200" dirty="0">
                <a:solidFill>
                  <a:schemeClr val="tx1">
                    <a:lumMod val="50000"/>
                  </a:schemeClr>
                </a:solidFill>
                <a:latin typeface="Consolas" panose="020B0609020204030204" pitchFamily="49" charset="0"/>
                <a:cs typeface="Consolas" panose="020B0609020204030204" pitchFamily="49" charset="0"/>
              </a:rPr>
              <a:t>="movie-captions-disabled.mp4“ 	type="</a:t>
            </a:r>
            <a:r>
              <a:rPr lang="de-DE" sz="1200" dirty="0" err="1">
                <a:solidFill>
                  <a:schemeClr val="tx1">
                    <a:lumMod val="50000"/>
                  </a:schemeClr>
                </a:solidFill>
                <a:latin typeface="Consolas" panose="020B0609020204030204" pitchFamily="49" charset="0"/>
                <a:cs typeface="Consolas" panose="020B0609020204030204" pitchFamily="49" charset="0"/>
              </a:rPr>
              <a:t>video</a:t>
            </a:r>
            <a:r>
              <a:rPr lang="de-DE" sz="1200" dirty="0">
                <a:solidFill>
                  <a:schemeClr val="tx1">
                    <a:lumMod val="50000"/>
                  </a:schemeClr>
                </a:solidFill>
                <a:latin typeface="Consolas" panose="020B0609020204030204" pitchFamily="49" charset="0"/>
                <a:cs typeface="Consolas" panose="020B0609020204030204" pitchFamily="49" charset="0"/>
              </a:rPr>
              <a:t>/mp4"&gt;</a:t>
            </a:r>
          </a:p>
          <a:p>
            <a:r>
              <a:rPr lang="de-DE" sz="1200" dirty="0">
                <a:solidFill>
                  <a:schemeClr val="tx1">
                    <a:lumMod val="50000"/>
                  </a:schemeClr>
                </a:solidFill>
                <a:latin typeface="Consolas" panose="020B0609020204030204" pitchFamily="49" charset="0"/>
                <a:cs typeface="Consolas" panose="020B0609020204030204" pitchFamily="49" charset="0"/>
              </a:rPr>
              <a:t>&lt;/</a:t>
            </a:r>
            <a:r>
              <a:rPr lang="de-DE" sz="1200" dirty="0" err="1">
                <a:solidFill>
                  <a:schemeClr val="tx1">
                    <a:lumMod val="50000"/>
                  </a:schemeClr>
                </a:solidFill>
                <a:latin typeface="Consolas" panose="020B0609020204030204" pitchFamily="49" charset="0"/>
                <a:cs typeface="Consolas" panose="020B0609020204030204" pitchFamily="49" charset="0"/>
              </a:rPr>
              <a:t>video</a:t>
            </a:r>
            <a:r>
              <a:rPr lang="de-DE" sz="1200" dirty="0">
                <a:solidFill>
                  <a:schemeClr val="tx1">
                    <a:lumMod val="50000"/>
                  </a:schemeClr>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218862012"/>
      </p:ext>
    </p:extLst>
  </p:cSld>
  <p:clrMapOvr>
    <a:masterClrMapping/>
  </p:clrMapOvr>
</p:sld>
</file>

<file path=ppt/theme/theme1.xml><?xml version="1.0" encoding="utf-8"?>
<a:theme xmlns:a="http://schemas.openxmlformats.org/drawingml/2006/main" name="Minimal Charm">
  <a:themeElements>
    <a:clrScheme name="Simple Light">
      <a:dk1>
        <a:srgbClr val="434343"/>
      </a:dk1>
      <a:lt1>
        <a:srgbClr val="FFFFFF"/>
      </a:lt1>
      <a:dk2>
        <a:srgbClr val="666666"/>
      </a:dk2>
      <a:lt2>
        <a:srgbClr val="999999"/>
      </a:lt2>
      <a:accent1>
        <a:srgbClr val="FFD969"/>
      </a:accent1>
      <a:accent2>
        <a:srgbClr val="FCE5A3"/>
      </a:accent2>
      <a:accent3>
        <a:srgbClr val="B88E13"/>
      </a:accent3>
      <a:accent4>
        <a:srgbClr val="8D711F"/>
      </a:accent4>
      <a:accent5>
        <a:srgbClr val="D3AA31"/>
      </a:accent5>
      <a:accent6>
        <a:srgbClr val="E9DBB1"/>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3635</Words>
  <Application>Microsoft Macintosh PowerPoint</Application>
  <PresentationFormat>Bildschirmpräsentation (16:9)</PresentationFormat>
  <Paragraphs>452</Paragraphs>
  <Slides>43</Slides>
  <Notes>43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43</vt:i4>
      </vt:variant>
    </vt:vector>
  </HeadingPairs>
  <TitlesOfParts>
    <vt:vector size="51" baseType="lpstr">
      <vt:lpstr>Ubuntu Light</vt:lpstr>
      <vt:lpstr>Consolas</vt:lpstr>
      <vt:lpstr>Arvo</vt:lpstr>
      <vt:lpstr>Bodoni</vt:lpstr>
      <vt:lpstr>Ubuntu</vt:lpstr>
      <vt:lpstr>Segoe UI</vt:lpstr>
      <vt:lpstr>Arial</vt:lpstr>
      <vt:lpstr>Minimal Charm</vt:lpstr>
      <vt:lpstr>Analysis of Common Terms </vt:lpstr>
      <vt:lpstr>Contents</vt:lpstr>
      <vt:lpstr>1. Time-based Media</vt:lpstr>
      <vt:lpstr>1.1 Audio Description Enabled</vt:lpstr>
      <vt:lpstr>Potential Usage (1/2)</vt:lpstr>
      <vt:lpstr>Potential Usage (2/2)</vt:lpstr>
      <vt:lpstr>Potential Users</vt:lpstr>
      <vt:lpstr>1.2 Captions Enabled</vt:lpstr>
      <vt:lpstr>Potential Usage (1/3)</vt:lpstr>
      <vt:lpstr>Potential Usage (2/3)</vt:lpstr>
      <vt:lpstr>Potential Usage (3/3)</vt:lpstr>
      <vt:lpstr>Potential Users</vt:lpstr>
      <vt:lpstr>1.3 Sign Language Enabled</vt:lpstr>
      <vt:lpstr>1.4 Sign Language</vt:lpstr>
      <vt:lpstr>Potential Usage (1/3)</vt:lpstr>
      <vt:lpstr>Potential Usage (2/3)</vt:lpstr>
      <vt:lpstr>Potential Usage (3/3)</vt:lpstr>
      <vt:lpstr>Potential Users</vt:lpstr>
      <vt:lpstr>2. Navigation</vt:lpstr>
      <vt:lpstr>2.1 Display Skiplinks</vt:lpstr>
      <vt:lpstr>Potential Usage </vt:lpstr>
      <vt:lpstr>Potential Users</vt:lpstr>
      <vt:lpstr>2.2 Table of Contents</vt:lpstr>
      <vt:lpstr>Potential Usage </vt:lpstr>
      <vt:lpstr>3. Alternatives and Extensions for Text </vt:lpstr>
      <vt:lpstr>3.1 Self-Voicing Enabled</vt:lpstr>
      <vt:lpstr>Potential usage </vt:lpstr>
      <vt:lpstr>Potential Users</vt:lpstr>
      <vt:lpstr>3.1 Pictograms Enabled</vt:lpstr>
      <vt:lpstr>Potential usage (1/2)</vt:lpstr>
      <vt:lpstr>Potential usage (2/2)</vt:lpstr>
      <vt:lpstr>Potential Users</vt:lpstr>
      <vt:lpstr>4. Session Timeouts</vt:lpstr>
      <vt:lpstr>4.2 Session Timeout</vt:lpstr>
      <vt:lpstr>4.2 Extended Session Timeout</vt:lpstr>
      <vt:lpstr>Potential usage </vt:lpstr>
      <vt:lpstr>Potential Users</vt:lpstr>
      <vt:lpstr>5. Benefits of the Common Terms as Media Features</vt:lpstr>
      <vt:lpstr>Benefits (1/2)</vt:lpstr>
      <vt:lpstr>Benefits (2/2)</vt:lpstr>
      <vt:lpstr>Why?</vt:lpstr>
      <vt:lpstr>DEMO</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Common Terms </dc:title>
  <cp:lastModifiedBy>Niklas Schildhauer</cp:lastModifiedBy>
  <cp:revision>76</cp:revision>
  <dcterms:modified xsi:type="dcterms:W3CDTF">2020-11-16T15:01:12Z</dcterms:modified>
</cp:coreProperties>
</file>