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2" r:id="rId5"/>
    <p:sldId id="273" r:id="rId6"/>
    <p:sldId id="274" r:id="rId7"/>
    <p:sldId id="277" r:id="rId8"/>
    <p:sldId id="278" r:id="rId9"/>
    <p:sldId id="279" r:id="rId10"/>
    <p:sldId id="280" r:id="rId11"/>
    <p:sldId id="281" r:id="rId12"/>
    <p:sldId id="282" r:id="rId13"/>
    <p:sldId id="283" r:id="rId14"/>
    <p:sldId id="284" r:id="rId15"/>
    <p:sldId id="286" r:id="rId16"/>
    <p:sldId id="287" r:id="rId17"/>
    <p:sldId id="28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5408036-17D9-4562-A9FA-022B036F26B1}">
          <p14:sldIdLst>
            <p14:sldId id="256"/>
            <p14:sldId id="257"/>
            <p14:sldId id="259"/>
            <p14:sldId id="272"/>
            <p14:sldId id="273"/>
            <p14:sldId id="274"/>
            <p14:sldId id="277"/>
            <p14:sldId id="278"/>
            <p14:sldId id="279"/>
            <p14:sldId id="280"/>
            <p14:sldId id="281"/>
            <p14:sldId id="282"/>
            <p14:sldId id="283"/>
            <p14:sldId id="284"/>
            <p14:sldId id="286"/>
          </p14:sldIdLst>
        </p14:section>
        <p14:section name="Abschnitt ohne Titel" id="{19D1801F-AF1B-4C27-A18B-2A8205F7D12F}">
          <p14:sldIdLst>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00" autoAdjust="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F173E-E786-4779-8320-12D49CB705BE}" type="doc">
      <dgm:prSet loTypeId="urn:microsoft.com/office/officeart/2008/layout/VerticalCurvedList" loCatId="list" qsTypeId="urn:microsoft.com/office/officeart/2005/8/quickstyle/simple1" qsCatId="simple" csTypeId="urn:microsoft.com/office/officeart/2005/8/colors/accent0_2" csCatId="mainScheme" phldr="1"/>
      <dgm:spPr/>
    </dgm:pt>
    <dgm:pt modelId="{66BF3A67-015D-4FAF-86D2-7D149B01775E}">
      <dgm:prSet phldrT="[Text]"/>
      <dgm:spPr/>
      <dgm:t>
        <a:bodyPr/>
        <a:lstStyle/>
        <a:p>
          <a:r>
            <a:rPr lang="de-DE" dirty="0"/>
            <a:t>1. </a:t>
          </a:r>
          <a:r>
            <a:rPr lang="de-DE" dirty="0" err="1"/>
            <a:t>Instacart</a:t>
          </a:r>
          <a:r>
            <a:rPr lang="de-DE" dirty="0"/>
            <a:t> </a:t>
          </a:r>
          <a:r>
            <a:rPr lang="de-DE" dirty="0" err="1"/>
            <a:t>Grocery</a:t>
          </a:r>
          <a:r>
            <a:rPr lang="de-DE" dirty="0"/>
            <a:t> </a:t>
          </a:r>
          <a:r>
            <a:rPr lang="de-DE" dirty="0" err="1"/>
            <a:t>Baskets</a:t>
          </a:r>
          <a:endParaRPr lang="de-DE" dirty="0"/>
        </a:p>
      </dgm:t>
    </dgm:pt>
    <dgm:pt modelId="{3F8AE025-C400-4784-97DD-267A0DE15528}" type="parTrans" cxnId="{E11A39B8-6B0C-41CC-82A7-CC2E68DC7521}">
      <dgm:prSet/>
      <dgm:spPr/>
      <dgm:t>
        <a:bodyPr/>
        <a:lstStyle/>
        <a:p>
          <a:endParaRPr lang="de-DE"/>
        </a:p>
      </dgm:t>
    </dgm:pt>
    <dgm:pt modelId="{7D0D61A6-D854-4B87-BB7E-D9E114E9AC12}" type="sibTrans" cxnId="{E11A39B8-6B0C-41CC-82A7-CC2E68DC7521}">
      <dgm:prSet/>
      <dgm:spPr/>
      <dgm:t>
        <a:bodyPr/>
        <a:lstStyle/>
        <a:p>
          <a:endParaRPr lang="de-DE"/>
        </a:p>
      </dgm:t>
    </dgm:pt>
    <dgm:pt modelId="{059E8FC2-C311-4266-97A4-1699E9001EEC}">
      <dgm:prSet phldrT="[Text]"/>
      <dgm:spPr/>
      <dgm:t>
        <a:bodyPr/>
        <a:lstStyle/>
        <a:p>
          <a:r>
            <a:rPr lang="de-DE" dirty="0"/>
            <a:t>2. </a:t>
          </a:r>
          <a:r>
            <a:rPr lang="de-DE" dirty="0" err="1"/>
            <a:t>Rockbuster</a:t>
          </a:r>
          <a:r>
            <a:rPr lang="de-DE" dirty="0"/>
            <a:t> Stealth LLC.</a:t>
          </a:r>
        </a:p>
      </dgm:t>
    </dgm:pt>
    <dgm:pt modelId="{A0C44498-3BC4-4CFD-9A27-66051151F71C}" type="parTrans" cxnId="{9A0369E9-B5F1-4641-87C4-FD86027BF803}">
      <dgm:prSet/>
      <dgm:spPr/>
      <dgm:t>
        <a:bodyPr/>
        <a:lstStyle/>
        <a:p>
          <a:endParaRPr lang="de-DE"/>
        </a:p>
      </dgm:t>
    </dgm:pt>
    <dgm:pt modelId="{8C583A5A-C1D4-47D5-BDB7-67BDCEFD46BD}" type="sibTrans" cxnId="{9A0369E9-B5F1-4641-87C4-FD86027BF803}">
      <dgm:prSet/>
      <dgm:spPr/>
      <dgm:t>
        <a:bodyPr/>
        <a:lstStyle/>
        <a:p>
          <a:endParaRPr lang="de-DE"/>
        </a:p>
      </dgm:t>
    </dgm:pt>
    <dgm:pt modelId="{B2BE1BD6-AE0E-44FD-8195-2D4917A15E50}">
      <dgm:prSet phldrT="[Text]"/>
      <dgm:spPr/>
      <dgm:t>
        <a:bodyPr/>
        <a:lstStyle/>
        <a:p>
          <a:r>
            <a:rPr lang="de-DE" dirty="0"/>
            <a:t>3. </a:t>
          </a:r>
          <a:r>
            <a:rPr lang="de-DE" dirty="0" err="1"/>
            <a:t>GameCo</a:t>
          </a:r>
          <a:endParaRPr lang="de-DE" dirty="0"/>
        </a:p>
      </dgm:t>
    </dgm:pt>
    <dgm:pt modelId="{EFF37FBF-7DCE-497E-8930-55D21ABE03CB}" type="parTrans" cxnId="{15A69AD1-B3AE-4C2F-B18F-590B53CD4CB6}">
      <dgm:prSet/>
      <dgm:spPr/>
      <dgm:t>
        <a:bodyPr/>
        <a:lstStyle/>
        <a:p>
          <a:endParaRPr lang="de-DE"/>
        </a:p>
      </dgm:t>
    </dgm:pt>
    <dgm:pt modelId="{89A426D9-4EEA-43A1-B4D2-AF8324471558}" type="sibTrans" cxnId="{15A69AD1-B3AE-4C2F-B18F-590B53CD4CB6}">
      <dgm:prSet/>
      <dgm:spPr/>
      <dgm:t>
        <a:bodyPr/>
        <a:lstStyle/>
        <a:p>
          <a:endParaRPr lang="de-DE"/>
        </a:p>
      </dgm:t>
    </dgm:pt>
    <dgm:pt modelId="{B1527645-0EAD-4ECC-B21C-155CDA43C37A}">
      <dgm:prSet phldrT="[Text]"/>
      <dgm:spPr/>
      <dgm:t>
        <a:bodyPr/>
        <a:lstStyle/>
        <a:p>
          <a:r>
            <a:rPr lang="de-DE"/>
            <a:t>Consumer behaviour and marketing Analysis with </a:t>
          </a:r>
          <a:r>
            <a:rPr lang="de-DE" b="1"/>
            <a:t>Python</a:t>
          </a:r>
          <a:r>
            <a:rPr lang="de-DE"/>
            <a:t> </a:t>
          </a:r>
          <a:endParaRPr lang="de-DE" dirty="0"/>
        </a:p>
      </dgm:t>
    </dgm:pt>
    <dgm:pt modelId="{474C9AF7-CA81-4787-9008-A568476F49D1}" type="parTrans" cxnId="{65E80880-816A-495B-B5CD-9CB08301C621}">
      <dgm:prSet/>
      <dgm:spPr/>
      <dgm:t>
        <a:bodyPr/>
        <a:lstStyle/>
        <a:p>
          <a:endParaRPr lang="de-DE"/>
        </a:p>
      </dgm:t>
    </dgm:pt>
    <dgm:pt modelId="{C88BAA82-0EAF-4153-B434-A4596D950E02}" type="sibTrans" cxnId="{65E80880-816A-495B-B5CD-9CB08301C621}">
      <dgm:prSet/>
      <dgm:spPr/>
      <dgm:t>
        <a:bodyPr/>
        <a:lstStyle/>
        <a:p>
          <a:endParaRPr lang="de-DE"/>
        </a:p>
      </dgm:t>
    </dgm:pt>
    <dgm:pt modelId="{F9ABD08E-28E5-4227-8D2B-835BEE2C60BA}">
      <dgm:prSet/>
      <dgm:spPr/>
      <dgm:t>
        <a:bodyPr/>
        <a:lstStyle/>
        <a:p>
          <a:r>
            <a:rPr lang="de-DE" dirty="0"/>
            <a:t>Business </a:t>
          </a:r>
          <a:r>
            <a:rPr lang="de-DE" dirty="0" err="1"/>
            <a:t>analysis</a:t>
          </a:r>
          <a:r>
            <a:rPr lang="de-DE" dirty="0"/>
            <a:t> </a:t>
          </a:r>
          <a:r>
            <a:rPr lang="de-DE" dirty="0" err="1"/>
            <a:t>of</a:t>
          </a:r>
          <a:r>
            <a:rPr lang="de-DE" dirty="0"/>
            <a:t> an online video-rental </a:t>
          </a:r>
          <a:r>
            <a:rPr lang="de-DE" dirty="0" err="1"/>
            <a:t>company</a:t>
          </a:r>
          <a:r>
            <a:rPr lang="de-DE" dirty="0"/>
            <a:t> </a:t>
          </a:r>
          <a:r>
            <a:rPr lang="de-DE" dirty="0" err="1"/>
            <a:t>with</a:t>
          </a:r>
          <a:r>
            <a:rPr lang="de-DE" dirty="0"/>
            <a:t> SQL</a:t>
          </a:r>
        </a:p>
      </dgm:t>
    </dgm:pt>
    <dgm:pt modelId="{54E0242A-1DAD-418E-9577-8653F9045B2E}" type="parTrans" cxnId="{F4BB2587-4B65-4F5E-BAD0-216CD24AD70D}">
      <dgm:prSet/>
      <dgm:spPr/>
      <dgm:t>
        <a:bodyPr/>
        <a:lstStyle/>
        <a:p>
          <a:endParaRPr lang="de-DE"/>
        </a:p>
      </dgm:t>
    </dgm:pt>
    <dgm:pt modelId="{23C699CC-044D-4AD1-8E89-ED3EA179A81A}" type="sibTrans" cxnId="{F4BB2587-4B65-4F5E-BAD0-216CD24AD70D}">
      <dgm:prSet/>
      <dgm:spPr/>
      <dgm:t>
        <a:bodyPr/>
        <a:lstStyle/>
        <a:p>
          <a:endParaRPr lang="de-DE"/>
        </a:p>
      </dgm:t>
    </dgm:pt>
    <dgm:pt modelId="{7314BAC6-4A61-4DFF-92FB-5ECEC61ED492}">
      <dgm:prSet/>
      <dgm:spPr/>
      <dgm:t>
        <a:bodyPr/>
        <a:lstStyle/>
        <a:p>
          <a:r>
            <a:rPr lang="de-DE" dirty="0" err="1"/>
            <a:t>Historic</a:t>
          </a:r>
          <a:r>
            <a:rPr lang="de-DE" dirty="0"/>
            <a:t> </a:t>
          </a:r>
          <a:r>
            <a:rPr lang="de-DE" dirty="0" err="1"/>
            <a:t>analyse</a:t>
          </a:r>
          <a:r>
            <a:rPr lang="de-DE" dirty="0"/>
            <a:t> </a:t>
          </a:r>
          <a:r>
            <a:rPr lang="de-DE" dirty="0" err="1"/>
            <a:t>of</a:t>
          </a:r>
          <a:r>
            <a:rPr lang="de-DE" dirty="0"/>
            <a:t> </a:t>
          </a:r>
          <a:r>
            <a:rPr lang="de-DE" dirty="0" err="1"/>
            <a:t>the</a:t>
          </a:r>
          <a:r>
            <a:rPr lang="de-DE" dirty="0"/>
            <a:t> video-game </a:t>
          </a:r>
          <a:r>
            <a:rPr lang="de-DE" dirty="0" err="1"/>
            <a:t>industrie</a:t>
          </a:r>
          <a:r>
            <a:rPr lang="de-DE" dirty="0"/>
            <a:t> </a:t>
          </a:r>
          <a:r>
            <a:rPr lang="de-DE" dirty="0" err="1"/>
            <a:t>with</a:t>
          </a:r>
          <a:r>
            <a:rPr lang="de-DE" dirty="0"/>
            <a:t> EXCEL</a:t>
          </a:r>
        </a:p>
      </dgm:t>
    </dgm:pt>
    <dgm:pt modelId="{7ECA53B8-56C3-465A-B01E-B9910E17C1A9}" type="parTrans" cxnId="{E2FFF072-40B0-428C-AF86-3186705AD5A2}">
      <dgm:prSet/>
      <dgm:spPr/>
      <dgm:t>
        <a:bodyPr/>
        <a:lstStyle/>
        <a:p>
          <a:endParaRPr lang="de-DE"/>
        </a:p>
      </dgm:t>
    </dgm:pt>
    <dgm:pt modelId="{BFEA34B6-7763-45D4-869F-64E9F2BDB0CE}" type="sibTrans" cxnId="{E2FFF072-40B0-428C-AF86-3186705AD5A2}">
      <dgm:prSet/>
      <dgm:spPr/>
      <dgm:t>
        <a:bodyPr/>
        <a:lstStyle/>
        <a:p>
          <a:endParaRPr lang="de-DE"/>
        </a:p>
      </dgm:t>
    </dgm:pt>
    <dgm:pt modelId="{E9E2B488-09FF-427E-AFE2-29F0953B27AD}" type="pres">
      <dgm:prSet presAssocID="{E18F173E-E786-4779-8320-12D49CB705BE}" presName="Name0" presStyleCnt="0">
        <dgm:presLayoutVars>
          <dgm:chMax val="7"/>
          <dgm:chPref val="7"/>
          <dgm:dir/>
        </dgm:presLayoutVars>
      </dgm:prSet>
      <dgm:spPr/>
    </dgm:pt>
    <dgm:pt modelId="{718506AB-0B63-42D4-8CF9-94E3F550609F}" type="pres">
      <dgm:prSet presAssocID="{E18F173E-E786-4779-8320-12D49CB705BE}" presName="Name1" presStyleCnt="0"/>
      <dgm:spPr/>
    </dgm:pt>
    <dgm:pt modelId="{20BEDCA6-3272-4180-A869-EE1068C63255}" type="pres">
      <dgm:prSet presAssocID="{E18F173E-E786-4779-8320-12D49CB705BE}" presName="cycle" presStyleCnt="0"/>
      <dgm:spPr/>
    </dgm:pt>
    <dgm:pt modelId="{5A89EE49-235A-422C-88AB-B0930AC55232}" type="pres">
      <dgm:prSet presAssocID="{E18F173E-E786-4779-8320-12D49CB705BE}" presName="srcNode" presStyleLbl="node1" presStyleIdx="0" presStyleCnt="3"/>
      <dgm:spPr/>
    </dgm:pt>
    <dgm:pt modelId="{A2D082A9-62AB-4F1A-A81E-7859E744F99F}" type="pres">
      <dgm:prSet presAssocID="{E18F173E-E786-4779-8320-12D49CB705BE}" presName="conn" presStyleLbl="parChTrans1D2" presStyleIdx="0" presStyleCnt="1"/>
      <dgm:spPr/>
    </dgm:pt>
    <dgm:pt modelId="{C9583F4C-9C0B-4552-9781-0A030715E47A}" type="pres">
      <dgm:prSet presAssocID="{E18F173E-E786-4779-8320-12D49CB705BE}" presName="extraNode" presStyleLbl="node1" presStyleIdx="0" presStyleCnt="3"/>
      <dgm:spPr/>
    </dgm:pt>
    <dgm:pt modelId="{624FA3BE-A5C4-45EA-98BE-5C107499801B}" type="pres">
      <dgm:prSet presAssocID="{E18F173E-E786-4779-8320-12D49CB705BE}" presName="dstNode" presStyleLbl="node1" presStyleIdx="0" presStyleCnt="3"/>
      <dgm:spPr/>
    </dgm:pt>
    <dgm:pt modelId="{1F24A35D-9833-46BD-B84B-A52647715DD4}" type="pres">
      <dgm:prSet presAssocID="{66BF3A67-015D-4FAF-86D2-7D149B01775E}" presName="text_1" presStyleLbl="node1" presStyleIdx="0" presStyleCnt="3">
        <dgm:presLayoutVars>
          <dgm:bulletEnabled val="1"/>
        </dgm:presLayoutVars>
      </dgm:prSet>
      <dgm:spPr/>
    </dgm:pt>
    <dgm:pt modelId="{4C25D249-89FF-40C1-96FD-DCEC01D2FD41}" type="pres">
      <dgm:prSet presAssocID="{66BF3A67-015D-4FAF-86D2-7D149B01775E}" presName="accent_1" presStyleCnt="0"/>
      <dgm:spPr/>
    </dgm:pt>
    <dgm:pt modelId="{4684C093-E96F-4651-B302-E12290EEC6EF}" type="pres">
      <dgm:prSet presAssocID="{66BF3A67-015D-4FAF-86D2-7D149B01775E}" presName="accentRepeatNode" presStyleLbl="solidFgAcc1" presStyleIdx="0" presStyleCnt="3"/>
      <dgm:spPr/>
    </dgm:pt>
    <dgm:pt modelId="{DF359985-5FFD-43AF-9922-D975F62AE636}" type="pres">
      <dgm:prSet presAssocID="{059E8FC2-C311-4266-97A4-1699E9001EEC}" presName="text_2" presStyleLbl="node1" presStyleIdx="1" presStyleCnt="3">
        <dgm:presLayoutVars>
          <dgm:bulletEnabled val="1"/>
        </dgm:presLayoutVars>
      </dgm:prSet>
      <dgm:spPr/>
    </dgm:pt>
    <dgm:pt modelId="{AD9D2214-4F79-474A-83E9-3CAC6AAD384E}" type="pres">
      <dgm:prSet presAssocID="{059E8FC2-C311-4266-97A4-1699E9001EEC}" presName="accent_2" presStyleCnt="0"/>
      <dgm:spPr/>
    </dgm:pt>
    <dgm:pt modelId="{D0CEB320-F9A6-4EBE-ADA4-2CB341B892CC}" type="pres">
      <dgm:prSet presAssocID="{059E8FC2-C311-4266-97A4-1699E9001EEC}" presName="accentRepeatNode" presStyleLbl="solidFgAcc1" presStyleIdx="1" presStyleCnt="3"/>
      <dgm:spPr/>
    </dgm:pt>
    <dgm:pt modelId="{DB743F3C-3647-416D-B2C9-42396D949FEB}" type="pres">
      <dgm:prSet presAssocID="{B2BE1BD6-AE0E-44FD-8195-2D4917A15E50}" presName="text_3" presStyleLbl="node1" presStyleIdx="2" presStyleCnt="3">
        <dgm:presLayoutVars>
          <dgm:bulletEnabled val="1"/>
        </dgm:presLayoutVars>
      </dgm:prSet>
      <dgm:spPr/>
    </dgm:pt>
    <dgm:pt modelId="{8719FAB4-DC25-41A8-BE34-7393658A0151}" type="pres">
      <dgm:prSet presAssocID="{B2BE1BD6-AE0E-44FD-8195-2D4917A15E50}" presName="accent_3" presStyleCnt="0"/>
      <dgm:spPr/>
    </dgm:pt>
    <dgm:pt modelId="{9750C983-BACF-433E-9EA3-3E6EDC97545A}" type="pres">
      <dgm:prSet presAssocID="{B2BE1BD6-AE0E-44FD-8195-2D4917A15E50}" presName="accentRepeatNode" presStyleLbl="solidFgAcc1" presStyleIdx="2" presStyleCnt="3"/>
      <dgm:spPr/>
    </dgm:pt>
  </dgm:ptLst>
  <dgm:cxnLst>
    <dgm:cxn modelId="{007DB720-9E6A-4A35-ABD1-28DFE2E0F692}" type="presOf" srcId="{C88BAA82-0EAF-4153-B434-A4596D950E02}" destId="{A2D082A9-62AB-4F1A-A81E-7859E744F99F}" srcOrd="0" destOrd="0" presId="urn:microsoft.com/office/officeart/2008/layout/VerticalCurvedList"/>
    <dgm:cxn modelId="{5636FE3A-AEFE-4401-9C47-115237FAC763}" type="presOf" srcId="{F9ABD08E-28E5-4227-8D2B-835BEE2C60BA}" destId="{DF359985-5FFD-43AF-9922-D975F62AE636}" srcOrd="0" destOrd="1" presId="urn:microsoft.com/office/officeart/2008/layout/VerticalCurvedList"/>
    <dgm:cxn modelId="{69CF9168-9C90-4464-99CF-A92DAA812666}" type="presOf" srcId="{059E8FC2-C311-4266-97A4-1699E9001EEC}" destId="{DF359985-5FFD-43AF-9922-D975F62AE636}" srcOrd="0" destOrd="0" presId="urn:microsoft.com/office/officeart/2008/layout/VerticalCurvedList"/>
    <dgm:cxn modelId="{1FB6CC49-F199-4980-ACED-B1602300D7EA}" type="presOf" srcId="{7314BAC6-4A61-4DFF-92FB-5ECEC61ED492}" destId="{DB743F3C-3647-416D-B2C9-42396D949FEB}" srcOrd="0" destOrd="1" presId="urn:microsoft.com/office/officeart/2008/layout/VerticalCurvedList"/>
    <dgm:cxn modelId="{E2FFF072-40B0-428C-AF86-3186705AD5A2}" srcId="{B2BE1BD6-AE0E-44FD-8195-2D4917A15E50}" destId="{7314BAC6-4A61-4DFF-92FB-5ECEC61ED492}" srcOrd="0" destOrd="0" parTransId="{7ECA53B8-56C3-465A-B01E-B9910E17C1A9}" sibTransId="{BFEA34B6-7763-45D4-869F-64E9F2BDB0CE}"/>
    <dgm:cxn modelId="{65E80880-816A-495B-B5CD-9CB08301C621}" srcId="{66BF3A67-015D-4FAF-86D2-7D149B01775E}" destId="{B1527645-0EAD-4ECC-B21C-155CDA43C37A}" srcOrd="0" destOrd="0" parTransId="{474C9AF7-CA81-4787-9008-A568476F49D1}" sibTransId="{C88BAA82-0EAF-4153-B434-A4596D950E02}"/>
    <dgm:cxn modelId="{F4BB2587-4B65-4F5E-BAD0-216CD24AD70D}" srcId="{059E8FC2-C311-4266-97A4-1699E9001EEC}" destId="{F9ABD08E-28E5-4227-8D2B-835BEE2C60BA}" srcOrd="0" destOrd="0" parTransId="{54E0242A-1DAD-418E-9577-8653F9045B2E}" sibTransId="{23C699CC-044D-4AD1-8E89-ED3EA179A81A}"/>
    <dgm:cxn modelId="{95E7519F-B7E5-4D77-88E9-2E09486B9031}" type="presOf" srcId="{66BF3A67-015D-4FAF-86D2-7D149B01775E}" destId="{1F24A35D-9833-46BD-B84B-A52647715DD4}" srcOrd="0" destOrd="0" presId="urn:microsoft.com/office/officeart/2008/layout/VerticalCurvedList"/>
    <dgm:cxn modelId="{E11A39B8-6B0C-41CC-82A7-CC2E68DC7521}" srcId="{E18F173E-E786-4779-8320-12D49CB705BE}" destId="{66BF3A67-015D-4FAF-86D2-7D149B01775E}" srcOrd="0" destOrd="0" parTransId="{3F8AE025-C400-4784-97DD-267A0DE15528}" sibTransId="{7D0D61A6-D854-4B87-BB7E-D9E114E9AC12}"/>
    <dgm:cxn modelId="{C709E1BE-CE5E-40E6-ABA9-98F928877D54}" type="presOf" srcId="{B1527645-0EAD-4ECC-B21C-155CDA43C37A}" destId="{1F24A35D-9833-46BD-B84B-A52647715DD4}" srcOrd="0" destOrd="1" presId="urn:microsoft.com/office/officeart/2008/layout/VerticalCurvedList"/>
    <dgm:cxn modelId="{15A69AD1-B3AE-4C2F-B18F-590B53CD4CB6}" srcId="{E18F173E-E786-4779-8320-12D49CB705BE}" destId="{B2BE1BD6-AE0E-44FD-8195-2D4917A15E50}" srcOrd="2" destOrd="0" parTransId="{EFF37FBF-7DCE-497E-8930-55D21ABE03CB}" sibTransId="{89A426D9-4EEA-43A1-B4D2-AF8324471558}"/>
    <dgm:cxn modelId="{6E24B8E1-228A-4207-A3D9-1DCBB63CF553}" type="presOf" srcId="{B2BE1BD6-AE0E-44FD-8195-2D4917A15E50}" destId="{DB743F3C-3647-416D-B2C9-42396D949FEB}" srcOrd="0" destOrd="0" presId="urn:microsoft.com/office/officeart/2008/layout/VerticalCurvedList"/>
    <dgm:cxn modelId="{9A0369E9-B5F1-4641-87C4-FD86027BF803}" srcId="{E18F173E-E786-4779-8320-12D49CB705BE}" destId="{059E8FC2-C311-4266-97A4-1699E9001EEC}" srcOrd="1" destOrd="0" parTransId="{A0C44498-3BC4-4CFD-9A27-66051151F71C}" sibTransId="{8C583A5A-C1D4-47D5-BDB7-67BDCEFD46BD}"/>
    <dgm:cxn modelId="{D5A227F7-6AC5-441E-9F61-C89443C57687}" type="presOf" srcId="{E18F173E-E786-4779-8320-12D49CB705BE}" destId="{E9E2B488-09FF-427E-AFE2-29F0953B27AD}" srcOrd="0" destOrd="0" presId="urn:microsoft.com/office/officeart/2008/layout/VerticalCurvedList"/>
    <dgm:cxn modelId="{168CF012-FAE7-4C30-A497-74C0374B1563}" type="presParOf" srcId="{E9E2B488-09FF-427E-AFE2-29F0953B27AD}" destId="{718506AB-0B63-42D4-8CF9-94E3F550609F}" srcOrd="0" destOrd="0" presId="urn:microsoft.com/office/officeart/2008/layout/VerticalCurvedList"/>
    <dgm:cxn modelId="{E0C0CDDB-0F19-41E2-9728-ED1A26BEA66C}" type="presParOf" srcId="{718506AB-0B63-42D4-8CF9-94E3F550609F}" destId="{20BEDCA6-3272-4180-A869-EE1068C63255}" srcOrd="0" destOrd="0" presId="urn:microsoft.com/office/officeart/2008/layout/VerticalCurvedList"/>
    <dgm:cxn modelId="{0723AC97-1F81-4073-B5C1-26C7607C8787}" type="presParOf" srcId="{20BEDCA6-3272-4180-A869-EE1068C63255}" destId="{5A89EE49-235A-422C-88AB-B0930AC55232}" srcOrd="0" destOrd="0" presId="urn:microsoft.com/office/officeart/2008/layout/VerticalCurvedList"/>
    <dgm:cxn modelId="{77660768-D903-4EDF-9D4B-F129D0D61C81}" type="presParOf" srcId="{20BEDCA6-3272-4180-A869-EE1068C63255}" destId="{A2D082A9-62AB-4F1A-A81E-7859E744F99F}" srcOrd="1" destOrd="0" presId="urn:microsoft.com/office/officeart/2008/layout/VerticalCurvedList"/>
    <dgm:cxn modelId="{D63B5350-2684-4534-A011-DEF47297882E}" type="presParOf" srcId="{20BEDCA6-3272-4180-A869-EE1068C63255}" destId="{C9583F4C-9C0B-4552-9781-0A030715E47A}" srcOrd="2" destOrd="0" presId="urn:microsoft.com/office/officeart/2008/layout/VerticalCurvedList"/>
    <dgm:cxn modelId="{0A688E44-4BCD-42FA-ABA0-4645D2435346}" type="presParOf" srcId="{20BEDCA6-3272-4180-A869-EE1068C63255}" destId="{624FA3BE-A5C4-45EA-98BE-5C107499801B}" srcOrd="3" destOrd="0" presId="urn:microsoft.com/office/officeart/2008/layout/VerticalCurvedList"/>
    <dgm:cxn modelId="{AE46EFB1-ED4E-45E0-8A91-58C4CCEE4BC5}" type="presParOf" srcId="{718506AB-0B63-42D4-8CF9-94E3F550609F}" destId="{1F24A35D-9833-46BD-B84B-A52647715DD4}" srcOrd="1" destOrd="0" presId="urn:microsoft.com/office/officeart/2008/layout/VerticalCurvedList"/>
    <dgm:cxn modelId="{4143D85D-34B5-4F9C-9241-597028131141}" type="presParOf" srcId="{718506AB-0B63-42D4-8CF9-94E3F550609F}" destId="{4C25D249-89FF-40C1-96FD-DCEC01D2FD41}" srcOrd="2" destOrd="0" presId="urn:microsoft.com/office/officeart/2008/layout/VerticalCurvedList"/>
    <dgm:cxn modelId="{0C53DAE8-5EBE-431C-8E22-A711F8089FF3}" type="presParOf" srcId="{4C25D249-89FF-40C1-96FD-DCEC01D2FD41}" destId="{4684C093-E96F-4651-B302-E12290EEC6EF}" srcOrd="0" destOrd="0" presId="urn:microsoft.com/office/officeart/2008/layout/VerticalCurvedList"/>
    <dgm:cxn modelId="{C2BDCC88-A4E6-4342-8196-ACB29664DD64}" type="presParOf" srcId="{718506AB-0B63-42D4-8CF9-94E3F550609F}" destId="{DF359985-5FFD-43AF-9922-D975F62AE636}" srcOrd="3" destOrd="0" presId="urn:microsoft.com/office/officeart/2008/layout/VerticalCurvedList"/>
    <dgm:cxn modelId="{ED624865-2C0B-4BA6-B024-50651D63F69A}" type="presParOf" srcId="{718506AB-0B63-42D4-8CF9-94E3F550609F}" destId="{AD9D2214-4F79-474A-83E9-3CAC6AAD384E}" srcOrd="4" destOrd="0" presId="urn:microsoft.com/office/officeart/2008/layout/VerticalCurvedList"/>
    <dgm:cxn modelId="{EA98DBA5-6C35-4FFA-843C-FBBFB723BC1C}" type="presParOf" srcId="{AD9D2214-4F79-474A-83E9-3CAC6AAD384E}" destId="{D0CEB320-F9A6-4EBE-ADA4-2CB341B892CC}" srcOrd="0" destOrd="0" presId="urn:microsoft.com/office/officeart/2008/layout/VerticalCurvedList"/>
    <dgm:cxn modelId="{8206D98D-E6BB-4E62-A61A-8932EC230BAD}" type="presParOf" srcId="{718506AB-0B63-42D4-8CF9-94E3F550609F}" destId="{DB743F3C-3647-416D-B2C9-42396D949FEB}" srcOrd="5" destOrd="0" presId="urn:microsoft.com/office/officeart/2008/layout/VerticalCurvedList"/>
    <dgm:cxn modelId="{F7297317-FF66-4B8B-B7A3-A8EC8E4F06B2}" type="presParOf" srcId="{718506AB-0B63-42D4-8CF9-94E3F550609F}" destId="{8719FAB4-DC25-41A8-BE34-7393658A0151}" srcOrd="6" destOrd="0" presId="urn:microsoft.com/office/officeart/2008/layout/VerticalCurvedList"/>
    <dgm:cxn modelId="{22EA604F-0FC8-4B49-92C2-2524762064C0}" type="presParOf" srcId="{8719FAB4-DC25-41A8-BE34-7393658A0151}" destId="{9750C983-BACF-433E-9EA3-3E6EDC97545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082A9-62AB-4F1A-A81E-7859E744F99F}">
      <dsp:nvSpPr>
        <dsp:cNvPr id="0" name=""/>
        <dsp:cNvSpPr/>
      </dsp:nvSpPr>
      <dsp:spPr>
        <a:xfrm>
          <a:off x="-4217625" y="-647138"/>
          <a:ext cx="5025311" cy="5025311"/>
        </a:xfrm>
        <a:prstGeom prst="blockArc">
          <a:avLst>
            <a:gd name="adj1" fmla="val 18900000"/>
            <a:gd name="adj2" fmla="val 2700000"/>
            <a:gd name="adj3" fmla="val 43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24A35D-9833-46BD-B84B-A52647715DD4}">
      <dsp:nvSpPr>
        <dsp:cNvPr id="0" name=""/>
        <dsp:cNvSpPr/>
      </dsp:nvSpPr>
      <dsp:spPr>
        <a:xfrm>
          <a:off x="519428" y="373103"/>
          <a:ext cx="7587673" cy="74620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302" tIns="55880" rIns="55880" bIns="55880" numCol="1" spcCol="1270" anchor="t" anchorCtr="0">
          <a:noAutofit/>
        </a:bodyPr>
        <a:lstStyle/>
        <a:p>
          <a:pPr marL="0" lvl="0" indent="0" algn="l" defTabSz="977900">
            <a:lnSpc>
              <a:spcPct val="90000"/>
            </a:lnSpc>
            <a:spcBef>
              <a:spcPct val="0"/>
            </a:spcBef>
            <a:spcAft>
              <a:spcPct val="35000"/>
            </a:spcAft>
            <a:buNone/>
          </a:pPr>
          <a:r>
            <a:rPr lang="de-DE" sz="2200" kern="1200" dirty="0"/>
            <a:t>1. </a:t>
          </a:r>
          <a:r>
            <a:rPr lang="de-DE" sz="2200" kern="1200" dirty="0" err="1"/>
            <a:t>Instacart</a:t>
          </a:r>
          <a:r>
            <a:rPr lang="de-DE" sz="2200" kern="1200" dirty="0"/>
            <a:t> </a:t>
          </a:r>
          <a:r>
            <a:rPr lang="de-DE" sz="2200" kern="1200" dirty="0" err="1"/>
            <a:t>Grocery</a:t>
          </a:r>
          <a:r>
            <a:rPr lang="de-DE" sz="2200" kern="1200" dirty="0"/>
            <a:t> </a:t>
          </a:r>
          <a:r>
            <a:rPr lang="de-DE" sz="2200" kern="1200" dirty="0" err="1"/>
            <a:t>Baskets</a:t>
          </a:r>
          <a:endParaRPr lang="de-DE" sz="2200" kern="1200" dirty="0"/>
        </a:p>
        <a:p>
          <a:pPr marL="171450" lvl="1" indent="-171450" algn="l" defTabSz="755650">
            <a:lnSpc>
              <a:spcPct val="90000"/>
            </a:lnSpc>
            <a:spcBef>
              <a:spcPct val="0"/>
            </a:spcBef>
            <a:spcAft>
              <a:spcPct val="15000"/>
            </a:spcAft>
            <a:buChar char="•"/>
          </a:pPr>
          <a:r>
            <a:rPr lang="de-DE" sz="1700" kern="1200"/>
            <a:t>Consumer behaviour and marketing Analysis with </a:t>
          </a:r>
          <a:r>
            <a:rPr lang="de-DE" sz="1700" b="1" kern="1200"/>
            <a:t>Python</a:t>
          </a:r>
          <a:r>
            <a:rPr lang="de-DE" sz="1700" kern="1200"/>
            <a:t> </a:t>
          </a:r>
          <a:endParaRPr lang="de-DE" sz="1700" kern="1200" dirty="0"/>
        </a:p>
      </dsp:txBody>
      <dsp:txXfrm>
        <a:off x="519428" y="373103"/>
        <a:ext cx="7587673" cy="746207"/>
      </dsp:txXfrm>
    </dsp:sp>
    <dsp:sp modelId="{4684C093-E96F-4651-B302-E12290EEC6EF}">
      <dsp:nvSpPr>
        <dsp:cNvPr id="0" name=""/>
        <dsp:cNvSpPr/>
      </dsp:nvSpPr>
      <dsp:spPr>
        <a:xfrm>
          <a:off x="53048" y="279827"/>
          <a:ext cx="932758" cy="93275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359985-5FFD-43AF-9922-D975F62AE636}">
      <dsp:nvSpPr>
        <dsp:cNvPr id="0" name=""/>
        <dsp:cNvSpPr/>
      </dsp:nvSpPr>
      <dsp:spPr>
        <a:xfrm>
          <a:off x="790674" y="1492414"/>
          <a:ext cx="7316426" cy="74620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302" tIns="55880" rIns="55880" bIns="55880" numCol="1" spcCol="1270" anchor="t" anchorCtr="0">
          <a:noAutofit/>
        </a:bodyPr>
        <a:lstStyle/>
        <a:p>
          <a:pPr marL="0" lvl="0" indent="0" algn="l" defTabSz="977900">
            <a:lnSpc>
              <a:spcPct val="90000"/>
            </a:lnSpc>
            <a:spcBef>
              <a:spcPct val="0"/>
            </a:spcBef>
            <a:spcAft>
              <a:spcPct val="35000"/>
            </a:spcAft>
            <a:buNone/>
          </a:pPr>
          <a:r>
            <a:rPr lang="de-DE" sz="2200" kern="1200" dirty="0"/>
            <a:t>2. </a:t>
          </a:r>
          <a:r>
            <a:rPr lang="de-DE" sz="2200" kern="1200" dirty="0" err="1"/>
            <a:t>Rockbuster</a:t>
          </a:r>
          <a:r>
            <a:rPr lang="de-DE" sz="2200" kern="1200" dirty="0"/>
            <a:t> Stealth LLC.</a:t>
          </a:r>
        </a:p>
        <a:p>
          <a:pPr marL="171450" lvl="1" indent="-171450" algn="l" defTabSz="755650">
            <a:lnSpc>
              <a:spcPct val="90000"/>
            </a:lnSpc>
            <a:spcBef>
              <a:spcPct val="0"/>
            </a:spcBef>
            <a:spcAft>
              <a:spcPct val="15000"/>
            </a:spcAft>
            <a:buChar char="•"/>
          </a:pPr>
          <a:r>
            <a:rPr lang="de-DE" sz="1700" kern="1200" dirty="0"/>
            <a:t>Business </a:t>
          </a:r>
          <a:r>
            <a:rPr lang="de-DE" sz="1700" kern="1200" dirty="0" err="1"/>
            <a:t>analysis</a:t>
          </a:r>
          <a:r>
            <a:rPr lang="de-DE" sz="1700" kern="1200" dirty="0"/>
            <a:t> </a:t>
          </a:r>
          <a:r>
            <a:rPr lang="de-DE" sz="1700" kern="1200" dirty="0" err="1"/>
            <a:t>of</a:t>
          </a:r>
          <a:r>
            <a:rPr lang="de-DE" sz="1700" kern="1200" dirty="0"/>
            <a:t> an online video-rental </a:t>
          </a:r>
          <a:r>
            <a:rPr lang="de-DE" sz="1700" kern="1200" dirty="0" err="1"/>
            <a:t>company</a:t>
          </a:r>
          <a:r>
            <a:rPr lang="de-DE" sz="1700" kern="1200" dirty="0"/>
            <a:t> </a:t>
          </a:r>
          <a:r>
            <a:rPr lang="de-DE" sz="1700" kern="1200" dirty="0" err="1"/>
            <a:t>with</a:t>
          </a:r>
          <a:r>
            <a:rPr lang="de-DE" sz="1700" kern="1200" dirty="0"/>
            <a:t> SQL</a:t>
          </a:r>
        </a:p>
      </dsp:txBody>
      <dsp:txXfrm>
        <a:off x="790674" y="1492414"/>
        <a:ext cx="7316426" cy="746207"/>
      </dsp:txXfrm>
    </dsp:sp>
    <dsp:sp modelId="{D0CEB320-F9A6-4EBE-ADA4-2CB341B892CC}">
      <dsp:nvSpPr>
        <dsp:cNvPr id="0" name=""/>
        <dsp:cNvSpPr/>
      </dsp:nvSpPr>
      <dsp:spPr>
        <a:xfrm>
          <a:off x="324295" y="1399138"/>
          <a:ext cx="932758" cy="93275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43F3C-3647-416D-B2C9-42396D949FEB}">
      <dsp:nvSpPr>
        <dsp:cNvPr id="0" name=""/>
        <dsp:cNvSpPr/>
      </dsp:nvSpPr>
      <dsp:spPr>
        <a:xfrm>
          <a:off x="519428" y="2611724"/>
          <a:ext cx="7587673" cy="74620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302" tIns="55880" rIns="55880" bIns="55880" numCol="1" spcCol="1270" anchor="t" anchorCtr="0">
          <a:noAutofit/>
        </a:bodyPr>
        <a:lstStyle/>
        <a:p>
          <a:pPr marL="0" lvl="0" indent="0" algn="l" defTabSz="977900">
            <a:lnSpc>
              <a:spcPct val="90000"/>
            </a:lnSpc>
            <a:spcBef>
              <a:spcPct val="0"/>
            </a:spcBef>
            <a:spcAft>
              <a:spcPct val="35000"/>
            </a:spcAft>
            <a:buNone/>
          </a:pPr>
          <a:r>
            <a:rPr lang="de-DE" sz="2200" kern="1200" dirty="0"/>
            <a:t>3. </a:t>
          </a:r>
          <a:r>
            <a:rPr lang="de-DE" sz="2200" kern="1200" dirty="0" err="1"/>
            <a:t>GameCo</a:t>
          </a:r>
          <a:endParaRPr lang="de-DE" sz="2200" kern="1200" dirty="0"/>
        </a:p>
        <a:p>
          <a:pPr marL="171450" lvl="1" indent="-171450" algn="l" defTabSz="755650">
            <a:lnSpc>
              <a:spcPct val="90000"/>
            </a:lnSpc>
            <a:spcBef>
              <a:spcPct val="0"/>
            </a:spcBef>
            <a:spcAft>
              <a:spcPct val="15000"/>
            </a:spcAft>
            <a:buChar char="•"/>
          </a:pPr>
          <a:r>
            <a:rPr lang="de-DE" sz="1700" kern="1200" dirty="0" err="1"/>
            <a:t>Historic</a:t>
          </a:r>
          <a:r>
            <a:rPr lang="de-DE" sz="1700" kern="1200" dirty="0"/>
            <a:t> </a:t>
          </a:r>
          <a:r>
            <a:rPr lang="de-DE" sz="1700" kern="1200" dirty="0" err="1"/>
            <a:t>analyse</a:t>
          </a:r>
          <a:r>
            <a:rPr lang="de-DE" sz="1700" kern="1200" dirty="0"/>
            <a:t> </a:t>
          </a:r>
          <a:r>
            <a:rPr lang="de-DE" sz="1700" kern="1200" dirty="0" err="1"/>
            <a:t>of</a:t>
          </a:r>
          <a:r>
            <a:rPr lang="de-DE" sz="1700" kern="1200" dirty="0"/>
            <a:t> </a:t>
          </a:r>
          <a:r>
            <a:rPr lang="de-DE" sz="1700" kern="1200" dirty="0" err="1"/>
            <a:t>the</a:t>
          </a:r>
          <a:r>
            <a:rPr lang="de-DE" sz="1700" kern="1200" dirty="0"/>
            <a:t> video-game </a:t>
          </a:r>
          <a:r>
            <a:rPr lang="de-DE" sz="1700" kern="1200" dirty="0" err="1"/>
            <a:t>industrie</a:t>
          </a:r>
          <a:r>
            <a:rPr lang="de-DE" sz="1700" kern="1200" dirty="0"/>
            <a:t> </a:t>
          </a:r>
          <a:r>
            <a:rPr lang="de-DE" sz="1700" kern="1200" dirty="0" err="1"/>
            <a:t>with</a:t>
          </a:r>
          <a:r>
            <a:rPr lang="de-DE" sz="1700" kern="1200" dirty="0"/>
            <a:t> EXCEL</a:t>
          </a:r>
        </a:p>
      </dsp:txBody>
      <dsp:txXfrm>
        <a:off x="519428" y="2611724"/>
        <a:ext cx="7587673" cy="746207"/>
      </dsp:txXfrm>
    </dsp:sp>
    <dsp:sp modelId="{9750C983-BACF-433E-9EA3-3E6EDC97545A}">
      <dsp:nvSpPr>
        <dsp:cNvPr id="0" name=""/>
        <dsp:cNvSpPr/>
      </dsp:nvSpPr>
      <dsp:spPr>
        <a:xfrm>
          <a:off x="53048" y="2518448"/>
          <a:ext cx="932758" cy="932758"/>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39143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371972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20199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61865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3472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139011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02631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39688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376932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‹Nr.›</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6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‹Nr.›</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98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3/16/2023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‹Nr.›</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25045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coach-courses-us.s3.amazonaws.com/public/courses/data-immersion/A1-A2_Influenza_Project/Census_Population_transformed_202101.csv" TargetMode="External"/><Relationship Id="rId7" Type="http://schemas.openxmlformats.org/officeDocument/2006/relationships/image" Target="../media/image8.svg"/><Relationship Id="rId2" Type="http://schemas.openxmlformats.org/officeDocument/2006/relationships/hyperlink" Target="https://view.officeapps.live.com/op/view.aspx?src=https%3A%2F%2Fcoach-courses-us.s3.amazonaws.com%2Fpublic%2Fcourses%2Fda_program%2FCDC_Influenza_Deaths_edited.xlsx&amp;wdOrigin=BROWSELINK" TargetMode="Externa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4.png"/><Relationship Id="rId5" Type="http://schemas.openxmlformats.org/officeDocument/2006/relationships/image" Target="../media/image6.sv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www.kaggle.com/datasets/theakhilb/layoffs-data-2022" TargetMode="Externa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24.png"/><Relationship Id="rId4" Type="http://schemas.openxmlformats.org/officeDocument/2006/relationships/image" Target="../media/image6.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coach-courses-us.s3.amazonaws.com/public/courses/data-immersion/A1-A2_Influenza_Project/Census_Population_transformed_202101.csv" TargetMode="External"/><Relationship Id="rId7" Type="http://schemas.openxmlformats.org/officeDocument/2006/relationships/image" Target="../media/image8.svg"/><Relationship Id="rId2" Type="http://schemas.openxmlformats.org/officeDocument/2006/relationships/hyperlink" Target="https://view.officeapps.live.com/op/view.aspx?src=https%3A%2F%2Fcoach-courses-us.s3.amazonaws.com%2Fpublic%2Fcourses%2Fda_program%2FCDC_Influenza_Deaths_edited.xlsx&amp;wdOrigin=BROWSELINK" TargetMode="Externa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4.png"/><Relationship Id="rId5" Type="http://schemas.openxmlformats.org/officeDocument/2006/relationships/image" Target="../media/image6.sv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Downloads/dvdrental(3).zip" TargetMode="Externa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image" Target="../media/image6.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icht von oben auf einen Holztisch mit Pflanze, weißer Tastatur, Kaffee in weißer Tasse, Notizbuch und Stift">
            <a:extLst>
              <a:ext uri="{FF2B5EF4-FFF2-40B4-BE49-F238E27FC236}">
                <a16:creationId xmlns:a16="http://schemas.microsoft.com/office/drawing/2014/main" id="{546AEDF1-99FB-C62D-8C0A-E7FC7AD23485}"/>
              </a:ext>
            </a:extLst>
          </p:cNvPr>
          <p:cNvPicPr>
            <a:picLocks noChangeAspect="1"/>
          </p:cNvPicPr>
          <p:nvPr/>
        </p:nvPicPr>
        <p:blipFill rotWithShape="1">
          <a:blip r:embed="rId2">
            <a:alphaModFix amt="40000"/>
          </a:blip>
          <a:srcRect t="1799" b="15175"/>
          <a:stretch/>
        </p:blipFill>
        <p:spPr>
          <a:xfrm>
            <a:off x="6822" y="10"/>
            <a:ext cx="12191999" cy="6857990"/>
          </a:xfrm>
          <a:prstGeom prst="rect">
            <a:avLst/>
          </a:prstGeom>
        </p:spPr>
      </p:pic>
      <p:sp>
        <p:nvSpPr>
          <p:cNvPr id="2" name="Titel 1">
            <a:extLst>
              <a:ext uri="{FF2B5EF4-FFF2-40B4-BE49-F238E27FC236}">
                <a16:creationId xmlns:a16="http://schemas.microsoft.com/office/drawing/2014/main" id="{D907A3F4-1604-52DF-79EA-7F5EB193DEFB}"/>
              </a:ext>
            </a:extLst>
          </p:cNvPr>
          <p:cNvSpPr>
            <a:spLocks noGrp="1"/>
          </p:cNvSpPr>
          <p:nvPr>
            <p:ph type="ctrTitle"/>
          </p:nvPr>
        </p:nvSpPr>
        <p:spPr>
          <a:xfrm>
            <a:off x="2629691" y="1256045"/>
            <a:ext cx="6962052" cy="1884207"/>
          </a:xfrm>
        </p:spPr>
        <p:txBody>
          <a:bodyPr anchor="b">
            <a:normAutofit/>
          </a:bodyPr>
          <a:lstStyle/>
          <a:p>
            <a:pPr algn="ctr"/>
            <a:r>
              <a:rPr lang="de-DE" dirty="0">
                <a:solidFill>
                  <a:srgbClr val="FFFFFF"/>
                </a:solidFill>
              </a:rPr>
              <a:t>Niklas Winter</a:t>
            </a:r>
            <a:br>
              <a:rPr lang="de-DE" dirty="0">
                <a:solidFill>
                  <a:srgbClr val="FFFFFF"/>
                </a:solidFill>
              </a:rPr>
            </a:br>
            <a:r>
              <a:rPr lang="de-DE" dirty="0">
                <a:solidFill>
                  <a:srgbClr val="FFFFFF"/>
                </a:solidFill>
              </a:rPr>
              <a:t>Data Analytics Portfolio</a:t>
            </a:r>
          </a:p>
        </p:txBody>
      </p:sp>
      <p:sp>
        <p:nvSpPr>
          <p:cNvPr id="3" name="Untertitel 2">
            <a:extLst>
              <a:ext uri="{FF2B5EF4-FFF2-40B4-BE49-F238E27FC236}">
                <a16:creationId xmlns:a16="http://schemas.microsoft.com/office/drawing/2014/main" id="{C464FA2D-1B20-7A2F-FB56-5EB52F9B25B7}"/>
              </a:ext>
            </a:extLst>
          </p:cNvPr>
          <p:cNvSpPr>
            <a:spLocks noGrp="1"/>
          </p:cNvSpPr>
          <p:nvPr>
            <p:ph type="subTitle" idx="1"/>
          </p:nvPr>
        </p:nvSpPr>
        <p:spPr>
          <a:xfrm>
            <a:off x="2811857" y="5159228"/>
            <a:ext cx="6581930" cy="746640"/>
          </a:xfrm>
        </p:spPr>
        <p:txBody>
          <a:bodyPr>
            <a:normAutofit/>
          </a:bodyPr>
          <a:lstStyle/>
          <a:p>
            <a:pPr algn="ctr"/>
            <a:br>
              <a:rPr lang="de-DE" dirty="0">
                <a:solidFill>
                  <a:srgbClr val="FFFFFF"/>
                </a:solidFill>
              </a:rPr>
            </a:br>
            <a:r>
              <a:rPr lang="de-DE" dirty="0">
                <a:solidFill>
                  <a:srgbClr val="FFFFFF"/>
                </a:solidFill>
              </a:rPr>
              <a:t>March 13, 2023</a:t>
            </a:r>
          </a:p>
        </p:txBody>
      </p:sp>
      <p:cxnSp>
        <p:nvCxnSpPr>
          <p:cNvPr id="11"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15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Rockbuster</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7" y="2400323"/>
            <a:ext cx="10220400" cy="2308324"/>
          </a:xfrm>
          <a:prstGeom prst="rect">
            <a:avLst/>
          </a:prstGeom>
          <a:noFill/>
          <a:ln>
            <a:solidFill>
              <a:srgbClr val="FFC000"/>
            </a:solidFill>
          </a:ln>
        </p:spPr>
        <p:txBody>
          <a:bodyPr wrap="square" rtlCol="0">
            <a:spAutoFit/>
          </a:bodyPr>
          <a:lstStyle/>
          <a:p>
            <a:pPr marL="457200" indent="-457200">
              <a:buFont typeface="+mj-lt"/>
              <a:buAutoNum type="arabicPeriod"/>
            </a:pPr>
            <a:r>
              <a:rPr lang="de-DE" dirty="0" err="1">
                <a:solidFill>
                  <a:schemeClr val="bg1"/>
                </a:solidFill>
              </a:rPr>
              <a:t>Increase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video</a:t>
            </a:r>
            <a:r>
              <a:rPr lang="de-DE" dirty="0">
                <a:solidFill>
                  <a:schemeClr val="bg1"/>
                </a:solidFill>
              </a:rPr>
              <a:t> </a:t>
            </a:r>
            <a:r>
              <a:rPr lang="de-DE" dirty="0" err="1">
                <a:solidFill>
                  <a:schemeClr val="bg1"/>
                </a:solidFill>
              </a:rPr>
              <a:t>library</a:t>
            </a:r>
            <a:r>
              <a:rPr lang="de-DE" dirty="0">
                <a:solidFill>
                  <a:schemeClr val="bg1"/>
                </a:solidFill>
              </a:rPr>
              <a:t> </a:t>
            </a:r>
            <a:r>
              <a:rPr lang="de-DE" dirty="0" err="1">
                <a:solidFill>
                  <a:schemeClr val="bg1"/>
                </a:solidFill>
              </a:rPr>
              <a:t>across</a:t>
            </a:r>
            <a:r>
              <a:rPr lang="de-DE" dirty="0">
                <a:solidFill>
                  <a:schemeClr val="bg1"/>
                </a:solidFill>
              </a:rPr>
              <a:t> all </a:t>
            </a:r>
            <a:r>
              <a:rPr lang="de-DE" dirty="0" err="1">
                <a:solidFill>
                  <a:schemeClr val="bg1"/>
                </a:solidFill>
              </a:rPr>
              <a:t>genres</a:t>
            </a:r>
            <a:r>
              <a:rPr lang="de-DE" dirty="0">
                <a:solidFill>
                  <a:schemeClr val="bg1"/>
                </a:solidFill>
              </a:rPr>
              <a:t>, Thrillers </a:t>
            </a:r>
            <a:r>
              <a:rPr lang="de-DE" dirty="0" err="1">
                <a:solidFill>
                  <a:schemeClr val="bg1"/>
                </a:solidFill>
              </a:rPr>
              <a:t>included</a:t>
            </a:r>
            <a:r>
              <a:rPr lang="de-DE" dirty="0">
                <a:solidFill>
                  <a:schemeClr val="bg1"/>
                </a:solidFill>
              </a:rPr>
              <a:t>. All </a:t>
            </a:r>
            <a:r>
              <a:rPr lang="de-DE" dirty="0" err="1">
                <a:solidFill>
                  <a:schemeClr val="bg1"/>
                </a:solidFill>
              </a:rPr>
              <a:t>genres</a:t>
            </a:r>
            <a:r>
              <a:rPr lang="de-DE" dirty="0">
                <a:solidFill>
                  <a:schemeClr val="bg1"/>
                </a:solidFill>
              </a:rPr>
              <a:t> </a:t>
            </a:r>
            <a:r>
              <a:rPr lang="de-DE" dirty="0" err="1">
                <a:solidFill>
                  <a:schemeClr val="bg1"/>
                </a:solidFill>
              </a:rPr>
              <a:t>performed</a:t>
            </a:r>
            <a:r>
              <a:rPr lang="de-DE" dirty="0">
                <a:solidFill>
                  <a:schemeClr val="bg1"/>
                </a:solidFill>
              </a:rPr>
              <a:t> </a:t>
            </a:r>
            <a:r>
              <a:rPr lang="de-DE" dirty="0" err="1">
                <a:solidFill>
                  <a:schemeClr val="bg1"/>
                </a:solidFill>
              </a:rPr>
              <a:t>equally</a:t>
            </a:r>
            <a:r>
              <a:rPr lang="de-DE" dirty="0">
                <a:solidFill>
                  <a:schemeClr val="bg1"/>
                </a:solidFill>
              </a:rPr>
              <a:t> </a:t>
            </a:r>
            <a:r>
              <a:rPr lang="de-DE" dirty="0" err="1">
                <a:solidFill>
                  <a:schemeClr val="bg1"/>
                </a:solidFill>
              </a:rPr>
              <a:t>well</a:t>
            </a:r>
            <a:r>
              <a:rPr lang="de-DE" dirty="0">
                <a:solidFill>
                  <a:schemeClr val="bg1"/>
                </a:solidFill>
              </a:rPr>
              <a:t>, relative </a:t>
            </a:r>
            <a:r>
              <a:rPr lang="de-DE" dirty="0" err="1">
                <a:solidFill>
                  <a:schemeClr val="bg1"/>
                </a:solidFill>
              </a:rPr>
              <a:t>to</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numbers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titles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Rockbuster</a:t>
            </a:r>
            <a:r>
              <a:rPr lang="de-DE" dirty="0">
                <a:solidFill>
                  <a:schemeClr val="bg1"/>
                </a:solidFill>
              </a:rPr>
              <a:t> </a:t>
            </a:r>
            <a:r>
              <a:rPr lang="de-DE" dirty="0" err="1">
                <a:solidFill>
                  <a:schemeClr val="bg1"/>
                </a:solidFill>
              </a:rPr>
              <a:t>stores</a:t>
            </a:r>
            <a:r>
              <a:rPr lang="de-DE" dirty="0">
                <a:solidFill>
                  <a:schemeClr val="bg1"/>
                </a:solidFill>
              </a:rPr>
              <a:t>.</a:t>
            </a:r>
            <a:br>
              <a:rPr lang="de-DE" dirty="0">
                <a:solidFill>
                  <a:schemeClr val="bg1"/>
                </a:solidFill>
              </a:rPr>
            </a:br>
            <a:endParaRPr lang="de-DE" dirty="0">
              <a:solidFill>
                <a:schemeClr val="bg1"/>
              </a:solidFill>
            </a:endParaRPr>
          </a:p>
          <a:p>
            <a:pPr marL="457200" indent="-457200">
              <a:buFont typeface="+mj-lt"/>
              <a:buAutoNum type="arabicPeriod"/>
            </a:pPr>
            <a:r>
              <a:rPr lang="de-DE" dirty="0" err="1">
                <a:solidFill>
                  <a:schemeClr val="bg1"/>
                </a:solidFill>
              </a:rPr>
              <a:t>Increase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video</a:t>
            </a:r>
            <a:r>
              <a:rPr lang="de-DE" dirty="0">
                <a:solidFill>
                  <a:schemeClr val="bg1"/>
                </a:solidFill>
              </a:rPr>
              <a:t> </a:t>
            </a:r>
            <a:r>
              <a:rPr lang="de-DE" dirty="0" err="1">
                <a:solidFill>
                  <a:schemeClr val="bg1"/>
                </a:solidFill>
              </a:rPr>
              <a:t>library</a:t>
            </a:r>
            <a:r>
              <a:rPr lang="de-DE" dirty="0">
                <a:solidFill>
                  <a:schemeClr val="bg1"/>
                </a:solidFill>
              </a:rPr>
              <a:t> </a:t>
            </a:r>
            <a:r>
              <a:rPr lang="de-DE" dirty="0" err="1">
                <a:solidFill>
                  <a:schemeClr val="bg1"/>
                </a:solidFill>
              </a:rPr>
              <a:t>across</a:t>
            </a:r>
            <a:r>
              <a:rPr lang="de-DE" dirty="0">
                <a:solidFill>
                  <a:schemeClr val="bg1"/>
                </a:solidFill>
              </a:rPr>
              <a:t> all </a:t>
            </a:r>
            <a:r>
              <a:rPr lang="de-DE" dirty="0" err="1">
                <a:solidFill>
                  <a:schemeClr val="bg1"/>
                </a:solidFill>
              </a:rPr>
              <a:t>ratings</a:t>
            </a:r>
            <a:r>
              <a:rPr lang="de-DE" dirty="0">
                <a:solidFill>
                  <a:schemeClr val="bg1"/>
                </a:solidFill>
              </a:rPr>
              <a:t>. </a:t>
            </a:r>
            <a:r>
              <a:rPr lang="de-DE" dirty="0" err="1">
                <a:solidFill>
                  <a:schemeClr val="bg1"/>
                </a:solidFill>
              </a:rPr>
              <a:t>Considered</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number</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titles</a:t>
            </a:r>
            <a:r>
              <a:rPr lang="de-DE" dirty="0">
                <a:solidFill>
                  <a:schemeClr val="bg1"/>
                </a:solidFill>
              </a:rPr>
              <a:t> and </a:t>
            </a:r>
            <a:r>
              <a:rPr lang="de-DE" dirty="0" err="1">
                <a:solidFill>
                  <a:schemeClr val="bg1"/>
                </a:solidFill>
              </a:rPr>
              <a:t>their</a:t>
            </a:r>
            <a:r>
              <a:rPr lang="de-DE" dirty="0">
                <a:solidFill>
                  <a:schemeClr val="bg1"/>
                </a:solidFill>
              </a:rPr>
              <a:t> </a:t>
            </a:r>
            <a:r>
              <a:rPr lang="de-DE" dirty="0" err="1">
                <a:solidFill>
                  <a:schemeClr val="bg1"/>
                </a:solidFill>
              </a:rPr>
              <a:t>ratings</a:t>
            </a:r>
            <a:r>
              <a:rPr lang="de-DE" dirty="0">
                <a:solidFill>
                  <a:schemeClr val="bg1"/>
                </a:solidFill>
              </a:rPr>
              <a:t> in </a:t>
            </a:r>
            <a:r>
              <a:rPr lang="de-DE" dirty="0" err="1">
                <a:solidFill>
                  <a:schemeClr val="bg1"/>
                </a:solidFill>
              </a:rPr>
              <a:t>the</a:t>
            </a:r>
            <a:r>
              <a:rPr lang="de-DE" dirty="0">
                <a:solidFill>
                  <a:schemeClr val="bg1"/>
                </a:solidFill>
              </a:rPr>
              <a:t> </a:t>
            </a:r>
            <a:r>
              <a:rPr lang="de-DE" dirty="0" err="1">
                <a:solidFill>
                  <a:schemeClr val="bg1"/>
                </a:solidFill>
              </a:rPr>
              <a:t>store</a:t>
            </a:r>
            <a:r>
              <a:rPr lang="de-DE" dirty="0">
                <a:solidFill>
                  <a:schemeClr val="bg1"/>
                </a:solidFill>
              </a:rPr>
              <a:t>, all </a:t>
            </a:r>
            <a:r>
              <a:rPr lang="de-DE" dirty="0" err="1">
                <a:solidFill>
                  <a:schemeClr val="bg1"/>
                </a:solidFill>
              </a:rPr>
              <a:t>ratings</a:t>
            </a:r>
            <a:r>
              <a:rPr lang="de-DE" dirty="0">
                <a:solidFill>
                  <a:schemeClr val="bg1"/>
                </a:solidFill>
              </a:rPr>
              <a:t> </a:t>
            </a:r>
            <a:r>
              <a:rPr lang="de-DE" dirty="0" err="1">
                <a:solidFill>
                  <a:schemeClr val="bg1"/>
                </a:solidFill>
              </a:rPr>
              <a:t>performed</a:t>
            </a:r>
            <a:r>
              <a:rPr lang="de-DE" dirty="0">
                <a:solidFill>
                  <a:schemeClr val="bg1"/>
                </a:solidFill>
              </a:rPr>
              <a:t> </a:t>
            </a:r>
            <a:r>
              <a:rPr lang="de-DE" dirty="0" err="1">
                <a:solidFill>
                  <a:schemeClr val="bg1"/>
                </a:solidFill>
              </a:rPr>
              <a:t>relatively</a:t>
            </a:r>
            <a:r>
              <a:rPr lang="de-DE" dirty="0">
                <a:solidFill>
                  <a:schemeClr val="bg1"/>
                </a:solidFill>
              </a:rPr>
              <a:t> </a:t>
            </a:r>
            <a:r>
              <a:rPr lang="de-DE" dirty="0" err="1">
                <a:solidFill>
                  <a:schemeClr val="bg1"/>
                </a:solidFill>
              </a:rPr>
              <a:t>equal</a:t>
            </a:r>
            <a:r>
              <a:rPr lang="de-DE" dirty="0">
                <a:solidFill>
                  <a:schemeClr val="bg1"/>
                </a:solidFill>
              </a:rPr>
              <a:t>.</a:t>
            </a:r>
            <a:br>
              <a:rPr lang="de-DE" dirty="0">
                <a:solidFill>
                  <a:schemeClr val="bg1"/>
                </a:solidFill>
              </a:rPr>
            </a:br>
            <a:endParaRPr lang="de-DE" dirty="0">
              <a:solidFill>
                <a:schemeClr val="bg1"/>
              </a:solidFill>
            </a:endParaRPr>
          </a:p>
          <a:p>
            <a:pPr marL="457200" indent="-457200">
              <a:buFont typeface="+mj-lt"/>
              <a:buAutoNum type="arabicPeriod"/>
            </a:pPr>
            <a:r>
              <a:rPr lang="de-DE" dirty="0">
                <a:solidFill>
                  <a:schemeClr val="bg1"/>
                </a:solidFill>
              </a:rPr>
              <a:t>Advertising </a:t>
            </a:r>
            <a:r>
              <a:rPr lang="de-DE" dirty="0" err="1">
                <a:solidFill>
                  <a:schemeClr val="bg1"/>
                </a:solidFill>
              </a:rPr>
              <a:t>for</a:t>
            </a:r>
            <a:r>
              <a:rPr lang="de-DE" dirty="0">
                <a:solidFill>
                  <a:schemeClr val="bg1"/>
                </a:solidFill>
              </a:rPr>
              <a:t> </a:t>
            </a:r>
            <a:r>
              <a:rPr lang="de-DE" dirty="0" err="1">
                <a:solidFill>
                  <a:schemeClr val="bg1"/>
                </a:solidFill>
              </a:rPr>
              <a:t>new</a:t>
            </a:r>
            <a:r>
              <a:rPr lang="de-DE" dirty="0">
                <a:solidFill>
                  <a:schemeClr val="bg1"/>
                </a:solidFill>
              </a:rPr>
              <a:t> </a:t>
            </a:r>
            <a:r>
              <a:rPr lang="de-DE" dirty="0" err="1">
                <a:solidFill>
                  <a:schemeClr val="bg1"/>
                </a:solidFill>
              </a:rPr>
              <a:t>streaming</a:t>
            </a:r>
            <a:r>
              <a:rPr lang="de-DE" dirty="0">
                <a:solidFill>
                  <a:schemeClr val="bg1"/>
                </a:solidFill>
              </a:rPr>
              <a:t> </a:t>
            </a:r>
            <a:r>
              <a:rPr lang="de-DE" dirty="0" err="1">
                <a:solidFill>
                  <a:schemeClr val="bg1"/>
                </a:solidFill>
              </a:rPr>
              <a:t>service</a:t>
            </a:r>
            <a:r>
              <a:rPr lang="de-DE" dirty="0">
                <a:solidFill>
                  <a:schemeClr val="bg1"/>
                </a:solidFill>
              </a:rPr>
              <a:t> in India, China, United States, Japan, and Mexico! In </a:t>
            </a:r>
            <a:r>
              <a:rPr lang="de-DE" dirty="0" err="1">
                <a:solidFill>
                  <a:schemeClr val="bg1"/>
                </a:solidFill>
              </a:rPr>
              <a:t>these</a:t>
            </a:r>
            <a:r>
              <a:rPr lang="de-DE" dirty="0">
                <a:solidFill>
                  <a:schemeClr val="bg1"/>
                </a:solidFill>
              </a:rPr>
              <a:t> countries </a:t>
            </a:r>
            <a:r>
              <a:rPr lang="de-DE" dirty="0" err="1">
                <a:solidFill>
                  <a:schemeClr val="bg1"/>
                </a:solidFill>
              </a:rPr>
              <a:t>are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most</a:t>
            </a:r>
            <a:r>
              <a:rPr lang="de-DE" dirty="0">
                <a:solidFill>
                  <a:schemeClr val="bg1"/>
                </a:solidFill>
              </a:rPr>
              <a:t> </a:t>
            </a:r>
            <a:r>
              <a:rPr lang="de-DE" dirty="0" err="1">
                <a:solidFill>
                  <a:schemeClr val="bg1"/>
                </a:solidFill>
              </a:rPr>
              <a:t>customers</a:t>
            </a:r>
            <a:r>
              <a:rPr lang="de-DE" dirty="0">
                <a:solidFill>
                  <a:schemeClr val="bg1"/>
                </a:solidFill>
              </a:rPr>
              <a:t> </a:t>
            </a:r>
            <a:r>
              <a:rPr lang="de-DE" dirty="0" err="1">
                <a:solidFill>
                  <a:schemeClr val="bg1"/>
                </a:solidFill>
              </a:rPr>
              <a:t>which</a:t>
            </a:r>
            <a:r>
              <a:rPr lang="de-DE" dirty="0">
                <a:solidFill>
                  <a:schemeClr val="bg1"/>
                </a:solidFill>
              </a:rPr>
              <a:t> </a:t>
            </a:r>
            <a:r>
              <a:rPr lang="de-DE" dirty="0" err="1">
                <a:solidFill>
                  <a:schemeClr val="bg1"/>
                </a:solidFill>
              </a:rPr>
              <a:t>provide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highest</a:t>
            </a:r>
            <a:r>
              <a:rPr lang="de-DE" dirty="0">
                <a:solidFill>
                  <a:schemeClr val="bg1"/>
                </a:solidFill>
              </a:rPr>
              <a:t> </a:t>
            </a:r>
            <a:r>
              <a:rPr lang="de-DE" dirty="0" err="1">
                <a:solidFill>
                  <a:schemeClr val="bg1"/>
                </a:solidFill>
              </a:rPr>
              <a:t>revenues</a:t>
            </a:r>
            <a:r>
              <a:rPr lang="de-DE" dirty="0">
                <a:solidFill>
                  <a:schemeClr val="bg1"/>
                </a:solidFill>
              </a:rPr>
              <a:t>..</a:t>
            </a:r>
          </a:p>
        </p:txBody>
      </p:sp>
    </p:spTree>
    <p:extLst>
      <p:ext uri="{BB962C8B-B14F-4D97-AF65-F5344CB8AC3E}">
        <p14:creationId xmlns:p14="http://schemas.microsoft.com/office/powerpoint/2010/main" val="351684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3. </a:t>
            </a:r>
            <a:r>
              <a:rPr lang="de-DE" dirty="0" err="1">
                <a:solidFill>
                  <a:schemeClr val="bg1"/>
                </a:solidFill>
              </a:rPr>
              <a:t>Preparing</a:t>
            </a:r>
            <a:r>
              <a:rPr lang="de-DE" dirty="0">
                <a:solidFill>
                  <a:schemeClr val="bg1"/>
                </a:solidFill>
              </a:rPr>
              <a:t> </a:t>
            </a:r>
            <a:r>
              <a:rPr lang="de-DE" dirty="0" err="1">
                <a:solidFill>
                  <a:schemeClr val="bg1"/>
                </a:solidFill>
              </a:rPr>
              <a:t>for</a:t>
            </a:r>
            <a:r>
              <a:rPr lang="de-DE" dirty="0">
                <a:solidFill>
                  <a:schemeClr val="bg1"/>
                </a:solidFill>
              </a:rPr>
              <a:t> Influenza Season</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Instacart</a:t>
            </a:r>
            <a:r>
              <a:rPr lang="de-DE" sz="2000" i="1" dirty="0">
                <a:solidFill>
                  <a:schemeClr val="bg1"/>
                </a:solidFill>
              </a:rPr>
              <a:t> </a:t>
            </a:r>
            <a:r>
              <a:rPr lang="de-DE" sz="2000" i="1" dirty="0" err="1">
                <a:solidFill>
                  <a:schemeClr val="bg1"/>
                </a:solidFill>
              </a:rPr>
              <a:t>is</a:t>
            </a:r>
            <a:r>
              <a:rPr lang="de-DE" sz="2000" i="1" dirty="0">
                <a:solidFill>
                  <a:schemeClr val="bg1"/>
                </a:solidFill>
              </a:rPr>
              <a:t> an American online </a:t>
            </a:r>
            <a:r>
              <a:rPr lang="de-DE" sz="2000" i="1" dirty="0" err="1">
                <a:solidFill>
                  <a:schemeClr val="bg1"/>
                </a:solidFill>
              </a:rPr>
              <a:t>grocery</a:t>
            </a:r>
            <a:r>
              <a:rPr lang="de-DE" sz="2000" i="1" dirty="0">
                <a:solidFill>
                  <a:schemeClr val="bg1"/>
                </a:solidFill>
              </a:rPr>
              <a:t> </a:t>
            </a:r>
            <a:r>
              <a:rPr lang="de-DE" sz="2000" i="1" dirty="0" err="1">
                <a:solidFill>
                  <a:schemeClr val="bg1"/>
                </a:solidFill>
              </a:rPr>
              <a:t>shop</a:t>
            </a:r>
            <a:r>
              <a:rPr lang="de-DE" sz="2000" i="1" dirty="0">
                <a:solidFill>
                  <a:schemeClr val="bg1"/>
                </a:solidFill>
              </a:rPr>
              <a:t> </a:t>
            </a:r>
            <a:r>
              <a:rPr lang="de-DE" sz="2000" i="1" dirty="0" err="1">
                <a:solidFill>
                  <a:schemeClr val="bg1"/>
                </a:solidFill>
              </a:rPr>
              <a:t>that</a:t>
            </a:r>
            <a:r>
              <a:rPr lang="de-DE" sz="2000" i="1" dirty="0">
                <a:solidFill>
                  <a:schemeClr val="bg1"/>
                </a:solidFill>
              </a:rPr>
              <a:t> </a:t>
            </a:r>
            <a:r>
              <a:rPr lang="de-DE" sz="2000" i="1" dirty="0" err="1">
                <a:solidFill>
                  <a:schemeClr val="bg1"/>
                </a:solidFill>
              </a:rPr>
              <a:t>operates</a:t>
            </a:r>
            <a:r>
              <a:rPr lang="de-DE" sz="2000" i="1" dirty="0">
                <a:solidFill>
                  <a:schemeClr val="bg1"/>
                </a:solidFill>
              </a:rPr>
              <a:t> </a:t>
            </a:r>
            <a:r>
              <a:rPr lang="de-DE" sz="2000" i="1" dirty="0" err="1">
                <a:solidFill>
                  <a:schemeClr val="bg1"/>
                </a:solidFill>
              </a:rPr>
              <a:t>inn</a:t>
            </a:r>
            <a:r>
              <a:rPr lang="de-DE" sz="2000" i="1" dirty="0">
                <a:solidFill>
                  <a:schemeClr val="bg1"/>
                </a:solidFill>
              </a:rPr>
              <a:t> </a:t>
            </a:r>
            <a:r>
              <a:rPr lang="de-DE" sz="2000" i="1" dirty="0" err="1">
                <a:solidFill>
                  <a:schemeClr val="bg1"/>
                </a:solidFill>
              </a:rPr>
              <a:t>the</a:t>
            </a:r>
            <a:r>
              <a:rPr lang="de-DE" sz="2000" i="1" dirty="0">
                <a:solidFill>
                  <a:schemeClr val="bg1"/>
                </a:solidFill>
              </a:rPr>
              <a:t> US and </a:t>
            </a:r>
            <a:r>
              <a:rPr lang="de-DE" sz="2000" i="1" dirty="0" err="1">
                <a:solidFill>
                  <a:schemeClr val="bg1"/>
                </a:solidFill>
              </a:rPr>
              <a:t>Canda</a:t>
            </a:r>
            <a:r>
              <a:rPr lang="de-DE" sz="2000" i="1" dirty="0">
                <a:solidFill>
                  <a:schemeClr val="bg1"/>
                </a:solidFill>
              </a:rPr>
              <a:t>!</a:t>
            </a: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1629144305"/>
              </p:ext>
            </p:extLst>
          </p:nvPr>
        </p:nvGraphicFramePr>
        <p:xfrm>
          <a:off x="811658" y="2618297"/>
          <a:ext cx="10427841" cy="3978445"/>
        </p:xfrm>
        <a:graphic>
          <a:graphicData uri="http://schemas.openxmlformats.org/drawingml/2006/table">
            <a:tbl>
              <a:tblPr firstRow="1" bandRow="1">
                <a:tableStyleId>{2D5ABB26-0587-4C30-8999-92F81FD0307C}</a:tableStyleId>
              </a:tblPr>
              <a:tblGrid>
                <a:gridCol w="3465067">
                  <a:extLst>
                    <a:ext uri="{9D8B030D-6E8A-4147-A177-3AD203B41FA5}">
                      <a16:colId xmlns:a16="http://schemas.microsoft.com/office/drawing/2014/main" val="441591028"/>
                    </a:ext>
                  </a:extLst>
                </a:gridCol>
                <a:gridCol w="348682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1048615">
                <a:tc>
                  <a:txBody>
                    <a:bodyPr/>
                    <a:lstStyle/>
                    <a:p>
                      <a:pPr algn="ctr"/>
                      <a:r>
                        <a:rPr lang="de-DE" sz="2400" b="1" kern="1200" dirty="0" err="1">
                          <a:solidFill>
                            <a:schemeClr val="bg1"/>
                          </a:solidFill>
                        </a:rPr>
                        <a:t>Objectives</a:t>
                      </a:r>
                      <a:endParaRPr lang="de-DE" sz="2400" b="1" kern="1200" dirty="0">
                        <a:solidFill>
                          <a:schemeClr val="bg1"/>
                        </a:solidFill>
                        <a:latin typeface="+mn-lt"/>
                        <a:ea typeface="+mn-ea"/>
                        <a:cs typeface="+mn-cs"/>
                      </a:endParaRPr>
                    </a:p>
                  </a:txBody>
                  <a:tcPr anchor="ctr"/>
                </a:tc>
                <a:tc>
                  <a:txBody>
                    <a:bodyPr/>
                    <a:lstStyle/>
                    <a:p>
                      <a:pPr algn="ctr"/>
                      <a:r>
                        <a:rPr lang="de-DE" sz="2400" b="1" dirty="0">
                          <a:solidFill>
                            <a:schemeClr val="bg1"/>
                          </a:solidFill>
                        </a:rPr>
                        <a:t>Data</a:t>
                      </a:r>
                    </a:p>
                  </a:txBody>
                  <a:tcPr anchor="ctr"/>
                </a:tc>
                <a:tc>
                  <a:txBody>
                    <a:bodyPr/>
                    <a:lstStyle/>
                    <a:p>
                      <a:pPr algn="ctr"/>
                      <a:r>
                        <a:rPr lang="de-DE" sz="2400" dirty="0">
                          <a:solidFill>
                            <a:schemeClr val="bg1"/>
                          </a:solidFill>
                        </a:rPr>
                        <a:t>   </a:t>
                      </a:r>
                      <a:r>
                        <a:rPr lang="de-DE" sz="2400" b="1" dirty="0">
                          <a:solidFill>
                            <a:schemeClr val="bg1"/>
                          </a:solidFill>
                        </a:rPr>
                        <a:t>Tools and Skills</a:t>
                      </a:r>
                    </a:p>
                  </a:txBody>
                  <a:tcPr anchor="ctr"/>
                </a:tc>
                <a:extLst>
                  <a:ext uri="{0D108BD9-81ED-4DB2-BD59-A6C34878D82A}">
                    <a16:rowId xmlns:a16="http://schemas.microsoft.com/office/drawing/2014/main" val="4050775837"/>
                  </a:ext>
                </a:extLst>
              </a:tr>
              <a:tr h="2929830">
                <a:tc>
                  <a:txBody>
                    <a:bodyPr/>
                    <a:lstStyle/>
                    <a:p>
                      <a:r>
                        <a:rPr lang="en-US" dirty="0">
                          <a:solidFill>
                            <a:schemeClr val="bg1"/>
                          </a:solidFill>
                        </a:rPr>
                        <a:t>To help a medical staffing agency that provides temporary workers to clinics </a:t>
                      </a:r>
                      <a:r>
                        <a:rPr lang="en-US" sz="1800" kern="1200" dirty="0">
                          <a:solidFill>
                            <a:schemeClr val="bg1"/>
                          </a:solidFill>
                          <a:latin typeface="+mn-lt"/>
                          <a:ea typeface="+mn-ea"/>
                          <a:cs typeface="+mn-cs"/>
                        </a:rPr>
                        <a:t>and hospitals on an as-needed basis. The final results examine trends in influenza and how they can be used to proactively plan for staffing needs across the country.</a:t>
                      </a:r>
                      <a:endParaRPr lang="de-DE" sz="1800" kern="1200" dirty="0">
                        <a:solidFill>
                          <a:schemeClr val="bg1"/>
                        </a:solidFill>
                        <a:latin typeface="+mn-lt"/>
                        <a:ea typeface="+mn-ea"/>
                        <a:cs typeface="+mn-cs"/>
                      </a:endParaRPr>
                    </a:p>
                  </a:txBody>
                  <a:tcPr/>
                </a:tc>
                <a:tc>
                  <a:txBody>
                    <a:bodyPr/>
                    <a:lstStyle/>
                    <a:p>
                      <a:pPr marL="285750" indent="-285750">
                        <a:buFont typeface="Arial" panose="020B0604020202020204" pitchFamily="34" charset="0"/>
                        <a:buChar char="•"/>
                      </a:pPr>
                      <a:r>
                        <a:rPr lang="de-DE" sz="1800" kern="1200" dirty="0">
                          <a:solidFill>
                            <a:schemeClr val="bg1"/>
                          </a:solidFill>
                          <a:latin typeface="+mn-lt"/>
                          <a:ea typeface="+mn-ea"/>
                          <a:cs typeface="+mn-cs"/>
                        </a:rPr>
                        <a:t>Influenza </a:t>
                      </a:r>
                      <a:r>
                        <a:rPr lang="de-DE" sz="1800" kern="1200" dirty="0" err="1">
                          <a:solidFill>
                            <a:schemeClr val="bg1"/>
                          </a:solidFill>
                          <a:latin typeface="+mn-lt"/>
                          <a:ea typeface="+mn-ea"/>
                          <a:cs typeface="+mn-cs"/>
                        </a:rPr>
                        <a:t>deaths</a:t>
                      </a:r>
                      <a:r>
                        <a:rPr lang="de-DE" sz="1800" kern="1200" dirty="0">
                          <a:solidFill>
                            <a:schemeClr val="bg1"/>
                          </a:solidFill>
                          <a:latin typeface="+mn-lt"/>
                          <a:ea typeface="+mn-ea"/>
                          <a:cs typeface="+mn-cs"/>
                        </a:rPr>
                        <a:t> in </a:t>
                      </a:r>
                      <a:r>
                        <a:rPr lang="de-DE" sz="1800" kern="1200" dirty="0" err="1">
                          <a:solidFill>
                            <a:schemeClr val="bg1"/>
                          </a:solidFill>
                          <a:latin typeface="+mn-lt"/>
                          <a:ea typeface="+mn-ea"/>
                          <a:cs typeface="+mn-cs"/>
                        </a:rPr>
                        <a:t>the</a:t>
                      </a:r>
                      <a:r>
                        <a:rPr lang="de-DE" sz="1800" kern="1200" dirty="0">
                          <a:solidFill>
                            <a:schemeClr val="bg1"/>
                          </a:solidFill>
                          <a:latin typeface="+mn-lt"/>
                          <a:ea typeface="+mn-ea"/>
                          <a:cs typeface="+mn-cs"/>
                        </a:rPr>
                        <a:t> US </a:t>
                      </a:r>
                      <a:r>
                        <a:rPr lang="de-DE" sz="1800" kern="1200" dirty="0" err="1">
                          <a:solidFill>
                            <a:schemeClr val="bg1"/>
                          </a:solidFill>
                          <a:latin typeface="+mn-lt"/>
                          <a:ea typeface="+mn-ea"/>
                          <a:cs typeface="+mn-cs"/>
                        </a:rPr>
                        <a:t>for</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period</a:t>
                      </a:r>
                      <a:r>
                        <a:rPr lang="de-DE" sz="1800" kern="1200" dirty="0">
                          <a:solidFill>
                            <a:schemeClr val="bg1"/>
                          </a:solidFill>
                          <a:latin typeface="+mn-lt"/>
                          <a:ea typeface="+mn-ea"/>
                          <a:cs typeface="+mn-cs"/>
                        </a:rPr>
                        <a:t> 200-2017 down </a:t>
                      </a:r>
                      <a:r>
                        <a:rPr lang="de-DE" sz="1800" kern="1200" dirty="0" err="1">
                          <a:solidFill>
                            <a:schemeClr val="bg1"/>
                          </a:solidFill>
                          <a:latin typeface="+mn-lt"/>
                          <a:ea typeface="+mn-ea"/>
                          <a:cs typeface="+mn-cs"/>
                        </a:rPr>
                        <a:t>by</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state</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age</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group</a:t>
                      </a:r>
                      <a:r>
                        <a:rPr lang="de-DE" sz="1800" kern="1200" dirty="0">
                          <a:solidFill>
                            <a:schemeClr val="bg1"/>
                          </a:solidFill>
                          <a:latin typeface="+mn-lt"/>
                          <a:ea typeface="+mn-ea"/>
                          <a:cs typeface="+mn-cs"/>
                        </a:rPr>
                        <a:t> and </a:t>
                      </a:r>
                      <a:r>
                        <a:rPr lang="de-DE" sz="1800" kern="1200" dirty="0" err="1">
                          <a:solidFill>
                            <a:schemeClr val="bg1"/>
                          </a:solidFill>
                          <a:latin typeface="+mn-lt"/>
                          <a:ea typeface="+mn-ea"/>
                          <a:cs typeface="+mn-cs"/>
                        </a:rPr>
                        <a:t>gender</a:t>
                      </a:r>
                      <a:r>
                        <a:rPr lang="de-DE" dirty="0">
                          <a:solidFill>
                            <a:schemeClr val="bg1"/>
                          </a:solidFill>
                        </a:rPr>
                        <a:t>.  </a:t>
                      </a:r>
                      <a:br>
                        <a:rPr lang="de-DE" dirty="0">
                          <a:solidFill>
                            <a:schemeClr val="bg1"/>
                          </a:solidFill>
                        </a:rPr>
                      </a:br>
                      <a:r>
                        <a:rPr lang="de-DE" dirty="0">
                          <a:solidFill>
                            <a:schemeClr val="bg1"/>
                          </a:solidFill>
                          <a:hlinkClick r:id="rId2"/>
                        </a:rPr>
                        <a:t>Data</a:t>
                      </a:r>
                      <a:endParaRPr lang="de-DE" dirty="0">
                        <a:solidFill>
                          <a:schemeClr val="bg1"/>
                        </a:solidFill>
                      </a:endParaRPr>
                    </a:p>
                    <a:p>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Us</a:t>
                      </a:r>
                      <a:r>
                        <a:rPr lang="de-DE" dirty="0">
                          <a:solidFill>
                            <a:schemeClr val="bg1"/>
                          </a:solidFill>
                        </a:rPr>
                        <a:t> </a:t>
                      </a:r>
                      <a:r>
                        <a:rPr lang="de-DE" dirty="0" err="1">
                          <a:solidFill>
                            <a:schemeClr val="bg1"/>
                          </a:solidFill>
                        </a:rPr>
                        <a:t>census</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showing</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population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each</a:t>
                      </a:r>
                      <a:r>
                        <a:rPr lang="de-DE" dirty="0">
                          <a:solidFill>
                            <a:schemeClr val="bg1"/>
                          </a:solidFill>
                        </a:rPr>
                        <a:t> US </a:t>
                      </a:r>
                      <a:r>
                        <a:rPr lang="de-DE" dirty="0" err="1">
                          <a:solidFill>
                            <a:schemeClr val="bg1"/>
                          </a:solidFill>
                        </a:rPr>
                        <a:t>state</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period</a:t>
                      </a:r>
                      <a:r>
                        <a:rPr lang="de-DE" dirty="0">
                          <a:solidFill>
                            <a:schemeClr val="bg1"/>
                          </a:solidFill>
                        </a:rPr>
                        <a:t> 2009 . 2017 </a:t>
                      </a:r>
                      <a:r>
                        <a:rPr lang="de-DE" dirty="0" err="1">
                          <a:solidFill>
                            <a:schemeClr val="bg1"/>
                          </a:solidFill>
                        </a:rPr>
                        <a:t>by</a:t>
                      </a:r>
                      <a:r>
                        <a:rPr lang="de-DE" dirty="0">
                          <a:solidFill>
                            <a:schemeClr val="bg1"/>
                          </a:solidFill>
                        </a:rPr>
                        <a:t> </a:t>
                      </a:r>
                      <a:r>
                        <a:rPr lang="de-DE" dirty="0" err="1">
                          <a:solidFill>
                            <a:schemeClr val="bg1"/>
                          </a:solidFill>
                        </a:rPr>
                        <a:t>age</a:t>
                      </a:r>
                      <a:r>
                        <a:rPr lang="de-DE" dirty="0">
                          <a:solidFill>
                            <a:schemeClr val="bg1"/>
                          </a:solidFill>
                        </a:rPr>
                        <a:t>, </a:t>
                      </a:r>
                      <a:r>
                        <a:rPr lang="de-DE" dirty="0" err="1">
                          <a:solidFill>
                            <a:schemeClr val="bg1"/>
                          </a:solidFill>
                        </a:rPr>
                        <a:t>group</a:t>
                      </a:r>
                      <a:r>
                        <a:rPr lang="de-DE" dirty="0">
                          <a:solidFill>
                            <a:schemeClr val="bg1"/>
                          </a:solidFill>
                        </a:rPr>
                        <a:t>, and </a:t>
                      </a:r>
                      <a:r>
                        <a:rPr lang="de-DE" dirty="0" err="1">
                          <a:solidFill>
                            <a:schemeClr val="bg1"/>
                          </a:solidFill>
                        </a:rPr>
                        <a:t>gender</a:t>
                      </a:r>
                      <a:r>
                        <a:rPr lang="de-DE" dirty="0">
                          <a:solidFill>
                            <a:schemeClr val="bg1"/>
                          </a:solidFill>
                        </a:rPr>
                        <a:t>. </a:t>
                      </a:r>
                      <a:r>
                        <a:rPr lang="de-DE" dirty="0">
                          <a:solidFill>
                            <a:schemeClr val="bg1"/>
                          </a:solidFill>
                          <a:hlinkClick r:id="rId3"/>
                        </a:rPr>
                        <a:t>Data</a:t>
                      </a:r>
                      <a:endParaRPr lang="de-DE" dirty="0">
                        <a:solidFill>
                          <a:schemeClr val="bg1"/>
                        </a:solidFill>
                      </a:endParaRPr>
                    </a:p>
                  </a:txBody>
                  <a:tcPr/>
                </a:tc>
                <a:tc>
                  <a:txBody>
                    <a:bodyPr/>
                    <a:lstStyle/>
                    <a:p>
                      <a:pPr marL="285750" indent="-285750">
                        <a:buFont typeface="Arial" panose="020B0604020202020204" pitchFamily="34" charset="0"/>
                        <a:buChar char="•"/>
                      </a:pPr>
                      <a:r>
                        <a:rPr lang="de-DE" dirty="0" err="1">
                          <a:solidFill>
                            <a:schemeClr val="bg1"/>
                          </a:solidFill>
                        </a:rPr>
                        <a:t>Designing</a:t>
                      </a:r>
                      <a:r>
                        <a:rPr lang="de-DE" dirty="0">
                          <a:solidFill>
                            <a:schemeClr val="bg1"/>
                          </a:solidFill>
                        </a:rPr>
                        <a:t> a </a:t>
                      </a:r>
                      <a:r>
                        <a:rPr lang="de-DE" dirty="0" err="1">
                          <a:solidFill>
                            <a:schemeClr val="bg1"/>
                          </a:solidFill>
                        </a:rPr>
                        <a:t>data</a:t>
                      </a:r>
                      <a:r>
                        <a:rPr lang="de-DE" dirty="0">
                          <a:solidFill>
                            <a:schemeClr val="bg1"/>
                          </a:solidFill>
                        </a:rPr>
                        <a:t> </a:t>
                      </a:r>
                      <a:r>
                        <a:rPr lang="de-DE" dirty="0" err="1">
                          <a:solidFill>
                            <a:schemeClr val="bg1"/>
                          </a:solidFill>
                        </a:rPr>
                        <a:t>research</a:t>
                      </a:r>
                      <a:r>
                        <a:rPr lang="de-DE" dirty="0">
                          <a:solidFill>
                            <a:schemeClr val="bg1"/>
                          </a:solidFill>
                        </a:rPr>
                        <a:t> </a:t>
                      </a:r>
                      <a:r>
                        <a:rPr lang="de-DE" dirty="0" err="1">
                          <a:solidFill>
                            <a:schemeClr val="bg1"/>
                          </a:solidFill>
                        </a:rPr>
                        <a:t>project</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cleaning</a:t>
                      </a:r>
                      <a:r>
                        <a:rPr lang="de-DE" dirty="0">
                          <a:solidFill>
                            <a:schemeClr val="bg1"/>
                          </a:solidFill>
                        </a:rPr>
                        <a:t>, </a:t>
                      </a:r>
                      <a:r>
                        <a:rPr lang="de-DE" dirty="0" err="1">
                          <a:solidFill>
                            <a:schemeClr val="bg1"/>
                          </a:solidFill>
                        </a:rPr>
                        <a:t>profiling</a:t>
                      </a:r>
                      <a:r>
                        <a:rPr lang="de-DE" dirty="0">
                          <a:solidFill>
                            <a:schemeClr val="bg1"/>
                          </a:solidFill>
                        </a:rPr>
                        <a:t>, </a:t>
                      </a:r>
                      <a:r>
                        <a:rPr lang="de-DE" dirty="0" err="1">
                          <a:solidFill>
                            <a:schemeClr val="bg1"/>
                          </a:solidFill>
                        </a:rPr>
                        <a:t>integrity</a:t>
                      </a:r>
                      <a:r>
                        <a:rPr lang="de-DE" dirty="0">
                          <a:solidFill>
                            <a:schemeClr val="bg1"/>
                          </a:solidFill>
                        </a:rPr>
                        <a:t> and </a:t>
                      </a:r>
                      <a:r>
                        <a:rPr lang="de-DE" dirty="0" err="1">
                          <a:solidFill>
                            <a:schemeClr val="bg1"/>
                          </a:solidFill>
                        </a:rPr>
                        <a:t>transformation</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Statisticah</a:t>
                      </a:r>
                      <a:r>
                        <a:rPr lang="de-DE" dirty="0">
                          <a:solidFill>
                            <a:schemeClr val="bg1"/>
                          </a:solidFill>
                        </a:rPr>
                        <a:t> </a:t>
                      </a:r>
                      <a:r>
                        <a:rPr lang="de-DE" dirty="0" err="1">
                          <a:solidFill>
                            <a:schemeClr val="bg1"/>
                          </a:solidFill>
                        </a:rPr>
                        <a:t>hypothesis</a:t>
                      </a:r>
                      <a:r>
                        <a:rPr lang="de-DE" dirty="0">
                          <a:solidFill>
                            <a:schemeClr val="bg1"/>
                          </a:solidFill>
                        </a:rPr>
                        <a:t> </a:t>
                      </a:r>
                      <a:r>
                        <a:rPr lang="de-DE" dirty="0" err="1">
                          <a:solidFill>
                            <a:schemeClr val="bg1"/>
                          </a:solidFill>
                        </a:rPr>
                        <a:t>testing</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Forecasting</a:t>
                      </a:r>
                      <a:r>
                        <a:rPr lang="de-DE" dirty="0">
                          <a:solidFill>
                            <a:schemeClr val="bg1"/>
                          </a:solidFill>
                        </a:rPr>
                        <a:t> &amp; Storytelling </a:t>
                      </a:r>
                      <a:r>
                        <a:rPr lang="de-DE" dirty="0" err="1">
                          <a:solidFill>
                            <a:schemeClr val="bg1"/>
                          </a:solidFill>
                        </a:rPr>
                        <a:t>with</a:t>
                      </a:r>
                      <a:r>
                        <a:rPr lang="de-DE" dirty="0">
                          <a:solidFill>
                            <a:schemeClr val="bg1"/>
                          </a:solidFill>
                        </a:rPr>
                        <a:t> Tableau</a:t>
                      </a:r>
                    </a:p>
                  </a:txBody>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6825" y="2673505"/>
            <a:ext cx="887179" cy="887179"/>
          </a:xfrm>
          <a:prstGeom prst="rect">
            <a:avLst/>
          </a:prstGeom>
        </p:spPr>
      </p:pic>
      <p:pic>
        <p:nvPicPr>
          <p:cNvPr id="3" name="Grafik 2">
            <a:extLst>
              <a:ext uri="{FF2B5EF4-FFF2-40B4-BE49-F238E27FC236}">
                <a16:creationId xmlns:a16="http://schemas.microsoft.com/office/drawing/2014/main" id="{C1423DA2-0A4A-0849-8A98-2FA536733CDC}"/>
              </a:ext>
            </a:extLst>
          </p:cNvPr>
          <p:cNvPicPr>
            <a:picLocks noChangeAspect="1"/>
          </p:cNvPicPr>
          <p:nvPr/>
        </p:nvPicPr>
        <p:blipFill>
          <a:blip r:embed="rId10"/>
          <a:stretch>
            <a:fillRect/>
          </a:stretch>
        </p:blipFill>
        <p:spPr>
          <a:xfrm>
            <a:off x="10103355" y="5540403"/>
            <a:ext cx="1276987" cy="669895"/>
          </a:xfrm>
          <a:prstGeom prst="rect">
            <a:avLst/>
          </a:prstGeom>
        </p:spPr>
      </p:pic>
      <p:pic>
        <p:nvPicPr>
          <p:cNvPr id="9" name="Grafik 8">
            <a:extLst>
              <a:ext uri="{FF2B5EF4-FFF2-40B4-BE49-F238E27FC236}">
                <a16:creationId xmlns:a16="http://schemas.microsoft.com/office/drawing/2014/main" id="{6DA9BC35-82C7-034A-72D0-A2D652B5BFC3}"/>
              </a:ext>
            </a:extLst>
          </p:cNvPr>
          <p:cNvPicPr>
            <a:picLocks noChangeAspect="1"/>
          </p:cNvPicPr>
          <p:nvPr/>
        </p:nvPicPr>
        <p:blipFill>
          <a:blip r:embed="rId11"/>
          <a:stretch>
            <a:fillRect/>
          </a:stretch>
        </p:blipFill>
        <p:spPr>
          <a:xfrm>
            <a:off x="8270699" y="5683189"/>
            <a:ext cx="1446225" cy="597018"/>
          </a:xfrm>
          <a:prstGeom prst="rect">
            <a:avLst/>
          </a:prstGeom>
        </p:spPr>
      </p:pic>
    </p:spTree>
    <p:extLst>
      <p:ext uri="{BB962C8B-B14F-4D97-AF65-F5344CB8AC3E}">
        <p14:creationId xmlns:p14="http://schemas.microsoft.com/office/powerpoint/2010/main" val="410105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Data </a:t>
            </a:r>
            <a:r>
              <a:rPr lang="de-DE" dirty="0" err="1">
                <a:solidFill>
                  <a:schemeClr val="bg1"/>
                </a:solidFill>
              </a:rPr>
              <a:t>profiling</a:t>
            </a:r>
            <a:r>
              <a:rPr lang="de-DE" dirty="0">
                <a:solidFill>
                  <a:schemeClr val="bg1"/>
                </a:solidFill>
              </a:rPr>
              <a:t> and </a:t>
            </a:r>
            <a:r>
              <a:rPr lang="de-DE" dirty="0" err="1">
                <a:solidFill>
                  <a:schemeClr val="bg1"/>
                </a:solidFill>
              </a:rPr>
              <a:t>statistical</a:t>
            </a:r>
            <a:r>
              <a:rPr lang="de-DE" dirty="0">
                <a:solidFill>
                  <a:schemeClr val="bg1"/>
                </a:solidFill>
              </a:rPr>
              <a:t> </a:t>
            </a:r>
            <a:r>
              <a:rPr lang="de-DE" dirty="0" err="1">
                <a:solidFill>
                  <a:schemeClr val="bg1"/>
                </a:solidFill>
              </a:rPr>
              <a:t>analysis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550DFD25-0C32-5D97-FBDA-61437F7EC858}"/>
              </a:ext>
            </a:extLst>
          </p:cNvPr>
          <p:cNvPicPr>
            <a:picLocks noChangeAspect="1"/>
          </p:cNvPicPr>
          <p:nvPr/>
        </p:nvPicPr>
        <p:blipFill>
          <a:blip r:embed="rId2"/>
          <a:stretch>
            <a:fillRect/>
          </a:stretch>
        </p:blipFill>
        <p:spPr>
          <a:xfrm>
            <a:off x="6478704" y="2145001"/>
            <a:ext cx="4625741" cy="662997"/>
          </a:xfrm>
          <a:prstGeom prst="rect">
            <a:avLst/>
          </a:prstGeom>
        </p:spPr>
      </p:pic>
      <p:pic>
        <p:nvPicPr>
          <p:cNvPr id="12" name="Grafik 11">
            <a:extLst>
              <a:ext uri="{FF2B5EF4-FFF2-40B4-BE49-F238E27FC236}">
                <a16:creationId xmlns:a16="http://schemas.microsoft.com/office/drawing/2014/main" id="{CFD19992-EE55-ED8C-036B-00A7DA470131}"/>
              </a:ext>
            </a:extLst>
          </p:cNvPr>
          <p:cNvPicPr>
            <a:picLocks noChangeAspect="1"/>
          </p:cNvPicPr>
          <p:nvPr/>
        </p:nvPicPr>
        <p:blipFill>
          <a:blip r:embed="rId3"/>
          <a:stretch>
            <a:fillRect/>
          </a:stretch>
        </p:blipFill>
        <p:spPr>
          <a:xfrm>
            <a:off x="849757" y="2064901"/>
            <a:ext cx="4886573" cy="2830733"/>
          </a:xfrm>
          <a:prstGeom prst="rect">
            <a:avLst/>
          </a:prstGeom>
        </p:spPr>
      </p:pic>
      <p:pic>
        <p:nvPicPr>
          <p:cNvPr id="14" name="Grafik 13">
            <a:extLst>
              <a:ext uri="{FF2B5EF4-FFF2-40B4-BE49-F238E27FC236}">
                <a16:creationId xmlns:a16="http://schemas.microsoft.com/office/drawing/2014/main" id="{21A9FD3E-8FE7-0FCC-54DA-6D96C2C2BD24}"/>
              </a:ext>
            </a:extLst>
          </p:cNvPr>
          <p:cNvPicPr>
            <a:picLocks noChangeAspect="1"/>
          </p:cNvPicPr>
          <p:nvPr/>
        </p:nvPicPr>
        <p:blipFill>
          <a:blip r:embed="rId4"/>
          <a:stretch>
            <a:fillRect/>
          </a:stretch>
        </p:blipFill>
        <p:spPr>
          <a:xfrm>
            <a:off x="849757" y="4895634"/>
            <a:ext cx="4701947" cy="1562235"/>
          </a:xfrm>
          <a:prstGeom prst="rect">
            <a:avLst/>
          </a:prstGeom>
        </p:spPr>
      </p:pic>
      <p:pic>
        <p:nvPicPr>
          <p:cNvPr id="18" name="Grafik 17">
            <a:extLst>
              <a:ext uri="{FF2B5EF4-FFF2-40B4-BE49-F238E27FC236}">
                <a16:creationId xmlns:a16="http://schemas.microsoft.com/office/drawing/2014/main" id="{878F6BB2-E3FD-719D-4B2D-C1F491889F37}"/>
              </a:ext>
            </a:extLst>
          </p:cNvPr>
          <p:cNvPicPr>
            <a:picLocks noChangeAspect="1"/>
          </p:cNvPicPr>
          <p:nvPr/>
        </p:nvPicPr>
        <p:blipFill>
          <a:blip r:embed="rId5"/>
          <a:stretch>
            <a:fillRect/>
          </a:stretch>
        </p:blipFill>
        <p:spPr>
          <a:xfrm>
            <a:off x="6478704" y="2807998"/>
            <a:ext cx="4713778" cy="1843053"/>
          </a:xfrm>
          <a:prstGeom prst="rect">
            <a:avLst/>
          </a:prstGeom>
        </p:spPr>
      </p:pic>
      <p:sp>
        <p:nvSpPr>
          <p:cNvPr id="19" name="TextBox 88">
            <a:extLst>
              <a:ext uri="{FF2B5EF4-FFF2-40B4-BE49-F238E27FC236}">
                <a16:creationId xmlns:a16="http://schemas.microsoft.com/office/drawing/2014/main" id="{14F869AF-97D0-6A58-2AE3-5B4064E2B114}"/>
              </a:ext>
            </a:extLst>
          </p:cNvPr>
          <p:cNvSpPr txBox="1"/>
          <p:nvPr/>
        </p:nvSpPr>
        <p:spPr>
          <a:xfrm>
            <a:off x="6025579" y="4815188"/>
            <a:ext cx="5282700" cy="1723126"/>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AutoNum type="arabicPeriod"/>
            </a:pPr>
            <a:r>
              <a:rPr lang="en-US" sz="1600" b="1" baseline="0" dirty="0">
                <a:solidFill>
                  <a:schemeClr val="tx1"/>
                </a:solidFill>
                <a:latin typeface="Abadi MT Condensed Light" panose="020B0306030101010103" pitchFamily="34" charset="77"/>
                <a:ea typeface="+mn-ea"/>
                <a:cs typeface="+mn-cs"/>
              </a:rPr>
              <a:t>Statistical </a:t>
            </a:r>
            <a:r>
              <a:rPr lang="en-US" sz="1600" b="1" baseline="0" dirty="0" err="1">
                <a:solidFill>
                  <a:schemeClr val="tx1"/>
                </a:solidFill>
                <a:latin typeface="Abadi MT Condensed Light" panose="020B0306030101010103" pitchFamily="34" charset="77"/>
                <a:ea typeface="+mn-ea"/>
                <a:cs typeface="+mn-cs"/>
              </a:rPr>
              <a:t>analyse</a:t>
            </a:r>
            <a:r>
              <a:rPr lang="en-US" sz="1600" b="1" baseline="0" dirty="0">
                <a:solidFill>
                  <a:schemeClr val="tx1"/>
                </a:solidFill>
                <a:latin typeface="Abadi MT Condensed Light" panose="020B0306030101010103" pitchFamily="34" charset="77"/>
                <a:ea typeface="+mn-ea"/>
                <a:cs typeface="+mn-cs"/>
              </a:rPr>
              <a:t> of different variables (e.g. SD, Variance, Mean etc.)</a:t>
            </a:r>
          </a:p>
          <a:p>
            <a:pPr marL="342900" indent="-342900">
              <a:buAutoNum type="arabicPeriod"/>
            </a:pPr>
            <a:r>
              <a:rPr lang="en-US" sz="1600" b="1" baseline="0" dirty="0">
                <a:solidFill>
                  <a:schemeClr val="tx1"/>
                </a:solidFill>
                <a:latin typeface="Abadi MT Condensed Light" panose="020B0306030101010103" pitchFamily="34" charset="77"/>
                <a:ea typeface="+mn-ea"/>
                <a:cs typeface="+mn-cs"/>
              </a:rPr>
              <a:t> Evaluation of the correlation between 2 Variables.</a:t>
            </a:r>
          </a:p>
          <a:p>
            <a:pPr marL="342900" indent="-342900">
              <a:buAutoNum type="arabicPeriod"/>
            </a:pPr>
            <a:r>
              <a:rPr lang="en-US" sz="1600" b="1" baseline="0" dirty="0">
                <a:solidFill>
                  <a:schemeClr val="tx1"/>
                </a:solidFill>
                <a:latin typeface="Abadi MT Condensed Light" panose="020B0306030101010103" pitchFamily="34" charset="77"/>
                <a:ea typeface="+mn-ea"/>
                <a:cs typeface="+mn-cs"/>
              </a:rPr>
              <a:t> </a:t>
            </a:r>
            <a:r>
              <a:rPr lang="en-US" sz="1600" b="1" dirty="0">
                <a:solidFill>
                  <a:schemeClr val="tx1"/>
                </a:solidFill>
                <a:latin typeface="Abadi MT Condensed Light" panose="020B0306030101010103" pitchFamily="34" charset="77"/>
              </a:rPr>
              <a:t>Exploration of different statistical values of relevant Variables.</a:t>
            </a:r>
          </a:p>
          <a:p>
            <a:pPr marL="342900" indent="-342900">
              <a:buAutoNum type="arabicPeriod"/>
            </a:pPr>
            <a:r>
              <a:rPr lang="en-US" sz="1600" b="1" baseline="0" dirty="0">
                <a:solidFill>
                  <a:schemeClr val="tx1"/>
                </a:solidFill>
                <a:latin typeface="Abadi MT Condensed Light" panose="020B0306030101010103" pitchFamily="34" charset="77"/>
                <a:ea typeface="+mn-ea"/>
                <a:cs typeface="+mn-cs"/>
              </a:rPr>
              <a:t>Exploration of different Data Types.</a:t>
            </a:r>
            <a:r>
              <a:rPr lang="en-US" sz="1600" b="0" baseline="0" dirty="0">
                <a:solidFill>
                  <a:schemeClr val="tx1"/>
                </a:solidFill>
                <a:latin typeface="Abadi MT Condensed Light" panose="020B0306030101010103" pitchFamily="34" charset="77"/>
                <a:ea typeface="+mn-ea"/>
                <a:cs typeface="+mn-cs"/>
              </a:rPr>
              <a:t> </a:t>
            </a:r>
          </a:p>
        </p:txBody>
      </p:sp>
      <p:sp>
        <p:nvSpPr>
          <p:cNvPr id="20" name="Textfeld 19">
            <a:extLst>
              <a:ext uri="{FF2B5EF4-FFF2-40B4-BE49-F238E27FC236}">
                <a16:creationId xmlns:a16="http://schemas.microsoft.com/office/drawing/2014/main" id="{613C06B7-F669-7315-CD15-48B151712E4E}"/>
              </a:ext>
            </a:extLst>
          </p:cNvPr>
          <p:cNvSpPr txBox="1"/>
          <p:nvPr/>
        </p:nvSpPr>
        <p:spPr>
          <a:xfrm>
            <a:off x="591187" y="2107167"/>
            <a:ext cx="440182" cy="369332"/>
          </a:xfrm>
          <a:prstGeom prst="rect">
            <a:avLst/>
          </a:prstGeom>
          <a:noFill/>
        </p:spPr>
        <p:txBody>
          <a:bodyPr wrap="square" rtlCol="0">
            <a:spAutoFit/>
          </a:bodyPr>
          <a:lstStyle/>
          <a:p>
            <a:r>
              <a:rPr lang="de-DE" dirty="0">
                <a:solidFill>
                  <a:schemeClr val="bg1"/>
                </a:solidFill>
              </a:rPr>
              <a:t>1.</a:t>
            </a:r>
          </a:p>
        </p:txBody>
      </p:sp>
      <p:sp>
        <p:nvSpPr>
          <p:cNvPr id="21" name="Textfeld 20">
            <a:extLst>
              <a:ext uri="{FF2B5EF4-FFF2-40B4-BE49-F238E27FC236}">
                <a16:creationId xmlns:a16="http://schemas.microsoft.com/office/drawing/2014/main" id="{58DFE441-8478-5881-9C63-37822C35346E}"/>
              </a:ext>
            </a:extLst>
          </p:cNvPr>
          <p:cNvSpPr txBox="1"/>
          <p:nvPr/>
        </p:nvSpPr>
        <p:spPr>
          <a:xfrm>
            <a:off x="445040" y="4905700"/>
            <a:ext cx="440182" cy="369332"/>
          </a:xfrm>
          <a:prstGeom prst="rect">
            <a:avLst/>
          </a:prstGeom>
          <a:noFill/>
        </p:spPr>
        <p:txBody>
          <a:bodyPr wrap="square" rtlCol="0">
            <a:spAutoFit/>
          </a:bodyPr>
          <a:lstStyle/>
          <a:p>
            <a:r>
              <a:rPr lang="de-DE" dirty="0">
                <a:solidFill>
                  <a:schemeClr val="bg1"/>
                </a:solidFill>
              </a:rPr>
              <a:t>2.</a:t>
            </a:r>
          </a:p>
        </p:txBody>
      </p:sp>
      <p:sp>
        <p:nvSpPr>
          <p:cNvPr id="22" name="Textfeld 21">
            <a:extLst>
              <a:ext uri="{FF2B5EF4-FFF2-40B4-BE49-F238E27FC236}">
                <a16:creationId xmlns:a16="http://schemas.microsoft.com/office/drawing/2014/main" id="{65DD16B4-C2BA-04D8-626C-E425B298BB1D}"/>
              </a:ext>
            </a:extLst>
          </p:cNvPr>
          <p:cNvSpPr txBox="1"/>
          <p:nvPr/>
        </p:nvSpPr>
        <p:spPr>
          <a:xfrm>
            <a:off x="6096000" y="2071037"/>
            <a:ext cx="440182" cy="369332"/>
          </a:xfrm>
          <a:prstGeom prst="rect">
            <a:avLst/>
          </a:prstGeom>
          <a:noFill/>
        </p:spPr>
        <p:txBody>
          <a:bodyPr wrap="square" rtlCol="0">
            <a:spAutoFit/>
          </a:bodyPr>
          <a:lstStyle/>
          <a:p>
            <a:r>
              <a:rPr lang="de-DE" dirty="0">
                <a:solidFill>
                  <a:schemeClr val="bg1"/>
                </a:solidFill>
              </a:rPr>
              <a:t>3.</a:t>
            </a:r>
          </a:p>
        </p:txBody>
      </p:sp>
      <p:sp>
        <p:nvSpPr>
          <p:cNvPr id="23" name="Textfeld 22">
            <a:extLst>
              <a:ext uri="{FF2B5EF4-FFF2-40B4-BE49-F238E27FC236}">
                <a16:creationId xmlns:a16="http://schemas.microsoft.com/office/drawing/2014/main" id="{423B0887-59D2-BBE6-2D7D-9C4B0B02CBCE}"/>
              </a:ext>
            </a:extLst>
          </p:cNvPr>
          <p:cNvSpPr txBox="1"/>
          <p:nvPr/>
        </p:nvSpPr>
        <p:spPr>
          <a:xfrm>
            <a:off x="6096000" y="3039717"/>
            <a:ext cx="440182" cy="369332"/>
          </a:xfrm>
          <a:prstGeom prst="rect">
            <a:avLst/>
          </a:prstGeom>
          <a:noFill/>
        </p:spPr>
        <p:txBody>
          <a:bodyPr wrap="square" rtlCol="0">
            <a:spAutoFit/>
          </a:bodyPr>
          <a:lstStyle/>
          <a:p>
            <a:r>
              <a:rPr lang="de-DE" dirty="0">
                <a:solidFill>
                  <a:schemeClr val="bg1"/>
                </a:solidFill>
              </a:rPr>
              <a:t>4.</a:t>
            </a:r>
          </a:p>
        </p:txBody>
      </p:sp>
    </p:spTree>
    <p:extLst>
      <p:ext uri="{BB962C8B-B14F-4D97-AF65-F5344CB8AC3E}">
        <p14:creationId xmlns:p14="http://schemas.microsoft.com/office/powerpoint/2010/main" val="77523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normAutofit fontScale="90000"/>
          </a:bodyPr>
          <a:lstStyle/>
          <a:p>
            <a:r>
              <a:rPr lang="de-DE" dirty="0">
                <a:solidFill>
                  <a:schemeClr val="bg1"/>
                </a:solidFill>
              </a:rPr>
              <a:t>3. </a:t>
            </a:r>
            <a:r>
              <a:rPr lang="de-DE" dirty="0" err="1">
                <a:solidFill>
                  <a:schemeClr val="bg1"/>
                </a:solidFill>
              </a:rPr>
              <a:t>When</a:t>
            </a:r>
            <a:r>
              <a:rPr lang="de-DE" dirty="0">
                <a:solidFill>
                  <a:schemeClr val="bg1"/>
                </a:solidFill>
              </a:rPr>
              <a:t> </a:t>
            </a:r>
            <a:r>
              <a:rPr lang="de-DE" dirty="0" err="1">
                <a:solidFill>
                  <a:schemeClr val="bg1"/>
                </a:solidFill>
              </a:rPr>
              <a:t>is</a:t>
            </a:r>
            <a:r>
              <a:rPr lang="de-DE" dirty="0">
                <a:solidFill>
                  <a:schemeClr val="bg1"/>
                </a:solidFill>
              </a:rPr>
              <a:t> </a:t>
            </a:r>
            <a:r>
              <a:rPr lang="de-DE" dirty="0" err="1">
                <a:solidFill>
                  <a:schemeClr val="bg1"/>
                </a:solidFill>
              </a:rPr>
              <a:t>influenza</a:t>
            </a:r>
            <a:r>
              <a:rPr lang="de-DE" dirty="0">
                <a:solidFill>
                  <a:schemeClr val="bg1"/>
                </a:solidFill>
              </a:rPr>
              <a:t> </a:t>
            </a:r>
            <a:r>
              <a:rPr lang="de-DE" dirty="0" err="1">
                <a:solidFill>
                  <a:schemeClr val="bg1"/>
                </a:solidFill>
              </a:rPr>
              <a:t>season</a:t>
            </a:r>
            <a:r>
              <a:rPr lang="de-DE" dirty="0">
                <a:solidFill>
                  <a:schemeClr val="bg1"/>
                </a:solidFill>
              </a:rPr>
              <a:t> and </a:t>
            </a:r>
            <a:r>
              <a:rPr lang="de-DE" dirty="0" err="1">
                <a:solidFill>
                  <a:schemeClr val="bg1"/>
                </a:solidFill>
              </a:rPr>
              <a:t>who</a:t>
            </a:r>
            <a:r>
              <a:rPr lang="de-DE" dirty="0">
                <a:solidFill>
                  <a:schemeClr val="bg1"/>
                </a:solidFill>
              </a:rPr>
              <a:t> </a:t>
            </a:r>
            <a:r>
              <a:rPr lang="de-DE" dirty="0" err="1">
                <a:solidFill>
                  <a:schemeClr val="bg1"/>
                </a:solidFill>
              </a:rPr>
              <a:t>is</a:t>
            </a:r>
            <a:r>
              <a:rPr lang="de-DE" dirty="0">
                <a:solidFill>
                  <a:schemeClr val="bg1"/>
                </a:solidFill>
              </a:rPr>
              <a:t> </a:t>
            </a:r>
            <a:r>
              <a:rPr lang="de-DE" dirty="0" err="1">
                <a:solidFill>
                  <a:schemeClr val="bg1"/>
                </a:solidFill>
              </a:rPr>
              <a:t>risk</a:t>
            </a:r>
            <a:r>
              <a:rPr lang="de-DE" dirty="0">
                <a:solidFill>
                  <a:schemeClr val="bg1"/>
                </a:solidFill>
              </a:rPr>
              <a:t> </a:t>
            </a:r>
            <a:r>
              <a:rPr lang="de-DE" dirty="0" err="1">
                <a:solidFill>
                  <a:schemeClr val="bg1"/>
                </a:solidFill>
              </a:rPr>
              <a:t>population</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8D2E794E-4DAD-6029-43DF-66607BFB983B}"/>
              </a:ext>
            </a:extLst>
          </p:cNvPr>
          <p:cNvPicPr>
            <a:picLocks noChangeAspect="1"/>
          </p:cNvPicPr>
          <p:nvPr/>
        </p:nvPicPr>
        <p:blipFill>
          <a:blip r:embed="rId2"/>
          <a:stretch>
            <a:fillRect/>
          </a:stretch>
        </p:blipFill>
        <p:spPr>
          <a:xfrm>
            <a:off x="600076" y="2013260"/>
            <a:ext cx="7831066" cy="1948852"/>
          </a:xfrm>
          <a:prstGeom prst="rect">
            <a:avLst/>
          </a:prstGeom>
        </p:spPr>
      </p:pic>
      <p:pic>
        <p:nvPicPr>
          <p:cNvPr id="12" name="Grafik 11">
            <a:extLst>
              <a:ext uri="{FF2B5EF4-FFF2-40B4-BE49-F238E27FC236}">
                <a16:creationId xmlns:a16="http://schemas.microsoft.com/office/drawing/2014/main" id="{D71EFC87-8AF9-8454-233E-239D5D04AB93}"/>
              </a:ext>
            </a:extLst>
          </p:cNvPr>
          <p:cNvPicPr>
            <a:picLocks noChangeAspect="1"/>
          </p:cNvPicPr>
          <p:nvPr/>
        </p:nvPicPr>
        <p:blipFill>
          <a:blip r:embed="rId3"/>
          <a:stretch>
            <a:fillRect/>
          </a:stretch>
        </p:blipFill>
        <p:spPr>
          <a:xfrm>
            <a:off x="600076" y="4066966"/>
            <a:ext cx="7831066" cy="2359702"/>
          </a:xfrm>
          <a:prstGeom prst="rect">
            <a:avLst/>
          </a:prstGeom>
        </p:spPr>
      </p:pic>
      <p:sp>
        <p:nvSpPr>
          <p:cNvPr id="14" name="TextBox 88">
            <a:extLst>
              <a:ext uri="{FF2B5EF4-FFF2-40B4-BE49-F238E27FC236}">
                <a16:creationId xmlns:a16="http://schemas.microsoft.com/office/drawing/2014/main" id="{6D5D3932-C00E-6634-6156-9ED53B7AEB77}"/>
              </a:ext>
            </a:extLst>
          </p:cNvPr>
          <p:cNvSpPr txBox="1"/>
          <p:nvPr/>
        </p:nvSpPr>
        <p:spPr>
          <a:xfrm>
            <a:off x="8680824" y="2070699"/>
            <a:ext cx="3059629" cy="4355969"/>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285750" indent="-285750">
              <a:buFont typeface="Arial" panose="020B0604020202020204" pitchFamily="34" charset="0"/>
              <a:buChar char="•"/>
            </a:pPr>
            <a:r>
              <a:rPr lang="en-US" sz="1600" b="1" dirty="0">
                <a:solidFill>
                  <a:schemeClr val="tx1"/>
                </a:solidFill>
                <a:latin typeface="Abadi MT Condensed Light" panose="020B0306030101010103" pitchFamily="34" charset="77"/>
              </a:rPr>
              <a:t>Influenza cases peak during the winter months (December to March) . Summer months display the least influenza deaths.</a:t>
            </a:r>
            <a:br>
              <a:rPr lang="en-US" sz="1600" b="1" dirty="0">
                <a:solidFill>
                  <a:schemeClr val="tx1"/>
                </a:solidFill>
                <a:latin typeface="Abadi MT Condensed Light" panose="020B0306030101010103" pitchFamily="34" charset="77"/>
              </a:rPr>
            </a:br>
            <a:br>
              <a:rPr lang="en-US" sz="1600" b="1" dirty="0">
                <a:solidFill>
                  <a:schemeClr val="tx1"/>
                </a:solidFill>
                <a:latin typeface="Abadi MT Condensed Light" panose="020B0306030101010103" pitchFamily="34" charset="77"/>
              </a:rPr>
            </a:br>
            <a:br>
              <a:rPr lang="en-US" sz="1600" b="1" dirty="0">
                <a:solidFill>
                  <a:schemeClr val="tx1"/>
                </a:solidFill>
                <a:latin typeface="Abadi MT Condensed Light" panose="020B0306030101010103" pitchFamily="34" charset="77"/>
              </a:rPr>
            </a:br>
            <a:endParaRPr lang="en-US" sz="1600" b="1" dirty="0">
              <a:solidFill>
                <a:schemeClr val="tx1"/>
              </a:solidFill>
              <a:latin typeface="Abadi MT Condensed Light" panose="020B0306030101010103" pitchFamily="34" charset="77"/>
            </a:endParaRPr>
          </a:p>
          <a:p>
            <a:pPr marL="285750" indent="-285750">
              <a:buFont typeface="Arial" panose="020B0604020202020204" pitchFamily="34" charset="0"/>
              <a:buChar char="•"/>
            </a:pPr>
            <a:r>
              <a:rPr lang="en-US" sz="1600" b="1" dirty="0">
                <a:solidFill>
                  <a:schemeClr val="tx1"/>
                </a:solidFill>
                <a:latin typeface="Abadi MT Condensed Light" panose="020B0306030101010103" pitchFamily="34" charset="77"/>
              </a:rPr>
              <a:t>Most deaths caused by influenza are among population above 65 years, which account </a:t>
            </a:r>
            <a:r>
              <a:rPr lang="en-US" sz="1600" b="1" dirty="0" err="1">
                <a:solidFill>
                  <a:schemeClr val="tx1"/>
                </a:solidFill>
                <a:latin typeface="Abadi MT Condensed Light" panose="020B0306030101010103" pitchFamily="34" charset="77"/>
              </a:rPr>
              <a:t>fof</a:t>
            </a:r>
            <a:r>
              <a:rPr lang="en-US" sz="1600" b="1" dirty="0">
                <a:solidFill>
                  <a:schemeClr val="tx1"/>
                </a:solidFill>
                <a:latin typeface="Abadi MT Condensed Light" panose="020B0306030101010103" pitchFamily="34" charset="77"/>
              </a:rPr>
              <a:t> 67% of the total fatalities. There is strong positive correlation between deaths from influenza and the number of elderly population</a:t>
            </a:r>
          </a:p>
        </p:txBody>
      </p:sp>
    </p:spTree>
    <p:extLst>
      <p:ext uri="{BB962C8B-B14F-4D97-AF65-F5344CB8AC3E}">
        <p14:creationId xmlns:p14="http://schemas.microsoft.com/office/powerpoint/2010/main" val="71102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3. </a:t>
            </a:r>
            <a:r>
              <a:rPr lang="de-DE" dirty="0" err="1">
                <a:solidFill>
                  <a:schemeClr val="bg1"/>
                </a:solidFill>
              </a:rPr>
              <a:t>Where</a:t>
            </a:r>
            <a:r>
              <a:rPr lang="de-DE" dirty="0">
                <a:solidFill>
                  <a:schemeClr val="bg1"/>
                </a:solidFill>
              </a:rPr>
              <a:t> </a:t>
            </a:r>
            <a:r>
              <a:rPr lang="de-DE" dirty="0" err="1">
                <a:solidFill>
                  <a:schemeClr val="bg1"/>
                </a:solidFill>
              </a:rPr>
              <a:t>does</a:t>
            </a:r>
            <a:r>
              <a:rPr lang="de-DE" dirty="0">
                <a:solidFill>
                  <a:schemeClr val="bg1"/>
                </a:solidFill>
              </a:rPr>
              <a:t> </a:t>
            </a:r>
            <a:r>
              <a:rPr lang="de-DE" dirty="0" err="1">
                <a:solidFill>
                  <a:schemeClr val="bg1"/>
                </a:solidFill>
              </a:rPr>
              <a:t>influenza</a:t>
            </a:r>
            <a:r>
              <a:rPr lang="de-DE" dirty="0">
                <a:solidFill>
                  <a:schemeClr val="bg1"/>
                </a:solidFill>
              </a:rPr>
              <a:t> </a:t>
            </a:r>
            <a:r>
              <a:rPr lang="de-DE" dirty="0" err="1">
                <a:solidFill>
                  <a:schemeClr val="bg1"/>
                </a:solidFill>
              </a:rPr>
              <a:t>hit</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hardest</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4" name="Grafik 3">
            <a:extLst>
              <a:ext uri="{FF2B5EF4-FFF2-40B4-BE49-F238E27FC236}">
                <a16:creationId xmlns:a16="http://schemas.microsoft.com/office/drawing/2014/main" id="{2CBE68D5-1A02-6667-2BA0-B46374EFDB70}"/>
              </a:ext>
            </a:extLst>
          </p:cNvPr>
          <p:cNvPicPr>
            <a:picLocks noChangeAspect="1"/>
          </p:cNvPicPr>
          <p:nvPr/>
        </p:nvPicPr>
        <p:blipFill>
          <a:blip r:embed="rId2"/>
          <a:stretch>
            <a:fillRect/>
          </a:stretch>
        </p:blipFill>
        <p:spPr>
          <a:xfrm>
            <a:off x="998644" y="4466252"/>
            <a:ext cx="4215660" cy="2087497"/>
          </a:xfrm>
          <a:prstGeom prst="rect">
            <a:avLst/>
          </a:prstGeom>
        </p:spPr>
      </p:pic>
      <p:pic>
        <p:nvPicPr>
          <p:cNvPr id="8" name="Grafik 7">
            <a:extLst>
              <a:ext uri="{FF2B5EF4-FFF2-40B4-BE49-F238E27FC236}">
                <a16:creationId xmlns:a16="http://schemas.microsoft.com/office/drawing/2014/main" id="{ED16F493-6A35-5857-EFE8-991DF3CB2C09}"/>
              </a:ext>
            </a:extLst>
          </p:cNvPr>
          <p:cNvPicPr>
            <a:picLocks noChangeAspect="1"/>
          </p:cNvPicPr>
          <p:nvPr/>
        </p:nvPicPr>
        <p:blipFill>
          <a:blip r:embed="rId3"/>
          <a:stretch>
            <a:fillRect/>
          </a:stretch>
        </p:blipFill>
        <p:spPr>
          <a:xfrm>
            <a:off x="1178351" y="2109792"/>
            <a:ext cx="4312178" cy="2209026"/>
          </a:xfrm>
          <a:prstGeom prst="rect">
            <a:avLst/>
          </a:prstGeom>
        </p:spPr>
      </p:pic>
      <p:sp>
        <p:nvSpPr>
          <p:cNvPr id="11" name="Textfeld 10">
            <a:extLst>
              <a:ext uri="{FF2B5EF4-FFF2-40B4-BE49-F238E27FC236}">
                <a16:creationId xmlns:a16="http://schemas.microsoft.com/office/drawing/2014/main" id="{E573A3CA-CFB7-2238-726F-B98D284BCCB9}"/>
              </a:ext>
            </a:extLst>
          </p:cNvPr>
          <p:cNvSpPr txBox="1"/>
          <p:nvPr/>
        </p:nvSpPr>
        <p:spPr>
          <a:xfrm>
            <a:off x="5490529" y="4971843"/>
            <a:ext cx="6349047" cy="857457"/>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marL="285750" indent="-285750">
              <a:buFont typeface="Arial" panose="020B0604020202020204" pitchFamily="34" charset="0"/>
              <a:buChar char="•"/>
              <a:defRPr sz="1600" b="1">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pPr marL="0" indent="0">
              <a:buNone/>
            </a:pPr>
            <a:endParaRPr lang="de-DE" dirty="0">
              <a:solidFill>
                <a:schemeClr val="tx1"/>
              </a:solidFill>
            </a:endParaRPr>
          </a:p>
          <a:p>
            <a:pPr marL="0" indent="0">
              <a:buNone/>
            </a:pPr>
            <a:r>
              <a:rPr lang="de-DE" dirty="0">
                <a:solidFill>
                  <a:schemeClr val="tx1"/>
                </a:solidFill>
              </a:rPr>
              <a:t>The </a:t>
            </a:r>
            <a:r>
              <a:rPr lang="de-DE" dirty="0" err="1">
                <a:solidFill>
                  <a:schemeClr val="tx1"/>
                </a:solidFill>
              </a:rPr>
              <a:t>most</a:t>
            </a:r>
            <a:r>
              <a:rPr lang="de-DE" dirty="0">
                <a:solidFill>
                  <a:schemeClr val="tx1"/>
                </a:solidFill>
              </a:rPr>
              <a:t> </a:t>
            </a:r>
            <a:r>
              <a:rPr lang="de-DE" dirty="0" err="1">
                <a:solidFill>
                  <a:schemeClr val="tx1"/>
                </a:solidFill>
              </a:rPr>
              <a:t>threatened</a:t>
            </a:r>
            <a:r>
              <a:rPr lang="de-DE" dirty="0">
                <a:solidFill>
                  <a:schemeClr val="tx1"/>
                </a:solidFill>
              </a:rPr>
              <a:t> </a:t>
            </a:r>
            <a:r>
              <a:rPr lang="de-DE" dirty="0" err="1">
                <a:solidFill>
                  <a:schemeClr val="tx1"/>
                </a:solidFill>
              </a:rPr>
              <a:t>states</a:t>
            </a:r>
            <a:r>
              <a:rPr lang="de-DE" dirty="0">
                <a:solidFill>
                  <a:schemeClr val="tx1"/>
                </a:solidFill>
              </a:rPr>
              <a:t> </a:t>
            </a:r>
            <a:r>
              <a:rPr lang="de-DE" dirty="0" err="1">
                <a:solidFill>
                  <a:schemeClr val="tx1"/>
                </a:solidFill>
              </a:rPr>
              <a:t>are</a:t>
            </a:r>
            <a:r>
              <a:rPr lang="de-DE" dirty="0">
                <a:solidFill>
                  <a:schemeClr val="tx1"/>
                </a:solidFill>
              </a:rPr>
              <a:t> California, North Dakota, Tennessee….</a:t>
            </a:r>
          </a:p>
        </p:txBody>
      </p:sp>
      <p:pic>
        <p:nvPicPr>
          <p:cNvPr id="13" name="Grafik 12">
            <a:extLst>
              <a:ext uri="{FF2B5EF4-FFF2-40B4-BE49-F238E27FC236}">
                <a16:creationId xmlns:a16="http://schemas.microsoft.com/office/drawing/2014/main" id="{E0FF3405-5216-78E6-5A36-63DC6A24AF1A}"/>
              </a:ext>
            </a:extLst>
          </p:cNvPr>
          <p:cNvPicPr>
            <a:picLocks noChangeAspect="1"/>
          </p:cNvPicPr>
          <p:nvPr/>
        </p:nvPicPr>
        <p:blipFill rotWithShape="1">
          <a:blip r:embed="rId4"/>
          <a:srcRect t="56228" r="6423"/>
          <a:stretch/>
        </p:blipFill>
        <p:spPr>
          <a:xfrm>
            <a:off x="6007972" y="2109792"/>
            <a:ext cx="5831604" cy="2496913"/>
          </a:xfrm>
          <a:prstGeom prst="rect">
            <a:avLst/>
          </a:prstGeom>
        </p:spPr>
      </p:pic>
    </p:spTree>
    <p:extLst>
      <p:ext uri="{BB962C8B-B14F-4D97-AF65-F5344CB8AC3E}">
        <p14:creationId xmlns:p14="http://schemas.microsoft.com/office/powerpoint/2010/main" val="315783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Rockbuster</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6" y="2400323"/>
            <a:ext cx="10351641" cy="2585323"/>
          </a:xfrm>
          <a:prstGeom prst="rect">
            <a:avLst/>
          </a:prstGeom>
          <a:noFill/>
          <a:ln>
            <a:solidFill>
              <a:srgbClr val="FFC000"/>
            </a:solidFill>
          </a:ln>
        </p:spPr>
        <p:txBody>
          <a:bodyPr wrap="square" rtlCol="0">
            <a:spAutoFit/>
          </a:bodyPr>
          <a:lstStyle/>
          <a:p>
            <a:pPr marL="457200" indent="-457200">
              <a:buFont typeface="+mj-lt"/>
              <a:buAutoNum type="arabicPeriod"/>
            </a:pPr>
            <a:r>
              <a:rPr lang="en-US" dirty="0">
                <a:solidFill>
                  <a:schemeClr val="bg1"/>
                </a:solidFill>
              </a:rPr>
              <a:t>The staffing agency needs to be ready for the influenza season peak in the winter months, from December to March</a:t>
            </a:r>
          </a:p>
          <a:p>
            <a:pPr marL="457200" indent="-457200">
              <a:buFont typeface="+mj-lt"/>
              <a:buAutoNum type="arabicPeriod"/>
            </a:pPr>
            <a:r>
              <a:rPr lang="en-US" dirty="0">
                <a:solidFill>
                  <a:schemeClr val="bg1"/>
                </a:solidFill>
              </a:rPr>
              <a:t>Influenza mortality rate is affected primarily by two factors: Age group and climate</a:t>
            </a:r>
          </a:p>
          <a:p>
            <a:pPr marL="457200" indent="-457200">
              <a:buFont typeface="+mj-lt"/>
              <a:buAutoNum type="arabicPeriod"/>
            </a:pPr>
            <a:r>
              <a:rPr lang="en-US" dirty="0">
                <a:solidFill>
                  <a:schemeClr val="bg1"/>
                </a:solidFill>
              </a:rPr>
              <a:t>Population above 65 years should considered a risk group, as they are significantly more affected by Influenza than younger population. Staffing of areas with high concentration of elderly population should be prioritized</a:t>
            </a:r>
          </a:p>
          <a:p>
            <a:pPr marL="457200" indent="-457200">
              <a:buFont typeface="+mj-lt"/>
              <a:buAutoNum type="arabicPeriod"/>
            </a:pPr>
            <a:r>
              <a:rPr lang="en-US" dirty="0">
                <a:solidFill>
                  <a:schemeClr val="bg1"/>
                </a:solidFill>
              </a:rPr>
              <a:t> Influenza affects differently the distinct US regions. The southwestern states are clearly less affected by it, whereas the Midwest and, especially the Southeast are hit much harder. Consequently, medical staff can be transferred from less affected southern States to those more in need in the north.</a:t>
            </a:r>
            <a:endParaRPr lang="de-DE" dirty="0">
              <a:solidFill>
                <a:schemeClr val="bg1"/>
              </a:solidFill>
            </a:endParaRPr>
          </a:p>
        </p:txBody>
      </p:sp>
      <p:pic>
        <p:nvPicPr>
          <p:cNvPr id="8" name="Grafik 7">
            <a:extLst>
              <a:ext uri="{FF2B5EF4-FFF2-40B4-BE49-F238E27FC236}">
                <a16:creationId xmlns:a16="http://schemas.microsoft.com/office/drawing/2014/main" id="{3FC074ED-0405-2898-6A85-AB5E9C7CBC9A}"/>
              </a:ext>
            </a:extLst>
          </p:cNvPr>
          <p:cNvPicPr>
            <a:picLocks noChangeAspect="1"/>
          </p:cNvPicPr>
          <p:nvPr/>
        </p:nvPicPr>
        <p:blipFill>
          <a:blip r:embed="rId2"/>
          <a:stretch>
            <a:fillRect/>
          </a:stretch>
        </p:blipFill>
        <p:spPr>
          <a:xfrm>
            <a:off x="2916038" y="5062620"/>
            <a:ext cx="6219075" cy="1271505"/>
          </a:xfrm>
          <a:prstGeom prst="rect">
            <a:avLst/>
          </a:prstGeom>
        </p:spPr>
      </p:pic>
    </p:spTree>
    <p:extLst>
      <p:ext uri="{BB962C8B-B14F-4D97-AF65-F5344CB8AC3E}">
        <p14:creationId xmlns:p14="http://schemas.microsoft.com/office/powerpoint/2010/main" val="2057265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4. </a:t>
            </a:r>
            <a:r>
              <a:rPr lang="de-DE" dirty="0" err="1">
                <a:solidFill>
                  <a:schemeClr val="bg1"/>
                </a:solidFill>
              </a:rPr>
              <a:t>GameCo</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GameCo</a:t>
            </a:r>
            <a:r>
              <a:rPr lang="de-DE" sz="2000" i="1" dirty="0">
                <a:solidFill>
                  <a:schemeClr val="bg1"/>
                </a:solidFill>
              </a:rPr>
              <a:t> </a:t>
            </a:r>
            <a:r>
              <a:rPr lang="de-DE" sz="2000" i="1" dirty="0" err="1">
                <a:solidFill>
                  <a:schemeClr val="bg1"/>
                </a:solidFill>
              </a:rPr>
              <a:t>is</a:t>
            </a:r>
            <a:r>
              <a:rPr lang="de-DE" sz="2000" i="1" dirty="0">
                <a:solidFill>
                  <a:schemeClr val="bg1"/>
                </a:solidFill>
              </a:rPr>
              <a:t> a </a:t>
            </a:r>
            <a:r>
              <a:rPr lang="de-DE" sz="2000" i="1" dirty="0" err="1">
                <a:solidFill>
                  <a:schemeClr val="bg1"/>
                </a:solidFill>
              </a:rPr>
              <a:t>videogame</a:t>
            </a:r>
            <a:r>
              <a:rPr lang="de-DE" sz="2000" i="1" dirty="0">
                <a:solidFill>
                  <a:schemeClr val="bg1"/>
                </a:solidFill>
              </a:rPr>
              <a:t> </a:t>
            </a:r>
            <a:r>
              <a:rPr lang="de-DE" sz="2000" i="1" dirty="0" err="1">
                <a:solidFill>
                  <a:schemeClr val="bg1"/>
                </a:solidFill>
              </a:rPr>
              <a:t>company</a:t>
            </a:r>
            <a:r>
              <a:rPr lang="de-DE" sz="2000" i="1" dirty="0">
                <a:solidFill>
                  <a:schemeClr val="bg1"/>
                </a:solidFill>
              </a:rPr>
              <a:t> </a:t>
            </a:r>
            <a:r>
              <a:rPr lang="de-DE" sz="2000" i="1" dirty="0" err="1">
                <a:solidFill>
                  <a:schemeClr val="bg1"/>
                </a:solidFill>
              </a:rPr>
              <a:t>looking</a:t>
            </a:r>
            <a:r>
              <a:rPr lang="de-DE" sz="2000" i="1" dirty="0">
                <a:solidFill>
                  <a:schemeClr val="bg1"/>
                </a:solidFill>
              </a:rPr>
              <a:t> </a:t>
            </a:r>
            <a:r>
              <a:rPr lang="de-DE" sz="2000" i="1" dirty="0" err="1">
                <a:solidFill>
                  <a:schemeClr val="bg1"/>
                </a:solidFill>
              </a:rPr>
              <a:t>for</a:t>
            </a:r>
            <a:r>
              <a:rPr lang="de-DE" sz="2000" i="1" dirty="0">
                <a:solidFill>
                  <a:schemeClr val="bg1"/>
                </a:solidFill>
              </a:rPr>
              <a:t> </a:t>
            </a:r>
            <a:r>
              <a:rPr lang="de-DE" sz="2000" i="1" dirty="0" err="1">
                <a:solidFill>
                  <a:schemeClr val="bg1"/>
                </a:solidFill>
              </a:rPr>
              <a:t>new</a:t>
            </a:r>
            <a:r>
              <a:rPr lang="de-DE" sz="2000" i="1" dirty="0">
                <a:solidFill>
                  <a:schemeClr val="bg1"/>
                </a:solidFill>
              </a:rPr>
              <a:t> </a:t>
            </a:r>
            <a:r>
              <a:rPr lang="de-DE" sz="2000" i="1" dirty="0" err="1">
                <a:solidFill>
                  <a:schemeClr val="bg1"/>
                </a:solidFill>
              </a:rPr>
              <a:t>market</a:t>
            </a:r>
            <a:r>
              <a:rPr lang="de-DE" sz="2000" i="1" dirty="0">
                <a:solidFill>
                  <a:schemeClr val="bg1"/>
                </a:solidFill>
              </a:rPr>
              <a:t> </a:t>
            </a:r>
            <a:r>
              <a:rPr lang="de-DE" sz="2000" i="1" dirty="0" err="1">
                <a:solidFill>
                  <a:schemeClr val="bg1"/>
                </a:solidFill>
              </a:rPr>
              <a:t>insights</a:t>
            </a:r>
            <a:endParaRPr lang="de-DE" sz="2000" i="1" dirty="0">
              <a:solidFill>
                <a:schemeClr val="bg1"/>
              </a:solidFill>
            </a:endParaRP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2025810471"/>
              </p:ext>
            </p:extLst>
          </p:nvPr>
        </p:nvGraphicFramePr>
        <p:xfrm>
          <a:off x="811658" y="2618297"/>
          <a:ext cx="10427841" cy="3978445"/>
        </p:xfrm>
        <a:graphic>
          <a:graphicData uri="http://schemas.openxmlformats.org/drawingml/2006/table">
            <a:tbl>
              <a:tblPr firstRow="1" bandRow="1">
                <a:tableStyleId>{2D5ABB26-0587-4C30-8999-92F81FD0307C}</a:tableStyleId>
              </a:tblPr>
              <a:tblGrid>
                <a:gridCol w="3465067">
                  <a:extLst>
                    <a:ext uri="{9D8B030D-6E8A-4147-A177-3AD203B41FA5}">
                      <a16:colId xmlns:a16="http://schemas.microsoft.com/office/drawing/2014/main" val="441591028"/>
                    </a:ext>
                  </a:extLst>
                </a:gridCol>
                <a:gridCol w="348682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1048615">
                <a:tc>
                  <a:txBody>
                    <a:bodyPr/>
                    <a:lstStyle/>
                    <a:p>
                      <a:pPr algn="ctr"/>
                      <a:r>
                        <a:rPr lang="de-DE" sz="2400" b="1" kern="1200" dirty="0" err="1">
                          <a:solidFill>
                            <a:schemeClr val="bg1"/>
                          </a:solidFill>
                        </a:rPr>
                        <a:t>Objectives</a:t>
                      </a:r>
                      <a:endParaRPr lang="de-DE" sz="2400" b="1" kern="1200" dirty="0">
                        <a:solidFill>
                          <a:schemeClr val="bg1"/>
                        </a:solidFill>
                        <a:latin typeface="+mn-lt"/>
                        <a:ea typeface="+mn-ea"/>
                        <a:cs typeface="+mn-cs"/>
                      </a:endParaRPr>
                    </a:p>
                  </a:txBody>
                  <a:tcPr anchor="ctr"/>
                </a:tc>
                <a:tc>
                  <a:txBody>
                    <a:bodyPr/>
                    <a:lstStyle/>
                    <a:p>
                      <a:pPr algn="ctr"/>
                      <a:r>
                        <a:rPr lang="de-DE" sz="2400" b="1" dirty="0">
                          <a:solidFill>
                            <a:schemeClr val="bg1"/>
                          </a:solidFill>
                        </a:rPr>
                        <a:t>Data</a:t>
                      </a:r>
                    </a:p>
                  </a:txBody>
                  <a:tcPr anchor="ctr"/>
                </a:tc>
                <a:tc>
                  <a:txBody>
                    <a:bodyPr/>
                    <a:lstStyle/>
                    <a:p>
                      <a:pPr algn="ctr"/>
                      <a:r>
                        <a:rPr lang="de-DE" sz="2400" dirty="0">
                          <a:solidFill>
                            <a:schemeClr val="bg1"/>
                          </a:solidFill>
                        </a:rPr>
                        <a:t>   </a:t>
                      </a:r>
                      <a:r>
                        <a:rPr lang="de-DE" sz="2400" b="1" dirty="0">
                          <a:solidFill>
                            <a:schemeClr val="bg1"/>
                          </a:solidFill>
                        </a:rPr>
                        <a:t>Tools and Skills</a:t>
                      </a:r>
                    </a:p>
                  </a:txBody>
                  <a:tcPr anchor="ctr"/>
                </a:tc>
                <a:extLst>
                  <a:ext uri="{0D108BD9-81ED-4DB2-BD59-A6C34878D82A}">
                    <a16:rowId xmlns:a16="http://schemas.microsoft.com/office/drawing/2014/main" val="4050775837"/>
                  </a:ext>
                </a:extLst>
              </a:tr>
              <a:tr h="2929830">
                <a:tc>
                  <a:txBody>
                    <a:bodyPr/>
                    <a:lstStyle/>
                    <a:p>
                      <a:r>
                        <a:rPr lang="en-US" dirty="0">
                          <a:solidFill>
                            <a:schemeClr val="bg1"/>
                          </a:solidFill>
                        </a:rPr>
                        <a:t>Use historic data on videogame sales to perform a descriptive analysis to help </a:t>
                      </a:r>
                      <a:r>
                        <a:rPr lang="en-US" dirty="0" err="1">
                          <a:solidFill>
                            <a:schemeClr val="bg1"/>
                          </a:solidFill>
                        </a:rPr>
                        <a:t>GameCo</a:t>
                      </a:r>
                      <a:r>
                        <a:rPr lang="en-US" dirty="0">
                          <a:solidFill>
                            <a:schemeClr val="bg1"/>
                          </a:solidFill>
                        </a:rPr>
                        <a:t> understand how their new games might fare in the market.</a:t>
                      </a:r>
                      <a:endParaRPr lang="de-DE" sz="1800" kern="1200" dirty="0">
                        <a:solidFill>
                          <a:schemeClr val="bg1"/>
                        </a:solidFill>
                        <a:latin typeface="+mn-lt"/>
                        <a:ea typeface="+mn-ea"/>
                        <a:cs typeface="+mn-cs"/>
                      </a:endParaRPr>
                    </a:p>
                  </a:txBody>
                  <a:tcPr/>
                </a:tc>
                <a:tc>
                  <a:txBody>
                    <a:bodyPr/>
                    <a:lstStyle/>
                    <a:p>
                      <a:pPr marL="0" indent="0">
                        <a:buFont typeface="Arial" panose="020B0604020202020204" pitchFamily="34" charset="0"/>
                        <a:buNone/>
                      </a:pPr>
                      <a:r>
                        <a:rPr lang="de-DE" dirty="0">
                          <a:solidFill>
                            <a:schemeClr val="bg1"/>
                          </a:solidFill>
                        </a:rPr>
                        <a:t>Open </a:t>
                      </a:r>
                      <a:r>
                        <a:rPr lang="de-DE" dirty="0" err="1">
                          <a:solidFill>
                            <a:schemeClr val="bg1"/>
                          </a:solidFill>
                        </a:rPr>
                        <a:t>publice</a:t>
                      </a:r>
                      <a:r>
                        <a:rPr lang="de-DE" dirty="0">
                          <a:solidFill>
                            <a:schemeClr val="bg1"/>
                          </a:solidFill>
                        </a:rPr>
                        <a:t> source </a:t>
                      </a:r>
                      <a:r>
                        <a:rPr lang="de-DE" dirty="0" err="1">
                          <a:solidFill>
                            <a:schemeClr val="bg1"/>
                          </a:solidFill>
                        </a:rPr>
                        <a:t>from</a:t>
                      </a:r>
                      <a:r>
                        <a:rPr lang="de-DE" dirty="0">
                          <a:solidFill>
                            <a:schemeClr val="bg1"/>
                          </a:solidFill>
                        </a:rPr>
                        <a:t> </a:t>
                      </a:r>
                      <a:r>
                        <a:rPr lang="de-DE" dirty="0" err="1">
                          <a:solidFill>
                            <a:schemeClr val="bg1"/>
                          </a:solidFill>
                        </a:rPr>
                        <a:t>kaggle</a:t>
                      </a:r>
                      <a:r>
                        <a:rPr lang="de-DE" dirty="0">
                          <a:solidFill>
                            <a:schemeClr val="bg1"/>
                          </a:solidFill>
                        </a:rPr>
                        <a:t> </a:t>
                      </a:r>
                      <a:r>
                        <a:rPr lang="de-DE" dirty="0" err="1">
                          <a:solidFill>
                            <a:schemeClr val="bg1"/>
                          </a:solidFill>
                          <a:hlinkClick r:id="rId2"/>
                        </a:rPr>
                        <a:t>here</a:t>
                      </a:r>
                      <a:r>
                        <a:rPr lang="de-DE" dirty="0">
                          <a:solidFill>
                            <a:schemeClr val="bg1"/>
                          </a:solidFill>
                        </a:rPr>
                        <a:t>.</a:t>
                      </a:r>
                    </a:p>
                  </a:txBody>
                  <a:tcPr/>
                </a:tc>
                <a:tc>
                  <a:txBody>
                    <a:bodyPr/>
                    <a:lstStyle/>
                    <a:p>
                      <a:pPr marL="285750" indent="-285750">
                        <a:buFont typeface="Arial" panose="020B0604020202020204" pitchFamily="34" charset="0"/>
                        <a:buChar char="•"/>
                      </a:pPr>
                      <a:r>
                        <a:rPr lang="de-DE" dirty="0" err="1">
                          <a:solidFill>
                            <a:schemeClr val="bg1"/>
                          </a:solidFill>
                        </a:rPr>
                        <a:t>Designing</a:t>
                      </a:r>
                      <a:r>
                        <a:rPr lang="de-DE" dirty="0">
                          <a:solidFill>
                            <a:schemeClr val="bg1"/>
                          </a:solidFill>
                        </a:rPr>
                        <a:t> a </a:t>
                      </a:r>
                      <a:r>
                        <a:rPr lang="de-DE" dirty="0" err="1">
                          <a:solidFill>
                            <a:schemeClr val="bg1"/>
                          </a:solidFill>
                        </a:rPr>
                        <a:t>data</a:t>
                      </a:r>
                      <a:r>
                        <a:rPr lang="de-DE" dirty="0">
                          <a:solidFill>
                            <a:schemeClr val="bg1"/>
                          </a:solidFill>
                        </a:rPr>
                        <a:t> </a:t>
                      </a:r>
                      <a:r>
                        <a:rPr lang="de-DE" dirty="0" err="1">
                          <a:solidFill>
                            <a:schemeClr val="bg1"/>
                          </a:solidFill>
                        </a:rPr>
                        <a:t>research</a:t>
                      </a:r>
                      <a:r>
                        <a:rPr lang="de-DE" dirty="0">
                          <a:solidFill>
                            <a:schemeClr val="bg1"/>
                          </a:solidFill>
                        </a:rPr>
                        <a:t> </a:t>
                      </a:r>
                      <a:r>
                        <a:rPr lang="de-DE" dirty="0" err="1">
                          <a:solidFill>
                            <a:schemeClr val="bg1"/>
                          </a:solidFill>
                        </a:rPr>
                        <a:t>project</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cleaning</a:t>
                      </a:r>
                      <a:r>
                        <a:rPr lang="de-DE" dirty="0">
                          <a:solidFill>
                            <a:schemeClr val="bg1"/>
                          </a:solidFill>
                        </a:rPr>
                        <a:t>, </a:t>
                      </a:r>
                      <a:r>
                        <a:rPr lang="de-DE" dirty="0" err="1">
                          <a:solidFill>
                            <a:schemeClr val="bg1"/>
                          </a:solidFill>
                        </a:rPr>
                        <a:t>profiling</a:t>
                      </a:r>
                      <a:r>
                        <a:rPr lang="de-DE" dirty="0">
                          <a:solidFill>
                            <a:schemeClr val="bg1"/>
                          </a:solidFill>
                        </a:rPr>
                        <a:t>, </a:t>
                      </a:r>
                      <a:r>
                        <a:rPr lang="de-DE" dirty="0" err="1">
                          <a:solidFill>
                            <a:schemeClr val="bg1"/>
                          </a:solidFill>
                        </a:rPr>
                        <a:t>integrity</a:t>
                      </a:r>
                      <a:r>
                        <a:rPr lang="de-DE" dirty="0">
                          <a:solidFill>
                            <a:schemeClr val="bg1"/>
                          </a:solidFill>
                        </a:rPr>
                        <a:t> and </a:t>
                      </a:r>
                      <a:r>
                        <a:rPr lang="de-DE" dirty="0" err="1">
                          <a:solidFill>
                            <a:schemeClr val="bg1"/>
                          </a:solidFill>
                        </a:rPr>
                        <a:t>transformation</a:t>
                      </a:r>
                      <a:endParaRPr lang="de-DE" dirty="0">
                        <a:solidFill>
                          <a:schemeClr val="bg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solidFill>
                            <a:schemeClr val="bg1"/>
                          </a:solidFill>
                        </a:rPr>
                        <a:t>Exploratory</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analysis</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wrangling</a:t>
                      </a:r>
                      <a:r>
                        <a:rPr lang="de-DE" dirty="0">
                          <a:solidFill>
                            <a:schemeClr val="bg1"/>
                          </a:solidFill>
                        </a:rPr>
                        <a:t> and </a:t>
                      </a:r>
                      <a:r>
                        <a:rPr lang="de-DE" dirty="0" err="1">
                          <a:solidFill>
                            <a:schemeClr val="bg1"/>
                          </a:solidFill>
                        </a:rPr>
                        <a:t>subletting</a:t>
                      </a:r>
                      <a:r>
                        <a:rPr lang="de-DE" dirty="0">
                          <a:solidFill>
                            <a:schemeClr val="bg1"/>
                          </a:solidFill>
                        </a:rPr>
                        <a:t> and </a:t>
                      </a:r>
                      <a:r>
                        <a:rPr lang="de-DE" dirty="0" err="1">
                          <a:solidFill>
                            <a:schemeClr val="bg1"/>
                          </a:solidFill>
                        </a:rPr>
                        <a:t>data</a:t>
                      </a:r>
                      <a:r>
                        <a:rPr lang="de-DE" dirty="0">
                          <a:solidFill>
                            <a:schemeClr val="bg1"/>
                          </a:solidFill>
                        </a:rPr>
                        <a:t> </a:t>
                      </a:r>
                      <a:r>
                        <a:rPr lang="de-DE" dirty="0" err="1">
                          <a:solidFill>
                            <a:schemeClr val="bg1"/>
                          </a:solidFill>
                        </a:rPr>
                        <a:t>visualization</a:t>
                      </a:r>
                      <a:r>
                        <a:rPr lang="de-DE" dirty="0">
                          <a:solidFill>
                            <a:schemeClr val="bg1"/>
                          </a:solidFill>
                        </a:rPr>
                        <a:t> in Python Excel  </a:t>
                      </a:r>
                      <a:r>
                        <a:rPr lang="de-DE" dirty="0" err="1">
                          <a:solidFill>
                            <a:schemeClr val="bg1"/>
                          </a:solidFill>
                        </a:rPr>
                        <a:t>with</a:t>
                      </a:r>
                      <a:r>
                        <a:rPr lang="de-DE" dirty="0">
                          <a:solidFill>
                            <a:schemeClr val="bg1"/>
                          </a:solidFill>
                        </a:rPr>
                        <a:t> a final </a:t>
                      </a:r>
                      <a:r>
                        <a:rPr lang="de-DE" dirty="0" err="1">
                          <a:solidFill>
                            <a:schemeClr val="bg1"/>
                          </a:solidFill>
                        </a:rPr>
                        <a:t>report</a:t>
                      </a:r>
                      <a:r>
                        <a:rPr lang="de-DE" dirty="0">
                          <a:solidFill>
                            <a:schemeClr val="bg1"/>
                          </a:solidFill>
                        </a:rPr>
                        <a:t> in Tableau.</a:t>
                      </a:r>
                    </a:p>
                    <a:p>
                      <a:pPr marL="285750" indent="-285750">
                        <a:buFont typeface="Arial" panose="020B0604020202020204" pitchFamily="34" charset="0"/>
                        <a:buChar char="•"/>
                      </a:pPr>
                      <a:endParaRPr lang="de-DE" dirty="0">
                        <a:solidFill>
                          <a:schemeClr val="bg1"/>
                        </a:solidFill>
                      </a:endParaRPr>
                    </a:p>
                  </a:txBody>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16825" y="2673505"/>
            <a:ext cx="887179" cy="887179"/>
          </a:xfrm>
          <a:prstGeom prst="rect">
            <a:avLst/>
          </a:prstGeom>
        </p:spPr>
      </p:pic>
      <p:pic>
        <p:nvPicPr>
          <p:cNvPr id="3" name="Grafik 2">
            <a:extLst>
              <a:ext uri="{FF2B5EF4-FFF2-40B4-BE49-F238E27FC236}">
                <a16:creationId xmlns:a16="http://schemas.microsoft.com/office/drawing/2014/main" id="{C1423DA2-0A4A-0849-8A98-2FA536733CDC}"/>
              </a:ext>
            </a:extLst>
          </p:cNvPr>
          <p:cNvPicPr>
            <a:picLocks noChangeAspect="1"/>
          </p:cNvPicPr>
          <p:nvPr/>
        </p:nvPicPr>
        <p:blipFill>
          <a:blip r:embed="rId9"/>
          <a:stretch>
            <a:fillRect/>
          </a:stretch>
        </p:blipFill>
        <p:spPr>
          <a:xfrm>
            <a:off x="10076813" y="6093257"/>
            <a:ext cx="1124587" cy="589947"/>
          </a:xfrm>
          <a:prstGeom prst="rect">
            <a:avLst/>
          </a:prstGeom>
        </p:spPr>
      </p:pic>
      <p:pic>
        <p:nvPicPr>
          <p:cNvPr id="9" name="Grafik 8">
            <a:extLst>
              <a:ext uri="{FF2B5EF4-FFF2-40B4-BE49-F238E27FC236}">
                <a16:creationId xmlns:a16="http://schemas.microsoft.com/office/drawing/2014/main" id="{6DA9BC35-82C7-034A-72D0-A2D652B5BFC3}"/>
              </a:ext>
            </a:extLst>
          </p:cNvPr>
          <p:cNvPicPr>
            <a:picLocks noChangeAspect="1"/>
          </p:cNvPicPr>
          <p:nvPr/>
        </p:nvPicPr>
        <p:blipFill>
          <a:blip r:embed="rId10"/>
          <a:stretch>
            <a:fillRect/>
          </a:stretch>
        </p:blipFill>
        <p:spPr>
          <a:xfrm>
            <a:off x="7716825" y="6172649"/>
            <a:ext cx="1276987" cy="597018"/>
          </a:xfrm>
          <a:prstGeom prst="rect">
            <a:avLst/>
          </a:prstGeom>
        </p:spPr>
      </p:pic>
      <p:pic>
        <p:nvPicPr>
          <p:cNvPr id="7" name="Grafik 6">
            <a:extLst>
              <a:ext uri="{FF2B5EF4-FFF2-40B4-BE49-F238E27FC236}">
                <a16:creationId xmlns:a16="http://schemas.microsoft.com/office/drawing/2014/main" id="{DE1887BE-8484-D601-56EF-F4156012CA32}"/>
              </a:ext>
            </a:extLst>
          </p:cNvPr>
          <p:cNvPicPr>
            <a:picLocks noChangeAspect="1"/>
          </p:cNvPicPr>
          <p:nvPr/>
        </p:nvPicPr>
        <p:blipFill>
          <a:blip r:embed="rId11"/>
          <a:stretch>
            <a:fillRect/>
          </a:stretch>
        </p:blipFill>
        <p:spPr>
          <a:xfrm>
            <a:off x="9250670" y="6172649"/>
            <a:ext cx="593589" cy="582688"/>
          </a:xfrm>
          <a:prstGeom prst="rect">
            <a:avLst/>
          </a:prstGeom>
        </p:spPr>
      </p:pic>
    </p:spTree>
    <p:extLst>
      <p:ext uri="{BB962C8B-B14F-4D97-AF65-F5344CB8AC3E}">
        <p14:creationId xmlns:p14="http://schemas.microsoft.com/office/powerpoint/2010/main" val="44259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5. Impact </a:t>
            </a:r>
            <a:r>
              <a:rPr lang="de-DE" dirty="0" err="1">
                <a:solidFill>
                  <a:schemeClr val="bg1"/>
                </a:solidFill>
              </a:rPr>
              <a:t>of</a:t>
            </a:r>
            <a:r>
              <a:rPr lang="de-DE" dirty="0">
                <a:solidFill>
                  <a:schemeClr val="bg1"/>
                </a:solidFill>
              </a:rPr>
              <a:t> Covid-19 </a:t>
            </a:r>
            <a:r>
              <a:rPr lang="de-DE" dirty="0" err="1">
                <a:solidFill>
                  <a:schemeClr val="bg1"/>
                </a:solidFill>
              </a:rPr>
              <a:t>to</a:t>
            </a:r>
            <a:r>
              <a:rPr lang="de-DE" dirty="0">
                <a:solidFill>
                  <a:schemeClr val="bg1"/>
                </a:solidFill>
              </a:rPr>
              <a:t> </a:t>
            </a:r>
            <a:r>
              <a:rPr lang="de-DE" dirty="0" err="1">
                <a:solidFill>
                  <a:schemeClr val="bg1"/>
                </a:solidFill>
              </a:rPr>
              <a:t>Layoff</a:t>
            </a:r>
            <a:r>
              <a:rPr lang="de-DE" dirty="0">
                <a:solidFill>
                  <a:schemeClr val="bg1"/>
                </a:solidFill>
              </a:rPr>
              <a:t> Rates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10465942" cy="707886"/>
          </a:xfrm>
          <a:prstGeom prst="rect">
            <a:avLst/>
          </a:prstGeom>
          <a:noFill/>
          <a:ln>
            <a:noFill/>
          </a:ln>
        </p:spPr>
        <p:txBody>
          <a:bodyPr wrap="square" rtlCol="0">
            <a:spAutoFit/>
          </a:bodyPr>
          <a:lstStyle/>
          <a:p>
            <a:r>
              <a:rPr lang="en-US" sz="2000" dirty="0">
                <a:solidFill>
                  <a:schemeClr val="bg1"/>
                </a:solidFill>
              </a:rPr>
              <a:t>The dataset is meant to analyze mass layoffs in context of the Covid 19 </a:t>
            </a:r>
            <a:r>
              <a:rPr lang="en-US" sz="2000" dirty="0" err="1">
                <a:solidFill>
                  <a:schemeClr val="bg1"/>
                </a:solidFill>
              </a:rPr>
              <a:t>Panemdic</a:t>
            </a:r>
            <a:r>
              <a:rPr lang="en-US" sz="2000" dirty="0">
                <a:solidFill>
                  <a:schemeClr val="bg1"/>
                </a:solidFill>
              </a:rPr>
              <a:t> from various companies and industries. </a:t>
            </a:r>
            <a:endParaRPr lang="de-DE" sz="2000" i="1" dirty="0">
              <a:solidFill>
                <a:schemeClr val="bg1"/>
              </a:solidFill>
            </a:endParaRP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1777731471"/>
              </p:ext>
            </p:extLst>
          </p:nvPr>
        </p:nvGraphicFramePr>
        <p:xfrm>
          <a:off x="-1411098" y="0"/>
          <a:ext cx="25582879" cy="7216830"/>
        </p:xfrm>
        <a:graphic>
          <a:graphicData uri="http://schemas.openxmlformats.org/drawingml/2006/table">
            <a:tbl>
              <a:tblPr firstRow="1" bandRow="1">
                <a:tableStyleId>{2D5ABB26-0587-4C30-8999-92F81FD0307C}</a:tableStyleId>
              </a:tblPr>
              <a:tblGrid>
                <a:gridCol w="18620105">
                  <a:extLst>
                    <a:ext uri="{9D8B030D-6E8A-4147-A177-3AD203B41FA5}">
                      <a16:colId xmlns:a16="http://schemas.microsoft.com/office/drawing/2014/main" val="441591028"/>
                    </a:ext>
                  </a:extLst>
                </a:gridCol>
                <a:gridCol w="348682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4287000">
                <a:tc>
                  <a:txBody>
                    <a:bodyPr/>
                    <a:lstStyle/>
                    <a:p>
                      <a:pPr algn="ctr"/>
                      <a:r>
                        <a:rPr lang="de-DE" sz="2400" b="1" kern="1200" dirty="0" err="1">
                          <a:solidFill>
                            <a:schemeClr val="bg1"/>
                          </a:solidFill>
                        </a:rPr>
                        <a:t>Objectives</a:t>
                      </a:r>
                      <a:endParaRPr lang="de-DE" sz="2400" b="1" kern="1200" dirty="0">
                        <a:solidFill>
                          <a:schemeClr val="bg1"/>
                        </a:solidFill>
                        <a:latin typeface="+mn-lt"/>
                        <a:ea typeface="+mn-ea"/>
                        <a:cs typeface="+mn-cs"/>
                      </a:endParaRPr>
                    </a:p>
                  </a:txBody>
                  <a:tcPr anchor="ctr"/>
                </a:tc>
                <a:tc>
                  <a:txBody>
                    <a:bodyPr/>
                    <a:lstStyle/>
                    <a:p>
                      <a:pPr algn="ctr"/>
                      <a:r>
                        <a:rPr lang="de-DE" sz="2400" b="1" dirty="0">
                          <a:solidFill>
                            <a:schemeClr val="bg1"/>
                          </a:solidFill>
                        </a:rPr>
                        <a:t>Data</a:t>
                      </a:r>
                    </a:p>
                  </a:txBody>
                  <a:tcPr anchor="ctr"/>
                </a:tc>
                <a:tc>
                  <a:txBody>
                    <a:bodyPr/>
                    <a:lstStyle/>
                    <a:p>
                      <a:pPr algn="ctr"/>
                      <a:r>
                        <a:rPr lang="de-DE" sz="2400" dirty="0">
                          <a:solidFill>
                            <a:schemeClr val="bg1"/>
                          </a:solidFill>
                        </a:rPr>
                        <a:t>   </a:t>
                      </a:r>
                      <a:r>
                        <a:rPr lang="de-DE" sz="2400" b="1" dirty="0">
                          <a:solidFill>
                            <a:schemeClr val="bg1"/>
                          </a:solidFill>
                        </a:rPr>
                        <a:t>Tools and Skills</a:t>
                      </a:r>
                    </a:p>
                  </a:txBody>
                  <a:tcPr anchor="ctr"/>
                </a:tc>
                <a:extLst>
                  <a:ext uri="{0D108BD9-81ED-4DB2-BD59-A6C34878D82A}">
                    <a16:rowId xmlns:a16="http://schemas.microsoft.com/office/drawing/2014/main" val="4050775837"/>
                  </a:ext>
                </a:extLst>
              </a:tr>
              <a:tr h="2929830">
                <a:tc>
                  <a:txBody>
                    <a:bodyPr/>
                    <a:lstStyle/>
                    <a:p>
                      <a:r>
                        <a:rPr lang="en-US" dirty="0">
                          <a:solidFill>
                            <a:schemeClr val="bg1"/>
                          </a:solidFill>
                        </a:rPr>
                        <a:t>This Project aims to analyze the layoffs data from various companies and industries. The data includes information such as company name, industry, number of layoffs, and reason for layoffs. </a:t>
                      </a:r>
                      <a:endParaRPr lang="de-DE" sz="1800" kern="1200" dirty="0">
                        <a:solidFill>
                          <a:schemeClr val="bg1"/>
                        </a:solidFill>
                        <a:latin typeface="+mn-lt"/>
                        <a:ea typeface="+mn-ea"/>
                        <a:cs typeface="+mn-cs"/>
                      </a:endParaRPr>
                    </a:p>
                  </a:txBody>
                  <a:tcPr/>
                </a:tc>
                <a:tc>
                  <a:txBody>
                    <a:bodyPr/>
                    <a:lstStyle/>
                    <a:p>
                      <a:pPr marL="285750" indent="-285750">
                        <a:buFont typeface="Arial" panose="020B0604020202020204" pitchFamily="34" charset="0"/>
                        <a:buChar char="•"/>
                      </a:pPr>
                      <a:r>
                        <a:rPr lang="de-DE" sz="1800" kern="1200" dirty="0">
                          <a:solidFill>
                            <a:schemeClr val="bg1"/>
                          </a:solidFill>
                          <a:latin typeface="+mn-lt"/>
                          <a:ea typeface="+mn-ea"/>
                          <a:cs typeface="+mn-cs"/>
                        </a:rPr>
                        <a:t>Influenza </a:t>
                      </a:r>
                      <a:r>
                        <a:rPr lang="de-DE" sz="1800" kern="1200" dirty="0" err="1">
                          <a:solidFill>
                            <a:schemeClr val="bg1"/>
                          </a:solidFill>
                          <a:latin typeface="+mn-lt"/>
                          <a:ea typeface="+mn-ea"/>
                          <a:cs typeface="+mn-cs"/>
                        </a:rPr>
                        <a:t>deaths</a:t>
                      </a:r>
                      <a:r>
                        <a:rPr lang="de-DE" sz="1800" kern="1200" dirty="0">
                          <a:solidFill>
                            <a:schemeClr val="bg1"/>
                          </a:solidFill>
                          <a:latin typeface="+mn-lt"/>
                          <a:ea typeface="+mn-ea"/>
                          <a:cs typeface="+mn-cs"/>
                        </a:rPr>
                        <a:t> in </a:t>
                      </a:r>
                      <a:r>
                        <a:rPr lang="de-DE" sz="1800" kern="1200" dirty="0" err="1">
                          <a:solidFill>
                            <a:schemeClr val="bg1"/>
                          </a:solidFill>
                          <a:latin typeface="+mn-lt"/>
                          <a:ea typeface="+mn-ea"/>
                          <a:cs typeface="+mn-cs"/>
                        </a:rPr>
                        <a:t>the</a:t>
                      </a:r>
                      <a:r>
                        <a:rPr lang="de-DE" sz="1800" kern="1200" dirty="0">
                          <a:solidFill>
                            <a:schemeClr val="bg1"/>
                          </a:solidFill>
                          <a:latin typeface="+mn-lt"/>
                          <a:ea typeface="+mn-ea"/>
                          <a:cs typeface="+mn-cs"/>
                        </a:rPr>
                        <a:t> US </a:t>
                      </a:r>
                      <a:r>
                        <a:rPr lang="de-DE" sz="1800" kern="1200" dirty="0" err="1">
                          <a:solidFill>
                            <a:schemeClr val="bg1"/>
                          </a:solidFill>
                          <a:latin typeface="+mn-lt"/>
                          <a:ea typeface="+mn-ea"/>
                          <a:cs typeface="+mn-cs"/>
                        </a:rPr>
                        <a:t>for</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period</a:t>
                      </a:r>
                      <a:r>
                        <a:rPr lang="de-DE" sz="1800" kern="1200" dirty="0">
                          <a:solidFill>
                            <a:schemeClr val="bg1"/>
                          </a:solidFill>
                          <a:latin typeface="+mn-lt"/>
                          <a:ea typeface="+mn-ea"/>
                          <a:cs typeface="+mn-cs"/>
                        </a:rPr>
                        <a:t> 200-2017 down </a:t>
                      </a:r>
                      <a:r>
                        <a:rPr lang="de-DE" sz="1800" kern="1200" dirty="0" err="1">
                          <a:solidFill>
                            <a:schemeClr val="bg1"/>
                          </a:solidFill>
                          <a:latin typeface="+mn-lt"/>
                          <a:ea typeface="+mn-ea"/>
                          <a:cs typeface="+mn-cs"/>
                        </a:rPr>
                        <a:t>by</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state</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age</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group</a:t>
                      </a:r>
                      <a:r>
                        <a:rPr lang="de-DE" sz="1800" kern="1200" dirty="0">
                          <a:solidFill>
                            <a:schemeClr val="bg1"/>
                          </a:solidFill>
                          <a:latin typeface="+mn-lt"/>
                          <a:ea typeface="+mn-ea"/>
                          <a:cs typeface="+mn-cs"/>
                        </a:rPr>
                        <a:t> and </a:t>
                      </a:r>
                      <a:r>
                        <a:rPr lang="de-DE" sz="1800" kern="1200" dirty="0" err="1">
                          <a:solidFill>
                            <a:schemeClr val="bg1"/>
                          </a:solidFill>
                          <a:latin typeface="+mn-lt"/>
                          <a:ea typeface="+mn-ea"/>
                          <a:cs typeface="+mn-cs"/>
                        </a:rPr>
                        <a:t>gender</a:t>
                      </a:r>
                      <a:r>
                        <a:rPr lang="de-DE" dirty="0">
                          <a:solidFill>
                            <a:schemeClr val="bg1"/>
                          </a:solidFill>
                        </a:rPr>
                        <a:t>.  </a:t>
                      </a:r>
                      <a:br>
                        <a:rPr lang="de-DE" dirty="0">
                          <a:solidFill>
                            <a:schemeClr val="bg1"/>
                          </a:solidFill>
                        </a:rPr>
                      </a:br>
                      <a:r>
                        <a:rPr lang="de-DE" dirty="0">
                          <a:solidFill>
                            <a:schemeClr val="bg1"/>
                          </a:solidFill>
                          <a:hlinkClick r:id="rId2"/>
                        </a:rPr>
                        <a:t>Data</a:t>
                      </a:r>
                      <a:endParaRPr lang="de-DE" dirty="0">
                        <a:solidFill>
                          <a:schemeClr val="bg1"/>
                        </a:solidFill>
                      </a:endParaRPr>
                    </a:p>
                    <a:p>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Us</a:t>
                      </a:r>
                      <a:r>
                        <a:rPr lang="de-DE" dirty="0">
                          <a:solidFill>
                            <a:schemeClr val="bg1"/>
                          </a:solidFill>
                        </a:rPr>
                        <a:t> </a:t>
                      </a:r>
                      <a:r>
                        <a:rPr lang="de-DE" dirty="0" err="1">
                          <a:solidFill>
                            <a:schemeClr val="bg1"/>
                          </a:solidFill>
                        </a:rPr>
                        <a:t>census</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showing</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population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each</a:t>
                      </a:r>
                      <a:r>
                        <a:rPr lang="de-DE" dirty="0">
                          <a:solidFill>
                            <a:schemeClr val="bg1"/>
                          </a:solidFill>
                        </a:rPr>
                        <a:t> US </a:t>
                      </a:r>
                      <a:r>
                        <a:rPr lang="de-DE" dirty="0" err="1">
                          <a:solidFill>
                            <a:schemeClr val="bg1"/>
                          </a:solidFill>
                        </a:rPr>
                        <a:t>state</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period</a:t>
                      </a:r>
                      <a:r>
                        <a:rPr lang="de-DE" dirty="0">
                          <a:solidFill>
                            <a:schemeClr val="bg1"/>
                          </a:solidFill>
                        </a:rPr>
                        <a:t> 2009 . 2017 </a:t>
                      </a:r>
                      <a:r>
                        <a:rPr lang="de-DE" dirty="0" err="1">
                          <a:solidFill>
                            <a:schemeClr val="bg1"/>
                          </a:solidFill>
                        </a:rPr>
                        <a:t>by</a:t>
                      </a:r>
                      <a:r>
                        <a:rPr lang="de-DE" dirty="0">
                          <a:solidFill>
                            <a:schemeClr val="bg1"/>
                          </a:solidFill>
                        </a:rPr>
                        <a:t> </a:t>
                      </a:r>
                      <a:r>
                        <a:rPr lang="de-DE" dirty="0" err="1">
                          <a:solidFill>
                            <a:schemeClr val="bg1"/>
                          </a:solidFill>
                        </a:rPr>
                        <a:t>age</a:t>
                      </a:r>
                      <a:r>
                        <a:rPr lang="de-DE" dirty="0">
                          <a:solidFill>
                            <a:schemeClr val="bg1"/>
                          </a:solidFill>
                        </a:rPr>
                        <a:t>, </a:t>
                      </a:r>
                      <a:r>
                        <a:rPr lang="de-DE" dirty="0" err="1">
                          <a:solidFill>
                            <a:schemeClr val="bg1"/>
                          </a:solidFill>
                        </a:rPr>
                        <a:t>group</a:t>
                      </a:r>
                      <a:r>
                        <a:rPr lang="de-DE" dirty="0">
                          <a:solidFill>
                            <a:schemeClr val="bg1"/>
                          </a:solidFill>
                        </a:rPr>
                        <a:t>, and </a:t>
                      </a:r>
                      <a:r>
                        <a:rPr lang="de-DE" dirty="0" err="1">
                          <a:solidFill>
                            <a:schemeClr val="bg1"/>
                          </a:solidFill>
                        </a:rPr>
                        <a:t>gender</a:t>
                      </a:r>
                      <a:r>
                        <a:rPr lang="de-DE" dirty="0">
                          <a:solidFill>
                            <a:schemeClr val="bg1"/>
                          </a:solidFill>
                        </a:rPr>
                        <a:t>. </a:t>
                      </a:r>
                      <a:r>
                        <a:rPr lang="de-DE" dirty="0">
                          <a:solidFill>
                            <a:schemeClr val="bg1"/>
                          </a:solidFill>
                          <a:hlinkClick r:id="rId3"/>
                        </a:rPr>
                        <a:t>Data</a:t>
                      </a:r>
                      <a:endParaRPr lang="de-DE" dirty="0">
                        <a:solidFill>
                          <a:schemeClr val="bg1"/>
                        </a:solidFill>
                      </a:endParaRPr>
                    </a:p>
                  </a:txBody>
                  <a:tcPr/>
                </a:tc>
                <a:tc>
                  <a:txBody>
                    <a:bodyPr/>
                    <a:lstStyle/>
                    <a:p>
                      <a:pPr marL="285750" indent="-285750">
                        <a:buFont typeface="Arial" panose="020B0604020202020204" pitchFamily="34" charset="0"/>
                        <a:buChar char="•"/>
                      </a:pPr>
                      <a:r>
                        <a:rPr lang="de-DE" dirty="0" err="1">
                          <a:solidFill>
                            <a:schemeClr val="bg1"/>
                          </a:solidFill>
                        </a:rPr>
                        <a:t>Designing</a:t>
                      </a:r>
                      <a:r>
                        <a:rPr lang="de-DE" dirty="0">
                          <a:solidFill>
                            <a:schemeClr val="bg1"/>
                          </a:solidFill>
                        </a:rPr>
                        <a:t> a </a:t>
                      </a:r>
                      <a:r>
                        <a:rPr lang="de-DE" dirty="0" err="1">
                          <a:solidFill>
                            <a:schemeClr val="bg1"/>
                          </a:solidFill>
                        </a:rPr>
                        <a:t>data</a:t>
                      </a:r>
                      <a:r>
                        <a:rPr lang="de-DE" dirty="0">
                          <a:solidFill>
                            <a:schemeClr val="bg1"/>
                          </a:solidFill>
                        </a:rPr>
                        <a:t> </a:t>
                      </a:r>
                      <a:r>
                        <a:rPr lang="de-DE" dirty="0" err="1">
                          <a:solidFill>
                            <a:schemeClr val="bg1"/>
                          </a:solidFill>
                        </a:rPr>
                        <a:t>research</a:t>
                      </a:r>
                      <a:r>
                        <a:rPr lang="de-DE" dirty="0">
                          <a:solidFill>
                            <a:schemeClr val="bg1"/>
                          </a:solidFill>
                        </a:rPr>
                        <a:t> </a:t>
                      </a:r>
                      <a:r>
                        <a:rPr lang="de-DE" dirty="0" err="1">
                          <a:solidFill>
                            <a:schemeClr val="bg1"/>
                          </a:solidFill>
                        </a:rPr>
                        <a:t>project</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cleaning</a:t>
                      </a:r>
                      <a:r>
                        <a:rPr lang="de-DE" dirty="0">
                          <a:solidFill>
                            <a:schemeClr val="bg1"/>
                          </a:solidFill>
                        </a:rPr>
                        <a:t>, </a:t>
                      </a:r>
                      <a:r>
                        <a:rPr lang="de-DE" dirty="0" err="1">
                          <a:solidFill>
                            <a:schemeClr val="bg1"/>
                          </a:solidFill>
                        </a:rPr>
                        <a:t>profiling</a:t>
                      </a:r>
                      <a:r>
                        <a:rPr lang="de-DE" dirty="0">
                          <a:solidFill>
                            <a:schemeClr val="bg1"/>
                          </a:solidFill>
                        </a:rPr>
                        <a:t>, </a:t>
                      </a:r>
                      <a:r>
                        <a:rPr lang="de-DE" dirty="0" err="1">
                          <a:solidFill>
                            <a:schemeClr val="bg1"/>
                          </a:solidFill>
                        </a:rPr>
                        <a:t>integrity</a:t>
                      </a:r>
                      <a:r>
                        <a:rPr lang="de-DE" dirty="0">
                          <a:solidFill>
                            <a:schemeClr val="bg1"/>
                          </a:solidFill>
                        </a:rPr>
                        <a:t> and </a:t>
                      </a:r>
                      <a:r>
                        <a:rPr lang="de-DE" dirty="0" err="1">
                          <a:solidFill>
                            <a:schemeClr val="bg1"/>
                          </a:solidFill>
                        </a:rPr>
                        <a:t>transformation</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Statisticah</a:t>
                      </a:r>
                      <a:r>
                        <a:rPr lang="de-DE" dirty="0">
                          <a:solidFill>
                            <a:schemeClr val="bg1"/>
                          </a:solidFill>
                        </a:rPr>
                        <a:t> </a:t>
                      </a:r>
                      <a:r>
                        <a:rPr lang="de-DE" dirty="0" err="1">
                          <a:solidFill>
                            <a:schemeClr val="bg1"/>
                          </a:solidFill>
                        </a:rPr>
                        <a:t>hypothesis</a:t>
                      </a:r>
                      <a:r>
                        <a:rPr lang="de-DE" dirty="0">
                          <a:solidFill>
                            <a:schemeClr val="bg1"/>
                          </a:solidFill>
                        </a:rPr>
                        <a:t> </a:t>
                      </a:r>
                      <a:r>
                        <a:rPr lang="de-DE" dirty="0" err="1">
                          <a:solidFill>
                            <a:schemeClr val="bg1"/>
                          </a:solidFill>
                        </a:rPr>
                        <a:t>testing</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Forecasting</a:t>
                      </a:r>
                      <a:r>
                        <a:rPr lang="de-DE" dirty="0">
                          <a:solidFill>
                            <a:schemeClr val="bg1"/>
                          </a:solidFill>
                        </a:rPr>
                        <a:t> &amp; Storytelling </a:t>
                      </a:r>
                      <a:r>
                        <a:rPr lang="de-DE" dirty="0" err="1">
                          <a:solidFill>
                            <a:schemeClr val="bg1"/>
                          </a:solidFill>
                        </a:rPr>
                        <a:t>with</a:t>
                      </a:r>
                      <a:r>
                        <a:rPr lang="de-DE" dirty="0">
                          <a:solidFill>
                            <a:schemeClr val="bg1"/>
                          </a:solidFill>
                        </a:rPr>
                        <a:t> Tableau</a:t>
                      </a:r>
                    </a:p>
                  </a:txBody>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6825" y="2673505"/>
            <a:ext cx="887179" cy="887179"/>
          </a:xfrm>
          <a:prstGeom prst="rect">
            <a:avLst/>
          </a:prstGeom>
        </p:spPr>
      </p:pic>
      <p:pic>
        <p:nvPicPr>
          <p:cNvPr id="3" name="Grafik 2">
            <a:extLst>
              <a:ext uri="{FF2B5EF4-FFF2-40B4-BE49-F238E27FC236}">
                <a16:creationId xmlns:a16="http://schemas.microsoft.com/office/drawing/2014/main" id="{C1423DA2-0A4A-0849-8A98-2FA536733CDC}"/>
              </a:ext>
            </a:extLst>
          </p:cNvPr>
          <p:cNvPicPr>
            <a:picLocks noChangeAspect="1"/>
          </p:cNvPicPr>
          <p:nvPr/>
        </p:nvPicPr>
        <p:blipFill>
          <a:blip r:embed="rId10"/>
          <a:stretch>
            <a:fillRect/>
          </a:stretch>
        </p:blipFill>
        <p:spPr>
          <a:xfrm>
            <a:off x="10103355" y="5540403"/>
            <a:ext cx="1276987" cy="669895"/>
          </a:xfrm>
          <a:prstGeom prst="rect">
            <a:avLst/>
          </a:prstGeom>
        </p:spPr>
      </p:pic>
      <p:pic>
        <p:nvPicPr>
          <p:cNvPr id="9" name="Grafik 8">
            <a:extLst>
              <a:ext uri="{FF2B5EF4-FFF2-40B4-BE49-F238E27FC236}">
                <a16:creationId xmlns:a16="http://schemas.microsoft.com/office/drawing/2014/main" id="{6DA9BC35-82C7-034A-72D0-A2D652B5BFC3}"/>
              </a:ext>
            </a:extLst>
          </p:cNvPr>
          <p:cNvPicPr>
            <a:picLocks noChangeAspect="1"/>
          </p:cNvPicPr>
          <p:nvPr/>
        </p:nvPicPr>
        <p:blipFill>
          <a:blip r:embed="rId11"/>
          <a:stretch>
            <a:fillRect/>
          </a:stretch>
        </p:blipFill>
        <p:spPr>
          <a:xfrm>
            <a:off x="8270699" y="5683189"/>
            <a:ext cx="1446225" cy="597018"/>
          </a:xfrm>
          <a:prstGeom prst="rect">
            <a:avLst/>
          </a:prstGeom>
        </p:spPr>
      </p:pic>
    </p:spTree>
    <p:extLst>
      <p:ext uri="{BB962C8B-B14F-4D97-AF65-F5344CB8AC3E}">
        <p14:creationId xmlns:p14="http://schemas.microsoft.com/office/powerpoint/2010/main" val="171957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Data Analysis Projects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Diagramm 2">
            <a:extLst>
              <a:ext uri="{FF2B5EF4-FFF2-40B4-BE49-F238E27FC236}">
                <a16:creationId xmlns:a16="http://schemas.microsoft.com/office/drawing/2014/main" id="{7F31A951-DE61-E28E-7FDC-DE41111E5FB5}"/>
              </a:ext>
            </a:extLst>
          </p:cNvPr>
          <p:cNvGraphicFramePr/>
          <p:nvPr>
            <p:extLst>
              <p:ext uri="{D42A27DB-BD31-4B8C-83A1-F6EECF244321}">
                <p14:modId xmlns:p14="http://schemas.microsoft.com/office/powerpoint/2010/main" val="2399680212"/>
              </p:ext>
            </p:extLst>
          </p:nvPr>
        </p:nvGraphicFramePr>
        <p:xfrm>
          <a:off x="2031999" y="2407298"/>
          <a:ext cx="8157029" cy="3731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79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a:t>
            </a:r>
            <a:r>
              <a:rPr lang="de-DE" dirty="0" err="1">
                <a:solidFill>
                  <a:schemeClr val="bg1"/>
                </a:solidFill>
              </a:rPr>
              <a:t>Instacart</a:t>
            </a:r>
            <a:r>
              <a:rPr lang="de-DE" dirty="0">
                <a:solidFill>
                  <a:schemeClr val="bg1"/>
                </a:solidFill>
              </a:rPr>
              <a:t> </a:t>
            </a:r>
            <a:r>
              <a:rPr lang="de-DE" dirty="0" err="1">
                <a:solidFill>
                  <a:schemeClr val="bg1"/>
                </a:solidFill>
              </a:rPr>
              <a:t>Grocery</a:t>
            </a:r>
            <a:r>
              <a:rPr lang="de-DE" dirty="0">
                <a:solidFill>
                  <a:schemeClr val="bg1"/>
                </a:solidFill>
              </a:rPr>
              <a:t> Basket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Instacart</a:t>
            </a:r>
            <a:r>
              <a:rPr lang="de-DE" sz="2000" i="1" dirty="0">
                <a:solidFill>
                  <a:schemeClr val="bg1"/>
                </a:solidFill>
              </a:rPr>
              <a:t> </a:t>
            </a:r>
            <a:r>
              <a:rPr lang="de-DE" sz="2000" i="1" dirty="0" err="1">
                <a:solidFill>
                  <a:schemeClr val="bg1"/>
                </a:solidFill>
              </a:rPr>
              <a:t>is</a:t>
            </a:r>
            <a:r>
              <a:rPr lang="de-DE" sz="2000" i="1" dirty="0">
                <a:solidFill>
                  <a:schemeClr val="bg1"/>
                </a:solidFill>
              </a:rPr>
              <a:t> an American online </a:t>
            </a:r>
            <a:r>
              <a:rPr lang="de-DE" sz="2000" i="1" dirty="0" err="1">
                <a:solidFill>
                  <a:schemeClr val="bg1"/>
                </a:solidFill>
              </a:rPr>
              <a:t>grocery</a:t>
            </a:r>
            <a:r>
              <a:rPr lang="de-DE" sz="2000" i="1" dirty="0">
                <a:solidFill>
                  <a:schemeClr val="bg1"/>
                </a:solidFill>
              </a:rPr>
              <a:t> </a:t>
            </a:r>
            <a:r>
              <a:rPr lang="de-DE" sz="2000" i="1" dirty="0" err="1">
                <a:solidFill>
                  <a:schemeClr val="bg1"/>
                </a:solidFill>
              </a:rPr>
              <a:t>shop</a:t>
            </a:r>
            <a:r>
              <a:rPr lang="de-DE" sz="2000" i="1" dirty="0">
                <a:solidFill>
                  <a:schemeClr val="bg1"/>
                </a:solidFill>
              </a:rPr>
              <a:t> </a:t>
            </a:r>
            <a:r>
              <a:rPr lang="de-DE" sz="2000" i="1" dirty="0" err="1">
                <a:solidFill>
                  <a:schemeClr val="bg1"/>
                </a:solidFill>
              </a:rPr>
              <a:t>that</a:t>
            </a:r>
            <a:r>
              <a:rPr lang="de-DE" sz="2000" i="1" dirty="0">
                <a:solidFill>
                  <a:schemeClr val="bg1"/>
                </a:solidFill>
              </a:rPr>
              <a:t> </a:t>
            </a:r>
            <a:r>
              <a:rPr lang="de-DE" sz="2000" i="1" dirty="0" err="1">
                <a:solidFill>
                  <a:schemeClr val="bg1"/>
                </a:solidFill>
              </a:rPr>
              <a:t>operates</a:t>
            </a:r>
            <a:r>
              <a:rPr lang="de-DE" sz="2000" i="1" dirty="0">
                <a:solidFill>
                  <a:schemeClr val="bg1"/>
                </a:solidFill>
              </a:rPr>
              <a:t> </a:t>
            </a:r>
            <a:r>
              <a:rPr lang="de-DE" sz="2000" i="1" dirty="0" err="1">
                <a:solidFill>
                  <a:schemeClr val="bg1"/>
                </a:solidFill>
              </a:rPr>
              <a:t>inn</a:t>
            </a:r>
            <a:r>
              <a:rPr lang="de-DE" sz="2000" i="1" dirty="0">
                <a:solidFill>
                  <a:schemeClr val="bg1"/>
                </a:solidFill>
              </a:rPr>
              <a:t> </a:t>
            </a:r>
            <a:r>
              <a:rPr lang="de-DE" sz="2000" i="1" dirty="0" err="1">
                <a:solidFill>
                  <a:schemeClr val="bg1"/>
                </a:solidFill>
              </a:rPr>
              <a:t>the</a:t>
            </a:r>
            <a:r>
              <a:rPr lang="de-DE" sz="2000" i="1" dirty="0">
                <a:solidFill>
                  <a:schemeClr val="bg1"/>
                </a:solidFill>
              </a:rPr>
              <a:t> US and </a:t>
            </a:r>
            <a:r>
              <a:rPr lang="de-DE" sz="2000" i="1" dirty="0" err="1">
                <a:solidFill>
                  <a:schemeClr val="bg1"/>
                </a:solidFill>
              </a:rPr>
              <a:t>Canda</a:t>
            </a:r>
            <a:r>
              <a:rPr lang="de-DE" sz="2000" i="1" dirty="0">
                <a:solidFill>
                  <a:schemeClr val="bg1"/>
                </a:solidFill>
              </a:rPr>
              <a:t>!</a:t>
            </a: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4203142434"/>
              </p:ext>
            </p:extLst>
          </p:nvPr>
        </p:nvGraphicFramePr>
        <p:xfrm>
          <a:off x="811658" y="2618297"/>
          <a:ext cx="10427841" cy="3978445"/>
        </p:xfrm>
        <a:graphic>
          <a:graphicData uri="http://schemas.openxmlformats.org/drawingml/2006/table">
            <a:tbl>
              <a:tblPr firstRow="1" bandRow="1">
                <a:tableStyleId>{2D5ABB26-0587-4C30-8999-92F81FD0307C}</a:tableStyleId>
              </a:tblPr>
              <a:tblGrid>
                <a:gridCol w="3475947">
                  <a:extLst>
                    <a:ext uri="{9D8B030D-6E8A-4147-A177-3AD203B41FA5}">
                      <a16:colId xmlns:a16="http://schemas.microsoft.com/office/drawing/2014/main" val="441591028"/>
                    </a:ext>
                  </a:extLst>
                </a:gridCol>
                <a:gridCol w="347594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1048615">
                <a:tc>
                  <a:txBody>
                    <a:bodyPr/>
                    <a:lstStyle/>
                    <a:p>
                      <a:pPr algn="ctr"/>
                      <a:r>
                        <a:rPr lang="de-DE" sz="2400" b="1" kern="1200" dirty="0" err="1">
                          <a:solidFill>
                            <a:schemeClr val="bg1"/>
                          </a:solidFill>
                        </a:rPr>
                        <a:t>Objectives</a:t>
                      </a:r>
                      <a:endParaRPr lang="de-DE" sz="2400" b="1" kern="1200" dirty="0">
                        <a:solidFill>
                          <a:schemeClr val="bg1"/>
                        </a:solidFill>
                        <a:latin typeface="+mn-lt"/>
                        <a:ea typeface="+mn-ea"/>
                        <a:cs typeface="+mn-cs"/>
                      </a:endParaRPr>
                    </a:p>
                  </a:txBody>
                  <a:tcPr anchor="ctr"/>
                </a:tc>
                <a:tc>
                  <a:txBody>
                    <a:bodyPr/>
                    <a:lstStyle/>
                    <a:p>
                      <a:pPr algn="ctr"/>
                      <a:r>
                        <a:rPr lang="de-DE" sz="2400" b="1" dirty="0">
                          <a:solidFill>
                            <a:schemeClr val="bg1"/>
                          </a:solidFill>
                        </a:rPr>
                        <a:t>Data</a:t>
                      </a:r>
                    </a:p>
                  </a:txBody>
                  <a:tcPr anchor="ctr"/>
                </a:tc>
                <a:tc>
                  <a:txBody>
                    <a:bodyPr/>
                    <a:lstStyle/>
                    <a:p>
                      <a:pPr algn="ctr"/>
                      <a:r>
                        <a:rPr lang="de-DE" sz="2400" dirty="0">
                          <a:solidFill>
                            <a:schemeClr val="bg1"/>
                          </a:solidFill>
                        </a:rPr>
                        <a:t>   </a:t>
                      </a:r>
                      <a:r>
                        <a:rPr lang="de-DE" sz="2400" b="1" dirty="0">
                          <a:solidFill>
                            <a:schemeClr val="bg1"/>
                          </a:solidFill>
                        </a:rPr>
                        <a:t>Tools and Skills</a:t>
                      </a:r>
                    </a:p>
                  </a:txBody>
                  <a:tcPr anchor="ctr"/>
                </a:tc>
                <a:extLst>
                  <a:ext uri="{0D108BD9-81ED-4DB2-BD59-A6C34878D82A}">
                    <a16:rowId xmlns:a16="http://schemas.microsoft.com/office/drawing/2014/main" val="4050775837"/>
                  </a:ext>
                </a:extLst>
              </a:tr>
              <a:tr h="2929830">
                <a:tc>
                  <a:txBody>
                    <a:bodyPr/>
                    <a:lstStyle/>
                    <a:p>
                      <a:r>
                        <a:rPr lang="de-DE" dirty="0" err="1">
                          <a:solidFill>
                            <a:schemeClr val="bg1"/>
                          </a:solidFill>
                        </a:rPr>
                        <a:t>Identify</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sales</a:t>
                      </a:r>
                      <a:r>
                        <a:rPr lang="de-DE" dirty="0">
                          <a:solidFill>
                            <a:schemeClr val="bg1"/>
                          </a:solidFill>
                        </a:rPr>
                        <a:t> </a:t>
                      </a:r>
                      <a:r>
                        <a:rPr lang="de-DE" dirty="0" err="1">
                          <a:solidFill>
                            <a:schemeClr val="bg1"/>
                          </a:solidFill>
                        </a:rPr>
                        <a:t>trends</a:t>
                      </a:r>
                      <a:r>
                        <a:rPr lang="de-DE" dirty="0">
                          <a:solidFill>
                            <a:schemeClr val="bg1"/>
                          </a:solidFill>
                        </a:rPr>
                        <a:t> and </a:t>
                      </a:r>
                      <a:r>
                        <a:rPr lang="de-DE" dirty="0" err="1">
                          <a:solidFill>
                            <a:schemeClr val="bg1"/>
                          </a:solidFill>
                        </a:rPr>
                        <a:t>customer</a:t>
                      </a:r>
                      <a:r>
                        <a:rPr lang="de-DE" dirty="0">
                          <a:solidFill>
                            <a:schemeClr val="bg1"/>
                          </a:solidFill>
                        </a:rPr>
                        <a:t> </a:t>
                      </a:r>
                      <a:r>
                        <a:rPr lang="de-DE" dirty="0" err="1">
                          <a:solidFill>
                            <a:schemeClr val="bg1"/>
                          </a:solidFill>
                        </a:rPr>
                        <a:t>purchasing</a:t>
                      </a:r>
                      <a:r>
                        <a:rPr lang="de-DE" dirty="0">
                          <a:solidFill>
                            <a:schemeClr val="bg1"/>
                          </a:solidFill>
                        </a:rPr>
                        <a:t> </a:t>
                      </a:r>
                      <a:r>
                        <a:rPr lang="de-DE" dirty="0" err="1">
                          <a:solidFill>
                            <a:schemeClr val="bg1"/>
                          </a:solidFill>
                        </a:rPr>
                        <a:t>behaviours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Instacart</a:t>
                      </a:r>
                      <a:r>
                        <a:rPr lang="de-DE" dirty="0">
                          <a:solidFill>
                            <a:schemeClr val="bg1"/>
                          </a:solidFill>
                        </a:rPr>
                        <a:t> </a:t>
                      </a:r>
                      <a:r>
                        <a:rPr lang="de-DE" dirty="0" err="1">
                          <a:solidFill>
                            <a:schemeClr val="bg1"/>
                          </a:solidFill>
                        </a:rPr>
                        <a:t>to</a:t>
                      </a:r>
                      <a:r>
                        <a:rPr lang="de-DE" dirty="0">
                          <a:solidFill>
                            <a:schemeClr val="bg1"/>
                          </a:solidFill>
                        </a:rPr>
                        <a:t> </a:t>
                      </a:r>
                      <a:r>
                        <a:rPr lang="de-DE" dirty="0" err="1">
                          <a:solidFill>
                            <a:schemeClr val="bg1"/>
                          </a:solidFill>
                        </a:rPr>
                        <a:t>develop</a:t>
                      </a:r>
                      <a:r>
                        <a:rPr lang="de-DE" dirty="0">
                          <a:solidFill>
                            <a:schemeClr val="bg1"/>
                          </a:solidFill>
                        </a:rPr>
                        <a:t> </a:t>
                      </a:r>
                      <a:r>
                        <a:rPr lang="de-DE" dirty="0" err="1">
                          <a:solidFill>
                            <a:schemeClr val="bg1"/>
                          </a:solidFill>
                        </a:rPr>
                        <a:t>new</a:t>
                      </a:r>
                      <a:r>
                        <a:rPr lang="de-DE" dirty="0">
                          <a:solidFill>
                            <a:schemeClr val="bg1"/>
                          </a:solidFill>
                        </a:rPr>
                        <a:t> </a:t>
                      </a:r>
                      <a:r>
                        <a:rPr lang="de-DE" dirty="0" err="1">
                          <a:solidFill>
                            <a:schemeClr val="bg1"/>
                          </a:solidFill>
                        </a:rPr>
                        <a:t>marketing</a:t>
                      </a:r>
                      <a:r>
                        <a:rPr lang="de-DE" dirty="0">
                          <a:solidFill>
                            <a:schemeClr val="bg1"/>
                          </a:solidFill>
                        </a:rPr>
                        <a:t> and </a:t>
                      </a:r>
                      <a:r>
                        <a:rPr lang="de-DE" dirty="0" err="1">
                          <a:solidFill>
                            <a:schemeClr val="bg1"/>
                          </a:solidFill>
                        </a:rPr>
                        <a:t>sales</a:t>
                      </a:r>
                      <a:r>
                        <a:rPr lang="de-DE" dirty="0">
                          <a:solidFill>
                            <a:schemeClr val="bg1"/>
                          </a:solidFill>
                        </a:rPr>
                        <a:t> </a:t>
                      </a:r>
                      <a:r>
                        <a:rPr lang="de-DE" dirty="0" err="1">
                          <a:solidFill>
                            <a:schemeClr val="bg1"/>
                          </a:solidFill>
                        </a:rPr>
                        <a:t>strategies</a:t>
                      </a:r>
                      <a:endParaRPr lang="de-DE" dirty="0">
                        <a:solidFill>
                          <a:schemeClr val="bg1"/>
                        </a:solidFill>
                      </a:endParaRPr>
                    </a:p>
                  </a:txBody>
                  <a:tcPr/>
                </a:tc>
                <a:tc>
                  <a:txBody>
                    <a:bodyPr/>
                    <a:lstStyle/>
                    <a:p>
                      <a:r>
                        <a:rPr lang="de-DE" dirty="0">
                          <a:solidFill>
                            <a:schemeClr val="bg1"/>
                          </a:solidFill>
                        </a:rPr>
                        <a:t>Open source </a:t>
                      </a:r>
                      <a:r>
                        <a:rPr lang="de-DE" dirty="0" err="1">
                          <a:solidFill>
                            <a:schemeClr val="bg1"/>
                          </a:solidFill>
                        </a:rPr>
                        <a:t>data</a:t>
                      </a:r>
                      <a:r>
                        <a:rPr lang="de-DE" dirty="0">
                          <a:solidFill>
                            <a:schemeClr val="bg1"/>
                          </a:solidFill>
                        </a:rPr>
                        <a:t> </a:t>
                      </a:r>
                      <a:r>
                        <a:rPr lang="de-DE" dirty="0" err="1">
                          <a:solidFill>
                            <a:schemeClr val="bg1"/>
                          </a:solidFill>
                        </a:rPr>
                        <a:t>by</a:t>
                      </a:r>
                      <a:r>
                        <a:rPr lang="de-DE" dirty="0">
                          <a:solidFill>
                            <a:schemeClr val="bg1"/>
                          </a:solidFill>
                        </a:rPr>
                        <a:t> </a:t>
                      </a:r>
                      <a:r>
                        <a:rPr lang="de-DE" dirty="0" err="1">
                          <a:solidFill>
                            <a:schemeClr val="bg1"/>
                          </a:solidFill>
                        </a:rPr>
                        <a:t>Instacart</a:t>
                      </a:r>
                      <a:r>
                        <a:rPr lang="de-DE" dirty="0">
                          <a:solidFill>
                            <a:schemeClr val="bg1"/>
                          </a:solidFill>
                        </a:rPr>
                        <a:t>, </a:t>
                      </a:r>
                      <a:r>
                        <a:rPr lang="de-DE" dirty="0" err="1">
                          <a:solidFill>
                            <a:schemeClr val="bg1"/>
                          </a:solidFill>
                        </a:rPr>
                        <a:t>available</a:t>
                      </a:r>
                      <a:r>
                        <a:rPr lang="de-DE" dirty="0">
                          <a:solidFill>
                            <a:schemeClr val="bg1"/>
                          </a:solidFill>
                        </a:rPr>
                        <a:t> online </a:t>
                      </a:r>
                      <a:r>
                        <a:rPr lang="de-DE" dirty="0" err="1">
                          <a:solidFill>
                            <a:schemeClr val="bg1"/>
                          </a:solidFill>
                        </a:rPr>
                        <a:t>here</a:t>
                      </a:r>
                      <a:r>
                        <a:rPr lang="de-DE" dirty="0">
                          <a:solidFill>
                            <a:schemeClr val="bg1"/>
                          </a:solidFill>
                        </a:rPr>
                        <a:t>:</a:t>
                      </a:r>
                      <a:br>
                        <a:rPr lang="de-DE" dirty="0">
                          <a:solidFill>
                            <a:schemeClr val="bg1"/>
                          </a:solidFill>
                        </a:rPr>
                      </a:br>
                      <a:r>
                        <a:rPr lang="de-DE" dirty="0">
                          <a:solidFill>
                            <a:schemeClr val="bg1"/>
                          </a:solidFill>
                        </a:rPr>
                        <a:t>https://s3.amazonaws.com/coach-courses-us/public/courses/data-immersion/A4/A4_Data_Assets/customers.zip</a:t>
                      </a:r>
                    </a:p>
                  </a:txBody>
                  <a:tcPr/>
                </a:tc>
                <a:tc>
                  <a:txBody>
                    <a:bodyPr/>
                    <a:lstStyle/>
                    <a:p>
                      <a:r>
                        <a:rPr lang="de-DE" dirty="0" err="1">
                          <a:solidFill>
                            <a:schemeClr val="bg1"/>
                          </a:solidFill>
                        </a:rPr>
                        <a:t>Exploratory</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analysis</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wrangling</a:t>
                      </a:r>
                      <a:r>
                        <a:rPr lang="de-DE" dirty="0">
                          <a:solidFill>
                            <a:schemeClr val="bg1"/>
                          </a:solidFill>
                        </a:rPr>
                        <a:t> and </a:t>
                      </a:r>
                      <a:r>
                        <a:rPr lang="de-DE" dirty="0" err="1">
                          <a:solidFill>
                            <a:schemeClr val="bg1"/>
                          </a:solidFill>
                        </a:rPr>
                        <a:t>subletting</a:t>
                      </a:r>
                      <a:r>
                        <a:rPr lang="de-DE" dirty="0">
                          <a:solidFill>
                            <a:schemeClr val="bg1"/>
                          </a:solidFill>
                        </a:rPr>
                        <a:t> and </a:t>
                      </a:r>
                      <a:r>
                        <a:rPr lang="de-DE" dirty="0" err="1">
                          <a:solidFill>
                            <a:schemeClr val="bg1"/>
                          </a:solidFill>
                        </a:rPr>
                        <a:t>data</a:t>
                      </a:r>
                      <a:r>
                        <a:rPr lang="de-DE" dirty="0">
                          <a:solidFill>
                            <a:schemeClr val="bg1"/>
                          </a:solidFill>
                        </a:rPr>
                        <a:t> </a:t>
                      </a:r>
                      <a:r>
                        <a:rPr lang="de-DE" dirty="0" err="1">
                          <a:solidFill>
                            <a:schemeClr val="bg1"/>
                          </a:solidFill>
                        </a:rPr>
                        <a:t>visualization</a:t>
                      </a:r>
                      <a:r>
                        <a:rPr lang="de-DE" dirty="0">
                          <a:solidFill>
                            <a:schemeClr val="bg1"/>
                          </a:solidFill>
                        </a:rPr>
                        <a:t> in Python </a:t>
                      </a:r>
                      <a:r>
                        <a:rPr lang="de-DE" dirty="0" err="1">
                          <a:solidFill>
                            <a:schemeClr val="bg1"/>
                          </a:solidFill>
                        </a:rPr>
                        <a:t>with</a:t>
                      </a:r>
                      <a:r>
                        <a:rPr lang="de-DE" dirty="0">
                          <a:solidFill>
                            <a:schemeClr val="bg1"/>
                          </a:solidFill>
                        </a:rPr>
                        <a:t> a final </a:t>
                      </a:r>
                      <a:r>
                        <a:rPr lang="de-DE" dirty="0" err="1">
                          <a:solidFill>
                            <a:schemeClr val="bg1"/>
                          </a:solidFill>
                        </a:rPr>
                        <a:t>report</a:t>
                      </a:r>
                      <a:r>
                        <a:rPr lang="de-DE" dirty="0">
                          <a:solidFill>
                            <a:schemeClr val="bg1"/>
                          </a:solidFill>
                        </a:rPr>
                        <a:t> in </a:t>
                      </a:r>
                      <a:r>
                        <a:rPr lang="de-DE" dirty="0" err="1">
                          <a:solidFill>
                            <a:schemeClr val="bg1"/>
                          </a:solidFill>
                        </a:rPr>
                        <a:t>excel</a:t>
                      </a:r>
                      <a:r>
                        <a:rPr lang="de-DE" dirty="0">
                          <a:solidFill>
                            <a:schemeClr val="bg1"/>
                          </a:solidFill>
                        </a:rPr>
                        <a:t>.</a:t>
                      </a:r>
                    </a:p>
                  </a:txBody>
                  <a:tcPr/>
                </a:tc>
                <a:extLst>
                  <a:ext uri="{0D108BD9-81ED-4DB2-BD59-A6C34878D82A}">
                    <a16:rowId xmlns:a16="http://schemas.microsoft.com/office/drawing/2014/main" val="3359892436"/>
                  </a:ext>
                </a:extLst>
              </a:tr>
            </a:tbl>
          </a:graphicData>
        </a:graphic>
      </p:graphicFrame>
      <p:pic>
        <p:nvPicPr>
          <p:cNvPr id="8" name="Grafik 7">
            <a:extLst>
              <a:ext uri="{FF2B5EF4-FFF2-40B4-BE49-F238E27FC236}">
                <a16:creationId xmlns:a16="http://schemas.microsoft.com/office/drawing/2014/main" id="{529B4BF6-2796-9545-BE35-83A9E08455FD}"/>
              </a:ext>
            </a:extLst>
          </p:cNvPr>
          <p:cNvPicPr>
            <a:picLocks noChangeAspect="1"/>
          </p:cNvPicPr>
          <p:nvPr/>
        </p:nvPicPr>
        <p:blipFill>
          <a:blip r:embed="rId2"/>
          <a:stretch>
            <a:fillRect/>
          </a:stretch>
        </p:blipFill>
        <p:spPr>
          <a:xfrm>
            <a:off x="9608072" y="5858545"/>
            <a:ext cx="1669528" cy="469840"/>
          </a:xfrm>
          <a:prstGeom prst="rect">
            <a:avLst/>
          </a:prstGeom>
        </p:spPr>
      </p:pic>
      <p:pic>
        <p:nvPicPr>
          <p:cNvPr id="12" name="Grafik 11">
            <a:extLst>
              <a:ext uri="{FF2B5EF4-FFF2-40B4-BE49-F238E27FC236}">
                <a16:creationId xmlns:a16="http://schemas.microsoft.com/office/drawing/2014/main" id="{E77BB0C1-F868-3D02-F971-3C04E8551243}"/>
              </a:ext>
            </a:extLst>
          </p:cNvPr>
          <p:cNvPicPr>
            <a:picLocks noChangeAspect="1"/>
          </p:cNvPicPr>
          <p:nvPr/>
        </p:nvPicPr>
        <p:blipFill>
          <a:blip r:embed="rId3"/>
          <a:stretch>
            <a:fillRect/>
          </a:stretch>
        </p:blipFill>
        <p:spPr>
          <a:xfrm>
            <a:off x="7764658" y="5858545"/>
            <a:ext cx="1414268" cy="469841"/>
          </a:xfrm>
          <a:prstGeom prst="rect">
            <a:avLst/>
          </a:prstGeom>
        </p:spPr>
      </p:pic>
      <p:pic>
        <p:nvPicPr>
          <p:cNvPr id="14" name="Grafik 13">
            <a:extLst>
              <a:ext uri="{FF2B5EF4-FFF2-40B4-BE49-F238E27FC236}">
                <a16:creationId xmlns:a16="http://schemas.microsoft.com/office/drawing/2014/main" id="{9A9321D5-76E6-F124-4DB9-5E0EB66F4D44}"/>
              </a:ext>
            </a:extLst>
          </p:cNvPr>
          <p:cNvPicPr>
            <a:picLocks noChangeAspect="1"/>
          </p:cNvPicPr>
          <p:nvPr/>
        </p:nvPicPr>
        <p:blipFill>
          <a:blip r:embed="rId4"/>
          <a:stretch>
            <a:fillRect/>
          </a:stretch>
        </p:blipFill>
        <p:spPr>
          <a:xfrm>
            <a:off x="8966002" y="4904837"/>
            <a:ext cx="895629" cy="890134"/>
          </a:xfrm>
          <a:prstGeom prst="rect">
            <a:avLst/>
          </a:prstGeom>
        </p:spPr>
      </p:pic>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16825" y="2673505"/>
            <a:ext cx="887179" cy="887179"/>
          </a:xfrm>
          <a:prstGeom prst="rect">
            <a:avLst/>
          </a:prstGeom>
        </p:spPr>
      </p:pic>
    </p:spTree>
    <p:extLst>
      <p:ext uri="{BB962C8B-B14F-4D97-AF65-F5344CB8AC3E}">
        <p14:creationId xmlns:p14="http://schemas.microsoft.com/office/powerpoint/2010/main" val="92790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Population </a:t>
            </a:r>
            <a:r>
              <a:rPr lang="de-DE" dirty="0" err="1">
                <a:solidFill>
                  <a:schemeClr val="bg1"/>
                </a:solidFill>
              </a:rPr>
              <a:t>flow</a:t>
            </a:r>
            <a:r>
              <a:rPr lang="de-DE" dirty="0">
                <a:solidFill>
                  <a:schemeClr val="bg1"/>
                </a:solidFill>
              </a:rPr>
              <a:t> and </a:t>
            </a:r>
            <a:r>
              <a:rPr lang="de-DE" dirty="0" err="1">
                <a:solidFill>
                  <a:schemeClr val="bg1"/>
                </a:solidFill>
              </a:rPr>
              <a:t>data</a:t>
            </a:r>
            <a:r>
              <a:rPr lang="de-DE" dirty="0">
                <a:solidFill>
                  <a:schemeClr val="bg1"/>
                </a:solidFill>
              </a:rPr>
              <a:t> </a:t>
            </a:r>
            <a:r>
              <a:rPr lang="de-DE" dirty="0" err="1">
                <a:solidFill>
                  <a:schemeClr val="bg1"/>
                </a:solidFill>
              </a:rPr>
              <a:t>cleaning</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7" name="Grafik 6">
            <a:extLst>
              <a:ext uri="{FF2B5EF4-FFF2-40B4-BE49-F238E27FC236}">
                <a16:creationId xmlns:a16="http://schemas.microsoft.com/office/drawing/2014/main" id="{A0DAB1B4-42E5-C62A-1A98-B0DC0D619B8F}"/>
              </a:ext>
            </a:extLst>
          </p:cNvPr>
          <p:cNvPicPr>
            <a:picLocks noChangeAspect="1"/>
          </p:cNvPicPr>
          <p:nvPr/>
        </p:nvPicPr>
        <p:blipFill>
          <a:blip r:embed="rId2"/>
          <a:stretch>
            <a:fillRect/>
          </a:stretch>
        </p:blipFill>
        <p:spPr>
          <a:xfrm>
            <a:off x="849758" y="2104185"/>
            <a:ext cx="6669780" cy="2281195"/>
          </a:xfrm>
          <a:prstGeom prst="rect">
            <a:avLst/>
          </a:prstGeom>
        </p:spPr>
      </p:pic>
      <p:pic>
        <p:nvPicPr>
          <p:cNvPr id="10" name="Grafik 9">
            <a:extLst>
              <a:ext uri="{FF2B5EF4-FFF2-40B4-BE49-F238E27FC236}">
                <a16:creationId xmlns:a16="http://schemas.microsoft.com/office/drawing/2014/main" id="{3F09129E-58FF-8AFF-7B79-DFC3D61AC5DA}"/>
              </a:ext>
            </a:extLst>
          </p:cNvPr>
          <p:cNvPicPr>
            <a:picLocks noChangeAspect="1"/>
          </p:cNvPicPr>
          <p:nvPr/>
        </p:nvPicPr>
        <p:blipFill>
          <a:blip r:embed="rId3"/>
          <a:stretch>
            <a:fillRect/>
          </a:stretch>
        </p:blipFill>
        <p:spPr>
          <a:xfrm>
            <a:off x="849758" y="4589127"/>
            <a:ext cx="6210838" cy="1188823"/>
          </a:xfrm>
          <a:prstGeom prst="rect">
            <a:avLst/>
          </a:prstGeom>
        </p:spPr>
      </p:pic>
      <p:pic>
        <p:nvPicPr>
          <p:cNvPr id="13" name="Grafik 12">
            <a:extLst>
              <a:ext uri="{FF2B5EF4-FFF2-40B4-BE49-F238E27FC236}">
                <a16:creationId xmlns:a16="http://schemas.microsoft.com/office/drawing/2014/main" id="{9581AC10-34CA-E730-52F2-764C9733545C}"/>
              </a:ext>
            </a:extLst>
          </p:cNvPr>
          <p:cNvPicPr>
            <a:picLocks noChangeAspect="1"/>
          </p:cNvPicPr>
          <p:nvPr/>
        </p:nvPicPr>
        <p:blipFill>
          <a:blip r:embed="rId4"/>
          <a:stretch>
            <a:fillRect/>
          </a:stretch>
        </p:blipFill>
        <p:spPr>
          <a:xfrm>
            <a:off x="7916598" y="2328095"/>
            <a:ext cx="2990887" cy="1887691"/>
          </a:xfrm>
          <a:prstGeom prst="rect">
            <a:avLst/>
          </a:prstGeom>
        </p:spPr>
      </p:pic>
      <p:pic>
        <p:nvPicPr>
          <p:cNvPr id="17" name="Grafik 16">
            <a:extLst>
              <a:ext uri="{FF2B5EF4-FFF2-40B4-BE49-F238E27FC236}">
                <a16:creationId xmlns:a16="http://schemas.microsoft.com/office/drawing/2014/main" id="{4E391CA1-5208-AC9B-67F8-9842F2A100D8}"/>
              </a:ext>
            </a:extLst>
          </p:cNvPr>
          <p:cNvPicPr>
            <a:picLocks noChangeAspect="1"/>
          </p:cNvPicPr>
          <p:nvPr/>
        </p:nvPicPr>
        <p:blipFill>
          <a:blip r:embed="rId5"/>
          <a:stretch>
            <a:fillRect/>
          </a:stretch>
        </p:blipFill>
        <p:spPr>
          <a:xfrm>
            <a:off x="7307144" y="4301405"/>
            <a:ext cx="3893930" cy="1476545"/>
          </a:xfrm>
          <a:prstGeom prst="rect">
            <a:avLst/>
          </a:prstGeom>
        </p:spPr>
      </p:pic>
    </p:spTree>
    <p:extLst>
      <p:ext uri="{BB962C8B-B14F-4D97-AF65-F5344CB8AC3E}">
        <p14:creationId xmlns:p14="http://schemas.microsoft.com/office/powerpoint/2010/main" val="223911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a:t>
            </a:r>
            <a:r>
              <a:rPr lang="de-DE" dirty="0" err="1">
                <a:solidFill>
                  <a:schemeClr val="bg1"/>
                </a:solidFill>
              </a:rPr>
              <a:t>Instacart</a:t>
            </a:r>
            <a:r>
              <a:rPr lang="de-DE" dirty="0">
                <a:solidFill>
                  <a:schemeClr val="bg1"/>
                </a:solidFill>
              </a:rPr>
              <a:t> Consumer </a:t>
            </a:r>
            <a:r>
              <a:rPr lang="de-DE" dirty="0" err="1">
                <a:solidFill>
                  <a:schemeClr val="bg1"/>
                </a:solidFill>
              </a:rPr>
              <a:t>Behaviour</a:t>
            </a:r>
            <a:r>
              <a:rPr lang="de-DE" dirty="0">
                <a:solidFill>
                  <a:schemeClr val="bg1"/>
                </a:solidFill>
              </a:rPr>
              <a:t> Analysis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3" name="Picture 9">
            <a:extLst>
              <a:ext uri="{FF2B5EF4-FFF2-40B4-BE49-F238E27FC236}">
                <a16:creationId xmlns:a16="http://schemas.microsoft.com/office/drawing/2014/main" id="{B992DDBE-F374-42CF-9E32-C30570AC2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58" y="2138239"/>
            <a:ext cx="2518593" cy="2008687"/>
          </a:xfrm>
          <a:prstGeom prst="rect">
            <a:avLst/>
          </a:prstGeom>
        </p:spPr>
      </p:pic>
      <p:pic>
        <p:nvPicPr>
          <p:cNvPr id="4" name="Picture 6">
            <a:extLst>
              <a:ext uri="{FF2B5EF4-FFF2-40B4-BE49-F238E27FC236}">
                <a16:creationId xmlns:a16="http://schemas.microsoft.com/office/drawing/2014/main" id="{BB4CEBD0-162B-4A8A-91FD-DD3B88FA7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045" y="2267579"/>
            <a:ext cx="2621775" cy="1879347"/>
          </a:xfrm>
          <a:prstGeom prst="rect">
            <a:avLst/>
          </a:prstGeom>
        </p:spPr>
      </p:pic>
      <p:sp>
        <p:nvSpPr>
          <p:cNvPr id="6" name="TextBox 88">
            <a:extLst>
              <a:ext uri="{FF2B5EF4-FFF2-40B4-BE49-F238E27FC236}">
                <a16:creationId xmlns:a16="http://schemas.microsoft.com/office/drawing/2014/main" id="{F5875460-8861-40BB-9942-8CF9EF14E0A4}"/>
              </a:ext>
            </a:extLst>
          </p:cNvPr>
          <p:cNvSpPr txBox="1"/>
          <p:nvPr/>
        </p:nvSpPr>
        <p:spPr>
          <a:xfrm>
            <a:off x="7151514" y="2267578"/>
            <a:ext cx="3480318" cy="1879347"/>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b="1" baseline="0" dirty="0">
                <a:solidFill>
                  <a:schemeClr val="tx1"/>
                </a:solidFill>
                <a:latin typeface="Abadi MT Condensed Light" panose="020B0306030101010103" pitchFamily="34" charset="77"/>
                <a:ea typeface="+mn-ea"/>
                <a:cs typeface="+mn-cs"/>
              </a:rPr>
              <a:t>Saturday, Sunday and Friday </a:t>
            </a:r>
            <a:r>
              <a:rPr lang="en-US" sz="1600" b="0" baseline="0" dirty="0">
                <a:solidFill>
                  <a:schemeClr val="tx1"/>
                </a:solidFill>
                <a:latin typeface="Abadi MT Condensed Light" panose="020B0306030101010103" pitchFamily="34" charset="77"/>
                <a:ea typeface="+mn-ea"/>
                <a:cs typeface="+mn-cs"/>
              </a:rPr>
              <a:t>respectively are the busiest days of the week.</a:t>
            </a:r>
          </a:p>
          <a:p>
            <a:r>
              <a:rPr lang="en-US" sz="1600" b="0" baseline="0" dirty="0">
                <a:solidFill>
                  <a:schemeClr val="tx1"/>
                </a:solidFill>
                <a:latin typeface="Abadi MT Condensed Light" panose="020B0306030101010103" pitchFamily="34" charset="77"/>
                <a:ea typeface="+mn-ea"/>
                <a:cs typeface="+mn-cs"/>
              </a:rPr>
              <a:t> </a:t>
            </a:r>
            <a:br>
              <a:rPr lang="en-US" sz="1600" b="0" baseline="0" dirty="0">
                <a:solidFill>
                  <a:schemeClr val="tx1"/>
                </a:solidFill>
                <a:latin typeface="Abadi MT Condensed Light" panose="020B0306030101010103" pitchFamily="34" charset="77"/>
                <a:ea typeface="+mn-ea"/>
                <a:cs typeface="+mn-cs"/>
              </a:rPr>
            </a:br>
            <a:r>
              <a:rPr lang="en-US" sz="1600" b="0" baseline="0" dirty="0">
                <a:solidFill>
                  <a:schemeClr val="tx1"/>
                </a:solidFill>
                <a:latin typeface="Abadi MT Condensed Light" panose="020B0306030101010103" pitchFamily="34" charset="77"/>
                <a:ea typeface="+mn-ea"/>
                <a:cs typeface="+mn-cs"/>
              </a:rPr>
              <a:t>In terms of time in a day, between </a:t>
            </a:r>
            <a:r>
              <a:rPr lang="en-US" sz="1600" b="1" baseline="0" dirty="0">
                <a:solidFill>
                  <a:schemeClr val="tx1"/>
                </a:solidFill>
                <a:latin typeface="Abadi MT Condensed Light" panose="020B0306030101010103" pitchFamily="34" charset="77"/>
                <a:ea typeface="+mn-ea"/>
                <a:cs typeface="+mn-cs"/>
              </a:rPr>
              <a:t>10am to 3pm </a:t>
            </a:r>
            <a:r>
              <a:rPr lang="en-US" sz="1600" b="0" baseline="0" dirty="0">
                <a:solidFill>
                  <a:schemeClr val="tx1"/>
                </a:solidFill>
                <a:latin typeface="Abadi MT Condensed Light" panose="020B0306030101010103" pitchFamily="34" charset="77"/>
                <a:ea typeface="+mn-ea"/>
                <a:cs typeface="+mn-cs"/>
              </a:rPr>
              <a:t>is the </a:t>
            </a:r>
            <a:r>
              <a:rPr lang="en-US" sz="1600" b="1" baseline="0" dirty="0">
                <a:solidFill>
                  <a:schemeClr val="tx1"/>
                </a:solidFill>
                <a:latin typeface="Abadi MT Condensed Light" panose="020B0306030101010103" pitchFamily="34" charset="77"/>
                <a:ea typeface="+mn-ea"/>
                <a:cs typeface="+mn-cs"/>
              </a:rPr>
              <a:t>busiest time to place an order</a:t>
            </a:r>
            <a:r>
              <a:rPr lang="en-US" sz="1600" b="0" baseline="0" dirty="0">
                <a:solidFill>
                  <a:schemeClr val="tx1"/>
                </a:solidFill>
                <a:latin typeface="Abadi MT Condensed Light" panose="020B0306030101010103" pitchFamily="34" charset="77"/>
                <a:ea typeface="+mn-ea"/>
                <a:cs typeface="+mn-cs"/>
              </a:rPr>
              <a:t>. </a:t>
            </a:r>
          </a:p>
        </p:txBody>
      </p:sp>
      <p:pic>
        <p:nvPicPr>
          <p:cNvPr id="11" name="Grafik 10">
            <a:extLst>
              <a:ext uri="{FF2B5EF4-FFF2-40B4-BE49-F238E27FC236}">
                <a16:creationId xmlns:a16="http://schemas.microsoft.com/office/drawing/2014/main" id="{0FEB9DD2-7A20-C33E-77C3-564B05EE1C30}"/>
              </a:ext>
            </a:extLst>
          </p:cNvPr>
          <p:cNvPicPr>
            <a:picLocks noChangeAspect="1"/>
          </p:cNvPicPr>
          <p:nvPr/>
        </p:nvPicPr>
        <p:blipFill>
          <a:blip r:embed="rId4"/>
          <a:stretch>
            <a:fillRect/>
          </a:stretch>
        </p:blipFill>
        <p:spPr>
          <a:xfrm>
            <a:off x="849758" y="4322807"/>
            <a:ext cx="5625687" cy="2255273"/>
          </a:xfrm>
          <a:prstGeom prst="rect">
            <a:avLst/>
          </a:prstGeom>
        </p:spPr>
      </p:pic>
      <p:sp>
        <p:nvSpPr>
          <p:cNvPr id="12" name="TextBox 88">
            <a:extLst>
              <a:ext uri="{FF2B5EF4-FFF2-40B4-BE49-F238E27FC236}">
                <a16:creationId xmlns:a16="http://schemas.microsoft.com/office/drawing/2014/main" id="{157552C8-F79F-E48E-57E6-258BCBA32788}"/>
              </a:ext>
            </a:extLst>
          </p:cNvPr>
          <p:cNvSpPr txBox="1"/>
          <p:nvPr/>
        </p:nvSpPr>
        <p:spPr>
          <a:xfrm>
            <a:off x="7151514" y="4452145"/>
            <a:ext cx="3480318" cy="1356802"/>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1600" b="1" baseline="0" dirty="0">
              <a:solidFill>
                <a:schemeClr val="tx1"/>
              </a:solidFill>
              <a:latin typeface="Abadi MT Condensed Light" panose="020B0306030101010103" pitchFamily="34" charset="77"/>
              <a:ea typeface="+mn-ea"/>
              <a:cs typeface="+mn-cs"/>
            </a:endParaRPr>
          </a:p>
          <a:p>
            <a:r>
              <a:rPr lang="en-US" sz="1600" b="1" baseline="0" dirty="0">
                <a:solidFill>
                  <a:schemeClr val="tx1"/>
                </a:solidFill>
                <a:latin typeface="Abadi MT Condensed Light" panose="020B0306030101010103" pitchFamily="34" charset="77"/>
                <a:ea typeface="+mn-ea"/>
                <a:cs typeface="+mn-cs"/>
              </a:rPr>
              <a:t>Average-retired customers are the most common Instacart users and can be found in the southern regions!</a:t>
            </a:r>
            <a:endParaRPr lang="en-US" sz="1600" b="0" baseline="0" dirty="0">
              <a:solidFill>
                <a:schemeClr val="tx1"/>
              </a:solidFill>
              <a:latin typeface="Abadi MT Condensed Light" panose="020B0306030101010103" pitchFamily="34" charset="77"/>
              <a:ea typeface="+mn-ea"/>
              <a:cs typeface="+mn-cs"/>
            </a:endParaRPr>
          </a:p>
        </p:txBody>
      </p:sp>
    </p:spTree>
    <p:extLst>
      <p:ext uri="{BB962C8B-B14F-4D97-AF65-F5344CB8AC3E}">
        <p14:creationId xmlns:p14="http://schemas.microsoft.com/office/powerpoint/2010/main" val="428865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Instacart</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90F6342-4BF0-E89F-B9BD-1E7C8227F409}"/>
              </a:ext>
            </a:extLst>
          </p:cNvPr>
          <p:cNvSpPr txBox="1"/>
          <p:nvPr/>
        </p:nvSpPr>
        <p:spPr>
          <a:xfrm>
            <a:off x="849758" y="2401200"/>
            <a:ext cx="10221686" cy="2585323"/>
          </a:xfrm>
          <a:prstGeom prst="rect">
            <a:avLst/>
          </a:prstGeom>
          <a:noFill/>
          <a:ln>
            <a:solidFill>
              <a:srgbClr val="FFC000"/>
            </a:solidFill>
          </a:ln>
        </p:spPr>
        <p:txBody>
          <a:bodyPr wrap="square" rtlCol="0">
            <a:spAutoFit/>
          </a:bodyPr>
          <a:lstStyle/>
          <a:p>
            <a:pPr marL="342900" indent="-342900">
              <a:buFont typeface="+mj-lt"/>
              <a:buAutoNum type="arabicPeriod"/>
            </a:pPr>
            <a:r>
              <a:rPr lang="en-US" dirty="0">
                <a:solidFill>
                  <a:schemeClr val="bg1"/>
                </a:solidFill>
                <a:effectLst/>
                <a:latin typeface="+mj-lt"/>
              </a:rPr>
              <a:t>Most of the sales are on weekends approximately from 10-16pm. The marketing team can schedule ads outside these period.</a:t>
            </a:r>
          </a:p>
          <a:p>
            <a:pPr marL="342900" indent="-342900">
              <a:buFont typeface="+mj-lt"/>
              <a:buAutoNum type="arabicPeriod"/>
            </a:pPr>
            <a:endParaRPr lang="en-US" dirty="0">
              <a:solidFill>
                <a:schemeClr val="bg1"/>
              </a:solidFill>
              <a:effectLst/>
              <a:latin typeface="+mj-lt"/>
            </a:endParaRPr>
          </a:p>
          <a:p>
            <a:pPr marL="342900" indent="-342900">
              <a:buFont typeface="+mj-lt"/>
              <a:buAutoNum type="arabicPeriod"/>
            </a:pPr>
            <a:r>
              <a:rPr lang="en-US" dirty="0">
                <a:solidFill>
                  <a:schemeClr val="bg1"/>
                </a:solidFill>
                <a:effectLst/>
                <a:latin typeface="+mj-lt"/>
              </a:rPr>
              <a:t>Produce, dairy-eggs, beverages and snacks are the most sold items by Instacart. It is recommended to always pay attention to the stock management of these product categories.</a:t>
            </a:r>
          </a:p>
          <a:p>
            <a:pPr marL="342900" indent="-342900">
              <a:buFont typeface="+mj-lt"/>
              <a:buAutoNum type="arabicPeriod"/>
            </a:pPr>
            <a:endParaRPr lang="en-US" dirty="0">
              <a:solidFill>
                <a:schemeClr val="bg1"/>
              </a:solidFill>
              <a:effectLst/>
              <a:latin typeface="+mj-lt"/>
            </a:endParaRPr>
          </a:p>
          <a:p>
            <a:pPr marL="342900" indent="-342900">
              <a:buFont typeface="+mj-lt"/>
              <a:buAutoNum type="arabicPeriod"/>
            </a:pPr>
            <a:r>
              <a:rPr lang="en-US" dirty="0">
                <a:solidFill>
                  <a:schemeClr val="bg1"/>
                </a:solidFill>
                <a:effectLst/>
                <a:latin typeface="+mj-lt"/>
              </a:rPr>
              <a:t>Instacart customer base is in the South and West of the country. These two regions also have the highest spending customers. Instacart should focus its efforts on growing in the Midwest and Northeast.</a:t>
            </a:r>
            <a:endParaRPr lang="de-DE" dirty="0">
              <a:solidFill>
                <a:schemeClr val="bg1"/>
              </a:solidFill>
              <a:latin typeface="+mj-lt"/>
            </a:endParaRPr>
          </a:p>
        </p:txBody>
      </p:sp>
    </p:spTree>
    <p:extLst>
      <p:ext uri="{BB962C8B-B14F-4D97-AF65-F5344CB8AC3E}">
        <p14:creationId xmlns:p14="http://schemas.microsoft.com/office/powerpoint/2010/main" val="11798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a:t>
            </a:r>
            <a:r>
              <a:rPr lang="de-DE" dirty="0" err="1">
                <a:solidFill>
                  <a:schemeClr val="bg1"/>
                </a:solidFill>
              </a:rPr>
              <a:t>Rockbuster</a:t>
            </a:r>
            <a:r>
              <a:rPr lang="de-DE" dirty="0">
                <a:solidFill>
                  <a:schemeClr val="bg1"/>
                </a:solidFill>
              </a:rPr>
              <a:t> LLC.</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Rockbuster</a:t>
            </a:r>
            <a:r>
              <a:rPr lang="de-DE" sz="2000" i="1" dirty="0">
                <a:solidFill>
                  <a:schemeClr val="bg1"/>
                </a:solidFill>
              </a:rPr>
              <a:t> </a:t>
            </a:r>
            <a:r>
              <a:rPr lang="de-DE" sz="2000" i="1" dirty="0" err="1">
                <a:solidFill>
                  <a:schemeClr val="bg1"/>
                </a:solidFill>
              </a:rPr>
              <a:t>is</a:t>
            </a:r>
            <a:r>
              <a:rPr lang="de-DE" sz="2000" i="1" dirty="0">
                <a:solidFill>
                  <a:schemeClr val="bg1"/>
                </a:solidFill>
              </a:rPr>
              <a:t> a </a:t>
            </a:r>
            <a:r>
              <a:rPr lang="de-DE" sz="2000" i="1" dirty="0" err="1">
                <a:solidFill>
                  <a:schemeClr val="bg1"/>
                </a:solidFill>
              </a:rPr>
              <a:t>newly</a:t>
            </a:r>
            <a:r>
              <a:rPr lang="de-DE" sz="2000" i="1" dirty="0">
                <a:solidFill>
                  <a:schemeClr val="bg1"/>
                </a:solidFill>
              </a:rPr>
              <a:t> </a:t>
            </a:r>
            <a:r>
              <a:rPr lang="de-DE" sz="2000" i="1" dirty="0" err="1">
                <a:solidFill>
                  <a:schemeClr val="bg1"/>
                </a:solidFill>
              </a:rPr>
              <a:t>establishedd</a:t>
            </a:r>
            <a:r>
              <a:rPr lang="de-DE" sz="2000" i="1" dirty="0">
                <a:solidFill>
                  <a:schemeClr val="bg1"/>
                </a:solidFill>
              </a:rPr>
              <a:t> </a:t>
            </a:r>
            <a:r>
              <a:rPr lang="de-DE" sz="2000" i="1" dirty="0" err="1">
                <a:solidFill>
                  <a:schemeClr val="bg1"/>
                </a:solidFill>
              </a:rPr>
              <a:t>video</a:t>
            </a:r>
            <a:r>
              <a:rPr lang="de-DE" sz="2000" i="1" dirty="0">
                <a:solidFill>
                  <a:schemeClr val="bg1"/>
                </a:solidFill>
              </a:rPr>
              <a:t> </a:t>
            </a:r>
            <a:r>
              <a:rPr lang="de-DE" sz="2000" i="1" dirty="0" err="1">
                <a:solidFill>
                  <a:schemeClr val="bg1"/>
                </a:solidFill>
              </a:rPr>
              <a:t>rental</a:t>
            </a:r>
            <a:r>
              <a:rPr lang="de-DE" sz="2000" i="1" dirty="0">
                <a:solidFill>
                  <a:schemeClr val="bg1"/>
                </a:solidFill>
              </a:rPr>
              <a:t> </a:t>
            </a:r>
            <a:r>
              <a:rPr lang="de-DE" sz="2000" i="1" dirty="0" err="1">
                <a:solidFill>
                  <a:schemeClr val="bg1"/>
                </a:solidFill>
              </a:rPr>
              <a:t>business</a:t>
            </a:r>
            <a:endParaRPr lang="de-DE" sz="2000" i="1" dirty="0">
              <a:solidFill>
                <a:schemeClr val="bg1"/>
              </a:solidFill>
            </a:endParaRP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2493796175"/>
              </p:ext>
            </p:extLst>
          </p:nvPr>
        </p:nvGraphicFramePr>
        <p:xfrm>
          <a:off x="811658" y="2618297"/>
          <a:ext cx="10427841" cy="3978445"/>
        </p:xfrm>
        <a:graphic>
          <a:graphicData uri="http://schemas.openxmlformats.org/drawingml/2006/table">
            <a:tbl>
              <a:tblPr firstRow="1" bandRow="1">
                <a:tableStyleId>{2D5ABB26-0587-4C30-8999-92F81FD0307C}</a:tableStyleId>
              </a:tblPr>
              <a:tblGrid>
                <a:gridCol w="3475947">
                  <a:extLst>
                    <a:ext uri="{9D8B030D-6E8A-4147-A177-3AD203B41FA5}">
                      <a16:colId xmlns:a16="http://schemas.microsoft.com/office/drawing/2014/main" val="441591028"/>
                    </a:ext>
                  </a:extLst>
                </a:gridCol>
                <a:gridCol w="347594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1048615">
                <a:tc>
                  <a:txBody>
                    <a:bodyPr/>
                    <a:lstStyle/>
                    <a:p>
                      <a:pPr algn="ctr"/>
                      <a:r>
                        <a:rPr lang="de-DE" sz="2400" b="1" kern="1200" dirty="0" err="1">
                          <a:solidFill>
                            <a:schemeClr val="bg1"/>
                          </a:solidFill>
                        </a:rPr>
                        <a:t>Objectives</a:t>
                      </a:r>
                      <a:endParaRPr lang="de-DE" sz="2400" b="1" kern="1200" dirty="0">
                        <a:solidFill>
                          <a:schemeClr val="bg1"/>
                        </a:solidFill>
                        <a:latin typeface="+mn-lt"/>
                        <a:ea typeface="+mn-ea"/>
                        <a:cs typeface="+mn-cs"/>
                      </a:endParaRPr>
                    </a:p>
                  </a:txBody>
                  <a:tcPr anchor="ctr"/>
                </a:tc>
                <a:tc>
                  <a:txBody>
                    <a:bodyPr/>
                    <a:lstStyle/>
                    <a:p>
                      <a:pPr algn="ctr"/>
                      <a:r>
                        <a:rPr lang="de-DE" sz="2400" b="1" dirty="0">
                          <a:solidFill>
                            <a:schemeClr val="bg1"/>
                          </a:solidFill>
                        </a:rPr>
                        <a:t>Data</a:t>
                      </a:r>
                    </a:p>
                  </a:txBody>
                  <a:tcPr anchor="ctr"/>
                </a:tc>
                <a:tc>
                  <a:txBody>
                    <a:bodyPr/>
                    <a:lstStyle/>
                    <a:p>
                      <a:pPr algn="ctr"/>
                      <a:r>
                        <a:rPr lang="de-DE" sz="2400" dirty="0">
                          <a:solidFill>
                            <a:schemeClr val="bg1"/>
                          </a:solidFill>
                        </a:rPr>
                        <a:t>   </a:t>
                      </a:r>
                      <a:r>
                        <a:rPr lang="de-DE" sz="2400" b="1" dirty="0">
                          <a:solidFill>
                            <a:schemeClr val="bg1"/>
                          </a:solidFill>
                        </a:rPr>
                        <a:t>Tools and Skills</a:t>
                      </a:r>
                    </a:p>
                  </a:txBody>
                  <a:tcPr anchor="ctr"/>
                </a:tc>
                <a:extLst>
                  <a:ext uri="{0D108BD9-81ED-4DB2-BD59-A6C34878D82A}">
                    <a16:rowId xmlns:a16="http://schemas.microsoft.com/office/drawing/2014/main" val="4050775837"/>
                  </a:ext>
                </a:extLst>
              </a:tr>
              <a:tr h="2929830">
                <a:tc>
                  <a:txBody>
                    <a:bodyPr/>
                    <a:lstStyle/>
                    <a:p>
                      <a:r>
                        <a:rPr lang="de-DE" dirty="0" err="1">
                          <a:solidFill>
                            <a:schemeClr val="bg1"/>
                          </a:solidFill>
                        </a:rPr>
                        <a:t>Transitition</a:t>
                      </a:r>
                      <a:r>
                        <a:rPr lang="de-DE" dirty="0">
                          <a:solidFill>
                            <a:schemeClr val="bg1"/>
                          </a:solidFill>
                        </a:rPr>
                        <a:t> </a:t>
                      </a:r>
                      <a:r>
                        <a:rPr lang="de-DE" dirty="0" err="1">
                          <a:solidFill>
                            <a:schemeClr val="bg1"/>
                          </a:solidFill>
                        </a:rPr>
                        <a:t>from</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physical</a:t>
                      </a:r>
                      <a:r>
                        <a:rPr lang="de-DE" dirty="0">
                          <a:solidFill>
                            <a:schemeClr val="bg1"/>
                          </a:solidFill>
                        </a:rPr>
                        <a:t> </a:t>
                      </a:r>
                      <a:r>
                        <a:rPr lang="de-DE" dirty="0" err="1">
                          <a:solidFill>
                            <a:schemeClr val="bg1"/>
                          </a:solidFill>
                        </a:rPr>
                        <a:t>movie</a:t>
                      </a:r>
                      <a:r>
                        <a:rPr lang="de-DE" dirty="0">
                          <a:solidFill>
                            <a:schemeClr val="bg1"/>
                          </a:solidFill>
                        </a:rPr>
                        <a:t> </a:t>
                      </a:r>
                      <a:r>
                        <a:rPr lang="de-DE" dirty="0" err="1">
                          <a:solidFill>
                            <a:schemeClr val="bg1"/>
                          </a:solidFill>
                        </a:rPr>
                        <a:t>rental</a:t>
                      </a:r>
                      <a:r>
                        <a:rPr lang="de-DE" dirty="0">
                          <a:solidFill>
                            <a:schemeClr val="bg1"/>
                          </a:solidFill>
                        </a:rPr>
                        <a:t> </a:t>
                      </a:r>
                      <a:r>
                        <a:rPr lang="de-DE" dirty="0" err="1">
                          <a:solidFill>
                            <a:schemeClr val="bg1"/>
                          </a:solidFill>
                        </a:rPr>
                        <a:t>market</a:t>
                      </a:r>
                      <a:r>
                        <a:rPr lang="de-DE" dirty="0">
                          <a:solidFill>
                            <a:schemeClr val="bg1"/>
                          </a:solidFill>
                        </a:rPr>
                        <a:t> </a:t>
                      </a:r>
                      <a:r>
                        <a:rPr lang="de-DE" dirty="0" err="1">
                          <a:solidFill>
                            <a:schemeClr val="bg1"/>
                          </a:solidFill>
                        </a:rPr>
                        <a:t>to</a:t>
                      </a:r>
                      <a:r>
                        <a:rPr lang="de-DE" dirty="0">
                          <a:solidFill>
                            <a:schemeClr val="bg1"/>
                          </a:solidFill>
                        </a:rPr>
                        <a:t> an online </a:t>
                      </a:r>
                      <a:r>
                        <a:rPr lang="de-DE" dirty="0" err="1">
                          <a:solidFill>
                            <a:schemeClr val="bg1"/>
                          </a:solidFill>
                        </a:rPr>
                        <a:t>model</a:t>
                      </a:r>
                      <a:r>
                        <a:rPr lang="de-DE" dirty="0">
                          <a:solidFill>
                            <a:schemeClr val="bg1"/>
                          </a:solidFill>
                        </a:rPr>
                        <a:t>. Plan a </a:t>
                      </a:r>
                      <a:r>
                        <a:rPr lang="de-DE" dirty="0" err="1">
                          <a:solidFill>
                            <a:schemeClr val="bg1"/>
                          </a:solidFill>
                        </a:rPr>
                        <a:t>competitive</a:t>
                      </a:r>
                      <a:r>
                        <a:rPr lang="de-DE" dirty="0">
                          <a:solidFill>
                            <a:schemeClr val="bg1"/>
                          </a:solidFill>
                        </a:rPr>
                        <a:t> </a:t>
                      </a:r>
                      <a:r>
                        <a:rPr lang="de-DE" dirty="0" err="1">
                          <a:solidFill>
                            <a:schemeClr val="bg1"/>
                          </a:solidFill>
                        </a:rPr>
                        <a:t>strategy</a:t>
                      </a:r>
                      <a:r>
                        <a:rPr lang="de-DE" dirty="0">
                          <a:solidFill>
                            <a:schemeClr val="bg1"/>
                          </a:solidFill>
                        </a:rPr>
                        <a:t> </a:t>
                      </a:r>
                      <a:r>
                        <a:rPr lang="de-DE" dirty="0" err="1">
                          <a:solidFill>
                            <a:schemeClr val="bg1"/>
                          </a:solidFill>
                        </a:rPr>
                        <a:t>to</a:t>
                      </a:r>
                      <a:r>
                        <a:rPr lang="de-DE" dirty="0">
                          <a:solidFill>
                            <a:schemeClr val="bg1"/>
                          </a:solidFill>
                        </a:rPr>
                        <a:t> </a:t>
                      </a:r>
                      <a:r>
                        <a:rPr lang="de-DE" dirty="0" err="1">
                          <a:solidFill>
                            <a:schemeClr val="bg1"/>
                          </a:solidFill>
                        </a:rPr>
                        <a:t>face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steep</a:t>
                      </a:r>
                      <a:r>
                        <a:rPr lang="de-DE" dirty="0">
                          <a:solidFill>
                            <a:schemeClr val="bg1"/>
                          </a:solidFill>
                        </a:rPr>
                        <a:t> </a:t>
                      </a:r>
                      <a:r>
                        <a:rPr lang="de-DE" dirty="0" err="1">
                          <a:solidFill>
                            <a:schemeClr val="bg1"/>
                          </a:solidFill>
                        </a:rPr>
                        <a:t>challenges</a:t>
                      </a:r>
                      <a:r>
                        <a:rPr lang="de-DE" dirty="0">
                          <a:solidFill>
                            <a:schemeClr val="bg1"/>
                          </a:solidFill>
                        </a:rPr>
                        <a:t> </a:t>
                      </a:r>
                      <a:r>
                        <a:rPr lang="de-DE" dirty="0" err="1">
                          <a:solidFill>
                            <a:schemeClr val="bg1"/>
                          </a:solidFill>
                        </a:rPr>
                        <a:t>posed</a:t>
                      </a:r>
                      <a:r>
                        <a:rPr lang="de-DE" dirty="0">
                          <a:solidFill>
                            <a:schemeClr val="bg1"/>
                          </a:solidFill>
                        </a:rPr>
                        <a:t> </a:t>
                      </a:r>
                      <a:r>
                        <a:rPr lang="de-DE" dirty="0" err="1">
                          <a:solidFill>
                            <a:schemeClr val="bg1"/>
                          </a:solidFill>
                        </a:rPr>
                        <a:t>by</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video</a:t>
                      </a:r>
                      <a:r>
                        <a:rPr lang="de-DE" dirty="0">
                          <a:solidFill>
                            <a:schemeClr val="bg1"/>
                          </a:solidFill>
                        </a:rPr>
                        <a:t> </a:t>
                      </a:r>
                      <a:r>
                        <a:rPr lang="de-DE" dirty="0" err="1">
                          <a:solidFill>
                            <a:schemeClr val="bg1"/>
                          </a:solidFill>
                        </a:rPr>
                        <a:t>streaming</a:t>
                      </a:r>
                      <a:r>
                        <a:rPr lang="de-DE" dirty="0">
                          <a:solidFill>
                            <a:schemeClr val="bg1"/>
                          </a:solidFill>
                        </a:rPr>
                        <a:t> </a:t>
                      </a:r>
                      <a:r>
                        <a:rPr lang="de-DE" dirty="0" err="1">
                          <a:solidFill>
                            <a:schemeClr val="bg1"/>
                          </a:solidFill>
                        </a:rPr>
                        <a:t>platforms</a:t>
                      </a:r>
                      <a:r>
                        <a:rPr lang="de-DE" dirty="0">
                          <a:solidFill>
                            <a:schemeClr val="bg1"/>
                          </a:solidFill>
                        </a:rPr>
                        <a:t>.</a:t>
                      </a:r>
                    </a:p>
                  </a:txBody>
                  <a:tcPr/>
                </a:tc>
                <a:tc>
                  <a:txBody>
                    <a:bodyPr/>
                    <a:lstStyle/>
                    <a:p>
                      <a:r>
                        <a:rPr lang="de-DE" dirty="0">
                          <a:solidFill>
                            <a:schemeClr val="bg1"/>
                          </a:solidFill>
                        </a:rPr>
                        <a:t>Relational </a:t>
                      </a:r>
                      <a:r>
                        <a:rPr lang="de-DE" dirty="0" err="1">
                          <a:solidFill>
                            <a:schemeClr val="bg1"/>
                          </a:solidFill>
                        </a:rPr>
                        <a:t>databases</a:t>
                      </a:r>
                      <a:r>
                        <a:rPr lang="de-DE" dirty="0">
                          <a:solidFill>
                            <a:schemeClr val="bg1"/>
                          </a:solidFill>
                        </a:rPr>
                        <a:t> </a:t>
                      </a:r>
                      <a:r>
                        <a:rPr lang="de-DE" dirty="0" err="1">
                          <a:solidFill>
                            <a:schemeClr val="bg1"/>
                          </a:solidFill>
                        </a:rPr>
                        <a:t>made</a:t>
                      </a:r>
                      <a:r>
                        <a:rPr lang="de-DE" dirty="0">
                          <a:solidFill>
                            <a:schemeClr val="bg1"/>
                          </a:solidFill>
                        </a:rPr>
                        <a:t> </a:t>
                      </a:r>
                      <a:r>
                        <a:rPr lang="de-DE" dirty="0" err="1">
                          <a:solidFill>
                            <a:schemeClr val="bg1"/>
                          </a:solidFill>
                        </a:rPr>
                        <a:t>up</a:t>
                      </a:r>
                      <a:r>
                        <a:rPr lang="de-DE" dirty="0">
                          <a:solidFill>
                            <a:schemeClr val="bg1"/>
                          </a:solidFill>
                        </a:rPr>
                        <a:t> </a:t>
                      </a:r>
                      <a:r>
                        <a:rPr lang="de-DE" dirty="0" err="1">
                          <a:solidFill>
                            <a:schemeClr val="bg1"/>
                          </a:solidFill>
                        </a:rPr>
                        <a:t>of</a:t>
                      </a:r>
                      <a:r>
                        <a:rPr lang="de-DE" dirty="0">
                          <a:solidFill>
                            <a:schemeClr val="bg1"/>
                          </a:solidFill>
                        </a:rPr>
                        <a:t> 17 </a:t>
                      </a:r>
                      <a:r>
                        <a:rPr lang="de-DE" dirty="0" err="1">
                          <a:solidFill>
                            <a:schemeClr val="bg1"/>
                          </a:solidFill>
                        </a:rPr>
                        <a:t>tables</a:t>
                      </a:r>
                      <a:r>
                        <a:rPr lang="de-DE" dirty="0">
                          <a:solidFill>
                            <a:schemeClr val="bg1"/>
                          </a:solidFill>
                        </a:rPr>
                        <a:t> </a:t>
                      </a:r>
                      <a:r>
                        <a:rPr lang="de-DE" dirty="0" err="1">
                          <a:solidFill>
                            <a:schemeClr val="bg1"/>
                          </a:solidFill>
                        </a:rPr>
                        <a:t>which</a:t>
                      </a:r>
                      <a:r>
                        <a:rPr lang="de-DE" dirty="0">
                          <a:solidFill>
                            <a:schemeClr val="bg1"/>
                          </a:solidFill>
                        </a:rPr>
                        <a:t> </a:t>
                      </a:r>
                      <a:r>
                        <a:rPr lang="de-DE" dirty="0" err="1">
                          <a:solidFill>
                            <a:schemeClr val="bg1"/>
                          </a:solidFill>
                        </a:rPr>
                        <a:t>contains</a:t>
                      </a:r>
                      <a:r>
                        <a:rPr lang="de-DE" dirty="0">
                          <a:solidFill>
                            <a:schemeClr val="bg1"/>
                          </a:solidFill>
                        </a:rPr>
                        <a:t> </a:t>
                      </a:r>
                      <a:r>
                        <a:rPr lang="de-DE" dirty="0" err="1">
                          <a:solidFill>
                            <a:schemeClr val="bg1"/>
                          </a:solidFill>
                        </a:rPr>
                        <a:t>information</a:t>
                      </a:r>
                      <a:r>
                        <a:rPr lang="de-DE" dirty="0">
                          <a:solidFill>
                            <a:schemeClr val="bg1"/>
                          </a:solidFill>
                        </a:rPr>
                        <a:t> on film </a:t>
                      </a:r>
                      <a:r>
                        <a:rPr lang="de-DE" dirty="0" err="1">
                          <a:solidFill>
                            <a:schemeClr val="bg1"/>
                          </a:solidFill>
                        </a:rPr>
                        <a:t>rentals</a:t>
                      </a:r>
                      <a:r>
                        <a:rPr lang="de-DE" dirty="0">
                          <a:solidFill>
                            <a:schemeClr val="bg1"/>
                          </a:solidFill>
                        </a:rPr>
                        <a:t>, </a:t>
                      </a:r>
                      <a:r>
                        <a:rPr lang="de-DE" dirty="0" err="1">
                          <a:solidFill>
                            <a:schemeClr val="bg1"/>
                          </a:solidFill>
                        </a:rPr>
                        <a:t>movies</a:t>
                      </a:r>
                      <a:r>
                        <a:rPr lang="de-DE" dirty="0">
                          <a:solidFill>
                            <a:schemeClr val="bg1"/>
                          </a:solidFill>
                        </a:rPr>
                        <a:t>, </a:t>
                      </a:r>
                      <a:r>
                        <a:rPr lang="de-DE" dirty="0" err="1">
                          <a:solidFill>
                            <a:schemeClr val="bg1"/>
                          </a:solidFill>
                        </a:rPr>
                        <a:t>customers</a:t>
                      </a:r>
                      <a:r>
                        <a:rPr lang="de-DE" dirty="0">
                          <a:solidFill>
                            <a:schemeClr val="bg1"/>
                          </a:solidFill>
                        </a:rPr>
                        <a:t>, </a:t>
                      </a:r>
                      <a:r>
                        <a:rPr lang="de-DE" dirty="0" err="1">
                          <a:solidFill>
                            <a:schemeClr val="bg1"/>
                          </a:solidFill>
                        </a:rPr>
                        <a:t>payments</a:t>
                      </a:r>
                      <a:r>
                        <a:rPr lang="de-DE" dirty="0">
                          <a:solidFill>
                            <a:schemeClr val="bg1"/>
                          </a:solidFill>
                        </a:rPr>
                        <a:t>…</a:t>
                      </a:r>
                    </a:p>
                    <a:p>
                      <a:pPr algn="l"/>
                      <a:r>
                        <a:rPr lang="de-DE" dirty="0" err="1">
                          <a:solidFill>
                            <a:schemeClr val="bg1"/>
                          </a:solidFill>
                          <a:hlinkClick r:id="rId2" action="ppaction://hlinkfile"/>
                        </a:rPr>
                        <a:t>Full</a:t>
                      </a:r>
                      <a:r>
                        <a:rPr lang="de-DE" dirty="0">
                          <a:solidFill>
                            <a:schemeClr val="bg1"/>
                          </a:solidFill>
                          <a:hlinkClick r:id="rId2" action="ppaction://hlinkfile"/>
                        </a:rPr>
                        <a:t> Data Set</a:t>
                      </a:r>
                      <a:endParaRPr lang="de-DE" dirty="0">
                        <a:solidFill>
                          <a:schemeClr val="bg1"/>
                        </a:solidFill>
                      </a:endParaRPr>
                    </a:p>
                  </a:txBody>
                  <a:tcPr/>
                </a:tc>
                <a:tc>
                  <a:txBody>
                    <a:bodyPr/>
                    <a:lstStyle/>
                    <a:p>
                      <a:r>
                        <a:rPr lang="de-DE" dirty="0">
                          <a:solidFill>
                            <a:schemeClr val="bg1"/>
                          </a:solidFill>
                        </a:rPr>
                        <a:t>Relational </a:t>
                      </a:r>
                      <a:r>
                        <a:rPr lang="de-DE" dirty="0" err="1">
                          <a:solidFill>
                            <a:schemeClr val="bg1"/>
                          </a:solidFill>
                        </a:rPr>
                        <a:t>databases</a:t>
                      </a:r>
                      <a:r>
                        <a:rPr lang="de-DE" dirty="0">
                          <a:solidFill>
                            <a:schemeClr val="bg1"/>
                          </a:solidFill>
                        </a:rPr>
                        <a:t> </a:t>
                      </a:r>
                      <a:r>
                        <a:rPr lang="de-DE" dirty="0" err="1">
                          <a:solidFill>
                            <a:schemeClr val="bg1"/>
                          </a:solidFill>
                        </a:rPr>
                        <a:t>management</a:t>
                      </a:r>
                      <a:r>
                        <a:rPr lang="de-DE" dirty="0">
                          <a:solidFill>
                            <a:schemeClr val="bg1"/>
                          </a:solidFill>
                        </a:rPr>
                        <a:t>. </a:t>
                      </a:r>
                      <a:br>
                        <a:rPr lang="de-DE" dirty="0">
                          <a:solidFill>
                            <a:schemeClr val="bg1"/>
                          </a:solidFill>
                        </a:rPr>
                      </a:br>
                      <a:r>
                        <a:rPr lang="de-DE" dirty="0" err="1">
                          <a:solidFill>
                            <a:schemeClr val="bg1"/>
                          </a:solidFill>
                        </a:rPr>
                        <a:t>Databes</a:t>
                      </a:r>
                      <a:r>
                        <a:rPr lang="de-DE" dirty="0">
                          <a:solidFill>
                            <a:schemeClr val="bg1"/>
                          </a:solidFill>
                        </a:rPr>
                        <a:t> </a:t>
                      </a:r>
                      <a:r>
                        <a:rPr lang="de-DE" dirty="0" err="1">
                          <a:solidFill>
                            <a:schemeClr val="bg1"/>
                          </a:solidFill>
                        </a:rPr>
                        <a:t>querying</a:t>
                      </a:r>
                      <a:r>
                        <a:rPr lang="de-DE" dirty="0">
                          <a:solidFill>
                            <a:schemeClr val="bg1"/>
                          </a:solidFill>
                        </a:rPr>
                        <a:t> </a:t>
                      </a:r>
                      <a:r>
                        <a:rPr lang="de-DE" dirty="0" err="1">
                          <a:solidFill>
                            <a:schemeClr val="bg1"/>
                          </a:solidFill>
                        </a:rPr>
                        <a:t>with</a:t>
                      </a:r>
                      <a:r>
                        <a:rPr lang="de-DE" dirty="0">
                          <a:solidFill>
                            <a:schemeClr val="bg1"/>
                          </a:solidFill>
                        </a:rPr>
                        <a:t> </a:t>
                      </a:r>
                      <a:r>
                        <a:rPr lang="de-DE" b="1" dirty="0">
                          <a:solidFill>
                            <a:schemeClr val="bg1"/>
                          </a:solidFill>
                        </a:rPr>
                        <a:t>SQL</a:t>
                      </a:r>
                      <a:r>
                        <a:rPr lang="de-DE" dirty="0">
                          <a:solidFill>
                            <a:schemeClr val="bg1"/>
                          </a:solidFill>
                        </a:rPr>
                        <a:t>: </a:t>
                      </a:r>
                      <a:r>
                        <a:rPr lang="de-DE" dirty="0" err="1">
                          <a:solidFill>
                            <a:schemeClr val="bg1"/>
                          </a:solidFill>
                        </a:rPr>
                        <a:t>Filtering</a:t>
                      </a:r>
                      <a:r>
                        <a:rPr lang="de-DE" dirty="0">
                          <a:solidFill>
                            <a:schemeClr val="bg1"/>
                          </a:solidFill>
                        </a:rPr>
                        <a:t>, </a:t>
                      </a:r>
                      <a:r>
                        <a:rPr lang="de-DE" dirty="0" err="1">
                          <a:solidFill>
                            <a:schemeClr val="bg1"/>
                          </a:solidFill>
                        </a:rPr>
                        <a:t>Joining</a:t>
                      </a:r>
                      <a:r>
                        <a:rPr lang="de-DE" dirty="0">
                          <a:solidFill>
                            <a:schemeClr val="bg1"/>
                          </a:solidFill>
                        </a:rPr>
                        <a:t> </a:t>
                      </a:r>
                      <a:r>
                        <a:rPr lang="de-DE" dirty="0" err="1">
                          <a:solidFill>
                            <a:schemeClr val="bg1"/>
                          </a:solidFill>
                        </a:rPr>
                        <a:t>Tables</a:t>
                      </a:r>
                      <a:r>
                        <a:rPr lang="de-DE" dirty="0">
                          <a:solidFill>
                            <a:schemeClr val="bg1"/>
                          </a:solidFill>
                        </a:rPr>
                        <a:t>, </a:t>
                      </a:r>
                      <a:r>
                        <a:rPr lang="de-DE" dirty="0" err="1">
                          <a:solidFill>
                            <a:schemeClr val="bg1"/>
                          </a:solidFill>
                        </a:rPr>
                        <a:t>Subqueries</a:t>
                      </a:r>
                      <a:r>
                        <a:rPr lang="de-DE" dirty="0">
                          <a:solidFill>
                            <a:schemeClr val="bg1"/>
                          </a:solidFill>
                        </a:rPr>
                        <a:t> &amp; CTE, </a:t>
                      </a:r>
                      <a:r>
                        <a:rPr lang="de-DE" dirty="0" err="1">
                          <a:solidFill>
                            <a:schemeClr val="bg1"/>
                          </a:solidFill>
                        </a:rPr>
                        <a:t>Visualizations</a:t>
                      </a:r>
                      <a:endParaRPr lang="de-DE" dirty="0">
                        <a:solidFill>
                          <a:schemeClr val="bg1"/>
                        </a:solidFill>
                      </a:endParaRPr>
                    </a:p>
                  </a:txBody>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16825" y="2673505"/>
            <a:ext cx="887179" cy="887179"/>
          </a:xfrm>
          <a:prstGeom prst="rect">
            <a:avLst/>
          </a:prstGeom>
        </p:spPr>
      </p:pic>
      <p:pic>
        <p:nvPicPr>
          <p:cNvPr id="7" name="Grafik 6">
            <a:extLst>
              <a:ext uri="{FF2B5EF4-FFF2-40B4-BE49-F238E27FC236}">
                <a16:creationId xmlns:a16="http://schemas.microsoft.com/office/drawing/2014/main" id="{5A7A037A-51F1-3A8E-30BC-3BBBC74E19D3}"/>
              </a:ext>
            </a:extLst>
          </p:cNvPr>
          <p:cNvPicPr>
            <a:picLocks noChangeAspect="1"/>
          </p:cNvPicPr>
          <p:nvPr/>
        </p:nvPicPr>
        <p:blipFill>
          <a:blip r:embed="rId9"/>
          <a:stretch>
            <a:fillRect/>
          </a:stretch>
        </p:blipFill>
        <p:spPr>
          <a:xfrm>
            <a:off x="10211863" y="5311803"/>
            <a:ext cx="1276987" cy="669895"/>
          </a:xfrm>
          <a:prstGeom prst="rect">
            <a:avLst/>
          </a:prstGeom>
        </p:spPr>
      </p:pic>
      <p:pic>
        <p:nvPicPr>
          <p:cNvPr id="10" name="Grafik 9">
            <a:extLst>
              <a:ext uri="{FF2B5EF4-FFF2-40B4-BE49-F238E27FC236}">
                <a16:creationId xmlns:a16="http://schemas.microsoft.com/office/drawing/2014/main" id="{D7F2D61C-4FE4-66F1-7BC0-E5AD6CB53D60}"/>
              </a:ext>
            </a:extLst>
          </p:cNvPr>
          <p:cNvPicPr>
            <a:picLocks noChangeAspect="1"/>
          </p:cNvPicPr>
          <p:nvPr/>
        </p:nvPicPr>
        <p:blipFill>
          <a:blip r:embed="rId10"/>
          <a:stretch>
            <a:fillRect/>
          </a:stretch>
        </p:blipFill>
        <p:spPr>
          <a:xfrm>
            <a:off x="7959359" y="5306695"/>
            <a:ext cx="2005736" cy="892141"/>
          </a:xfrm>
          <a:prstGeom prst="rect">
            <a:avLst/>
          </a:prstGeom>
        </p:spPr>
      </p:pic>
    </p:spTree>
    <p:extLst>
      <p:ext uri="{BB962C8B-B14F-4D97-AF65-F5344CB8AC3E}">
        <p14:creationId xmlns:p14="http://schemas.microsoft.com/office/powerpoint/2010/main" val="24341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a:t>
            </a:r>
            <a:r>
              <a:rPr lang="de-DE" dirty="0" err="1">
                <a:solidFill>
                  <a:schemeClr val="bg1"/>
                </a:solidFill>
              </a:rPr>
              <a:t>Rockbuster</a:t>
            </a:r>
            <a:r>
              <a:rPr lang="de-DE" dirty="0">
                <a:solidFill>
                  <a:schemeClr val="bg1"/>
                </a:solidFill>
              </a:rPr>
              <a:t>: </a:t>
            </a:r>
            <a:r>
              <a:rPr lang="de-DE" dirty="0" err="1">
                <a:solidFill>
                  <a:schemeClr val="bg1"/>
                </a:solidFill>
              </a:rPr>
              <a:t>financial</a:t>
            </a:r>
            <a:r>
              <a:rPr lang="de-DE" dirty="0">
                <a:solidFill>
                  <a:schemeClr val="bg1"/>
                </a:solidFill>
              </a:rPr>
              <a:t> </a:t>
            </a:r>
            <a:r>
              <a:rPr lang="de-DE" dirty="0" err="1">
                <a:solidFill>
                  <a:schemeClr val="bg1"/>
                </a:solidFill>
              </a:rPr>
              <a:t>overview</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3" name="Grafik 2">
            <a:extLst>
              <a:ext uri="{FF2B5EF4-FFF2-40B4-BE49-F238E27FC236}">
                <a16:creationId xmlns:a16="http://schemas.microsoft.com/office/drawing/2014/main" id="{6EB8FA7B-0EB5-4DF7-94E6-B93D3F433C81}"/>
              </a:ext>
            </a:extLst>
          </p:cNvPr>
          <p:cNvPicPr>
            <a:picLocks noChangeAspect="1"/>
          </p:cNvPicPr>
          <p:nvPr/>
        </p:nvPicPr>
        <p:blipFill rotWithShape="1">
          <a:blip r:embed="rId2"/>
          <a:srcRect l="752" t="641" r="40679" b="49274"/>
          <a:stretch/>
        </p:blipFill>
        <p:spPr>
          <a:xfrm>
            <a:off x="8103551" y="2365308"/>
            <a:ext cx="3783650" cy="2323829"/>
          </a:xfrm>
          <a:prstGeom prst="rect">
            <a:avLst/>
          </a:prstGeom>
        </p:spPr>
      </p:pic>
      <p:pic>
        <p:nvPicPr>
          <p:cNvPr id="6" name="Grafik 5">
            <a:extLst>
              <a:ext uri="{FF2B5EF4-FFF2-40B4-BE49-F238E27FC236}">
                <a16:creationId xmlns:a16="http://schemas.microsoft.com/office/drawing/2014/main" id="{5BF6E98B-EBEC-BC15-9D8D-D9615C2D1B86}"/>
              </a:ext>
            </a:extLst>
          </p:cNvPr>
          <p:cNvPicPr>
            <a:picLocks noChangeAspect="1"/>
          </p:cNvPicPr>
          <p:nvPr/>
        </p:nvPicPr>
        <p:blipFill>
          <a:blip r:embed="rId3"/>
          <a:stretch>
            <a:fillRect/>
          </a:stretch>
        </p:blipFill>
        <p:spPr>
          <a:xfrm>
            <a:off x="628429" y="2168861"/>
            <a:ext cx="6696102" cy="2520277"/>
          </a:xfrm>
          <a:prstGeom prst="rect">
            <a:avLst/>
          </a:prstGeom>
        </p:spPr>
      </p:pic>
      <p:sp>
        <p:nvSpPr>
          <p:cNvPr id="8" name="Textfeld 7">
            <a:extLst>
              <a:ext uri="{FF2B5EF4-FFF2-40B4-BE49-F238E27FC236}">
                <a16:creationId xmlns:a16="http://schemas.microsoft.com/office/drawing/2014/main" id="{257908E5-D5F8-5FF6-EFE5-598C0C7644C1}"/>
              </a:ext>
            </a:extLst>
          </p:cNvPr>
          <p:cNvSpPr txBox="1"/>
          <p:nvPr/>
        </p:nvSpPr>
        <p:spPr>
          <a:xfrm>
            <a:off x="1315616" y="4895641"/>
            <a:ext cx="4002833" cy="923330"/>
          </a:xfrm>
          <a:prstGeom prst="rect">
            <a:avLst/>
          </a:prstGeom>
          <a:noFill/>
          <a:ln>
            <a:solidFill>
              <a:srgbClr val="FFC000"/>
            </a:solidFill>
          </a:ln>
        </p:spPr>
        <p:txBody>
          <a:bodyPr wrap="square" rtlCol="0">
            <a:spAutoFit/>
          </a:bodyPr>
          <a:lstStyle/>
          <a:p>
            <a:r>
              <a:rPr lang="de-DE" dirty="0">
                <a:solidFill>
                  <a:schemeClr val="bg1"/>
                </a:solidFill>
              </a:rPr>
              <a:t>Understanding </a:t>
            </a:r>
            <a:r>
              <a:rPr lang="de-DE" dirty="0" err="1">
                <a:solidFill>
                  <a:schemeClr val="bg1"/>
                </a:solidFill>
              </a:rPr>
              <a:t>which</a:t>
            </a:r>
            <a:r>
              <a:rPr lang="de-DE" dirty="0">
                <a:solidFill>
                  <a:schemeClr val="bg1"/>
                </a:solidFill>
              </a:rPr>
              <a:t> </a:t>
            </a:r>
            <a:r>
              <a:rPr lang="de-DE" dirty="0" err="1">
                <a:solidFill>
                  <a:schemeClr val="bg1"/>
                </a:solidFill>
              </a:rPr>
              <a:t>are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most</a:t>
            </a:r>
            <a:r>
              <a:rPr lang="de-DE" dirty="0">
                <a:solidFill>
                  <a:schemeClr val="bg1"/>
                </a:solidFill>
              </a:rPr>
              <a:t> </a:t>
            </a:r>
            <a:r>
              <a:rPr lang="de-DE" dirty="0" err="1">
                <a:solidFill>
                  <a:schemeClr val="bg1"/>
                </a:solidFill>
              </a:rPr>
              <a:t>demanded</a:t>
            </a:r>
            <a:r>
              <a:rPr lang="de-DE" dirty="0">
                <a:solidFill>
                  <a:schemeClr val="bg1"/>
                </a:solidFill>
              </a:rPr>
              <a:t> </a:t>
            </a:r>
            <a:r>
              <a:rPr lang="de-DE" dirty="0" err="1">
                <a:solidFill>
                  <a:schemeClr val="bg1"/>
                </a:solidFill>
              </a:rPr>
              <a:t>genres</a:t>
            </a:r>
            <a:r>
              <a:rPr lang="de-DE" dirty="0">
                <a:solidFill>
                  <a:schemeClr val="bg1"/>
                </a:solidFill>
              </a:rPr>
              <a:t> and </a:t>
            </a:r>
            <a:r>
              <a:rPr lang="de-DE" dirty="0" err="1">
                <a:solidFill>
                  <a:schemeClr val="bg1"/>
                </a:solidFill>
              </a:rPr>
              <a:t>most</a:t>
            </a:r>
            <a:r>
              <a:rPr lang="de-DE" dirty="0">
                <a:solidFill>
                  <a:schemeClr val="bg1"/>
                </a:solidFill>
              </a:rPr>
              <a:t> profitable </a:t>
            </a:r>
            <a:r>
              <a:rPr lang="de-DE" dirty="0" err="1">
                <a:solidFill>
                  <a:schemeClr val="bg1"/>
                </a:solidFill>
              </a:rPr>
              <a:t>movies</a:t>
            </a:r>
            <a:r>
              <a:rPr lang="de-DE" dirty="0">
                <a:solidFill>
                  <a:schemeClr val="bg1"/>
                </a:solidFill>
              </a:rPr>
              <a:t> in </a:t>
            </a:r>
            <a:r>
              <a:rPr lang="de-DE" dirty="0" err="1">
                <a:solidFill>
                  <a:schemeClr val="bg1"/>
                </a:solidFill>
              </a:rPr>
              <a:t>the</a:t>
            </a:r>
            <a:r>
              <a:rPr lang="de-DE" dirty="0">
                <a:solidFill>
                  <a:schemeClr val="bg1"/>
                </a:solidFill>
              </a:rPr>
              <a:t> </a:t>
            </a:r>
            <a:r>
              <a:rPr lang="de-DE" dirty="0" err="1">
                <a:solidFill>
                  <a:schemeClr val="bg1"/>
                </a:solidFill>
              </a:rPr>
              <a:t>Rockbuster</a:t>
            </a:r>
            <a:r>
              <a:rPr lang="de-DE" dirty="0">
                <a:solidFill>
                  <a:schemeClr val="bg1"/>
                </a:solidFill>
              </a:rPr>
              <a:t> </a:t>
            </a:r>
            <a:r>
              <a:rPr lang="de-DE" dirty="0" err="1">
                <a:solidFill>
                  <a:schemeClr val="bg1"/>
                </a:solidFill>
              </a:rPr>
              <a:t>collection</a:t>
            </a:r>
            <a:endParaRPr lang="de-DE" dirty="0">
              <a:solidFill>
                <a:schemeClr val="bg1"/>
              </a:solidFill>
            </a:endParaRPr>
          </a:p>
        </p:txBody>
      </p: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9C452C4B-2DCD-C83F-9349-8EC95BF8388C}"/>
              </a:ext>
            </a:extLst>
          </p:cNvPr>
          <p:cNvSpPr txBox="1"/>
          <p:nvPr/>
        </p:nvSpPr>
        <p:spPr>
          <a:xfrm>
            <a:off x="8103551" y="4889515"/>
            <a:ext cx="3586066" cy="646331"/>
          </a:xfrm>
          <a:prstGeom prst="rect">
            <a:avLst/>
          </a:prstGeom>
          <a:noFill/>
          <a:ln>
            <a:solidFill>
              <a:srgbClr val="FFC000"/>
            </a:solidFill>
          </a:ln>
        </p:spPr>
        <p:txBody>
          <a:bodyPr wrap="square" rtlCol="0">
            <a:spAutoFit/>
          </a:bodyPr>
          <a:lstStyle/>
          <a:p>
            <a:r>
              <a:rPr lang="de-DE" dirty="0">
                <a:solidFill>
                  <a:schemeClr val="bg1"/>
                </a:solidFill>
              </a:rPr>
              <a:t>Performing SQL </a:t>
            </a:r>
            <a:r>
              <a:rPr lang="de-DE" dirty="0" err="1">
                <a:solidFill>
                  <a:schemeClr val="bg1"/>
                </a:solidFill>
              </a:rPr>
              <a:t>query</a:t>
            </a:r>
            <a:r>
              <a:rPr lang="de-DE" dirty="0">
                <a:solidFill>
                  <a:schemeClr val="bg1"/>
                </a:solidFill>
              </a:rPr>
              <a:t> </a:t>
            </a:r>
            <a:r>
              <a:rPr lang="de-DE" dirty="0" err="1">
                <a:solidFill>
                  <a:schemeClr val="bg1"/>
                </a:solidFill>
              </a:rPr>
              <a:t>to</a:t>
            </a:r>
            <a:r>
              <a:rPr lang="de-DE" dirty="0">
                <a:solidFill>
                  <a:schemeClr val="bg1"/>
                </a:solidFill>
              </a:rPr>
              <a:t> </a:t>
            </a:r>
            <a:r>
              <a:rPr lang="de-DE" dirty="0" err="1">
                <a:solidFill>
                  <a:schemeClr val="bg1"/>
                </a:solidFill>
              </a:rPr>
              <a:t>identify</a:t>
            </a:r>
            <a:r>
              <a:rPr lang="de-DE" dirty="0">
                <a:solidFill>
                  <a:schemeClr val="bg1"/>
                </a:solidFill>
              </a:rPr>
              <a:t> </a:t>
            </a:r>
            <a:r>
              <a:rPr lang="de-DE" dirty="0" err="1">
                <a:solidFill>
                  <a:schemeClr val="bg1"/>
                </a:solidFill>
              </a:rPr>
              <a:t>most</a:t>
            </a:r>
            <a:r>
              <a:rPr lang="de-DE" dirty="0">
                <a:solidFill>
                  <a:schemeClr val="bg1"/>
                </a:solidFill>
              </a:rPr>
              <a:t> profitable </a:t>
            </a:r>
            <a:r>
              <a:rPr lang="de-DE" dirty="0" err="1">
                <a:solidFill>
                  <a:schemeClr val="bg1"/>
                </a:solidFill>
              </a:rPr>
              <a:t>movies</a:t>
            </a:r>
            <a:endParaRPr lang="de-DE" dirty="0">
              <a:solidFill>
                <a:schemeClr val="bg1"/>
              </a:solidFill>
            </a:endParaRPr>
          </a:p>
        </p:txBody>
      </p:sp>
    </p:spTree>
    <p:extLst>
      <p:ext uri="{BB962C8B-B14F-4D97-AF65-F5344CB8AC3E}">
        <p14:creationId xmlns:p14="http://schemas.microsoft.com/office/powerpoint/2010/main" val="31344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a:t>
            </a:r>
            <a:r>
              <a:rPr lang="de-DE" dirty="0" err="1">
                <a:solidFill>
                  <a:schemeClr val="bg1"/>
                </a:solidFill>
              </a:rPr>
              <a:t>Rockbuster</a:t>
            </a:r>
            <a:r>
              <a:rPr lang="de-DE" dirty="0">
                <a:solidFill>
                  <a:schemeClr val="bg1"/>
                </a:solidFill>
              </a:rPr>
              <a:t>: </a:t>
            </a:r>
            <a:r>
              <a:rPr lang="de-DE" dirty="0" err="1">
                <a:solidFill>
                  <a:schemeClr val="bg1"/>
                </a:solidFill>
              </a:rPr>
              <a:t>customer</a:t>
            </a:r>
            <a:r>
              <a:rPr lang="de-DE" dirty="0">
                <a:solidFill>
                  <a:schemeClr val="bg1"/>
                </a:solidFill>
              </a:rPr>
              <a:t> </a:t>
            </a:r>
            <a:r>
              <a:rPr lang="de-DE" dirty="0" err="1">
                <a:solidFill>
                  <a:schemeClr val="bg1"/>
                </a:solidFill>
              </a:rPr>
              <a:t>overview</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8" name="Textfeld 7">
            <a:extLst>
              <a:ext uri="{FF2B5EF4-FFF2-40B4-BE49-F238E27FC236}">
                <a16:creationId xmlns:a16="http://schemas.microsoft.com/office/drawing/2014/main" id="{257908E5-D5F8-5FF6-EFE5-598C0C7644C1}"/>
              </a:ext>
            </a:extLst>
          </p:cNvPr>
          <p:cNvSpPr txBox="1"/>
          <p:nvPr/>
        </p:nvSpPr>
        <p:spPr>
          <a:xfrm>
            <a:off x="849758" y="5393382"/>
            <a:ext cx="5636092" cy="584775"/>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marL="342900" indent="-342900">
              <a:buAutoNum type="arabicPeriod"/>
              <a:defRPr sz="1600" b="1" baseline="0">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pPr marL="0" indent="0">
              <a:buNone/>
            </a:pPr>
            <a:r>
              <a:rPr lang="de-DE" dirty="0">
                <a:solidFill>
                  <a:schemeClr val="tx1"/>
                </a:solidFill>
              </a:rPr>
              <a:t>Understanding </a:t>
            </a:r>
            <a:r>
              <a:rPr lang="de-DE" dirty="0" err="1">
                <a:solidFill>
                  <a:schemeClr val="tx1"/>
                </a:solidFill>
              </a:rPr>
              <a:t>which</a:t>
            </a:r>
            <a:r>
              <a:rPr lang="de-DE" dirty="0">
                <a:solidFill>
                  <a:schemeClr val="tx1"/>
                </a:solidFill>
              </a:rPr>
              <a:t> </a:t>
            </a:r>
            <a:r>
              <a:rPr lang="de-DE" dirty="0" err="1">
                <a:solidFill>
                  <a:schemeClr val="tx1"/>
                </a:solidFill>
              </a:rPr>
              <a:t>are</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most</a:t>
            </a:r>
            <a:r>
              <a:rPr lang="de-DE" dirty="0">
                <a:solidFill>
                  <a:schemeClr val="tx1"/>
                </a:solidFill>
              </a:rPr>
              <a:t> </a:t>
            </a:r>
            <a:r>
              <a:rPr lang="de-DE" dirty="0" err="1">
                <a:solidFill>
                  <a:schemeClr val="tx1"/>
                </a:solidFill>
              </a:rPr>
              <a:t>demanded</a:t>
            </a:r>
            <a:r>
              <a:rPr lang="de-DE" dirty="0">
                <a:solidFill>
                  <a:schemeClr val="tx1"/>
                </a:solidFill>
              </a:rPr>
              <a:t> </a:t>
            </a:r>
            <a:r>
              <a:rPr lang="de-DE" dirty="0" err="1">
                <a:solidFill>
                  <a:schemeClr val="tx1"/>
                </a:solidFill>
              </a:rPr>
              <a:t>genres</a:t>
            </a:r>
            <a:r>
              <a:rPr lang="de-DE" dirty="0">
                <a:solidFill>
                  <a:schemeClr val="tx1"/>
                </a:solidFill>
              </a:rPr>
              <a:t> and </a:t>
            </a:r>
            <a:r>
              <a:rPr lang="de-DE" dirty="0" err="1">
                <a:solidFill>
                  <a:schemeClr val="tx1"/>
                </a:solidFill>
              </a:rPr>
              <a:t>most</a:t>
            </a:r>
            <a:r>
              <a:rPr lang="de-DE" dirty="0">
                <a:solidFill>
                  <a:schemeClr val="tx1"/>
                </a:solidFill>
              </a:rPr>
              <a:t> profitable </a:t>
            </a:r>
            <a:r>
              <a:rPr lang="de-DE" dirty="0" err="1">
                <a:solidFill>
                  <a:schemeClr val="tx1"/>
                </a:solidFill>
              </a:rPr>
              <a:t>movies</a:t>
            </a:r>
            <a:r>
              <a:rPr lang="de-DE" dirty="0">
                <a:solidFill>
                  <a:schemeClr val="tx1"/>
                </a:solidFill>
              </a:rPr>
              <a:t> in </a:t>
            </a:r>
            <a:r>
              <a:rPr lang="de-DE" dirty="0" err="1">
                <a:solidFill>
                  <a:schemeClr val="tx1"/>
                </a:solidFill>
              </a:rPr>
              <a:t>the</a:t>
            </a:r>
            <a:r>
              <a:rPr lang="de-DE" dirty="0">
                <a:solidFill>
                  <a:schemeClr val="tx1"/>
                </a:solidFill>
              </a:rPr>
              <a:t> </a:t>
            </a:r>
            <a:r>
              <a:rPr lang="de-DE" dirty="0" err="1">
                <a:solidFill>
                  <a:schemeClr val="tx1"/>
                </a:solidFill>
              </a:rPr>
              <a:t>Rockbuster</a:t>
            </a:r>
            <a:r>
              <a:rPr lang="de-DE" dirty="0">
                <a:solidFill>
                  <a:schemeClr val="tx1"/>
                </a:solidFill>
              </a:rPr>
              <a:t> </a:t>
            </a:r>
            <a:r>
              <a:rPr lang="de-DE" dirty="0" err="1">
                <a:solidFill>
                  <a:schemeClr val="tx1"/>
                </a:solidFill>
              </a:rPr>
              <a:t>collection</a:t>
            </a:r>
            <a:endParaRPr lang="de-DE" dirty="0">
              <a:solidFill>
                <a:schemeClr val="tx1"/>
              </a:solidFill>
            </a:endParaRPr>
          </a:p>
        </p:txBody>
      </p:sp>
      <p:sp>
        <p:nvSpPr>
          <p:cNvPr id="11" name="Textfeld 10">
            <a:extLst>
              <a:ext uri="{FF2B5EF4-FFF2-40B4-BE49-F238E27FC236}">
                <a16:creationId xmlns:a16="http://schemas.microsoft.com/office/drawing/2014/main" id="{9C452C4B-2DCD-C83F-9349-8EC95BF8388C}"/>
              </a:ext>
            </a:extLst>
          </p:cNvPr>
          <p:cNvSpPr txBox="1"/>
          <p:nvPr/>
        </p:nvSpPr>
        <p:spPr>
          <a:xfrm>
            <a:off x="7358717" y="5393381"/>
            <a:ext cx="3328333" cy="584775"/>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indent="0">
              <a:buNone/>
              <a:defRPr sz="1600" b="1" baseline="0">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de-DE" dirty="0" err="1">
                <a:solidFill>
                  <a:schemeClr val="tx1"/>
                </a:solidFill>
              </a:rPr>
              <a:t>Identifying</a:t>
            </a:r>
            <a:r>
              <a:rPr lang="de-DE" dirty="0">
                <a:solidFill>
                  <a:schemeClr val="tx1"/>
                </a:solidFill>
              </a:rPr>
              <a:t> </a:t>
            </a:r>
            <a:r>
              <a:rPr lang="de-DE" dirty="0" err="1">
                <a:solidFill>
                  <a:schemeClr val="tx1"/>
                </a:solidFill>
              </a:rPr>
              <a:t>the</a:t>
            </a:r>
            <a:r>
              <a:rPr lang="de-DE" dirty="0">
                <a:solidFill>
                  <a:schemeClr val="tx1"/>
                </a:solidFill>
              </a:rPr>
              <a:t> 10 </a:t>
            </a:r>
            <a:r>
              <a:rPr lang="de-DE" dirty="0" err="1">
                <a:solidFill>
                  <a:schemeClr val="tx1"/>
                </a:solidFill>
              </a:rPr>
              <a:t>cities</a:t>
            </a:r>
            <a:r>
              <a:rPr lang="de-DE" dirty="0">
                <a:solidFill>
                  <a:schemeClr val="tx1"/>
                </a:solidFill>
              </a:rPr>
              <a:t> </a:t>
            </a:r>
            <a:r>
              <a:rPr lang="de-DE" dirty="0" err="1">
                <a:solidFill>
                  <a:schemeClr val="tx1"/>
                </a:solidFill>
              </a:rPr>
              <a:t>that</a:t>
            </a:r>
            <a:r>
              <a:rPr lang="de-DE" dirty="0">
                <a:solidFill>
                  <a:schemeClr val="tx1"/>
                </a:solidFill>
              </a:rPr>
              <a:t> </a:t>
            </a:r>
            <a:r>
              <a:rPr lang="de-DE" dirty="0" err="1">
                <a:solidFill>
                  <a:schemeClr val="tx1"/>
                </a:solidFill>
              </a:rPr>
              <a:t>generate</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highest</a:t>
            </a:r>
            <a:r>
              <a:rPr lang="de-DE" dirty="0">
                <a:solidFill>
                  <a:schemeClr val="tx1"/>
                </a:solidFill>
              </a:rPr>
              <a:t> </a:t>
            </a:r>
            <a:r>
              <a:rPr lang="de-DE" dirty="0" err="1">
                <a:solidFill>
                  <a:schemeClr val="tx1"/>
                </a:solidFill>
              </a:rPr>
              <a:t>revenue</a:t>
            </a:r>
            <a:endParaRPr lang="de-DE" dirty="0">
              <a:solidFill>
                <a:schemeClr val="tx1"/>
              </a:solidFill>
            </a:endParaRPr>
          </a:p>
        </p:txBody>
      </p:sp>
      <p:pic>
        <p:nvPicPr>
          <p:cNvPr id="6" name="Grafik 5">
            <a:extLst>
              <a:ext uri="{FF2B5EF4-FFF2-40B4-BE49-F238E27FC236}">
                <a16:creationId xmlns:a16="http://schemas.microsoft.com/office/drawing/2014/main" id="{D8D68C3A-170E-3F2D-54F5-AD1AE11E1DD7}"/>
              </a:ext>
            </a:extLst>
          </p:cNvPr>
          <p:cNvPicPr>
            <a:picLocks noChangeAspect="1"/>
          </p:cNvPicPr>
          <p:nvPr/>
        </p:nvPicPr>
        <p:blipFill>
          <a:blip r:embed="rId2"/>
          <a:stretch>
            <a:fillRect/>
          </a:stretch>
        </p:blipFill>
        <p:spPr>
          <a:xfrm>
            <a:off x="849758" y="2365308"/>
            <a:ext cx="5563082" cy="2880610"/>
          </a:xfrm>
          <a:prstGeom prst="rect">
            <a:avLst/>
          </a:prstGeom>
        </p:spPr>
      </p:pic>
      <p:pic>
        <p:nvPicPr>
          <p:cNvPr id="10" name="Grafik 9">
            <a:extLst>
              <a:ext uri="{FF2B5EF4-FFF2-40B4-BE49-F238E27FC236}">
                <a16:creationId xmlns:a16="http://schemas.microsoft.com/office/drawing/2014/main" id="{899EDBF4-C165-4FAE-3CF5-FDB2F3D6EBA6}"/>
              </a:ext>
            </a:extLst>
          </p:cNvPr>
          <p:cNvPicPr>
            <a:picLocks noChangeAspect="1"/>
          </p:cNvPicPr>
          <p:nvPr/>
        </p:nvPicPr>
        <p:blipFill>
          <a:blip r:embed="rId3"/>
          <a:stretch>
            <a:fillRect/>
          </a:stretch>
        </p:blipFill>
        <p:spPr>
          <a:xfrm>
            <a:off x="6778615" y="2124635"/>
            <a:ext cx="5059455" cy="2880610"/>
          </a:xfrm>
          <a:prstGeom prst="rect">
            <a:avLst/>
          </a:prstGeom>
        </p:spPr>
      </p:pic>
    </p:spTree>
    <p:extLst>
      <p:ext uri="{BB962C8B-B14F-4D97-AF65-F5344CB8AC3E}">
        <p14:creationId xmlns:p14="http://schemas.microsoft.com/office/powerpoint/2010/main" val="1472080241"/>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0</TotalTime>
  <Words>1188</Words>
  <Application>Microsoft Office PowerPoint</Application>
  <PresentationFormat>Breitbild</PresentationFormat>
  <Paragraphs>104</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Abadi MT Condensed Light</vt:lpstr>
      <vt:lpstr>Arial</vt:lpstr>
      <vt:lpstr>Georgia Pro Light</vt:lpstr>
      <vt:lpstr>VaultVTI</vt:lpstr>
      <vt:lpstr>Niklas Winter Data Analytics Portfolio</vt:lpstr>
      <vt:lpstr>Data Analysis Projects</vt:lpstr>
      <vt:lpstr>1. Instacart Grocery Basket</vt:lpstr>
      <vt:lpstr>1. Population flow and data cleaning</vt:lpstr>
      <vt:lpstr>1. Instacart Consumer Behaviour Analysis</vt:lpstr>
      <vt:lpstr>1. Key recommendations for Instacart</vt:lpstr>
      <vt:lpstr>2. Rockbuster LLC.</vt:lpstr>
      <vt:lpstr>2. Rockbuster: financial overview</vt:lpstr>
      <vt:lpstr>2. Rockbuster: customer overview</vt:lpstr>
      <vt:lpstr>2. Key recommendations for Rockbuster</vt:lpstr>
      <vt:lpstr>3. Preparing for Influenza Season</vt:lpstr>
      <vt:lpstr>2. Data profiling and statistical analysis</vt:lpstr>
      <vt:lpstr>3. When is influenza season and who is risk population?</vt:lpstr>
      <vt:lpstr>3. Where does influenza hit the hardest?</vt:lpstr>
      <vt:lpstr>2. Key recommendations for Rockbuster</vt:lpstr>
      <vt:lpstr>4. GameCo.</vt:lpstr>
      <vt:lpstr>5. Impact of Covid-19 to Layoff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Streaming Launch Analysis</dc:title>
  <dc:creator>Niklas Winter</dc:creator>
  <cp:lastModifiedBy>Niklas Winter</cp:lastModifiedBy>
  <cp:revision>4</cp:revision>
  <dcterms:created xsi:type="dcterms:W3CDTF">2023-03-06T11:15:05Z</dcterms:created>
  <dcterms:modified xsi:type="dcterms:W3CDTF">2023-03-16T01:54:22Z</dcterms:modified>
</cp:coreProperties>
</file>