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2" r:id="rId5"/>
    <p:sldId id="273" r:id="rId6"/>
    <p:sldId id="274" r:id="rId7"/>
    <p:sldId id="277" r:id="rId8"/>
    <p:sldId id="278" r:id="rId9"/>
    <p:sldId id="279" r:id="rId10"/>
    <p:sldId id="280" r:id="rId11"/>
    <p:sldId id="281" r:id="rId12"/>
    <p:sldId id="282" r:id="rId13"/>
    <p:sldId id="283" r:id="rId14"/>
    <p:sldId id="284" r:id="rId15"/>
    <p:sldId id="286" r:id="rId16"/>
    <p:sldId id="287" r:id="rId17"/>
    <p:sldId id="288" r:id="rId18"/>
    <p:sldId id="289" r:id="rId19"/>
    <p:sldId id="290" r:id="rId20"/>
    <p:sldId id="291" r:id="rId21"/>
    <p:sldId id="293" r:id="rId22"/>
    <p:sldId id="297" r:id="rId23"/>
    <p:sldId id="298" r:id="rId24"/>
    <p:sldId id="299" r:id="rId25"/>
    <p:sldId id="300" r:id="rId26"/>
    <p:sldId id="301" r:id="rId27"/>
    <p:sldId id="296" r:id="rId28"/>
    <p:sldId id="302" r:id="rId29"/>
    <p:sldId id="303" r:id="rId30"/>
    <p:sldId id="304" r:id="rId31"/>
    <p:sldId id="305" r:id="rId32"/>
    <p:sldId id="306" r:id="rId33"/>
    <p:sldId id="307" r:id="rId34"/>
    <p:sldId id="308"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p:scale>
          <a:sx n="100" d="100"/>
          <a:sy n="100" d="100"/>
        </p:scale>
        <p:origin x="58"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hyperlink" Target="https://public.tableau.com/app/profile/niklas.winter/viz/2_9Storytelling_16752791306740/Storyline" TargetMode="External"/><Relationship Id="rId2" Type="http://schemas.openxmlformats.org/officeDocument/2006/relationships/hyperlink" Target="GitHub%20-%20niklaswinterius/Project_SQL" TargetMode="External"/><Relationship Id="rId1" Type="http://schemas.openxmlformats.org/officeDocument/2006/relationships/hyperlink" Target="GitHub%20-%20niklaswinterius/Instacart_analysis_cf:%20Analysis%20of%20Instacart%20data%20to%20identify%20sales%20pattern%20using%20Python%20as%20part%20of%20the%20careerfoundry%20Data%20Analytics%20course." TargetMode="External"/><Relationship Id="rId5" Type="http://schemas.openxmlformats.org/officeDocument/2006/relationships/hyperlink" Target="https://github.com/niklaswinterius/Covid-Layoff-Project" TargetMode="External"/><Relationship Id="rId4" Type="http://schemas.openxmlformats.org/officeDocument/2006/relationships/hyperlink" Target="https://public.tableau.com/app/profile/niklas.winter/viz/Layoffs_Project/Story1?publish=yes"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public.tableau.com/app/profile/niklas.winter/viz/2_9Storytelling_16752791306740/Storyline" TargetMode="External"/><Relationship Id="rId2" Type="http://schemas.openxmlformats.org/officeDocument/2006/relationships/hyperlink" Target="GitHub%20-%20niklaswinterius/Project_SQL" TargetMode="External"/><Relationship Id="rId1" Type="http://schemas.openxmlformats.org/officeDocument/2006/relationships/hyperlink" Target="GitHub%20-%20niklaswinterius/Instacart_analysis_cf:%20Analysis%20of%20Instacart%20data%20to%20identify%20sales%20pattern%20using%20Python%20as%20part%20of%20the%20careerfoundry%20Data%20Analytics%20course." TargetMode="External"/><Relationship Id="rId5" Type="http://schemas.openxmlformats.org/officeDocument/2006/relationships/hyperlink" Target="https://github.com/niklaswinterius/Covid-Layoff-Project" TargetMode="External"/><Relationship Id="rId4" Type="http://schemas.openxmlformats.org/officeDocument/2006/relationships/hyperlink" Target="https://public.tableau.com/app/profile/niklas.winter/viz/Layoffs_Project/Story1?publish=yes" TargetMode="Externa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F173E-E786-4779-8320-12D49CB705BE}" type="doc">
      <dgm:prSet loTypeId="urn:microsoft.com/office/officeart/2008/layout/VerticalCurvedList" loCatId="list" qsTypeId="urn:microsoft.com/office/officeart/2005/8/quickstyle/simple1" qsCatId="simple" csTypeId="urn:microsoft.com/office/officeart/2005/8/colors/accent0_2" csCatId="mainScheme" phldr="1"/>
      <dgm:spPr/>
    </dgm:pt>
    <dgm:pt modelId="{66BF3A67-015D-4FAF-86D2-7D149B01775E}">
      <dgm:prSet phldrT="[Text]" custT="1"/>
      <dgm:spPr/>
      <dgm:t>
        <a:bodyPr/>
        <a:lstStyle/>
        <a:p>
          <a:r>
            <a:rPr lang="de-DE" sz="1800" dirty="0"/>
            <a:t>1. </a:t>
          </a:r>
          <a:r>
            <a:rPr lang="de-DE" sz="1800" dirty="0" err="1">
              <a:hlinkClick xmlns:r="http://schemas.openxmlformats.org/officeDocument/2006/relationships" r:id="rId1" action="ppaction://hlinkfile"/>
            </a:rPr>
            <a:t>Instacart</a:t>
          </a:r>
          <a:r>
            <a:rPr lang="de-DE" sz="1800" dirty="0">
              <a:hlinkClick xmlns:r="http://schemas.openxmlformats.org/officeDocument/2006/relationships" r:id="rId1" action="ppaction://hlinkfile"/>
            </a:rPr>
            <a:t> </a:t>
          </a:r>
          <a:r>
            <a:rPr lang="de-DE" sz="1800" dirty="0" err="1">
              <a:hlinkClick xmlns:r="http://schemas.openxmlformats.org/officeDocument/2006/relationships" r:id="rId1" action="ppaction://hlinkfile"/>
            </a:rPr>
            <a:t>Grocery</a:t>
          </a:r>
          <a:r>
            <a:rPr lang="de-DE" sz="1800" dirty="0">
              <a:hlinkClick xmlns:r="http://schemas.openxmlformats.org/officeDocument/2006/relationships" r:id="rId1" action="ppaction://hlinkfile"/>
            </a:rPr>
            <a:t> </a:t>
          </a:r>
          <a:r>
            <a:rPr lang="de-DE" sz="1800" dirty="0" err="1">
              <a:hlinkClick xmlns:r="http://schemas.openxmlformats.org/officeDocument/2006/relationships" r:id="rId1" action="ppaction://hlinkfile"/>
            </a:rPr>
            <a:t>Baskets</a:t>
          </a:r>
          <a:endParaRPr lang="de-DE" sz="1800" dirty="0"/>
        </a:p>
      </dgm:t>
    </dgm:pt>
    <dgm:pt modelId="{3F8AE025-C400-4784-97DD-267A0DE15528}" type="parTrans" cxnId="{E11A39B8-6B0C-41CC-82A7-CC2E68DC7521}">
      <dgm:prSet/>
      <dgm:spPr/>
      <dgm:t>
        <a:bodyPr/>
        <a:lstStyle/>
        <a:p>
          <a:endParaRPr lang="de-DE" sz="2000"/>
        </a:p>
      </dgm:t>
    </dgm:pt>
    <dgm:pt modelId="{7D0D61A6-D854-4B87-BB7E-D9E114E9AC12}" type="sibTrans" cxnId="{E11A39B8-6B0C-41CC-82A7-CC2E68DC7521}">
      <dgm:prSet/>
      <dgm:spPr/>
      <dgm:t>
        <a:bodyPr/>
        <a:lstStyle/>
        <a:p>
          <a:endParaRPr lang="de-DE" sz="2000"/>
        </a:p>
      </dgm:t>
    </dgm:pt>
    <dgm:pt modelId="{059E8FC2-C311-4266-97A4-1699E9001EEC}">
      <dgm:prSet phldrT="[Text]" custT="1"/>
      <dgm:spPr/>
      <dgm:t>
        <a:bodyPr/>
        <a:lstStyle/>
        <a:p>
          <a:r>
            <a:rPr lang="de-DE" sz="1800" dirty="0"/>
            <a:t>2. </a:t>
          </a:r>
          <a:r>
            <a:rPr lang="de-DE" sz="1800" dirty="0" err="1">
              <a:hlinkClick xmlns:r="http://schemas.openxmlformats.org/officeDocument/2006/relationships" r:id="rId2" action="ppaction://hlinkfile"/>
            </a:rPr>
            <a:t>Rockbuster</a:t>
          </a:r>
          <a:r>
            <a:rPr lang="de-DE" sz="1800" dirty="0">
              <a:hlinkClick xmlns:r="http://schemas.openxmlformats.org/officeDocument/2006/relationships" r:id="rId2" action="ppaction://hlinkfile"/>
            </a:rPr>
            <a:t> Stealth LLC</a:t>
          </a:r>
          <a:r>
            <a:rPr lang="de-DE" sz="1800" dirty="0"/>
            <a:t>.</a:t>
          </a:r>
        </a:p>
      </dgm:t>
    </dgm:pt>
    <dgm:pt modelId="{A0C44498-3BC4-4CFD-9A27-66051151F71C}" type="parTrans" cxnId="{9A0369E9-B5F1-4641-87C4-FD86027BF803}">
      <dgm:prSet/>
      <dgm:spPr/>
      <dgm:t>
        <a:bodyPr/>
        <a:lstStyle/>
        <a:p>
          <a:endParaRPr lang="de-DE" sz="2000"/>
        </a:p>
      </dgm:t>
    </dgm:pt>
    <dgm:pt modelId="{8C583A5A-C1D4-47D5-BDB7-67BDCEFD46BD}" type="sibTrans" cxnId="{9A0369E9-B5F1-4641-87C4-FD86027BF803}">
      <dgm:prSet/>
      <dgm:spPr/>
      <dgm:t>
        <a:bodyPr/>
        <a:lstStyle/>
        <a:p>
          <a:endParaRPr lang="de-DE" sz="2000"/>
        </a:p>
      </dgm:t>
    </dgm:pt>
    <dgm:pt modelId="{B2BE1BD6-AE0E-44FD-8195-2D4917A15E50}">
      <dgm:prSet phldrT="[Text]" custT="1"/>
      <dgm:spPr/>
      <dgm:t>
        <a:bodyPr/>
        <a:lstStyle/>
        <a:p>
          <a:r>
            <a:rPr lang="de-DE" sz="1800" dirty="0"/>
            <a:t>4. </a:t>
          </a:r>
          <a:r>
            <a:rPr lang="de-DE" sz="1800" dirty="0" err="1"/>
            <a:t>GameCo</a:t>
          </a:r>
          <a:endParaRPr lang="de-DE" sz="1800" dirty="0"/>
        </a:p>
      </dgm:t>
    </dgm:pt>
    <dgm:pt modelId="{EFF37FBF-7DCE-497E-8930-55D21ABE03CB}" type="parTrans" cxnId="{15A69AD1-B3AE-4C2F-B18F-590B53CD4CB6}">
      <dgm:prSet/>
      <dgm:spPr/>
      <dgm:t>
        <a:bodyPr/>
        <a:lstStyle/>
        <a:p>
          <a:endParaRPr lang="de-DE" sz="2000"/>
        </a:p>
      </dgm:t>
    </dgm:pt>
    <dgm:pt modelId="{89A426D9-4EEA-43A1-B4D2-AF8324471558}" type="sibTrans" cxnId="{15A69AD1-B3AE-4C2F-B18F-590B53CD4CB6}">
      <dgm:prSet/>
      <dgm:spPr/>
      <dgm:t>
        <a:bodyPr/>
        <a:lstStyle/>
        <a:p>
          <a:endParaRPr lang="de-DE" sz="2000"/>
        </a:p>
      </dgm:t>
    </dgm:pt>
    <dgm:pt modelId="{F9ABD08E-28E5-4227-8D2B-835BEE2C60BA}">
      <dgm:prSet custT="1"/>
      <dgm:spPr/>
      <dgm:t>
        <a:bodyPr/>
        <a:lstStyle/>
        <a:p>
          <a:r>
            <a:rPr lang="de-DE" sz="1400" dirty="0"/>
            <a:t>Business </a:t>
          </a:r>
          <a:r>
            <a:rPr lang="de-DE" sz="1400" dirty="0" err="1"/>
            <a:t>analysis</a:t>
          </a:r>
          <a:r>
            <a:rPr lang="de-DE" sz="1400" dirty="0"/>
            <a:t> </a:t>
          </a:r>
          <a:r>
            <a:rPr lang="de-DE" sz="1400" dirty="0" err="1"/>
            <a:t>of</a:t>
          </a:r>
          <a:r>
            <a:rPr lang="de-DE" sz="1400" dirty="0"/>
            <a:t> an online video-rental </a:t>
          </a:r>
          <a:r>
            <a:rPr lang="de-DE" sz="1400" dirty="0" err="1"/>
            <a:t>company</a:t>
          </a:r>
          <a:r>
            <a:rPr lang="de-DE" sz="1400" dirty="0"/>
            <a:t> </a:t>
          </a:r>
          <a:r>
            <a:rPr lang="de-DE" sz="1400" dirty="0" err="1"/>
            <a:t>with</a:t>
          </a:r>
          <a:r>
            <a:rPr lang="de-DE" sz="1400" dirty="0"/>
            <a:t> </a:t>
          </a:r>
          <a:r>
            <a:rPr lang="de-DE" sz="1400" b="1" dirty="0"/>
            <a:t>SQL </a:t>
          </a:r>
          <a:r>
            <a:rPr lang="de-DE" sz="1400" b="0" dirty="0"/>
            <a:t>and</a:t>
          </a:r>
          <a:r>
            <a:rPr lang="de-DE" sz="1400" b="1" dirty="0"/>
            <a:t> Tableau</a:t>
          </a:r>
        </a:p>
      </dgm:t>
    </dgm:pt>
    <dgm:pt modelId="{54E0242A-1DAD-418E-9577-8653F9045B2E}" type="parTrans" cxnId="{F4BB2587-4B65-4F5E-BAD0-216CD24AD70D}">
      <dgm:prSet/>
      <dgm:spPr/>
      <dgm:t>
        <a:bodyPr/>
        <a:lstStyle/>
        <a:p>
          <a:endParaRPr lang="de-DE" sz="2000"/>
        </a:p>
      </dgm:t>
    </dgm:pt>
    <dgm:pt modelId="{23C699CC-044D-4AD1-8E89-ED3EA179A81A}" type="sibTrans" cxnId="{F4BB2587-4B65-4F5E-BAD0-216CD24AD70D}">
      <dgm:prSet/>
      <dgm:spPr/>
      <dgm:t>
        <a:bodyPr/>
        <a:lstStyle/>
        <a:p>
          <a:endParaRPr lang="de-DE" sz="2000"/>
        </a:p>
      </dgm:t>
    </dgm:pt>
    <dgm:pt modelId="{7314BAC6-4A61-4DFF-92FB-5ECEC61ED492}">
      <dgm:prSet custT="1"/>
      <dgm:spPr/>
      <dgm:t>
        <a:bodyPr/>
        <a:lstStyle/>
        <a:p>
          <a:r>
            <a:rPr lang="de-DE" sz="1400" dirty="0" err="1"/>
            <a:t>Historic</a:t>
          </a:r>
          <a:r>
            <a:rPr lang="de-DE" sz="1400" dirty="0"/>
            <a:t> </a:t>
          </a:r>
          <a:r>
            <a:rPr lang="de-DE" sz="1400" dirty="0" err="1"/>
            <a:t>analyse</a:t>
          </a:r>
          <a:r>
            <a:rPr lang="de-DE" sz="1400" dirty="0"/>
            <a:t> </a:t>
          </a:r>
          <a:r>
            <a:rPr lang="de-DE" sz="1400" dirty="0" err="1"/>
            <a:t>of</a:t>
          </a:r>
          <a:r>
            <a:rPr lang="de-DE" sz="1400" dirty="0"/>
            <a:t> </a:t>
          </a:r>
          <a:r>
            <a:rPr lang="de-DE" sz="1400" dirty="0" err="1"/>
            <a:t>the</a:t>
          </a:r>
          <a:r>
            <a:rPr lang="de-DE" sz="1400" dirty="0"/>
            <a:t> video-game </a:t>
          </a:r>
          <a:r>
            <a:rPr lang="de-DE" sz="1400" dirty="0" err="1"/>
            <a:t>industrie</a:t>
          </a:r>
          <a:r>
            <a:rPr lang="de-DE" sz="1400" dirty="0"/>
            <a:t> </a:t>
          </a:r>
          <a:r>
            <a:rPr lang="de-DE" sz="1400" dirty="0" err="1"/>
            <a:t>with</a:t>
          </a:r>
          <a:r>
            <a:rPr lang="de-DE" sz="1400" dirty="0"/>
            <a:t> </a:t>
          </a:r>
          <a:r>
            <a:rPr lang="de-DE" sz="1400" b="1" dirty="0"/>
            <a:t>EXCEL</a:t>
          </a:r>
        </a:p>
      </dgm:t>
    </dgm:pt>
    <dgm:pt modelId="{7ECA53B8-56C3-465A-B01E-B9910E17C1A9}" type="parTrans" cxnId="{E2FFF072-40B0-428C-AF86-3186705AD5A2}">
      <dgm:prSet/>
      <dgm:spPr/>
      <dgm:t>
        <a:bodyPr/>
        <a:lstStyle/>
        <a:p>
          <a:endParaRPr lang="de-DE" sz="2000"/>
        </a:p>
      </dgm:t>
    </dgm:pt>
    <dgm:pt modelId="{BFEA34B6-7763-45D4-869F-64E9F2BDB0CE}" type="sibTrans" cxnId="{E2FFF072-40B0-428C-AF86-3186705AD5A2}">
      <dgm:prSet/>
      <dgm:spPr/>
      <dgm:t>
        <a:bodyPr/>
        <a:lstStyle/>
        <a:p>
          <a:endParaRPr lang="de-DE" sz="2000"/>
        </a:p>
      </dgm:t>
    </dgm:pt>
    <dgm:pt modelId="{5A121D50-F5CE-486B-97D5-A8B00A17AD6D}">
      <dgm:prSet custT="1"/>
      <dgm:spPr/>
      <dgm:t>
        <a:bodyPr/>
        <a:lstStyle/>
        <a:p>
          <a:r>
            <a:rPr lang="de-DE" sz="1800" dirty="0"/>
            <a:t>3. </a:t>
          </a:r>
          <a:r>
            <a:rPr lang="de-DE" sz="1800" dirty="0" err="1">
              <a:hlinkClick xmlns:r="http://schemas.openxmlformats.org/officeDocument/2006/relationships" r:id="rId3"/>
            </a:rPr>
            <a:t>Preparing</a:t>
          </a:r>
          <a:r>
            <a:rPr lang="de-DE" sz="1800" dirty="0">
              <a:hlinkClick xmlns:r="http://schemas.openxmlformats.org/officeDocument/2006/relationships" r:id="rId3"/>
            </a:rPr>
            <a:t> </a:t>
          </a:r>
          <a:r>
            <a:rPr lang="de-DE" sz="1800" dirty="0" err="1">
              <a:hlinkClick xmlns:r="http://schemas.openxmlformats.org/officeDocument/2006/relationships" r:id="rId3"/>
            </a:rPr>
            <a:t>for</a:t>
          </a:r>
          <a:r>
            <a:rPr lang="de-DE" sz="1800" dirty="0">
              <a:hlinkClick xmlns:r="http://schemas.openxmlformats.org/officeDocument/2006/relationships" r:id="rId3"/>
            </a:rPr>
            <a:t> Influenza </a:t>
          </a:r>
          <a:r>
            <a:rPr lang="de-DE" sz="1800" dirty="0" err="1">
              <a:hlinkClick xmlns:r="http://schemas.openxmlformats.org/officeDocument/2006/relationships" r:id="rId3"/>
            </a:rPr>
            <a:t>season</a:t>
          </a:r>
          <a:endParaRPr lang="de-DE" sz="1800" dirty="0"/>
        </a:p>
      </dgm:t>
    </dgm:pt>
    <dgm:pt modelId="{3D9B1B79-3A3B-4652-9E4F-4D865AE5C81B}" type="parTrans" cxnId="{9B8C0A93-CAA0-4291-A222-DDD807BC746C}">
      <dgm:prSet/>
      <dgm:spPr/>
      <dgm:t>
        <a:bodyPr/>
        <a:lstStyle/>
        <a:p>
          <a:endParaRPr lang="de-DE" sz="2000"/>
        </a:p>
      </dgm:t>
    </dgm:pt>
    <dgm:pt modelId="{DF4039C1-41CD-4E8A-BF62-890536363E8A}" type="sibTrans" cxnId="{9B8C0A93-CAA0-4291-A222-DDD807BC746C}">
      <dgm:prSet/>
      <dgm:spPr/>
      <dgm:t>
        <a:bodyPr/>
        <a:lstStyle/>
        <a:p>
          <a:endParaRPr lang="de-DE" sz="2000"/>
        </a:p>
      </dgm:t>
    </dgm:pt>
    <dgm:pt modelId="{D9DCF8D1-A823-416F-9E9C-A047B443D7CC}">
      <dgm:prSet custT="1"/>
      <dgm:spPr/>
      <dgm:t>
        <a:bodyPr/>
        <a:lstStyle/>
        <a:p>
          <a:r>
            <a:rPr lang="de-DE" sz="1400" dirty="0"/>
            <a:t> </a:t>
          </a:r>
          <a:r>
            <a:rPr lang="de-DE" sz="1400" dirty="0" err="1"/>
            <a:t>Predicting</a:t>
          </a:r>
          <a:r>
            <a:rPr lang="de-DE" sz="1400" dirty="0"/>
            <a:t> </a:t>
          </a:r>
          <a:r>
            <a:rPr lang="de-DE" sz="1400" dirty="0" err="1"/>
            <a:t>staffing</a:t>
          </a:r>
          <a:r>
            <a:rPr lang="de-DE" sz="1400" dirty="0"/>
            <a:t> </a:t>
          </a:r>
          <a:r>
            <a:rPr lang="de-DE" sz="1400" dirty="0" err="1"/>
            <a:t>needs</a:t>
          </a:r>
          <a:r>
            <a:rPr lang="de-DE" sz="1400" dirty="0"/>
            <a:t> </a:t>
          </a:r>
          <a:r>
            <a:rPr lang="de-DE" sz="1400" dirty="0" err="1"/>
            <a:t>during</a:t>
          </a:r>
          <a:r>
            <a:rPr lang="de-DE" sz="1400" dirty="0"/>
            <a:t> </a:t>
          </a:r>
          <a:r>
            <a:rPr lang="de-DE" sz="1400" dirty="0" err="1"/>
            <a:t>the</a:t>
          </a:r>
          <a:r>
            <a:rPr lang="de-DE" sz="1400" dirty="0"/>
            <a:t> </a:t>
          </a:r>
          <a:r>
            <a:rPr lang="de-DE" sz="1400" dirty="0" err="1"/>
            <a:t>Flu</a:t>
          </a:r>
          <a:r>
            <a:rPr lang="de-DE" sz="1400" dirty="0"/>
            <a:t> </a:t>
          </a:r>
          <a:r>
            <a:rPr lang="de-DE" sz="1400" dirty="0" err="1"/>
            <a:t>season</a:t>
          </a:r>
          <a:r>
            <a:rPr lang="de-DE" sz="1400" dirty="0"/>
            <a:t> and </a:t>
          </a:r>
          <a:r>
            <a:rPr lang="de-DE" sz="1400" dirty="0" err="1"/>
            <a:t>make</a:t>
          </a:r>
          <a:r>
            <a:rPr lang="de-DE" sz="1400" dirty="0"/>
            <a:t> a </a:t>
          </a:r>
          <a:r>
            <a:rPr lang="de-DE" sz="1400" dirty="0" err="1"/>
            <a:t>presentation</a:t>
          </a:r>
          <a:r>
            <a:rPr lang="de-DE" sz="1400" dirty="0"/>
            <a:t> </a:t>
          </a:r>
          <a:r>
            <a:rPr lang="de-DE" sz="1400" dirty="0" err="1"/>
            <a:t>with</a:t>
          </a:r>
          <a:r>
            <a:rPr lang="de-DE" sz="1400" dirty="0"/>
            <a:t> </a:t>
          </a:r>
          <a:r>
            <a:rPr lang="de-DE" sz="1400" b="1" dirty="0"/>
            <a:t>Tableau</a:t>
          </a:r>
        </a:p>
      </dgm:t>
    </dgm:pt>
    <dgm:pt modelId="{65E44A55-483F-486E-8862-822D43BA3509}" type="parTrans" cxnId="{C9087569-1DBD-46E4-9C5C-3ADDF0E1717F}">
      <dgm:prSet/>
      <dgm:spPr/>
      <dgm:t>
        <a:bodyPr/>
        <a:lstStyle/>
        <a:p>
          <a:endParaRPr lang="de-DE" sz="2000"/>
        </a:p>
      </dgm:t>
    </dgm:pt>
    <dgm:pt modelId="{DAEBF771-1AB4-4BE4-91C6-E1B3F4AE5638}" type="sibTrans" cxnId="{C9087569-1DBD-46E4-9C5C-3ADDF0E1717F}">
      <dgm:prSet/>
      <dgm:spPr/>
      <dgm:t>
        <a:bodyPr/>
        <a:lstStyle/>
        <a:p>
          <a:endParaRPr lang="de-DE" sz="2000"/>
        </a:p>
      </dgm:t>
    </dgm:pt>
    <dgm:pt modelId="{B1527645-0EAD-4ECC-B21C-155CDA43C37A}">
      <dgm:prSet phldrT="[Text]" custT="1"/>
      <dgm:spPr/>
      <dgm:t>
        <a:bodyPr/>
        <a:lstStyle/>
        <a:p>
          <a:r>
            <a:rPr lang="de-DE" sz="1400" dirty="0"/>
            <a:t>Consumer </a:t>
          </a:r>
          <a:r>
            <a:rPr lang="de-DE" sz="1400" dirty="0" err="1"/>
            <a:t>behaviour</a:t>
          </a:r>
          <a:r>
            <a:rPr lang="de-DE" sz="1400" dirty="0"/>
            <a:t> and </a:t>
          </a:r>
          <a:r>
            <a:rPr lang="de-DE" sz="1400" dirty="0" err="1"/>
            <a:t>marketing</a:t>
          </a:r>
          <a:r>
            <a:rPr lang="de-DE" sz="1400" dirty="0"/>
            <a:t> Analysis </a:t>
          </a:r>
          <a:r>
            <a:rPr lang="de-DE" sz="1400" dirty="0" err="1"/>
            <a:t>with</a:t>
          </a:r>
          <a:r>
            <a:rPr lang="de-DE" sz="1400" dirty="0"/>
            <a:t> </a:t>
          </a:r>
          <a:r>
            <a:rPr lang="de-DE" sz="1400" b="1" dirty="0"/>
            <a:t>Python, </a:t>
          </a:r>
          <a:r>
            <a:rPr lang="de-DE" sz="1400" b="1" dirty="0" err="1"/>
            <a:t>NumPy</a:t>
          </a:r>
          <a:r>
            <a:rPr lang="de-DE" sz="1400" b="1" dirty="0"/>
            <a:t>, </a:t>
          </a:r>
          <a:r>
            <a:rPr lang="de-DE" sz="1400" b="1" dirty="0" err="1"/>
            <a:t>seaborn</a:t>
          </a:r>
          <a:r>
            <a:rPr lang="de-DE" sz="1400" dirty="0"/>
            <a:t> </a:t>
          </a:r>
        </a:p>
      </dgm:t>
    </dgm:pt>
    <dgm:pt modelId="{C88BAA82-0EAF-4153-B434-A4596D950E02}" type="sibTrans" cxnId="{65E80880-816A-495B-B5CD-9CB08301C621}">
      <dgm:prSet/>
      <dgm:spPr/>
      <dgm:t>
        <a:bodyPr/>
        <a:lstStyle/>
        <a:p>
          <a:endParaRPr lang="de-DE" sz="2000"/>
        </a:p>
      </dgm:t>
    </dgm:pt>
    <dgm:pt modelId="{474C9AF7-CA81-4787-9008-A568476F49D1}" type="parTrans" cxnId="{65E80880-816A-495B-B5CD-9CB08301C621}">
      <dgm:prSet/>
      <dgm:spPr/>
      <dgm:t>
        <a:bodyPr/>
        <a:lstStyle/>
        <a:p>
          <a:endParaRPr lang="de-DE" sz="2000"/>
        </a:p>
      </dgm:t>
    </dgm:pt>
    <dgm:pt modelId="{D49E7B50-70D4-493F-B145-C39F16548ECD}">
      <dgm:prSet custT="1"/>
      <dgm:spPr/>
      <dgm:t>
        <a:bodyPr/>
        <a:lstStyle/>
        <a:p>
          <a:r>
            <a:rPr lang="de-DE" sz="1800" kern="1200" dirty="0">
              <a:solidFill>
                <a:srgbClr val="412E24">
                  <a:hueOff val="0"/>
                  <a:satOff val="0"/>
                  <a:lumOff val="0"/>
                  <a:alphaOff val="0"/>
                </a:srgbClr>
              </a:solidFill>
              <a:latin typeface="Georgia Pro Light"/>
              <a:ea typeface="+mn-ea"/>
              <a:cs typeface="+mn-cs"/>
            </a:rPr>
            <a:t>5. Tableau </a:t>
          </a:r>
          <a:r>
            <a:rPr lang="de-DE" sz="1800" kern="1200" dirty="0" err="1">
              <a:solidFill>
                <a:srgbClr val="412E24">
                  <a:hueOff val="0"/>
                  <a:satOff val="0"/>
                  <a:lumOff val="0"/>
                  <a:alphaOff val="0"/>
                </a:srgbClr>
              </a:solidFill>
              <a:latin typeface="Georgia Pro Light"/>
              <a:ea typeface="+mn-ea"/>
              <a:cs typeface="+mn-cs"/>
              <a:hlinkClick xmlns:r="http://schemas.openxmlformats.org/officeDocument/2006/relationships" r:id="rId4"/>
            </a:rPr>
            <a:t>Layoff</a:t>
          </a:r>
          <a:r>
            <a:rPr lang="de-DE" sz="1800" kern="1200" dirty="0">
              <a:solidFill>
                <a:srgbClr val="412E24">
                  <a:hueOff val="0"/>
                  <a:satOff val="0"/>
                  <a:lumOff val="0"/>
                  <a:alphaOff val="0"/>
                </a:srgbClr>
              </a:solidFill>
              <a:latin typeface="Georgia Pro Light"/>
              <a:ea typeface="+mn-ea"/>
              <a:cs typeface="+mn-cs"/>
              <a:hlinkClick xmlns:r="http://schemas.openxmlformats.org/officeDocument/2006/relationships" r:id="rId4"/>
            </a:rPr>
            <a:t> Analyze after Covid-19</a:t>
          </a:r>
          <a:r>
            <a:rPr lang="de-DE" sz="1800" kern="1200" dirty="0">
              <a:solidFill>
                <a:srgbClr val="412E24">
                  <a:hueOff val="0"/>
                  <a:satOff val="0"/>
                  <a:lumOff val="0"/>
                  <a:alphaOff val="0"/>
                </a:srgbClr>
              </a:solidFill>
              <a:latin typeface="Georgia Pro Light"/>
              <a:ea typeface="+mn-ea"/>
              <a:cs typeface="+mn-cs"/>
            </a:rPr>
            <a:t> / </a:t>
          </a:r>
          <a:r>
            <a:rPr lang="de-DE" sz="1800" kern="1200" dirty="0" err="1">
              <a:solidFill>
                <a:srgbClr val="412E24">
                  <a:hueOff val="0"/>
                  <a:satOff val="0"/>
                  <a:lumOff val="0"/>
                  <a:alphaOff val="0"/>
                </a:srgbClr>
              </a:solidFill>
              <a:latin typeface="Georgia Pro Light"/>
              <a:ea typeface="+mn-ea"/>
              <a:cs typeface="+mn-cs"/>
            </a:rPr>
            <a:t>Github</a:t>
          </a:r>
          <a:r>
            <a:rPr lang="de-DE" sz="1800" kern="1200" dirty="0">
              <a:solidFill>
                <a:srgbClr val="412E24">
                  <a:hueOff val="0"/>
                  <a:satOff val="0"/>
                  <a:lumOff val="0"/>
                  <a:alphaOff val="0"/>
                </a:srgbClr>
              </a:solidFill>
              <a:latin typeface="Georgia Pro Light"/>
              <a:ea typeface="+mn-ea"/>
              <a:cs typeface="+mn-cs"/>
            </a:rPr>
            <a:t> </a:t>
          </a:r>
          <a:r>
            <a:rPr lang="de-DE" sz="1800" kern="1200" dirty="0" err="1">
              <a:solidFill>
                <a:srgbClr val="412E24">
                  <a:hueOff val="0"/>
                  <a:satOff val="0"/>
                  <a:lumOff val="0"/>
                  <a:alphaOff val="0"/>
                </a:srgbClr>
              </a:solidFill>
              <a:latin typeface="Georgia Pro Light"/>
              <a:ea typeface="+mn-ea"/>
              <a:cs typeface="+mn-cs"/>
              <a:hlinkClick xmlns:r="http://schemas.openxmlformats.org/officeDocument/2006/relationships" r:id="rId5"/>
            </a:rPr>
            <a:t>here</a:t>
          </a:r>
          <a:r>
            <a:rPr lang="de-DE" sz="1800" kern="1200" dirty="0">
              <a:solidFill>
                <a:srgbClr val="412E24">
                  <a:hueOff val="0"/>
                  <a:satOff val="0"/>
                  <a:lumOff val="0"/>
                  <a:alphaOff val="0"/>
                </a:srgbClr>
              </a:solidFill>
              <a:latin typeface="Georgia Pro Light"/>
              <a:ea typeface="+mn-ea"/>
              <a:cs typeface="+mn-cs"/>
            </a:rPr>
            <a:t> </a:t>
          </a:r>
        </a:p>
      </dgm:t>
    </dgm:pt>
    <dgm:pt modelId="{6F40143F-63D5-4E2F-AA96-72886DA18317}" type="parTrans" cxnId="{6DA8CE9D-51C1-4313-B34D-FB950A59DAED}">
      <dgm:prSet/>
      <dgm:spPr/>
      <dgm:t>
        <a:bodyPr/>
        <a:lstStyle/>
        <a:p>
          <a:endParaRPr lang="de-DE"/>
        </a:p>
      </dgm:t>
    </dgm:pt>
    <dgm:pt modelId="{B97AA0B7-0A64-40FF-A38D-253A9F0189FC}" type="sibTrans" cxnId="{6DA8CE9D-51C1-4313-B34D-FB950A59DAED}">
      <dgm:prSet/>
      <dgm:spPr/>
      <dgm:t>
        <a:bodyPr/>
        <a:lstStyle/>
        <a:p>
          <a:endParaRPr lang="de-DE"/>
        </a:p>
      </dgm:t>
    </dgm:pt>
    <dgm:pt modelId="{77024E39-3B05-4AFA-A142-B8395E6C03D5}">
      <dgm:prSet custT="1"/>
      <dgm:spPr/>
      <dgm:t>
        <a:bodyPr/>
        <a:lstStyle/>
        <a:p>
          <a:r>
            <a:rPr lang="de-DE" sz="1400" kern="1200" dirty="0" err="1">
              <a:solidFill>
                <a:srgbClr val="412E24">
                  <a:hueOff val="0"/>
                  <a:satOff val="0"/>
                  <a:lumOff val="0"/>
                  <a:alphaOff val="0"/>
                </a:srgbClr>
              </a:solidFill>
              <a:latin typeface="Georgia Pro Light"/>
              <a:ea typeface="+mn-ea"/>
              <a:cs typeface="+mn-cs"/>
            </a:rPr>
            <a:t>Recvleaing</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key</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insights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into</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the</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current</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state</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layoffs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ocross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industries</a:t>
          </a:r>
          <a:r>
            <a:rPr lang="de-DE" sz="1400" kern="1200" dirty="0">
              <a:solidFill>
                <a:srgbClr val="412E24">
                  <a:hueOff val="0"/>
                  <a:satOff val="0"/>
                  <a:lumOff val="0"/>
                  <a:alphaOff val="0"/>
                </a:srgbClr>
              </a:solidFill>
              <a:latin typeface="Georgia Pro Light"/>
              <a:ea typeface="+mn-ea"/>
              <a:cs typeface="+mn-cs"/>
            </a:rPr>
            <a:t> and </a:t>
          </a:r>
          <a:r>
            <a:rPr lang="de-DE" sz="1400" kern="1200" dirty="0" err="1">
              <a:solidFill>
                <a:srgbClr val="412E24">
                  <a:hueOff val="0"/>
                  <a:satOff val="0"/>
                  <a:lumOff val="0"/>
                  <a:alphaOff val="0"/>
                </a:srgbClr>
              </a:solidFill>
              <a:latin typeface="Georgia Pro Light"/>
              <a:ea typeface="+mn-ea"/>
              <a:cs typeface="+mn-cs"/>
            </a:rPr>
            <a:t>countires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with</a:t>
          </a:r>
          <a:r>
            <a:rPr lang="de-DE" sz="1400" kern="1200" dirty="0">
              <a:solidFill>
                <a:srgbClr val="412E24">
                  <a:hueOff val="0"/>
                  <a:satOff val="0"/>
                  <a:lumOff val="0"/>
                  <a:alphaOff val="0"/>
                </a:srgbClr>
              </a:solidFill>
              <a:latin typeface="Georgia Pro Light"/>
              <a:ea typeface="+mn-ea"/>
              <a:cs typeface="+mn-cs"/>
            </a:rPr>
            <a:t> </a:t>
          </a:r>
          <a:r>
            <a:rPr lang="de-DE" sz="1400" b="1" kern="1200" dirty="0">
              <a:solidFill>
                <a:srgbClr val="412E24">
                  <a:hueOff val="0"/>
                  <a:satOff val="0"/>
                  <a:lumOff val="0"/>
                  <a:alphaOff val="0"/>
                </a:srgbClr>
              </a:solidFill>
              <a:latin typeface="Georgia Pro Light"/>
              <a:ea typeface="+mn-ea"/>
              <a:cs typeface="+mn-cs"/>
            </a:rPr>
            <a:t>Python</a:t>
          </a:r>
          <a:r>
            <a:rPr lang="de-DE" sz="1400" kern="1200" dirty="0">
              <a:solidFill>
                <a:srgbClr val="412E24">
                  <a:hueOff val="0"/>
                  <a:satOff val="0"/>
                  <a:lumOff val="0"/>
                  <a:alphaOff val="0"/>
                </a:srgbClr>
              </a:solidFill>
              <a:latin typeface="Georgia Pro Light"/>
              <a:ea typeface="+mn-ea"/>
              <a:cs typeface="+mn-cs"/>
            </a:rPr>
            <a:t>, </a:t>
          </a:r>
          <a:r>
            <a:rPr lang="de-DE" sz="1400" b="1" kern="1200" dirty="0">
              <a:solidFill>
                <a:srgbClr val="412E24">
                  <a:hueOff val="0"/>
                  <a:satOff val="0"/>
                  <a:lumOff val="0"/>
                  <a:alphaOff val="0"/>
                </a:srgbClr>
              </a:solidFill>
              <a:latin typeface="Georgia Pro Light"/>
              <a:ea typeface="+mn-ea"/>
              <a:cs typeface="+mn-cs"/>
            </a:rPr>
            <a:t>Excel</a:t>
          </a:r>
          <a:r>
            <a:rPr lang="de-DE" sz="1400" kern="1200" dirty="0">
              <a:solidFill>
                <a:srgbClr val="412E24">
                  <a:hueOff val="0"/>
                  <a:satOff val="0"/>
                  <a:lumOff val="0"/>
                  <a:alphaOff val="0"/>
                </a:srgbClr>
              </a:solidFill>
              <a:latin typeface="Georgia Pro Light"/>
              <a:ea typeface="+mn-ea"/>
              <a:cs typeface="+mn-cs"/>
            </a:rPr>
            <a:t>, and </a:t>
          </a:r>
          <a:r>
            <a:rPr lang="de-DE" sz="1400" b="1" kern="1200" dirty="0">
              <a:solidFill>
                <a:srgbClr val="412E24">
                  <a:hueOff val="0"/>
                  <a:satOff val="0"/>
                  <a:lumOff val="0"/>
                  <a:alphaOff val="0"/>
                </a:srgbClr>
              </a:solidFill>
              <a:latin typeface="Georgia Pro Light"/>
              <a:ea typeface="+mn-ea"/>
              <a:cs typeface="+mn-cs"/>
            </a:rPr>
            <a:t>Tableau</a:t>
          </a:r>
        </a:p>
      </dgm:t>
    </dgm:pt>
    <dgm:pt modelId="{FBA315BB-2918-4FF3-A515-7EB74158B25D}" type="parTrans" cxnId="{D01B327D-BCC6-4010-B936-F2A89EE58D8E}">
      <dgm:prSet/>
      <dgm:spPr/>
      <dgm:t>
        <a:bodyPr/>
        <a:lstStyle/>
        <a:p>
          <a:endParaRPr lang="de-DE"/>
        </a:p>
      </dgm:t>
    </dgm:pt>
    <dgm:pt modelId="{F1752177-4682-4655-B78B-F70D3811BC28}" type="sibTrans" cxnId="{D01B327D-BCC6-4010-B936-F2A89EE58D8E}">
      <dgm:prSet/>
      <dgm:spPr/>
      <dgm:t>
        <a:bodyPr/>
        <a:lstStyle/>
        <a:p>
          <a:endParaRPr lang="de-DE"/>
        </a:p>
      </dgm:t>
    </dgm:pt>
    <dgm:pt modelId="{E9E2B488-09FF-427E-AFE2-29F0953B27AD}" type="pres">
      <dgm:prSet presAssocID="{E18F173E-E786-4779-8320-12D49CB705BE}" presName="Name0" presStyleCnt="0">
        <dgm:presLayoutVars>
          <dgm:chMax val="7"/>
          <dgm:chPref val="7"/>
          <dgm:dir/>
        </dgm:presLayoutVars>
      </dgm:prSet>
      <dgm:spPr/>
    </dgm:pt>
    <dgm:pt modelId="{718506AB-0B63-42D4-8CF9-94E3F550609F}" type="pres">
      <dgm:prSet presAssocID="{E18F173E-E786-4779-8320-12D49CB705BE}" presName="Name1" presStyleCnt="0"/>
      <dgm:spPr/>
    </dgm:pt>
    <dgm:pt modelId="{20BEDCA6-3272-4180-A869-EE1068C63255}" type="pres">
      <dgm:prSet presAssocID="{E18F173E-E786-4779-8320-12D49CB705BE}" presName="cycle" presStyleCnt="0"/>
      <dgm:spPr/>
    </dgm:pt>
    <dgm:pt modelId="{5A89EE49-235A-422C-88AB-B0930AC55232}" type="pres">
      <dgm:prSet presAssocID="{E18F173E-E786-4779-8320-12D49CB705BE}" presName="srcNode" presStyleLbl="node1" presStyleIdx="0" presStyleCnt="5"/>
      <dgm:spPr/>
    </dgm:pt>
    <dgm:pt modelId="{A2D082A9-62AB-4F1A-A81E-7859E744F99F}" type="pres">
      <dgm:prSet presAssocID="{E18F173E-E786-4779-8320-12D49CB705BE}" presName="conn" presStyleLbl="parChTrans1D2" presStyleIdx="0" presStyleCnt="1"/>
      <dgm:spPr/>
    </dgm:pt>
    <dgm:pt modelId="{C9583F4C-9C0B-4552-9781-0A030715E47A}" type="pres">
      <dgm:prSet presAssocID="{E18F173E-E786-4779-8320-12D49CB705BE}" presName="extraNode" presStyleLbl="node1" presStyleIdx="0" presStyleCnt="5"/>
      <dgm:spPr/>
    </dgm:pt>
    <dgm:pt modelId="{624FA3BE-A5C4-45EA-98BE-5C107499801B}" type="pres">
      <dgm:prSet presAssocID="{E18F173E-E786-4779-8320-12D49CB705BE}" presName="dstNode" presStyleLbl="node1" presStyleIdx="0" presStyleCnt="5"/>
      <dgm:spPr/>
    </dgm:pt>
    <dgm:pt modelId="{1F24A35D-9833-46BD-B84B-A52647715DD4}" type="pres">
      <dgm:prSet presAssocID="{66BF3A67-015D-4FAF-86D2-7D149B01775E}" presName="text_1" presStyleLbl="node1" presStyleIdx="0" presStyleCnt="5">
        <dgm:presLayoutVars>
          <dgm:bulletEnabled val="1"/>
        </dgm:presLayoutVars>
      </dgm:prSet>
      <dgm:spPr/>
    </dgm:pt>
    <dgm:pt modelId="{4C25D249-89FF-40C1-96FD-DCEC01D2FD41}" type="pres">
      <dgm:prSet presAssocID="{66BF3A67-015D-4FAF-86D2-7D149B01775E}" presName="accent_1" presStyleCnt="0"/>
      <dgm:spPr/>
    </dgm:pt>
    <dgm:pt modelId="{4684C093-E96F-4651-B302-E12290EEC6EF}" type="pres">
      <dgm:prSet presAssocID="{66BF3A67-015D-4FAF-86D2-7D149B01775E}" presName="accentRepeatNode" presStyleLbl="solidFgAcc1" presStyleIdx="0" presStyleCnt="5"/>
      <dgm:spPr/>
    </dgm:pt>
    <dgm:pt modelId="{DF359985-5FFD-43AF-9922-D975F62AE636}" type="pres">
      <dgm:prSet presAssocID="{059E8FC2-C311-4266-97A4-1699E9001EEC}" presName="text_2" presStyleLbl="node1" presStyleIdx="1" presStyleCnt="5">
        <dgm:presLayoutVars>
          <dgm:bulletEnabled val="1"/>
        </dgm:presLayoutVars>
      </dgm:prSet>
      <dgm:spPr/>
    </dgm:pt>
    <dgm:pt modelId="{AD9D2214-4F79-474A-83E9-3CAC6AAD384E}" type="pres">
      <dgm:prSet presAssocID="{059E8FC2-C311-4266-97A4-1699E9001EEC}" presName="accent_2" presStyleCnt="0"/>
      <dgm:spPr/>
    </dgm:pt>
    <dgm:pt modelId="{D0CEB320-F9A6-4EBE-ADA4-2CB341B892CC}" type="pres">
      <dgm:prSet presAssocID="{059E8FC2-C311-4266-97A4-1699E9001EEC}" presName="accentRepeatNode" presStyleLbl="solidFgAcc1" presStyleIdx="1" presStyleCnt="5"/>
      <dgm:spPr/>
    </dgm:pt>
    <dgm:pt modelId="{AB69586B-A13E-4A28-AF7B-E9E08F8403BA}" type="pres">
      <dgm:prSet presAssocID="{5A121D50-F5CE-486B-97D5-A8B00A17AD6D}" presName="text_3" presStyleLbl="node1" presStyleIdx="2" presStyleCnt="5">
        <dgm:presLayoutVars>
          <dgm:bulletEnabled val="1"/>
        </dgm:presLayoutVars>
      </dgm:prSet>
      <dgm:spPr/>
    </dgm:pt>
    <dgm:pt modelId="{42D31A6E-462F-49F3-9E49-8E55C3443648}" type="pres">
      <dgm:prSet presAssocID="{5A121D50-F5CE-486B-97D5-A8B00A17AD6D}" presName="accent_3" presStyleCnt="0"/>
      <dgm:spPr/>
    </dgm:pt>
    <dgm:pt modelId="{009CF1C0-FFA8-439F-8493-CEF47BF50EFF}" type="pres">
      <dgm:prSet presAssocID="{5A121D50-F5CE-486B-97D5-A8B00A17AD6D}" presName="accentRepeatNode" presStyleLbl="solidFgAcc1" presStyleIdx="2" presStyleCnt="5"/>
      <dgm:spPr/>
    </dgm:pt>
    <dgm:pt modelId="{A950AC20-863B-4D82-BAAA-1918B8B96931}" type="pres">
      <dgm:prSet presAssocID="{B2BE1BD6-AE0E-44FD-8195-2D4917A15E50}" presName="text_4" presStyleLbl="node1" presStyleIdx="3" presStyleCnt="5">
        <dgm:presLayoutVars>
          <dgm:bulletEnabled val="1"/>
        </dgm:presLayoutVars>
      </dgm:prSet>
      <dgm:spPr/>
    </dgm:pt>
    <dgm:pt modelId="{7ADEFD8D-4C5E-4AEB-AD42-2AEF48274AEA}" type="pres">
      <dgm:prSet presAssocID="{B2BE1BD6-AE0E-44FD-8195-2D4917A15E50}" presName="accent_4" presStyleCnt="0"/>
      <dgm:spPr/>
    </dgm:pt>
    <dgm:pt modelId="{9750C983-BACF-433E-9EA3-3E6EDC97545A}" type="pres">
      <dgm:prSet presAssocID="{B2BE1BD6-AE0E-44FD-8195-2D4917A15E50}" presName="accentRepeatNode" presStyleLbl="solidFgAcc1" presStyleIdx="3" presStyleCnt="5"/>
      <dgm:spPr/>
    </dgm:pt>
    <dgm:pt modelId="{E6A0C149-A163-4648-9E7C-034F49980A11}" type="pres">
      <dgm:prSet presAssocID="{D49E7B50-70D4-493F-B145-C39F16548ECD}" presName="text_5" presStyleLbl="node1" presStyleIdx="4" presStyleCnt="5">
        <dgm:presLayoutVars>
          <dgm:bulletEnabled val="1"/>
        </dgm:presLayoutVars>
      </dgm:prSet>
      <dgm:spPr/>
    </dgm:pt>
    <dgm:pt modelId="{9D6404A8-87DC-4F88-8115-0235FD427FBD}" type="pres">
      <dgm:prSet presAssocID="{D49E7B50-70D4-493F-B145-C39F16548ECD}" presName="accent_5" presStyleCnt="0"/>
      <dgm:spPr/>
    </dgm:pt>
    <dgm:pt modelId="{4E4A5E46-FF81-4BEF-9F3E-6304120214DA}" type="pres">
      <dgm:prSet presAssocID="{D49E7B50-70D4-493F-B145-C39F16548ECD}" presName="accentRepeatNode" presStyleLbl="solidFgAcc1" presStyleIdx="4" presStyleCnt="5"/>
      <dgm:spPr/>
    </dgm:pt>
  </dgm:ptLst>
  <dgm:cxnLst>
    <dgm:cxn modelId="{432E560C-8FA9-4B85-9554-52304DBC424D}" type="presOf" srcId="{77024E39-3B05-4AFA-A142-B8395E6C03D5}" destId="{E6A0C149-A163-4648-9E7C-034F49980A11}" srcOrd="0" destOrd="1" presId="urn:microsoft.com/office/officeart/2008/layout/VerticalCurvedList"/>
    <dgm:cxn modelId="{007DB720-9E6A-4A35-ABD1-28DFE2E0F692}" type="presOf" srcId="{C88BAA82-0EAF-4153-B434-A4596D950E02}" destId="{A2D082A9-62AB-4F1A-A81E-7859E744F99F}" srcOrd="0" destOrd="0" presId="urn:microsoft.com/office/officeart/2008/layout/VerticalCurvedList"/>
    <dgm:cxn modelId="{8BBDB938-AC74-4BAC-B7C0-A3CB4AA0629D}" type="presOf" srcId="{D49E7B50-70D4-493F-B145-C39F16548ECD}" destId="{E6A0C149-A163-4648-9E7C-034F49980A11}" srcOrd="0" destOrd="0" presId="urn:microsoft.com/office/officeart/2008/layout/VerticalCurvedList"/>
    <dgm:cxn modelId="{5636FE3A-AEFE-4401-9C47-115237FAC763}" type="presOf" srcId="{F9ABD08E-28E5-4227-8D2B-835BEE2C60BA}" destId="{DF359985-5FFD-43AF-9922-D975F62AE636}" srcOrd="0" destOrd="1" presId="urn:microsoft.com/office/officeart/2008/layout/VerticalCurvedList"/>
    <dgm:cxn modelId="{69CF9168-9C90-4464-99CF-A92DAA812666}" type="presOf" srcId="{059E8FC2-C311-4266-97A4-1699E9001EEC}" destId="{DF359985-5FFD-43AF-9922-D975F62AE636}" srcOrd="0" destOrd="0" presId="urn:microsoft.com/office/officeart/2008/layout/VerticalCurvedList"/>
    <dgm:cxn modelId="{C9087569-1DBD-46E4-9C5C-3ADDF0E1717F}" srcId="{5A121D50-F5CE-486B-97D5-A8B00A17AD6D}" destId="{D9DCF8D1-A823-416F-9E9C-A047B443D7CC}" srcOrd="0" destOrd="0" parTransId="{65E44A55-483F-486E-8862-822D43BA3509}" sibTransId="{DAEBF771-1AB4-4BE4-91C6-E1B3F4AE5638}"/>
    <dgm:cxn modelId="{E2FFF072-40B0-428C-AF86-3186705AD5A2}" srcId="{B2BE1BD6-AE0E-44FD-8195-2D4917A15E50}" destId="{7314BAC6-4A61-4DFF-92FB-5ECEC61ED492}" srcOrd="0" destOrd="0" parTransId="{7ECA53B8-56C3-465A-B01E-B9910E17C1A9}" sibTransId="{BFEA34B6-7763-45D4-869F-64E9F2BDB0CE}"/>
    <dgm:cxn modelId="{D01B327D-BCC6-4010-B936-F2A89EE58D8E}" srcId="{D49E7B50-70D4-493F-B145-C39F16548ECD}" destId="{77024E39-3B05-4AFA-A142-B8395E6C03D5}" srcOrd="0" destOrd="0" parTransId="{FBA315BB-2918-4FF3-A515-7EB74158B25D}" sibTransId="{F1752177-4682-4655-B78B-F70D3811BC28}"/>
    <dgm:cxn modelId="{65E80880-816A-495B-B5CD-9CB08301C621}" srcId="{66BF3A67-015D-4FAF-86D2-7D149B01775E}" destId="{B1527645-0EAD-4ECC-B21C-155CDA43C37A}" srcOrd="0" destOrd="0" parTransId="{474C9AF7-CA81-4787-9008-A568476F49D1}" sibTransId="{C88BAA82-0EAF-4153-B434-A4596D950E02}"/>
    <dgm:cxn modelId="{F4BB2587-4B65-4F5E-BAD0-216CD24AD70D}" srcId="{059E8FC2-C311-4266-97A4-1699E9001EEC}" destId="{F9ABD08E-28E5-4227-8D2B-835BEE2C60BA}" srcOrd="0" destOrd="0" parTransId="{54E0242A-1DAD-418E-9577-8653F9045B2E}" sibTransId="{23C699CC-044D-4AD1-8E89-ED3EA179A81A}"/>
    <dgm:cxn modelId="{2360078E-D653-41CF-A9B5-E3B814E3E618}" type="presOf" srcId="{B2BE1BD6-AE0E-44FD-8195-2D4917A15E50}" destId="{A950AC20-863B-4D82-BAAA-1918B8B96931}" srcOrd="0" destOrd="0" presId="urn:microsoft.com/office/officeart/2008/layout/VerticalCurvedList"/>
    <dgm:cxn modelId="{9B8C0A93-CAA0-4291-A222-DDD807BC746C}" srcId="{E18F173E-E786-4779-8320-12D49CB705BE}" destId="{5A121D50-F5CE-486B-97D5-A8B00A17AD6D}" srcOrd="2" destOrd="0" parTransId="{3D9B1B79-3A3B-4652-9E4F-4D865AE5C81B}" sibTransId="{DF4039C1-41CD-4E8A-BF62-890536363E8A}"/>
    <dgm:cxn modelId="{6DA8CE9D-51C1-4313-B34D-FB950A59DAED}" srcId="{E18F173E-E786-4779-8320-12D49CB705BE}" destId="{D49E7B50-70D4-493F-B145-C39F16548ECD}" srcOrd="4" destOrd="0" parTransId="{6F40143F-63D5-4E2F-AA96-72886DA18317}" sibTransId="{B97AA0B7-0A64-40FF-A38D-253A9F0189FC}"/>
    <dgm:cxn modelId="{D80DD79E-6E2E-4B18-A604-38A55A0371A5}" type="presOf" srcId="{7314BAC6-4A61-4DFF-92FB-5ECEC61ED492}" destId="{A950AC20-863B-4D82-BAAA-1918B8B96931}" srcOrd="0" destOrd="1" presId="urn:microsoft.com/office/officeart/2008/layout/VerticalCurvedList"/>
    <dgm:cxn modelId="{95E7519F-B7E5-4D77-88E9-2E09486B9031}" type="presOf" srcId="{66BF3A67-015D-4FAF-86D2-7D149B01775E}" destId="{1F24A35D-9833-46BD-B84B-A52647715DD4}" srcOrd="0" destOrd="0" presId="urn:microsoft.com/office/officeart/2008/layout/VerticalCurvedList"/>
    <dgm:cxn modelId="{E11A39B8-6B0C-41CC-82A7-CC2E68DC7521}" srcId="{E18F173E-E786-4779-8320-12D49CB705BE}" destId="{66BF3A67-015D-4FAF-86D2-7D149B01775E}" srcOrd="0" destOrd="0" parTransId="{3F8AE025-C400-4784-97DD-267A0DE15528}" sibTransId="{7D0D61A6-D854-4B87-BB7E-D9E114E9AC12}"/>
    <dgm:cxn modelId="{928363BA-8FF2-4FD2-9765-0FF9E9A948DA}" type="presOf" srcId="{5A121D50-F5CE-486B-97D5-A8B00A17AD6D}" destId="{AB69586B-A13E-4A28-AF7B-E9E08F8403BA}" srcOrd="0" destOrd="0" presId="urn:microsoft.com/office/officeart/2008/layout/VerticalCurvedList"/>
    <dgm:cxn modelId="{C709E1BE-CE5E-40E6-ABA9-98F928877D54}" type="presOf" srcId="{B1527645-0EAD-4ECC-B21C-155CDA43C37A}" destId="{1F24A35D-9833-46BD-B84B-A52647715DD4}" srcOrd="0" destOrd="1" presId="urn:microsoft.com/office/officeart/2008/layout/VerticalCurvedList"/>
    <dgm:cxn modelId="{15A69AD1-B3AE-4C2F-B18F-590B53CD4CB6}" srcId="{E18F173E-E786-4779-8320-12D49CB705BE}" destId="{B2BE1BD6-AE0E-44FD-8195-2D4917A15E50}" srcOrd="3" destOrd="0" parTransId="{EFF37FBF-7DCE-497E-8930-55D21ABE03CB}" sibTransId="{89A426D9-4EEA-43A1-B4D2-AF8324471558}"/>
    <dgm:cxn modelId="{5DC579DC-5F97-46C0-AFD6-4BD310D6CB14}" type="presOf" srcId="{D9DCF8D1-A823-416F-9E9C-A047B443D7CC}" destId="{AB69586B-A13E-4A28-AF7B-E9E08F8403BA}" srcOrd="0" destOrd="1" presId="urn:microsoft.com/office/officeart/2008/layout/VerticalCurvedList"/>
    <dgm:cxn modelId="{9A0369E9-B5F1-4641-87C4-FD86027BF803}" srcId="{E18F173E-E786-4779-8320-12D49CB705BE}" destId="{059E8FC2-C311-4266-97A4-1699E9001EEC}" srcOrd="1" destOrd="0" parTransId="{A0C44498-3BC4-4CFD-9A27-66051151F71C}" sibTransId="{8C583A5A-C1D4-47D5-BDB7-67BDCEFD46BD}"/>
    <dgm:cxn modelId="{D5A227F7-6AC5-441E-9F61-C89443C57687}" type="presOf" srcId="{E18F173E-E786-4779-8320-12D49CB705BE}" destId="{E9E2B488-09FF-427E-AFE2-29F0953B27AD}" srcOrd="0" destOrd="0" presId="urn:microsoft.com/office/officeart/2008/layout/VerticalCurvedList"/>
    <dgm:cxn modelId="{168CF012-FAE7-4C30-A497-74C0374B1563}" type="presParOf" srcId="{E9E2B488-09FF-427E-AFE2-29F0953B27AD}" destId="{718506AB-0B63-42D4-8CF9-94E3F550609F}" srcOrd="0" destOrd="0" presId="urn:microsoft.com/office/officeart/2008/layout/VerticalCurvedList"/>
    <dgm:cxn modelId="{E0C0CDDB-0F19-41E2-9728-ED1A26BEA66C}" type="presParOf" srcId="{718506AB-0B63-42D4-8CF9-94E3F550609F}" destId="{20BEDCA6-3272-4180-A869-EE1068C63255}" srcOrd="0" destOrd="0" presId="urn:microsoft.com/office/officeart/2008/layout/VerticalCurvedList"/>
    <dgm:cxn modelId="{0723AC97-1F81-4073-B5C1-26C7607C8787}" type="presParOf" srcId="{20BEDCA6-3272-4180-A869-EE1068C63255}" destId="{5A89EE49-235A-422C-88AB-B0930AC55232}" srcOrd="0" destOrd="0" presId="urn:microsoft.com/office/officeart/2008/layout/VerticalCurvedList"/>
    <dgm:cxn modelId="{77660768-D903-4EDF-9D4B-F129D0D61C81}" type="presParOf" srcId="{20BEDCA6-3272-4180-A869-EE1068C63255}" destId="{A2D082A9-62AB-4F1A-A81E-7859E744F99F}" srcOrd="1" destOrd="0" presId="urn:microsoft.com/office/officeart/2008/layout/VerticalCurvedList"/>
    <dgm:cxn modelId="{D63B5350-2684-4534-A011-DEF47297882E}" type="presParOf" srcId="{20BEDCA6-3272-4180-A869-EE1068C63255}" destId="{C9583F4C-9C0B-4552-9781-0A030715E47A}" srcOrd="2" destOrd="0" presId="urn:microsoft.com/office/officeart/2008/layout/VerticalCurvedList"/>
    <dgm:cxn modelId="{0A688E44-4BCD-42FA-ABA0-4645D2435346}" type="presParOf" srcId="{20BEDCA6-3272-4180-A869-EE1068C63255}" destId="{624FA3BE-A5C4-45EA-98BE-5C107499801B}" srcOrd="3" destOrd="0" presId="urn:microsoft.com/office/officeart/2008/layout/VerticalCurvedList"/>
    <dgm:cxn modelId="{AE46EFB1-ED4E-45E0-8A91-58C4CCEE4BC5}" type="presParOf" srcId="{718506AB-0B63-42D4-8CF9-94E3F550609F}" destId="{1F24A35D-9833-46BD-B84B-A52647715DD4}" srcOrd="1" destOrd="0" presId="urn:microsoft.com/office/officeart/2008/layout/VerticalCurvedList"/>
    <dgm:cxn modelId="{4143D85D-34B5-4F9C-9241-597028131141}" type="presParOf" srcId="{718506AB-0B63-42D4-8CF9-94E3F550609F}" destId="{4C25D249-89FF-40C1-96FD-DCEC01D2FD41}" srcOrd="2" destOrd="0" presId="urn:microsoft.com/office/officeart/2008/layout/VerticalCurvedList"/>
    <dgm:cxn modelId="{0C53DAE8-5EBE-431C-8E22-A711F8089FF3}" type="presParOf" srcId="{4C25D249-89FF-40C1-96FD-DCEC01D2FD41}" destId="{4684C093-E96F-4651-B302-E12290EEC6EF}" srcOrd="0" destOrd="0" presId="urn:microsoft.com/office/officeart/2008/layout/VerticalCurvedList"/>
    <dgm:cxn modelId="{C2BDCC88-A4E6-4342-8196-ACB29664DD64}" type="presParOf" srcId="{718506AB-0B63-42D4-8CF9-94E3F550609F}" destId="{DF359985-5FFD-43AF-9922-D975F62AE636}" srcOrd="3" destOrd="0" presId="urn:microsoft.com/office/officeart/2008/layout/VerticalCurvedList"/>
    <dgm:cxn modelId="{ED624865-2C0B-4BA6-B024-50651D63F69A}" type="presParOf" srcId="{718506AB-0B63-42D4-8CF9-94E3F550609F}" destId="{AD9D2214-4F79-474A-83E9-3CAC6AAD384E}" srcOrd="4" destOrd="0" presId="urn:microsoft.com/office/officeart/2008/layout/VerticalCurvedList"/>
    <dgm:cxn modelId="{EA98DBA5-6C35-4FFA-843C-FBBFB723BC1C}" type="presParOf" srcId="{AD9D2214-4F79-474A-83E9-3CAC6AAD384E}" destId="{D0CEB320-F9A6-4EBE-ADA4-2CB341B892CC}" srcOrd="0" destOrd="0" presId="urn:microsoft.com/office/officeart/2008/layout/VerticalCurvedList"/>
    <dgm:cxn modelId="{69829319-F5C5-4D02-BEA8-A5421D9ECEE3}" type="presParOf" srcId="{718506AB-0B63-42D4-8CF9-94E3F550609F}" destId="{AB69586B-A13E-4A28-AF7B-E9E08F8403BA}" srcOrd="5" destOrd="0" presId="urn:microsoft.com/office/officeart/2008/layout/VerticalCurvedList"/>
    <dgm:cxn modelId="{535F3EF6-AC80-417C-AEF0-82D4E2891C3F}" type="presParOf" srcId="{718506AB-0B63-42D4-8CF9-94E3F550609F}" destId="{42D31A6E-462F-49F3-9E49-8E55C3443648}" srcOrd="6" destOrd="0" presId="urn:microsoft.com/office/officeart/2008/layout/VerticalCurvedList"/>
    <dgm:cxn modelId="{3D5EA0BF-C261-489F-80A7-A1313890ABBC}" type="presParOf" srcId="{42D31A6E-462F-49F3-9E49-8E55C3443648}" destId="{009CF1C0-FFA8-439F-8493-CEF47BF50EFF}" srcOrd="0" destOrd="0" presId="urn:microsoft.com/office/officeart/2008/layout/VerticalCurvedList"/>
    <dgm:cxn modelId="{D30928CC-80F8-4A33-B031-9B387F67CC96}" type="presParOf" srcId="{718506AB-0B63-42D4-8CF9-94E3F550609F}" destId="{A950AC20-863B-4D82-BAAA-1918B8B96931}" srcOrd="7" destOrd="0" presId="urn:microsoft.com/office/officeart/2008/layout/VerticalCurvedList"/>
    <dgm:cxn modelId="{8ABC0551-8E99-447A-A6EC-AE2C9AC7084B}" type="presParOf" srcId="{718506AB-0B63-42D4-8CF9-94E3F550609F}" destId="{7ADEFD8D-4C5E-4AEB-AD42-2AEF48274AEA}" srcOrd="8" destOrd="0" presId="urn:microsoft.com/office/officeart/2008/layout/VerticalCurvedList"/>
    <dgm:cxn modelId="{3167B508-D6ED-4737-B8DF-A619259C6543}" type="presParOf" srcId="{7ADEFD8D-4C5E-4AEB-AD42-2AEF48274AEA}" destId="{9750C983-BACF-433E-9EA3-3E6EDC97545A}" srcOrd="0" destOrd="0" presId="urn:microsoft.com/office/officeart/2008/layout/VerticalCurvedList"/>
    <dgm:cxn modelId="{BC2DC29D-FB62-42D7-8CC0-0DA9FCAB832B}" type="presParOf" srcId="{718506AB-0B63-42D4-8CF9-94E3F550609F}" destId="{E6A0C149-A163-4648-9E7C-034F49980A11}" srcOrd="9" destOrd="0" presId="urn:microsoft.com/office/officeart/2008/layout/VerticalCurvedList"/>
    <dgm:cxn modelId="{32F34519-E4AB-4D90-B2AC-4FC0942CC3D2}" type="presParOf" srcId="{718506AB-0B63-42D4-8CF9-94E3F550609F}" destId="{9D6404A8-87DC-4F88-8115-0235FD427FBD}" srcOrd="10" destOrd="0" presId="urn:microsoft.com/office/officeart/2008/layout/VerticalCurvedList"/>
    <dgm:cxn modelId="{8AE451E2-CFB8-4926-A1E6-93073781AA63}" type="presParOf" srcId="{9D6404A8-87DC-4F88-8115-0235FD427FBD}" destId="{4E4A5E46-FF81-4BEF-9F3E-6304120214D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082A9-62AB-4F1A-A81E-7859E744F99F}">
      <dsp:nvSpPr>
        <dsp:cNvPr id="0" name=""/>
        <dsp:cNvSpPr/>
      </dsp:nvSpPr>
      <dsp:spPr>
        <a:xfrm>
          <a:off x="-5346995" y="-818832"/>
          <a:ext cx="6366921" cy="6366921"/>
        </a:xfrm>
        <a:prstGeom prst="blockArc">
          <a:avLst>
            <a:gd name="adj1" fmla="val 18900000"/>
            <a:gd name="adj2" fmla="val 2700000"/>
            <a:gd name="adj3" fmla="val 33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4A35D-9833-46BD-B84B-A52647715DD4}">
      <dsp:nvSpPr>
        <dsp:cNvPr id="0" name=""/>
        <dsp:cNvSpPr/>
      </dsp:nvSpPr>
      <dsp:spPr>
        <a:xfrm>
          <a:off x="446012" y="295483"/>
          <a:ext cx="10213317" cy="5913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381" tIns="45720" rIns="45720" bIns="45720" numCol="1" spcCol="1270" anchor="t" anchorCtr="0">
          <a:noAutofit/>
        </a:bodyPr>
        <a:lstStyle/>
        <a:p>
          <a:pPr marL="0" lvl="0" indent="0" algn="l" defTabSz="800100">
            <a:lnSpc>
              <a:spcPct val="90000"/>
            </a:lnSpc>
            <a:spcBef>
              <a:spcPct val="0"/>
            </a:spcBef>
            <a:spcAft>
              <a:spcPct val="35000"/>
            </a:spcAft>
            <a:buNone/>
          </a:pPr>
          <a:r>
            <a:rPr lang="de-DE" sz="1800" kern="1200" dirty="0"/>
            <a:t>1. </a:t>
          </a:r>
          <a:r>
            <a:rPr lang="de-DE" sz="1800" kern="1200" dirty="0" err="1">
              <a:hlinkClick xmlns:r="http://schemas.openxmlformats.org/officeDocument/2006/relationships" r:id="rId1" action="ppaction://hlinkfile"/>
            </a:rPr>
            <a:t>Instacart</a:t>
          </a:r>
          <a:r>
            <a:rPr lang="de-DE" sz="1800" kern="1200" dirty="0">
              <a:hlinkClick xmlns:r="http://schemas.openxmlformats.org/officeDocument/2006/relationships" r:id="rId1" action="ppaction://hlinkfile"/>
            </a:rPr>
            <a:t> </a:t>
          </a:r>
          <a:r>
            <a:rPr lang="de-DE" sz="1800" kern="1200" dirty="0" err="1">
              <a:hlinkClick xmlns:r="http://schemas.openxmlformats.org/officeDocument/2006/relationships" r:id="rId1" action="ppaction://hlinkfile"/>
            </a:rPr>
            <a:t>Grocery</a:t>
          </a:r>
          <a:r>
            <a:rPr lang="de-DE" sz="1800" kern="1200" dirty="0">
              <a:hlinkClick xmlns:r="http://schemas.openxmlformats.org/officeDocument/2006/relationships" r:id="rId1" action="ppaction://hlinkfile"/>
            </a:rPr>
            <a:t> </a:t>
          </a:r>
          <a:r>
            <a:rPr lang="de-DE" sz="1800" kern="1200" dirty="0" err="1">
              <a:hlinkClick xmlns:r="http://schemas.openxmlformats.org/officeDocument/2006/relationships" r:id="rId1" action="ppaction://hlinkfile"/>
            </a:rPr>
            <a:t>Baskets</a:t>
          </a:r>
          <a:endParaRPr lang="de-DE" sz="1800" kern="1200" dirty="0"/>
        </a:p>
        <a:p>
          <a:pPr marL="114300" lvl="1" indent="-114300" algn="l" defTabSz="622300">
            <a:lnSpc>
              <a:spcPct val="90000"/>
            </a:lnSpc>
            <a:spcBef>
              <a:spcPct val="0"/>
            </a:spcBef>
            <a:spcAft>
              <a:spcPct val="15000"/>
            </a:spcAft>
            <a:buChar char="•"/>
          </a:pPr>
          <a:r>
            <a:rPr lang="de-DE" sz="1400" kern="1200" dirty="0"/>
            <a:t>Consumer </a:t>
          </a:r>
          <a:r>
            <a:rPr lang="de-DE" sz="1400" kern="1200" dirty="0" err="1"/>
            <a:t>behaviour</a:t>
          </a:r>
          <a:r>
            <a:rPr lang="de-DE" sz="1400" kern="1200" dirty="0"/>
            <a:t> and </a:t>
          </a:r>
          <a:r>
            <a:rPr lang="de-DE" sz="1400" kern="1200" dirty="0" err="1"/>
            <a:t>marketing</a:t>
          </a:r>
          <a:r>
            <a:rPr lang="de-DE" sz="1400" kern="1200" dirty="0"/>
            <a:t> Analysis </a:t>
          </a:r>
          <a:r>
            <a:rPr lang="de-DE" sz="1400" kern="1200" dirty="0" err="1"/>
            <a:t>with</a:t>
          </a:r>
          <a:r>
            <a:rPr lang="de-DE" sz="1400" kern="1200" dirty="0"/>
            <a:t> </a:t>
          </a:r>
          <a:r>
            <a:rPr lang="de-DE" sz="1400" b="1" kern="1200" dirty="0"/>
            <a:t>Python, </a:t>
          </a:r>
          <a:r>
            <a:rPr lang="de-DE" sz="1400" b="1" kern="1200" dirty="0" err="1"/>
            <a:t>NumPy</a:t>
          </a:r>
          <a:r>
            <a:rPr lang="de-DE" sz="1400" b="1" kern="1200" dirty="0"/>
            <a:t>, </a:t>
          </a:r>
          <a:r>
            <a:rPr lang="de-DE" sz="1400" b="1" kern="1200" dirty="0" err="1"/>
            <a:t>seaborn</a:t>
          </a:r>
          <a:r>
            <a:rPr lang="de-DE" sz="1400" kern="1200" dirty="0"/>
            <a:t> </a:t>
          </a:r>
        </a:p>
      </dsp:txBody>
      <dsp:txXfrm>
        <a:off x="446012" y="295483"/>
        <a:ext cx="10213317" cy="591346"/>
      </dsp:txXfrm>
    </dsp:sp>
    <dsp:sp modelId="{4684C093-E96F-4651-B302-E12290EEC6EF}">
      <dsp:nvSpPr>
        <dsp:cNvPr id="0" name=""/>
        <dsp:cNvSpPr/>
      </dsp:nvSpPr>
      <dsp:spPr>
        <a:xfrm>
          <a:off x="76420" y="221565"/>
          <a:ext cx="739182" cy="73918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359985-5FFD-43AF-9922-D975F62AE636}">
      <dsp:nvSpPr>
        <dsp:cNvPr id="0" name=""/>
        <dsp:cNvSpPr/>
      </dsp:nvSpPr>
      <dsp:spPr>
        <a:xfrm>
          <a:off x="869753" y="1182219"/>
          <a:ext cx="9789575" cy="5913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381" tIns="45720" rIns="45720" bIns="45720" numCol="1" spcCol="1270" anchor="t" anchorCtr="0">
          <a:noAutofit/>
        </a:bodyPr>
        <a:lstStyle/>
        <a:p>
          <a:pPr marL="0" lvl="0" indent="0" algn="l" defTabSz="800100">
            <a:lnSpc>
              <a:spcPct val="90000"/>
            </a:lnSpc>
            <a:spcBef>
              <a:spcPct val="0"/>
            </a:spcBef>
            <a:spcAft>
              <a:spcPct val="35000"/>
            </a:spcAft>
            <a:buNone/>
          </a:pPr>
          <a:r>
            <a:rPr lang="de-DE" sz="1800" kern="1200" dirty="0"/>
            <a:t>2. </a:t>
          </a:r>
          <a:r>
            <a:rPr lang="de-DE" sz="1800" kern="1200" dirty="0" err="1">
              <a:hlinkClick xmlns:r="http://schemas.openxmlformats.org/officeDocument/2006/relationships" r:id="rId2" action="ppaction://hlinkfile"/>
            </a:rPr>
            <a:t>Rockbuster</a:t>
          </a:r>
          <a:r>
            <a:rPr lang="de-DE" sz="1800" kern="1200" dirty="0">
              <a:hlinkClick xmlns:r="http://schemas.openxmlformats.org/officeDocument/2006/relationships" r:id="rId2" action="ppaction://hlinkfile"/>
            </a:rPr>
            <a:t> Stealth LLC</a:t>
          </a:r>
          <a:r>
            <a:rPr lang="de-DE" sz="1800" kern="1200" dirty="0"/>
            <a:t>.</a:t>
          </a:r>
        </a:p>
        <a:p>
          <a:pPr marL="114300" lvl="1" indent="-114300" algn="l" defTabSz="622300">
            <a:lnSpc>
              <a:spcPct val="90000"/>
            </a:lnSpc>
            <a:spcBef>
              <a:spcPct val="0"/>
            </a:spcBef>
            <a:spcAft>
              <a:spcPct val="15000"/>
            </a:spcAft>
            <a:buChar char="•"/>
          </a:pPr>
          <a:r>
            <a:rPr lang="de-DE" sz="1400" kern="1200" dirty="0"/>
            <a:t>Business </a:t>
          </a:r>
          <a:r>
            <a:rPr lang="de-DE" sz="1400" kern="1200" dirty="0" err="1"/>
            <a:t>analysis</a:t>
          </a:r>
          <a:r>
            <a:rPr lang="de-DE" sz="1400" kern="1200" dirty="0"/>
            <a:t> </a:t>
          </a:r>
          <a:r>
            <a:rPr lang="de-DE" sz="1400" kern="1200" dirty="0" err="1"/>
            <a:t>of</a:t>
          </a:r>
          <a:r>
            <a:rPr lang="de-DE" sz="1400" kern="1200" dirty="0"/>
            <a:t> an online video-rental </a:t>
          </a:r>
          <a:r>
            <a:rPr lang="de-DE" sz="1400" kern="1200" dirty="0" err="1"/>
            <a:t>company</a:t>
          </a:r>
          <a:r>
            <a:rPr lang="de-DE" sz="1400" kern="1200" dirty="0"/>
            <a:t> </a:t>
          </a:r>
          <a:r>
            <a:rPr lang="de-DE" sz="1400" kern="1200" dirty="0" err="1"/>
            <a:t>with</a:t>
          </a:r>
          <a:r>
            <a:rPr lang="de-DE" sz="1400" kern="1200" dirty="0"/>
            <a:t> </a:t>
          </a:r>
          <a:r>
            <a:rPr lang="de-DE" sz="1400" b="1" kern="1200" dirty="0"/>
            <a:t>SQL </a:t>
          </a:r>
          <a:r>
            <a:rPr lang="de-DE" sz="1400" b="0" kern="1200" dirty="0"/>
            <a:t>and</a:t>
          </a:r>
          <a:r>
            <a:rPr lang="de-DE" sz="1400" b="1" kern="1200" dirty="0"/>
            <a:t> Tableau</a:t>
          </a:r>
        </a:p>
      </dsp:txBody>
      <dsp:txXfrm>
        <a:off x="869753" y="1182219"/>
        <a:ext cx="9789575" cy="591346"/>
      </dsp:txXfrm>
    </dsp:sp>
    <dsp:sp modelId="{D0CEB320-F9A6-4EBE-ADA4-2CB341B892CC}">
      <dsp:nvSpPr>
        <dsp:cNvPr id="0" name=""/>
        <dsp:cNvSpPr/>
      </dsp:nvSpPr>
      <dsp:spPr>
        <a:xfrm>
          <a:off x="500162" y="1108301"/>
          <a:ext cx="739182" cy="73918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69586B-A13E-4A28-AF7B-E9E08F8403BA}">
      <dsp:nvSpPr>
        <dsp:cNvPr id="0" name=""/>
        <dsp:cNvSpPr/>
      </dsp:nvSpPr>
      <dsp:spPr>
        <a:xfrm>
          <a:off x="999808" y="2068955"/>
          <a:ext cx="9659521" cy="5913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381" tIns="45720" rIns="45720" bIns="45720" numCol="1" spcCol="1270" anchor="t" anchorCtr="0">
          <a:noAutofit/>
        </a:bodyPr>
        <a:lstStyle/>
        <a:p>
          <a:pPr marL="0" lvl="0" indent="0" algn="l" defTabSz="800100">
            <a:lnSpc>
              <a:spcPct val="90000"/>
            </a:lnSpc>
            <a:spcBef>
              <a:spcPct val="0"/>
            </a:spcBef>
            <a:spcAft>
              <a:spcPct val="35000"/>
            </a:spcAft>
            <a:buNone/>
          </a:pPr>
          <a:r>
            <a:rPr lang="de-DE" sz="1800" kern="1200" dirty="0"/>
            <a:t>3. </a:t>
          </a:r>
          <a:r>
            <a:rPr lang="de-DE" sz="1800" kern="1200" dirty="0" err="1">
              <a:hlinkClick xmlns:r="http://schemas.openxmlformats.org/officeDocument/2006/relationships" r:id="rId3"/>
            </a:rPr>
            <a:t>Preparing</a:t>
          </a:r>
          <a:r>
            <a:rPr lang="de-DE" sz="1800" kern="1200" dirty="0">
              <a:hlinkClick xmlns:r="http://schemas.openxmlformats.org/officeDocument/2006/relationships" r:id="rId3"/>
            </a:rPr>
            <a:t> </a:t>
          </a:r>
          <a:r>
            <a:rPr lang="de-DE" sz="1800" kern="1200" dirty="0" err="1">
              <a:hlinkClick xmlns:r="http://schemas.openxmlformats.org/officeDocument/2006/relationships" r:id="rId3"/>
            </a:rPr>
            <a:t>for</a:t>
          </a:r>
          <a:r>
            <a:rPr lang="de-DE" sz="1800" kern="1200" dirty="0">
              <a:hlinkClick xmlns:r="http://schemas.openxmlformats.org/officeDocument/2006/relationships" r:id="rId3"/>
            </a:rPr>
            <a:t> Influenza </a:t>
          </a:r>
          <a:r>
            <a:rPr lang="de-DE" sz="1800" kern="1200" dirty="0" err="1">
              <a:hlinkClick xmlns:r="http://schemas.openxmlformats.org/officeDocument/2006/relationships" r:id="rId3"/>
            </a:rPr>
            <a:t>season</a:t>
          </a:r>
          <a:endParaRPr lang="de-DE" sz="1800" kern="1200" dirty="0"/>
        </a:p>
        <a:p>
          <a:pPr marL="114300" lvl="1" indent="-114300" algn="l" defTabSz="622300">
            <a:lnSpc>
              <a:spcPct val="90000"/>
            </a:lnSpc>
            <a:spcBef>
              <a:spcPct val="0"/>
            </a:spcBef>
            <a:spcAft>
              <a:spcPct val="15000"/>
            </a:spcAft>
            <a:buChar char="•"/>
          </a:pPr>
          <a:r>
            <a:rPr lang="de-DE" sz="1400" kern="1200" dirty="0"/>
            <a:t> </a:t>
          </a:r>
          <a:r>
            <a:rPr lang="de-DE" sz="1400" kern="1200" dirty="0" err="1"/>
            <a:t>Predicting</a:t>
          </a:r>
          <a:r>
            <a:rPr lang="de-DE" sz="1400" kern="1200" dirty="0"/>
            <a:t> </a:t>
          </a:r>
          <a:r>
            <a:rPr lang="de-DE" sz="1400" kern="1200" dirty="0" err="1"/>
            <a:t>staffing</a:t>
          </a:r>
          <a:r>
            <a:rPr lang="de-DE" sz="1400" kern="1200" dirty="0"/>
            <a:t> </a:t>
          </a:r>
          <a:r>
            <a:rPr lang="de-DE" sz="1400" kern="1200" dirty="0" err="1"/>
            <a:t>needs</a:t>
          </a:r>
          <a:r>
            <a:rPr lang="de-DE" sz="1400" kern="1200" dirty="0"/>
            <a:t> </a:t>
          </a:r>
          <a:r>
            <a:rPr lang="de-DE" sz="1400" kern="1200" dirty="0" err="1"/>
            <a:t>during</a:t>
          </a:r>
          <a:r>
            <a:rPr lang="de-DE" sz="1400" kern="1200" dirty="0"/>
            <a:t> </a:t>
          </a:r>
          <a:r>
            <a:rPr lang="de-DE" sz="1400" kern="1200" dirty="0" err="1"/>
            <a:t>the</a:t>
          </a:r>
          <a:r>
            <a:rPr lang="de-DE" sz="1400" kern="1200" dirty="0"/>
            <a:t> </a:t>
          </a:r>
          <a:r>
            <a:rPr lang="de-DE" sz="1400" kern="1200" dirty="0" err="1"/>
            <a:t>Flu</a:t>
          </a:r>
          <a:r>
            <a:rPr lang="de-DE" sz="1400" kern="1200" dirty="0"/>
            <a:t> </a:t>
          </a:r>
          <a:r>
            <a:rPr lang="de-DE" sz="1400" kern="1200" dirty="0" err="1"/>
            <a:t>season</a:t>
          </a:r>
          <a:r>
            <a:rPr lang="de-DE" sz="1400" kern="1200" dirty="0"/>
            <a:t> and </a:t>
          </a:r>
          <a:r>
            <a:rPr lang="de-DE" sz="1400" kern="1200" dirty="0" err="1"/>
            <a:t>make</a:t>
          </a:r>
          <a:r>
            <a:rPr lang="de-DE" sz="1400" kern="1200" dirty="0"/>
            <a:t> a </a:t>
          </a:r>
          <a:r>
            <a:rPr lang="de-DE" sz="1400" kern="1200" dirty="0" err="1"/>
            <a:t>presentation</a:t>
          </a:r>
          <a:r>
            <a:rPr lang="de-DE" sz="1400" kern="1200" dirty="0"/>
            <a:t> </a:t>
          </a:r>
          <a:r>
            <a:rPr lang="de-DE" sz="1400" kern="1200" dirty="0" err="1"/>
            <a:t>with</a:t>
          </a:r>
          <a:r>
            <a:rPr lang="de-DE" sz="1400" kern="1200" dirty="0"/>
            <a:t> </a:t>
          </a:r>
          <a:r>
            <a:rPr lang="de-DE" sz="1400" b="1" kern="1200" dirty="0"/>
            <a:t>Tableau</a:t>
          </a:r>
        </a:p>
      </dsp:txBody>
      <dsp:txXfrm>
        <a:off x="999808" y="2068955"/>
        <a:ext cx="9659521" cy="591346"/>
      </dsp:txXfrm>
    </dsp:sp>
    <dsp:sp modelId="{009CF1C0-FFA8-439F-8493-CEF47BF50EFF}">
      <dsp:nvSpPr>
        <dsp:cNvPr id="0" name=""/>
        <dsp:cNvSpPr/>
      </dsp:nvSpPr>
      <dsp:spPr>
        <a:xfrm>
          <a:off x="630216" y="1995037"/>
          <a:ext cx="739182" cy="73918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50AC20-863B-4D82-BAAA-1918B8B96931}">
      <dsp:nvSpPr>
        <dsp:cNvPr id="0" name=""/>
        <dsp:cNvSpPr/>
      </dsp:nvSpPr>
      <dsp:spPr>
        <a:xfrm>
          <a:off x="869753" y="2955691"/>
          <a:ext cx="9789575" cy="5913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381" tIns="45720" rIns="45720" bIns="45720" numCol="1" spcCol="1270" anchor="t" anchorCtr="0">
          <a:noAutofit/>
        </a:bodyPr>
        <a:lstStyle/>
        <a:p>
          <a:pPr marL="0" lvl="0" indent="0" algn="l" defTabSz="800100">
            <a:lnSpc>
              <a:spcPct val="90000"/>
            </a:lnSpc>
            <a:spcBef>
              <a:spcPct val="0"/>
            </a:spcBef>
            <a:spcAft>
              <a:spcPct val="35000"/>
            </a:spcAft>
            <a:buNone/>
          </a:pPr>
          <a:r>
            <a:rPr lang="de-DE" sz="1800" kern="1200" dirty="0"/>
            <a:t>4. </a:t>
          </a:r>
          <a:r>
            <a:rPr lang="de-DE" sz="1800" kern="1200" dirty="0" err="1"/>
            <a:t>GameCo</a:t>
          </a:r>
          <a:endParaRPr lang="de-DE" sz="1800" kern="1200" dirty="0"/>
        </a:p>
        <a:p>
          <a:pPr marL="114300" lvl="1" indent="-114300" algn="l" defTabSz="622300">
            <a:lnSpc>
              <a:spcPct val="90000"/>
            </a:lnSpc>
            <a:spcBef>
              <a:spcPct val="0"/>
            </a:spcBef>
            <a:spcAft>
              <a:spcPct val="15000"/>
            </a:spcAft>
            <a:buChar char="•"/>
          </a:pPr>
          <a:r>
            <a:rPr lang="de-DE" sz="1400" kern="1200" dirty="0" err="1"/>
            <a:t>Historic</a:t>
          </a:r>
          <a:r>
            <a:rPr lang="de-DE" sz="1400" kern="1200" dirty="0"/>
            <a:t> </a:t>
          </a:r>
          <a:r>
            <a:rPr lang="de-DE" sz="1400" kern="1200" dirty="0" err="1"/>
            <a:t>analyse</a:t>
          </a:r>
          <a:r>
            <a:rPr lang="de-DE" sz="1400" kern="1200" dirty="0"/>
            <a:t> </a:t>
          </a:r>
          <a:r>
            <a:rPr lang="de-DE" sz="1400" kern="1200" dirty="0" err="1"/>
            <a:t>of</a:t>
          </a:r>
          <a:r>
            <a:rPr lang="de-DE" sz="1400" kern="1200" dirty="0"/>
            <a:t> </a:t>
          </a:r>
          <a:r>
            <a:rPr lang="de-DE" sz="1400" kern="1200" dirty="0" err="1"/>
            <a:t>the</a:t>
          </a:r>
          <a:r>
            <a:rPr lang="de-DE" sz="1400" kern="1200" dirty="0"/>
            <a:t> video-game </a:t>
          </a:r>
          <a:r>
            <a:rPr lang="de-DE" sz="1400" kern="1200" dirty="0" err="1"/>
            <a:t>industrie</a:t>
          </a:r>
          <a:r>
            <a:rPr lang="de-DE" sz="1400" kern="1200" dirty="0"/>
            <a:t> </a:t>
          </a:r>
          <a:r>
            <a:rPr lang="de-DE" sz="1400" kern="1200" dirty="0" err="1"/>
            <a:t>with</a:t>
          </a:r>
          <a:r>
            <a:rPr lang="de-DE" sz="1400" kern="1200" dirty="0"/>
            <a:t> </a:t>
          </a:r>
          <a:r>
            <a:rPr lang="de-DE" sz="1400" b="1" kern="1200" dirty="0"/>
            <a:t>EXCEL</a:t>
          </a:r>
        </a:p>
      </dsp:txBody>
      <dsp:txXfrm>
        <a:off x="869753" y="2955691"/>
        <a:ext cx="9789575" cy="591346"/>
      </dsp:txXfrm>
    </dsp:sp>
    <dsp:sp modelId="{9750C983-BACF-433E-9EA3-3E6EDC97545A}">
      <dsp:nvSpPr>
        <dsp:cNvPr id="0" name=""/>
        <dsp:cNvSpPr/>
      </dsp:nvSpPr>
      <dsp:spPr>
        <a:xfrm>
          <a:off x="500162" y="2881772"/>
          <a:ext cx="739182" cy="73918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A0C149-A163-4648-9E7C-034F49980A11}">
      <dsp:nvSpPr>
        <dsp:cNvPr id="0" name=""/>
        <dsp:cNvSpPr/>
      </dsp:nvSpPr>
      <dsp:spPr>
        <a:xfrm>
          <a:off x="446012" y="3842426"/>
          <a:ext cx="10213317" cy="59134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381" tIns="45720" rIns="45720" bIns="45720" numCol="1" spcCol="1270" anchor="t" anchorCtr="0">
          <a:noAutofit/>
        </a:bodyPr>
        <a:lstStyle/>
        <a:p>
          <a:pPr marL="0" lvl="0" indent="0" algn="l" defTabSz="800100">
            <a:lnSpc>
              <a:spcPct val="90000"/>
            </a:lnSpc>
            <a:spcBef>
              <a:spcPct val="0"/>
            </a:spcBef>
            <a:spcAft>
              <a:spcPct val="35000"/>
            </a:spcAft>
            <a:buNone/>
          </a:pPr>
          <a:r>
            <a:rPr lang="de-DE" sz="1800" kern="1200" dirty="0">
              <a:solidFill>
                <a:srgbClr val="412E24">
                  <a:hueOff val="0"/>
                  <a:satOff val="0"/>
                  <a:lumOff val="0"/>
                  <a:alphaOff val="0"/>
                </a:srgbClr>
              </a:solidFill>
              <a:latin typeface="Georgia Pro Light"/>
              <a:ea typeface="+mn-ea"/>
              <a:cs typeface="+mn-cs"/>
            </a:rPr>
            <a:t>5. Tableau </a:t>
          </a:r>
          <a:r>
            <a:rPr lang="de-DE" sz="1800" kern="1200" dirty="0" err="1">
              <a:solidFill>
                <a:srgbClr val="412E24">
                  <a:hueOff val="0"/>
                  <a:satOff val="0"/>
                  <a:lumOff val="0"/>
                  <a:alphaOff val="0"/>
                </a:srgbClr>
              </a:solidFill>
              <a:latin typeface="Georgia Pro Light"/>
              <a:ea typeface="+mn-ea"/>
              <a:cs typeface="+mn-cs"/>
              <a:hlinkClick xmlns:r="http://schemas.openxmlformats.org/officeDocument/2006/relationships" r:id="rId4"/>
            </a:rPr>
            <a:t>Layoff</a:t>
          </a:r>
          <a:r>
            <a:rPr lang="de-DE" sz="1800" kern="1200" dirty="0">
              <a:solidFill>
                <a:srgbClr val="412E24">
                  <a:hueOff val="0"/>
                  <a:satOff val="0"/>
                  <a:lumOff val="0"/>
                  <a:alphaOff val="0"/>
                </a:srgbClr>
              </a:solidFill>
              <a:latin typeface="Georgia Pro Light"/>
              <a:ea typeface="+mn-ea"/>
              <a:cs typeface="+mn-cs"/>
              <a:hlinkClick xmlns:r="http://schemas.openxmlformats.org/officeDocument/2006/relationships" r:id="rId4"/>
            </a:rPr>
            <a:t> Analyze after Covid-19</a:t>
          </a:r>
          <a:r>
            <a:rPr lang="de-DE" sz="1800" kern="1200" dirty="0">
              <a:solidFill>
                <a:srgbClr val="412E24">
                  <a:hueOff val="0"/>
                  <a:satOff val="0"/>
                  <a:lumOff val="0"/>
                  <a:alphaOff val="0"/>
                </a:srgbClr>
              </a:solidFill>
              <a:latin typeface="Georgia Pro Light"/>
              <a:ea typeface="+mn-ea"/>
              <a:cs typeface="+mn-cs"/>
            </a:rPr>
            <a:t> / </a:t>
          </a:r>
          <a:r>
            <a:rPr lang="de-DE" sz="1800" kern="1200" dirty="0" err="1">
              <a:solidFill>
                <a:srgbClr val="412E24">
                  <a:hueOff val="0"/>
                  <a:satOff val="0"/>
                  <a:lumOff val="0"/>
                  <a:alphaOff val="0"/>
                </a:srgbClr>
              </a:solidFill>
              <a:latin typeface="Georgia Pro Light"/>
              <a:ea typeface="+mn-ea"/>
              <a:cs typeface="+mn-cs"/>
            </a:rPr>
            <a:t>Github</a:t>
          </a:r>
          <a:r>
            <a:rPr lang="de-DE" sz="1800" kern="1200" dirty="0">
              <a:solidFill>
                <a:srgbClr val="412E24">
                  <a:hueOff val="0"/>
                  <a:satOff val="0"/>
                  <a:lumOff val="0"/>
                  <a:alphaOff val="0"/>
                </a:srgbClr>
              </a:solidFill>
              <a:latin typeface="Georgia Pro Light"/>
              <a:ea typeface="+mn-ea"/>
              <a:cs typeface="+mn-cs"/>
            </a:rPr>
            <a:t> </a:t>
          </a:r>
          <a:r>
            <a:rPr lang="de-DE" sz="1800" kern="1200" dirty="0" err="1">
              <a:solidFill>
                <a:srgbClr val="412E24">
                  <a:hueOff val="0"/>
                  <a:satOff val="0"/>
                  <a:lumOff val="0"/>
                  <a:alphaOff val="0"/>
                </a:srgbClr>
              </a:solidFill>
              <a:latin typeface="Georgia Pro Light"/>
              <a:ea typeface="+mn-ea"/>
              <a:cs typeface="+mn-cs"/>
              <a:hlinkClick xmlns:r="http://schemas.openxmlformats.org/officeDocument/2006/relationships" r:id="rId5"/>
            </a:rPr>
            <a:t>here</a:t>
          </a:r>
          <a:r>
            <a:rPr lang="de-DE" sz="1800" kern="1200" dirty="0">
              <a:solidFill>
                <a:srgbClr val="412E24">
                  <a:hueOff val="0"/>
                  <a:satOff val="0"/>
                  <a:lumOff val="0"/>
                  <a:alphaOff val="0"/>
                </a:srgbClr>
              </a:solidFill>
              <a:latin typeface="Georgia Pro Light"/>
              <a:ea typeface="+mn-ea"/>
              <a:cs typeface="+mn-cs"/>
            </a:rPr>
            <a:t> </a:t>
          </a:r>
        </a:p>
        <a:p>
          <a:pPr marL="114300" lvl="1" indent="-114300" algn="l" defTabSz="622300">
            <a:lnSpc>
              <a:spcPct val="90000"/>
            </a:lnSpc>
            <a:spcBef>
              <a:spcPct val="0"/>
            </a:spcBef>
            <a:spcAft>
              <a:spcPct val="15000"/>
            </a:spcAft>
            <a:buChar char="•"/>
          </a:pPr>
          <a:r>
            <a:rPr lang="de-DE" sz="1400" kern="1200" dirty="0" err="1">
              <a:solidFill>
                <a:srgbClr val="412E24">
                  <a:hueOff val="0"/>
                  <a:satOff val="0"/>
                  <a:lumOff val="0"/>
                  <a:alphaOff val="0"/>
                </a:srgbClr>
              </a:solidFill>
              <a:latin typeface="Georgia Pro Light"/>
              <a:ea typeface="+mn-ea"/>
              <a:cs typeface="+mn-cs"/>
            </a:rPr>
            <a:t>Recvleaing</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key</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insights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into</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the</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current</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state</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of</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layoffs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ocross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industries</a:t>
          </a:r>
          <a:r>
            <a:rPr lang="de-DE" sz="1400" kern="1200" dirty="0">
              <a:solidFill>
                <a:srgbClr val="412E24">
                  <a:hueOff val="0"/>
                  <a:satOff val="0"/>
                  <a:lumOff val="0"/>
                  <a:alphaOff val="0"/>
                </a:srgbClr>
              </a:solidFill>
              <a:latin typeface="Georgia Pro Light"/>
              <a:ea typeface="+mn-ea"/>
              <a:cs typeface="+mn-cs"/>
            </a:rPr>
            <a:t> and </a:t>
          </a:r>
          <a:r>
            <a:rPr lang="de-DE" sz="1400" kern="1200" dirty="0" err="1">
              <a:solidFill>
                <a:srgbClr val="412E24">
                  <a:hueOff val="0"/>
                  <a:satOff val="0"/>
                  <a:lumOff val="0"/>
                  <a:alphaOff val="0"/>
                </a:srgbClr>
              </a:solidFill>
              <a:latin typeface="Georgia Pro Light"/>
              <a:ea typeface="+mn-ea"/>
              <a:cs typeface="+mn-cs"/>
            </a:rPr>
            <a:t>countires</a:t>
          </a:r>
          <a:r>
            <a:rPr lang="de-DE" sz="1400" kern="1200" dirty="0">
              <a:solidFill>
                <a:srgbClr val="412E24">
                  <a:hueOff val="0"/>
                  <a:satOff val="0"/>
                  <a:lumOff val="0"/>
                  <a:alphaOff val="0"/>
                </a:srgbClr>
              </a:solidFill>
              <a:latin typeface="Georgia Pro Light"/>
              <a:ea typeface="+mn-ea"/>
              <a:cs typeface="+mn-cs"/>
            </a:rPr>
            <a:t> </a:t>
          </a:r>
          <a:r>
            <a:rPr lang="de-DE" sz="1400" kern="1200" dirty="0" err="1">
              <a:solidFill>
                <a:srgbClr val="412E24">
                  <a:hueOff val="0"/>
                  <a:satOff val="0"/>
                  <a:lumOff val="0"/>
                  <a:alphaOff val="0"/>
                </a:srgbClr>
              </a:solidFill>
              <a:latin typeface="Georgia Pro Light"/>
              <a:ea typeface="+mn-ea"/>
              <a:cs typeface="+mn-cs"/>
            </a:rPr>
            <a:t>with</a:t>
          </a:r>
          <a:r>
            <a:rPr lang="de-DE" sz="1400" kern="1200" dirty="0">
              <a:solidFill>
                <a:srgbClr val="412E24">
                  <a:hueOff val="0"/>
                  <a:satOff val="0"/>
                  <a:lumOff val="0"/>
                  <a:alphaOff val="0"/>
                </a:srgbClr>
              </a:solidFill>
              <a:latin typeface="Georgia Pro Light"/>
              <a:ea typeface="+mn-ea"/>
              <a:cs typeface="+mn-cs"/>
            </a:rPr>
            <a:t> </a:t>
          </a:r>
          <a:r>
            <a:rPr lang="de-DE" sz="1400" b="1" kern="1200" dirty="0">
              <a:solidFill>
                <a:srgbClr val="412E24">
                  <a:hueOff val="0"/>
                  <a:satOff val="0"/>
                  <a:lumOff val="0"/>
                  <a:alphaOff val="0"/>
                </a:srgbClr>
              </a:solidFill>
              <a:latin typeface="Georgia Pro Light"/>
              <a:ea typeface="+mn-ea"/>
              <a:cs typeface="+mn-cs"/>
            </a:rPr>
            <a:t>Python</a:t>
          </a:r>
          <a:r>
            <a:rPr lang="de-DE" sz="1400" kern="1200" dirty="0">
              <a:solidFill>
                <a:srgbClr val="412E24">
                  <a:hueOff val="0"/>
                  <a:satOff val="0"/>
                  <a:lumOff val="0"/>
                  <a:alphaOff val="0"/>
                </a:srgbClr>
              </a:solidFill>
              <a:latin typeface="Georgia Pro Light"/>
              <a:ea typeface="+mn-ea"/>
              <a:cs typeface="+mn-cs"/>
            </a:rPr>
            <a:t>, </a:t>
          </a:r>
          <a:r>
            <a:rPr lang="de-DE" sz="1400" b="1" kern="1200" dirty="0">
              <a:solidFill>
                <a:srgbClr val="412E24">
                  <a:hueOff val="0"/>
                  <a:satOff val="0"/>
                  <a:lumOff val="0"/>
                  <a:alphaOff val="0"/>
                </a:srgbClr>
              </a:solidFill>
              <a:latin typeface="Georgia Pro Light"/>
              <a:ea typeface="+mn-ea"/>
              <a:cs typeface="+mn-cs"/>
            </a:rPr>
            <a:t>Excel</a:t>
          </a:r>
          <a:r>
            <a:rPr lang="de-DE" sz="1400" kern="1200" dirty="0">
              <a:solidFill>
                <a:srgbClr val="412E24">
                  <a:hueOff val="0"/>
                  <a:satOff val="0"/>
                  <a:lumOff val="0"/>
                  <a:alphaOff val="0"/>
                </a:srgbClr>
              </a:solidFill>
              <a:latin typeface="Georgia Pro Light"/>
              <a:ea typeface="+mn-ea"/>
              <a:cs typeface="+mn-cs"/>
            </a:rPr>
            <a:t>, and </a:t>
          </a:r>
          <a:r>
            <a:rPr lang="de-DE" sz="1400" b="1" kern="1200" dirty="0">
              <a:solidFill>
                <a:srgbClr val="412E24">
                  <a:hueOff val="0"/>
                  <a:satOff val="0"/>
                  <a:lumOff val="0"/>
                  <a:alphaOff val="0"/>
                </a:srgbClr>
              </a:solidFill>
              <a:latin typeface="Georgia Pro Light"/>
              <a:ea typeface="+mn-ea"/>
              <a:cs typeface="+mn-cs"/>
            </a:rPr>
            <a:t>Tableau</a:t>
          </a:r>
        </a:p>
      </dsp:txBody>
      <dsp:txXfrm>
        <a:off x="446012" y="3842426"/>
        <a:ext cx="10213317" cy="591346"/>
      </dsp:txXfrm>
    </dsp:sp>
    <dsp:sp modelId="{4E4A5E46-FF81-4BEF-9F3E-6304120214DA}">
      <dsp:nvSpPr>
        <dsp:cNvPr id="0" name=""/>
        <dsp:cNvSpPr/>
      </dsp:nvSpPr>
      <dsp:spPr>
        <a:xfrm>
          <a:off x="76420" y="3768508"/>
          <a:ext cx="739182" cy="739182"/>
        </a:xfrm>
        <a:prstGeom prst="ellipse">
          <a:avLst/>
        </a:prstGeom>
        <a:solidFill>
          <a:schemeClr val="lt1">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9143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71972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20199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61865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3472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139011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02631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239688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‹Nr.›</a:t>
            </a:fld>
            <a:endParaRPr lang="en-US"/>
          </a:p>
        </p:txBody>
      </p:sp>
    </p:spTree>
    <p:extLst>
      <p:ext uri="{BB962C8B-B14F-4D97-AF65-F5344CB8AC3E}">
        <p14:creationId xmlns:p14="http://schemas.microsoft.com/office/powerpoint/2010/main" val="376932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‹Nr.›</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6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3/16/2023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‹Nr.›</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83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3/16/2023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‹Nr.›</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5045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coach-courses-us.s3.amazonaws.com/public/courses/data-immersion/A1-A2_Influenza_Project/Census_Population_transformed_202101.csv" TargetMode="External"/><Relationship Id="rId7" Type="http://schemas.openxmlformats.org/officeDocument/2006/relationships/image" Target="../media/image8.svg"/><Relationship Id="rId2" Type="http://schemas.openxmlformats.org/officeDocument/2006/relationships/hyperlink" Target="https://view.officeapps.live.com/op/view.aspx?src=https%3A%2F%2Fcoach-courses-us.s3.amazonaws.com%2Fpublic%2Fcourses%2Fda_program%2FCDC_Influenza_Deaths_edited.xlsx&amp;wdOrigin=BROWSELINK" TargetMode="Externa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3.png"/><Relationship Id="rId5" Type="http://schemas.openxmlformats.org/officeDocument/2006/relationships/image" Target="../media/image6.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public.tableau.com/app/profile/niklas.winter/viz/2_9Storytelling_16752791306740/Storylin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images.careerfoundry.com/public/courses/intro-to-data/E2/vgsales.xlsx"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34.png"/><Relationship Id="rId4" Type="http://schemas.openxmlformats.org/officeDocument/2006/relationships/image" Target="../media/image6.sv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iklaswinterius/Instacart_analysis_cf" TargetMode="External"/><Relationship Id="rId2" Type="http://schemas.openxmlformats.org/officeDocument/2006/relationships/hyperlink" Target="https://github.com/niklaswinterius" TargetMode="External"/><Relationship Id="rId1" Type="http://schemas.openxmlformats.org/officeDocument/2006/relationships/slideLayout" Target="../slideLayouts/slideLayout2.xml"/><Relationship Id="rId5" Type="http://schemas.openxmlformats.org/officeDocument/2006/relationships/hyperlink" Target="https://public.tableau.com/app/profile/niklas.winter/viz/2_9Storytelling_16752791306740/Storyline" TargetMode="External"/><Relationship Id="rId4" Type="http://schemas.openxmlformats.org/officeDocument/2006/relationships/hyperlink" Target="https://github.com/niklaswinterius/Project_SQL"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images.careerfoundry.com/public/courses/intro-to-data/E2/vgsales.xlsx" TargetMode="Externa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34.png"/><Relationship Id="rId4" Type="http://schemas.openxmlformats.org/officeDocument/2006/relationships/image" Target="../media/image6.sv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www.kaggle.com/datasets/theakhilb/layoffs-data-2022" TargetMode="Externa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23.png"/><Relationship Id="rId4" Type="http://schemas.openxmlformats.org/officeDocument/2006/relationships/image" Target="../media/image6.sv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hyperlink" Target="../../../../../../Downloads/dvdrental(3).zip" TargetMode="Externa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cht von oben auf einen Holztisch mit Pflanze, weißer Tastatur, Kaffee in weißer Tasse, Notizbuch und Stift">
            <a:extLst>
              <a:ext uri="{FF2B5EF4-FFF2-40B4-BE49-F238E27FC236}">
                <a16:creationId xmlns:a16="http://schemas.microsoft.com/office/drawing/2014/main" id="{546AEDF1-99FB-C62D-8C0A-E7FC7AD23485}"/>
              </a:ext>
            </a:extLst>
          </p:cNvPr>
          <p:cNvPicPr>
            <a:picLocks noChangeAspect="1"/>
          </p:cNvPicPr>
          <p:nvPr/>
        </p:nvPicPr>
        <p:blipFill rotWithShape="1">
          <a:blip r:embed="rId2">
            <a:alphaModFix amt="40000"/>
          </a:blip>
          <a:srcRect t="1799" b="15175"/>
          <a:stretch/>
        </p:blipFill>
        <p:spPr>
          <a:xfrm>
            <a:off x="6822" y="10"/>
            <a:ext cx="12191999" cy="6857990"/>
          </a:xfrm>
          <a:prstGeom prst="rect">
            <a:avLst/>
          </a:prstGeom>
        </p:spPr>
      </p:pic>
      <p:sp>
        <p:nvSpPr>
          <p:cNvPr id="2" name="Titel 1">
            <a:extLst>
              <a:ext uri="{FF2B5EF4-FFF2-40B4-BE49-F238E27FC236}">
                <a16:creationId xmlns:a16="http://schemas.microsoft.com/office/drawing/2014/main" id="{D907A3F4-1604-52DF-79EA-7F5EB193DEFB}"/>
              </a:ext>
            </a:extLst>
          </p:cNvPr>
          <p:cNvSpPr>
            <a:spLocks noGrp="1"/>
          </p:cNvSpPr>
          <p:nvPr>
            <p:ph type="ctrTitle"/>
          </p:nvPr>
        </p:nvSpPr>
        <p:spPr>
          <a:xfrm>
            <a:off x="2629691" y="1256045"/>
            <a:ext cx="6962052" cy="1884207"/>
          </a:xfrm>
        </p:spPr>
        <p:txBody>
          <a:bodyPr anchor="b">
            <a:normAutofit/>
          </a:bodyPr>
          <a:lstStyle/>
          <a:p>
            <a:pPr algn="ctr"/>
            <a:r>
              <a:rPr lang="de-DE" dirty="0">
                <a:solidFill>
                  <a:srgbClr val="FFFFFF"/>
                </a:solidFill>
              </a:rPr>
              <a:t>Niklas Winter</a:t>
            </a:r>
            <a:br>
              <a:rPr lang="de-DE" dirty="0">
                <a:solidFill>
                  <a:srgbClr val="FFFFFF"/>
                </a:solidFill>
              </a:rPr>
            </a:br>
            <a:r>
              <a:rPr lang="de-DE" dirty="0">
                <a:solidFill>
                  <a:srgbClr val="FFFFFF"/>
                </a:solidFill>
              </a:rPr>
              <a:t>Data Analytics Portfolio</a:t>
            </a:r>
          </a:p>
        </p:txBody>
      </p:sp>
      <p:sp>
        <p:nvSpPr>
          <p:cNvPr id="3" name="Untertitel 2">
            <a:extLst>
              <a:ext uri="{FF2B5EF4-FFF2-40B4-BE49-F238E27FC236}">
                <a16:creationId xmlns:a16="http://schemas.microsoft.com/office/drawing/2014/main" id="{C464FA2D-1B20-7A2F-FB56-5EB52F9B25B7}"/>
              </a:ext>
            </a:extLst>
          </p:cNvPr>
          <p:cNvSpPr>
            <a:spLocks noGrp="1"/>
          </p:cNvSpPr>
          <p:nvPr>
            <p:ph type="subTitle" idx="1"/>
          </p:nvPr>
        </p:nvSpPr>
        <p:spPr>
          <a:xfrm>
            <a:off x="2811857" y="5159228"/>
            <a:ext cx="6581930" cy="746640"/>
          </a:xfrm>
        </p:spPr>
        <p:txBody>
          <a:bodyPr>
            <a:normAutofit/>
          </a:bodyPr>
          <a:lstStyle/>
          <a:p>
            <a:pPr algn="ctr"/>
            <a:br>
              <a:rPr lang="de-DE" dirty="0">
                <a:solidFill>
                  <a:srgbClr val="FFFFFF"/>
                </a:solidFill>
              </a:rPr>
            </a:br>
            <a:r>
              <a:rPr lang="de-DE" dirty="0">
                <a:solidFill>
                  <a:srgbClr val="FFFFFF"/>
                </a:solidFill>
              </a:rPr>
              <a:t>March 13, 2023</a:t>
            </a:r>
          </a:p>
        </p:txBody>
      </p:sp>
      <p:cxnSp>
        <p:nvCxnSpPr>
          <p:cNvPr id="11"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15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Rockbuster</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7" y="2400323"/>
            <a:ext cx="10220400" cy="2308324"/>
          </a:xfrm>
          <a:prstGeom prst="rect">
            <a:avLst/>
          </a:prstGeom>
          <a:noFill/>
          <a:ln>
            <a:solidFill>
              <a:srgbClr val="FFC000"/>
            </a:solidFill>
          </a:ln>
        </p:spPr>
        <p:txBody>
          <a:bodyPr wrap="square" rtlCol="0">
            <a:spAutoFit/>
          </a:bodyPr>
          <a:lstStyle/>
          <a:p>
            <a:pPr marL="457200" indent="-457200">
              <a:buFont typeface="+mj-lt"/>
              <a:buAutoNum type="arabicPeriod"/>
            </a:pPr>
            <a:r>
              <a:rPr lang="de-DE" dirty="0" err="1">
                <a:solidFill>
                  <a:schemeClr val="bg1"/>
                </a:solidFill>
              </a:rPr>
              <a:t>Increase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library</a:t>
            </a:r>
            <a:r>
              <a:rPr lang="de-DE" dirty="0">
                <a:solidFill>
                  <a:schemeClr val="bg1"/>
                </a:solidFill>
              </a:rPr>
              <a:t> </a:t>
            </a:r>
            <a:r>
              <a:rPr lang="de-DE" dirty="0" err="1">
                <a:solidFill>
                  <a:schemeClr val="bg1"/>
                </a:solidFill>
              </a:rPr>
              <a:t>across</a:t>
            </a:r>
            <a:r>
              <a:rPr lang="de-DE" dirty="0">
                <a:solidFill>
                  <a:schemeClr val="bg1"/>
                </a:solidFill>
              </a:rPr>
              <a:t> all </a:t>
            </a:r>
            <a:r>
              <a:rPr lang="de-DE" dirty="0" err="1">
                <a:solidFill>
                  <a:schemeClr val="bg1"/>
                </a:solidFill>
              </a:rPr>
              <a:t>genres</a:t>
            </a:r>
            <a:r>
              <a:rPr lang="de-DE" dirty="0">
                <a:solidFill>
                  <a:schemeClr val="bg1"/>
                </a:solidFill>
              </a:rPr>
              <a:t>, Thrillers </a:t>
            </a:r>
            <a:r>
              <a:rPr lang="de-DE" dirty="0" err="1">
                <a:solidFill>
                  <a:schemeClr val="bg1"/>
                </a:solidFill>
              </a:rPr>
              <a:t>included</a:t>
            </a:r>
            <a:r>
              <a:rPr lang="de-DE" dirty="0">
                <a:solidFill>
                  <a:schemeClr val="bg1"/>
                </a:solidFill>
              </a:rPr>
              <a:t>. All </a:t>
            </a:r>
            <a:r>
              <a:rPr lang="de-DE" dirty="0" err="1">
                <a:solidFill>
                  <a:schemeClr val="bg1"/>
                </a:solidFill>
              </a:rPr>
              <a:t>genres</a:t>
            </a:r>
            <a:r>
              <a:rPr lang="de-DE" dirty="0">
                <a:solidFill>
                  <a:schemeClr val="bg1"/>
                </a:solidFill>
              </a:rPr>
              <a:t> </a:t>
            </a:r>
            <a:r>
              <a:rPr lang="de-DE" dirty="0" err="1">
                <a:solidFill>
                  <a:schemeClr val="bg1"/>
                </a:solidFill>
              </a:rPr>
              <a:t>performed</a:t>
            </a:r>
            <a:r>
              <a:rPr lang="de-DE" dirty="0">
                <a:solidFill>
                  <a:schemeClr val="bg1"/>
                </a:solidFill>
              </a:rPr>
              <a:t> </a:t>
            </a:r>
            <a:r>
              <a:rPr lang="de-DE" dirty="0" err="1">
                <a:solidFill>
                  <a:schemeClr val="bg1"/>
                </a:solidFill>
              </a:rPr>
              <a:t>equally</a:t>
            </a:r>
            <a:r>
              <a:rPr lang="de-DE" dirty="0">
                <a:solidFill>
                  <a:schemeClr val="bg1"/>
                </a:solidFill>
              </a:rPr>
              <a:t> </a:t>
            </a:r>
            <a:r>
              <a:rPr lang="de-DE" dirty="0" err="1">
                <a:solidFill>
                  <a:schemeClr val="bg1"/>
                </a:solidFill>
              </a:rPr>
              <a:t>well</a:t>
            </a:r>
            <a:r>
              <a:rPr lang="de-DE" dirty="0">
                <a:solidFill>
                  <a:schemeClr val="bg1"/>
                </a:solidFill>
              </a:rPr>
              <a:t>, relative </a:t>
            </a:r>
            <a:r>
              <a:rPr lang="de-DE" dirty="0" err="1">
                <a:solidFill>
                  <a:schemeClr val="bg1"/>
                </a:solidFill>
              </a:rPr>
              <a:t>to</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numbers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titles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Rockbuster</a:t>
            </a:r>
            <a:r>
              <a:rPr lang="de-DE" dirty="0">
                <a:solidFill>
                  <a:schemeClr val="bg1"/>
                </a:solidFill>
              </a:rPr>
              <a:t> </a:t>
            </a:r>
            <a:r>
              <a:rPr lang="de-DE" dirty="0" err="1">
                <a:solidFill>
                  <a:schemeClr val="bg1"/>
                </a:solidFill>
              </a:rPr>
              <a:t>stores</a:t>
            </a:r>
            <a:r>
              <a:rPr lang="de-DE" dirty="0">
                <a:solidFill>
                  <a:schemeClr val="bg1"/>
                </a:solidFill>
              </a:rPr>
              <a:t>.</a:t>
            </a:r>
            <a:br>
              <a:rPr lang="de-DE" dirty="0">
                <a:solidFill>
                  <a:schemeClr val="bg1"/>
                </a:solidFill>
              </a:rPr>
            </a:br>
            <a:endParaRPr lang="de-DE" dirty="0">
              <a:solidFill>
                <a:schemeClr val="bg1"/>
              </a:solidFill>
            </a:endParaRPr>
          </a:p>
          <a:p>
            <a:pPr marL="457200" indent="-457200">
              <a:buFont typeface="+mj-lt"/>
              <a:buAutoNum type="arabicPeriod"/>
            </a:pPr>
            <a:r>
              <a:rPr lang="de-DE" dirty="0" err="1">
                <a:solidFill>
                  <a:schemeClr val="bg1"/>
                </a:solidFill>
              </a:rPr>
              <a:t>Increase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library</a:t>
            </a:r>
            <a:r>
              <a:rPr lang="de-DE" dirty="0">
                <a:solidFill>
                  <a:schemeClr val="bg1"/>
                </a:solidFill>
              </a:rPr>
              <a:t> </a:t>
            </a:r>
            <a:r>
              <a:rPr lang="de-DE" dirty="0" err="1">
                <a:solidFill>
                  <a:schemeClr val="bg1"/>
                </a:solidFill>
              </a:rPr>
              <a:t>across</a:t>
            </a:r>
            <a:r>
              <a:rPr lang="de-DE" dirty="0">
                <a:solidFill>
                  <a:schemeClr val="bg1"/>
                </a:solidFill>
              </a:rPr>
              <a:t> all </a:t>
            </a:r>
            <a:r>
              <a:rPr lang="de-DE" dirty="0" err="1">
                <a:solidFill>
                  <a:schemeClr val="bg1"/>
                </a:solidFill>
              </a:rPr>
              <a:t>ratings</a:t>
            </a:r>
            <a:r>
              <a:rPr lang="de-DE" dirty="0">
                <a:solidFill>
                  <a:schemeClr val="bg1"/>
                </a:solidFill>
              </a:rPr>
              <a:t>. </a:t>
            </a:r>
            <a:r>
              <a:rPr lang="de-DE" dirty="0" err="1">
                <a:solidFill>
                  <a:schemeClr val="bg1"/>
                </a:solidFill>
              </a:rPr>
              <a:t>Considered</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number</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titles</a:t>
            </a:r>
            <a:r>
              <a:rPr lang="de-DE" dirty="0">
                <a:solidFill>
                  <a:schemeClr val="bg1"/>
                </a:solidFill>
              </a:rPr>
              <a:t> and </a:t>
            </a:r>
            <a:r>
              <a:rPr lang="de-DE" dirty="0" err="1">
                <a:solidFill>
                  <a:schemeClr val="bg1"/>
                </a:solidFill>
              </a:rPr>
              <a:t>their</a:t>
            </a:r>
            <a:r>
              <a:rPr lang="de-DE" dirty="0">
                <a:solidFill>
                  <a:schemeClr val="bg1"/>
                </a:solidFill>
              </a:rPr>
              <a:t> </a:t>
            </a:r>
            <a:r>
              <a:rPr lang="de-DE" dirty="0" err="1">
                <a:solidFill>
                  <a:schemeClr val="bg1"/>
                </a:solidFill>
              </a:rPr>
              <a:t>ratings</a:t>
            </a:r>
            <a:r>
              <a:rPr lang="de-DE" dirty="0">
                <a:solidFill>
                  <a:schemeClr val="bg1"/>
                </a:solidFill>
              </a:rPr>
              <a:t> in </a:t>
            </a:r>
            <a:r>
              <a:rPr lang="de-DE" dirty="0" err="1">
                <a:solidFill>
                  <a:schemeClr val="bg1"/>
                </a:solidFill>
              </a:rPr>
              <a:t>the</a:t>
            </a:r>
            <a:r>
              <a:rPr lang="de-DE" dirty="0">
                <a:solidFill>
                  <a:schemeClr val="bg1"/>
                </a:solidFill>
              </a:rPr>
              <a:t> </a:t>
            </a:r>
            <a:r>
              <a:rPr lang="de-DE" dirty="0" err="1">
                <a:solidFill>
                  <a:schemeClr val="bg1"/>
                </a:solidFill>
              </a:rPr>
              <a:t>store</a:t>
            </a:r>
            <a:r>
              <a:rPr lang="de-DE" dirty="0">
                <a:solidFill>
                  <a:schemeClr val="bg1"/>
                </a:solidFill>
              </a:rPr>
              <a:t>, all </a:t>
            </a:r>
            <a:r>
              <a:rPr lang="de-DE" dirty="0" err="1">
                <a:solidFill>
                  <a:schemeClr val="bg1"/>
                </a:solidFill>
              </a:rPr>
              <a:t>ratings</a:t>
            </a:r>
            <a:r>
              <a:rPr lang="de-DE" dirty="0">
                <a:solidFill>
                  <a:schemeClr val="bg1"/>
                </a:solidFill>
              </a:rPr>
              <a:t> </a:t>
            </a:r>
            <a:r>
              <a:rPr lang="de-DE" dirty="0" err="1">
                <a:solidFill>
                  <a:schemeClr val="bg1"/>
                </a:solidFill>
              </a:rPr>
              <a:t>performed</a:t>
            </a:r>
            <a:r>
              <a:rPr lang="de-DE" dirty="0">
                <a:solidFill>
                  <a:schemeClr val="bg1"/>
                </a:solidFill>
              </a:rPr>
              <a:t> </a:t>
            </a:r>
            <a:r>
              <a:rPr lang="de-DE" dirty="0" err="1">
                <a:solidFill>
                  <a:schemeClr val="bg1"/>
                </a:solidFill>
              </a:rPr>
              <a:t>relatively</a:t>
            </a:r>
            <a:r>
              <a:rPr lang="de-DE" dirty="0">
                <a:solidFill>
                  <a:schemeClr val="bg1"/>
                </a:solidFill>
              </a:rPr>
              <a:t> </a:t>
            </a:r>
            <a:r>
              <a:rPr lang="de-DE" dirty="0" err="1">
                <a:solidFill>
                  <a:schemeClr val="bg1"/>
                </a:solidFill>
              </a:rPr>
              <a:t>equal</a:t>
            </a:r>
            <a:r>
              <a:rPr lang="de-DE" dirty="0">
                <a:solidFill>
                  <a:schemeClr val="bg1"/>
                </a:solidFill>
              </a:rPr>
              <a:t>.</a:t>
            </a:r>
            <a:br>
              <a:rPr lang="de-DE" dirty="0">
                <a:solidFill>
                  <a:schemeClr val="bg1"/>
                </a:solidFill>
              </a:rPr>
            </a:br>
            <a:endParaRPr lang="de-DE" dirty="0">
              <a:solidFill>
                <a:schemeClr val="bg1"/>
              </a:solidFill>
            </a:endParaRPr>
          </a:p>
          <a:p>
            <a:pPr marL="457200" indent="-457200">
              <a:buFont typeface="+mj-lt"/>
              <a:buAutoNum type="arabicPeriod"/>
            </a:pPr>
            <a:r>
              <a:rPr lang="de-DE" dirty="0">
                <a:solidFill>
                  <a:schemeClr val="bg1"/>
                </a:solidFill>
              </a:rPr>
              <a:t>Advertising </a:t>
            </a:r>
            <a:r>
              <a:rPr lang="de-DE" dirty="0" err="1">
                <a:solidFill>
                  <a:schemeClr val="bg1"/>
                </a:solidFill>
              </a:rPr>
              <a:t>for</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service</a:t>
            </a:r>
            <a:r>
              <a:rPr lang="de-DE" dirty="0">
                <a:solidFill>
                  <a:schemeClr val="bg1"/>
                </a:solidFill>
              </a:rPr>
              <a:t> in India, China, United States, Japan, and Mexico! In </a:t>
            </a:r>
            <a:r>
              <a:rPr lang="de-DE" dirty="0" err="1">
                <a:solidFill>
                  <a:schemeClr val="bg1"/>
                </a:solidFill>
              </a:rPr>
              <a:t>these</a:t>
            </a:r>
            <a:r>
              <a:rPr lang="de-DE" dirty="0">
                <a:solidFill>
                  <a:schemeClr val="bg1"/>
                </a:solidFill>
              </a:rPr>
              <a:t> countries </a:t>
            </a:r>
            <a:r>
              <a:rPr lang="de-DE" dirty="0" err="1">
                <a:solidFill>
                  <a:schemeClr val="bg1"/>
                </a:solidFill>
              </a:rPr>
              <a:t>are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most</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provide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highest</a:t>
            </a:r>
            <a:r>
              <a:rPr lang="de-DE" dirty="0">
                <a:solidFill>
                  <a:schemeClr val="bg1"/>
                </a:solidFill>
              </a:rPr>
              <a:t> </a:t>
            </a:r>
            <a:r>
              <a:rPr lang="de-DE" dirty="0" err="1">
                <a:solidFill>
                  <a:schemeClr val="bg1"/>
                </a:solidFill>
              </a:rPr>
              <a:t>revenues</a:t>
            </a:r>
            <a:r>
              <a:rPr lang="de-DE" dirty="0">
                <a:solidFill>
                  <a:schemeClr val="bg1"/>
                </a:solidFill>
              </a:rPr>
              <a:t>..</a:t>
            </a:r>
          </a:p>
        </p:txBody>
      </p:sp>
    </p:spTree>
    <p:extLst>
      <p:ext uri="{BB962C8B-B14F-4D97-AF65-F5344CB8AC3E}">
        <p14:creationId xmlns:p14="http://schemas.microsoft.com/office/powerpoint/2010/main" val="351684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3. </a:t>
            </a:r>
            <a:r>
              <a:rPr lang="de-DE" dirty="0" err="1">
                <a:solidFill>
                  <a:schemeClr val="bg1"/>
                </a:solidFill>
              </a:rPr>
              <a:t>Preparing</a:t>
            </a:r>
            <a:r>
              <a:rPr lang="de-DE" dirty="0">
                <a:solidFill>
                  <a:schemeClr val="bg1"/>
                </a:solidFill>
              </a:rPr>
              <a:t> </a:t>
            </a:r>
            <a:r>
              <a:rPr lang="de-DE" dirty="0" err="1">
                <a:solidFill>
                  <a:schemeClr val="bg1"/>
                </a:solidFill>
              </a:rPr>
              <a:t>for</a:t>
            </a:r>
            <a:r>
              <a:rPr lang="de-DE" dirty="0">
                <a:solidFill>
                  <a:schemeClr val="bg1"/>
                </a:solidFill>
              </a:rPr>
              <a:t> Influenza Season</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pPr lvl="0"/>
            <a:r>
              <a:rPr lang="de-DE" sz="2000" dirty="0" err="1">
                <a:solidFill>
                  <a:schemeClr val="bg1"/>
                </a:solidFill>
              </a:rPr>
              <a:t>Predicting</a:t>
            </a:r>
            <a:r>
              <a:rPr lang="de-DE" sz="2000" dirty="0">
                <a:solidFill>
                  <a:schemeClr val="bg1"/>
                </a:solidFill>
              </a:rPr>
              <a:t> </a:t>
            </a:r>
            <a:r>
              <a:rPr lang="de-DE" sz="2000" dirty="0" err="1">
                <a:solidFill>
                  <a:schemeClr val="bg1"/>
                </a:solidFill>
              </a:rPr>
              <a:t>staffing</a:t>
            </a:r>
            <a:r>
              <a:rPr lang="de-DE" sz="2000" dirty="0">
                <a:solidFill>
                  <a:schemeClr val="bg1"/>
                </a:solidFill>
              </a:rPr>
              <a:t> </a:t>
            </a:r>
            <a:r>
              <a:rPr lang="de-DE" sz="2000" dirty="0" err="1">
                <a:solidFill>
                  <a:schemeClr val="bg1"/>
                </a:solidFill>
              </a:rPr>
              <a:t>needs</a:t>
            </a:r>
            <a:r>
              <a:rPr lang="de-DE" sz="2000" dirty="0">
                <a:solidFill>
                  <a:schemeClr val="bg1"/>
                </a:solidFill>
              </a:rPr>
              <a:t> </a:t>
            </a:r>
            <a:r>
              <a:rPr lang="de-DE" sz="2000" dirty="0" err="1">
                <a:solidFill>
                  <a:schemeClr val="bg1"/>
                </a:solidFill>
              </a:rPr>
              <a:t>during</a:t>
            </a:r>
            <a:r>
              <a:rPr lang="de-DE" sz="2000" dirty="0">
                <a:solidFill>
                  <a:schemeClr val="bg1"/>
                </a:solidFill>
              </a:rPr>
              <a:t> </a:t>
            </a:r>
            <a:r>
              <a:rPr lang="de-DE" sz="2000" dirty="0" err="1">
                <a:solidFill>
                  <a:schemeClr val="bg1"/>
                </a:solidFill>
              </a:rPr>
              <a:t>the</a:t>
            </a:r>
            <a:r>
              <a:rPr lang="de-DE" sz="2000" dirty="0">
                <a:solidFill>
                  <a:schemeClr val="bg1"/>
                </a:solidFill>
              </a:rPr>
              <a:t> </a:t>
            </a:r>
            <a:r>
              <a:rPr lang="de-DE" sz="2000" dirty="0" err="1">
                <a:solidFill>
                  <a:schemeClr val="bg1"/>
                </a:solidFill>
              </a:rPr>
              <a:t>Flu</a:t>
            </a:r>
            <a:r>
              <a:rPr lang="de-DE" sz="2000" dirty="0">
                <a:solidFill>
                  <a:schemeClr val="bg1"/>
                </a:solidFill>
              </a:rPr>
              <a:t> </a:t>
            </a:r>
            <a:r>
              <a:rPr lang="de-DE" sz="2000" dirty="0" err="1">
                <a:solidFill>
                  <a:schemeClr val="bg1"/>
                </a:solidFill>
              </a:rPr>
              <a:t>season</a:t>
            </a:r>
            <a:endParaRPr lang="de-DE" sz="2000"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3745146439"/>
              </p:ext>
            </p:extLst>
          </p:nvPr>
        </p:nvGraphicFramePr>
        <p:xfrm>
          <a:off x="811658" y="2618298"/>
          <a:ext cx="10427841" cy="3474078"/>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913758">
                <a:tc>
                  <a:txBody>
                    <a:bodyPr/>
                    <a:lstStyle/>
                    <a:p>
                      <a:pPr algn="ctr"/>
                      <a:r>
                        <a:rPr lang="de-DE" sz="2400" b="1" kern="1200" dirty="0" err="1">
                          <a:solidFill>
                            <a:schemeClr val="tx1"/>
                          </a:solidFill>
                          <a:latin typeface="+mn-lt"/>
                          <a:ea typeface="+mn-ea"/>
                          <a:cs typeface="+mn-cs"/>
                        </a:rPr>
                        <a:t>Objectives</a:t>
                      </a:r>
                      <a:endParaRPr lang="de-DE" sz="2400" b="1" kern="1200" dirty="0">
                        <a:solidFill>
                          <a:schemeClr val="tx1"/>
                        </a:solidFill>
                        <a:latin typeface="+mn-lt"/>
                        <a:ea typeface="+mn-ea"/>
                        <a:cs typeface="+mn-cs"/>
                      </a:endParaRP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de-DE" sz="2400" b="1"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4050775837"/>
                  </a:ext>
                </a:extLst>
              </a:tr>
              <a:tr h="2553042">
                <a:tc>
                  <a:txBody>
                    <a:bodyPr/>
                    <a:lstStyle/>
                    <a:p>
                      <a:r>
                        <a:rPr lang="en-US" dirty="0">
                          <a:solidFill>
                            <a:schemeClr val="bg1"/>
                          </a:solidFill>
                        </a:rPr>
                        <a:t>To help a medical staffing agency that provides temporary workers to clinics </a:t>
                      </a:r>
                      <a:r>
                        <a:rPr lang="en-US" sz="1800" kern="1200" dirty="0">
                          <a:solidFill>
                            <a:schemeClr val="bg1"/>
                          </a:solidFill>
                          <a:latin typeface="+mn-lt"/>
                          <a:ea typeface="+mn-ea"/>
                          <a:cs typeface="+mn-cs"/>
                        </a:rPr>
                        <a:t>and hospitals on an as-needed basis. The final results examine trends in influenza and how they can be used to proactively plan for staffing needs across the country.</a:t>
                      </a:r>
                      <a:endParaRPr lang="de-DE" sz="1800" kern="1200" dirty="0">
                        <a:solidFill>
                          <a:schemeClr val="bg1"/>
                        </a:solidFill>
                        <a:latin typeface="+mn-lt"/>
                        <a:ea typeface="+mn-ea"/>
                        <a:cs typeface="+mn-cs"/>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tx1">
                        <a:lumMod val="85000"/>
                      </a:schemeClr>
                    </a:solidFill>
                  </a:tcPr>
                </a:tc>
                <a:tc>
                  <a:txBody>
                    <a:bodyPr/>
                    <a:lstStyle/>
                    <a:p>
                      <a:pPr marL="285750" indent="-285750">
                        <a:buFont typeface="Arial" panose="020B0604020202020204" pitchFamily="34" charset="0"/>
                        <a:buChar char="•"/>
                      </a:pPr>
                      <a:r>
                        <a:rPr lang="de-DE" sz="1800" kern="1200" dirty="0">
                          <a:solidFill>
                            <a:schemeClr val="bg1"/>
                          </a:solidFill>
                          <a:latin typeface="+mn-lt"/>
                          <a:ea typeface="+mn-ea"/>
                          <a:cs typeface="+mn-cs"/>
                        </a:rPr>
                        <a:t>Influenza </a:t>
                      </a:r>
                      <a:r>
                        <a:rPr lang="de-DE" sz="1800" kern="1200" dirty="0" err="1">
                          <a:solidFill>
                            <a:schemeClr val="bg1"/>
                          </a:solidFill>
                          <a:latin typeface="+mn-lt"/>
                          <a:ea typeface="+mn-ea"/>
                          <a:cs typeface="+mn-cs"/>
                        </a:rPr>
                        <a:t>deaths</a:t>
                      </a:r>
                      <a:r>
                        <a:rPr lang="de-DE" sz="1800" kern="1200" dirty="0">
                          <a:solidFill>
                            <a:schemeClr val="bg1"/>
                          </a:solidFill>
                          <a:latin typeface="+mn-lt"/>
                          <a:ea typeface="+mn-ea"/>
                          <a:cs typeface="+mn-cs"/>
                        </a:rPr>
                        <a:t> in </a:t>
                      </a:r>
                      <a:r>
                        <a:rPr lang="de-DE" sz="1800" kern="1200" dirty="0" err="1">
                          <a:solidFill>
                            <a:schemeClr val="bg1"/>
                          </a:solidFill>
                          <a:latin typeface="+mn-lt"/>
                          <a:ea typeface="+mn-ea"/>
                          <a:cs typeface="+mn-cs"/>
                        </a:rPr>
                        <a:t>the</a:t>
                      </a:r>
                      <a:r>
                        <a:rPr lang="de-DE" sz="1800" kern="1200" dirty="0">
                          <a:solidFill>
                            <a:schemeClr val="bg1"/>
                          </a:solidFill>
                          <a:latin typeface="+mn-lt"/>
                          <a:ea typeface="+mn-ea"/>
                          <a:cs typeface="+mn-cs"/>
                        </a:rPr>
                        <a:t> US </a:t>
                      </a:r>
                      <a:r>
                        <a:rPr lang="de-DE" sz="1800" kern="1200" dirty="0" err="1">
                          <a:solidFill>
                            <a:schemeClr val="bg1"/>
                          </a:solidFill>
                          <a:latin typeface="+mn-lt"/>
                          <a:ea typeface="+mn-ea"/>
                          <a:cs typeface="+mn-cs"/>
                        </a:rPr>
                        <a:t>for</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period</a:t>
                      </a:r>
                      <a:r>
                        <a:rPr lang="de-DE" sz="1800" kern="1200" dirty="0">
                          <a:solidFill>
                            <a:schemeClr val="bg1"/>
                          </a:solidFill>
                          <a:latin typeface="+mn-lt"/>
                          <a:ea typeface="+mn-ea"/>
                          <a:cs typeface="+mn-cs"/>
                        </a:rPr>
                        <a:t> 200-2017 down </a:t>
                      </a:r>
                      <a:r>
                        <a:rPr lang="de-DE" sz="1800" kern="1200" dirty="0" err="1">
                          <a:solidFill>
                            <a:schemeClr val="bg1"/>
                          </a:solidFill>
                          <a:latin typeface="+mn-lt"/>
                          <a:ea typeface="+mn-ea"/>
                          <a:cs typeface="+mn-cs"/>
                        </a:rPr>
                        <a:t>by</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state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age</a:t>
                      </a:r>
                      <a:r>
                        <a:rPr lang="de-DE" sz="1800" kern="1200" dirty="0">
                          <a:solidFill>
                            <a:schemeClr val="bg1"/>
                          </a:solidFill>
                          <a:latin typeface="+mn-lt"/>
                          <a:ea typeface="+mn-ea"/>
                          <a:cs typeface="+mn-cs"/>
                        </a:rPr>
                        <a:t> </a:t>
                      </a:r>
                      <a:r>
                        <a:rPr lang="de-DE" sz="1800" kern="1200" dirty="0" err="1">
                          <a:solidFill>
                            <a:schemeClr val="bg1"/>
                          </a:solidFill>
                          <a:latin typeface="+mn-lt"/>
                          <a:ea typeface="+mn-ea"/>
                          <a:cs typeface="+mn-cs"/>
                        </a:rPr>
                        <a:t>group</a:t>
                      </a:r>
                      <a:r>
                        <a:rPr lang="de-DE" sz="1800" kern="1200" dirty="0">
                          <a:solidFill>
                            <a:schemeClr val="bg1"/>
                          </a:solidFill>
                          <a:latin typeface="+mn-lt"/>
                          <a:ea typeface="+mn-ea"/>
                          <a:cs typeface="+mn-cs"/>
                        </a:rPr>
                        <a:t> and </a:t>
                      </a:r>
                      <a:r>
                        <a:rPr lang="de-DE" sz="1800" kern="1200" dirty="0" err="1">
                          <a:solidFill>
                            <a:schemeClr val="bg1"/>
                          </a:solidFill>
                          <a:latin typeface="+mn-lt"/>
                          <a:ea typeface="+mn-ea"/>
                          <a:cs typeface="+mn-cs"/>
                        </a:rPr>
                        <a:t>gender</a:t>
                      </a:r>
                      <a:r>
                        <a:rPr lang="de-DE" dirty="0">
                          <a:solidFill>
                            <a:schemeClr val="bg1"/>
                          </a:solidFill>
                        </a:rPr>
                        <a:t>.  </a:t>
                      </a:r>
                      <a:br>
                        <a:rPr lang="de-DE" dirty="0">
                          <a:solidFill>
                            <a:schemeClr val="bg1"/>
                          </a:solidFill>
                        </a:rPr>
                      </a:br>
                      <a:r>
                        <a:rPr lang="de-DE" dirty="0">
                          <a:solidFill>
                            <a:schemeClr val="bg1"/>
                          </a:solidFill>
                          <a:hlinkClick r:id="rId2"/>
                        </a:rPr>
                        <a:t>Data</a:t>
                      </a:r>
                      <a:endParaRPr lang="de-DE" dirty="0">
                        <a:solidFill>
                          <a:schemeClr val="bg1"/>
                        </a:solidFill>
                      </a:endParaRPr>
                    </a:p>
                    <a:p>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Us</a:t>
                      </a:r>
                      <a:r>
                        <a:rPr lang="de-DE" dirty="0">
                          <a:solidFill>
                            <a:schemeClr val="bg1"/>
                          </a:solidFill>
                        </a:rPr>
                        <a:t> </a:t>
                      </a:r>
                      <a:r>
                        <a:rPr lang="de-DE" dirty="0" err="1">
                          <a:solidFill>
                            <a:schemeClr val="bg1"/>
                          </a:solidFill>
                        </a:rPr>
                        <a:t>census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showing</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population</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each</a:t>
                      </a:r>
                      <a:r>
                        <a:rPr lang="de-DE" dirty="0">
                          <a:solidFill>
                            <a:schemeClr val="bg1"/>
                          </a:solidFill>
                        </a:rPr>
                        <a:t> US </a:t>
                      </a:r>
                      <a:r>
                        <a:rPr lang="de-DE" dirty="0" err="1">
                          <a:solidFill>
                            <a:schemeClr val="bg1"/>
                          </a:solidFill>
                        </a:rPr>
                        <a:t>state</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period</a:t>
                      </a:r>
                      <a:r>
                        <a:rPr lang="de-DE" dirty="0">
                          <a:solidFill>
                            <a:schemeClr val="bg1"/>
                          </a:solidFill>
                        </a:rPr>
                        <a:t> 2009 . 2017 </a:t>
                      </a:r>
                      <a:r>
                        <a:rPr lang="de-DE" dirty="0" err="1">
                          <a:solidFill>
                            <a:schemeClr val="bg1"/>
                          </a:solidFill>
                        </a:rPr>
                        <a:t>by</a:t>
                      </a:r>
                      <a:r>
                        <a:rPr lang="de-DE" dirty="0">
                          <a:solidFill>
                            <a:schemeClr val="bg1"/>
                          </a:solidFill>
                        </a:rPr>
                        <a:t> </a:t>
                      </a:r>
                      <a:r>
                        <a:rPr lang="de-DE" dirty="0" err="1">
                          <a:solidFill>
                            <a:schemeClr val="bg1"/>
                          </a:solidFill>
                        </a:rPr>
                        <a:t>age</a:t>
                      </a:r>
                      <a:r>
                        <a:rPr lang="de-DE" dirty="0">
                          <a:solidFill>
                            <a:schemeClr val="bg1"/>
                          </a:solidFill>
                        </a:rPr>
                        <a:t>, </a:t>
                      </a:r>
                      <a:r>
                        <a:rPr lang="de-DE" dirty="0" err="1">
                          <a:solidFill>
                            <a:schemeClr val="bg1"/>
                          </a:solidFill>
                        </a:rPr>
                        <a:t>group</a:t>
                      </a:r>
                      <a:r>
                        <a:rPr lang="de-DE" dirty="0">
                          <a:solidFill>
                            <a:schemeClr val="bg1"/>
                          </a:solidFill>
                        </a:rPr>
                        <a:t>, and </a:t>
                      </a:r>
                      <a:r>
                        <a:rPr lang="de-DE" dirty="0" err="1">
                          <a:solidFill>
                            <a:schemeClr val="bg1"/>
                          </a:solidFill>
                        </a:rPr>
                        <a:t>gender</a:t>
                      </a:r>
                      <a:r>
                        <a:rPr lang="de-DE" dirty="0">
                          <a:solidFill>
                            <a:schemeClr val="bg1"/>
                          </a:solidFill>
                        </a:rPr>
                        <a:t>. </a:t>
                      </a:r>
                      <a:r>
                        <a:rPr lang="de-DE" dirty="0">
                          <a:solidFill>
                            <a:schemeClr val="bg1"/>
                          </a:solidFill>
                          <a:hlinkClick r:id="rId3"/>
                        </a:rPr>
                        <a:t>Data</a:t>
                      </a:r>
                      <a:endParaRPr lang="de-D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tx1">
                        <a:lumMod val="85000"/>
                      </a:schemeClr>
                    </a:solidFill>
                  </a:tcPr>
                </a:tc>
                <a:tc>
                  <a:txBody>
                    <a:bodyPr/>
                    <a:lstStyle/>
                    <a:p>
                      <a:pPr marL="285750" indent="-285750">
                        <a:buFont typeface="Arial" panose="020B0604020202020204" pitchFamily="34" charset="0"/>
                        <a:buChar char="•"/>
                      </a:pPr>
                      <a:r>
                        <a:rPr lang="de-DE" dirty="0" err="1">
                          <a:solidFill>
                            <a:schemeClr val="bg1"/>
                          </a:solidFill>
                        </a:rPr>
                        <a:t>Designing</a:t>
                      </a:r>
                      <a:r>
                        <a:rPr lang="de-DE" dirty="0">
                          <a:solidFill>
                            <a:schemeClr val="bg1"/>
                          </a:solidFill>
                        </a:rPr>
                        <a:t> a </a:t>
                      </a:r>
                      <a:r>
                        <a:rPr lang="de-DE" dirty="0" err="1">
                          <a:solidFill>
                            <a:schemeClr val="bg1"/>
                          </a:solidFill>
                        </a:rPr>
                        <a:t>data</a:t>
                      </a:r>
                      <a:r>
                        <a:rPr lang="de-DE" dirty="0">
                          <a:solidFill>
                            <a:schemeClr val="bg1"/>
                          </a:solidFill>
                        </a:rPr>
                        <a:t> </a:t>
                      </a:r>
                      <a:r>
                        <a:rPr lang="de-DE" dirty="0" err="1">
                          <a:solidFill>
                            <a:schemeClr val="bg1"/>
                          </a:solidFill>
                        </a:rPr>
                        <a:t>research</a:t>
                      </a:r>
                      <a:r>
                        <a:rPr lang="de-DE" dirty="0">
                          <a:solidFill>
                            <a:schemeClr val="bg1"/>
                          </a:solidFill>
                        </a:rPr>
                        <a:t> </a:t>
                      </a:r>
                      <a:r>
                        <a:rPr lang="de-DE" dirty="0" err="1">
                          <a:solidFill>
                            <a:schemeClr val="bg1"/>
                          </a:solidFill>
                        </a:rPr>
                        <a:t>project</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r>
                        <a:rPr lang="de-DE" dirty="0">
                          <a:solidFill>
                            <a:schemeClr val="bg1"/>
                          </a:solidFill>
                        </a:rPr>
                        <a:t>, </a:t>
                      </a:r>
                      <a:r>
                        <a:rPr lang="de-DE" dirty="0" err="1">
                          <a:solidFill>
                            <a:schemeClr val="bg1"/>
                          </a:solidFill>
                        </a:rPr>
                        <a:t>profiling</a:t>
                      </a:r>
                      <a:r>
                        <a:rPr lang="de-DE" dirty="0">
                          <a:solidFill>
                            <a:schemeClr val="bg1"/>
                          </a:solidFill>
                        </a:rPr>
                        <a:t>, </a:t>
                      </a:r>
                      <a:r>
                        <a:rPr lang="de-DE" dirty="0" err="1">
                          <a:solidFill>
                            <a:schemeClr val="bg1"/>
                          </a:solidFill>
                        </a:rPr>
                        <a:t>integrity</a:t>
                      </a:r>
                      <a:r>
                        <a:rPr lang="de-DE" dirty="0">
                          <a:solidFill>
                            <a:schemeClr val="bg1"/>
                          </a:solidFill>
                        </a:rPr>
                        <a:t> and </a:t>
                      </a:r>
                      <a:r>
                        <a:rPr lang="de-DE" dirty="0" err="1">
                          <a:solidFill>
                            <a:schemeClr val="bg1"/>
                          </a:solidFill>
                        </a:rPr>
                        <a:t>transformation</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Statisticah</a:t>
                      </a:r>
                      <a:r>
                        <a:rPr lang="de-DE" dirty="0">
                          <a:solidFill>
                            <a:schemeClr val="bg1"/>
                          </a:solidFill>
                        </a:rPr>
                        <a:t> </a:t>
                      </a:r>
                      <a:r>
                        <a:rPr lang="de-DE" dirty="0" err="1">
                          <a:solidFill>
                            <a:schemeClr val="bg1"/>
                          </a:solidFill>
                        </a:rPr>
                        <a:t>hypothesis</a:t>
                      </a:r>
                      <a:r>
                        <a:rPr lang="de-DE" dirty="0">
                          <a:solidFill>
                            <a:schemeClr val="bg1"/>
                          </a:solidFill>
                        </a:rPr>
                        <a:t> </a:t>
                      </a:r>
                      <a:r>
                        <a:rPr lang="de-DE" dirty="0" err="1">
                          <a:solidFill>
                            <a:schemeClr val="bg1"/>
                          </a:solidFill>
                        </a:rPr>
                        <a:t>testing</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Forecasting</a:t>
                      </a:r>
                      <a:r>
                        <a:rPr lang="de-DE" dirty="0">
                          <a:solidFill>
                            <a:schemeClr val="bg1"/>
                          </a:solidFill>
                        </a:rPr>
                        <a:t> &amp; Storytelling </a:t>
                      </a:r>
                      <a:r>
                        <a:rPr lang="de-DE" dirty="0" err="1">
                          <a:solidFill>
                            <a:schemeClr val="bg1"/>
                          </a:solidFill>
                        </a:rPr>
                        <a:t>with</a:t>
                      </a:r>
                      <a:r>
                        <a:rPr lang="de-DE" dirty="0">
                          <a:solidFill>
                            <a:schemeClr val="bg1"/>
                          </a:solidFill>
                        </a:rPr>
                        <a:t> Tableau</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501" y="2613950"/>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6825" y="2673505"/>
            <a:ext cx="887179" cy="887179"/>
          </a:xfrm>
          <a:prstGeom prst="rect">
            <a:avLst/>
          </a:prstGeom>
        </p:spPr>
      </p:pic>
      <p:pic>
        <p:nvPicPr>
          <p:cNvPr id="3" name="Grafik 2">
            <a:extLst>
              <a:ext uri="{FF2B5EF4-FFF2-40B4-BE49-F238E27FC236}">
                <a16:creationId xmlns:a16="http://schemas.microsoft.com/office/drawing/2014/main" id="{C1423DA2-0A4A-0849-8A98-2FA536733CDC}"/>
              </a:ext>
            </a:extLst>
          </p:cNvPr>
          <p:cNvPicPr>
            <a:picLocks noChangeAspect="1"/>
          </p:cNvPicPr>
          <p:nvPr/>
        </p:nvPicPr>
        <p:blipFill>
          <a:blip r:embed="rId10"/>
          <a:stretch>
            <a:fillRect/>
          </a:stretch>
        </p:blipFill>
        <p:spPr>
          <a:xfrm>
            <a:off x="9699956" y="5425745"/>
            <a:ext cx="1059786" cy="555953"/>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11"/>
          <a:stretch>
            <a:fillRect/>
          </a:stretch>
        </p:blipFill>
        <p:spPr>
          <a:xfrm>
            <a:off x="8160414" y="5544206"/>
            <a:ext cx="1059786" cy="437492"/>
          </a:xfrm>
          <a:prstGeom prst="rect">
            <a:avLst/>
          </a:prstGeom>
        </p:spPr>
      </p:pic>
    </p:spTree>
    <p:extLst>
      <p:ext uri="{BB962C8B-B14F-4D97-AF65-F5344CB8AC3E}">
        <p14:creationId xmlns:p14="http://schemas.microsoft.com/office/powerpoint/2010/main" val="410105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Data </a:t>
            </a:r>
            <a:r>
              <a:rPr lang="de-DE" dirty="0" err="1">
                <a:solidFill>
                  <a:schemeClr val="bg1"/>
                </a:solidFill>
              </a:rPr>
              <a:t>profiling</a:t>
            </a:r>
            <a:r>
              <a:rPr lang="de-DE" dirty="0">
                <a:solidFill>
                  <a:schemeClr val="bg1"/>
                </a:solidFill>
              </a:rPr>
              <a:t> and </a:t>
            </a:r>
            <a:r>
              <a:rPr lang="de-DE" dirty="0" err="1">
                <a:solidFill>
                  <a:schemeClr val="bg1"/>
                </a:solidFill>
              </a:rPr>
              <a:t>statistical</a:t>
            </a:r>
            <a:r>
              <a:rPr lang="de-DE" dirty="0">
                <a:solidFill>
                  <a:schemeClr val="bg1"/>
                </a:solidFill>
              </a:rPr>
              <a:t> </a:t>
            </a:r>
            <a:r>
              <a:rPr lang="de-DE" dirty="0" err="1">
                <a:solidFill>
                  <a:schemeClr val="bg1"/>
                </a:solidFill>
              </a:rPr>
              <a:t>analysis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7" name="Grafik 6">
            <a:extLst>
              <a:ext uri="{FF2B5EF4-FFF2-40B4-BE49-F238E27FC236}">
                <a16:creationId xmlns:a16="http://schemas.microsoft.com/office/drawing/2014/main" id="{550DFD25-0C32-5D97-FBDA-61437F7EC858}"/>
              </a:ext>
            </a:extLst>
          </p:cNvPr>
          <p:cNvPicPr>
            <a:picLocks noChangeAspect="1"/>
          </p:cNvPicPr>
          <p:nvPr/>
        </p:nvPicPr>
        <p:blipFill>
          <a:blip r:embed="rId2"/>
          <a:stretch>
            <a:fillRect/>
          </a:stretch>
        </p:blipFill>
        <p:spPr>
          <a:xfrm>
            <a:off x="6012871" y="2106885"/>
            <a:ext cx="3648276" cy="522899"/>
          </a:xfrm>
          <a:prstGeom prst="rect">
            <a:avLst/>
          </a:prstGeom>
        </p:spPr>
      </p:pic>
      <p:pic>
        <p:nvPicPr>
          <p:cNvPr id="12" name="Grafik 11">
            <a:extLst>
              <a:ext uri="{FF2B5EF4-FFF2-40B4-BE49-F238E27FC236}">
                <a16:creationId xmlns:a16="http://schemas.microsoft.com/office/drawing/2014/main" id="{CFD19992-EE55-ED8C-036B-00A7DA470131}"/>
              </a:ext>
            </a:extLst>
          </p:cNvPr>
          <p:cNvPicPr>
            <a:picLocks noChangeAspect="1"/>
          </p:cNvPicPr>
          <p:nvPr/>
        </p:nvPicPr>
        <p:blipFill>
          <a:blip r:embed="rId3"/>
          <a:stretch>
            <a:fillRect/>
          </a:stretch>
        </p:blipFill>
        <p:spPr>
          <a:xfrm>
            <a:off x="849758" y="2064902"/>
            <a:ext cx="4464360" cy="2586150"/>
          </a:xfrm>
          <a:prstGeom prst="rect">
            <a:avLst/>
          </a:prstGeom>
        </p:spPr>
      </p:pic>
      <p:pic>
        <p:nvPicPr>
          <p:cNvPr id="14" name="Grafik 13">
            <a:extLst>
              <a:ext uri="{FF2B5EF4-FFF2-40B4-BE49-F238E27FC236}">
                <a16:creationId xmlns:a16="http://schemas.microsoft.com/office/drawing/2014/main" id="{21A9FD3E-8FE7-0FCC-54DA-6D96C2C2BD24}"/>
              </a:ext>
            </a:extLst>
          </p:cNvPr>
          <p:cNvPicPr>
            <a:picLocks noChangeAspect="1"/>
          </p:cNvPicPr>
          <p:nvPr/>
        </p:nvPicPr>
        <p:blipFill>
          <a:blip r:embed="rId4"/>
          <a:stretch>
            <a:fillRect/>
          </a:stretch>
        </p:blipFill>
        <p:spPr>
          <a:xfrm>
            <a:off x="883722" y="4795861"/>
            <a:ext cx="4430396" cy="1337044"/>
          </a:xfrm>
          <a:prstGeom prst="rect">
            <a:avLst/>
          </a:prstGeom>
        </p:spPr>
      </p:pic>
      <p:pic>
        <p:nvPicPr>
          <p:cNvPr id="18" name="Grafik 17">
            <a:extLst>
              <a:ext uri="{FF2B5EF4-FFF2-40B4-BE49-F238E27FC236}">
                <a16:creationId xmlns:a16="http://schemas.microsoft.com/office/drawing/2014/main" id="{878F6BB2-E3FD-719D-4B2D-C1F491889F37}"/>
              </a:ext>
            </a:extLst>
          </p:cNvPr>
          <p:cNvPicPr>
            <a:picLocks noChangeAspect="1"/>
          </p:cNvPicPr>
          <p:nvPr/>
        </p:nvPicPr>
        <p:blipFill>
          <a:blip r:embed="rId5"/>
          <a:stretch>
            <a:fillRect/>
          </a:stretch>
        </p:blipFill>
        <p:spPr>
          <a:xfrm>
            <a:off x="6012871" y="2804512"/>
            <a:ext cx="4722696" cy="1846540"/>
          </a:xfrm>
          <a:prstGeom prst="rect">
            <a:avLst/>
          </a:prstGeom>
        </p:spPr>
      </p:pic>
      <p:sp>
        <p:nvSpPr>
          <p:cNvPr id="19" name="TextBox 88">
            <a:extLst>
              <a:ext uri="{FF2B5EF4-FFF2-40B4-BE49-F238E27FC236}">
                <a16:creationId xmlns:a16="http://schemas.microsoft.com/office/drawing/2014/main" id="{14F869AF-97D0-6A58-2AE3-5B4064E2B114}"/>
              </a:ext>
            </a:extLst>
          </p:cNvPr>
          <p:cNvSpPr txBox="1"/>
          <p:nvPr/>
        </p:nvSpPr>
        <p:spPr>
          <a:xfrm>
            <a:off x="6012871" y="4798191"/>
            <a:ext cx="4722696" cy="1337044"/>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AutoNum type="arabicPeriod"/>
            </a:pPr>
            <a:r>
              <a:rPr lang="en-US" sz="1400" b="1" baseline="0" dirty="0">
                <a:solidFill>
                  <a:schemeClr val="tx1"/>
                </a:solidFill>
                <a:latin typeface="Abadi MT Condensed Light" panose="020B0306030101010103" pitchFamily="34" charset="77"/>
                <a:ea typeface="+mn-ea"/>
                <a:cs typeface="+mn-cs"/>
              </a:rPr>
              <a:t>Statistical </a:t>
            </a:r>
            <a:r>
              <a:rPr lang="en-US" sz="1400" b="1" baseline="0" dirty="0" err="1">
                <a:solidFill>
                  <a:schemeClr val="tx1"/>
                </a:solidFill>
                <a:latin typeface="Abadi MT Condensed Light" panose="020B0306030101010103" pitchFamily="34" charset="77"/>
                <a:ea typeface="+mn-ea"/>
                <a:cs typeface="+mn-cs"/>
              </a:rPr>
              <a:t>analyse</a:t>
            </a:r>
            <a:r>
              <a:rPr lang="en-US" sz="1400" b="1" baseline="0" dirty="0">
                <a:solidFill>
                  <a:schemeClr val="tx1"/>
                </a:solidFill>
                <a:latin typeface="Abadi MT Condensed Light" panose="020B0306030101010103" pitchFamily="34" charset="77"/>
                <a:ea typeface="+mn-ea"/>
                <a:cs typeface="+mn-cs"/>
              </a:rPr>
              <a:t> of different variables (e.g. SD, Variance, Mean etc.)</a:t>
            </a:r>
          </a:p>
          <a:p>
            <a:pPr marL="342900" indent="-342900">
              <a:buAutoNum type="arabicPeriod"/>
            </a:pPr>
            <a:r>
              <a:rPr lang="en-US" sz="1400" b="1" baseline="0" dirty="0">
                <a:solidFill>
                  <a:schemeClr val="tx1"/>
                </a:solidFill>
                <a:latin typeface="Abadi MT Condensed Light" panose="020B0306030101010103" pitchFamily="34" charset="77"/>
                <a:ea typeface="+mn-ea"/>
                <a:cs typeface="+mn-cs"/>
              </a:rPr>
              <a:t> Evaluation of the correlation between 2 Variables.</a:t>
            </a:r>
          </a:p>
          <a:p>
            <a:pPr marL="342900" indent="-342900">
              <a:buAutoNum type="arabicPeriod"/>
            </a:pPr>
            <a:r>
              <a:rPr lang="en-US" sz="1400" b="1" baseline="0" dirty="0">
                <a:solidFill>
                  <a:schemeClr val="tx1"/>
                </a:solidFill>
                <a:latin typeface="Abadi MT Condensed Light" panose="020B0306030101010103" pitchFamily="34" charset="77"/>
                <a:ea typeface="+mn-ea"/>
                <a:cs typeface="+mn-cs"/>
              </a:rPr>
              <a:t> </a:t>
            </a:r>
            <a:r>
              <a:rPr lang="en-US" sz="1400" b="1" dirty="0">
                <a:solidFill>
                  <a:schemeClr val="tx1"/>
                </a:solidFill>
                <a:latin typeface="Abadi MT Condensed Light" panose="020B0306030101010103" pitchFamily="34" charset="77"/>
              </a:rPr>
              <a:t>Exploration of different statistical values of relevant Variables.</a:t>
            </a:r>
          </a:p>
          <a:p>
            <a:pPr marL="342900" indent="-342900">
              <a:buAutoNum type="arabicPeriod"/>
            </a:pPr>
            <a:r>
              <a:rPr lang="en-US" sz="1400" b="1" baseline="0" dirty="0">
                <a:solidFill>
                  <a:schemeClr val="tx1"/>
                </a:solidFill>
                <a:latin typeface="Abadi MT Condensed Light" panose="020B0306030101010103" pitchFamily="34" charset="77"/>
                <a:ea typeface="+mn-ea"/>
                <a:cs typeface="+mn-cs"/>
              </a:rPr>
              <a:t>Exploration of different Data Types.</a:t>
            </a:r>
            <a:r>
              <a:rPr lang="en-US" sz="1400" b="0" baseline="0" dirty="0">
                <a:solidFill>
                  <a:schemeClr val="tx1"/>
                </a:solidFill>
                <a:latin typeface="Abadi MT Condensed Light" panose="020B0306030101010103" pitchFamily="34" charset="77"/>
                <a:ea typeface="+mn-ea"/>
                <a:cs typeface="+mn-cs"/>
              </a:rPr>
              <a:t> </a:t>
            </a:r>
          </a:p>
        </p:txBody>
      </p:sp>
      <p:sp>
        <p:nvSpPr>
          <p:cNvPr id="20" name="Textfeld 19">
            <a:extLst>
              <a:ext uri="{FF2B5EF4-FFF2-40B4-BE49-F238E27FC236}">
                <a16:creationId xmlns:a16="http://schemas.microsoft.com/office/drawing/2014/main" id="{613C06B7-F669-7315-CD15-48B151712E4E}"/>
              </a:ext>
            </a:extLst>
          </p:cNvPr>
          <p:cNvSpPr txBox="1"/>
          <p:nvPr/>
        </p:nvSpPr>
        <p:spPr>
          <a:xfrm>
            <a:off x="591187" y="2107167"/>
            <a:ext cx="440182" cy="369332"/>
          </a:xfrm>
          <a:prstGeom prst="rect">
            <a:avLst/>
          </a:prstGeom>
          <a:noFill/>
        </p:spPr>
        <p:txBody>
          <a:bodyPr wrap="square" rtlCol="0">
            <a:spAutoFit/>
          </a:bodyPr>
          <a:lstStyle/>
          <a:p>
            <a:r>
              <a:rPr lang="de-DE" dirty="0">
                <a:solidFill>
                  <a:schemeClr val="bg1"/>
                </a:solidFill>
              </a:rPr>
              <a:t>1.</a:t>
            </a:r>
          </a:p>
        </p:txBody>
      </p:sp>
      <p:sp>
        <p:nvSpPr>
          <p:cNvPr id="21" name="Textfeld 20">
            <a:extLst>
              <a:ext uri="{FF2B5EF4-FFF2-40B4-BE49-F238E27FC236}">
                <a16:creationId xmlns:a16="http://schemas.microsoft.com/office/drawing/2014/main" id="{58DFE441-8478-5881-9C63-37822C35346E}"/>
              </a:ext>
            </a:extLst>
          </p:cNvPr>
          <p:cNvSpPr txBox="1"/>
          <p:nvPr/>
        </p:nvSpPr>
        <p:spPr>
          <a:xfrm>
            <a:off x="445040" y="4905700"/>
            <a:ext cx="440182" cy="369332"/>
          </a:xfrm>
          <a:prstGeom prst="rect">
            <a:avLst/>
          </a:prstGeom>
          <a:noFill/>
        </p:spPr>
        <p:txBody>
          <a:bodyPr wrap="square" rtlCol="0">
            <a:spAutoFit/>
          </a:bodyPr>
          <a:lstStyle/>
          <a:p>
            <a:r>
              <a:rPr lang="de-DE" dirty="0">
                <a:solidFill>
                  <a:schemeClr val="bg1"/>
                </a:solidFill>
              </a:rPr>
              <a:t>2.</a:t>
            </a:r>
          </a:p>
        </p:txBody>
      </p:sp>
      <p:sp>
        <p:nvSpPr>
          <p:cNvPr id="22" name="Textfeld 21">
            <a:extLst>
              <a:ext uri="{FF2B5EF4-FFF2-40B4-BE49-F238E27FC236}">
                <a16:creationId xmlns:a16="http://schemas.microsoft.com/office/drawing/2014/main" id="{65DD16B4-C2BA-04D8-626C-E425B298BB1D}"/>
              </a:ext>
            </a:extLst>
          </p:cNvPr>
          <p:cNvSpPr txBox="1"/>
          <p:nvPr/>
        </p:nvSpPr>
        <p:spPr>
          <a:xfrm>
            <a:off x="5572689" y="2012627"/>
            <a:ext cx="440182" cy="369332"/>
          </a:xfrm>
          <a:prstGeom prst="rect">
            <a:avLst/>
          </a:prstGeom>
          <a:noFill/>
        </p:spPr>
        <p:txBody>
          <a:bodyPr wrap="square" rtlCol="0">
            <a:spAutoFit/>
          </a:bodyPr>
          <a:lstStyle/>
          <a:p>
            <a:r>
              <a:rPr lang="de-DE" dirty="0">
                <a:solidFill>
                  <a:schemeClr val="bg1"/>
                </a:solidFill>
              </a:rPr>
              <a:t>3.</a:t>
            </a:r>
          </a:p>
        </p:txBody>
      </p:sp>
      <p:sp>
        <p:nvSpPr>
          <p:cNvPr id="23" name="Textfeld 22">
            <a:extLst>
              <a:ext uri="{FF2B5EF4-FFF2-40B4-BE49-F238E27FC236}">
                <a16:creationId xmlns:a16="http://schemas.microsoft.com/office/drawing/2014/main" id="{423B0887-59D2-BBE6-2D7D-9C4B0B02CBCE}"/>
              </a:ext>
            </a:extLst>
          </p:cNvPr>
          <p:cNvSpPr txBox="1"/>
          <p:nvPr/>
        </p:nvSpPr>
        <p:spPr>
          <a:xfrm>
            <a:off x="5572689" y="2681379"/>
            <a:ext cx="440182" cy="369332"/>
          </a:xfrm>
          <a:prstGeom prst="rect">
            <a:avLst/>
          </a:prstGeom>
          <a:noFill/>
        </p:spPr>
        <p:txBody>
          <a:bodyPr wrap="square" rtlCol="0">
            <a:spAutoFit/>
          </a:bodyPr>
          <a:lstStyle/>
          <a:p>
            <a:r>
              <a:rPr lang="de-DE" dirty="0">
                <a:solidFill>
                  <a:schemeClr val="bg1"/>
                </a:solidFill>
              </a:rPr>
              <a:t>4.</a:t>
            </a:r>
          </a:p>
        </p:txBody>
      </p:sp>
    </p:spTree>
    <p:extLst>
      <p:ext uri="{BB962C8B-B14F-4D97-AF65-F5344CB8AC3E}">
        <p14:creationId xmlns:p14="http://schemas.microsoft.com/office/powerpoint/2010/main" val="77523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3. </a:t>
            </a:r>
            <a:r>
              <a:rPr lang="de-DE" dirty="0" err="1">
                <a:solidFill>
                  <a:schemeClr val="bg1"/>
                </a:solidFill>
              </a:rPr>
              <a:t>When</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season</a:t>
            </a:r>
            <a:r>
              <a:rPr lang="de-DE" dirty="0">
                <a:solidFill>
                  <a:schemeClr val="bg1"/>
                </a:solidFill>
              </a:rPr>
              <a:t> and </a:t>
            </a:r>
            <a:r>
              <a:rPr lang="de-DE" dirty="0" err="1">
                <a:solidFill>
                  <a:schemeClr val="bg1"/>
                </a:solidFill>
              </a:rPr>
              <a:t>who</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risk</a:t>
            </a:r>
            <a:r>
              <a:rPr lang="de-DE" dirty="0">
                <a:solidFill>
                  <a:schemeClr val="bg1"/>
                </a:solidFill>
              </a:rPr>
              <a:t> </a:t>
            </a:r>
            <a:r>
              <a:rPr lang="de-DE" dirty="0" err="1">
                <a:solidFill>
                  <a:schemeClr val="bg1"/>
                </a:solidFill>
              </a:rPr>
              <a:t>population</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7" name="Grafik 6">
            <a:extLst>
              <a:ext uri="{FF2B5EF4-FFF2-40B4-BE49-F238E27FC236}">
                <a16:creationId xmlns:a16="http://schemas.microsoft.com/office/drawing/2014/main" id="{8D2E794E-4DAD-6029-43DF-66607BFB983B}"/>
              </a:ext>
            </a:extLst>
          </p:cNvPr>
          <p:cNvPicPr>
            <a:picLocks noChangeAspect="1"/>
          </p:cNvPicPr>
          <p:nvPr/>
        </p:nvPicPr>
        <p:blipFill>
          <a:blip r:embed="rId2"/>
          <a:stretch>
            <a:fillRect/>
          </a:stretch>
        </p:blipFill>
        <p:spPr>
          <a:xfrm>
            <a:off x="600076" y="2013260"/>
            <a:ext cx="7158584" cy="1781497"/>
          </a:xfrm>
          <a:prstGeom prst="rect">
            <a:avLst/>
          </a:prstGeom>
        </p:spPr>
      </p:pic>
      <p:pic>
        <p:nvPicPr>
          <p:cNvPr id="12" name="Grafik 11">
            <a:extLst>
              <a:ext uri="{FF2B5EF4-FFF2-40B4-BE49-F238E27FC236}">
                <a16:creationId xmlns:a16="http://schemas.microsoft.com/office/drawing/2014/main" id="{D71EFC87-8AF9-8454-233E-239D5D04AB93}"/>
              </a:ext>
            </a:extLst>
          </p:cNvPr>
          <p:cNvPicPr>
            <a:picLocks noChangeAspect="1"/>
          </p:cNvPicPr>
          <p:nvPr/>
        </p:nvPicPr>
        <p:blipFill>
          <a:blip r:embed="rId3"/>
          <a:stretch>
            <a:fillRect/>
          </a:stretch>
        </p:blipFill>
        <p:spPr>
          <a:xfrm>
            <a:off x="849758" y="4106207"/>
            <a:ext cx="6724262" cy="2026193"/>
          </a:xfrm>
          <a:prstGeom prst="rect">
            <a:avLst/>
          </a:prstGeom>
        </p:spPr>
      </p:pic>
      <p:sp>
        <p:nvSpPr>
          <p:cNvPr id="14" name="TextBox 88">
            <a:extLst>
              <a:ext uri="{FF2B5EF4-FFF2-40B4-BE49-F238E27FC236}">
                <a16:creationId xmlns:a16="http://schemas.microsoft.com/office/drawing/2014/main" id="{6D5D3932-C00E-6634-6156-9ED53B7AEB77}"/>
              </a:ext>
            </a:extLst>
          </p:cNvPr>
          <p:cNvSpPr txBox="1"/>
          <p:nvPr/>
        </p:nvSpPr>
        <p:spPr>
          <a:xfrm>
            <a:off x="8075229" y="2013261"/>
            <a:ext cx="3267013" cy="4119140"/>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600" b="1" dirty="0">
              <a:solidFill>
                <a:schemeClr val="tx1"/>
              </a:solidFill>
              <a:latin typeface="Abadi MT Condensed Light" panose="020B0306030101010103" pitchFamily="34" charset="77"/>
            </a:endParaRPr>
          </a:p>
          <a:p>
            <a:pPr marL="285750" indent="-285750">
              <a:buFont typeface="Arial" panose="020B0604020202020204" pitchFamily="34" charset="0"/>
              <a:buChar char="•"/>
            </a:pPr>
            <a:r>
              <a:rPr lang="en-US" sz="1600" b="1" dirty="0">
                <a:solidFill>
                  <a:schemeClr val="tx1"/>
                </a:solidFill>
                <a:latin typeface="Abadi MT Condensed Light" panose="020B0306030101010103" pitchFamily="34" charset="77"/>
              </a:rPr>
              <a:t>Influenza cases peak during the winter months (December to March) . Summer months display the least influenza deaths.</a:t>
            </a:r>
            <a:br>
              <a:rPr lang="en-US" sz="1600" b="1" dirty="0">
                <a:solidFill>
                  <a:schemeClr val="tx1"/>
                </a:solidFill>
                <a:latin typeface="Abadi MT Condensed Light" panose="020B0306030101010103" pitchFamily="34" charset="77"/>
              </a:rPr>
            </a:br>
            <a:endParaRPr lang="en-US" sz="1600" b="1" dirty="0">
              <a:solidFill>
                <a:schemeClr val="tx1"/>
              </a:solidFill>
              <a:latin typeface="Abadi MT Condensed Light" panose="020B0306030101010103" pitchFamily="34" charset="77"/>
            </a:endParaRPr>
          </a:p>
          <a:p>
            <a:pPr marL="285750" indent="-285750">
              <a:buFont typeface="Arial" panose="020B0604020202020204" pitchFamily="34" charset="0"/>
              <a:buChar char="•"/>
            </a:pPr>
            <a:r>
              <a:rPr lang="en-US" sz="1600" b="1" dirty="0">
                <a:solidFill>
                  <a:schemeClr val="tx1"/>
                </a:solidFill>
                <a:latin typeface="Abadi MT Condensed Light" panose="020B0306030101010103" pitchFamily="34" charset="77"/>
              </a:rPr>
              <a:t>Most deaths caused by influenza are among population above 65 years, which account </a:t>
            </a:r>
            <a:r>
              <a:rPr lang="en-US" sz="1600" b="1" dirty="0" err="1">
                <a:solidFill>
                  <a:schemeClr val="tx1"/>
                </a:solidFill>
                <a:latin typeface="Abadi MT Condensed Light" panose="020B0306030101010103" pitchFamily="34" charset="77"/>
              </a:rPr>
              <a:t>fof</a:t>
            </a:r>
            <a:r>
              <a:rPr lang="en-US" sz="1600" b="1" dirty="0">
                <a:solidFill>
                  <a:schemeClr val="tx1"/>
                </a:solidFill>
                <a:latin typeface="Abadi MT Condensed Light" panose="020B0306030101010103" pitchFamily="34" charset="77"/>
              </a:rPr>
              <a:t> 67% of the total fatalities. There is strong positive correlation between deaths from influenza and the number of elderly population</a:t>
            </a:r>
          </a:p>
          <a:p>
            <a:pPr marL="285750" indent="-285750">
              <a:buFont typeface="Arial" panose="020B0604020202020204" pitchFamily="34" charset="0"/>
              <a:buChar char="•"/>
            </a:pPr>
            <a:endParaRPr lang="en-US" sz="1600" b="1" dirty="0">
              <a:solidFill>
                <a:schemeClr val="tx1"/>
              </a:solidFill>
              <a:latin typeface="Abadi MT Condensed Light" panose="020B0306030101010103" pitchFamily="34" charset="77"/>
            </a:endParaRPr>
          </a:p>
          <a:p>
            <a:pPr marL="285750" indent="-285750">
              <a:buFont typeface="Arial" panose="020B0604020202020204" pitchFamily="34" charset="0"/>
              <a:buChar char="•"/>
            </a:pPr>
            <a:r>
              <a:rPr lang="en-US" sz="1600" b="1" dirty="0">
                <a:solidFill>
                  <a:schemeClr val="tx1"/>
                </a:solidFill>
                <a:latin typeface="Abadi MT Condensed Light" panose="020B0306030101010103" pitchFamily="34" charset="77"/>
              </a:rPr>
              <a:t>The Storyline can be found </a:t>
            </a:r>
            <a:r>
              <a:rPr lang="en-US" sz="1600" b="1" dirty="0">
                <a:solidFill>
                  <a:schemeClr val="tx1"/>
                </a:solidFill>
                <a:latin typeface="Abadi MT Condensed Light" panose="020B0306030101010103" pitchFamily="34" charset="77"/>
                <a:hlinkClick r:id="rId4"/>
              </a:rPr>
              <a:t>HERE</a:t>
            </a:r>
            <a:endParaRPr lang="en-US" sz="1600" b="1" dirty="0">
              <a:solidFill>
                <a:schemeClr val="tx1"/>
              </a:solidFill>
              <a:latin typeface="Abadi MT Condensed Light" panose="020B0306030101010103" pitchFamily="34" charset="77"/>
            </a:endParaRPr>
          </a:p>
        </p:txBody>
      </p:sp>
    </p:spTree>
    <p:extLst>
      <p:ext uri="{BB962C8B-B14F-4D97-AF65-F5344CB8AC3E}">
        <p14:creationId xmlns:p14="http://schemas.microsoft.com/office/powerpoint/2010/main" val="71102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3. </a:t>
            </a:r>
            <a:r>
              <a:rPr lang="de-DE" dirty="0" err="1">
                <a:solidFill>
                  <a:schemeClr val="bg1"/>
                </a:solidFill>
              </a:rPr>
              <a:t>Where</a:t>
            </a:r>
            <a:r>
              <a:rPr lang="de-DE" dirty="0">
                <a:solidFill>
                  <a:schemeClr val="bg1"/>
                </a:solidFill>
              </a:rPr>
              <a:t> </a:t>
            </a:r>
            <a:r>
              <a:rPr lang="de-DE" dirty="0" err="1">
                <a:solidFill>
                  <a:schemeClr val="bg1"/>
                </a:solidFill>
              </a:rPr>
              <a:t>does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hit</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hardest</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4" name="Grafik 3">
            <a:extLst>
              <a:ext uri="{FF2B5EF4-FFF2-40B4-BE49-F238E27FC236}">
                <a16:creationId xmlns:a16="http://schemas.microsoft.com/office/drawing/2014/main" id="{2CBE68D5-1A02-6667-2BA0-B46374EFDB70}"/>
              </a:ext>
            </a:extLst>
          </p:cNvPr>
          <p:cNvPicPr>
            <a:picLocks noChangeAspect="1"/>
          </p:cNvPicPr>
          <p:nvPr/>
        </p:nvPicPr>
        <p:blipFill>
          <a:blip r:embed="rId2"/>
          <a:stretch>
            <a:fillRect/>
          </a:stretch>
        </p:blipFill>
        <p:spPr>
          <a:xfrm>
            <a:off x="1422191" y="4307954"/>
            <a:ext cx="3317266" cy="1751975"/>
          </a:xfrm>
          <a:prstGeom prst="rect">
            <a:avLst/>
          </a:prstGeom>
        </p:spPr>
      </p:pic>
      <p:pic>
        <p:nvPicPr>
          <p:cNvPr id="8" name="Grafik 7">
            <a:extLst>
              <a:ext uri="{FF2B5EF4-FFF2-40B4-BE49-F238E27FC236}">
                <a16:creationId xmlns:a16="http://schemas.microsoft.com/office/drawing/2014/main" id="{ED16F493-6A35-5857-EFE8-991DF3CB2C09}"/>
              </a:ext>
            </a:extLst>
          </p:cNvPr>
          <p:cNvPicPr>
            <a:picLocks noChangeAspect="1"/>
          </p:cNvPicPr>
          <p:nvPr/>
        </p:nvPicPr>
        <p:blipFill>
          <a:blip r:embed="rId3"/>
          <a:stretch>
            <a:fillRect/>
          </a:stretch>
        </p:blipFill>
        <p:spPr>
          <a:xfrm>
            <a:off x="1178351" y="2109792"/>
            <a:ext cx="4003169" cy="2050728"/>
          </a:xfrm>
          <a:prstGeom prst="rect">
            <a:avLst/>
          </a:prstGeom>
        </p:spPr>
      </p:pic>
      <p:sp>
        <p:nvSpPr>
          <p:cNvPr id="11" name="Textfeld 10">
            <a:extLst>
              <a:ext uri="{FF2B5EF4-FFF2-40B4-BE49-F238E27FC236}">
                <a16:creationId xmlns:a16="http://schemas.microsoft.com/office/drawing/2014/main" id="{E573A3CA-CFB7-2238-726F-B98D284BCCB9}"/>
              </a:ext>
            </a:extLst>
          </p:cNvPr>
          <p:cNvSpPr txBox="1"/>
          <p:nvPr/>
        </p:nvSpPr>
        <p:spPr>
          <a:xfrm>
            <a:off x="5315269" y="4951359"/>
            <a:ext cx="5710871" cy="1086056"/>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L="285750" indent="-285750">
              <a:buFont typeface="Arial" panose="020B0604020202020204" pitchFamily="34" charset="0"/>
              <a:buChar char="•"/>
              <a:defRPr sz="1600" b="1">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marL="0" indent="0">
              <a:buNone/>
            </a:pPr>
            <a:endParaRPr lang="de-DE" dirty="0">
              <a:solidFill>
                <a:schemeClr val="tx1"/>
              </a:solidFill>
            </a:endParaRPr>
          </a:p>
          <a:p>
            <a:pPr marL="0" indent="0">
              <a:buNone/>
            </a:pPr>
            <a:r>
              <a:rPr lang="de-DE" dirty="0">
                <a:solidFill>
                  <a:schemeClr val="tx1"/>
                </a:solidFill>
              </a:rPr>
              <a:t>The </a:t>
            </a:r>
            <a:r>
              <a:rPr lang="de-DE" dirty="0" err="1">
                <a:solidFill>
                  <a:schemeClr val="tx1"/>
                </a:solidFill>
              </a:rPr>
              <a:t>most</a:t>
            </a:r>
            <a:r>
              <a:rPr lang="de-DE" dirty="0">
                <a:solidFill>
                  <a:schemeClr val="tx1"/>
                </a:solidFill>
              </a:rPr>
              <a:t> </a:t>
            </a:r>
            <a:r>
              <a:rPr lang="de-DE" dirty="0" err="1">
                <a:solidFill>
                  <a:schemeClr val="tx1"/>
                </a:solidFill>
              </a:rPr>
              <a:t>threatened</a:t>
            </a:r>
            <a:r>
              <a:rPr lang="de-DE" dirty="0">
                <a:solidFill>
                  <a:schemeClr val="tx1"/>
                </a:solidFill>
              </a:rPr>
              <a:t> </a:t>
            </a:r>
            <a:r>
              <a:rPr lang="de-DE" dirty="0" err="1">
                <a:solidFill>
                  <a:schemeClr val="tx1"/>
                </a:solidFill>
              </a:rPr>
              <a:t>states</a:t>
            </a:r>
            <a:r>
              <a:rPr lang="de-DE" dirty="0">
                <a:solidFill>
                  <a:schemeClr val="tx1"/>
                </a:solidFill>
              </a:rPr>
              <a:t> </a:t>
            </a:r>
            <a:r>
              <a:rPr lang="de-DE" dirty="0" err="1">
                <a:solidFill>
                  <a:schemeClr val="tx1"/>
                </a:solidFill>
              </a:rPr>
              <a:t>are</a:t>
            </a:r>
            <a:r>
              <a:rPr lang="de-DE" dirty="0">
                <a:solidFill>
                  <a:schemeClr val="tx1"/>
                </a:solidFill>
              </a:rPr>
              <a:t> California, North Dakota, Tennessee….</a:t>
            </a:r>
          </a:p>
        </p:txBody>
      </p:sp>
      <p:pic>
        <p:nvPicPr>
          <p:cNvPr id="13" name="Grafik 12">
            <a:extLst>
              <a:ext uri="{FF2B5EF4-FFF2-40B4-BE49-F238E27FC236}">
                <a16:creationId xmlns:a16="http://schemas.microsoft.com/office/drawing/2014/main" id="{E0FF3405-5216-78E6-5A36-63DC6A24AF1A}"/>
              </a:ext>
            </a:extLst>
          </p:cNvPr>
          <p:cNvPicPr>
            <a:picLocks noChangeAspect="1"/>
          </p:cNvPicPr>
          <p:nvPr/>
        </p:nvPicPr>
        <p:blipFill rotWithShape="1">
          <a:blip r:embed="rId4"/>
          <a:srcRect t="56228" r="6423"/>
          <a:stretch/>
        </p:blipFill>
        <p:spPr>
          <a:xfrm>
            <a:off x="5490529" y="2109792"/>
            <a:ext cx="5710871" cy="2694133"/>
          </a:xfrm>
          <a:prstGeom prst="rect">
            <a:avLst/>
          </a:prstGeom>
        </p:spPr>
      </p:pic>
    </p:spTree>
    <p:extLst>
      <p:ext uri="{BB962C8B-B14F-4D97-AF65-F5344CB8AC3E}">
        <p14:creationId xmlns:p14="http://schemas.microsoft.com/office/powerpoint/2010/main" val="31578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Rockbuster</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9" y="2136338"/>
            <a:ext cx="10351641" cy="2585323"/>
          </a:xfrm>
          <a:prstGeom prst="rect">
            <a:avLst/>
          </a:prstGeom>
          <a:noFill/>
          <a:ln>
            <a:solidFill>
              <a:srgbClr val="FFC000"/>
            </a:solidFill>
          </a:ln>
        </p:spPr>
        <p:txBody>
          <a:bodyPr wrap="square" rtlCol="0">
            <a:spAutoFit/>
          </a:bodyPr>
          <a:lstStyle/>
          <a:p>
            <a:pPr marL="457200" indent="-457200">
              <a:buFont typeface="+mj-lt"/>
              <a:buAutoNum type="arabicPeriod"/>
            </a:pPr>
            <a:r>
              <a:rPr lang="en-US" dirty="0">
                <a:solidFill>
                  <a:schemeClr val="bg1"/>
                </a:solidFill>
              </a:rPr>
              <a:t>The staffing agency needs to be ready for the influenza season peak in the winter months, from December to March</a:t>
            </a:r>
          </a:p>
          <a:p>
            <a:pPr marL="457200" indent="-457200">
              <a:buFont typeface="+mj-lt"/>
              <a:buAutoNum type="arabicPeriod"/>
            </a:pPr>
            <a:r>
              <a:rPr lang="en-US" dirty="0">
                <a:solidFill>
                  <a:schemeClr val="bg1"/>
                </a:solidFill>
              </a:rPr>
              <a:t>Influenza mortality rate is affected primarily by two factors: Age group and climate</a:t>
            </a:r>
          </a:p>
          <a:p>
            <a:pPr marL="457200" indent="-457200">
              <a:buFont typeface="+mj-lt"/>
              <a:buAutoNum type="arabicPeriod"/>
            </a:pPr>
            <a:r>
              <a:rPr lang="en-US" dirty="0">
                <a:solidFill>
                  <a:schemeClr val="bg1"/>
                </a:solidFill>
              </a:rPr>
              <a:t>Population above 65 years should considered a risk group, as they are significantly more affected by Influenza than younger population. Staffing of areas with high concentration of elderly population should be prioritized</a:t>
            </a:r>
          </a:p>
          <a:p>
            <a:pPr marL="457200" indent="-457200">
              <a:buFont typeface="+mj-lt"/>
              <a:buAutoNum type="arabicPeriod"/>
            </a:pPr>
            <a:r>
              <a:rPr lang="en-US" dirty="0">
                <a:solidFill>
                  <a:schemeClr val="bg1"/>
                </a:solidFill>
              </a:rPr>
              <a:t> Influenza affects differently the distinct US regions. The southwestern states are clearly less affected by it, whereas the Midwest and, especially the Southeast are hit much harder. Consequently, medical staff can be transferred from less affected southern States to those more in need in the north.</a:t>
            </a:r>
            <a:endParaRPr lang="de-DE" dirty="0">
              <a:solidFill>
                <a:schemeClr val="bg1"/>
              </a:solidFill>
            </a:endParaRPr>
          </a:p>
        </p:txBody>
      </p:sp>
      <p:pic>
        <p:nvPicPr>
          <p:cNvPr id="8" name="Grafik 7">
            <a:extLst>
              <a:ext uri="{FF2B5EF4-FFF2-40B4-BE49-F238E27FC236}">
                <a16:creationId xmlns:a16="http://schemas.microsoft.com/office/drawing/2014/main" id="{3FC074ED-0405-2898-6A85-AB5E9C7CBC9A}"/>
              </a:ext>
            </a:extLst>
          </p:cNvPr>
          <p:cNvPicPr>
            <a:picLocks noChangeAspect="1"/>
          </p:cNvPicPr>
          <p:nvPr/>
        </p:nvPicPr>
        <p:blipFill>
          <a:blip r:embed="rId2"/>
          <a:stretch>
            <a:fillRect/>
          </a:stretch>
        </p:blipFill>
        <p:spPr>
          <a:xfrm>
            <a:off x="2916041" y="4803540"/>
            <a:ext cx="6219075" cy="1271505"/>
          </a:xfrm>
          <a:prstGeom prst="rect">
            <a:avLst/>
          </a:prstGeom>
        </p:spPr>
      </p:pic>
    </p:spTree>
    <p:extLst>
      <p:ext uri="{BB962C8B-B14F-4D97-AF65-F5344CB8AC3E}">
        <p14:creationId xmlns:p14="http://schemas.microsoft.com/office/powerpoint/2010/main" val="205726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a:t>
            </a:r>
            <a:r>
              <a:rPr lang="de-DE" dirty="0" err="1">
                <a:solidFill>
                  <a:schemeClr val="bg1"/>
                </a:solidFill>
              </a:rPr>
              <a:t>GameCo</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GameCo</a:t>
            </a:r>
            <a:r>
              <a:rPr lang="de-DE" sz="2000" i="1" dirty="0">
                <a:solidFill>
                  <a:schemeClr val="bg1"/>
                </a:solidFill>
              </a:rPr>
              <a:t> </a:t>
            </a:r>
            <a:r>
              <a:rPr lang="de-DE" sz="2000" i="1" dirty="0" err="1">
                <a:solidFill>
                  <a:schemeClr val="bg1"/>
                </a:solidFill>
              </a:rPr>
              <a:t>is</a:t>
            </a:r>
            <a:r>
              <a:rPr lang="de-DE" sz="2000" i="1" dirty="0">
                <a:solidFill>
                  <a:schemeClr val="bg1"/>
                </a:solidFill>
              </a:rPr>
              <a:t> a </a:t>
            </a:r>
            <a:r>
              <a:rPr lang="de-DE" sz="2000" i="1" dirty="0" err="1">
                <a:solidFill>
                  <a:schemeClr val="bg1"/>
                </a:solidFill>
              </a:rPr>
              <a:t>videogame</a:t>
            </a:r>
            <a:r>
              <a:rPr lang="de-DE" sz="2000" i="1" dirty="0">
                <a:solidFill>
                  <a:schemeClr val="bg1"/>
                </a:solidFill>
              </a:rPr>
              <a:t> </a:t>
            </a:r>
            <a:r>
              <a:rPr lang="de-DE" sz="2000" i="1" dirty="0" err="1">
                <a:solidFill>
                  <a:schemeClr val="bg1"/>
                </a:solidFill>
              </a:rPr>
              <a:t>company</a:t>
            </a:r>
            <a:r>
              <a:rPr lang="de-DE" sz="2000" i="1" dirty="0">
                <a:solidFill>
                  <a:schemeClr val="bg1"/>
                </a:solidFill>
              </a:rPr>
              <a:t> </a:t>
            </a:r>
            <a:r>
              <a:rPr lang="de-DE" sz="2000" i="1" dirty="0" err="1">
                <a:solidFill>
                  <a:schemeClr val="bg1"/>
                </a:solidFill>
              </a:rPr>
              <a:t>looking</a:t>
            </a:r>
            <a:r>
              <a:rPr lang="de-DE" sz="2000" i="1" dirty="0">
                <a:solidFill>
                  <a:schemeClr val="bg1"/>
                </a:solidFill>
              </a:rPr>
              <a:t> </a:t>
            </a:r>
            <a:r>
              <a:rPr lang="de-DE" sz="2000" i="1" dirty="0" err="1">
                <a:solidFill>
                  <a:schemeClr val="bg1"/>
                </a:solidFill>
              </a:rPr>
              <a:t>for</a:t>
            </a:r>
            <a:r>
              <a:rPr lang="de-DE" sz="2000" i="1" dirty="0">
                <a:solidFill>
                  <a:schemeClr val="bg1"/>
                </a:solidFill>
              </a:rPr>
              <a:t> </a:t>
            </a:r>
            <a:r>
              <a:rPr lang="de-DE" sz="2000" i="1" dirty="0" err="1">
                <a:solidFill>
                  <a:schemeClr val="bg1"/>
                </a:solidFill>
              </a:rPr>
              <a:t>new</a:t>
            </a:r>
            <a:r>
              <a:rPr lang="de-DE" sz="2000" i="1" dirty="0">
                <a:solidFill>
                  <a:schemeClr val="bg1"/>
                </a:solidFill>
              </a:rPr>
              <a:t> </a:t>
            </a:r>
            <a:r>
              <a:rPr lang="de-DE" sz="2000" i="1" dirty="0" err="1">
                <a:solidFill>
                  <a:schemeClr val="bg1"/>
                </a:solidFill>
              </a:rPr>
              <a:t>market</a:t>
            </a:r>
            <a:r>
              <a:rPr lang="de-DE" sz="2000" i="1" dirty="0">
                <a:solidFill>
                  <a:schemeClr val="bg1"/>
                </a:solidFill>
              </a:rPr>
              <a:t> </a:t>
            </a:r>
            <a:r>
              <a:rPr lang="de-DE" sz="2000" i="1" dirty="0" err="1">
                <a:solidFill>
                  <a:schemeClr val="bg1"/>
                </a:solidFill>
              </a:rPr>
              <a:t>insights</a:t>
            </a:r>
            <a:endParaRPr lang="de-DE" sz="2000" i="1"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1237247786"/>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tx1"/>
                          </a:solidFill>
                        </a:rPr>
                        <a:t>Objectives</a:t>
                      </a:r>
                      <a:endParaRPr lang="de-DE" sz="2400" b="1" kern="1200" dirty="0">
                        <a:solidFill>
                          <a:schemeClr val="tx1"/>
                        </a:solidFill>
                        <a:latin typeface="+mn-lt"/>
                        <a:ea typeface="+mn-ea"/>
                        <a:cs typeface="+mn-cs"/>
                      </a:endParaRPr>
                    </a:p>
                  </a:txBody>
                  <a:tcPr anchor="ctr">
                    <a:solidFill>
                      <a:schemeClr val="bg1">
                        <a:lumMod val="65000"/>
                        <a:lumOff val="35000"/>
                      </a:schemeClr>
                    </a:solidFill>
                  </a:tcPr>
                </a:tc>
                <a:tc>
                  <a:txBody>
                    <a:bodyPr/>
                    <a:lstStyle/>
                    <a:p>
                      <a:pPr algn="ctr"/>
                      <a:r>
                        <a:rPr lang="de-DE" sz="2400" b="1" dirty="0">
                          <a:solidFill>
                            <a:schemeClr val="tx1"/>
                          </a:solidFill>
                        </a:rPr>
                        <a:t>Data</a:t>
                      </a:r>
                    </a:p>
                  </a:txBody>
                  <a:tcPr anchor="ctr">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solidFill>
                      <a:schemeClr val="bg1">
                        <a:lumMod val="65000"/>
                        <a:lumOff val="35000"/>
                      </a:schemeClr>
                    </a:solidFill>
                  </a:tcPr>
                </a:tc>
                <a:extLst>
                  <a:ext uri="{0D108BD9-81ED-4DB2-BD59-A6C34878D82A}">
                    <a16:rowId xmlns:a16="http://schemas.microsoft.com/office/drawing/2014/main" val="4050775837"/>
                  </a:ext>
                </a:extLst>
              </a:tr>
              <a:tr h="2929830">
                <a:tc>
                  <a:txBody>
                    <a:bodyPr/>
                    <a:lstStyle/>
                    <a:p>
                      <a:r>
                        <a:rPr lang="en-US" dirty="0">
                          <a:solidFill>
                            <a:schemeClr val="bg1"/>
                          </a:solidFill>
                        </a:rPr>
                        <a:t>Use historic data on videogame sales to perform a descriptive analysis to help </a:t>
                      </a:r>
                      <a:r>
                        <a:rPr lang="en-US" dirty="0" err="1">
                          <a:solidFill>
                            <a:schemeClr val="bg1"/>
                          </a:solidFill>
                        </a:rPr>
                        <a:t>GameCo</a:t>
                      </a:r>
                      <a:r>
                        <a:rPr lang="en-US" dirty="0">
                          <a:solidFill>
                            <a:schemeClr val="bg1"/>
                          </a:solidFill>
                        </a:rPr>
                        <a:t> understand how their new games might fare in the market.</a:t>
                      </a:r>
                      <a:endParaRPr lang="de-DE" sz="1800" kern="1200" dirty="0">
                        <a:solidFill>
                          <a:schemeClr val="bg1"/>
                        </a:solidFill>
                        <a:latin typeface="+mn-lt"/>
                        <a:ea typeface="+mn-ea"/>
                        <a:cs typeface="+mn-cs"/>
                      </a:endParaRPr>
                    </a:p>
                  </a:txBody>
                  <a:tcPr>
                    <a:solidFill>
                      <a:schemeClr val="tx1">
                        <a:lumMod val="85000"/>
                      </a:schemeClr>
                    </a:solidFill>
                  </a:tcPr>
                </a:tc>
                <a:tc>
                  <a:txBody>
                    <a:bodyPr/>
                    <a:lstStyle/>
                    <a:p>
                      <a:pPr marL="0" indent="0">
                        <a:buFont typeface="Arial" panose="020B0604020202020204" pitchFamily="34" charset="0"/>
                        <a:buNone/>
                      </a:pPr>
                      <a:r>
                        <a:rPr lang="de-DE" dirty="0" err="1">
                          <a:solidFill>
                            <a:schemeClr val="bg1"/>
                          </a:solidFill>
                        </a:rPr>
                        <a:t>Ddata</a:t>
                      </a:r>
                      <a:r>
                        <a:rPr lang="de-DE" dirty="0">
                          <a:solidFill>
                            <a:schemeClr val="bg1"/>
                          </a:solidFill>
                        </a:rPr>
                        <a:t> </a:t>
                      </a:r>
                      <a:r>
                        <a:rPr lang="de-DE" dirty="0" err="1">
                          <a:solidFill>
                            <a:schemeClr val="bg1"/>
                          </a:solidFill>
                        </a:rPr>
                        <a:t>set</a:t>
                      </a:r>
                      <a:r>
                        <a:rPr lang="de-DE" dirty="0">
                          <a:solidFill>
                            <a:schemeClr val="bg1"/>
                          </a:solidFill>
                        </a:rPr>
                        <a:t> </a:t>
                      </a:r>
                      <a:r>
                        <a:rPr lang="de-DE" dirty="0" err="1">
                          <a:solidFill>
                            <a:schemeClr val="bg1"/>
                          </a:solidFill>
                        </a:rPr>
                        <a:t>covers</a:t>
                      </a:r>
                      <a:r>
                        <a:rPr lang="de-DE" dirty="0">
                          <a:solidFill>
                            <a:schemeClr val="bg1"/>
                          </a:solidFill>
                        </a:rPr>
                        <a:t> </a:t>
                      </a:r>
                      <a:r>
                        <a:rPr lang="de-DE" dirty="0" err="1">
                          <a:solidFill>
                            <a:schemeClr val="bg1"/>
                          </a:solidFill>
                        </a:rPr>
                        <a:t>historical</a:t>
                      </a:r>
                      <a:r>
                        <a:rPr lang="de-DE" dirty="0">
                          <a:solidFill>
                            <a:schemeClr val="bg1"/>
                          </a:solidFill>
                        </a:rPr>
                        <a:t> </a:t>
                      </a:r>
                      <a:r>
                        <a:rPr lang="de-DE" dirty="0" err="1">
                          <a:solidFill>
                            <a:schemeClr val="bg1"/>
                          </a:solidFill>
                        </a:rPr>
                        <a:t>sales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videogames</a:t>
                      </a:r>
                      <a:r>
                        <a:rPr lang="de-DE" dirty="0">
                          <a:solidFill>
                            <a:schemeClr val="bg1"/>
                          </a:solidFill>
                        </a:rPr>
                        <a:t> </a:t>
                      </a:r>
                      <a:r>
                        <a:rPr lang="de-DE" dirty="0" err="1">
                          <a:solidFill>
                            <a:schemeClr val="bg1"/>
                          </a:solidFill>
                        </a:rPr>
                        <a:t>that</a:t>
                      </a:r>
                      <a:r>
                        <a:rPr lang="de-DE" dirty="0">
                          <a:solidFill>
                            <a:schemeClr val="bg1"/>
                          </a:solidFill>
                        </a:rPr>
                        <a:t> </a:t>
                      </a:r>
                      <a:r>
                        <a:rPr lang="de-DE" dirty="0" err="1">
                          <a:solidFill>
                            <a:schemeClr val="bg1"/>
                          </a:solidFill>
                        </a:rPr>
                        <a:t>sold</a:t>
                      </a:r>
                      <a:r>
                        <a:rPr lang="de-DE" dirty="0">
                          <a:solidFill>
                            <a:schemeClr val="bg1"/>
                          </a:solidFill>
                        </a:rPr>
                        <a:t> </a:t>
                      </a:r>
                      <a:r>
                        <a:rPr lang="de-DE" dirty="0" err="1">
                          <a:solidFill>
                            <a:schemeClr val="bg1"/>
                          </a:solidFill>
                        </a:rPr>
                        <a:t>more</a:t>
                      </a:r>
                      <a:r>
                        <a:rPr lang="de-DE" dirty="0">
                          <a:solidFill>
                            <a:schemeClr val="bg1"/>
                          </a:solidFill>
                        </a:rPr>
                        <a:t> </a:t>
                      </a:r>
                      <a:r>
                        <a:rPr lang="de-DE" dirty="0" err="1">
                          <a:solidFill>
                            <a:schemeClr val="bg1"/>
                          </a:solidFill>
                        </a:rPr>
                        <a:t>than</a:t>
                      </a:r>
                      <a:r>
                        <a:rPr lang="de-DE" dirty="0">
                          <a:solidFill>
                            <a:schemeClr val="bg1"/>
                          </a:solidFill>
                        </a:rPr>
                        <a:t> 100.000 </a:t>
                      </a:r>
                      <a:r>
                        <a:rPr lang="de-DE" dirty="0" err="1">
                          <a:solidFill>
                            <a:schemeClr val="bg1"/>
                          </a:solidFill>
                        </a:rPr>
                        <a:t>copies</a:t>
                      </a:r>
                      <a:r>
                        <a:rPr lang="de-DE" dirty="0">
                          <a:solidFill>
                            <a:schemeClr val="bg1"/>
                          </a:solidFill>
                        </a:rPr>
                        <a:t> </a:t>
                      </a:r>
                      <a:r>
                        <a:rPr lang="de-DE" dirty="0" err="1">
                          <a:solidFill>
                            <a:schemeClr val="bg1"/>
                          </a:solidFill>
                        </a:rPr>
                        <a:t>between</a:t>
                      </a:r>
                      <a:r>
                        <a:rPr lang="de-DE" dirty="0">
                          <a:solidFill>
                            <a:schemeClr val="bg1"/>
                          </a:solidFill>
                        </a:rPr>
                        <a:t> 1986 and 2016. Data </a:t>
                      </a:r>
                      <a:r>
                        <a:rPr lang="de-DE" dirty="0" err="1">
                          <a:solidFill>
                            <a:schemeClr val="bg1"/>
                          </a:solidFill>
                        </a:rPr>
                        <a:t>retrieved</a:t>
                      </a:r>
                      <a:r>
                        <a:rPr lang="de-DE" dirty="0">
                          <a:solidFill>
                            <a:schemeClr val="bg1"/>
                          </a:solidFill>
                        </a:rPr>
                        <a:t> </a:t>
                      </a:r>
                      <a:r>
                        <a:rPr lang="de-DE" dirty="0" err="1">
                          <a:solidFill>
                            <a:schemeClr val="bg1"/>
                          </a:solidFill>
                        </a:rPr>
                        <a:t>from</a:t>
                      </a:r>
                      <a:r>
                        <a:rPr lang="de-DE" dirty="0">
                          <a:solidFill>
                            <a:schemeClr val="bg1"/>
                          </a:solidFill>
                        </a:rPr>
                        <a:t> </a:t>
                      </a:r>
                      <a:r>
                        <a:rPr lang="de-DE" dirty="0" err="1">
                          <a:solidFill>
                            <a:schemeClr val="bg1"/>
                          </a:solidFill>
                          <a:hlinkClick r:id="rId2"/>
                        </a:rPr>
                        <a:t>VGChartz</a:t>
                      </a:r>
                      <a:r>
                        <a:rPr lang="de-DE" dirty="0">
                          <a:solidFill>
                            <a:schemeClr val="bg1"/>
                          </a:solidFill>
                        </a:rPr>
                        <a:t>. </a:t>
                      </a:r>
                    </a:p>
                  </a:txBody>
                  <a:tcPr>
                    <a:solidFill>
                      <a:schemeClr val="tx1">
                        <a:lumMod val="85000"/>
                      </a:schemeClr>
                    </a:solidFill>
                  </a:tcPr>
                </a:tc>
                <a:tc>
                  <a:txBody>
                    <a:bodyPr/>
                    <a:lstStyle/>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profiling</a:t>
                      </a:r>
                      <a:r>
                        <a:rPr lang="de-DE" dirty="0">
                          <a:solidFill>
                            <a:schemeClr val="bg1"/>
                          </a:solidFill>
                        </a:rPr>
                        <a:t> and </a:t>
                      </a:r>
                      <a:r>
                        <a:rPr lang="de-DE" dirty="0" err="1">
                          <a:solidFill>
                            <a:schemeClr val="bg1"/>
                          </a:solidFill>
                        </a:rPr>
                        <a:t>integrity</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Pivot </a:t>
                      </a:r>
                      <a:r>
                        <a:rPr lang="de-DE" dirty="0" err="1">
                          <a:solidFill>
                            <a:schemeClr val="bg1"/>
                          </a:solidFill>
                        </a:rPr>
                        <a:t>Tables</a:t>
                      </a:r>
                      <a:r>
                        <a:rPr lang="de-DE" dirty="0">
                          <a:solidFill>
                            <a:schemeClr val="bg1"/>
                          </a:solidFill>
                        </a:rPr>
                        <a:t> in </a:t>
                      </a:r>
                      <a:r>
                        <a:rPr lang="de-DE" dirty="0" err="1">
                          <a:solidFill>
                            <a:schemeClr val="bg1"/>
                          </a:solidFill>
                        </a:rPr>
                        <a:t>excel</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Descriptive</a:t>
                      </a:r>
                      <a:r>
                        <a:rPr lang="de-DE" dirty="0">
                          <a:solidFill>
                            <a:schemeClr val="bg1"/>
                          </a:solidFill>
                        </a:rPr>
                        <a:t> Analysis</a:t>
                      </a:r>
                    </a:p>
                    <a:p>
                      <a:pPr marL="285750" indent="-285750">
                        <a:buFont typeface="Arial" panose="020B0604020202020204" pitchFamily="34" charset="0"/>
                        <a:buChar char="•"/>
                      </a:pPr>
                      <a:r>
                        <a:rPr lang="de-DE" dirty="0">
                          <a:solidFill>
                            <a:schemeClr val="bg1"/>
                          </a:solidFill>
                        </a:rPr>
                        <a:t>Excel </a:t>
                      </a:r>
                      <a:r>
                        <a:rPr lang="de-DE" dirty="0" err="1">
                          <a:solidFill>
                            <a:schemeClr val="bg1"/>
                          </a:solidFill>
                        </a:rPr>
                        <a:t>Visualization</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Storytelling </a:t>
                      </a:r>
                      <a:r>
                        <a:rPr lang="de-DE" dirty="0" err="1">
                          <a:solidFill>
                            <a:schemeClr val="bg1"/>
                          </a:solidFill>
                        </a:rPr>
                        <a:t>with</a:t>
                      </a:r>
                      <a:r>
                        <a:rPr lang="de-DE" dirty="0">
                          <a:solidFill>
                            <a:schemeClr val="bg1"/>
                          </a:solidFill>
                        </a:rPr>
                        <a:t> Power Point</a:t>
                      </a:r>
                    </a:p>
                  </a:txBody>
                  <a:tcPr>
                    <a:solidFill>
                      <a:schemeClr val="tx1">
                        <a:lumMod val="85000"/>
                      </a:schemeClr>
                    </a:solidFill>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16825" y="2673505"/>
            <a:ext cx="887179" cy="887179"/>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9"/>
          <a:stretch>
            <a:fillRect/>
          </a:stretch>
        </p:blipFill>
        <p:spPr>
          <a:xfrm>
            <a:off x="7976259" y="5522856"/>
            <a:ext cx="1255489" cy="518280"/>
          </a:xfrm>
          <a:prstGeom prst="rect">
            <a:avLst/>
          </a:prstGeom>
        </p:spPr>
      </p:pic>
      <p:pic>
        <p:nvPicPr>
          <p:cNvPr id="8" name="Grafik 7">
            <a:extLst>
              <a:ext uri="{FF2B5EF4-FFF2-40B4-BE49-F238E27FC236}">
                <a16:creationId xmlns:a16="http://schemas.microsoft.com/office/drawing/2014/main" id="{B37AB9A0-08D1-215B-C1EE-3B7813DB597D}"/>
              </a:ext>
            </a:extLst>
          </p:cNvPr>
          <p:cNvPicPr>
            <a:picLocks noChangeAspect="1"/>
          </p:cNvPicPr>
          <p:nvPr/>
        </p:nvPicPr>
        <p:blipFill>
          <a:blip r:embed="rId10"/>
          <a:stretch>
            <a:fillRect/>
          </a:stretch>
        </p:blipFill>
        <p:spPr>
          <a:xfrm>
            <a:off x="9453534" y="5498866"/>
            <a:ext cx="1564179" cy="566261"/>
          </a:xfrm>
          <a:prstGeom prst="rect">
            <a:avLst/>
          </a:prstGeom>
        </p:spPr>
      </p:pic>
    </p:spTree>
    <p:extLst>
      <p:ext uri="{BB962C8B-B14F-4D97-AF65-F5344CB8AC3E}">
        <p14:creationId xmlns:p14="http://schemas.microsoft.com/office/powerpoint/2010/main" val="44259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Historical Analysis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19" name="TextBox 88">
            <a:extLst>
              <a:ext uri="{FF2B5EF4-FFF2-40B4-BE49-F238E27FC236}">
                <a16:creationId xmlns:a16="http://schemas.microsoft.com/office/drawing/2014/main" id="{14F869AF-97D0-6A58-2AE3-5B4064E2B114}"/>
              </a:ext>
            </a:extLst>
          </p:cNvPr>
          <p:cNvSpPr txBox="1"/>
          <p:nvPr/>
        </p:nvSpPr>
        <p:spPr>
          <a:xfrm>
            <a:off x="6836651" y="4556614"/>
            <a:ext cx="4364749" cy="1425081"/>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indent="-342900">
              <a:buAutoNum type="arabicPeriod"/>
            </a:pPr>
            <a:r>
              <a:rPr lang="en-US" sz="1400" b="0" baseline="0" dirty="0">
                <a:solidFill>
                  <a:schemeClr val="tx1"/>
                </a:solidFill>
                <a:latin typeface="Abadi MT Condensed Light" panose="020B0306030101010103" pitchFamily="34" charset="77"/>
                <a:ea typeface="+mn-ea"/>
                <a:cs typeface="+mn-cs"/>
              </a:rPr>
              <a:t>There is a rapid increase of video-game sales from the 1980s until 2008, sharp decline afterwards, cause by the onset of digital videogames purchases.</a:t>
            </a:r>
          </a:p>
          <a:p>
            <a:pPr marL="342900" indent="-342900">
              <a:buAutoNum type="arabicPeriod"/>
            </a:pPr>
            <a:r>
              <a:rPr lang="en-US" sz="1400" dirty="0">
                <a:solidFill>
                  <a:schemeClr val="tx1"/>
                </a:solidFill>
                <a:latin typeface="Abadi MT Condensed Light" panose="020B0306030101010103" pitchFamily="34" charset="77"/>
              </a:rPr>
              <a:t>Downward trend of the North American market since 2001-2005. Gradual increase of market-share of Europe.</a:t>
            </a:r>
            <a:endParaRPr lang="en-US" sz="1400" b="0" baseline="0" dirty="0">
              <a:solidFill>
                <a:schemeClr val="tx1"/>
              </a:solidFill>
              <a:latin typeface="Abadi MT Condensed Light" panose="020B0306030101010103" pitchFamily="34" charset="77"/>
              <a:ea typeface="+mn-ea"/>
              <a:cs typeface="+mn-cs"/>
            </a:endParaRPr>
          </a:p>
        </p:txBody>
      </p:sp>
      <p:pic>
        <p:nvPicPr>
          <p:cNvPr id="3" name="Inhaltsplatzhalter 5">
            <a:extLst>
              <a:ext uri="{FF2B5EF4-FFF2-40B4-BE49-F238E27FC236}">
                <a16:creationId xmlns:a16="http://schemas.microsoft.com/office/drawing/2014/main" id="{F3DB84E0-D949-9E26-F411-7C3A643A545F}"/>
              </a:ext>
            </a:extLst>
          </p:cNvPr>
          <p:cNvPicPr>
            <a:picLocks noGrp="1" noChangeAspect="1"/>
          </p:cNvPicPr>
          <p:nvPr>
            <p:ph sz="half" idx="1"/>
          </p:nvPr>
        </p:nvPicPr>
        <p:blipFill>
          <a:blip r:embed="rId2"/>
          <a:stretch>
            <a:fillRect/>
          </a:stretch>
        </p:blipFill>
        <p:spPr>
          <a:xfrm>
            <a:off x="849758" y="2119218"/>
            <a:ext cx="5246242" cy="3899301"/>
          </a:xfrm>
          <a:prstGeom prst="rect">
            <a:avLst/>
          </a:prstGeom>
        </p:spPr>
      </p:pic>
      <p:pic>
        <p:nvPicPr>
          <p:cNvPr id="4" name="Grafik 3">
            <a:extLst>
              <a:ext uri="{FF2B5EF4-FFF2-40B4-BE49-F238E27FC236}">
                <a16:creationId xmlns:a16="http://schemas.microsoft.com/office/drawing/2014/main" id="{578261C6-29F3-7147-E11B-200B78D6907B}"/>
              </a:ext>
            </a:extLst>
          </p:cNvPr>
          <p:cNvPicPr>
            <a:picLocks noChangeAspect="1"/>
          </p:cNvPicPr>
          <p:nvPr/>
        </p:nvPicPr>
        <p:blipFill>
          <a:blip r:embed="rId3"/>
          <a:stretch>
            <a:fillRect/>
          </a:stretch>
        </p:blipFill>
        <p:spPr>
          <a:xfrm>
            <a:off x="6836652" y="2119219"/>
            <a:ext cx="4253306" cy="2266742"/>
          </a:xfrm>
          <a:prstGeom prst="rect">
            <a:avLst/>
          </a:prstGeom>
        </p:spPr>
      </p:pic>
      <p:sp>
        <p:nvSpPr>
          <p:cNvPr id="6" name="Textfeld 5">
            <a:extLst>
              <a:ext uri="{FF2B5EF4-FFF2-40B4-BE49-F238E27FC236}">
                <a16:creationId xmlns:a16="http://schemas.microsoft.com/office/drawing/2014/main" id="{4E76DDDE-9043-7335-2C46-AC7617F40ED3}"/>
              </a:ext>
            </a:extLst>
          </p:cNvPr>
          <p:cNvSpPr txBox="1"/>
          <p:nvPr/>
        </p:nvSpPr>
        <p:spPr>
          <a:xfrm>
            <a:off x="425245" y="2044184"/>
            <a:ext cx="424513" cy="369332"/>
          </a:xfrm>
          <a:prstGeom prst="rect">
            <a:avLst/>
          </a:prstGeom>
          <a:noFill/>
        </p:spPr>
        <p:txBody>
          <a:bodyPr wrap="square" rtlCol="0">
            <a:spAutoFit/>
          </a:bodyPr>
          <a:lstStyle/>
          <a:p>
            <a:r>
              <a:rPr lang="de-DE" dirty="0">
                <a:solidFill>
                  <a:schemeClr val="bg1"/>
                </a:solidFill>
              </a:rPr>
              <a:t>1.</a:t>
            </a:r>
          </a:p>
        </p:txBody>
      </p:sp>
      <p:sp>
        <p:nvSpPr>
          <p:cNvPr id="8" name="Textfeld 7">
            <a:extLst>
              <a:ext uri="{FF2B5EF4-FFF2-40B4-BE49-F238E27FC236}">
                <a16:creationId xmlns:a16="http://schemas.microsoft.com/office/drawing/2014/main" id="{127AA117-96B7-65C9-DB33-80DE17B97BC6}"/>
              </a:ext>
            </a:extLst>
          </p:cNvPr>
          <p:cNvSpPr txBox="1"/>
          <p:nvPr/>
        </p:nvSpPr>
        <p:spPr>
          <a:xfrm>
            <a:off x="6412139" y="2044184"/>
            <a:ext cx="424513" cy="369332"/>
          </a:xfrm>
          <a:prstGeom prst="rect">
            <a:avLst/>
          </a:prstGeom>
          <a:noFill/>
        </p:spPr>
        <p:txBody>
          <a:bodyPr wrap="square" rtlCol="0">
            <a:spAutoFit/>
          </a:bodyPr>
          <a:lstStyle/>
          <a:p>
            <a:r>
              <a:rPr lang="de-DE" dirty="0">
                <a:solidFill>
                  <a:schemeClr val="bg1"/>
                </a:solidFill>
              </a:rPr>
              <a:t>2.</a:t>
            </a:r>
          </a:p>
        </p:txBody>
      </p:sp>
    </p:spTree>
    <p:extLst>
      <p:ext uri="{BB962C8B-B14F-4D97-AF65-F5344CB8AC3E}">
        <p14:creationId xmlns:p14="http://schemas.microsoft.com/office/powerpoint/2010/main" val="359984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Analyse </a:t>
            </a:r>
            <a:r>
              <a:rPr lang="de-DE" dirty="0" err="1">
                <a:solidFill>
                  <a:schemeClr val="bg1"/>
                </a:solidFill>
              </a:rPr>
              <a:t>of</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markets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19" name="TextBox 88">
            <a:extLst>
              <a:ext uri="{FF2B5EF4-FFF2-40B4-BE49-F238E27FC236}">
                <a16:creationId xmlns:a16="http://schemas.microsoft.com/office/drawing/2014/main" id="{14F869AF-97D0-6A58-2AE3-5B4064E2B114}"/>
              </a:ext>
            </a:extLst>
          </p:cNvPr>
          <p:cNvSpPr txBox="1"/>
          <p:nvPr/>
        </p:nvSpPr>
        <p:spPr>
          <a:xfrm>
            <a:off x="843688" y="5392497"/>
            <a:ext cx="5252311" cy="808278"/>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0" baseline="0" dirty="0">
                <a:solidFill>
                  <a:schemeClr val="tx1"/>
                </a:solidFill>
                <a:latin typeface="Abadi MT Condensed Light" panose="020B0306030101010103" pitchFamily="34" charset="77"/>
                <a:ea typeface="+mn-ea"/>
                <a:cs typeface="+mn-cs"/>
              </a:rPr>
              <a:t>The Genre Action and Sports display a high Popularity in the important markets of North America and Europe.</a:t>
            </a:r>
          </a:p>
        </p:txBody>
      </p:sp>
      <p:pic>
        <p:nvPicPr>
          <p:cNvPr id="10" name="Grafik 9">
            <a:extLst>
              <a:ext uri="{FF2B5EF4-FFF2-40B4-BE49-F238E27FC236}">
                <a16:creationId xmlns:a16="http://schemas.microsoft.com/office/drawing/2014/main" id="{B1513935-4926-7D9A-7378-DA62E4A3FF21}"/>
              </a:ext>
            </a:extLst>
          </p:cNvPr>
          <p:cNvPicPr>
            <a:picLocks noChangeAspect="1"/>
          </p:cNvPicPr>
          <p:nvPr/>
        </p:nvPicPr>
        <p:blipFill>
          <a:blip r:embed="rId2"/>
          <a:stretch>
            <a:fillRect/>
          </a:stretch>
        </p:blipFill>
        <p:spPr>
          <a:xfrm>
            <a:off x="843689" y="1996494"/>
            <a:ext cx="5390965" cy="3361867"/>
          </a:xfrm>
          <a:prstGeom prst="rect">
            <a:avLst/>
          </a:prstGeom>
        </p:spPr>
      </p:pic>
      <p:pic>
        <p:nvPicPr>
          <p:cNvPr id="11" name="Grafik 10">
            <a:extLst>
              <a:ext uri="{FF2B5EF4-FFF2-40B4-BE49-F238E27FC236}">
                <a16:creationId xmlns:a16="http://schemas.microsoft.com/office/drawing/2014/main" id="{1E7BB0D1-187D-2D58-9C0F-33966DD7848E}"/>
              </a:ext>
            </a:extLst>
          </p:cNvPr>
          <p:cNvPicPr>
            <a:picLocks noChangeAspect="1"/>
          </p:cNvPicPr>
          <p:nvPr/>
        </p:nvPicPr>
        <p:blipFill>
          <a:blip r:embed="rId3"/>
          <a:stretch>
            <a:fillRect/>
          </a:stretch>
        </p:blipFill>
        <p:spPr>
          <a:xfrm>
            <a:off x="6437899" y="2024819"/>
            <a:ext cx="4910412" cy="3232731"/>
          </a:xfrm>
          <a:prstGeom prst="rect">
            <a:avLst/>
          </a:prstGeom>
        </p:spPr>
      </p:pic>
      <p:sp>
        <p:nvSpPr>
          <p:cNvPr id="12" name="TextBox 88">
            <a:extLst>
              <a:ext uri="{FF2B5EF4-FFF2-40B4-BE49-F238E27FC236}">
                <a16:creationId xmlns:a16="http://schemas.microsoft.com/office/drawing/2014/main" id="{0FE39A4E-25B4-883F-7069-9B9FC4475FF3}"/>
              </a:ext>
            </a:extLst>
          </p:cNvPr>
          <p:cNvSpPr txBox="1"/>
          <p:nvPr/>
        </p:nvSpPr>
        <p:spPr>
          <a:xfrm>
            <a:off x="6437898" y="5392497"/>
            <a:ext cx="4910413" cy="808278"/>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defRPr sz="1600" b="0" baseline="0">
                <a:solidFill>
                  <a:schemeClr val="tx1"/>
                </a:solidFill>
                <a:latin typeface="Abadi MT Condensed Light" panose="020B0306030101010103" pitchFamily="34" charset="77"/>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de-DE" dirty="0" err="1"/>
              <a:t>Despite</a:t>
            </a:r>
            <a:r>
              <a:rPr lang="de-DE" dirty="0"/>
              <a:t> </a:t>
            </a:r>
            <a:r>
              <a:rPr lang="de-DE" dirty="0" err="1"/>
              <a:t>the</a:t>
            </a:r>
            <a:r>
              <a:rPr lang="de-DE" dirty="0"/>
              <a:t> </a:t>
            </a:r>
            <a:r>
              <a:rPr lang="de-DE" dirty="0" err="1"/>
              <a:t>loss</a:t>
            </a:r>
            <a:r>
              <a:rPr lang="de-DE" dirty="0"/>
              <a:t> </a:t>
            </a:r>
            <a:r>
              <a:rPr lang="de-DE" dirty="0" err="1"/>
              <a:t>of</a:t>
            </a:r>
            <a:r>
              <a:rPr lang="de-DE" dirty="0"/>
              <a:t> </a:t>
            </a:r>
            <a:r>
              <a:rPr lang="de-DE" dirty="0" err="1"/>
              <a:t>sales</a:t>
            </a:r>
            <a:r>
              <a:rPr lang="de-DE" dirty="0"/>
              <a:t> in NA, </a:t>
            </a:r>
            <a:r>
              <a:rPr lang="de-DE" dirty="0" err="1"/>
              <a:t>the</a:t>
            </a:r>
            <a:r>
              <a:rPr lang="de-DE" dirty="0"/>
              <a:t> Genre „Action“ </a:t>
            </a:r>
            <a:r>
              <a:rPr lang="de-DE" dirty="0" err="1"/>
              <a:t>shows</a:t>
            </a:r>
            <a:r>
              <a:rPr lang="de-DE" dirty="0"/>
              <a:t> </a:t>
            </a:r>
            <a:r>
              <a:rPr lang="de-DE" dirty="0" err="1"/>
              <a:t>the</a:t>
            </a:r>
            <a:r>
              <a:rPr lang="de-DE" dirty="0"/>
              <a:t> </a:t>
            </a:r>
            <a:r>
              <a:rPr lang="de-DE" dirty="0" err="1"/>
              <a:t>most</a:t>
            </a:r>
            <a:r>
              <a:rPr lang="de-DE" dirty="0"/>
              <a:t> </a:t>
            </a:r>
            <a:r>
              <a:rPr lang="de-DE" dirty="0" err="1"/>
              <a:t>sales</a:t>
            </a:r>
            <a:r>
              <a:rPr lang="de-DE" dirty="0"/>
              <a:t> in 2016. „Shooter“, „Sports“ </a:t>
            </a:r>
            <a:r>
              <a:rPr lang="de-DE" dirty="0" err="1"/>
              <a:t>should</a:t>
            </a:r>
            <a:r>
              <a:rPr lang="de-DE" dirty="0"/>
              <a:t> also </a:t>
            </a:r>
            <a:r>
              <a:rPr lang="de-DE" dirty="0" err="1"/>
              <a:t>be</a:t>
            </a:r>
            <a:r>
              <a:rPr lang="de-DE" dirty="0"/>
              <a:t> </a:t>
            </a:r>
            <a:r>
              <a:rPr lang="de-DE" dirty="0" err="1"/>
              <a:t>considered</a:t>
            </a:r>
            <a:r>
              <a:rPr lang="de-DE" dirty="0"/>
              <a:t>.</a:t>
            </a:r>
          </a:p>
        </p:txBody>
      </p:sp>
    </p:spTree>
    <p:extLst>
      <p:ext uri="{BB962C8B-B14F-4D97-AF65-F5344CB8AC3E}">
        <p14:creationId xmlns:p14="http://schemas.microsoft.com/office/powerpoint/2010/main" val="50435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Analyse </a:t>
            </a:r>
            <a:r>
              <a:rPr lang="de-DE" dirty="0" err="1">
                <a:solidFill>
                  <a:schemeClr val="bg1"/>
                </a:solidFill>
              </a:rPr>
              <a:t>of</a:t>
            </a:r>
            <a:r>
              <a:rPr lang="de-DE" dirty="0">
                <a:solidFill>
                  <a:schemeClr val="bg1"/>
                </a:solidFill>
              </a:rPr>
              <a:t> </a:t>
            </a:r>
            <a:r>
              <a:rPr lang="de-DE" dirty="0" err="1">
                <a:solidFill>
                  <a:schemeClr val="bg1"/>
                </a:solidFill>
              </a:rPr>
              <a:t>publishers</a:t>
            </a:r>
            <a:r>
              <a:rPr lang="de-DE" dirty="0">
                <a:solidFill>
                  <a:schemeClr val="bg1"/>
                </a:solidFill>
              </a:rPr>
              <a:t> and </a:t>
            </a:r>
            <a:r>
              <a:rPr lang="de-DE" dirty="0" err="1">
                <a:solidFill>
                  <a:schemeClr val="bg1"/>
                </a:solidFill>
              </a:rPr>
              <a:t>consoles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19" name="TextBox 88">
            <a:extLst>
              <a:ext uri="{FF2B5EF4-FFF2-40B4-BE49-F238E27FC236}">
                <a16:creationId xmlns:a16="http://schemas.microsoft.com/office/drawing/2014/main" id="{14F869AF-97D0-6A58-2AE3-5B4064E2B114}"/>
              </a:ext>
            </a:extLst>
          </p:cNvPr>
          <p:cNvSpPr txBox="1"/>
          <p:nvPr/>
        </p:nvSpPr>
        <p:spPr>
          <a:xfrm>
            <a:off x="919219" y="5122983"/>
            <a:ext cx="5338706" cy="1086056"/>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defRPr sz="1600" b="0" baseline="0">
                <a:solidFill>
                  <a:schemeClr val="tx1"/>
                </a:solidFill>
                <a:latin typeface="Abadi MT Condensed Light" panose="020B0306030101010103" pitchFamily="34" charset="77"/>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285750" indent="-285750">
              <a:buFont typeface="Arial" panose="020B0604020202020204" pitchFamily="34" charset="0"/>
              <a:buChar char="•"/>
            </a:pPr>
            <a:r>
              <a:rPr lang="de-DE" dirty="0"/>
              <a:t>Nintendo, Electronic Arts, Activision </a:t>
            </a:r>
            <a:r>
              <a:rPr lang="de-DE" dirty="0" err="1"/>
              <a:t>are</a:t>
            </a:r>
            <a:r>
              <a:rPr lang="de-DE" dirty="0"/>
              <a:t> </a:t>
            </a:r>
            <a:r>
              <a:rPr lang="de-DE" dirty="0" err="1"/>
              <a:t>the</a:t>
            </a:r>
            <a:r>
              <a:rPr lang="de-DE" dirty="0"/>
              <a:t> </a:t>
            </a:r>
            <a:r>
              <a:rPr lang="de-DE" dirty="0" err="1"/>
              <a:t>bigest</a:t>
            </a:r>
            <a:r>
              <a:rPr lang="de-DE" dirty="0"/>
              <a:t> </a:t>
            </a:r>
            <a:r>
              <a:rPr lang="de-DE" dirty="0" err="1"/>
              <a:t>companies</a:t>
            </a:r>
            <a:r>
              <a:rPr lang="de-DE" dirty="0"/>
              <a:t> in </a:t>
            </a:r>
            <a:r>
              <a:rPr lang="de-DE" dirty="0" err="1"/>
              <a:t>the</a:t>
            </a:r>
            <a:r>
              <a:rPr lang="de-DE" dirty="0"/>
              <a:t> North American and European </a:t>
            </a:r>
            <a:r>
              <a:rPr lang="de-DE" dirty="0" err="1"/>
              <a:t>Markets</a:t>
            </a:r>
            <a:r>
              <a:rPr lang="de-DE" dirty="0"/>
              <a:t>.</a:t>
            </a:r>
          </a:p>
          <a:p>
            <a:pPr marL="285750" indent="-285750">
              <a:buFont typeface="Arial" panose="020B0604020202020204" pitchFamily="34" charset="0"/>
              <a:buChar char="•"/>
            </a:pPr>
            <a:r>
              <a:rPr lang="de-DE" dirty="0"/>
              <a:t>In Japan, </a:t>
            </a:r>
            <a:r>
              <a:rPr lang="de-DE" dirty="0" err="1"/>
              <a:t>however</a:t>
            </a:r>
            <a:r>
              <a:rPr lang="de-DE" dirty="0"/>
              <a:t>, </a:t>
            </a:r>
            <a:r>
              <a:rPr lang="de-DE" dirty="0" err="1"/>
              <a:t>is</a:t>
            </a:r>
            <a:r>
              <a:rPr lang="de-DE" dirty="0"/>
              <a:t> </a:t>
            </a:r>
            <a:r>
              <a:rPr lang="de-DE" dirty="0" err="1"/>
              <a:t>the</a:t>
            </a:r>
            <a:r>
              <a:rPr lang="de-DE" dirty="0"/>
              <a:t> </a:t>
            </a:r>
            <a:r>
              <a:rPr lang="de-DE" dirty="0" err="1"/>
              <a:t>local</a:t>
            </a:r>
            <a:r>
              <a:rPr lang="de-DE" dirty="0"/>
              <a:t> </a:t>
            </a:r>
            <a:r>
              <a:rPr lang="de-DE" dirty="0" err="1"/>
              <a:t>publisehr</a:t>
            </a:r>
            <a:r>
              <a:rPr lang="de-DE" dirty="0"/>
              <a:t> Namco Bandai </a:t>
            </a:r>
            <a:r>
              <a:rPr lang="de-DE" dirty="0" err="1"/>
              <a:t>popular</a:t>
            </a:r>
            <a:r>
              <a:rPr lang="de-DE" dirty="0"/>
              <a:t>, </a:t>
            </a:r>
            <a:r>
              <a:rPr lang="de-DE" dirty="0" err="1"/>
              <a:t>next</a:t>
            </a:r>
            <a:r>
              <a:rPr lang="de-DE" dirty="0"/>
              <a:t> </a:t>
            </a:r>
            <a:r>
              <a:rPr lang="de-DE" dirty="0" err="1"/>
              <a:t>to</a:t>
            </a:r>
            <a:r>
              <a:rPr lang="de-DE" dirty="0"/>
              <a:t> Nintendo.</a:t>
            </a:r>
          </a:p>
          <a:p>
            <a:pPr marL="285750" indent="-285750">
              <a:buFont typeface="Arial" panose="020B0604020202020204" pitchFamily="34" charset="0"/>
              <a:buChar char="•"/>
            </a:pPr>
            <a:endParaRPr lang="en-US" dirty="0"/>
          </a:p>
        </p:txBody>
      </p:sp>
      <p:pic>
        <p:nvPicPr>
          <p:cNvPr id="3" name="Inhaltsplatzhalter 5">
            <a:extLst>
              <a:ext uri="{FF2B5EF4-FFF2-40B4-BE49-F238E27FC236}">
                <a16:creationId xmlns:a16="http://schemas.microsoft.com/office/drawing/2014/main" id="{2CDFF6F2-9A9C-6E84-0168-1AFAAE4EAF2B}"/>
              </a:ext>
            </a:extLst>
          </p:cNvPr>
          <p:cNvPicPr>
            <a:picLocks noGrp="1" noChangeAspect="1"/>
          </p:cNvPicPr>
          <p:nvPr>
            <p:ph sz="half" idx="1"/>
          </p:nvPr>
        </p:nvPicPr>
        <p:blipFill>
          <a:blip r:embed="rId2"/>
          <a:stretch>
            <a:fillRect/>
          </a:stretch>
        </p:blipFill>
        <p:spPr>
          <a:xfrm>
            <a:off x="919218" y="2241852"/>
            <a:ext cx="5338707" cy="2816235"/>
          </a:xfrm>
          <a:prstGeom prst="rect">
            <a:avLst/>
          </a:prstGeom>
        </p:spPr>
      </p:pic>
      <p:pic>
        <p:nvPicPr>
          <p:cNvPr id="6" name="Grafik 5">
            <a:extLst>
              <a:ext uri="{FF2B5EF4-FFF2-40B4-BE49-F238E27FC236}">
                <a16:creationId xmlns:a16="http://schemas.microsoft.com/office/drawing/2014/main" id="{9963D32E-9E17-1DA6-D1EA-1A4116B80189}"/>
              </a:ext>
            </a:extLst>
          </p:cNvPr>
          <p:cNvPicPr>
            <a:picLocks noChangeAspect="1"/>
          </p:cNvPicPr>
          <p:nvPr/>
        </p:nvPicPr>
        <p:blipFill>
          <a:blip r:embed="rId3"/>
          <a:stretch>
            <a:fillRect/>
          </a:stretch>
        </p:blipFill>
        <p:spPr>
          <a:xfrm>
            <a:off x="6740917" y="2155764"/>
            <a:ext cx="4531865" cy="2902323"/>
          </a:xfrm>
          <a:prstGeom prst="rect">
            <a:avLst/>
          </a:prstGeom>
        </p:spPr>
      </p:pic>
      <p:sp>
        <p:nvSpPr>
          <p:cNvPr id="7" name="TextBox 88">
            <a:extLst>
              <a:ext uri="{FF2B5EF4-FFF2-40B4-BE49-F238E27FC236}">
                <a16:creationId xmlns:a16="http://schemas.microsoft.com/office/drawing/2014/main" id="{90F31038-70DB-0C19-93DE-8F9414F899D1}"/>
              </a:ext>
            </a:extLst>
          </p:cNvPr>
          <p:cNvSpPr txBox="1"/>
          <p:nvPr/>
        </p:nvSpPr>
        <p:spPr>
          <a:xfrm>
            <a:off x="6740917" y="5122983"/>
            <a:ext cx="4531865" cy="1086056"/>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defRPr sz="1600" b="0" baseline="0">
                <a:solidFill>
                  <a:schemeClr val="tx1"/>
                </a:solidFill>
                <a:latin typeface="Abadi MT Condensed Light" panose="020B0306030101010103" pitchFamily="34" charset="77"/>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br>
              <a:rPr lang="de-DE" dirty="0"/>
            </a:br>
            <a:r>
              <a:rPr lang="de-DE" dirty="0"/>
              <a:t>PS4, Xbox and 3DS </a:t>
            </a:r>
            <a:r>
              <a:rPr lang="de-DE" dirty="0" err="1"/>
              <a:t>are</a:t>
            </a:r>
            <a:r>
              <a:rPr lang="de-DE" dirty="0"/>
              <a:t> </a:t>
            </a:r>
            <a:r>
              <a:rPr lang="de-DE" dirty="0" err="1"/>
              <a:t>the</a:t>
            </a:r>
            <a:r>
              <a:rPr lang="de-DE" dirty="0"/>
              <a:t> </a:t>
            </a:r>
            <a:r>
              <a:rPr lang="de-DE" dirty="0" err="1"/>
              <a:t>three</a:t>
            </a:r>
            <a:r>
              <a:rPr lang="de-DE" dirty="0"/>
              <a:t> </a:t>
            </a:r>
            <a:r>
              <a:rPr lang="de-DE" dirty="0" err="1"/>
              <a:t>most</a:t>
            </a:r>
            <a:r>
              <a:rPr lang="de-DE" dirty="0"/>
              <a:t> </a:t>
            </a:r>
            <a:r>
              <a:rPr lang="de-DE" dirty="0" err="1"/>
              <a:t>popular</a:t>
            </a:r>
            <a:r>
              <a:rPr lang="de-DE" dirty="0"/>
              <a:t> </a:t>
            </a:r>
            <a:r>
              <a:rPr lang="de-DE" dirty="0" err="1"/>
              <a:t>videogame</a:t>
            </a:r>
            <a:r>
              <a:rPr lang="de-DE" dirty="0"/>
              <a:t> </a:t>
            </a:r>
            <a:r>
              <a:rPr lang="de-DE" dirty="0" err="1"/>
              <a:t>platforms</a:t>
            </a:r>
            <a:r>
              <a:rPr lang="de-DE"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0376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Data Analysis Projects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 name="Diagramm 2">
            <a:extLst>
              <a:ext uri="{FF2B5EF4-FFF2-40B4-BE49-F238E27FC236}">
                <a16:creationId xmlns:a16="http://schemas.microsoft.com/office/drawing/2014/main" id="{7F31A951-DE61-E28E-7FDC-DE41111E5FB5}"/>
              </a:ext>
            </a:extLst>
          </p:cNvPr>
          <p:cNvGraphicFramePr/>
          <p:nvPr>
            <p:extLst>
              <p:ext uri="{D42A27DB-BD31-4B8C-83A1-F6EECF244321}">
                <p14:modId xmlns:p14="http://schemas.microsoft.com/office/powerpoint/2010/main" val="3238747436"/>
              </p:ext>
            </p:extLst>
          </p:nvPr>
        </p:nvGraphicFramePr>
        <p:xfrm>
          <a:off x="849757" y="2250662"/>
          <a:ext cx="10725023" cy="4729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79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GameCo</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6" y="2400323"/>
            <a:ext cx="10351641" cy="2308324"/>
          </a:xfrm>
          <a:prstGeom prst="rect">
            <a:avLst/>
          </a:prstGeom>
          <a:noFill/>
          <a:ln>
            <a:solidFill>
              <a:srgbClr val="FFC000"/>
            </a:solidFill>
          </a:ln>
        </p:spPr>
        <p:txBody>
          <a:bodyPr wrap="square" rtlCol="0">
            <a:spAutoFit/>
          </a:bodyPr>
          <a:lstStyle/>
          <a:p>
            <a:pPr marL="457200" indent="-457200">
              <a:buFont typeface="+mj-lt"/>
              <a:buAutoNum type="arabicPeriod"/>
            </a:pPr>
            <a:r>
              <a:rPr lang="en-US" dirty="0">
                <a:solidFill>
                  <a:schemeClr val="bg1"/>
                </a:solidFill>
              </a:rPr>
              <a:t>For more accurate market predictions it is imperative to develop strategies to account for the digital purchases of videogames.</a:t>
            </a:r>
          </a:p>
          <a:p>
            <a:pPr marL="457200" indent="-457200">
              <a:buFont typeface="+mj-lt"/>
              <a:buAutoNum type="arabicPeriod"/>
            </a:pPr>
            <a:r>
              <a:rPr lang="en-US" dirty="0">
                <a:solidFill>
                  <a:schemeClr val="bg1"/>
                </a:solidFill>
              </a:rPr>
              <a:t>If the trend seen in the sales of physical games is the same in digital sales, Europe should became the main target for market expansion of </a:t>
            </a:r>
            <a:r>
              <a:rPr lang="en-US" dirty="0" err="1">
                <a:solidFill>
                  <a:schemeClr val="bg1"/>
                </a:solidFill>
              </a:rPr>
              <a:t>GameCo</a:t>
            </a:r>
            <a:r>
              <a:rPr lang="en-US" dirty="0">
                <a:solidFill>
                  <a:schemeClr val="bg1"/>
                </a:solidFill>
              </a:rPr>
              <a:t>, as it shows the quickest grow.</a:t>
            </a:r>
          </a:p>
          <a:p>
            <a:pPr marL="457200" indent="-457200">
              <a:buFont typeface="+mj-lt"/>
              <a:buAutoNum type="arabicPeriod"/>
            </a:pPr>
            <a:r>
              <a:rPr lang="en-US" dirty="0">
                <a:solidFill>
                  <a:schemeClr val="bg1"/>
                </a:solidFill>
              </a:rPr>
              <a:t>An </a:t>
            </a:r>
            <a:r>
              <a:rPr lang="en-US" dirty="0" err="1">
                <a:solidFill>
                  <a:schemeClr val="bg1"/>
                </a:solidFill>
              </a:rPr>
              <a:t>expension</a:t>
            </a:r>
            <a:r>
              <a:rPr lang="en-US" dirty="0">
                <a:solidFill>
                  <a:schemeClr val="bg1"/>
                </a:solidFill>
              </a:rPr>
              <a:t> into Japan would require designing a specific market </a:t>
            </a:r>
            <a:r>
              <a:rPr lang="en-US" dirty="0" err="1">
                <a:solidFill>
                  <a:schemeClr val="bg1"/>
                </a:solidFill>
              </a:rPr>
              <a:t>strateigy</a:t>
            </a:r>
            <a:r>
              <a:rPr lang="en-US" dirty="0">
                <a:solidFill>
                  <a:schemeClr val="bg1"/>
                </a:solidFill>
              </a:rPr>
              <a:t>, as the region has marked differences with the rest of the world</a:t>
            </a:r>
          </a:p>
          <a:p>
            <a:pPr marL="457200" indent="-457200">
              <a:buFont typeface="+mj-lt"/>
              <a:buAutoNum type="arabicPeriod"/>
            </a:pPr>
            <a:r>
              <a:rPr lang="en-US" dirty="0">
                <a:solidFill>
                  <a:schemeClr val="bg1"/>
                </a:solidFill>
              </a:rPr>
              <a:t>A focus on PS4 and Xbox One seems advisable as a lot of games are shared between both platforms, which might help maximizing gains.</a:t>
            </a:r>
          </a:p>
        </p:txBody>
      </p:sp>
    </p:spTree>
    <p:extLst>
      <p:ext uri="{BB962C8B-B14F-4D97-AF65-F5344CB8AC3E}">
        <p14:creationId xmlns:p14="http://schemas.microsoft.com/office/powerpoint/2010/main" val="232508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Links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6" y="2400323"/>
            <a:ext cx="10351641" cy="3970318"/>
          </a:xfrm>
          <a:prstGeom prst="rect">
            <a:avLst/>
          </a:prstGeom>
          <a:noFill/>
          <a:ln>
            <a:solidFill>
              <a:srgbClr val="FFC000"/>
            </a:solidFill>
          </a:ln>
        </p:spPr>
        <p:txBody>
          <a:bodyPr wrap="square" rtlCol="0">
            <a:spAutoFit/>
          </a:bodyPr>
          <a:lstStyle/>
          <a:p>
            <a:pPr marL="457200" indent="-457200">
              <a:buFont typeface="+mj-lt"/>
              <a:buAutoNum type="arabicPeriod"/>
            </a:pPr>
            <a:r>
              <a:rPr lang="en-US" dirty="0">
                <a:solidFill>
                  <a:schemeClr val="bg1"/>
                </a:solidFill>
              </a:rPr>
              <a:t>GITHUB: </a:t>
            </a:r>
            <a:r>
              <a:rPr lang="de-DE" dirty="0">
                <a:solidFill>
                  <a:schemeClr val="bg1"/>
                </a:solidFill>
              </a:rPr>
              <a:t>: </a:t>
            </a:r>
            <a:r>
              <a:rPr lang="de-DE" dirty="0">
                <a:solidFill>
                  <a:schemeClr val="bg1"/>
                </a:solidFill>
                <a:hlinkClick r:id="rId2"/>
              </a:rPr>
              <a:t>https://github.com/niklaswinterius</a:t>
            </a:r>
            <a:endParaRPr lang="de-DE" dirty="0">
              <a:solidFill>
                <a:schemeClr val="bg1"/>
              </a:solidFill>
            </a:endParaRPr>
          </a:p>
          <a:p>
            <a:pPr marL="457200" indent="-457200">
              <a:buFont typeface="+mj-lt"/>
              <a:buAutoNum type="arabicPeriod"/>
            </a:pPr>
            <a:endParaRPr lang="de-DE" dirty="0">
              <a:solidFill>
                <a:schemeClr val="bg1"/>
              </a:solidFill>
            </a:endParaRPr>
          </a:p>
          <a:p>
            <a:pPr marL="457200" indent="-457200">
              <a:buFont typeface="+mj-lt"/>
              <a:buAutoNum type="arabicPeriod"/>
            </a:pPr>
            <a:r>
              <a:rPr lang="de-DE" dirty="0">
                <a:solidFill>
                  <a:schemeClr val="bg1"/>
                </a:solidFill>
              </a:rPr>
              <a:t>Project </a:t>
            </a:r>
            <a:r>
              <a:rPr lang="de-DE" dirty="0" err="1">
                <a:solidFill>
                  <a:schemeClr val="bg1"/>
                </a:solidFill>
              </a:rPr>
              <a:t>Instacart</a:t>
            </a:r>
            <a:r>
              <a:rPr lang="de-DE" dirty="0">
                <a:solidFill>
                  <a:schemeClr val="bg1"/>
                </a:solidFill>
              </a:rPr>
              <a:t>: </a:t>
            </a:r>
            <a:r>
              <a:rPr lang="de-DE" dirty="0">
                <a:hlinkClick r:id="rId3"/>
              </a:rPr>
              <a:t>GitHub - </a:t>
            </a:r>
            <a:r>
              <a:rPr lang="de-DE" dirty="0" err="1">
                <a:hlinkClick r:id="rId3"/>
              </a:rPr>
              <a:t>niklaswinterius</a:t>
            </a:r>
            <a:r>
              <a:rPr lang="de-DE" dirty="0">
                <a:hlinkClick r:id="rId3"/>
              </a:rPr>
              <a:t>/</a:t>
            </a:r>
            <a:r>
              <a:rPr lang="de-DE" dirty="0" err="1">
                <a:hlinkClick r:id="rId3"/>
              </a:rPr>
              <a:t>Instacart_analysis_cf</a:t>
            </a:r>
            <a:r>
              <a:rPr lang="de-DE" dirty="0">
                <a:hlinkClick r:id="rId3"/>
              </a:rPr>
              <a:t>: Analysis </a:t>
            </a:r>
            <a:r>
              <a:rPr lang="de-DE" dirty="0" err="1">
                <a:hlinkClick r:id="rId3"/>
              </a:rPr>
              <a:t>of</a:t>
            </a:r>
            <a:r>
              <a:rPr lang="de-DE" dirty="0">
                <a:hlinkClick r:id="rId3"/>
              </a:rPr>
              <a:t> </a:t>
            </a:r>
            <a:r>
              <a:rPr lang="de-DE" dirty="0" err="1">
                <a:hlinkClick r:id="rId3"/>
              </a:rPr>
              <a:t>Instacart</a:t>
            </a:r>
            <a:r>
              <a:rPr lang="de-DE" dirty="0">
                <a:hlinkClick r:id="rId3"/>
              </a:rPr>
              <a:t> </a:t>
            </a:r>
            <a:r>
              <a:rPr lang="de-DE" dirty="0" err="1">
                <a:hlinkClick r:id="rId3"/>
              </a:rPr>
              <a:t>data</a:t>
            </a:r>
            <a:r>
              <a:rPr lang="de-DE" dirty="0">
                <a:hlinkClick r:id="rId3"/>
              </a:rPr>
              <a:t> </a:t>
            </a:r>
            <a:r>
              <a:rPr lang="de-DE" dirty="0" err="1">
                <a:hlinkClick r:id="rId3"/>
              </a:rPr>
              <a:t>to</a:t>
            </a:r>
            <a:r>
              <a:rPr lang="de-DE" dirty="0">
                <a:hlinkClick r:id="rId3"/>
              </a:rPr>
              <a:t> </a:t>
            </a:r>
            <a:r>
              <a:rPr lang="de-DE" dirty="0" err="1">
                <a:hlinkClick r:id="rId3"/>
              </a:rPr>
              <a:t>identify</a:t>
            </a:r>
            <a:r>
              <a:rPr lang="de-DE" dirty="0">
                <a:hlinkClick r:id="rId3"/>
              </a:rPr>
              <a:t> </a:t>
            </a:r>
            <a:r>
              <a:rPr lang="de-DE" dirty="0" err="1">
                <a:hlinkClick r:id="rId3"/>
              </a:rPr>
              <a:t>sales</a:t>
            </a:r>
            <a:r>
              <a:rPr lang="de-DE" dirty="0">
                <a:hlinkClick r:id="rId3"/>
              </a:rPr>
              <a:t> </a:t>
            </a:r>
            <a:r>
              <a:rPr lang="de-DE" dirty="0" err="1">
                <a:hlinkClick r:id="rId3"/>
              </a:rPr>
              <a:t>pattern</a:t>
            </a:r>
            <a:r>
              <a:rPr lang="de-DE" dirty="0">
                <a:hlinkClick r:id="rId3"/>
              </a:rPr>
              <a:t> </a:t>
            </a:r>
            <a:r>
              <a:rPr lang="de-DE" dirty="0" err="1">
                <a:hlinkClick r:id="rId3"/>
              </a:rPr>
              <a:t>using</a:t>
            </a:r>
            <a:r>
              <a:rPr lang="de-DE" dirty="0">
                <a:hlinkClick r:id="rId3"/>
              </a:rPr>
              <a:t> Python </a:t>
            </a:r>
            <a:r>
              <a:rPr lang="de-DE" dirty="0" err="1">
                <a:hlinkClick r:id="rId3"/>
              </a:rPr>
              <a:t>as</a:t>
            </a:r>
            <a:r>
              <a:rPr lang="de-DE" dirty="0">
                <a:hlinkClick r:id="rId3"/>
              </a:rPr>
              <a:t> </a:t>
            </a:r>
            <a:r>
              <a:rPr lang="de-DE" dirty="0" err="1">
                <a:hlinkClick r:id="rId3"/>
              </a:rPr>
              <a:t>part</a:t>
            </a:r>
            <a:r>
              <a:rPr lang="de-DE" dirty="0">
                <a:hlinkClick r:id="rId3"/>
              </a:rPr>
              <a:t> </a:t>
            </a:r>
            <a:r>
              <a:rPr lang="de-DE" dirty="0" err="1">
                <a:hlinkClick r:id="rId3"/>
              </a:rPr>
              <a:t>of</a:t>
            </a:r>
            <a:r>
              <a:rPr lang="de-DE" dirty="0">
                <a:hlinkClick r:id="rId3"/>
              </a:rPr>
              <a:t> </a:t>
            </a:r>
            <a:r>
              <a:rPr lang="de-DE" dirty="0" err="1">
                <a:hlinkClick r:id="rId3"/>
              </a:rPr>
              <a:t>the</a:t>
            </a:r>
            <a:r>
              <a:rPr lang="de-DE" dirty="0">
                <a:hlinkClick r:id="rId3"/>
              </a:rPr>
              <a:t> </a:t>
            </a:r>
            <a:r>
              <a:rPr lang="de-DE" dirty="0" err="1">
                <a:hlinkClick r:id="rId3"/>
              </a:rPr>
              <a:t>careerfoundry</a:t>
            </a:r>
            <a:r>
              <a:rPr lang="de-DE" dirty="0">
                <a:hlinkClick r:id="rId3"/>
              </a:rPr>
              <a:t> Data Analytics </a:t>
            </a:r>
            <a:r>
              <a:rPr lang="de-DE" dirty="0" err="1">
                <a:hlinkClick r:id="rId3"/>
              </a:rPr>
              <a:t>course</a:t>
            </a:r>
            <a:r>
              <a:rPr lang="de-DE" dirty="0">
                <a:hlinkClick r:id="rId3"/>
              </a:rPr>
              <a:t>.</a:t>
            </a:r>
            <a:endParaRPr lang="de-DE" dirty="0"/>
          </a:p>
          <a:p>
            <a:pPr marL="457200" indent="-457200">
              <a:buFont typeface="+mj-lt"/>
              <a:buAutoNum type="arabicPeriod"/>
            </a:pPr>
            <a:endParaRPr lang="de-DE" dirty="0">
              <a:solidFill>
                <a:schemeClr val="bg1"/>
              </a:solidFill>
            </a:endParaRPr>
          </a:p>
          <a:p>
            <a:pPr marL="457200" indent="-457200">
              <a:buFont typeface="+mj-lt"/>
              <a:buAutoNum type="arabicPeriod"/>
            </a:pPr>
            <a:r>
              <a:rPr lang="en-US" dirty="0">
                <a:solidFill>
                  <a:schemeClr val="bg1"/>
                </a:solidFill>
              </a:rPr>
              <a:t>Project </a:t>
            </a:r>
            <a:r>
              <a:rPr lang="en-US" dirty="0" err="1">
                <a:solidFill>
                  <a:schemeClr val="bg1"/>
                </a:solidFill>
              </a:rPr>
              <a:t>Rockbuster</a:t>
            </a:r>
            <a:r>
              <a:rPr lang="en-US" dirty="0">
                <a:solidFill>
                  <a:schemeClr val="bg1"/>
                </a:solidFill>
              </a:rPr>
              <a:t>: </a:t>
            </a:r>
            <a:r>
              <a:rPr lang="de-DE" dirty="0">
                <a:hlinkClick r:id="rId4"/>
              </a:rPr>
              <a:t>GitHub - </a:t>
            </a:r>
            <a:r>
              <a:rPr lang="de-DE" dirty="0" err="1">
                <a:hlinkClick r:id="rId4"/>
              </a:rPr>
              <a:t>niklaswinterius</a:t>
            </a:r>
            <a:r>
              <a:rPr lang="de-DE" dirty="0">
                <a:hlinkClick r:id="rId4"/>
              </a:rPr>
              <a:t>/</a:t>
            </a:r>
            <a:r>
              <a:rPr lang="de-DE" dirty="0" err="1">
                <a:hlinkClick r:id="rId4"/>
              </a:rPr>
              <a:t>Project_SQL</a:t>
            </a:r>
            <a:endParaRPr lang="de-DE" dirty="0"/>
          </a:p>
          <a:p>
            <a:pPr marL="457200" indent="-457200">
              <a:buFont typeface="+mj-lt"/>
              <a:buAutoNum type="arabicPeriod"/>
            </a:pPr>
            <a:endParaRPr lang="de-DE" dirty="0"/>
          </a:p>
          <a:p>
            <a:pPr marL="457200" indent="-457200">
              <a:buFont typeface="+mj-lt"/>
              <a:buAutoNum type="arabicPeriod"/>
            </a:pPr>
            <a:r>
              <a:rPr lang="de-DE" dirty="0">
                <a:solidFill>
                  <a:schemeClr val="bg1"/>
                </a:solidFill>
              </a:rPr>
              <a:t>Project </a:t>
            </a:r>
            <a:r>
              <a:rPr lang="de-DE" dirty="0" err="1">
                <a:solidFill>
                  <a:schemeClr val="bg1"/>
                </a:solidFill>
              </a:rPr>
              <a:t>Influenca</a:t>
            </a:r>
            <a:r>
              <a:rPr lang="de-DE" dirty="0">
                <a:solidFill>
                  <a:schemeClr val="bg1"/>
                </a:solidFill>
              </a:rPr>
              <a:t>: </a:t>
            </a:r>
            <a:r>
              <a:rPr lang="de-DE" dirty="0">
                <a:solidFill>
                  <a:schemeClr val="bg1"/>
                </a:solidFill>
                <a:hlinkClick r:id="rId5"/>
              </a:rPr>
              <a:t>https://public.tableau.com/app/profile/niklas.winter/viz/2_9Storytelling_16752791306740/Storyline</a:t>
            </a:r>
            <a:endParaRPr lang="de-DE" dirty="0">
              <a:solidFill>
                <a:schemeClr val="bg1"/>
              </a:solidFill>
            </a:endParaRPr>
          </a:p>
          <a:p>
            <a:pPr marL="457200" indent="-457200">
              <a:buFont typeface="+mj-lt"/>
              <a:buAutoNum type="arabicPeriod"/>
            </a:pPr>
            <a:r>
              <a:rPr lang="de-DE" dirty="0">
                <a:hlinkClick r:id="rId3"/>
              </a:rPr>
              <a:t>GitHub - </a:t>
            </a:r>
            <a:r>
              <a:rPr lang="de-DE" dirty="0" err="1">
                <a:hlinkClick r:id="rId3"/>
              </a:rPr>
              <a:t>niklaswinterius</a:t>
            </a:r>
            <a:r>
              <a:rPr lang="de-DE" dirty="0">
                <a:hlinkClick r:id="rId3"/>
              </a:rPr>
              <a:t>/</a:t>
            </a:r>
            <a:r>
              <a:rPr lang="de-DE" dirty="0" err="1">
                <a:hlinkClick r:id="rId3"/>
              </a:rPr>
              <a:t>Instacart_analysis_cf</a:t>
            </a:r>
            <a:r>
              <a:rPr lang="de-DE" dirty="0">
                <a:hlinkClick r:id="rId3"/>
              </a:rPr>
              <a:t>: Analysis </a:t>
            </a:r>
            <a:r>
              <a:rPr lang="de-DE" dirty="0" err="1">
                <a:hlinkClick r:id="rId3"/>
              </a:rPr>
              <a:t>of</a:t>
            </a:r>
            <a:r>
              <a:rPr lang="de-DE" dirty="0">
                <a:hlinkClick r:id="rId3"/>
              </a:rPr>
              <a:t> </a:t>
            </a:r>
            <a:r>
              <a:rPr lang="de-DE" dirty="0" err="1">
                <a:hlinkClick r:id="rId3"/>
              </a:rPr>
              <a:t>Instacart</a:t>
            </a:r>
            <a:r>
              <a:rPr lang="de-DE" dirty="0">
                <a:hlinkClick r:id="rId3"/>
              </a:rPr>
              <a:t> </a:t>
            </a:r>
            <a:r>
              <a:rPr lang="de-DE" dirty="0" err="1">
                <a:hlinkClick r:id="rId3"/>
              </a:rPr>
              <a:t>data</a:t>
            </a:r>
            <a:r>
              <a:rPr lang="de-DE" dirty="0">
                <a:hlinkClick r:id="rId3"/>
              </a:rPr>
              <a:t> </a:t>
            </a:r>
            <a:r>
              <a:rPr lang="de-DE" dirty="0" err="1">
                <a:hlinkClick r:id="rId3"/>
              </a:rPr>
              <a:t>to</a:t>
            </a:r>
            <a:r>
              <a:rPr lang="de-DE" dirty="0">
                <a:hlinkClick r:id="rId3"/>
              </a:rPr>
              <a:t> </a:t>
            </a:r>
            <a:r>
              <a:rPr lang="de-DE" dirty="0" err="1">
                <a:hlinkClick r:id="rId3"/>
              </a:rPr>
              <a:t>identify</a:t>
            </a:r>
            <a:r>
              <a:rPr lang="de-DE" dirty="0">
                <a:hlinkClick r:id="rId3"/>
              </a:rPr>
              <a:t> </a:t>
            </a:r>
            <a:r>
              <a:rPr lang="de-DE" dirty="0" err="1">
                <a:hlinkClick r:id="rId3"/>
              </a:rPr>
              <a:t>sales</a:t>
            </a:r>
            <a:r>
              <a:rPr lang="de-DE" dirty="0">
                <a:hlinkClick r:id="rId3"/>
              </a:rPr>
              <a:t> </a:t>
            </a:r>
            <a:r>
              <a:rPr lang="de-DE" dirty="0" err="1">
                <a:hlinkClick r:id="rId3"/>
              </a:rPr>
              <a:t>pattern</a:t>
            </a:r>
            <a:r>
              <a:rPr lang="de-DE" dirty="0">
                <a:hlinkClick r:id="rId3"/>
              </a:rPr>
              <a:t> </a:t>
            </a:r>
            <a:r>
              <a:rPr lang="de-DE" dirty="0" err="1">
                <a:hlinkClick r:id="rId3"/>
              </a:rPr>
              <a:t>using</a:t>
            </a:r>
            <a:r>
              <a:rPr lang="de-DE" dirty="0">
                <a:hlinkClick r:id="rId3"/>
              </a:rPr>
              <a:t> Python </a:t>
            </a:r>
            <a:r>
              <a:rPr lang="de-DE" dirty="0" err="1">
                <a:hlinkClick r:id="rId3"/>
              </a:rPr>
              <a:t>as</a:t>
            </a:r>
            <a:r>
              <a:rPr lang="de-DE" dirty="0">
                <a:hlinkClick r:id="rId3"/>
              </a:rPr>
              <a:t> </a:t>
            </a:r>
            <a:r>
              <a:rPr lang="de-DE" dirty="0" err="1">
                <a:hlinkClick r:id="rId3"/>
              </a:rPr>
              <a:t>part</a:t>
            </a:r>
            <a:r>
              <a:rPr lang="de-DE" dirty="0">
                <a:hlinkClick r:id="rId3"/>
              </a:rPr>
              <a:t> </a:t>
            </a:r>
            <a:r>
              <a:rPr lang="de-DE" dirty="0" err="1">
                <a:hlinkClick r:id="rId3"/>
              </a:rPr>
              <a:t>of</a:t>
            </a:r>
            <a:r>
              <a:rPr lang="de-DE" dirty="0">
                <a:hlinkClick r:id="rId3"/>
              </a:rPr>
              <a:t> </a:t>
            </a:r>
            <a:r>
              <a:rPr lang="de-DE" dirty="0" err="1">
                <a:hlinkClick r:id="rId3"/>
              </a:rPr>
              <a:t>the</a:t>
            </a:r>
            <a:r>
              <a:rPr lang="de-DE" dirty="0">
                <a:hlinkClick r:id="rId3"/>
              </a:rPr>
              <a:t> </a:t>
            </a:r>
            <a:r>
              <a:rPr lang="de-DE" dirty="0" err="1">
                <a:hlinkClick r:id="rId3"/>
              </a:rPr>
              <a:t>careerfoundry</a:t>
            </a:r>
            <a:r>
              <a:rPr lang="de-DE" dirty="0">
                <a:hlinkClick r:id="rId3"/>
              </a:rPr>
              <a:t> Data Analytics </a:t>
            </a:r>
            <a:r>
              <a:rPr lang="de-DE" dirty="0" err="1">
                <a:hlinkClick r:id="rId3"/>
              </a:rPr>
              <a:t>course</a:t>
            </a:r>
            <a:r>
              <a:rPr lang="de-DE" dirty="0">
                <a:hlinkClick r:id="rId3"/>
              </a:rPr>
              <a:t>.</a:t>
            </a:r>
            <a:endParaRPr lang="de-DE" dirty="0"/>
          </a:p>
          <a:p>
            <a:pPr marL="457200" indent="-457200">
              <a:buFont typeface="+mj-lt"/>
              <a:buAutoNum type="arabicPeriod"/>
            </a:pPr>
            <a:endParaRPr lang="de-DE" dirty="0">
              <a:solidFill>
                <a:schemeClr val="bg1"/>
              </a:solidFill>
            </a:endParaRPr>
          </a:p>
          <a:p>
            <a:pPr marL="457200" indent="-4572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149343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4. </a:t>
            </a:r>
            <a:r>
              <a:rPr lang="de-DE" dirty="0" err="1">
                <a:solidFill>
                  <a:schemeClr val="bg1"/>
                </a:solidFill>
              </a:rPr>
              <a:t>GameCo</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GameCo</a:t>
            </a:r>
            <a:r>
              <a:rPr lang="de-DE" sz="2000" i="1" dirty="0">
                <a:solidFill>
                  <a:schemeClr val="bg1"/>
                </a:solidFill>
              </a:rPr>
              <a:t> </a:t>
            </a:r>
            <a:r>
              <a:rPr lang="de-DE" sz="2000" i="1" dirty="0" err="1">
                <a:solidFill>
                  <a:schemeClr val="bg1"/>
                </a:solidFill>
              </a:rPr>
              <a:t>is</a:t>
            </a:r>
            <a:r>
              <a:rPr lang="de-DE" sz="2000" i="1" dirty="0">
                <a:solidFill>
                  <a:schemeClr val="bg1"/>
                </a:solidFill>
              </a:rPr>
              <a:t> a </a:t>
            </a:r>
            <a:r>
              <a:rPr lang="de-DE" sz="2000" i="1" dirty="0" err="1">
                <a:solidFill>
                  <a:schemeClr val="bg1"/>
                </a:solidFill>
              </a:rPr>
              <a:t>videogame</a:t>
            </a:r>
            <a:r>
              <a:rPr lang="de-DE" sz="2000" i="1" dirty="0">
                <a:solidFill>
                  <a:schemeClr val="bg1"/>
                </a:solidFill>
              </a:rPr>
              <a:t> </a:t>
            </a:r>
            <a:r>
              <a:rPr lang="de-DE" sz="2000" i="1" dirty="0" err="1">
                <a:solidFill>
                  <a:schemeClr val="bg1"/>
                </a:solidFill>
              </a:rPr>
              <a:t>company</a:t>
            </a:r>
            <a:r>
              <a:rPr lang="de-DE" sz="2000" i="1" dirty="0">
                <a:solidFill>
                  <a:schemeClr val="bg1"/>
                </a:solidFill>
              </a:rPr>
              <a:t> </a:t>
            </a:r>
            <a:r>
              <a:rPr lang="de-DE" sz="2000" i="1" dirty="0" err="1">
                <a:solidFill>
                  <a:schemeClr val="bg1"/>
                </a:solidFill>
              </a:rPr>
              <a:t>looking</a:t>
            </a:r>
            <a:r>
              <a:rPr lang="de-DE" sz="2000" i="1" dirty="0">
                <a:solidFill>
                  <a:schemeClr val="bg1"/>
                </a:solidFill>
              </a:rPr>
              <a:t> </a:t>
            </a:r>
            <a:r>
              <a:rPr lang="de-DE" sz="2000" i="1" dirty="0" err="1">
                <a:solidFill>
                  <a:schemeClr val="bg1"/>
                </a:solidFill>
              </a:rPr>
              <a:t>for</a:t>
            </a:r>
            <a:r>
              <a:rPr lang="de-DE" sz="2000" i="1" dirty="0">
                <a:solidFill>
                  <a:schemeClr val="bg1"/>
                </a:solidFill>
              </a:rPr>
              <a:t> </a:t>
            </a:r>
            <a:r>
              <a:rPr lang="de-DE" sz="2000" i="1" dirty="0" err="1">
                <a:solidFill>
                  <a:schemeClr val="bg1"/>
                </a:solidFill>
              </a:rPr>
              <a:t>new</a:t>
            </a:r>
            <a:r>
              <a:rPr lang="de-DE" sz="2000" i="1" dirty="0">
                <a:solidFill>
                  <a:schemeClr val="bg1"/>
                </a:solidFill>
              </a:rPr>
              <a:t> </a:t>
            </a:r>
            <a:r>
              <a:rPr lang="de-DE" sz="2000" i="1" dirty="0" err="1">
                <a:solidFill>
                  <a:schemeClr val="bg1"/>
                </a:solidFill>
              </a:rPr>
              <a:t>market</a:t>
            </a:r>
            <a:r>
              <a:rPr lang="de-DE" sz="2000" i="1" dirty="0">
                <a:solidFill>
                  <a:schemeClr val="bg1"/>
                </a:solidFill>
              </a:rPr>
              <a:t> </a:t>
            </a:r>
            <a:r>
              <a:rPr lang="de-DE" sz="2000" i="1" dirty="0" err="1">
                <a:solidFill>
                  <a:schemeClr val="bg1"/>
                </a:solidFill>
              </a:rPr>
              <a:t>insights</a:t>
            </a:r>
            <a:endParaRPr lang="de-DE" sz="2000" i="1" dirty="0">
              <a:solidFill>
                <a:schemeClr val="bg1"/>
              </a:solidFill>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nvGraphicFramePr>
        <p:xfrm>
          <a:off x="811658" y="2618297"/>
          <a:ext cx="10427841" cy="3978445"/>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tx1"/>
                          </a:solidFill>
                        </a:rPr>
                        <a:t>Objectives</a:t>
                      </a:r>
                      <a:endParaRPr lang="de-DE" sz="2400" b="1" kern="1200" dirty="0">
                        <a:solidFill>
                          <a:schemeClr val="tx1"/>
                        </a:solidFill>
                        <a:latin typeface="+mn-lt"/>
                        <a:ea typeface="+mn-ea"/>
                        <a:cs typeface="+mn-cs"/>
                      </a:endParaRPr>
                    </a:p>
                  </a:txBody>
                  <a:tcPr anchor="ctr">
                    <a:solidFill>
                      <a:schemeClr val="bg1">
                        <a:lumMod val="65000"/>
                        <a:lumOff val="35000"/>
                      </a:schemeClr>
                    </a:solidFill>
                  </a:tcPr>
                </a:tc>
                <a:tc>
                  <a:txBody>
                    <a:bodyPr/>
                    <a:lstStyle/>
                    <a:p>
                      <a:pPr algn="ctr"/>
                      <a:r>
                        <a:rPr lang="de-DE" sz="2400" b="1" dirty="0">
                          <a:solidFill>
                            <a:schemeClr val="tx1"/>
                          </a:solidFill>
                        </a:rPr>
                        <a:t>Data</a:t>
                      </a:r>
                    </a:p>
                  </a:txBody>
                  <a:tcPr anchor="ctr">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solidFill>
                      <a:schemeClr val="bg1">
                        <a:lumMod val="65000"/>
                        <a:lumOff val="35000"/>
                      </a:schemeClr>
                    </a:solidFill>
                  </a:tcPr>
                </a:tc>
                <a:extLst>
                  <a:ext uri="{0D108BD9-81ED-4DB2-BD59-A6C34878D82A}">
                    <a16:rowId xmlns:a16="http://schemas.microsoft.com/office/drawing/2014/main" val="4050775837"/>
                  </a:ext>
                </a:extLst>
              </a:tr>
              <a:tr h="2929830">
                <a:tc>
                  <a:txBody>
                    <a:bodyPr/>
                    <a:lstStyle/>
                    <a:p>
                      <a:r>
                        <a:rPr lang="en-US" dirty="0">
                          <a:solidFill>
                            <a:schemeClr val="bg1"/>
                          </a:solidFill>
                        </a:rPr>
                        <a:t>Use historic data on videogame sales to perform a descriptive analysis to help </a:t>
                      </a:r>
                      <a:r>
                        <a:rPr lang="en-US" dirty="0" err="1">
                          <a:solidFill>
                            <a:schemeClr val="bg1"/>
                          </a:solidFill>
                        </a:rPr>
                        <a:t>GameCo</a:t>
                      </a:r>
                      <a:r>
                        <a:rPr lang="en-US" dirty="0">
                          <a:solidFill>
                            <a:schemeClr val="bg1"/>
                          </a:solidFill>
                        </a:rPr>
                        <a:t> understand how their new games might fare in the market.</a:t>
                      </a:r>
                      <a:endParaRPr lang="de-DE" sz="1800" kern="1200" dirty="0">
                        <a:solidFill>
                          <a:schemeClr val="bg1"/>
                        </a:solidFill>
                        <a:latin typeface="+mn-lt"/>
                        <a:ea typeface="+mn-ea"/>
                        <a:cs typeface="+mn-cs"/>
                      </a:endParaRPr>
                    </a:p>
                  </a:txBody>
                  <a:tcPr>
                    <a:solidFill>
                      <a:schemeClr val="tx1">
                        <a:lumMod val="85000"/>
                      </a:schemeClr>
                    </a:solidFill>
                  </a:tcPr>
                </a:tc>
                <a:tc>
                  <a:txBody>
                    <a:bodyPr/>
                    <a:lstStyle/>
                    <a:p>
                      <a:pPr marL="0" indent="0">
                        <a:buFont typeface="Arial" panose="020B0604020202020204" pitchFamily="34" charset="0"/>
                        <a:buNone/>
                      </a:pPr>
                      <a:r>
                        <a:rPr lang="de-DE" dirty="0" err="1">
                          <a:solidFill>
                            <a:schemeClr val="bg1"/>
                          </a:solidFill>
                        </a:rPr>
                        <a:t>Ddata</a:t>
                      </a:r>
                      <a:r>
                        <a:rPr lang="de-DE" dirty="0">
                          <a:solidFill>
                            <a:schemeClr val="bg1"/>
                          </a:solidFill>
                        </a:rPr>
                        <a:t> </a:t>
                      </a:r>
                      <a:r>
                        <a:rPr lang="de-DE" dirty="0" err="1">
                          <a:solidFill>
                            <a:schemeClr val="bg1"/>
                          </a:solidFill>
                        </a:rPr>
                        <a:t>set</a:t>
                      </a:r>
                      <a:r>
                        <a:rPr lang="de-DE" dirty="0">
                          <a:solidFill>
                            <a:schemeClr val="bg1"/>
                          </a:solidFill>
                        </a:rPr>
                        <a:t> </a:t>
                      </a:r>
                      <a:r>
                        <a:rPr lang="de-DE" dirty="0" err="1">
                          <a:solidFill>
                            <a:schemeClr val="bg1"/>
                          </a:solidFill>
                        </a:rPr>
                        <a:t>covers</a:t>
                      </a:r>
                      <a:r>
                        <a:rPr lang="de-DE" dirty="0">
                          <a:solidFill>
                            <a:schemeClr val="bg1"/>
                          </a:solidFill>
                        </a:rPr>
                        <a:t> </a:t>
                      </a:r>
                      <a:r>
                        <a:rPr lang="de-DE" dirty="0" err="1">
                          <a:solidFill>
                            <a:schemeClr val="bg1"/>
                          </a:solidFill>
                        </a:rPr>
                        <a:t>historical</a:t>
                      </a:r>
                      <a:r>
                        <a:rPr lang="de-DE" dirty="0">
                          <a:solidFill>
                            <a:schemeClr val="bg1"/>
                          </a:solidFill>
                        </a:rPr>
                        <a:t> </a:t>
                      </a:r>
                      <a:r>
                        <a:rPr lang="de-DE" dirty="0" err="1">
                          <a:solidFill>
                            <a:schemeClr val="bg1"/>
                          </a:solidFill>
                        </a:rPr>
                        <a:t>sales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videogames</a:t>
                      </a:r>
                      <a:r>
                        <a:rPr lang="de-DE" dirty="0">
                          <a:solidFill>
                            <a:schemeClr val="bg1"/>
                          </a:solidFill>
                        </a:rPr>
                        <a:t> </a:t>
                      </a:r>
                      <a:r>
                        <a:rPr lang="de-DE" dirty="0" err="1">
                          <a:solidFill>
                            <a:schemeClr val="bg1"/>
                          </a:solidFill>
                        </a:rPr>
                        <a:t>that</a:t>
                      </a:r>
                      <a:r>
                        <a:rPr lang="de-DE" dirty="0">
                          <a:solidFill>
                            <a:schemeClr val="bg1"/>
                          </a:solidFill>
                        </a:rPr>
                        <a:t> </a:t>
                      </a:r>
                      <a:r>
                        <a:rPr lang="de-DE" dirty="0" err="1">
                          <a:solidFill>
                            <a:schemeClr val="bg1"/>
                          </a:solidFill>
                        </a:rPr>
                        <a:t>sold</a:t>
                      </a:r>
                      <a:r>
                        <a:rPr lang="de-DE" dirty="0">
                          <a:solidFill>
                            <a:schemeClr val="bg1"/>
                          </a:solidFill>
                        </a:rPr>
                        <a:t> </a:t>
                      </a:r>
                      <a:r>
                        <a:rPr lang="de-DE" dirty="0" err="1">
                          <a:solidFill>
                            <a:schemeClr val="bg1"/>
                          </a:solidFill>
                        </a:rPr>
                        <a:t>more</a:t>
                      </a:r>
                      <a:r>
                        <a:rPr lang="de-DE" dirty="0">
                          <a:solidFill>
                            <a:schemeClr val="bg1"/>
                          </a:solidFill>
                        </a:rPr>
                        <a:t> </a:t>
                      </a:r>
                      <a:r>
                        <a:rPr lang="de-DE" dirty="0" err="1">
                          <a:solidFill>
                            <a:schemeClr val="bg1"/>
                          </a:solidFill>
                        </a:rPr>
                        <a:t>than</a:t>
                      </a:r>
                      <a:r>
                        <a:rPr lang="de-DE" dirty="0">
                          <a:solidFill>
                            <a:schemeClr val="bg1"/>
                          </a:solidFill>
                        </a:rPr>
                        <a:t> 100.000 </a:t>
                      </a:r>
                      <a:r>
                        <a:rPr lang="de-DE" dirty="0" err="1">
                          <a:solidFill>
                            <a:schemeClr val="bg1"/>
                          </a:solidFill>
                        </a:rPr>
                        <a:t>copies</a:t>
                      </a:r>
                      <a:r>
                        <a:rPr lang="de-DE" dirty="0">
                          <a:solidFill>
                            <a:schemeClr val="bg1"/>
                          </a:solidFill>
                        </a:rPr>
                        <a:t> </a:t>
                      </a:r>
                      <a:r>
                        <a:rPr lang="de-DE" dirty="0" err="1">
                          <a:solidFill>
                            <a:schemeClr val="bg1"/>
                          </a:solidFill>
                        </a:rPr>
                        <a:t>between</a:t>
                      </a:r>
                      <a:r>
                        <a:rPr lang="de-DE" dirty="0">
                          <a:solidFill>
                            <a:schemeClr val="bg1"/>
                          </a:solidFill>
                        </a:rPr>
                        <a:t> 1986 and 2016. Data </a:t>
                      </a:r>
                      <a:r>
                        <a:rPr lang="de-DE" dirty="0" err="1">
                          <a:solidFill>
                            <a:schemeClr val="bg1"/>
                          </a:solidFill>
                        </a:rPr>
                        <a:t>retrieved</a:t>
                      </a:r>
                      <a:r>
                        <a:rPr lang="de-DE" dirty="0">
                          <a:solidFill>
                            <a:schemeClr val="bg1"/>
                          </a:solidFill>
                        </a:rPr>
                        <a:t> </a:t>
                      </a:r>
                      <a:r>
                        <a:rPr lang="de-DE" dirty="0" err="1">
                          <a:solidFill>
                            <a:schemeClr val="bg1"/>
                          </a:solidFill>
                        </a:rPr>
                        <a:t>from</a:t>
                      </a:r>
                      <a:r>
                        <a:rPr lang="de-DE" dirty="0">
                          <a:solidFill>
                            <a:schemeClr val="bg1"/>
                          </a:solidFill>
                        </a:rPr>
                        <a:t> </a:t>
                      </a:r>
                      <a:r>
                        <a:rPr lang="de-DE" dirty="0" err="1">
                          <a:solidFill>
                            <a:schemeClr val="bg1"/>
                          </a:solidFill>
                          <a:hlinkClick r:id="rId2"/>
                        </a:rPr>
                        <a:t>VGChartz</a:t>
                      </a:r>
                      <a:r>
                        <a:rPr lang="de-DE" dirty="0">
                          <a:solidFill>
                            <a:schemeClr val="bg1"/>
                          </a:solidFill>
                        </a:rPr>
                        <a:t>. </a:t>
                      </a:r>
                    </a:p>
                  </a:txBody>
                  <a:tcPr>
                    <a:solidFill>
                      <a:schemeClr val="tx1">
                        <a:lumMod val="85000"/>
                      </a:schemeClr>
                    </a:solidFill>
                  </a:tcPr>
                </a:tc>
                <a:tc>
                  <a:txBody>
                    <a:bodyPr/>
                    <a:lstStyle/>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profiling</a:t>
                      </a:r>
                      <a:r>
                        <a:rPr lang="de-DE" dirty="0">
                          <a:solidFill>
                            <a:schemeClr val="bg1"/>
                          </a:solidFill>
                        </a:rPr>
                        <a:t> and </a:t>
                      </a:r>
                      <a:r>
                        <a:rPr lang="de-DE" dirty="0" err="1">
                          <a:solidFill>
                            <a:schemeClr val="bg1"/>
                          </a:solidFill>
                        </a:rPr>
                        <a:t>integrity</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Pivot </a:t>
                      </a:r>
                      <a:r>
                        <a:rPr lang="de-DE" dirty="0" err="1">
                          <a:solidFill>
                            <a:schemeClr val="bg1"/>
                          </a:solidFill>
                        </a:rPr>
                        <a:t>Tables</a:t>
                      </a:r>
                      <a:r>
                        <a:rPr lang="de-DE" dirty="0">
                          <a:solidFill>
                            <a:schemeClr val="bg1"/>
                          </a:solidFill>
                        </a:rPr>
                        <a:t> in </a:t>
                      </a:r>
                      <a:r>
                        <a:rPr lang="de-DE" dirty="0" err="1">
                          <a:solidFill>
                            <a:schemeClr val="bg1"/>
                          </a:solidFill>
                        </a:rPr>
                        <a:t>excel</a:t>
                      </a:r>
                      <a:endParaRPr lang="de-DE" dirty="0">
                        <a:solidFill>
                          <a:schemeClr val="bg1"/>
                        </a:solidFill>
                      </a:endParaRPr>
                    </a:p>
                    <a:p>
                      <a:pPr marL="285750" indent="-285750">
                        <a:buFont typeface="Arial" panose="020B0604020202020204" pitchFamily="34" charset="0"/>
                        <a:buChar char="•"/>
                      </a:pPr>
                      <a:r>
                        <a:rPr lang="de-DE" dirty="0" err="1">
                          <a:solidFill>
                            <a:schemeClr val="bg1"/>
                          </a:solidFill>
                        </a:rPr>
                        <a:t>Descriptive</a:t>
                      </a:r>
                      <a:r>
                        <a:rPr lang="de-DE" dirty="0">
                          <a:solidFill>
                            <a:schemeClr val="bg1"/>
                          </a:solidFill>
                        </a:rPr>
                        <a:t> Analysis</a:t>
                      </a:r>
                    </a:p>
                    <a:p>
                      <a:pPr marL="285750" indent="-285750">
                        <a:buFont typeface="Arial" panose="020B0604020202020204" pitchFamily="34" charset="0"/>
                        <a:buChar char="•"/>
                      </a:pPr>
                      <a:r>
                        <a:rPr lang="de-DE" dirty="0">
                          <a:solidFill>
                            <a:schemeClr val="bg1"/>
                          </a:solidFill>
                        </a:rPr>
                        <a:t>Excel </a:t>
                      </a:r>
                      <a:r>
                        <a:rPr lang="de-DE" dirty="0" err="1">
                          <a:solidFill>
                            <a:schemeClr val="bg1"/>
                          </a:solidFill>
                        </a:rPr>
                        <a:t>Visualization</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Storytelling </a:t>
                      </a:r>
                      <a:r>
                        <a:rPr lang="de-DE" dirty="0" err="1">
                          <a:solidFill>
                            <a:schemeClr val="bg1"/>
                          </a:solidFill>
                        </a:rPr>
                        <a:t>with</a:t>
                      </a:r>
                      <a:r>
                        <a:rPr lang="de-DE" dirty="0">
                          <a:solidFill>
                            <a:schemeClr val="bg1"/>
                          </a:solidFill>
                        </a:rPr>
                        <a:t> Power Point</a:t>
                      </a:r>
                    </a:p>
                  </a:txBody>
                  <a:tcPr>
                    <a:solidFill>
                      <a:schemeClr val="tx1">
                        <a:lumMod val="85000"/>
                      </a:schemeClr>
                    </a:solidFill>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16825" y="2673505"/>
            <a:ext cx="887179" cy="887179"/>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9"/>
          <a:stretch>
            <a:fillRect/>
          </a:stretch>
        </p:blipFill>
        <p:spPr>
          <a:xfrm>
            <a:off x="7976259" y="5522856"/>
            <a:ext cx="1255489" cy="518280"/>
          </a:xfrm>
          <a:prstGeom prst="rect">
            <a:avLst/>
          </a:prstGeom>
        </p:spPr>
      </p:pic>
      <p:pic>
        <p:nvPicPr>
          <p:cNvPr id="8" name="Grafik 7">
            <a:extLst>
              <a:ext uri="{FF2B5EF4-FFF2-40B4-BE49-F238E27FC236}">
                <a16:creationId xmlns:a16="http://schemas.microsoft.com/office/drawing/2014/main" id="{B37AB9A0-08D1-215B-C1EE-3B7813DB597D}"/>
              </a:ext>
            </a:extLst>
          </p:cNvPr>
          <p:cNvPicPr>
            <a:picLocks noChangeAspect="1"/>
          </p:cNvPicPr>
          <p:nvPr/>
        </p:nvPicPr>
        <p:blipFill>
          <a:blip r:embed="rId10"/>
          <a:stretch>
            <a:fillRect/>
          </a:stretch>
        </p:blipFill>
        <p:spPr>
          <a:xfrm>
            <a:off x="9453534" y="5498866"/>
            <a:ext cx="1564179" cy="566261"/>
          </a:xfrm>
          <a:prstGeom prst="rect">
            <a:avLst/>
          </a:prstGeom>
        </p:spPr>
      </p:pic>
    </p:spTree>
    <p:extLst>
      <p:ext uri="{BB962C8B-B14F-4D97-AF65-F5344CB8AC3E}">
        <p14:creationId xmlns:p14="http://schemas.microsoft.com/office/powerpoint/2010/main" val="1807586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Data </a:t>
            </a:r>
            <a:r>
              <a:rPr lang="de-DE" dirty="0" err="1">
                <a:solidFill>
                  <a:schemeClr val="bg1"/>
                </a:solidFill>
              </a:rPr>
              <a:t>profiling</a:t>
            </a:r>
            <a:r>
              <a:rPr lang="de-DE" dirty="0">
                <a:solidFill>
                  <a:schemeClr val="bg1"/>
                </a:solidFill>
              </a:rPr>
              <a:t> and </a:t>
            </a:r>
            <a:r>
              <a:rPr lang="de-DE" dirty="0" err="1">
                <a:solidFill>
                  <a:schemeClr val="bg1"/>
                </a:solidFill>
              </a:rPr>
              <a:t>statistical</a:t>
            </a:r>
            <a:r>
              <a:rPr lang="de-DE" dirty="0">
                <a:solidFill>
                  <a:schemeClr val="bg1"/>
                </a:solidFill>
              </a:rPr>
              <a:t> </a:t>
            </a:r>
            <a:r>
              <a:rPr lang="de-DE" dirty="0" err="1">
                <a:solidFill>
                  <a:schemeClr val="bg1"/>
                </a:solidFill>
              </a:rPr>
              <a:t>analysis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pic>
        <p:nvPicPr>
          <p:cNvPr id="7" name="Grafik 6">
            <a:extLst>
              <a:ext uri="{FF2B5EF4-FFF2-40B4-BE49-F238E27FC236}">
                <a16:creationId xmlns:a16="http://schemas.microsoft.com/office/drawing/2014/main" id="{550DFD25-0C32-5D97-FBDA-61437F7EC858}"/>
              </a:ext>
            </a:extLst>
          </p:cNvPr>
          <p:cNvPicPr>
            <a:picLocks noChangeAspect="1"/>
          </p:cNvPicPr>
          <p:nvPr/>
        </p:nvPicPr>
        <p:blipFill>
          <a:blip r:embed="rId2"/>
          <a:stretch>
            <a:fillRect/>
          </a:stretch>
        </p:blipFill>
        <p:spPr>
          <a:xfrm>
            <a:off x="6478704" y="2145001"/>
            <a:ext cx="4625741" cy="662997"/>
          </a:xfrm>
          <a:prstGeom prst="rect">
            <a:avLst/>
          </a:prstGeom>
        </p:spPr>
      </p:pic>
      <p:pic>
        <p:nvPicPr>
          <p:cNvPr id="12" name="Grafik 11">
            <a:extLst>
              <a:ext uri="{FF2B5EF4-FFF2-40B4-BE49-F238E27FC236}">
                <a16:creationId xmlns:a16="http://schemas.microsoft.com/office/drawing/2014/main" id="{CFD19992-EE55-ED8C-036B-00A7DA470131}"/>
              </a:ext>
            </a:extLst>
          </p:cNvPr>
          <p:cNvPicPr>
            <a:picLocks noChangeAspect="1"/>
          </p:cNvPicPr>
          <p:nvPr/>
        </p:nvPicPr>
        <p:blipFill>
          <a:blip r:embed="rId3"/>
          <a:stretch>
            <a:fillRect/>
          </a:stretch>
        </p:blipFill>
        <p:spPr>
          <a:xfrm>
            <a:off x="849757" y="2064901"/>
            <a:ext cx="4886573" cy="2830733"/>
          </a:xfrm>
          <a:prstGeom prst="rect">
            <a:avLst/>
          </a:prstGeom>
        </p:spPr>
      </p:pic>
      <p:pic>
        <p:nvPicPr>
          <p:cNvPr id="14" name="Grafik 13">
            <a:extLst>
              <a:ext uri="{FF2B5EF4-FFF2-40B4-BE49-F238E27FC236}">
                <a16:creationId xmlns:a16="http://schemas.microsoft.com/office/drawing/2014/main" id="{21A9FD3E-8FE7-0FCC-54DA-6D96C2C2BD24}"/>
              </a:ext>
            </a:extLst>
          </p:cNvPr>
          <p:cNvPicPr>
            <a:picLocks noChangeAspect="1"/>
          </p:cNvPicPr>
          <p:nvPr/>
        </p:nvPicPr>
        <p:blipFill>
          <a:blip r:embed="rId4"/>
          <a:stretch>
            <a:fillRect/>
          </a:stretch>
        </p:blipFill>
        <p:spPr>
          <a:xfrm>
            <a:off x="849757" y="4895634"/>
            <a:ext cx="4701947" cy="1562235"/>
          </a:xfrm>
          <a:prstGeom prst="rect">
            <a:avLst/>
          </a:prstGeom>
        </p:spPr>
      </p:pic>
      <p:pic>
        <p:nvPicPr>
          <p:cNvPr id="18" name="Grafik 17">
            <a:extLst>
              <a:ext uri="{FF2B5EF4-FFF2-40B4-BE49-F238E27FC236}">
                <a16:creationId xmlns:a16="http://schemas.microsoft.com/office/drawing/2014/main" id="{878F6BB2-E3FD-719D-4B2D-C1F491889F37}"/>
              </a:ext>
            </a:extLst>
          </p:cNvPr>
          <p:cNvPicPr>
            <a:picLocks noChangeAspect="1"/>
          </p:cNvPicPr>
          <p:nvPr/>
        </p:nvPicPr>
        <p:blipFill>
          <a:blip r:embed="rId5"/>
          <a:stretch>
            <a:fillRect/>
          </a:stretch>
        </p:blipFill>
        <p:spPr>
          <a:xfrm>
            <a:off x="6478704" y="2807998"/>
            <a:ext cx="4713778" cy="1843053"/>
          </a:xfrm>
          <a:prstGeom prst="rect">
            <a:avLst/>
          </a:prstGeom>
        </p:spPr>
      </p:pic>
      <p:sp>
        <p:nvSpPr>
          <p:cNvPr id="19" name="TextBox 88">
            <a:extLst>
              <a:ext uri="{FF2B5EF4-FFF2-40B4-BE49-F238E27FC236}">
                <a16:creationId xmlns:a16="http://schemas.microsoft.com/office/drawing/2014/main" id="{14F869AF-97D0-6A58-2AE3-5B4064E2B114}"/>
              </a:ext>
            </a:extLst>
          </p:cNvPr>
          <p:cNvSpPr txBox="1"/>
          <p:nvPr/>
        </p:nvSpPr>
        <p:spPr>
          <a:xfrm>
            <a:off x="6025579" y="4815188"/>
            <a:ext cx="5282700" cy="1723126"/>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Statistical </a:t>
            </a:r>
            <a:r>
              <a:rPr kumimoji="0" lang="en-US"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analyse</a:t>
            </a: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of different variables (e.g. SD, Variance, Mean etc.)</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Evaluation of the correlation between 2 Variables.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Exploration of different statistical values of relevant Variables.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Exploration of different Data Types.</a:t>
            </a:r>
            <a:r>
              <a:rPr kumimoji="0" lang="en-US" sz="1600" b="0"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a:t>
            </a:r>
          </a:p>
        </p:txBody>
      </p:sp>
      <p:sp>
        <p:nvSpPr>
          <p:cNvPr id="20" name="Textfeld 19">
            <a:extLst>
              <a:ext uri="{FF2B5EF4-FFF2-40B4-BE49-F238E27FC236}">
                <a16:creationId xmlns:a16="http://schemas.microsoft.com/office/drawing/2014/main" id="{613C06B7-F669-7315-CD15-48B151712E4E}"/>
              </a:ext>
            </a:extLst>
          </p:cNvPr>
          <p:cNvSpPr txBox="1"/>
          <p:nvPr/>
        </p:nvSpPr>
        <p:spPr>
          <a:xfrm>
            <a:off x="591187" y="2107167"/>
            <a:ext cx="440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Georgia Pro Light"/>
                <a:ea typeface="+mn-ea"/>
                <a:cs typeface="+mn-cs"/>
              </a:rPr>
              <a:t>1.</a:t>
            </a:r>
          </a:p>
        </p:txBody>
      </p:sp>
      <p:sp>
        <p:nvSpPr>
          <p:cNvPr id="21" name="Textfeld 20">
            <a:extLst>
              <a:ext uri="{FF2B5EF4-FFF2-40B4-BE49-F238E27FC236}">
                <a16:creationId xmlns:a16="http://schemas.microsoft.com/office/drawing/2014/main" id="{58DFE441-8478-5881-9C63-37822C35346E}"/>
              </a:ext>
            </a:extLst>
          </p:cNvPr>
          <p:cNvSpPr txBox="1"/>
          <p:nvPr/>
        </p:nvSpPr>
        <p:spPr>
          <a:xfrm>
            <a:off x="445040" y="4905700"/>
            <a:ext cx="440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Georgia Pro Light"/>
                <a:ea typeface="+mn-ea"/>
                <a:cs typeface="+mn-cs"/>
              </a:rPr>
              <a:t>2.</a:t>
            </a:r>
          </a:p>
        </p:txBody>
      </p:sp>
      <p:sp>
        <p:nvSpPr>
          <p:cNvPr id="22" name="Textfeld 21">
            <a:extLst>
              <a:ext uri="{FF2B5EF4-FFF2-40B4-BE49-F238E27FC236}">
                <a16:creationId xmlns:a16="http://schemas.microsoft.com/office/drawing/2014/main" id="{65DD16B4-C2BA-04D8-626C-E425B298BB1D}"/>
              </a:ext>
            </a:extLst>
          </p:cNvPr>
          <p:cNvSpPr txBox="1"/>
          <p:nvPr/>
        </p:nvSpPr>
        <p:spPr>
          <a:xfrm>
            <a:off x="6096000" y="2071037"/>
            <a:ext cx="440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Georgia Pro Light"/>
                <a:ea typeface="+mn-ea"/>
                <a:cs typeface="+mn-cs"/>
              </a:rPr>
              <a:t>3.</a:t>
            </a:r>
          </a:p>
        </p:txBody>
      </p:sp>
      <p:sp>
        <p:nvSpPr>
          <p:cNvPr id="23" name="Textfeld 22">
            <a:extLst>
              <a:ext uri="{FF2B5EF4-FFF2-40B4-BE49-F238E27FC236}">
                <a16:creationId xmlns:a16="http://schemas.microsoft.com/office/drawing/2014/main" id="{423B0887-59D2-BBE6-2D7D-9C4B0B02CBCE}"/>
              </a:ext>
            </a:extLst>
          </p:cNvPr>
          <p:cNvSpPr txBox="1"/>
          <p:nvPr/>
        </p:nvSpPr>
        <p:spPr>
          <a:xfrm>
            <a:off x="6096000" y="3039717"/>
            <a:ext cx="440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Georgia Pro Light"/>
                <a:ea typeface="+mn-ea"/>
                <a:cs typeface="+mn-cs"/>
              </a:rPr>
              <a:t>4.</a:t>
            </a:r>
          </a:p>
        </p:txBody>
      </p:sp>
    </p:spTree>
    <p:extLst>
      <p:ext uri="{BB962C8B-B14F-4D97-AF65-F5344CB8AC3E}">
        <p14:creationId xmlns:p14="http://schemas.microsoft.com/office/powerpoint/2010/main" val="1239162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3. </a:t>
            </a:r>
            <a:r>
              <a:rPr lang="de-DE" dirty="0" err="1">
                <a:solidFill>
                  <a:schemeClr val="bg1"/>
                </a:solidFill>
              </a:rPr>
              <a:t>When</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season</a:t>
            </a:r>
            <a:r>
              <a:rPr lang="de-DE" dirty="0">
                <a:solidFill>
                  <a:schemeClr val="bg1"/>
                </a:solidFill>
              </a:rPr>
              <a:t> and </a:t>
            </a:r>
            <a:r>
              <a:rPr lang="de-DE" dirty="0" err="1">
                <a:solidFill>
                  <a:schemeClr val="bg1"/>
                </a:solidFill>
              </a:rPr>
              <a:t>who</a:t>
            </a:r>
            <a:r>
              <a:rPr lang="de-DE" dirty="0">
                <a:solidFill>
                  <a:schemeClr val="bg1"/>
                </a:solidFill>
              </a:rPr>
              <a:t> </a:t>
            </a:r>
            <a:r>
              <a:rPr lang="de-DE" dirty="0" err="1">
                <a:solidFill>
                  <a:schemeClr val="bg1"/>
                </a:solidFill>
              </a:rPr>
              <a:t>is</a:t>
            </a:r>
            <a:r>
              <a:rPr lang="de-DE" dirty="0">
                <a:solidFill>
                  <a:schemeClr val="bg1"/>
                </a:solidFill>
              </a:rPr>
              <a:t> </a:t>
            </a:r>
            <a:r>
              <a:rPr lang="de-DE" dirty="0" err="1">
                <a:solidFill>
                  <a:schemeClr val="bg1"/>
                </a:solidFill>
              </a:rPr>
              <a:t>risk</a:t>
            </a:r>
            <a:r>
              <a:rPr lang="de-DE" dirty="0">
                <a:solidFill>
                  <a:schemeClr val="bg1"/>
                </a:solidFill>
              </a:rPr>
              <a:t> </a:t>
            </a:r>
            <a:r>
              <a:rPr lang="de-DE" dirty="0" err="1">
                <a:solidFill>
                  <a:schemeClr val="bg1"/>
                </a:solidFill>
              </a:rPr>
              <a:t>population</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pic>
        <p:nvPicPr>
          <p:cNvPr id="7" name="Grafik 6">
            <a:extLst>
              <a:ext uri="{FF2B5EF4-FFF2-40B4-BE49-F238E27FC236}">
                <a16:creationId xmlns:a16="http://schemas.microsoft.com/office/drawing/2014/main" id="{8D2E794E-4DAD-6029-43DF-66607BFB983B}"/>
              </a:ext>
            </a:extLst>
          </p:cNvPr>
          <p:cNvPicPr>
            <a:picLocks noChangeAspect="1"/>
          </p:cNvPicPr>
          <p:nvPr/>
        </p:nvPicPr>
        <p:blipFill>
          <a:blip r:embed="rId2"/>
          <a:stretch>
            <a:fillRect/>
          </a:stretch>
        </p:blipFill>
        <p:spPr>
          <a:xfrm>
            <a:off x="600076" y="2013260"/>
            <a:ext cx="7831066" cy="1948852"/>
          </a:xfrm>
          <a:prstGeom prst="rect">
            <a:avLst/>
          </a:prstGeom>
        </p:spPr>
      </p:pic>
      <p:pic>
        <p:nvPicPr>
          <p:cNvPr id="12" name="Grafik 11">
            <a:extLst>
              <a:ext uri="{FF2B5EF4-FFF2-40B4-BE49-F238E27FC236}">
                <a16:creationId xmlns:a16="http://schemas.microsoft.com/office/drawing/2014/main" id="{D71EFC87-8AF9-8454-233E-239D5D04AB93}"/>
              </a:ext>
            </a:extLst>
          </p:cNvPr>
          <p:cNvPicPr>
            <a:picLocks noChangeAspect="1"/>
          </p:cNvPicPr>
          <p:nvPr/>
        </p:nvPicPr>
        <p:blipFill>
          <a:blip r:embed="rId3"/>
          <a:stretch>
            <a:fillRect/>
          </a:stretch>
        </p:blipFill>
        <p:spPr>
          <a:xfrm>
            <a:off x="600076" y="4066966"/>
            <a:ext cx="7831066" cy="2359702"/>
          </a:xfrm>
          <a:prstGeom prst="rect">
            <a:avLst/>
          </a:prstGeom>
        </p:spPr>
      </p:pic>
      <p:sp>
        <p:nvSpPr>
          <p:cNvPr id="14" name="TextBox 88">
            <a:extLst>
              <a:ext uri="{FF2B5EF4-FFF2-40B4-BE49-F238E27FC236}">
                <a16:creationId xmlns:a16="http://schemas.microsoft.com/office/drawing/2014/main" id="{6D5D3932-C00E-6634-6156-9ED53B7AEB77}"/>
              </a:ext>
            </a:extLst>
          </p:cNvPr>
          <p:cNvSpPr txBox="1"/>
          <p:nvPr/>
        </p:nvSpPr>
        <p:spPr>
          <a:xfrm>
            <a:off x="8680824" y="2070699"/>
            <a:ext cx="3059629" cy="4355969"/>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Influenza cases peak during the winter months (December to March) . Summer months display the least influenza deaths.</a:t>
            </a:r>
            <a:b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br>
            <a:b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br>
            <a:b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br>
            <a:endPar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Most deaths caused by influenza are among population above 65 years, which account </a:t>
            </a:r>
            <a:r>
              <a:rPr kumimoji="0" lang="en-US"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fof</a:t>
            </a:r>
            <a:r>
              <a:rPr kumimoji="0" lang="en-US"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67% of the total fatalities. There is strong positive correlation between deaths from influenza and the number of elderly population</a:t>
            </a:r>
          </a:p>
        </p:txBody>
      </p:sp>
    </p:spTree>
    <p:extLst>
      <p:ext uri="{BB962C8B-B14F-4D97-AF65-F5344CB8AC3E}">
        <p14:creationId xmlns:p14="http://schemas.microsoft.com/office/powerpoint/2010/main" val="346582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3. </a:t>
            </a:r>
            <a:r>
              <a:rPr lang="de-DE" dirty="0" err="1">
                <a:solidFill>
                  <a:schemeClr val="bg1"/>
                </a:solidFill>
              </a:rPr>
              <a:t>Where</a:t>
            </a:r>
            <a:r>
              <a:rPr lang="de-DE" dirty="0">
                <a:solidFill>
                  <a:schemeClr val="bg1"/>
                </a:solidFill>
              </a:rPr>
              <a:t> </a:t>
            </a:r>
            <a:r>
              <a:rPr lang="de-DE" dirty="0" err="1">
                <a:solidFill>
                  <a:schemeClr val="bg1"/>
                </a:solidFill>
              </a:rPr>
              <a:t>does</a:t>
            </a:r>
            <a:r>
              <a:rPr lang="de-DE" dirty="0">
                <a:solidFill>
                  <a:schemeClr val="bg1"/>
                </a:solidFill>
              </a:rPr>
              <a:t> </a:t>
            </a:r>
            <a:r>
              <a:rPr lang="de-DE" dirty="0" err="1">
                <a:solidFill>
                  <a:schemeClr val="bg1"/>
                </a:solidFill>
              </a:rPr>
              <a:t>influenza</a:t>
            </a:r>
            <a:r>
              <a:rPr lang="de-DE" dirty="0">
                <a:solidFill>
                  <a:schemeClr val="bg1"/>
                </a:solidFill>
              </a:rPr>
              <a:t> </a:t>
            </a:r>
            <a:r>
              <a:rPr lang="de-DE" dirty="0" err="1">
                <a:solidFill>
                  <a:schemeClr val="bg1"/>
                </a:solidFill>
              </a:rPr>
              <a:t>hit</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hardest</a:t>
            </a:r>
            <a:r>
              <a:rPr lang="de-DE" dirty="0">
                <a:solidFill>
                  <a:schemeClr val="bg1"/>
                </a:solidFill>
              </a:rPr>
              <a: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4" name="Grafik 3">
            <a:extLst>
              <a:ext uri="{FF2B5EF4-FFF2-40B4-BE49-F238E27FC236}">
                <a16:creationId xmlns:a16="http://schemas.microsoft.com/office/drawing/2014/main" id="{2CBE68D5-1A02-6667-2BA0-B46374EFDB70}"/>
              </a:ext>
            </a:extLst>
          </p:cNvPr>
          <p:cNvPicPr>
            <a:picLocks noChangeAspect="1"/>
          </p:cNvPicPr>
          <p:nvPr/>
        </p:nvPicPr>
        <p:blipFill>
          <a:blip r:embed="rId2"/>
          <a:stretch>
            <a:fillRect/>
          </a:stretch>
        </p:blipFill>
        <p:spPr>
          <a:xfrm>
            <a:off x="998644" y="4466252"/>
            <a:ext cx="4215660" cy="2087497"/>
          </a:xfrm>
          <a:prstGeom prst="rect">
            <a:avLst/>
          </a:prstGeom>
        </p:spPr>
      </p:pic>
      <p:pic>
        <p:nvPicPr>
          <p:cNvPr id="8" name="Grafik 7">
            <a:extLst>
              <a:ext uri="{FF2B5EF4-FFF2-40B4-BE49-F238E27FC236}">
                <a16:creationId xmlns:a16="http://schemas.microsoft.com/office/drawing/2014/main" id="{ED16F493-6A35-5857-EFE8-991DF3CB2C09}"/>
              </a:ext>
            </a:extLst>
          </p:cNvPr>
          <p:cNvPicPr>
            <a:picLocks noChangeAspect="1"/>
          </p:cNvPicPr>
          <p:nvPr/>
        </p:nvPicPr>
        <p:blipFill>
          <a:blip r:embed="rId3"/>
          <a:stretch>
            <a:fillRect/>
          </a:stretch>
        </p:blipFill>
        <p:spPr>
          <a:xfrm>
            <a:off x="1178351" y="2109792"/>
            <a:ext cx="4312178" cy="2209026"/>
          </a:xfrm>
          <a:prstGeom prst="rect">
            <a:avLst/>
          </a:prstGeom>
        </p:spPr>
      </p:pic>
      <p:sp>
        <p:nvSpPr>
          <p:cNvPr id="11" name="Textfeld 10">
            <a:extLst>
              <a:ext uri="{FF2B5EF4-FFF2-40B4-BE49-F238E27FC236}">
                <a16:creationId xmlns:a16="http://schemas.microsoft.com/office/drawing/2014/main" id="{E573A3CA-CFB7-2238-726F-B98D284BCCB9}"/>
              </a:ext>
            </a:extLst>
          </p:cNvPr>
          <p:cNvSpPr txBox="1"/>
          <p:nvPr/>
        </p:nvSpPr>
        <p:spPr>
          <a:xfrm>
            <a:off x="5490529" y="4971843"/>
            <a:ext cx="6349047" cy="857457"/>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L="285750" indent="-285750">
              <a:buFont typeface="Arial" panose="020B0604020202020204" pitchFamily="34" charset="0"/>
              <a:buChar char="•"/>
              <a:defRPr sz="1600" b="1">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The </a:t>
            </a:r>
            <a:r>
              <a:rPr kumimoji="0" lang="de-DE"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most</a:t>
            </a:r>
            <a:r>
              <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a:t>
            </a:r>
            <a:r>
              <a:rPr kumimoji="0" lang="de-DE"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threatened</a:t>
            </a:r>
            <a:r>
              <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a:t>
            </a:r>
            <a:r>
              <a:rPr kumimoji="0" lang="de-DE"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states</a:t>
            </a:r>
            <a:r>
              <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a:t>
            </a:r>
            <a:r>
              <a:rPr kumimoji="0" lang="de-DE" sz="1600" b="1" i="0" u="none" strike="noStrike" kern="1200" cap="none" spc="0" normalizeH="0" baseline="0" noProof="0" dirty="0" err="1">
                <a:ln>
                  <a:noFill/>
                </a:ln>
                <a:solidFill>
                  <a:srgbClr val="FFFFFF"/>
                </a:solidFill>
                <a:effectLst/>
                <a:uLnTx/>
                <a:uFillTx/>
                <a:latin typeface="Abadi MT Condensed Light" panose="020B0306030101010103" pitchFamily="34" charset="77"/>
                <a:ea typeface="+mn-ea"/>
                <a:cs typeface="+mn-cs"/>
              </a:rPr>
              <a:t>are</a:t>
            </a:r>
            <a:r>
              <a:rPr kumimoji="0" lang="de-DE" sz="1600" b="1"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 California, North Dakota, Tennessee….</a:t>
            </a:r>
          </a:p>
        </p:txBody>
      </p:sp>
      <p:pic>
        <p:nvPicPr>
          <p:cNvPr id="13" name="Grafik 12">
            <a:extLst>
              <a:ext uri="{FF2B5EF4-FFF2-40B4-BE49-F238E27FC236}">
                <a16:creationId xmlns:a16="http://schemas.microsoft.com/office/drawing/2014/main" id="{E0FF3405-5216-78E6-5A36-63DC6A24AF1A}"/>
              </a:ext>
            </a:extLst>
          </p:cNvPr>
          <p:cNvPicPr>
            <a:picLocks noChangeAspect="1"/>
          </p:cNvPicPr>
          <p:nvPr/>
        </p:nvPicPr>
        <p:blipFill rotWithShape="1">
          <a:blip r:embed="rId4"/>
          <a:srcRect t="56228" r="6423"/>
          <a:stretch/>
        </p:blipFill>
        <p:spPr>
          <a:xfrm>
            <a:off x="6007972" y="2109792"/>
            <a:ext cx="5831604" cy="2496913"/>
          </a:xfrm>
          <a:prstGeom prst="rect">
            <a:avLst/>
          </a:prstGeom>
        </p:spPr>
      </p:pic>
    </p:spTree>
    <p:extLst>
      <p:ext uri="{BB962C8B-B14F-4D97-AF65-F5344CB8AC3E}">
        <p14:creationId xmlns:p14="http://schemas.microsoft.com/office/powerpoint/2010/main" val="3176053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Rockbuster</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6" y="2400323"/>
            <a:ext cx="10351641" cy="2585323"/>
          </a:xfrm>
          <a:prstGeom prst="rect">
            <a:avLst/>
          </a:prstGeom>
          <a:noFill/>
          <a:ln>
            <a:solidFill>
              <a:srgbClr val="FFC000"/>
            </a:solidFill>
          </a:ln>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Georgia Pro Light"/>
                <a:ea typeface="+mn-ea"/>
                <a:cs typeface="+mn-cs"/>
              </a:rPr>
              <a:t>The staffing agency needs to be ready for the influenza season peak in the winter months, from December to March</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Georgia Pro Light"/>
                <a:ea typeface="+mn-ea"/>
                <a:cs typeface="+mn-cs"/>
              </a:rPr>
              <a:t>Influenza mortality rate is affected primarily by two factors: Age group and climate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Georgia Pro Light"/>
                <a:ea typeface="+mn-ea"/>
                <a:cs typeface="+mn-cs"/>
              </a:rPr>
              <a:t>Population above 65 years should considered a risk group, as they are significantly more affected by Influenza than younger population. Staffing of areas with high concentration of elderly population should be prioritized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0000"/>
                </a:solidFill>
                <a:effectLst/>
                <a:uLnTx/>
                <a:uFillTx/>
                <a:latin typeface="Georgia Pro Light"/>
                <a:ea typeface="+mn-ea"/>
                <a:cs typeface="+mn-cs"/>
              </a:rPr>
              <a:t> Influenza affects differently the distinct US regions. The southwestern states are clearly less affected by it, whereas the Midwest and, especially the Southeast are hit much harder. Consequently, medical staff can be transferred from less affected southern States to those more in need in the north.</a:t>
            </a:r>
            <a:endParaRPr kumimoji="0" lang="de-DE" sz="1800" b="0" i="0" u="none" strike="noStrike" kern="1200" cap="none" spc="0" normalizeH="0" baseline="0" noProof="0" dirty="0">
              <a:ln>
                <a:noFill/>
              </a:ln>
              <a:solidFill>
                <a:srgbClr val="000000"/>
              </a:solidFill>
              <a:effectLst/>
              <a:uLnTx/>
              <a:uFillTx/>
              <a:latin typeface="Georgia Pro Light"/>
              <a:ea typeface="+mn-ea"/>
              <a:cs typeface="+mn-cs"/>
            </a:endParaRPr>
          </a:p>
        </p:txBody>
      </p:sp>
      <p:pic>
        <p:nvPicPr>
          <p:cNvPr id="8" name="Grafik 7">
            <a:extLst>
              <a:ext uri="{FF2B5EF4-FFF2-40B4-BE49-F238E27FC236}">
                <a16:creationId xmlns:a16="http://schemas.microsoft.com/office/drawing/2014/main" id="{3FC074ED-0405-2898-6A85-AB5E9C7CBC9A}"/>
              </a:ext>
            </a:extLst>
          </p:cNvPr>
          <p:cNvPicPr>
            <a:picLocks noChangeAspect="1"/>
          </p:cNvPicPr>
          <p:nvPr/>
        </p:nvPicPr>
        <p:blipFill>
          <a:blip r:embed="rId2"/>
          <a:stretch>
            <a:fillRect/>
          </a:stretch>
        </p:blipFill>
        <p:spPr>
          <a:xfrm>
            <a:off x="2916038" y="5062620"/>
            <a:ext cx="6219075" cy="1271505"/>
          </a:xfrm>
          <a:prstGeom prst="rect">
            <a:avLst/>
          </a:prstGeom>
        </p:spPr>
      </p:pic>
    </p:spTree>
    <p:extLst>
      <p:ext uri="{BB962C8B-B14F-4D97-AF65-F5344CB8AC3E}">
        <p14:creationId xmlns:p14="http://schemas.microsoft.com/office/powerpoint/2010/main" val="300572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5. Impact </a:t>
            </a:r>
            <a:r>
              <a:rPr lang="de-DE" dirty="0" err="1">
                <a:solidFill>
                  <a:schemeClr val="bg1"/>
                </a:solidFill>
              </a:rPr>
              <a:t>of</a:t>
            </a:r>
            <a:r>
              <a:rPr lang="de-DE" dirty="0">
                <a:solidFill>
                  <a:schemeClr val="bg1"/>
                </a:solidFill>
              </a:rPr>
              <a:t> Covid-19 </a:t>
            </a:r>
            <a:r>
              <a:rPr lang="de-DE" dirty="0" err="1">
                <a:solidFill>
                  <a:schemeClr val="bg1"/>
                </a:solidFill>
              </a:rPr>
              <a:t>to</a:t>
            </a:r>
            <a:r>
              <a:rPr lang="de-DE" dirty="0">
                <a:solidFill>
                  <a:schemeClr val="bg1"/>
                </a:solidFill>
              </a:rPr>
              <a:t> </a:t>
            </a:r>
            <a:r>
              <a:rPr lang="de-DE" dirty="0" err="1">
                <a:solidFill>
                  <a:schemeClr val="bg1"/>
                </a:solidFill>
              </a:rPr>
              <a:t>Layoff</a:t>
            </a:r>
            <a:r>
              <a:rPr lang="de-DE" dirty="0">
                <a:solidFill>
                  <a:schemeClr val="bg1"/>
                </a:solidFill>
              </a:rPr>
              <a:t> Rates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10465942"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Georgia Pro Light"/>
                <a:ea typeface="+mn-ea"/>
                <a:cs typeface="+mn-cs"/>
              </a:rPr>
              <a:t>The dataset is meant to analyze mass layoffs in context of the Covid 19 </a:t>
            </a:r>
            <a:r>
              <a:rPr kumimoji="0" lang="en-US" sz="2000" b="0" i="0" u="none" strike="noStrike" kern="1200" cap="none" spc="0" normalizeH="0" baseline="0" noProof="0" dirty="0" err="1">
                <a:ln>
                  <a:noFill/>
                </a:ln>
                <a:solidFill>
                  <a:srgbClr val="000000"/>
                </a:solidFill>
                <a:effectLst/>
                <a:uLnTx/>
                <a:uFillTx/>
                <a:latin typeface="Georgia Pro Light"/>
                <a:ea typeface="+mn-ea"/>
                <a:cs typeface="+mn-cs"/>
              </a:rPr>
              <a:t>Panemdic</a:t>
            </a:r>
            <a:r>
              <a:rPr kumimoji="0" lang="en-US" sz="2000" b="0" i="0" u="none" strike="noStrike" kern="1200" cap="none" spc="0" normalizeH="0" baseline="0" noProof="0" dirty="0">
                <a:ln>
                  <a:noFill/>
                </a:ln>
                <a:solidFill>
                  <a:srgbClr val="000000"/>
                </a:solidFill>
                <a:effectLst/>
                <a:uLnTx/>
                <a:uFillTx/>
                <a:latin typeface="Georgia Pro Light"/>
                <a:ea typeface="+mn-ea"/>
                <a:cs typeface="+mn-cs"/>
              </a:rPr>
              <a:t> from various companies and industries. </a:t>
            </a:r>
            <a:endParaRPr kumimoji="0" lang="de-DE" sz="2000" b="0" i="1" u="none" strike="noStrike" kern="1200" cap="none" spc="0" normalizeH="0" baseline="0" noProof="0" dirty="0">
              <a:ln>
                <a:noFill/>
              </a:ln>
              <a:solidFill>
                <a:srgbClr val="000000"/>
              </a:solidFill>
              <a:effectLst/>
              <a:uLnTx/>
              <a:uFillTx/>
              <a:latin typeface="Georgia Pro Light"/>
              <a:ea typeface="+mn-ea"/>
              <a:cs typeface="+mn-cs"/>
            </a:endParaRP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2261996206"/>
              </p:ext>
            </p:extLst>
          </p:nvPr>
        </p:nvGraphicFramePr>
        <p:xfrm>
          <a:off x="811658" y="2618297"/>
          <a:ext cx="10427841" cy="3978445"/>
        </p:xfrm>
        <a:graphic>
          <a:graphicData uri="http://schemas.openxmlformats.org/drawingml/2006/table">
            <a:tbl>
              <a:tblPr firstRow="1" bandRow="1">
                <a:tableStyleId>{2D5ABB26-0587-4C30-8999-92F81FD0307C}</a:tableStyleId>
              </a:tblPr>
              <a:tblGrid>
                <a:gridCol w="3465067">
                  <a:extLst>
                    <a:ext uri="{9D8B030D-6E8A-4147-A177-3AD203B41FA5}">
                      <a16:colId xmlns:a16="http://schemas.microsoft.com/office/drawing/2014/main" val="441591028"/>
                    </a:ext>
                  </a:extLst>
                </a:gridCol>
                <a:gridCol w="348682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1048615">
                <a:tc>
                  <a:txBody>
                    <a:bodyPr/>
                    <a:lstStyle/>
                    <a:p>
                      <a:pPr algn="ctr"/>
                      <a:r>
                        <a:rPr lang="de-DE" sz="2400" b="1" kern="1200" dirty="0" err="1">
                          <a:solidFill>
                            <a:schemeClr val="tx1"/>
                          </a:solidFill>
                        </a:rPr>
                        <a:t>Objectives</a:t>
                      </a:r>
                      <a:endParaRPr lang="de-DE" sz="2400" b="1" kern="1200" dirty="0">
                        <a:solidFill>
                          <a:schemeClr val="tx1"/>
                        </a:solidFill>
                        <a:latin typeface="+mn-lt"/>
                        <a:ea typeface="+mn-ea"/>
                        <a:cs typeface="+mn-cs"/>
                      </a:endParaRPr>
                    </a:p>
                  </a:txBody>
                  <a:tcPr anchor="ctr">
                    <a:solidFill>
                      <a:schemeClr val="bg1">
                        <a:lumMod val="65000"/>
                        <a:lumOff val="35000"/>
                      </a:schemeClr>
                    </a:solidFill>
                  </a:tcPr>
                </a:tc>
                <a:tc>
                  <a:txBody>
                    <a:bodyPr/>
                    <a:lstStyle/>
                    <a:p>
                      <a:pPr algn="l"/>
                      <a:r>
                        <a:rPr lang="de-DE" sz="2400" b="1" dirty="0">
                          <a:solidFill>
                            <a:schemeClr val="tx1"/>
                          </a:solidFill>
                        </a:rPr>
                        <a:t>              Data</a:t>
                      </a:r>
                    </a:p>
                  </a:txBody>
                  <a:tcPr anchor="ctr">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solidFill>
                      <a:schemeClr val="bg1">
                        <a:lumMod val="65000"/>
                        <a:lumOff val="35000"/>
                      </a:schemeClr>
                    </a:solidFill>
                  </a:tcPr>
                </a:tc>
                <a:extLst>
                  <a:ext uri="{0D108BD9-81ED-4DB2-BD59-A6C34878D82A}">
                    <a16:rowId xmlns:a16="http://schemas.microsoft.com/office/drawing/2014/main" val="4050775837"/>
                  </a:ext>
                </a:extLst>
              </a:tr>
              <a:tr h="2929830">
                <a:tc>
                  <a:txBody>
                    <a:bodyPr/>
                    <a:lstStyle/>
                    <a:p>
                      <a:r>
                        <a:rPr lang="en-US" dirty="0">
                          <a:solidFill>
                            <a:schemeClr val="bg1"/>
                          </a:solidFill>
                        </a:rPr>
                        <a:t>This Project aims to analyze the layoffs data from various companies and industries. The data includes information such as company name, industry, number of layoffs, and reason for layoffs. </a:t>
                      </a:r>
                      <a:endParaRPr lang="de-DE" sz="1800" kern="1200" dirty="0">
                        <a:solidFill>
                          <a:schemeClr val="bg1"/>
                        </a:solidFill>
                        <a:latin typeface="+mn-lt"/>
                        <a:ea typeface="+mn-ea"/>
                        <a:cs typeface="+mn-cs"/>
                      </a:endParaRPr>
                    </a:p>
                  </a:txBody>
                  <a:tcPr>
                    <a:solidFill>
                      <a:schemeClr val="tx1">
                        <a:lumMod val="85000"/>
                      </a:schemeClr>
                    </a:solidFill>
                  </a:tcPr>
                </a:tc>
                <a:tc>
                  <a:txBody>
                    <a:bodyPr/>
                    <a:lstStyle/>
                    <a:p>
                      <a:pPr marL="0" indent="0">
                        <a:buFont typeface="Arial" panose="020B0604020202020204" pitchFamily="34" charset="0"/>
                        <a:buNone/>
                      </a:pPr>
                      <a:r>
                        <a:rPr lang="de-DE" dirty="0">
                          <a:solidFill>
                            <a:schemeClr val="bg1"/>
                          </a:solidFill>
                        </a:rPr>
                        <a:t>Open </a:t>
                      </a:r>
                      <a:r>
                        <a:rPr lang="de-DE" dirty="0" err="1">
                          <a:solidFill>
                            <a:schemeClr val="bg1"/>
                          </a:solidFill>
                        </a:rPr>
                        <a:t>publice</a:t>
                      </a:r>
                      <a:r>
                        <a:rPr lang="de-DE" dirty="0">
                          <a:solidFill>
                            <a:schemeClr val="bg1"/>
                          </a:solidFill>
                        </a:rPr>
                        <a:t> source </a:t>
                      </a:r>
                      <a:r>
                        <a:rPr lang="de-DE" dirty="0" err="1">
                          <a:solidFill>
                            <a:schemeClr val="bg1"/>
                          </a:solidFill>
                        </a:rPr>
                        <a:t>from</a:t>
                      </a:r>
                      <a:r>
                        <a:rPr lang="de-DE" dirty="0">
                          <a:solidFill>
                            <a:schemeClr val="bg1"/>
                          </a:solidFill>
                        </a:rPr>
                        <a:t> </a:t>
                      </a:r>
                      <a:r>
                        <a:rPr lang="de-DE" dirty="0" err="1">
                          <a:solidFill>
                            <a:schemeClr val="bg1"/>
                          </a:solidFill>
                        </a:rPr>
                        <a:t>kaggle</a:t>
                      </a:r>
                      <a:r>
                        <a:rPr lang="de-DE" dirty="0">
                          <a:solidFill>
                            <a:schemeClr val="bg1"/>
                          </a:solidFill>
                        </a:rPr>
                        <a:t> </a:t>
                      </a:r>
                      <a:r>
                        <a:rPr lang="de-DE" dirty="0" err="1">
                          <a:solidFill>
                            <a:schemeClr val="bg1"/>
                          </a:solidFill>
                          <a:hlinkClick r:id="rId2"/>
                        </a:rPr>
                        <a:t>here</a:t>
                      </a:r>
                      <a:r>
                        <a:rPr lang="de-DE" dirty="0">
                          <a:solidFill>
                            <a:schemeClr val="bg1"/>
                          </a:solidFill>
                        </a:rPr>
                        <a:t>.</a:t>
                      </a:r>
                    </a:p>
                  </a:txBody>
                  <a:tcPr>
                    <a:solidFill>
                      <a:schemeClr val="tx1">
                        <a:lumMod val="85000"/>
                      </a:schemeClr>
                    </a:solidFill>
                  </a:tcPr>
                </a:tc>
                <a:tc>
                  <a:txBody>
                    <a:bodyPr/>
                    <a:lstStyle/>
                    <a:p>
                      <a:pPr marL="285750" indent="-285750">
                        <a:buFont typeface="Arial" panose="020B0604020202020204" pitchFamily="34" charset="0"/>
                        <a:buChar char="•"/>
                      </a:pPr>
                      <a:r>
                        <a:rPr lang="de-DE" dirty="0" err="1">
                          <a:solidFill>
                            <a:schemeClr val="bg1"/>
                          </a:solidFill>
                        </a:rPr>
                        <a:t>Designing</a:t>
                      </a:r>
                      <a:r>
                        <a:rPr lang="de-DE" dirty="0">
                          <a:solidFill>
                            <a:schemeClr val="bg1"/>
                          </a:solidFill>
                        </a:rPr>
                        <a:t> a </a:t>
                      </a:r>
                      <a:r>
                        <a:rPr lang="de-DE" dirty="0" err="1">
                          <a:solidFill>
                            <a:schemeClr val="bg1"/>
                          </a:solidFill>
                        </a:rPr>
                        <a:t>data</a:t>
                      </a:r>
                      <a:r>
                        <a:rPr lang="de-DE" dirty="0">
                          <a:solidFill>
                            <a:schemeClr val="bg1"/>
                          </a:solidFill>
                        </a:rPr>
                        <a:t> </a:t>
                      </a:r>
                      <a:r>
                        <a:rPr lang="de-DE" dirty="0" err="1">
                          <a:solidFill>
                            <a:schemeClr val="bg1"/>
                          </a:solidFill>
                        </a:rPr>
                        <a:t>research</a:t>
                      </a:r>
                      <a:r>
                        <a:rPr lang="de-DE" dirty="0">
                          <a:solidFill>
                            <a:schemeClr val="bg1"/>
                          </a:solidFill>
                        </a:rPr>
                        <a:t> </a:t>
                      </a:r>
                      <a:r>
                        <a:rPr lang="de-DE" dirty="0" err="1">
                          <a:solidFill>
                            <a:schemeClr val="bg1"/>
                          </a:solidFill>
                        </a:rPr>
                        <a:t>project</a:t>
                      </a:r>
                      <a:endParaRPr lang="de-DE" dirty="0">
                        <a:solidFill>
                          <a:schemeClr val="bg1"/>
                        </a:solidFill>
                      </a:endParaRPr>
                    </a:p>
                    <a:p>
                      <a:pPr marL="285750" indent="-285750">
                        <a:buFont typeface="Arial" panose="020B0604020202020204" pitchFamily="34" charset="0"/>
                        <a:buChar char="•"/>
                      </a:pPr>
                      <a:r>
                        <a:rPr lang="de-DE" dirty="0">
                          <a:solidFill>
                            <a:schemeClr val="bg1"/>
                          </a:solidFill>
                        </a:rPr>
                        <a:t>Data </a:t>
                      </a:r>
                      <a:r>
                        <a:rPr lang="de-DE" dirty="0" err="1">
                          <a:solidFill>
                            <a:schemeClr val="bg1"/>
                          </a:solidFill>
                        </a:rPr>
                        <a:t>cleaning</a:t>
                      </a:r>
                      <a:r>
                        <a:rPr lang="de-DE" dirty="0">
                          <a:solidFill>
                            <a:schemeClr val="bg1"/>
                          </a:solidFill>
                        </a:rPr>
                        <a:t>, </a:t>
                      </a:r>
                      <a:r>
                        <a:rPr lang="de-DE" dirty="0" err="1">
                          <a:solidFill>
                            <a:schemeClr val="bg1"/>
                          </a:solidFill>
                        </a:rPr>
                        <a:t>profiling</a:t>
                      </a:r>
                      <a:r>
                        <a:rPr lang="de-DE" dirty="0">
                          <a:solidFill>
                            <a:schemeClr val="bg1"/>
                          </a:solidFill>
                        </a:rPr>
                        <a:t>, </a:t>
                      </a:r>
                      <a:r>
                        <a:rPr lang="de-DE" dirty="0" err="1">
                          <a:solidFill>
                            <a:schemeClr val="bg1"/>
                          </a:solidFill>
                        </a:rPr>
                        <a:t>integrity</a:t>
                      </a:r>
                      <a:r>
                        <a:rPr lang="de-DE" dirty="0">
                          <a:solidFill>
                            <a:schemeClr val="bg1"/>
                          </a:solidFill>
                        </a:rPr>
                        <a:t> and </a:t>
                      </a:r>
                      <a:r>
                        <a:rPr lang="de-DE" dirty="0" err="1">
                          <a:solidFill>
                            <a:schemeClr val="bg1"/>
                          </a:solidFill>
                        </a:rPr>
                        <a:t>transformation</a:t>
                      </a:r>
                      <a:endParaRPr lang="de-DE"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a:solidFill>
                            <a:schemeClr val="bg1"/>
                          </a:solidFill>
                        </a:rPr>
                        <a:t>Exploratory</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analysis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wrangling</a:t>
                      </a:r>
                      <a:r>
                        <a:rPr lang="de-DE" dirty="0">
                          <a:solidFill>
                            <a:schemeClr val="bg1"/>
                          </a:solidFill>
                        </a:rPr>
                        <a:t> and </a:t>
                      </a:r>
                      <a:r>
                        <a:rPr lang="de-DE" dirty="0" err="1">
                          <a:solidFill>
                            <a:schemeClr val="bg1"/>
                          </a:solidFill>
                        </a:rPr>
                        <a:t>subletting</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visualization</a:t>
                      </a:r>
                      <a:r>
                        <a:rPr lang="de-DE" dirty="0">
                          <a:solidFill>
                            <a:schemeClr val="bg1"/>
                          </a:solidFill>
                        </a:rPr>
                        <a:t> in Python Excel  </a:t>
                      </a:r>
                      <a:r>
                        <a:rPr lang="de-DE" dirty="0" err="1">
                          <a:solidFill>
                            <a:schemeClr val="bg1"/>
                          </a:solidFill>
                        </a:rPr>
                        <a:t>with</a:t>
                      </a:r>
                      <a:r>
                        <a:rPr lang="de-DE" dirty="0">
                          <a:solidFill>
                            <a:schemeClr val="bg1"/>
                          </a:solidFill>
                        </a:rPr>
                        <a:t> a final </a:t>
                      </a:r>
                      <a:r>
                        <a:rPr lang="de-DE" dirty="0" err="1">
                          <a:solidFill>
                            <a:schemeClr val="bg1"/>
                          </a:solidFill>
                        </a:rPr>
                        <a:t>report</a:t>
                      </a:r>
                      <a:r>
                        <a:rPr lang="de-DE" dirty="0">
                          <a:solidFill>
                            <a:schemeClr val="bg1"/>
                          </a:solidFill>
                        </a:rPr>
                        <a:t> in Tableau.</a:t>
                      </a:r>
                    </a:p>
                  </a:txBody>
                  <a:tcPr>
                    <a:solidFill>
                      <a:schemeClr val="tx1">
                        <a:lumMod val="85000"/>
                      </a:schemeClr>
                    </a:solidFill>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930" y="2644221"/>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16825" y="2673505"/>
            <a:ext cx="887179" cy="887179"/>
          </a:xfrm>
          <a:prstGeom prst="rect">
            <a:avLst/>
          </a:prstGeom>
        </p:spPr>
      </p:pic>
      <p:pic>
        <p:nvPicPr>
          <p:cNvPr id="3" name="Grafik 2">
            <a:extLst>
              <a:ext uri="{FF2B5EF4-FFF2-40B4-BE49-F238E27FC236}">
                <a16:creationId xmlns:a16="http://schemas.microsoft.com/office/drawing/2014/main" id="{C1423DA2-0A4A-0849-8A98-2FA536733CDC}"/>
              </a:ext>
            </a:extLst>
          </p:cNvPr>
          <p:cNvPicPr>
            <a:picLocks noChangeAspect="1"/>
          </p:cNvPicPr>
          <p:nvPr/>
        </p:nvPicPr>
        <p:blipFill>
          <a:blip r:embed="rId9"/>
          <a:stretch>
            <a:fillRect/>
          </a:stretch>
        </p:blipFill>
        <p:spPr>
          <a:xfrm>
            <a:off x="9384089" y="6110133"/>
            <a:ext cx="813195" cy="426594"/>
          </a:xfrm>
          <a:prstGeom prst="rect">
            <a:avLst/>
          </a:prstGeom>
        </p:spPr>
      </p:pic>
      <p:pic>
        <p:nvPicPr>
          <p:cNvPr id="9" name="Grafik 8">
            <a:extLst>
              <a:ext uri="{FF2B5EF4-FFF2-40B4-BE49-F238E27FC236}">
                <a16:creationId xmlns:a16="http://schemas.microsoft.com/office/drawing/2014/main" id="{6DA9BC35-82C7-034A-72D0-A2D652B5BFC3}"/>
              </a:ext>
            </a:extLst>
          </p:cNvPr>
          <p:cNvPicPr>
            <a:picLocks noChangeAspect="1"/>
          </p:cNvPicPr>
          <p:nvPr/>
        </p:nvPicPr>
        <p:blipFill>
          <a:blip r:embed="rId10"/>
          <a:stretch>
            <a:fillRect/>
          </a:stretch>
        </p:blipFill>
        <p:spPr>
          <a:xfrm>
            <a:off x="8251178" y="6210299"/>
            <a:ext cx="790744" cy="326428"/>
          </a:xfrm>
          <a:prstGeom prst="rect">
            <a:avLst/>
          </a:prstGeom>
        </p:spPr>
      </p:pic>
      <p:pic>
        <p:nvPicPr>
          <p:cNvPr id="7" name="Grafik 6">
            <a:extLst>
              <a:ext uri="{FF2B5EF4-FFF2-40B4-BE49-F238E27FC236}">
                <a16:creationId xmlns:a16="http://schemas.microsoft.com/office/drawing/2014/main" id="{4BFC7DE2-B1FA-D044-B9D1-E723256B6E61}"/>
              </a:ext>
            </a:extLst>
          </p:cNvPr>
          <p:cNvPicPr>
            <a:picLocks noChangeAspect="1"/>
          </p:cNvPicPr>
          <p:nvPr/>
        </p:nvPicPr>
        <p:blipFill>
          <a:blip r:embed="rId11"/>
          <a:stretch>
            <a:fillRect/>
          </a:stretch>
        </p:blipFill>
        <p:spPr>
          <a:xfrm>
            <a:off x="10563957" y="6110133"/>
            <a:ext cx="463062" cy="426594"/>
          </a:xfrm>
          <a:prstGeom prst="rect">
            <a:avLst/>
          </a:prstGeom>
        </p:spPr>
      </p:pic>
    </p:spTree>
    <p:extLst>
      <p:ext uri="{BB962C8B-B14F-4D97-AF65-F5344CB8AC3E}">
        <p14:creationId xmlns:p14="http://schemas.microsoft.com/office/powerpoint/2010/main" val="31512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5. Data </a:t>
            </a:r>
            <a:r>
              <a:rPr lang="de-DE" dirty="0" err="1">
                <a:solidFill>
                  <a:schemeClr val="bg1"/>
                </a:solidFill>
              </a:rPr>
              <a:t>profiling</a:t>
            </a:r>
            <a:r>
              <a:rPr lang="de-DE" dirty="0">
                <a:solidFill>
                  <a:schemeClr val="bg1"/>
                </a:solidFill>
              </a:rPr>
              <a:t> and </a:t>
            </a:r>
            <a:r>
              <a:rPr lang="de-DE" dirty="0" err="1">
                <a:solidFill>
                  <a:schemeClr val="bg1"/>
                </a:solidFill>
              </a:rPr>
              <a:t>statistical</a:t>
            </a:r>
            <a:r>
              <a:rPr lang="de-DE" dirty="0">
                <a:solidFill>
                  <a:schemeClr val="bg1"/>
                </a:solidFill>
              </a:rPr>
              <a:t> </a:t>
            </a:r>
            <a:r>
              <a:rPr lang="de-DE" dirty="0" err="1">
                <a:solidFill>
                  <a:schemeClr val="bg1"/>
                </a:solidFill>
              </a:rPr>
              <a:t>analysis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sp>
        <p:nvSpPr>
          <p:cNvPr id="19" name="TextBox 88">
            <a:extLst>
              <a:ext uri="{FF2B5EF4-FFF2-40B4-BE49-F238E27FC236}">
                <a16:creationId xmlns:a16="http://schemas.microsoft.com/office/drawing/2014/main" id="{14F869AF-97D0-6A58-2AE3-5B4064E2B114}"/>
              </a:ext>
            </a:extLst>
          </p:cNvPr>
          <p:cNvSpPr txBox="1"/>
          <p:nvPr/>
        </p:nvSpPr>
        <p:spPr>
          <a:xfrm>
            <a:off x="7225398" y="2239346"/>
            <a:ext cx="4683685" cy="4534678"/>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endParaRPr kumimoji="0" lang="en-US" sz="2400"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400" i="0" u="none" strike="noStrike" kern="1200" cap="none" spc="0" normalizeH="0" baseline="0" noProof="0" dirty="0">
                <a:ln>
                  <a:noFill/>
                </a:ln>
                <a:solidFill>
                  <a:srgbClr val="FFFFFF"/>
                </a:solidFill>
                <a:effectLst/>
                <a:uLnTx/>
                <a:uFillTx/>
                <a:latin typeface="Abadi MT Condensed Light" panose="020B0306030101010103" pitchFamily="34" charset="77"/>
                <a:ea typeface="+mn-ea"/>
                <a:cs typeface="+mn-cs"/>
              </a:rPr>
              <a:t>From these visualizations, we can derivate 2 facts:</a:t>
            </a:r>
          </a:p>
          <a:p>
            <a:pPr marR="0" lvl="0" algn="l" defTabSz="914400" rtl="0" eaLnBrk="1" fontAlgn="auto" latinLnBrk="0" hangingPunct="1">
              <a:lnSpc>
                <a:spcPct val="100000"/>
              </a:lnSpc>
              <a:spcBef>
                <a:spcPts val="0"/>
              </a:spcBef>
              <a:spcAft>
                <a:spcPts val="0"/>
              </a:spcAft>
              <a:buClrTx/>
              <a:buSzTx/>
              <a:tabLst/>
              <a:defRPr/>
            </a:pPr>
            <a:endParaRPr lang="en-US" sz="2400" dirty="0">
              <a:solidFill>
                <a:srgbClr val="FFFFFF"/>
              </a:solidFill>
              <a:latin typeface="Abadi MT Condensed Light" panose="020B0306030101010103" pitchFamily="34" charset="77"/>
            </a:endParaRPr>
          </a:p>
          <a:p>
            <a:pPr marR="0" lvl="0" algn="l" defTabSz="914400" rtl="0" eaLnBrk="1" fontAlgn="auto" latinLnBrk="0" hangingPunct="1">
              <a:lnSpc>
                <a:spcPct val="100000"/>
              </a:lnSpc>
              <a:spcBef>
                <a:spcPts val="0"/>
              </a:spcBef>
              <a:spcAft>
                <a:spcPts val="0"/>
              </a:spcAft>
              <a:buClrTx/>
              <a:buSzTx/>
              <a:tabLst/>
              <a:defRPr/>
            </a:pPr>
            <a:r>
              <a:rPr lang="en-US" sz="2400" dirty="0">
                <a:solidFill>
                  <a:srgbClr val="FFFFFF"/>
                </a:solidFill>
                <a:latin typeface="Abadi MT Condensed Light" panose="020B0306030101010103" pitchFamily="34" charset="77"/>
              </a:rPr>
              <a:t>1. The FAANG (U.S.) companies have a strong impact on the layoff rates.</a:t>
            </a:r>
          </a:p>
          <a:p>
            <a:pPr marR="0" lvl="0" algn="l" defTabSz="914400" rtl="0" eaLnBrk="1" fontAlgn="auto" latinLnBrk="0" hangingPunct="1">
              <a:lnSpc>
                <a:spcPct val="100000"/>
              </a:lnSpc>
              <a:spcBef>
                <a:spcPts val="0"/>
              </a:spcBef>
              <a:spcAft>
                <a:spcPts val="0"/>
              </a:spcAft>
              <a:buClrTx/>
              <a:buSzTx/>
              <a:tabLst/>
              <a:defRPr/>
            </a:pPr>
            <a:endParaRPr lang="en-US" sz="2400" dirty="0">
              <a:solidFill>
                <a:srgbClr val="FFFFFF"/>
              </a:solidFill>
              <a:latin typeface="Abadi MT Condensed Light" panose="020B0306030101010103" pitchFamily="34" charset="77"/>
            </a:endParaRPr>
          </a:p>
          <a:p>
            <a:pPr marR="0" lvl="0" algn="l" defTabSz="914400" rtl="0" eaLnBrk="1" fontAlgn="auto" latinLnBrk="0" hangingPunct="1">
              <a:lnSpc>
                <a:spcPct val="100000"/>
              </a:lnSpc>
              <a:spcBef>
                <a:spcPts val="0"/>
              </a:spcBef>
              <a:spcAft>
                <a:spcPts val="0"/>
              </a:spcAft>
              <a:buClrTx/>
              <a:buSzTx/>
              <a:tabLst/>
              <a:defRPr/>
            </a:pPr>
            <a:r>
              <a:rPr lang="en-US" sz="2400" dirty="0">
                <a:solidFill>
                  <a:srgbClr val="FFFFFF"/>
                </a:solidFill>
                <a:latin typeface="Abadi MT Condensed Light" panose="020B0306030101010103" pitchFamily="34" charset="77"/>
              </a:rPr>
              <a:t>2. The U.S. </a:t>
            </a:r>
            <a:r>
              <a:rPr lang="en-US" sz="2400" dirty="0" err="1">
                <a:solidFill>
                  <a:srgbClr val="FFFFFF"/>
                </a:solidFill>
                <a:latin typeface="Abadi MT Condensed Light" panose="020B0306030101010103" pitchFamily="34" charset="77"/>
              </a:rPr>
              <a:t>Industrie</a:t>
            </a:r>
            <a:r>
              <a:rPr lang="en-US" sz="2400" dirty="0">
                <a:solidFill>
                  <a:srgbClr val="FFFFFF"/>
                </a:solidFill>
                <a:latin typeface="Abadi MT Condensed Light" panose="020B0306030101010103" pitchFamily="34" charset="77"/>
              </a:rPr>
              <a:t> dominate the layoff rate between 2020 – 2023.</a:t>
            </a:r>
          </a:p>
        </p:txBody>
      </p:sp>
      <p:pic>
        <p:nvPicPr>
          <p:cNvPr id="4" name="Grafik 3">
            <a:extLst>
              <a:ext uri="{FF2B5EF4-FFF2-40B4-BE49-F238E27FC236}">
                <a16:creationId xmlns:a16="http://schemas.microsoft.com/office/drawing/2014/main" id="{A4535BA2-B9EA-790A-2CDD-267934A5CEFA}"/>
              </a:ext>
            </a:extLst>
          </p:cNvPr>
          <p:cNvPicPr>
            <a:picLocks noChangeAspect="1"/>
          </p:cNvPicPr>
          <p:nvPr/>
        </p:nvPicPr>
        <p:blipFill>
          <a:blip r:embed="rId2"/>
          <a:stretch>
            <a:fillRect/>
          </a:stretch>
        </p:blipFill>
        <p:spPr>
          <a:xfrm>
            <a:off x="849758" y="2276668"/>
            <a:ext cx="5970920" cy="4460033"/>
          </a:xfrm>
          <a:prstGeom prst="rect">
            <a:avLst/>
          </a:prstGeom>
        </p:spPr>
      </p:pic>
    </p:spTree>
    <p:extLst>
      <p:ext uri="{BB962C8B-B14F-4D97-AF65-F5344CB8AC3E}">
        <p14:creationId xmlns:p14="http://schemas.microsoft.com/office/powerpoint/2010/main" val="1948232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5. Focus on Main Covid-19-Affected Industries </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sp>
        <p:nvSpPr>
          <p:cNvPr id="19" name="TextBox 88">
            <a:extLst>
              <a:ext uri="{FF2B5EF4-FFF2-40B4-BE49-F238E27FC236}">
                <a16:creationId xmlns:a16="http://schemas.microsoft.com/office/drawing/2014/main" id="{14F869AF-97D0-6A58-2AE3-5B4064E2B114}"/>
              </a:ext>
            </a:extLst>
          </p:cNvPr>
          <p:cNvSpPr txBox="1"/>
          <p:nvPr/>
        </p:nvSpPr>
        <p:spPr>
          <a:xfrm>
            <a:off x="7225398" y="2239346"/>
            <a:ext cx="4683685" cy="4534678"/>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R="0" lvl="0" indent="0" fontAlgn="auto">
              <a:lnSpc>
                <a:spcPct val="100000"/>
              </a:lnSpc>
              <a:spcBef>
                <a:spcPts val="0"/>
              </a:spcBef>
              <a:spcAft>
                <a:spcPts val="0"/>
              </a:spcAft>
              <a:buClrTx/>
              <a:buSzTx/>
              <a:tabLst/>
              <a:defRPr kumimoji="0" sz="2400" i="0" u="none" strike="noStrike" cap="none" spc="0" normalizeH="0" baseline="0">
                <a:ln>
                  <a:noFill/>
                </a:ln>
                <a:solidFill>
                  <a:srgbClr val="FFFFFF"/>
                </a:solidFill>
                <a:effectLst/>
                <a:uLnTx/>
                <a:uFillTx/>
                <a:latin typeface="Abadi MT Condensed Light" panose="020B0306030101010103" pitchFamily="34" charset="77"/>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342900" indent="-342900">
              <a:buFont typeface="Arial" panose="020B0604020202020204" pitchFamily="34" charset="0"/>
              <a:buChar char="•"/>
            </a:pPr>
            <a:r>
              <a:rPr lang="en-US" sz="2200" dirty="0"/>
              <a:t>The Covid-affected Industries Hospitality, Transportation, Travel, Consumer and Retail made more than 50% of Layoff rate in 2020 but decreased to 28.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 Technology Industry (Hardware, Data, Media, Security) shows an </a:t>
            </a:r>
            <a:r>
              <a:rPr lang="en-US" sz="2200" dirty="0" err="1"/>
              <a:t>ancrease</a:t>
            </a:r>
            <a:r>
              <a:rPr lang="en-US" sz="2200" dirty="0"/>
              <a:t> from 3 % in 2020 to 15 % in 2023! Furthermore, the Covid pandemic caused a peak in 2020 but the long-term effects can be seen in 2022.</a:t>
            </a:r>
          </a:p>
        </p:txBody>
      </p:sp>
      <p:sp>
        <p:nvSpPr>
          <p:cNvPr id="21" name="Textfeld 20">
            <a:extLst>
              <a:ext uri="{FF2B5EF4-FFF2-40B4-BE49-F238E27FC236}">
                <a16:creationId xmlns:a16="http://schemas.microsoft.com/office/drawing/2014/main" id="{58DFE441-8478-5881-9C63-37822C35346E}"/>
              </a:ext>
            </a:extLst>
          </p:cNvPr>
          <p:cNvSpPr txBox="1"/>
          <p:nvPr/>
        </p:nvSpPr>
        <p:spPr>
          <a:xfrm>
            <a:off x="445040" y="4905700"/>
            <a:ext cx="440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000000"/>
                </a:solidFill>
                <a:effectLst/>
                <a:uLnTx/>
                <a:uFillTx/>
                <a:latin typeface="Georgia Pro Light"/>
                <a:ea typeface="+mn-ea"/>
                <a:cs typeface="+mn-cs"/>
              </a:rPr>
              <a:t>2.</a:t>
            </a:r>
          </a:p>
        </p:txBody>
      </p:sp>
      <p:pic>
        <p:nvPicPr>
          <p:cNvPr id="8" name="Grafik 7">
            <a:extLst>
              <a:ext uri="{FF2B5EF4-FFF2-40B4-BE49-F238E27FC236}">
                <a16:creationId xmlns:a16="http://schemas.microsoft.com/office/drawing/2014/main" id="{3FFFC8C5-A1BF-6FA8-5BBC-644903A6BB78}"/>
              </a:ext>
            </a:extLst>
          </p:cNvPr>
          <p:cNvPicPr>
            <a:picLocks noChangeAspect="1"/>
          </p:cNvPicPr>
          <p:nvPr/>
        </p:nvPicPr>
        <p:blipFill>
          <a:blip r:embed="rId2"/>
          <a:stretch>
            <a:fillRect/>
          </a:stretch>
        </p:blipFill>
        <p:spPr>
          <a:xfrm>
            <a:off x="282917" y="2241773"/>
            <a:ext cx="6715042" cy="4524129"/>
          </a:xfrm>
          <a:prstGeom prst="rect">
            <a:avLst/>
          </a:prstGeom>
        </p:spPr>
      </p:pic>
    </p:spTree>
    <p:extLst>
      <p:ext uri="{BB962C8B-B14F-4D97-AF65-F5344CB8AC3E}">
        <p14:creationId xmlns:p14="http://schemas.microsoft.com/office/powerpoint/2010/main" val="165650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a:t>
            </a:r>
            <a:r>
              <a:rPr lang="de-DE" dirty="0" err="1">
                <a:solidFill>
                  <a:schemeClr val="bg1"/>
                </a:solidFill>
              </a:rPr>
              <a:t>Instacart</a:t>
            </a:r>
            <a:r>
              <a:rPr lang="de-DE" dirty="0">
                <a:solidFill>
                  <a:schemeClr val="bg1"/>
                </a:solidFill>
              </a:rPr>
              <a:t> </a:t>
            </a:r>
            <a:r>
              <a:rPr lang="de-DE" dirty="0" err="1">
                <a:solidFill>
                  <a:schemeClr val="bg1"/>
                </a:solidFill>
              </a:rPr>
              <a:t>Grocery</a:t>
            </a:r>
            <a:r>
              <a:rPr lang="de-DE" dirty="0">
                <a:solidFill>
                  <a:schemeClr val="bg1"/>
                </a:solidFill>
              </a:rPr>
              <a:t> Basket</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Instacart</a:t>
            </a:r>
            <a:r>
              <a:rPr lang="de-DE" sz="2000" i="1" dirty="0">
                <a:solidFill>
                  <a:schemeClr val="bg1"/>
                </a:solidFill>
              </a:rPr>
              <a:t> </a:t>
            </a:r>
            <a:r>
              <a:rPr lang="de-DE" sz="2000" i="1" dirty="0" err="1">
                <a:solidFill>
                  <a:schemeClr val="bg1"/>
                </a:solidFill>
              </a:rPr>
              <a:t>is</a:t>
            </a:r>
            <a:r>
              <a:rPr lang="de-DE" sz="2000" i="1" dirty="0">
                <a:solidFill>
                  <a:schemeClr val="bg1"/>
                </a:solidFill>
              </a:rPr>
              <a:t> an American online </a:t>
            </a:r>
            <a:r>
              <a:rPr lang="de-DE" sz="2000" i="1" dirty="0" err="1">
                <a:solidFill>
                  <a:schemeClr val="bg1"/>
                </a:solidFill>
              </a:rPr>
              <a:t>grocery</a:t>
            </a:r>
            <a:r>
              <a:rPr lang="de-DE" sz="2000" i="1" dirty="0">
                <a:solidFill>
                  <a:schemeClr val="bg1"/>
                </a:solidFill>
              </a:rPr>
              <a:t> </a:t>
            </a:r>
            <a:r>
              <a:rPr lang="de-DE" sz="2000" i="1" dirty="0" err="1">
                <a:solidFill>
                  <a:schemeClr val="bg1"/>
                </a:solidFill>
              </a:rPr>
              <a:t>shop</a:t>
            </a:r>
            <a:r>
              <a:rPr lang="de-DE" sz="2000" i="1" dirty="0">
                <a:solidFill>
                  <a:schemeClr val="bg1"/>
                </a:solidFill>
              </a:rPr>
              <a:t> </a:t>
            </a:r>
            <a:r>
              <a:rPr lang="de-DE" sz="2000" i="1" dirty="0" err="1">
                <a:solidFill>
                  <a:schemeClr val="bg1"/>
                </a:solidFill>
              </a:rPr>
              <a:t>that</a:t>
            </a:r>
            <a:r>
              <a:rPr lang="de-DE" sz="2000" i="1" dirty="0">
                <a:solidFill>
                  <a:schemeClr val="bg1"/>
                </a:solidFill>
              </a:rPr>
              <a:t> </a:t>
            </a:r>
            <a:r>
              <a:rPr lang="de-DE" sz="2000" i="1" dirty="0" err="1">
                <a:solidFill>
                  <a:schemeClr val="bg1"/>
                </a:solidFill>
              </a:rPr>
              <a:t>operates</a:t>
            </a:r>
            <a:r>
              <a:rPr lang="de-DE" sz="2000" i="1" dirty="0">
                <a:solidFill>
                  <a:schemeClr val="bg1"/>
                </a:solidFill>
              </a:rPr>
              <a:t> </a:t>
            </a:r>
            <a:r>
              <a:rPr lang="de-DE" sz="2000" i="1" dirty="0" err="1">
                <a:solidFill>
                  <a:schemeClr val="bg1"/>
                </a:solidFill>
              </a:rPr>
              <a:t>inn</a:t>
            </a:r>
            <a:r>
              <a:rPr lang="de-DE" sz="2000" i="1" dirty="0">
                <a:solidFill>
                  <a:schemeClr val="bg1"/>
                </a:solidFill>
              </a:rPr>
              <a:t> </a:t>
            </a:r>
            <a:r>
              <a:rPr lang="de-DE" sz="2000" i="1" dirty="0" err="1">
                <a:solidFill>
                  <a:schemeClr val="bg1"/>
                </a:solidFill>
              </a:rPr>
              <a:t>the</a:t>
            </a:r>
            <a:r>
              <a:rPr lang="de-DE" sz="2000" i="1" dirty="0">
                <a:solidFill>
                  <a:schemeClr val="bg1"/>
                </a:solidFill>
              </a:rPr>
              <a:t> US and </a:t>
            </a:r>
            <a:r>
              <a:rPr lang="de-DE" sz="2000" i="1" dirty="0" err="1">
                <a:solidFill>
                  <a:schemeClr val="bg1"/>
                </a:solidFill>
              </a:rPr>
              <a:t>Canda</a:t>
            </a:r>
            <a:r>
              <a:rPr lang="de-DE" sz="2000" i="1" dirty="0">
                <a:solidFill>
                  <a:schemeClr val="bg1"/>
                </a:solidFill>
              </a:rPr>
              <a:t>!</a:t>
            </a:r>
          </a:p>
        </p:txBody>
      </p:sp>
      <p:graphicFrame>
        <p:nvGraphicFramePr>
          <p:cNvPr id="6" name="Tabelle 6">
            <a:extLst>
              <a:ext uri="{FF2B5EF4-FFF2-40B4-BE49-F238E27FC236}">
                <a16:creationId xmlns:a16="http://schemas.microsoft.com/office/drawing/2014/main" id="{45E9AC50-700F-1AF5-B1B9-D844E99229D9}"/>
              </a:ext>
            </a:extLst>
          </p:cNvPr>
          <p:cNvGraphicFramePr>
            <a:graphicFrameLocks noGrp="1"/>
          </p:cNvGraphicFramePr>
          <p:nvPr>
            <p:extLst>
              <p:ext uri="{D42A27DB-BD31-4B8C-83A1-F6EECF244321}">
                <p14:modId xmlns:p14="http://schemas.microsoft.com/office/powerpoint/2010/main" val="1297195408"/>
              </p:ext>
            </p:extLst>
          </p:nvPr>
        </p:nvGraphicFramePr>
        <p:xfrm>
          <a:off x="811659" y="2618297"/>
          <a:ext cx="10427841" cy="3465262"/>
        </p:xfrm>
        <a:graphic>
          <a:graphicData uri="http://schemas.openxmlformats.org/drawingml/2006/table">
            <a:tbl>
              <a:tblPr firstRow="1" bandRow="1">
                <a:tableStyleId>{9D7B26C5-4107-4FEC-AEDC-1716B250A1EF}</a:tableStyleId>
              </a:tblPr>
              <a:tblGrid>
                <a:gridCol w="3475947">
                  <a:extLst>
                    <a:ext uri="{9D8B030D-6E8A-4147-A177-3AD203B41FA5}">
                      <a16:colId xmlns:a16="http://schemas.microsoft.com/office/drawing/2014/main" val="441591028"/>
                    </a:ext>
                  </a:extLst>
                </a:gridCol>
                <a:gridCol w="347594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913354">
                <a:tc>
                  <a:txBody>
                    <a:bodyPr/>
                    <a:lstStyle/>
                    <a:p>
                      <a:pPr algn="ctr"/>
                      <a:r>
                        <a:rPr lang="de-DE" sz="2400" b="1" kern="1200" dirty="0" err="1">
                          <a:solidFill>
                            <a:schemeClr val="tx1"/>
                          </a:solidFill>
                        </a:rPr>
                        <a:t>Objectives</a:t>
                      </a:r>
                      <a:endParaRPr lang="de-DE" sz="2400" b="1" kern="1200" dirty="0">
                        <a:solidFill>
                          <a:schemeClr val="tx1"/>
                        </a:solidFill>
                        <a:latin typeface="+mn-lt"/>
                        <a:ea typeface="+mn-ea"/>
                        <a:cs typeface="+mn-cs"/>
                      </a:endParaRPr>
                    </a:p>
                  </a:txBody>
                  <a:tcPr anchor="ctr">
                    <a:lnL w="12700" cap="flat" cmpd="sng" algn="ctr">
                      <a:solidFill>
                        <a:schemeClr val="tx1"/>
                      </a:solidFill>
                      <a:prstDash val="lg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Dot"/>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pPr algn="ctr"/>
                      <a:r>
                        <a:rPr lang="de-DE" sz="2400" b="1"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Dot"/>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Dot"/>
                      <a:round/>
                      <a:headEnd type="none" w="med" len="med"/>
                      <a:tailEnd type="none" w="med" len="med"/>
                    </a:lnR>
                    <a:lnT w="12700" cap="flat" cmpd="sng" algn="ctr">
                      <a:solidFill>
                        <a:schemeClr val="tx1"/>
                      </a:solidFill>
                      <a:prstDash val="lgDashDot"/>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lumOff val="35000"/>
                      </a:schemeClr>
                    </a:solidFill>
                  </a:tcPr>
                </a:tc>
                <a:extLst>
                  <a:ext uri="{0D108BD9-81ED-4DB2-BD59-A6C34878D82A}">
                    <a16:rowId xmlns:a16="http://schemas.microsoft.com/office/drawing/2014/main" val="4050775837"/>
                  </a:ext>
                </a:extLst>
              </a:tr>
              <a:tr h="2551908">
                <a:tc>
                  <a:txBody>
                    <a:bodyPr/>
                    <a:lstStyle/>
                    <a:p>
                      <a:r>
                        <a:rPr lang="de-DE" dirty="0" err="1">
                          <a:solidFill>
                            <a:schemeClr val="bg1"/>
                          </a:solidFill>
                        </a:rPr>
                        <a:t>Identify</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sales</a:t>
                      </a:r>
                      <a:r>
                        <a:rPr lang="de-DE" dirty="0">
                          <a:solidFill>
                            <a:schemeClr val="bg1"/>
                          </a:solidFill>
                        </a:rPr>
                        <a:t> </a:t>
                      </a:r>
                      <a:r>
                        <a:rPr lang="de-DE" dirty="0" err="1">
                          <a:solidFill>
                            <a:schemeClr val="bg1"/>
                          </a:solidFill>
                        </a:rPr>
                        <a:t>trends</a:t>
                      </a:r>
                      <a:r>
                        <a:rPr lang="de-DE" dirty="0">
                          <a:solidFill>
                            <a:schemeClr val="bg1"/>
                          </a:solidFill>
                        </a:rPr>
                        <a:t> and </a:t>
                      </a:r>
                      <a:r>
                        <a:rPr lang="de-DE" dirty="0" err="1">
                          <a:solidFill>
                            <a:schemeClr val="bg1"/>
                          </a:solidFill>
                        </a:rPr>
                        <a:t>customer</a:t>
                      </a:r>
                      <a:r>
                        <a:rPr lang="de-DE" dirty="0">
                          <a:solidFill>
                            <a:schemeClr val="bg1"/>
                          </a:solidFill>
                        </a:rPr>
                        <a:t> </a:t>
                      </a:r>
                      <a:r>
                        <a:rPr lang="de-DE" dirty="0" err="1">
                          <a:solidFill>
                            <a:schemeClr val="bg1"/>
                          </a:solidFill>
                        </a:rPr>
                        <a:t>purchasing</a:t>
                      </a:r>
                      <a:r>
                        <a:rPr lang="de-DE" dirty="0">
                          <a:solidFill>
                            <a:schemeClr val="bg1"/>
                          </a:solidFill>
                        </a:rPr>
                        <a:t> </a:t>
                      </a:r>
                      <a:r>
                        <a:rPr lang="de-DE" dirty="0" err="1">
                          <a:solidFill>
                            <a:schemeClr val="bg1"/>
                          </a:solidFill>
                        </a:rPr>
                        <a:t>behaviours</a:t>
                      </a:r>
                      <a:r>
                        <a:rPr lang="de-DE" dirty="0">
                          <a:solidFill>
                            <a:schemeClr val="bg1"/>
                          </a:solidFill>
                        </a:rPr>
                        <a:t> </a:t>
                      </a:r>
                      <a:r>
                        <a:rPr lang="de-DE" dirty="0" err="1">
                          <a:solidFill>
                            <a:schemeClr val="bg1"/>
                          </a:solidFill>
                        </a:rPr>
                        <a:t>of</a:t>
                      </a:r>
                      <a:r>
                        <a:rPr lang="de-DE" dirty="0">
                          <a:solidFill>
                            <a:schemeClr val="bg1"/>
                          </a:solidFill>
                        </a:rPr>
                        <a:t> </a:t>
                      </a:r>
                      <a:r>
                        <a:rPr lang="de-DE" dirty="0" err="1">
                          <a:solidFill>
                            <a:schemeClr val="bg1"/>
                          </a:solidFill>
                        </a:rPr>
                        <a:t>Instacart</a:t>
                      </a:r>
                      <a:r>
                        <a:rPr lang="de-DE" dirty="0">
                          <a:solidFill>
                            <a:schemeClr val="bg1"/>
                          </a:solidFill>
                        </a:rPr>
                        <a:t> </a:t>
                      </a:r>
                      <a:r>
                        <a:rPr lang="de-DE" dirty="0" err="1">
                          <a:solidFill>
                            <a:schemeClr val="bg1"/>
                          </a:solidFill>
                        </a:rPr>
                        <a:t>to</a:t>
                      </a:r>
                      <a:r>
                        <a:rPr lang="de-DE" dirty="0">
                          <a:solidFill>
                            <a:schemeClr val="bg1"/>
                          </a:solidFill>
                        </a:rPr>
                        <a:t> </a:t>
                      </a:r>
                      <a:r>
                        <a:rPr lang="de-DE" dirty="0" err="1">
                          <a:solidFill>
                            <a:schemeClr val="bg1"/>
                          </a:solidFill>
                        </a:rPr>
                        <a:t>develop</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marketing</a:t>
                      </a:r>
                      <a:r>
                        <a:rPr lang="de-DE" dirty="0">
                          <a:solidFill>
                            <a:schemeClr val="bg1"/>
                          </a:solidFill>
                        </a:rPr>
                        <a:t> and </a:t>
                      </a:r>
                      <a:r>
                        <a:rPr lang="de-DE" dirty="0" err="1">
                          <a:solidFill>
                            <a:schemeClr val="bg1"/>
                          </a:solidFill>
                        </a:rPr>
                        <a:t>sales</a:t>
                      </a:r>
                      <a:r>
                        <a:rPr lang="de-DE" dirty="0">
                          <a:solidFill>
                            <a:schemeClr val="bg1"/>
                          </a:solidFill>
                        </a:rPr>
                        <a:t> </a:t>
                      </a:r>
                      <a:r>
                        <a:rPr lang="de-DE" dirty="0" err="1">
                          <a:solidFill>
                            <a:schemeClr val="bg1"/>
                          </a:solidFill>
                        </a:rPr>
                        <a:t>strategies</a:t>
                      </a:r>
                      <a:endParaRPr lang="de-DE" dirty="0">
                        <a:solidFill>
                          <a:schemeClr val="bg1"/>
                        </a:solidFill>
                      </a:endParaRPr>
                    </a:p>
                  </a:txBody>
                  <a:tcPr>
                    <a:lnL w="12700" cap="flat" cmpd="sng" algn="ctr">
                      <a:solidFill>
                        <a:schemeClr val="tx1"/>
                      </a:solidFill>
                      <a:prstDash val="lg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Dot"/>
                      <a:round/>
                      <a:headEnd type="none" w="med" len="med"/>
                      <a:tailEnd type="none" w="med" len="med"/>
                    </a:lnB>
                    <a:solidFill>
                      <a:schemeClr val="tx1">
                        <a:lumMod val="85000"/>
                        <a:alpha val="20000"/>
                      </a:schemeClr>
                    </a:solidFill>
                  </a:tcPr>
                </a:tc>
                <a:tc>
                  <a:txBody>
                    <a:bodyPr/>
                    <a:lstStyle/>
                    <a:p>
                      <a:r>
                        <a:rPr lang="de-DE" dirty="0">
                          <a:solidFill>
                            <a:schemeClr val="bg1"/>
                          </a:solidFill>
                        </a:rPr>
                        <a:t>Open source </a:t>
                      </a:r>
                      <a:r>
                        <a:rPr lang="de-DE" dirty="0" err="1">
                          <a:solidFill>
                            <a:schemeClr val="bg1"/>
                          </a:solidFill>
                        </a:rPr>
                        <a:t>data</a:t>
                      </a:r>
                      <a:r>
                        <a:rPr lang="de-DE" dirty="0">
                          <a:solidFill>
                            <a:schemeClr val="bg1"/>
                          </a:solidFill>
                        </a:rPr>
                        <a:t> </a:t>
                      </a:r>
                      <a:r>
                        <a:rPr lang="de-DE" dirty="0" err="1">
                          <a:solidFill>
                            <a:schemeClr val="bg1"/>
                          </a:solidFill>
                        </a:rPr>
                        <a:t>by</a:t>
                      </a:r>
                      <a:r>
                        <a:rPr lang="de-DE" dirty="0">
                          <a:solidFill>
                            <a:schemeClr val="bg1"/>
                          </a:solidFill>
                        </a:rPr>
                        <a:t> </a:t>
                      </a:r>
                      <a:r>
                        <a:rPr lang="de-DE" dirty="0" err="1">
                          <a:solidFill>
                            <a:schemeClr val="bg1"/>
                          </a:solidFill>
                        </a:rPr>
                        <a:t>Instacart</a:t>
                      </a:r>
                      <a:r>
                        <a:rPr lang="de-DE" dirty="0">
                          <a:solidFill>
                            <a:schemeClr val="bg1"/>
                          </a:solidFill>
                        </a:rPr>
                        <a:t>, </a:t>
                      </a:r>
                      <a:r>
                        <a:rPr lang="de-DE" dirty="0" err="1">
                          <a:solidFill>
                            <a:schemeClr val="bg1"/>
                          </a:solidFill>
                        </a:rPr>
                        <a:t>available</a:t>
                      </a:r>
                      <a:r>
                        <a:rPr lang="de-DE" dirty="0">
                          <a:solidFill>
                            <a:schemeClr val="bg1"/>
                          </a:solidFill>
                        </a:rPr>
                        <a:t> online </a:t>
                      </a:r>
                      <a:r>
                        <a:rPr lang="de-DE" dirty="0" err="1">
                          <a:solidFill>
                            <a:schemeClr val="bg1"/>
                          </a:solidFill>
                        </a:rPr>
                        <a:t>here</a:t>
                      </a:r>
                      <a:r>
                        <a:rPr lang="de-DE" dirty="0">
                          <a:solidFill>
                            <a:schemeClr val="bg1"/>
                          </a:solidFill>
                        </a:rPr>
                        <a:t>:</a:t>
                      </a:r>
                      <a:br>
                        <a:rPr lang="de-DE" dirty="0">
                          <a:solidFill>
                            <a:schemeClr val="bg1"/>
                          </a:solidFill>
                        </a:rPr>
                      </a:br>
                      <a:r>
                        <a:rPr lang="de-DE" dirty="0">
                          <a:solidFill>
                            <a:schemeClr val="bg1"/>
                          </a:solidFill>
                        </a:rPr>
                        <a:t>https://s3.amazonaws.com/coach-courses-us/public/courses/data-immersion/A4/A4_Data_Assets/customers.zip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Dot"/>
                      <a:round/>
                      <a:headEnd type="none" w="med" len="med"/>
                      <a:tailEnd type="none" w="med" len="med"/>
                    </a:lnB>
                    <a:solidFill>
                      <a:schemeClr val="tx1">
                        <a:lumMod val="85000"/>
                        <a:alpha val="20000"/>
                      </a:schemeClr>
                    </a:solidFill>
                  </a:tcPr>
                </a:tc>
                <a:tc>
                  <a:txBody>
                    <a:bodyPr/>
                    <a:lstStyle/>
                    <a:p>
                      <a:r>
                        <a:rPr lang="de-DE" dirty="0" err="1">
                          <a:solidFill>
                            <a:schemeClr val="bg1"/>
                          </a:solidFill>
                        </a:rPr>
                        <a:t>Exploratory</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analysis</a:t>
                      </a:r>
                      <a:r>
                        <a:rPr lang="de-DE" dirty="0">
                          <a:solidFill>
                            <a:schemeClr val="bg1"/>
                          </a:solidFill>
                        </a:rPr>
                        <a:t>, </a:t>
                      </a:r>
                      <a:r>
                        <a:rPr lang="de-DE" dirty="0" err="1">
                          <a:solidFill>
                            <a:schemeClr val="bg1"/>
                          </a:solidFill>
                        </a:rPr>
                        <a:t>data</a:t>
                      </a:r>
                      <a:r>
                        <a:rPr lang="de-DE" dirty="0">
                          <a:solidFill>
                            <a:schemeClr val="bg1"/>
                          </a:solidFill>
                        </a:rPr>
                        <a:t> </a:t>
                      </a:r>
                      <a:r>
                        <a:rPr lang="de-DE" dirty="0" err="1">
                          <a:solidFill>
                            <a:schemeClr val="bg1"/>
                          </a:solidFill>
                        </a:rPr>
                        <a:t>wrangling</a:t>
                      </a:r>
                      <a:r>
                        <a:rPr lang="de-DE" dirty="0">
                          <a:solidFill>
                            <a:schemeClr val="bg1"/>
                          </a:solidFill>
                        </a:rPr>
                        <a:t> and </a:t>
                      </a:r>
                      <a:r>
                        <a:rPr lang="de-DE" dirty="0" err="1">
                          <a:solidFill>
                            <a:schemeClr val="bg1"/>
                          </a:solidFill>
                        </a:rPr>
                        <a:t>subletting</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visualization</a:t>
                      </a:r>
                      <a:r>
                        <a:rPr lang="de-DE" dirty="0">
                          <a:solidFill>
                            <a:schemeClr val="bg1"/>
                          </a:solidFill>
                        </a:rPr>
                        <a:t> in Python </a:t>
                      </a:r>
                      <a:r>
                        <a:rPr lang="de-DE" dirty="0" err="1">
                          <a:solidFill>
                            <a:schemeClr val="bg1"/>
                          </a:solidFill>
                        </a:rPr>
                        <a:t>with</a:t>
                      </a:r>
                      <a:r>
                        <a:rPr lang="de-DE" dirty="0">
                          <a:solidFill>
                            <a:schemeClr val="bg1"/>
                          </a:solidFill>
                        </a:rPr>
                        <a:t> a final </a:t>
                      </a:r>
                      <a:r>
                        <a:rPr lang="de-DE" dirty="0" err="1">
                          <a:solidFill>
                            <a:schemeClr val="bg1"/>
                          </a:solidFill>
                        </a:rPr>
                        <a:t>report</a:t>
                      </a:r>
                      <a:r>
                        <a:rPr lang="de-DE" dirty="0">
                          <a:solidFill>
                            <a:schemeClr val="bg1"/>
                          </a:solidFill>
                        </a:rPr>
                        <a:t> in </a:t>
                      </a:r>
                      <a:r>
                        <a:rPr lang="de-DE" dirty="0" err="1">
                          <a:solidFill>
                            <a:schemeClr val="bg1"/>
                          </a:solidFill>
                        </a:rPr>
                        <a:t>excel</a:t>
                      </a:r>
                      <a:r>
                        <a:rPr lang="de-DE" dirty="0">
                          <a:solidFill>
                            <a:schemeClr val="bg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lg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Dot"/>
                      <a:round/>
                      <a:headEnd type="none" w="med" len="med"/>
                      <a:tailEnd type="none" w="med" len="med"/>
                    </a:lnB>
                    <a:solidFill>
                      <a:schemeClr val="tx1">
                        <a:lumMod val="85000"/>
                        <a:alpha val="20000"/>
                      </a:schemeClr>
                    </a:solidFill>
                  </a:tcPr>
                </a:tc>
                <a:extLst>
                  <a:ext uri="{0D108BD9-81ED-4DB2-BD59-A6C34878D82A}">
                    <a16:rowId xmlns:a16="http://schemas.microsoft.com/office/drawing/2014/main" val="3359892436"/>
                  </a:ext>
                </a:extLst>
              </a:tr>
            </a:tbl>
          </a:graphicData>
        </a:graphic>
      </p:graphicFrame>
      <p:pic>
        <p:nvPicPr>
          <p:cNvPr id="8" name="Grafik 7">
            <a:extLst>
              <a:ext uri="{FF2B5EF4-FFF2-40B4-BE49-F238E27FC236}">
                <a16:creationId xmlns:a16="http://schemas.microsoft.com/office/drawing/2014/main" id="{529B4BF6-2796-9545-BE35-83A9E08455FD}"/>
              </a:ext>
            </a:extLst>
          </p:cNvPr>
          <p:cNvPicPr>
            <a:picLocks noChangeAspect="1"/>
          </p:cNvPicPr>
          <p:nvPr/>
        </p:nvPicPr>
        <p:blipFill>
          <a:blip r:embed="rId2"/>
          <a:stretch>
            <a:fillRect/>
          </a:stretch>
        </p:blipFill>
        <p:spPr>
          <a:xfrm>
            <a:off x="9410450" y="5519442"/>
            <a:ext cx="1108696" cy="318500"/>
          </a:xfrm>
          <a:prstGeom prst="rect">
            <a:avLst/>
          </a:prstGeom>
        </p:spPr>
      </p:pic>
      <p:pic>
        <p:nvPicPr>
          <p:cNvPr id="12" name="Grafik 11">
            <a:extLst>
              <a:ext uri="{FF2B5EF4-FFF2-40B4-BE49-F238E27FC236}">
                <a16:creationId xmlns:a16="http://schemas.microsoft.com/office/drawing/2014/main" id="{E77BB0C1-F868-3D02-F971-3C04E8551243}"/>
              </a:ext>
            </a:extLst>
          </p:cNvPr>
          <p:cNvPicPr>
            <a:picLocks noChangeAspect="1"/>
          </p:cNvPicPr>
          <p:nvPr/>
        </p:nvPicPr>
        <p:blipFill>
          <a:blip r:embed="rId3"/>
          <a:stretch>
            <a:fillRect/>
          </a:stretch>
        </p:blipFill>
        <p:spPr>
          <a:xfrm>
            <a:off x="8377087" y="5519442"/>
            <a:ext cx="958718" cy="318500"/>
          </a:xfrm>
          <a:prstGeom prst="rect">
            <a:avLst/>
          </a:prstGeom>
        </p:spPr>
      </p:pic>
      <p:pic>
        <p:nvPicPr>
          <p:cNvPr id="14" name="Grafik 13">
            <a:extLst>
              <a:ext uri="{FF2B5EF4-FFF2-40B4-BE49-F238E27FC236}">
                <a16:creationId xmlns:a16="http://schemas.microsoft.com/office/drawing/2014/main" id="{9A9321D5-76E6-F124-4DB9-5E0EB66F4D44}"/>
              </a:ext>
            </a:extLst>
          </p:cNvPr>
          <p:cNvPicPr>
            <a:picLocks noChangeAspect="1"/>
          </p:cNvPicPr>
          <p:nvPr/>
        </p:nvPicPr>
        <p:blipFill>
          <a:blip r:embed="rId4"/>
          <a:stretch>
            <a:fillRect/>
          </a:stretch>
        </p:blipFill>
        <p:spPr>
          <a:xfrm>
            <a:off x="9063539" y="4927662"/>
            <a:ext cx="544533" cy="541192"/>
          </a:xfrm>
          <a:prstGeom prst="rect">
            <a:avLst/>
          </a:prstGeom>
        </p:spPr>
      </p:pic>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500" y="2613949"/>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16825" y="2673505"/>
            <a:ext cx="887179" cy="887179"/>
          </a:xfrm>
          <a:prstGeom prst="rect">
            <a:avLst/>
          </a:prstGeom>
        </p:spPr>
      </p:pic>
    </p:spTree>
    <p:extLst>
      <p:ext uri="{BB962C8B-B14F-4D97-AF65-F5344CB8AC3E}">
        <p14:creationId xmlns:p14="http://schemas.microsoft.com/office/powerpoint/2010/main" val="927906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5. Focus on Main Covid-19-Affected Industries  </a:t>
            </a:r>
            <a:r>
              <a:rPr lang="de-DE" dirty="0" err="1">
                <a:solidFill>
                  <a:schemeClr val="bg1"/>
                </a:solidFill>
              </a:rPr>
              <a:t>by</a:t>
            </a:r>
            <a:r>
              <a:rPr lang="de-DE" dirty="0">
                <a:solidFill>
                  <a:schemeClr val="bg1"/>
                </a:solidFill>
              </a:rPr>
              <a:t> Country</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pic>
        <p:nvPicPr>
          <p:cNvPr id="4" name="Grafik 3">
            <a:extLst>
              <a:ext uri="{FF2B5EF4-FFF2-40B4-BE49-F238E27FC236}">
                <a16:creationId xmlns:a16="http://schemas.microsoft.com/office/drawing/2014/main" id="{D180B1D7-71AA-1305-BE52-A709C5EBDCB0}"/>
              </a:ext>
            </a:extLst>
          </p:cNvPr>
          <p:cNvPicPr>
            <a:picLocks noChangeAspect="1"/>
          </p:cNvPicPr>
          <p:nvPr/>
        </p:nvPicPr>
        <p:blipFill>
          <a:blip r:embed="rId2"/>
          <a:stretch>
            <a:fillRect/>
          </a:stretch>
        </p:blipFill>
        <p:spPr>
          <a:xfrm>
            <a:off x="849758" y="2258008"/>
            <a:ext cx="10351642" cy="4282747"/>
          </a:xfrm>
          <a:prstGeom prst="rect">
            <a:avLst/>
          </a:prstGeom>
        </p:spPr>
      </p:pic>
    </p:spTree>
    <p:extLst>
      <p:ext uri="{BB962C8B-B14F-4D97-AF65-F5344CB8AC3E}">
        <p14:creationId xmlns:p14="http://schemas.microsoft.com/office/powerpoint/2010/main" val="737782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5. Focus on </a:t>
            </a:r>
            <a:r>
              <a:rPr lang="de-DE" dirty="0" err="1">
                <a:solidFill>
                  <a:schemeClr val="bg1"/>
                </a:solidFill>
              </a:rPr>
              <a:t>the</a:t>
            </a:r>
            <a:r>
              <a:rPr lang="de-DE" dirty="0">
                <a:solidFill>
                  <a:schemeClr val="bg1"/>
                </a:solidFill>
              </a:rPr>
              <a:t> </a:t>
            </a:r>
            <a:r>
              <a:rPr lang="de-DE" dirty="0" err="1">
                <a:solidFill>
                  <a:schemeClr val="bg1"/>
                </a:solidFill>
              </a:rPr>
              <a:t>main</a:t>
            </a:r>
            <a:r>
              <a:rPr lang="de-DE" dirty="0">
                <a:solidFill>
                  <a:schemeClr val="bg1"/>
                </a:solidFill>
              </a:rPr>
              <a:t> Covid-19 </a:t>
            </a:r>
            <a:r>
              <a:rPr lang="de-DE" dirty="0" err="1">
                <a:solidFill>
                  <a:schemeClr val="bg1"/>
                </a:solidFill>
              </a:rPr>
              <a:t>affected</a:t>
            </a:r>
            <a:r>
              <a:rPr lang="de-DE" dirty="0">
                <a:solidFill>
                  <a:schemeClr val="bg1"/>
                </a:solidFill>
              </a:rPr>
              <a:t> Industries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pic>
        <p:nvPicPr>
          <p:cNvPr id="6" name="Grafik 5">
            <a:extLst>
              <a:ext uri="{FF2B5EF4-FFF2-40B4-BE49-F238E27FC236}">
                <a16:creationId xmlns:a16="http://schemas.microsoft.com/office/drawing/2014/main" id="{321FA930-EF04-E7C7-CACC-C2CA025AAFA0}"/>
              </a:ext>
            </a:extLst>
          </p:cNvPr>
          <p:cNvPicPr>
            <a:picLocks noChangeAspect="1"/>
          </p:cNvPicPr>
          <p:nvPr/>
        </p:nvPicPr>
        <p:blipFill>
          <a:blip r:embed="rId2"/>
          <a:stretch>
            <a:fillRect/>
          </a:stretch>
        </p:blipFill>
        <p:spPr>
          <a:xfrm>
            <a:off x="849759" y="2205155"/>
            <a:ext cx="10427842" cy="5197290"/>
          </a:xfrm>
          <a:prstGeom prst="rect">
            <a:avLst/>
          </a:prstGeom>
        </p:spPr>
      </p:pic>
    </p:spTree>
    <p:extLst>
      <p:ext uri="{BB962C8B-B14F-4D97-AF65-F5344CB8AC3E}">
        <p14:creationId xmlns:p14="http://schemas.microsoft.com/office/powerpoint/2010/main" val="393656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normAutofit fontScale="90000"/>
          </a:bodyPr>
          <a:lstStyle/>
          <a:p>
            <a:r>
              <a:rPr lang="de-DE" dirty="0">
                <a:solidFill>
                  <a:schemeClr val="bg1"/>
                </a:solidFill>
              </a:rPr>
              <a:t>5. Focus on </a:t>
            </a:r>
            <a:r>
              <a:rPr lang="de-DE" dirty="0" err="1">
                <a:solidFill>
                  <a:schemeClr val="bg1"/>
                </a:solidFill>
              </a:rPr>
              <a:t>the</a:t>
            </a:r>
            <a:r>
              <a:rPr lang="de-DE" dirty="0">
                <a:solidFill>
                  <a:schemeClr val="bg1"/>
                </a:solidFill>
              </a:rPr>
              <a:t> </a:t>
            </a:r>
            <a:r>
              <a:rPr lang="de-DE" dirty="0" err="1">
                <a:solidFill>
                  <a:schemeClr val="bg1"/>
                </a:solidFill>
              </a:rPr>
              <a:t>main</a:t>
            </a:r>
            <a:r>
              <a:rPr lang="de-DE" dirty="0">
                <a:solidFill>
                  <a:schemeClr val="bg1"/>
                </a:solidFill>
              </a:rPr>
              <a:t> Covid-19 </a:t>
            </a:r>
            <a:r>
              <a:rPr lang="de-DE" dirty="0" err="1">
                <a:solidFill>
                  <a:schemeClr val="bg1"/>
                </a:solidFill>
              </a:rPr>
              <a:t>affected</a:t>
            </a:r>
            <a:r>
              <a:rPr lang="de-DE" dirty="0">
                <a:solidFill>
                  <a:schemeClr val="bg1"/>
                </a:solidFill>
              </a:rPr>
              <a:t> Industries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9" name="Pfeil: nach rechts 8">
            <a:extLst>
              <a:ext uri="{FF2B5EF4-FFF2-40B4-BE49-F238E27FC236}">
                <a16:creationId xmlns:a16="http://schemas.microsoft.com/office/drawing/2014/main" id="{9534DC18-8D9F-10BA-B7E2-1893555FA2F8}"/>
              </a:ext>
            </a:extLst>
          </p:cNvPr>
          <p:cNvSpPr/>
          <p:nvPr/>
        </p:nvSpPr>
        <p:spPr>
          <a:xfrm>
            <a:off x="849758" y="5212681"/>
            <a:ext cx="363222" cy="289249"/>
          </a:xfrm>
          <a:prstGeom prst="right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Georgia Pro Light"/>
              <a:ea typeface="+mn-ea"/>
              <a:cs typeface="+mn-cs"/>
            </a:endParaRPr>
          </a:p>
        </p:txBody>
      </p:sp>
      <p:pic>
        <p:nvPicPr>
          <p:cNvPr id="4" name="Grafik 3">
            <a:extLst>
              <a:ext uri="{FF2B5EF4-FFF2-40B4-BE49-F238E27FC236}">
                <a16:creationId xmlns:a16="http://schemas.microsoft.com/office/drawing/2014/main" id="{BA21E18F-999D-43FE-B24D-020201DDEC49}"/>
              </a:ext>
            </a:extLst>
          </p:cNvPr>
          <p:cNvPicPr>
            <a:picLocks noChangeAspect="1"/>
          </p:cNvPicPr>
          <p:nvPr/>
        </p:nvPicPr>
        <p:blipFill>
          <a:blip r:embed="rId2"/>
          <a:stretch>
            <a:fillRect/>
          </a:stretch>
        </p:blipFill>
        <p:spPr>
          <a:xfrm>
            <a:off x="849757" y="2252512"/>
            <a:ext cx="10351641" cy="4816257"/>
          </a:xfrm>
          <a:prstGeom prst="rect">
            <a:avLst/>
          </a:prstGeom>
        </p:spPr>
      </p:pic>
    </p:spTree>
    <p:extLst>
      <p:ext uri="{BB962C8B-B14F-4D97-AF65-F5344CB8AC3E}">
        <p14:creationId xmlns:p14="http://schemas.microsoft.com/office/powerpoint/2010/main" val="380525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7" y="2400323"/>
            <a:ext cx="10220400" cy="3970318"/>
          </a:xfrm>
          <a:prstGeom prst="rect">
            <a:avLst/>
          </a:prstGeom>
          <a:noFill/>
          <a:ln>
            <a:solidFill>
              <a:srgbClr val="FFC000"/>
            </a:solidFill>
          </a:ln>
        </p:spPr>
        <p:txBody>
          <a:bodyPr wrap="square" rtlCol="0">
            <a:spAutoFit/>
          </a:bodyPr>
          <a:lstStyle/>
          <a:p>
            <a:pPr marL="457200" indent="-457200">
              <a:buFont typeface="+mj-lt"/>
              <a:buAutoNum type="arabicPeriod"/>
            </a:pPr>
            <a:r>
              <a:rPr lang="en-US" dirty="0">
                <a:solidFill>
                  <a:schemeClr val="bg1"/>
                </a:solidFill>
                <a:effectLst/>
              </a:rPr>
              <a:t>The U.S. Industries show the highest layoff rate in absolute numbers. However, the relative lay off numbers of the </a:t>
            </a:r>
            <a:r>
              <a:rPr lang="en-US" dirty="0">
                <a:solidFill>
                  <a:schemeClr val="bg1"/>
                </a:solidFill>
              </a:rPr>
              <a:t>Tech sector are lower than the most other industries </a:t>
            </a:r>
            <a:br>
              <a:rPr lang="de-DE" dirty="0">
                <a:solidFill>
                  <a:schemeClr val="bg1"/>
                </a:solidFill>
              </a:rPr>
            </a:br>
            <a:endParaRPr lang="de-DE" dirty="0">
              <a:solidFill>
                <a:schemeClr val="bg1"/>
              </a:solidFill>
            </a:endParaRPr>
          </a:p>
          <a:p>
            <a:pPr marL="457200" indent="-457200">
              <a:buFont typeface="+mj-lt"/>
              <a:buAutoNum type="arabicPeriod"/>
            </a:pPr>
            <a:r>
              <a:rPr lang="en-US" dirty="0">
                <a:solidFill>
                  <a:schemeClr val="bg1"/>
                </a:solidFill>
              </a:rPr>
              <a:t>In relative numbers, the United States are/were less affected from the Covid-19 Pandemic such as India, China, Russia etc. For employees it is still interesting to apply to the FAANG companies since their layoff rate is relatively low compared to other </a:t>
            </a:r>
            <a:r>
              <a:rPr lang="en-US" dirty="0" err="1">
                <a:solidFill>
                  <a:schemeClr val="bg1"/>
                </a:solidFill>
              </a:rPr>
              <a:t>industires</a:t>
            </a:r>
            <a:r>
              <a:rPr lang="en-US" dirty="0">
                <a:solidFill>
                  <a:schemeClr val="bg1"/>
                </a:solidFill>
              </a:rPr>
              <a:t> in other countries.</a:t>
            </a:r>
            <a:r>
              <a:rPr lang="de-DE" dirty="0">
                <a:solidFill>
                  <a:schemeClr val="bg1"/>
                </a:solidFill>
              </a:rPr>
              <a:t>Advertising </a:t>
            </a:r>
            <a:r>
              <a:rPr lang="de-DE" dirty="0" err="1">
                <a:solidFill>
                  <a:schemeClr val="bg1"/>
                </a:solidFill>
              </a:rPr>
              <a:t>for</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service</a:t>
            </a:r>
            <a:r>
              <a:rPr lang="de-DE" dirty="0">
                <a:solidFill>
                  <a:schemeClr val="bg1"/>
                </a:solidFill>
              </a:rPr>
              <a:t> in India, China, United States, Japan, and Mexico! In </a:t>
            </a:r>
            <a:r>
              <a:rPr lang="de-DE" dirty="0" err="1">
                <a:solidFill>
                  <a:schemeClr val="bg1"/>
                </a:solidFill>
              </a:rPr>
              <a:t>these</a:t>
            </a:r>
            <a:r>
              <a:rPr lang="de-DE" dirty="0">
                <a:solidFill>
                  <a:schemeClr val="bg1"/>
                </a:solidFill>
              </a:rPr>
              <a:t> countries </a:t>
            </a:r>
            <a:r>
              <a:rPr lang="de-DE" dirty="0" err="1">
                <a:solidFill>
                  <a:schemeClr val="bg1"/>
                </a:solidFill>
              </a:rPr>
              <a:t>are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most</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provide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highest</a:t>
            </a:r>
            <a:r>
              <a:rPr lang="de-DE" dirty="0">
                <a:solidFill>
                  <a:schemeClr val="bg1"/>
                </a:solidFill>
              </a:rPr>
              <a:t> </a:t>
            </a:r>
            <a:r>
              <a:rPr lang="de-DE" dirty="0" err="1">
                <a:solidFill>
                  <a:schemeClr val="bg1"/>
                </a:solidFill>
              </a:rPr>
              <a:t>revenues</a:t>
            </a:r>
            <a:r>
              <a:rPr lang="de-DE" dirty="0">
                <a:solidFill>
                  <a:schemeClr val="bg1"/>
                </a:solidFill>
              </a:rPr>
              <a:t>.</a:t>
            </a:r>
          </a:p>
          <a:p>
            <a:pPr marL="457200" indent="-457200">
              <a:buFont typeface="+mj-lt"/>
              <a:buAutoNum type="arabicPeriod"/>
            </a:pPr>
            <a:endParaRPr lang="de-DE" dirty="0">
              <a:solidFill>
                <a:schemeClr val="bg1"/>
              </a:solidFill>
            </a:endParaRPr>
          </a:p>
          <a:p>
            <a:pPr marL="457200" indent="-457200">
              <a:buFont typeface="+mj-lt"/>
              <a:buAutoNum type="arabicPeriod"/>
            </a:pPr>
            <a:r>
              <a:rPr lang="en-US" dirty="0">
                <a:solidFill>
                  <a:schemeClr val="bg1"/>
                </a:solidFill>
              </a:rPr>
              <a:t>Companies should monitor the broader economic context in which layoffs occur, including changes in market conditions and government policies. This information can help companies make more informed decisions about workforce management and can help them adapt to changing circumstances.</a:t>
            </a:r>
          </a:p>
          <a:p>
            <a:pPr marL="457200" indent="-457200">
              <a:buFont typeface="+mj-lt"/>
              <a:buAutoNum type="arabicPeriod"/>
            </a:pPr>
            <a:endParaRPr lang="de-DE" dirty="0">
              <a:solidFill>
                <a:schemeClr val="bg1"/>
              </a:solidFill>
            </a:endParaRPr>
          </a:p>
        </p:txBody>
      </p:sp>
      <p:sp>
        <p:nvSpPr>
          <p:cNvPr id="3" name="Rectangle 1">
            <a:extLst>
              <a:ext uri="{FF2B5EF4-FFF2-40B4-BE49-F238E27FC236}">
                <a16:creationId xmlns:a16="http://schemas.microsoft.com/office/drawing/2014/main" id="{F2C85581-CDD0-0F39-00C4-BB429AB95ED2}"/>
              </a:ext>
            </a:extLst>
          </p:cNvPr>
          <p:cNvSpPr>
            <a:spLocks noChangeArrowheads="1"/>
          </p:cNvSpPr>
          <p:nvPr/>
        </p:nvSpPr>
        <p:spPr bwMode="auto">
          <a:xfrm>
            <a:off x="0" y="-292387"/>
            <a:ext cx="281445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a:ln>
                  <a:noFill/>
                </a:ln>
                <a:solidFill>
                  <a:schemeClr val="tx1"/>
                </a:solidFill>
                <a:effectLst/>
                <a:latin typeface="Arial" panose="020B0604020202020204" pitchFamily="34" charset="0"/>
              </a:rPr>
              <a:t>Evaluate the reasons for layoffs: Companies should evaluate the reasons for layoffs in their industry and region to identify trends and patterns. This information can help companies make more informed decisions about workforce management and can help them adapt to changing market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a:ln>
                  <a:noFill/>
                </a:ln>
                <a:solidFill>
                  <a:schemeClr val="tx1"/>
                </a:solidFill>
                <a:effectLst/>
                <a:latin typeface="Arial" panose="020B0604020202020204" pitchFamily="34" charset="0"/>
              </a:rPr>
              <a:t>Consider the impact of layoffs on employee morale: Companies should consider the impact of layoffs on employee morale and work to minimize the negative impact. This may include providing support to affected employees, communicating openly and transparently, and focusing on rebuilding and resilience.</a:t>
            </a:r>
          </a:p>
        </p:txBody>
      </p:sp>
      <p:sp>
        <p:nvSpPr>
          <p:cNvPr id="6" name="Rectangle 2">
            <a:extLst>
              <a:ext uri="{FF2B5EF4-FFF2-40B4-BE49-F238E27FC236}">
                <a16:creationId xmlns:a16="http://schemas.microsoft.com/office/drawing/2014/main" id="{73CB83F8-D7E8-117D-C3F3-8D8C3F5BF4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0" i="0" u="none" strike="noStrike" cap="none" normalizeH="0" baseline="0">
                <a:ln>
                  <a:noFill/>
                </a:ln>
                <a:solidFill>
                  <a:schemeClr val="tx1"/>
                </a:solidFill>
                <a:effectLst/>
                <a:latin typeface="Arial" panose="020B0604020202020204" pitchFamily="34" charset="0"/>
              </a:rPr>
              <a:t>Companies should evaluate the reasons for layoffs in their industry and region to identify trends and patterns. This information can help companies make more informed decisions about workforce management and can help them adapt to changing market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0" i="0" u="none" strike="noStrike" cap="none" normalizeH="0" baseline="0">
                <a:ln>
                  <a:noFill/>
                </a:ln>
                <a:solidFill>
                  <a:schemeClr val="tx1"/>
                </a:solidFill>
                <a:effectLst/>
                <a:latin typeface="Arial" panose="020B0604020202020204" pitchFamily="34" charset="0"/>
              </a:rPr>
              <a:t>Consider the impact of layoffs on employee morale: Companies should consider the impact of layoffs on employee morale and work to minimize the negative impact. This may include providing support to affected employees, communicating openly and transparently, and focusing on rebuilding and resilience.</a:t>
            </a:r>
          </a:p>
        </p:txBody>
      </p:sp>
    </p:spTree>
    <p:extLst>
      <p:ext uri="{BB962C8B-B14F-4D97-AF65-F5344CB8AC3E}">
        <p14:creationId xmlns:p14="http://schemas.microsoft.com/office/powerpoint/2010/main" val="240437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Key </a:t>
            </a:r>
            <a:r>
              <a:rPr lang="de-DE" dirty="0" err="1">
                <a:solidFill>
                  <a:schemeClr val="bg1"/>
                </a:solidFill>
              </a:rPr>
              <a:t>recommendations</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02E2BEED-4228-2DFA-29FA-2DAF38CDBAC0}"/>
              </a:ext>
            </a:extLst>
          </p:cNvPr>
          <p:cNvSpPr txBox="1"/>
          <p:nvPr/>
        </p:nvSpPr>
        <p:spPr>
          <a:xfrm>
            <a:off x="849757" y="2400323"/>
            <a:ext cx="10220400" cy="3416320"/>
          </a:xfrm>
          <a:prstGeom prst="rect">
            <a:avLst/>
          </a:prstGeom>
          <a:noFill/>
          <a:ln>
            <a:solidFill>
              <a:srgbClr val="FFC000"/>
            </a:solidFill>
          </a:ln>
        </p:spPr>
        <p:txBody>
          <a:bodyPr wrap="square" rtlCol="0">
            <a:spAutoFit/>
          </a:bodyPr>
          <a:lstStyle/>
          <a:p>
            <a:pPr marL="457200" indent="-457200">
              <a:buFont typeface="+mj-lt"/>
              <a:buAutoNum type="arabicPeriod"/>
            </a:pPr>
            <a:r>
              <a:rPr lang="de-DE" dirty="0" err="1">
                <a:solidFill>
                  <a:schemeClr val="bg1"/>
                </a:solidFill>
                <a:effectLst/>
              </a:rPr>
              <a:t>Github</a:t>
            </a:r>
            <a:r>
              <a:rPr lang="de-DE" dirty="0">
                <a:solidFill>
                  <a:schemeClr val="bg1"/>
                </a:solidFill>
                <a:effectLst/>
              </a:rPr>
              <a:t>: </a:t>
            </a:r>
            <a:endParaRPr lang="de-DE" dirty="0">
              <a:solidFill>
                <a:schemeClr val="bg1"/>
              </a:solidFill>
            </a:endParaRPr>
          </a:p>
          <a:p>
            <a:pPr marL="457200" indent="-457200">
              <a:buFont typeface="+mj-lt"/>
              <a:buAutoNum type="arabicPeriod"/>
            </a:pPr>
            <a:r>
              <a:rPr lang="en-US" dirty="0">
                <a:solidFill>
                  <a:schemeClr val="bg1"/>
                </a:solidFill>
              </a:rPr>
              <a:t>In relative numbers, the United States are/were less affected from the Covid-19 Pandemic such as India, China, Russia etc. For employees it is still interesting to apply to the FAANG companies since their layoff rate is relatively low compared to other </a:t>
            </a:r>
            <a:r>
              <a:rPr lang="en-US" dirty="0" err="1">
                <a:solidFill>
                  <a:schemeClr val="bg1"/>
                </a:solidFill>
              </a:rPr>
              <a:t>industires</a:t>
            </a:r>
            <a:r>
              <a:rPr lang="en-US" dirty="0">
                <a:solidFill>
                  <a:schemeClr val="bg1"/>
                </a:solidFill>
              </a:rPr>
              <a:t> in other countries.</a:t>
            </a:r>
            <a:r>
              <a:rPr lang="de-DE" dirty="0">
                <a:solidFill>
                  <a:schemeClr val="bg1"/>
                </a:solidFill>
              </a:rPr>
              <a:t>Advertising </a:t>
            </a:r>
            <a:r>
              <a:rPr lang="de-DE" dirty="0" err="1">
                <a:solidFill>
                  <a:schemeClr val="bg1"/>
                </a:solidFill>
              </a:rPr>
              <a:t>for</a:t>
            </a:r>
            <a:r>
              <a:rPr lang="de-DE" dirty="0">
                <a:solidFill>
                  <a:schemeClr val="bg1"/>
                </a:solidFill>
              </a:rPr>
              <a:t> </a:t>
            </a:r>
            <a:r>
              <a:rPr lang="de-DE" dirty="0" err="1">
                <a:solidFill>
                  <a:schemeClr val="bg1"/>
                </a:solidFill>
              </a:rPr>
              <a:t>new</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service</a:t>
            </a:r>
            <a:r>
              <a:rPr lang="de-DE" dirty="0">
                <a:solidFill>
                  <a:schemeClr val="bg1"/>
                </a:solidFill>
              </a:rPr>
              <a:t> in India, China, United States, Japan, and Mexico! In </a:t>
            </a:r>
            <a:r>
              <a:rPr lang="de-DE" dirty="0" err="1">
                <a:solidFill>
                  <a:schemeClr val="bg1"/>
                </a:solidFill>
              </a:rPr>
              <a:t>these</a:t>
            </a:r>
            <a:r>
              <a:rPr lang="de-DE" dirty="0">
                <a:solidFill>
                  <a:schemeClr val="bg1"/>
                </a:solidFill>
              </a:rPr>
              <a:t> countries </a:t>
            </a:r>
            <a:r>
              <a:rPr lang="de-DE" dirty="0" err="1">
                <a:solidFill>
                  <a:schemeClr val="bg1"/>
                </a:solidFill>
              </a:rPr>
              <a:t>are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most</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provide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highest</a:t>
            </a:r>
            <a:r>
              <a:rPr lang="de-DE" dirty="0">
                <a:solidFill>
                  <a:schemeClr val="bg1"/>
                </a:solidFill>
              </a:rPr>
              <a:t> </a:t>
            </a:r>
            <a:r>
              <a:rPr lang="de-DE" dirty="0" err="1">
                <a:solidFill>
                  <a:schemeClr val="bg1"/>
                </a:solidFill>
              </a:rPr>
              <a:t>revenues</a:t>
            </a:r>
            <a:r>
              <a:rPr lang="de-DE" dirty="0">
                <a:solidFill>
                  <a:schemeClr val="bg1"/>
                </a:solidFill>
              </a:rPr>
              <a:t>.</a:t>
            </a:r>
          </a:p>
          <a:p>
            <a:pPr marL="457200" indent="-457200">
              <a:buFont typeface="+mj-lt"/>
              <a:buAutoNum type="arabicPeriod"/>
            </a:pPr>
            <a:endParaRPr lang="de-DE" dirty="0">
              <a:solidFill>
                <a:schemeClr val="bg1"/>
              </a:solidFill>
            </a:endParaRPr>
          </a:p>
          <a:p>
            <a:pPr marL="457200" indent="-457200">
              <a:buFont typeface="+mj-lt"/>
              <a:buAutoNum type="arabicPeriod"/>
            </a:pPr>
            <a:r>
              <a:rPr lang="en-US" dirty="0">
                <a:solidFill>
                  <a:schemeClr val="bg1"/>
                </a:solidFill>
              </a:rPr>
              <a:t>Companies should monitor the broader economic context in which layoffs occur, including changes in market conditions and government policies. This information can help companies make more informed decisions about workforce management and can help them adapt to changing circumstances.</a:t>
            </a:r>
          </a:p>
          <a:p>
            <a:pPr marL="457200" indent="-457200">
              <a:buFont typeface="+mj-lt"/>
              <a:buAutoNum type="arabicPeriod"/>
            </a:pPr>
            <a:endParaRPr lang="de-DE" dirty="0">
              <a:solidFill>
                <a:schemeClr val="bg1"/>
              </a:solidFill>
            </a:endParaRPr>
          </a:p>
        </p:txBody>
      </p:sp>
      <p:sp>
        <p:nvSpPr>
          <p:cNvPr id="3" name="Rectangle 1">
            <a:extLst>
              <a:ext uri="{FF2B5EF4-FFF2-40B4-BE49-F238E27FC236}">
                <a16:creationId xmlns:a16="http://schemas.microsoft.com/office/drawing/2014/main" id="{F2C85581-CDD0-0F39-00C4-BB429AB95ED2}"/>
              </a:ext>
            </a:extLst>
          </p:cNvPr>
          <p:cNvSpPr>
            <a:spLocks noChangeArrowheads="1"/>
          </p:cNvSpPr>
          <p:nvPr/>
        </p:nvSpPr>
        <p:spPr bwMode="auto">
          <a:xfrm>
            <a:off x="0" y="-292387"/>
            <a:ext cx="281445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a:ln>
                  <a:noFill/>
                </a:ln>
                <a:solidFill>
                  <a:schemeClr val="tx1"/>
                </a:solidFill>
                <a:effectLst/>
                <a:latin typeface="Arial" panose="020B0604020202020204" pitchFamily="34" charset="0"/>
              </a:rPr>
              <a:t>Evaluate the reasons for layoffs: Companies should evaluate the reasons for layoffs in their industry and region to identify trends and patterns. This information can help companies make more informed decisions about workforce management and can help them adapt to changing market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600" b="0" i="0" u="none" strike="noStrike" cap="none" normalizeH="0" baseline="0">
                <a:ln>
                  <a:noFill/>
                </a:ln>
                <a:solidFill>
                  <a:schemeClr val="tx1"/>
                </a:solidFill>
                <a:effectLst/>
                <a:latin typeface="Arial" panose="020B0604020202020204" pitchFamily="34" charset="0"/>
              </a:rPr>
              <a:t>Consider the impact of layoffs on employee morale: Companies should consider the impact of layoffs on employee morale and work to minimize the negative impact. This may include providing support to affected employees, communicating openly and transparently, and focusing on rebuilding and resilience.</a:t>
            </a:r>
          </a:p>
        </p:txBody>
      </p:sp>
      <p:sp>
        <p:nvSpPr>
          <p:cNvPr id="6" name="Rectangle 2">
            <a:extLst>
              <a:ext uri="{FF2B5EF4-FFF2-40B4-BE49-F238E27FC236}">
                <a16:creationId xmlns:a16="http://schemas.microsoft.com/office/drawing/2014/main" id="{73CB83F8-D7E8-117D-C3F3-8D8C3F5BF4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0" i="0" u="none" strike="noStrike" cap="none" normalizeH="0" baseline="0" dirty="0">
                <a:ln>
                  <a:noFill/>
                </a:ln>
                <a:solidFill>
                  <a:schemeClr val="tx1"/>
                </a:solidFill>
                <a:effectLst/>
                <a:latin typeface="Arial" panose="020B0604020202020204" pitchFamily="34" charset="0"/>
              </a:rPr>
              <a:t>Companies </a:t>
            </a:r>
            <a:r>
              <a:rPr kumimoji="0" lang="de-DE" altLang="de-DE" sz="1800" b="0" i="0" u="none" strike="noStrike" cap="none" normalizeH="0" baseline="0" dirty="0" err="1">
                <a:ln>
                  <a:noFill/>
                </a:ln>
                <a:solidFill>
                  <a:schemeClr val="tx1"/>
                </a:solidFill>
                <a:effectLst/>
                <a:latin typeface="Arial" panose="020B0604020202020204" pitchFamily="34" charset="0"/>
              </a:rPr>
              <a:t>should</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evaluate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the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reasons</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for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layoffs</a:t>
            </a:r>
            <a:r>
              <a:rPr kumimoji="0" lang="de-DE" altLang="de-DE" sz="1800" b="0" i="0" u="none" strike="noStrike" cap="none" normalizeH="0" baseline="0" dirty="0">
                <a:ln>
                  <a:noFill/>
                </a:ln>
                <a:solidFill>
                  <a:schemeClr val="tx1"/>
                </a:solidFill>
                <a:effectLst/>
                <a:latin typeface="Arial" panose="020B0604020202020204" pitchFamily="34" charset="0"/>
              </a:rPr>
              <a:t> in </a:t>
            </a:r>
            <a:r>
              <a:rPr kumimoji="0" lang="de-DE" altLang="de-DE" sz="1800" b="0" i="0" u="none" strike="noStrike" cap="none" normalizeH="0" baseline="0" dirty="0" err="1">
                <a:ln>
                  <a:noFill/>
                </a:ln>
                <a:solidFill>
                  <a:schemeClr val="tx1"/>
                </a:solidFill>
                <a:effectLst/>
                <a:latin typeface="Arial" panose="020B0604020202020204" pitchFamily="34" charset="0"/>
              </a:rPr>
              <a:t>their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industry</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region</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to</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identify</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trends</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patterns</a:t>
            </a:r>
            <a:r>
              <a:rPr kumimoji="0" lang="de-DE" altLang="de-DE" sz="1800" b="0" i="0" u="none" strike="noStrike" cap="none" normalizeH="0" baseline="0" dirty="0">
                <a:ln>
                  <a:noFill/>
                </a:ln>
                <a:solidFill>
                  <a:schemeClr val="tx1"/>
                </a:solidFill>
                <a:effectLst/>
                <a:latin typeface="Arial" panose="020B0604020202020204" pitchFamily="34" charset="0"/>
              </a:rPr>
              <a:t>. This </a:t>
            </a:r>
            <a:r>
              <a:rPr kumimoji="0" lang="de-DE" altLang="de-DE" sz="1800" b="0" i="0" u="none" strike="noStrike" cap="none" normalizeH="0" baseline="0" dirty="0" err="1">
                <a:ln>
                  <a:noFill/>
                </a:ln>
                <a:solidFill>
                  <a:schemeClr val="tx1"/>
                </a:solidFill>
                <a:effectLst/>
                <a:latin typeface="Arial" panose="020B0604020202020204" pitchFamily="34" charset="0"/>
              </a:rPr>
              <a:t>information</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can</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help</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companies</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make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more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informed</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decisions</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about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workforce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management</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can</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help</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them</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adapt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to</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changing</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market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conditions</a:t>
            </a:r>
            <a:r>
              <a:rPr kumimoji="0" lang="de-DE" altLang="de-D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800" b="0" i="0" u="none" strike="noStrike" cap="none" normalizeH="0" baseline="0" dirty="0" err="1">
                <a:ln>
                  <a:noFill/>
                </a:ln>
                <a:solidFill>
                  <a:schemeClr val="tx1"/>
                </a:solidFill>
                <a:effectLst/>
                <a:latin typeface="Arial" panose="020B0604020202020204" pitchFamily="34" charset="0"/>
              </a:rPr>
              <a:t>Consider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the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impact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of</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layoffs</a:t>
            </a:r>
            <a:r>
              <a:rPr kumimoji="0" lang="de-DE" altLang="de-DE" sz="1800" b="0" i="0" u="none" strike="noStrike" cap="none" normalizeH="0" baseline="0" dirty="0">
                <a:ln>
                  <a:noFill/>
                </a:ln>
                <a:solidFill>
                  <a:schemeClr val="tx1"/>
                </a:solidFill>
                <a:effectLst/>
                <a:latin typeface="Arial" panose="020B0604020202020204" pitchFamily="34" charset="0"/>
              </a:rPr>
              <a:t> on </a:t>
            </a:r>
            <a:r>
              <a:rPr kumimoji="0" lang="de-DE" altLang="de-DE" sz="1800" b="0" i="0" u="none" strike="noStrike" cap="none" normalizeH="0" baseline="0" dirty="0" err="1">
                <a:ln>
                  <a:noFill/>
                </a:ln>
                <a:solidFill>
                  <a:schemeClr val="tx1"/>
                </a:solidFill>
                <a:effectLst/>
                <a:latin typeface="Arial" panose="020B0604020202020204" pitchFamily="34" charset="0"/>
              </a:rPr>
              <a:t>employee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morale</a:t>
            </a:r>
            <a:r>
              <a:rPr kumimoji="0" lang="de-DE" altLang="de-DE" sz="1800" b="0" i="0" u="none" strike="noStrike" cap="none" normalizeH="0" baseline="0" dirty="0">
                <a:ln>
                  <a:noFill/>
                </a:ln>
                <a:solidFill>
                  <a:schemeClr val="tx1"/>
                </a:solidFill>
                <a:effectLst/>
                <a:latin typeface="Arial" panose="020B0604020202020204" pitchFamily="34" charset="0"/>
              </a:rPr>
              <a:t>: Companies </a:t>
            </a:r>
            <a:r>
              <a:rPr kumimoji="0" lang="de-DE" altLang="de-DE" sz="1800" b="0" i="0" u="none" strike="noStrike" cap="none" normalizeH="0" baseline="0" dirty="0" err="1">
                <a:ln>
                  <a:noFill/>
                </a:ln>
                <a:solidFill>
                  <a:schemeClr val="tx1"/>
                </a:solidFill>
                <a:effectLst/>
                <a:latin typeface="Arial" panose="020B0604020202020204" pitchFamily="34" charset="0"/>
              </a:rPr>
              <a:t>should</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consider</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the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impact</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of</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layoffs</a:t>
            </a:r>
            <a:r>
              <a:rPr kumimoji="0" lang="de-DE" altLang="de-DE" sz="1800" b="0" i="0" u="none" strike="noStrike" cap="none" normalizeH="0" baseline="0" dirty="0">
                <a:ln>
                  <a:noFill/>
                </a:ln>
                <a:solidFill>
                  <a:schemeClr val="tx1"/>
                </a:solidFill>
                <a:effectLst/>
                <a:latin typeface="Arial" panose="020B0604020202020204" pitchFamily="34" charset="0"/>
              </a:rPr>
              <a:t> on </a:t>
            </a:r>
            <a:r>
              <a:rPr kumimoji="0" lang="de-DE" altLang="de-DE" sz="1800" b="0" i="0" u="none" strike="noStrike" cap="none" normalizeH="0" baseline="0" dirty="0" err="1">
                <a:ln>
                  <a:noFill/>
                </a:ln>
                <a:solidFill>
                  <a:schemeClr val="tx1"/>
                </a:solidFill>
                <a:effectLst/>
                <a:latin typeface="Arial" panose="020B0604020202020204" pitchFamily="34" charset="0"/>
              </a:rPr>
              <a:t>employee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morale</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work</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to</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minimize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the</a:t>
            </a:r>
            <a:r>
              <a:rPr kumimoji="0" lang="de-DE" altLang="de-DE" sz="1800" b="0" i="0" u="none" strike="noStrike" cap="none" normalizeH="0" baseline="0" dirty="0">
                <a:ln>
                  <a:noFill/>
                </a:ln>
                <a:solidFill>
                  <a:schemeClr val="tx1"/>
                </a:solidFill>
                <a:effectLst/>
                <a:latin typeface="Arial" panose="020B0604020202020204" pitchFamily="34" charset="0"/>
              </a:rPr>
              <a:t> negative </a:t>
            </a:r>
            <a:r>
              <a:rPr kumimoji="0" lang="de-DE" altLang="de-DE" sz="1800" b="0" i="0" u="none" strike="noStrike" cap="none" normalizeH="0" baseline="0" dirty="0" err="1">
                <a:ln>
                  <a:noFill/>
                </a:ln>
                <a:solidFill>
                  <a:schemeClr val="tx1"/>
                </a:solidFill>
                <a:effectLst/>
                <a:latin typeface="Arial" panose="020B0604020202020204" pitchFamily="34" charset="0"/>
              </a:rPr>
              <a:t>impact</a:t>
            </a:r>
            <a:r>
              <a:rPr kumimoji="0" lang="de-DE" altLang="de-DE" sz="1800" b="0" i="0" u="none" strike="noStrike" cap="none" normalizeH="0" baseline="0" dirty="0">
                <a:ln>
                  <a:noFill/>
                </a:ln>
                <a:solidFill>
                  <a:schemeClr val="tx1"/>
                </a:solidFill>
                <a:effectLst/>
                <a:latin typeface="Arial" panose="020B0604020202020204" pitchFamily="34" charset="0"/>
              </a:rPr>
              <a:t>. This </a:t>
            </a:r>
            <a:r>
              <a:rPr kumimoji="0" lang="de-DE" altLang="de-DE" sz="1800" b="0" i="0" u="none" strike="noStrike" cap="none" normalizeH="0" baseline="0" dirty="0" err="1">
                <a:ln>
                  <a:noFill/>
                </a:ln>
                <a:solidFill>
                  <a:schemeClr val="tx1"/>
                </a:solidFill>
                <a:effectLst/>
                <a:latin typeface="Arial" panose="020B0604020202020204" pitchFamily="34" charset="0"/>
              </a:rPr>
              <a:t>may</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include</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providing</a:t>
            </a:r>
            <a:r>
              <a:rPr kumimoji="0" lang="de-DE" altLang="de-DE" sz="1800" b="0" i="0" u="none" strike="noStrike" cap="none" normalizeH="0" baseline="0" dirty="0">
                <a:ln>
                  <a:noFill/>
                </a:ln>
                <a:solidFill>
                  <a:schemeClr val="tx1"/>
                </a:solidFill>
                <a:effectLst/>
                <a:latin typeface="Arial" panose="020B0604020202020204" pitchFamily="34" charset="0"/>
              </a:rPr>
              <a:t> support </a:t>
            </a:r>
            <a:r>
              <a:rPr kumimoji="0" lang="de-DE" altLang="de-DE" sz="1800" b="0" i="0" u="none" strike="noStrike" cap="none" normalizeH="0" baseline="0" dirty="0" err="1">
                <a:ln>
                  <a:noFill/>
                </a:ln>
                <a:solidFill>
                  <a:schemeClr val="tx1"/>
                </a:solidFill>
                <a:effectLst/>
                <a:latin typeface="Arial" panose="020B0604020202020204" pitchFamily="34" charset="0"/>
              </a:rPr>
              <a:t>to</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affected</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employees</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communicating</a:t>
            </a:r>
            <a:r>
              <a:rPr kumimoji="0" lang="de-DE" altLang="de-DE" sz="1800" b="0" i="0" u="none" strike="noStrike" cap="none" normalizeH="0" baseline="0" dirty="0">
                <a:ln>
                  <a:noFill/>
                </a:ln>
                <a:solidFill>
                  <a:schemeClr val="tx1"/>
                </a:solidFill>
                <a:effectLst/>
                <a:latin typeface="Arial" panose="020B0604020202020204" pitchFamily="34" charset="0"/>
              </a:rPr>
              <a:t> </a:t>
            </a:r>
            <a:r>
              <a:rPr kumimoji="0" lang="de-DE" altLang="de-DE" sz="1800" b="0" i="0" u="none" strike="noStrike" cap="none" normalizeH="0" baseline="0" dirty="0" err="1">
                <a:ln>
                  <a:noFill/>
                </a:ln>
                <a:solidFill>
                  <a:schemeClr val="tx1"/>
                </a:solidFill>
                <a:effectLst/>
                <a:latin typeface="Arial" panose="020B0604020202020204" pitchFamily="34" charset="0"/>
              </a:rPr>
              <a:t>openly</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transparently</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focusing</a:t>
            </a:r>
            <a:r>
              <a:rPr kumimoji="0" lang="de-DE" altLang="de-DE" sz="1800" b="0" i="0" u="none" strike="noStrike" cap="none" normalizeH="0" baseline="0" dirty="0">
                <a:ln>
                  <a:noFill/>
                </a:ln>
                <a:solidFill>
                  <a:schemeClr val="tx1"/>
                </a:solidFill>
                <a:effectLst/>
                <a:latin typeface="Arial" panose="020B0604020202020204" pitchFamily="34" charset="0"/>
              </a:rPr>
              <a:t> on </a:t>
            </a:r>
            <a:r>
              <a:rPr kumimoji="0" lang="de-DE" altLang="de-DE" sz="1800" b="0" i="0" u="none" strike="noStrike" cap="none" normalizeH="0" baseline="0" dirty="0" err="1">
                <a:ln>
                  <a:noFill/>
                </a:ln>
                <a:solidFill>
                  <a:schemeClr val="tx1"/>
                </a:solidFill>
                <a:effectLst/>
                <a:latin typeface="Arial" panose="020B0604020202020204" pitchFamily="34" charset="0"/>
              </a:rPr>
              <a:t>rebuilding</a:t>
            </a:r>
            <a:r>
              <a:rPr kumimoji="0" lang="de-DE" altLang="de-DE" sz="1800" b="0" i="0" u="none" strike="noStrike" cap="none" normalizeH="0" baseline="0" dirty="0">
                <a:ln>
                  <a:noFill/>
                </a:ln>
                <a:solidFill>
                  <a:schemeClr val="tx1"/>
                </a:solidFill>
                <a:effectLst/>
                <a:latin typeface="Arial" panose="020B0604020202020204" pitchFamily="34" charset="0"/>
              </a:rPr>
              <a:t> and </a:t>
            </a:r>
            <a:r>
              <a:rPr kumimoji="0" lang="de-DE" altLang="de-DE" sz="1800" b="0" i="0" u="none" strike="noStrike" cap="none" normalizeH="0" baseline="0" dirty="0" err="1">
                <a:ln>
                  <a:noFill/>
                </a:ln>
                <a:solidFill>
                  <a:schemeClr val="tx1"/>
                </a:solidFill>
                <a:effectLst/>
                <a:latin typeface="Arial" panose="020B0604020202020204" pitchFamily="34" charset="0"/>
              </a:rPr>
              <a:t>resilience</a:t>
            </a:r>
            <a:r>
              <a:rPr kumimoji="0" lang="de-DE" altLang="de-DE"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77768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Population </a:t>
            </a:r>
            <a:r>
              <a:rPr lang="de-DE" dirty="0" err="1">
                <a:solidFill>
                  <a:schemeClr val="bg1"/>
                </a:solidFill>
              </a:rPr>
              <a:t>flow</a:t>
            </a:r>
            <a:r>
              <a:rPr lang="de-DE" dirty="0">
                <a:solidFill>
                  <a:schemeClr val="bg1"/>
                </a:solidFill>
              </a:rPr>
              <a:t> and </a:t>
            </a:r>
            <a:r>
              <a:rPr lang="de-DE" dirty="0" err="1">
                <a:solidFill>
                  <a:schemeClr val="bg1"/>
                </a:solidFill>
              </a:rPr>
              <a:t>data</a:t>
            </a:r>
            <a:r>
              <a:rPr lang="de-DE" dirty="0">
                <a:solidFill>
                  <a:schemeClr val="bg1"/>
                </a:solidFill>
              </a:rPr>
              <a:t> </a:t>
            </a:r>
            <a:r>
              <a:rPr lang="de-DE" dirty="0" err="1">
                <a:solidFill>
                  <a:schemeClr val="bg1"/>
                </a:solidFill>
              </a:rPr>
              <a:t>cleaning</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7" name="Grafik 6">
            <a:extLst>
              <a:ext uri="{FF2B5EF4-FFF2-40B4-BE49-F238E27FC236}">
                <a16:creationId xmlns:a16="http://schemas.microsoft.com/office/drawing/2014/main" id="{A0DAB1B4-42E5-C62A-1A98-B0DC0D619B8F}"/>
              </a:ext>
            </a:extLst>
          </p:cNvPr>
          <p:cNvPicPr>
            <a:picLocks noChangeAspect="1"/>
          </p:cNvPicPr>
          <p:nvPr/>
        </p:nvPicPr>
        <p:blipFill>
          <a:blip r:embed="rId2"/>
          <a:stretch>
            <a:fillRect/>
          </a:stretch>
        </p:blipFill>
        <p:spPr>
          <a:xfrm>
            <a:off x="849758" y="2104185"/>
            <a:ext cx="5246242" cy="1794317"/>
          </a:xfrm>
          <a:prstGeom prst="rect">
            <a:avLst/>
          </a:prstGeom>
        </p:spPr>
      </p:pic>
      <p:pic>
        <p:nvPicPr>
          <p:cNvPr id="10" name="Grafik 9">
            <a:extLst>
              <a:ext uri="{FF2B5EF4-FFF2-40B4-BE49-F238E27FC236}">
                <a16:creationId xmlns:a16="http://schemas.microsoft.com/office/drawing/2014/main" id="{3F09129E-58FF-8AFF-7B79-DFC3D61AC5DA}"/>
              </a:ext>
            </a:extLst>
          </p:cNvPr>
          <p:cNvPicPr>
            <a:picLocks noChangeAspect="1"/>
          </p:cNvPicPr>
          <p:nvPr/>
        </p:nvPicPr>
        <p:blipFill>
          <a:blip r:embed="rId3"/>
          <a:stretch>
            <a:fillRect/>
          </a:stretch>
        </p:blipFill>
        <p:spPr>
          <a:xfrm>
            <a:off x="765782" y="5045074"/>
            <a:ext cx="5961589" cy="1062595"/>
          </a:xfrm>
          <a:prstGeom prst="rect">
            <a:avLst/>
          </a:prstGeom>
        </p:spPr>
      </p:pic>
      <p:sp>
        <p:nvSpPr>
          <p:cNvPr id="3" name="TextBox 34">
            <a:extLst>
              <a:ext uri="{FF2B5EF4-FFF2-40B4-BE49-F238E27FC236}">
                <a16:creationId xmlns:a16="http://schemas.microsoft.com/office/drawing/2014/main" id="{BA4E7DC9-46E4-4E57-9301-9B8B40D243E6}"/>
              </a:ext>
            </a:extLst>
          </p:cNvPr>
          <p:cNvSpPr txBox="1"/>
          <p:nvPr/>
        </p:nvSpPr>
        <p:spPr>
          <a:xfrm>
            <a:off x="6456358" y="2102197"/>
            <a:ext cx="4208532" cy="1794316"/>
          </a:xfrm>
          <a:prstGeom prst="rect">
            <a:avLst/>
          </a:prstGeom>
          <a:solidFill>
            <a:schemeClr val="lt1"/>
          </a:solidFill>
          <a:ln w="28575" cmpd="sng">
            <a:solidFill>
              <a:schemeClr val="bg1">
                <a:lumMod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1" dirty="0">
                <a:solidFill>
                  <a:schemeClr val="bg2">
                    <a:lumMod val="50000"/>
                  </a:schemeClr>
                </a:solidFill>
              </a:rPr>
              <a:t>	</a:t>
            </a:r>
            <a:r>
              <a:rPr lang="en-US" sz="1200" b="1" baseline="0" dirty="0">
                <a:solidFill>
                  <a:schemeClr val="bg2">
                    <a:lumMod val="50000"/>
                  </a:schemeClr>
                </a:solidFill>
              </a:rPr>
              <a:t>               </a:t>
            </a:r>
          </a:p>
          <a:p>
            <a:r>
              <a:rPr lang="en-US" sz="1200" b="1" baseline="0" dirty="0">
                <a:solidFill>
                  <a:schemeClr val="bg2">
                    <a:lumMod val="50000"/>
                  </a:schemeClr>
                </a:solidFill>
              </a:rPr>
              <a:t>               </a:t>
            </a:r>
            <a:r>
              <a:rPr lang="en-US" sz="1400" b="1" dirty="0">
                <a:solidFill>
                  <a:schemeClr val="bg2">
                    <a:lumMod val="50000"/>
                  </a:schemeClr>
                </a:solidFill>
              </a:rPr>
              <a:t>Exclusion</a:t>
            </a:r>
            <a:r>
              <a:rPr lang="en-US" sz="1400" b="1" baseline="0" dirty="0">
                <a:solidFill>
                  <a:schemeClr val="bg2">
                    <a:lumMod val="50000"/>
                  </a:schemeClr>
                </a:solidFill>
              </a:rPr>
              <a:t> flag</a:t>
            </a:r>
          </a:p>
          <a:p>
            <a:endParaRPr lang="en-US" sz="1200" b="1" baseline="0" dirty="0">
              <a:solidFill>
                <a:schemeClr val="bg2">
                  <a:lumMod val="50000"/>
                </a:schemeClr>
              </a:solidFill>
            </a:endParaRPr>
          </a:p>
          <a:p>
            <a:r>
              <a:rPr lang="en-US" sz="1200" b="0" dirty="0">
                <a:solidFill>
                  <a:schemeClr val="bg2">
                    <a:lumMod val="50000"/>
                  </a:schemeClr>
                </a:solidFill>
              </a:rPr>
              <a:t>Condition: </a:t>
            </a:r>
            <a:r>
              <a:rPr lang="en-US" sz="1200" b="0" dirty="0" err="1">
                <a:solidFill>
                  <a:schemeClr val="bg2">
                    <a:lumMod val="50000"/>
                  </a:schemeClr>
                </a:solidFill>
              </a:rPr>
              <a:t>max_order</a:t>
            </a:r>
            <a:r>
              <a:rPr lang="en-US" sz="1200" b="0" dirty="0">
                <a:solidFill>
                  <a:schemeClr val="bg2">
                    <a:lumMod val="50000"/>
                  </a:schemeClr>
                </a:solidFill>
              </a:rPr>
              <a:t> &lt; </a:t>
            </a:r>
            <a:r>
              <a:rPr lang="en-US" sz="1200" b="0" dirty="0">
                <a:solidFill>
                  <a:sysClr val="windowText" lastClr="000000"/>
                </a:solidFill>
              </a:rPr>
              <a:t>5</a:t>
            </a:r>
          </a:p>
          <a:p>
            <a:r>
              <a:rPr lang="en-US" sz="1200" b="0" dirty="0">
                <a:solidFill>
                  <a:schemeClr val="bg2">
                    <a:lumMod val="50000"/>
                  </a:schemeClr>
                </a:solidFill>
              </a:rPr>
              <a:t>Observations</a:t>
            </a:r>
            <a:r>
              <a:rPr lang="en-US" sz="1200" b="0" baseline="0" dirty="0">
                <a:solidFill>
                  <a:schemeClr val="bg2">
                    <a:lumMod val="50000"/>
                  </a:schemeClr>
                </a:solidFill>
              </a:rPr>
              <a:t> to be removed: </a:t>
            </a:r>
            <a:r>
              <a:rPr lang="en-US" sz="1200" b="0" baseline="0" dirty="0">
                <a:solidFill>
                  <a:sysClr val="windowText" lastClr="000000"/>
                </a:solidFill>
              </a:rPr>
              <a:t>Customers</a:t>
            </a:r>
            <a:r>
              <a:rPr lang="en-US" sz="1200" b="0" baseline="0" dirty="0">
                <a:solidFill>
                  <a:schemeClr val="bg2">
                    <a:lumMod val="50000"/>
                  </a:schemeClr>
                </a:solidFill>
              </a:rPr>
              <a:t> </a:t>
            </a:r>
            <a:r>
              <a:rPr lang="en-US" sz="1200" b="0" baseline="0" dirty="0">
                <a:solidFill>
                  <a:sysClr val="windowText" lastClr="000000"/>
                </a:solidFill>
              </a:rPr>
              <a:t>PII information (Two columns: </a:t>
            </a:r>
            <a:r>
              <a:rPr lang="en-US" sz="1200" b="0" baseline="0" dirty="0" err="1">
                <a:solidFill>
                  <a:sysClr val="windowText" lastClr="000000"/>
                </a:solidFill>
              </a:rPr>
              <a:t>first_name</a:t>
            </a:r>
            <a:r>
              <a:rPr lang="en-US" sz="1200" b="0" baseline="0" dirty="0">
                <a:solidFill>
                  <a:sysClr val="windowText" lastClr="000000"/>
                </a:solidFill>
              </a:rPr>
              <a:t>, </a:t>
            </a:r>
            <a:r>
              <a:rPr lang="en-US" sz="1200" b="0" baseline="0" dirty="0" err="1">
                <a:solidFill>
                  <a:sysClr val="windowText" lastClr="000000"/>
                </a:solidFill>
              </a:rPr>
              <a:t>last_name</a:t>
            </a:r>
            <a:r>
              <a:rPr lang="en-US" sz="1200" b="0" baseline="0" dirty="0">
                <a:solidFill>
                  <a:sysClr val="windowText" lastClr="000000"/>
                </a:solidFill>
              </a:rPr>
              <a:t>)</a:t>
            </a:r>
          </a:p>
          <a:p>
            <a:r>
              <a:rPr lang="en-US" sz="1200" b="0" baseline="0" dirty="0">
                <a:solidFill>
                  <a:schemeClr val="bg2">
                    <a:lumMod val="50000"/>
                  </a:schemeClr>
                </a:solidFill>
              </a:rPr>
              <a:t>Final total count of </a:t>
            </a:r>
            <a:r>
              <a:rPr lang="en-US" sz="1200" b="0" baseline="0" dirty="0" err="1">
                <a:solidFill>
                  <a:schemeClr val="bg2">
                    <a:lumMod val="50000"/>
                  </a:schemeClr>
                </a:solidFill>
              </a:rPr>
              <a:t>order_products_all</a:t>
            </a:r>
            <a:r>
              <a:rPr lang="en-US" sz="1200" b="0" baseline="0" dirty="0">
                <a:solidFill>
                  <a:schemeClr val="bg2">
                    <a:lumMod val="50000"/>
                  </a:schemeClr>
                </a:solidFill>
              </a:rPr>
              <a:t>: </a:t>
            </a:r>
            <a:r>
              <a:rPr lang="en-CA" sz="1200" dirty="0"/>
              <a:t>(30741973, 32)</a:t>
            </a:r>
            <a:endParaRPr lang="en-US" sz="1200" b="1" dirty="0">
              <a:solidFill>
                <a:schemeClr val="bg2">
                  <a:lumMod val="50000"/>
                </a:schemeClr>
              </a:solidFill>
            </a:endParaRPr>
          </a:p>
        </p:txBody>
      </p:sp>
      <p:pic>
        <p:nvPicPr>
          <p:cNvPr id="9" name="Grafik 8">
            <a:extLst>
              <a:ext uri="{FF2B5EF4-FFF2-40B4-BE49-F238E27FC236}">
                <a16:creationId xmlns:a16="http://schemas.microsoft.com/office/drawing/2014/main" id="{FA4D6E8E-30BA-DFA7-F185-4759E38EA66D}"/>
              </a:ext>
            </a:extLst>
          </p:cNvPr>
          <p:cNvPicPr>
            <a:picLocks noChangeAspect="1"/>
          </p:cNvPicPr>
          <p:nvPr/>
        </p:nvPicPr>
        <p:blipFill>
          <a:blip r:embed="rId4"/>
          <a:stretch>
            <a:fillRect/>
          </a:stretch>
        </p:blipFill>
        <p:spPr>
          <a:xfrm>
            <a:off x="849758" y="4139329"/>
            <a:ext cx="9815132" cy="847710"/>
          </a:xfrm>
          <a:prstGeom prst="rect">
            <a:avLst/>
          </a:prstGeom>
        </p:spPr>
      </p:pic>
      <p:sp>
        <p:nvSpPr>
          <p:cNvPr id="11" name="TextBox 88">
            <a:extLst>
              <a:ext uri="{FF2B5EF4-FFF2-40B4-BE49-F238E27FC236}">
                <a16:creationId xmlns:a16="http://schemas.microsoft.com/office/drawing/2014/main" id="{F8203BB6-F047-59CA-345F-03C6F409020F}"/>
              </a:ext>
            </a:extLst>
          </p:cNvPr>
          <p:cNvSpPr txBox="1"/>
          <p:nvPr/>
        </p:nvSpPr>
        <p:spPr>
          <a:xfrm>
            <a:off x="849758" y="3690511"/>
            <a:ext cx="1945833" cy="32741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baseline="0" dirty="0">
                <a:solidFill>
                  <a:sysClr val="windowText" lastClr="000000"/>
                </a:solidFill>
                <a:latin typeface="Abadi MT Condensed Light" panose="020B0306030101010103" pitchFamily="34" charset="77"/>
                <a:ea typeface="+mn-ea"/>
                <a:cs typeface="+mn-cs"/>
              </a:rPr>
              <a:t>Consistency Check</a:t>
            </a:r>
          </a:p>
        </p:txBody>
      </p:sp>
    </p:spTree>
    <p:extLst>
      <p:ext uri="{BB962C8B-B14F-4D97-AF65-F5344CB8AC3E}">
        <p14:creationId xmlns:p14="http://schemas.microsoft.com/office/powerpoint/2010/main" val="223911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a:t>
            </a:r>
            <a:r>
              <a:rPr lang="de-DE" dirty="0" err="1">
                <a:solidFill>
                  <a:schemeClr val="bg1"/>
                </a:solidFill>
              </a:rPr>
              <a:t>Instacart</a:t>
            </a:r>
            <a:r>
              <a:rPr lang="de-DE" dirty="0">
                <a:solidFill>
                  <a:schemeClr val="bg1"/>
                </a:solidFill>
              </a:rPr>
              <a:t> Consumer </a:t>
            </a:r>
            <a:r>
              <a:rPr lang="de-DE" dirty="0" err="1">
                <a:solidFill>
                  <a:schemeClr val="bg1"/>
                </a:solidFill>
              </a:rPr>
              <a:t>Behaviour</a:t>
            </a:r>
            <a:r>
              <a:rPr lang="de-DE" dirty="0">
                <a:solidFill>
                  <a:schemeClr val="bg1"/>
                </a:solidFill>
              </a:rPr>
              <a:t> Analysis</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3" name="Picture 9">
            <a:extLst>
              <a:ext uri="{FF2B5EF4-FFF2-40B4-BE49-F238E27FC236}">
                <a16:creationId xmlns:a16="http://schemas.microsoft.com/office/drawing/2014/main" id="{B992DDBE-F374-42CF-9E32-C30570AC2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28" y="2138240"/>
            <a:ext cx="2356421" cy="1879348"/>
          </a:xfrm>
          <a:prstGeom prst="rect">
            <a:avLst/>
          </a:prstGeom>
        </p:spPr>
      </p:pic>
      <p:pic>
        <p:nvPicPr>
          <p:cNvPr id="4" name="Picture 6">
            <a:extLst>
              <a:ext uri="{FF2B5EF4-FFF2-40B4-BE49-F238E27FC236}">
                <a16:creationId xmlns:a16="http://schemas.microsoft.com/office/drawing/2014/main" id="{BB4CEBD0-162B-4A8A-91FD-DD3B88FA7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045" y="2267579"/>
            <a:ext cx="2441343" cy="1750009"/>
          </a:xfrm>
          <a:prstGeom prst="rect">
            <a:avLst/>
          </a:prstGeom>
        </p:spPr>
      </p:pic>
      <p:sp>
        <p:nvSpPr>
          <p:cNvPr id="6" name="TextBox 88">
            <a:extLst>
              <a:ext uri="{FF2B5EF4-FFF2-40B4-BE49-F238E27FC236}">
                <a16:creationId xmlns:a16="http://schemas.microsoft.com/office/drawing/2014/main" id="{F5875460-8861-40BB-9942-8CF9EF14E0A4}"/>
              </a:ext>
            </a:extLst>
          </p:cNvPr>
          <p:cNvSpPr txBox="1"/>
          <p:nvPr/>
        </p:nvSpPr>
        <p:spPr>
          <a:xfrm>
            <a:off x="7151514" y="2267578"/>
            <a:ext cx="3480318" cy="1879347"/>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600" b="1" baseline="0" dirty="0">
                <a:solidFill>
                  <a:schemeClr val="tx1"/>
                </a:solidFill>
                <a:latin typeface="Abadi MT Condensed Light" panose="020B0306030101010103" pitchFamily="34" charset="77"/>
                <a:ea typeface="+mn-ea"/>
                <a:cs typeface="+mn-cs"/>
              </a:rPr>
              <a:t>Saturday, Sunday and Friday </a:t>
            </a:r>
            <a:r>
              <a:rPr lang="en-US" sz="1600" b="0" baseline="0" dirty="0">
                <a:solidFill>
                  <a:schemeClr val="tx1"/>
                </a:solidFill>
                <a:latin typeface="Abadi MT Condensed Light" panose="020B0306030101010103" pitchFamily="34" charset="77"/>
                <a:ea typeface="+mn-ea"/>
                <a:cs typeface="+mn-cs"/>
              </a:rPr>
              <a:t>respectively are the busiest days of the week.</a:t>
            </a:r>
          </a:p>
          <a:p>
            <a:r>
              <a:rPr lang="en-US" sz="1600" b="0" baseline="0" dirty="0">
                <a:solidFill>
                  <a:schemeClr val="tx1"/>
                </a:solidFill>
                <a:latin typeface="Abadi MT Condensed Light" panose="020B0306030101010103" pitchFamily="34" charset="77"/>
                <a:ea typeface="+mn-ea"/>
                <a:cs typeface="+mn-cs"/>
              </a:rPr>
              <a:t> </a:t>
            </a:r>
            <a:br>
              <a:rPr lang="en-US" sz="1600" b="0" baseline="0" dirty="0">
                <a:solidFill>
                  <a:schemeClr val="tx1"/>
                </a:solidFill>
                <a:latin typeface="Abadi MT Condensed Light" panose="020B0306030101010103" pitchFamily="34" charset="77"/>
                <a:ea typeface="+mn-ea"/>
                <a:cs typeface="+mn-cs"/>
              </a:rPr>
            </a:br>
            <a:r>
              <a:rPr lang="en-US" sz="1600" b="0" baseline="0" dirty="0">
                <a:solidFill>
                  <a:schemeClr val="tx1"/>
                </a:solidFill>
                <a:latin typeface="Abadi MT Condensed Light" panose="020B0306030101010103" pitchFamily="34" charset="77"/>
                <a:ea typeface="+mn-ea"/>
                <a:cs typeface="+mn-cs"/>
              </a:rPr>
              <a:t>In terms of time in a day, between </a:t>
            </a:r>
            <a:r>
              <a:rPr lang="en-US" sz="1600" b="1" baseline="0" dirty="0">
                <a:solidFill>
                  <a:schemeClr val="tx1"/>
                </a:solidFill>
                <a:latin typeface="Abadi MT Condensed Light" panose="020B0306030101010103" pitchFamily="34" charset="77"/>
                <a:ea typeface="+mn-ea"/>
                <a:cs typeface="+mn-cs"/>
              </a:rPr>
              <a:t>10am to 3pm </a:t>
            </a:r>
            <a:r>
              <a:rPr lang="en-US" sz="1600" b="0" baseline="0" dirty="0">
                <a:solidFill>
                  <a:schemeClr val="tx1"/>
                </a:solidFill>
                <a:latin typeface="Abadi MT Condensed Light" panose="020B0306030101010103" pitchFamily="34" charset="77"/>
                <a:ea typeface="+mn-ea"/>
                <a:cs typeface="+mn-cs"/>
              </a:rPr>
              <a:t>is the </a:t>
            </a:r>
            <a:r>
              <a:rPr lang="en-US" sz="1600" b="1" baseline="0" dirty="0">
                <a:solidFill>
                  <a:schemeClr val="tx1"/>
                </a:solidFill>
                <a:latin typeface="Abadi MT Condensed Light" panose="020B0306030101010103" pitchFamily="34" charset="77"/>
                <a:ea typeface="+mn-ea"/>
                <a:cs typeface="+mn-cs"/>
              </a:rPr>
              <a:t>busiest time to place an order</a:t>
            </a:r>
            <a:r>
              <a:rPr lang="en-US" sz="1600" b="0" baseline="0" dirty="0">
                <a:solidFill>
                  <a:schemeClr val="tx1"/>
                </a:solidFill>
                <a:latin typeface="Abadi MT Condensed Light" panose="020B0306030101010103" pitchFamily="34" charset="77"/>
                <a:ea typeface="+mn-ea"/>
                <a:cs typeface="+mn-cs"/>
              </a:rPr>
              <a:t>. </a:t>
            </a:r>
          </a:p>
        </p:txBody>
      </p:sp>
      <p:pic>
        <p:nvPicPr>
          <p:cNvPr id="11" name="Grafik 10">
            <a:extLst>
              <a:ext uri="{FF2B5EF4-FFF2-40B4-BE49-F238E27FC236}">
                <a16:creationId xmlns:a16="http://schemas.microsoft.com/office/drawing/2014/main" id="{0FEB9DD2-7A20-C33E-77C3-564B05EE1C30}"/>
              </a:ext>
            </a:extLst>
          </p:cNvPr>
          <p:cNvPicPr>
            <a:picLocks noChangeAspect="1"/>
          </p:cNvPicPr>
          <p:nvPr/>
        </p:nvPicPr>
        <p:blipFill>
          <a:blip r:embed="rId4"/>
          <a:stretch>
            <a:fillRect/>
          </a:stretch>
        </p:blipFill>
        <p:spPr>
          <a:xfrm>
            <a:off x="1288128" y="4284193"/>
            <a:ext cx="4807872" cy="1927421"/>
          </a:xfrm>
          <a:prstGeom prst="rect">
            <a:avLst/>
          </a:prstGeom>
        </p:spPr>
      </p:pic>
      <p:sp>
        <p:nvSpPr>
          <p:cNvPr id="12" name="TextBox 88">
            <a:extLst>
              <a:ext uri="{FF2B5EF4-FFF2-40B4-BE49-F238E27FC236}">
                <a16:creationId xmlns:a16="http://schemas.microsoft.com/office/drawing/2014/main" id="{157552C8-F79F-E48E-57E6-258BCBA32788}"/>
              </a:ext>
            </a:extLst>
          </p:cNvPr>
          <p:cNvSpPr txBox="1"/>
          <p:nvPr/>
        </p:nvSpPr>
        <p:spPr>
          <a:xfrm>
            <a:off x="7151514" y="4284193"/>
            <a:ext cx="3480318" cy="1426141"/>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en-US" sz="1600" b="1" baseline="0" dirty="0">
              <a:solidFill>
                <a:schemeClr val="tx1"/>
              </a:solidFill>
              <a:latin typeface="Abadi MT Condensed Light" panose="020B0306030101010103" pitchFamily="34" charset="77"/>
              <a:ea typeface="+mn-ea"/>
              <a:cs typeface="+mn-cs"/>
            </a:endParaRPr>
          </a:p>
          <a:p>
            <a:r>
              <a:rPr lang="en-US" sz="1600" b="1" baseline="0" dirty="0">
                <a:solidFill>
                  <a:schemeClr val="tx1"/>
                </a:solidFill>
                <a:latin typeface="Abadi MT Condensed Light" panose="020B0306030101010103" pitchFamily="34" charset="77"/>
                <a:ea typeface="+mn-ea"/>
                <a:cs typeface="+mn-cs"/>
              </a:rPr>
              <a:t>Average-retired customers are the most common Instacart users and can be found in the southern regions!</a:t>
            </a:r>
            <a:endParaRPr lang="en-US" sz="1600" b="0" baseline="0" dirty="0">
              <a:solidFill>
                <a:schemeClr val="tx1"/>
              </a:solidFill>
              <a:latin typeface="Abadi MT Condensed Light" panose="020B0306030101010103" pitchFamily="34" charset="77"/>
              <a:ea typeface="+mn-ea"/>
              <a:cs typeface="+mn-cs"/>
            </a:endParaRPr>
          </a:p>
        </p:txBody>
      </p:sp>
    </p:spTree>
    <p:extLst>
      <p:ext uri="{BB962C8B-B14F-4D97-AF65-F5344CB8AC3E}">
        <p14:creationId xmlns:p14="http://schemas.microsoft.com/office/powerpoint/2010/main" val="428865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1. Key </a:t>
            </a:r>
            <a:r>
              <a:rPr lang="de-DE" dirty="0" err="1">
                <a:solidFill>
                  <a:schemeClr val="bg1"/>
                </a:solidFill>
              </a:rPr>
              <a:t>recommendations</a:t>
            </a:r>
            <a:r>
              <a:rPr lang="de-DE" dirty="0">
                <a:solidFill>
                  <a:schemeClr val="bg1"/>
                </a:solidFill>
              </a:rPr>
              <a:t> </a:t>
            </a:r>
            <a:r>
              <a:rPr lang="de-DE" dirty="0" err="1">
                <a:solidFill>
                  <a:schemeClr val="bg1"/>
                </a:solidFill>
              </a:rPr>
              <a:t>for</a:t>
            </a:r>
            <a:r>
              <a:rPr lang="de-DE" dirty="0">
                <a:solidFill>
                  <a:schemeClr val="bg1"/>
                </a:solidFill>
              </a:rPr>
              <a:t> </a:t>
            </a:r>
            <a:r>
              <a:rPr lang="de-DE" dirty="0" err="1">
                <a:solidFill>
                  <a:schemeClr val="bg1"/>
                </a:solidFill>
              </a:rPr>
              <a:t>Instacart</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90F6342-4BF0-E89F-B9BD-1E7C8227F409}"/>
              </a:ext>
            </a:extLst>
          </p:cNvPr>
          <p:cNvSpPr txBox="1"/>
          <p:nvPr/>
        </p:nvSpPr>
        <p:spPr>
          <a:xfrm>
            <a:off x="849758" y="2401200"/>
            <a:ext cx="10221686" cy="2585323"/>
          </a:xfrm>
          <a:prstGeom prst="rect">
            <a:avLst/>
          </a:prstGeom>
          <a:noFill/>
          <a:ln>
            <a:solidFill>
              <a:srgbClr val="FFC000"/>
            </a:solidFill>
          </a:ln>
        </p:spPr>
        <p:txBody>
          <a:bodyPr wrap="square" rtlCol="0">
            <a:spAutoFit/>
          </a:bodyPr>
          <a:lstStyle/>
          <a:p>
            <a:pPr marL="342900" indent="-342900">
              <a:buFont typeface="+mj-lt"/>
              <a:buAutoNum type="arabicPeriod"/>
            </a:pPr>
            <a:r>
              <a:rPr lang="en-US" dirty="0">
                <a:solidFill>
                  <a:schemeClr val="bg1"/>
                </a:solidFill>
                <a:effectLst/>
                <a:latin typeface="+mj-lt"/>
              </a:rPr>
              <a:t>Most of the sales are on weekends approximately from 10-16pm. The marketing team can schedule ads outside these period.</a:t>
            </a:r>
          </a:p>
          <a:p>
            <a:pPr marL="342900" indent="-342900">
              <a:buFont typeface="+mj-lt"/>
              <a:buAutoNum type="arabicPeriod"/>
            </a:pPr>
            <a:endParaRPr lang="en-US" dirty="0">
              <a:solidFill>
                <a:schemeClr val="bg1"/>
              </a:solidFill>
              <a:effectLst/>
              <a:latin typeface="+mj-lt"/>
            </a:endParaRPr>
          </a:p>
          <a:p>
            <a:pPr marL="342900" indent="-342900">
              <a:buFont typeface="+mj-lt"/>
              <a:buAutoNum type="arabicPeriod"/>
            </a:pPr>
            <a:r>
              <a:rPr lang="en-US" dirty="0">
                <a:solidFill>
                  <a:schemeClr val="bg1"/>
                </a:solidFill>
                <a:effectLst/>
                <a:latin typeface="+mj-lt"/>
              </a:rPr>
              <a:t>Produce, dairy-eggs, beverages and snacks are the most sold items by Instacart. It is recommended to always pay attention to the stock management of these product categories.</a:t>
            </a:r>
          </a:p>
          <a:p>
            <a:pPr marL="342900" indent="-342900">
              <a:buFont typeface="+mj-lt"/>
              <a:buAutoNum type="arabicPeriod"/>
            </a:pPr>
            <a:endParaRPr lang="en-US" dirty="0">
              <a:solidFill>
                <a:schemeClr val="bg1"/>
              </a:solidFill>
              <a:effectLst/>
              <a:latin typeface="+mj-lt"/>
            </a:endParaRPr>
          </a:p>
          <a:p>
            <a:pPr marL="342900" indent="-342900">
              <a:buFont typeface="+mj-lt"/>
              <a:buAutoNum type="arabicPeriod"/>
            </a:pPr>
            <a:r>
              <a:rPr lang="en-US" dirty="0">
                <a:solidFill>
                  <a:schemeClr val="bg1"/>
                </a:solidFill>
                <a:effectLst/>
                <a:latin typeface="+mj-lt"/>
              </a:rPr>
              <a:t>Instacart customer base is in the South and West of the country. These two regions also have the highest spending customers. Instacart should focus its efforts on growing in the Midwest and Northeast.</a:t>
            </a:r>
            <a:endParaRPr lang="de-DE" dirty="0">
              <a:solidFill>
                <a:schemeClr val="bg1"/>
              </a:solidFill>
              <a:latin typeface="+mj-lt"/>
            </a:endParaRPr>
          </a:p>
        </p:txBody>
      </p:sp>
    </p:spTree>
    <p:extLst>
      <p:ext uri="{BB962C8B-B14F-4D97-AF65-F5344CB8AC3E}">
        <p14:creationId xmlns:p14="http://schemas.microsoft.com/office/powerpoint/2010/main" val="11798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LLC.</a:t>
            </a: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4" name="Textfeld 3">
            <a:extLst>
              <a:ext uri="{FF2B5EF4-FFF2-40B4-BE49-F238E27FC236}">
                <a16:creationId xmlns:a16="http://schemas.microsoft.com/office/drawing/2014/main" id="{F27DDA82-0EEC-1950-E7C1-85BA4CC71B2E}"/>
              </a:ext>
            </a:extLst>
          </p:cNvPr>
          <p:cNvSpPr txBox="1"/>
          <p:nvPr/>
        </p:nvSpPr>
        <p:spPr>
          <a:xfrm>
            <a:off x="811658" y="1987488"/>
            <a:ext cx="9517224" cy="400110"/>
          </a:xfrm>
          <a:prstGeom prst="rect">
            <a:avLst/>
          </a:prstGeom>
          <a:noFill/>
          <a:ln>
            <a:noFill/>
          </a:ln>
        </p:spPr>
        <p:txBody>
          <a:bodyPr wrap="square" rtlCol="0">
            <a:spAutoFit/>
          </a:bodyPr>
          <a:lstStyle/>
          <a:p>
            <a:r>
              <a:rPr lang="de-DE" sz="2000" i="1" dirty="0" err="1">
                <a:solidFill>
                  <a:schemeClr val="bg1"/>
                </a:solidFill>
              </a:rPr>
              <a:t>Rockbuster</a:t>
            </a:r>
            <a:r>
              <a:rPr lang="de-DE" sz="2000" i="1" dirty="0">
                <a:solidFill>
                  <a:schemeClr val="bg1"/>
                </a:solidFill>
              </a:rPr>
              <a:t> </a:t>
            </a:r>
            <a:r>
              <a:rPr lang="de-DE" sz="2000" i="1" dirty="0" err="1">
                <a:solidFill>
                  <a:schemeClr val="bg1"/>
                </a:solidFill>
              </a:rPr>
              <a:t>is</a:t>
            </a:r>
            <a:r>
              <a:rPr lang="de-DE" sz="2000" i="1" dirty="0">
                <a:solidFill>
                  <a:schemeClr val="bg1"/>
                </a:solidFill>
              </a:rPr>
              <a:t> a </a:t>
            </a:r>
            <a:r>
              <a:rPr lang="de-DE" sz="2000" i="1" dirty="0" err="1">
                <a:solidFill>
                  <a:schemeClr val="bg1"/>
                </a:solidFill>
              </a:rPr>
              <a:t>newly</a:t>
            </a:r>
            <a:r>
              <a:rPr lang="de-DE" sz="2000" i="1" dirty="0">
                <a:solidFill>
                  <a:schemeClr val="bg1"/>
                </a:solidFill>
              </a:rPr>
              <a:t> </a:t>
            </a:r>
            <a:r>
              <a:rPr lang="de-DE" sz="2000" i="1" dirty="0" err="1">
                <a:solidFill>
                  <a:schemeClr val="bg1"/>
                </a:solidFill>
              </a:rPr>
              <a:t>establishedd</a:t>
            </a:r>
            <a:r>
              <a:rPr lang="de-DE" sz="2000" i="1" dirty="0">
                <a:solidFill>
                  <a:schemeClr val="bg1"/>
                </a:solidFill>
              </a:rPr>
              <a:t> </a:t>
            </a:r>
            <a:r>
              <a:rPr lang="de-DE" sz="2000" i="1" dirty="0" err="1">
                <a:solidFill>
                  <a:schemeClr val="bg1"/>
                </a:solidFill>
              </a:rPr>
              <a:t>video</a:t>
            </a:r>
            <a:r>
              <a:rPr lang="de-DE" sz="2000" i="1" dirty="0">
                <a:solidFill>
                  <a:schemeClr val="bg1"/>
                </a:solidFill>
              </a:rPr>
              <a:t> </a:t>
            </a:r>
            <a:r>
              <a:rPr lang="de-DE" sz="2000" i="1" dirty="0" err="1">
                <a:solidFill>
                  <a:schemeClr val="bg1"/>
                </a:solidFill>
              </a:rPr>
              <a:t>rental</a:t>
            </a:r>
            <a:r>
              <a:rPr lang="de-DE" sz="2000" i="1" dirty="0">
                <a:solidFill>
                  <a:schemeClr val="bg1"/>
                </a:solidFill>
              </a:rPr>
              <a:t> </a:t>
            </a:r>
            <a:r>
              <a:rPr lang="de-DE" sz="2000" i="1" dirty="0" err="1">
                <a:solidFill>
                  <a:schemeClr val="bg1"/>
                </a:solidFill>
              </a:rPr>
              <a:t>business</a:t>
            </a:r>
            <a:endParaRPr lang="de-DE" sz="2000" i="1" dirty="0">
              <a:solidFill>
                <a:schemeClr val="bg1"/>
              </a:solidFill>
            </a:endParaRPr>
          </a:p>
        </p:txBody>
      </p:sp>
      <p:pic>
        <p:nvPicPr>
          <p:cNvPr id="7" name="Grafik 6">
            <a:extLst>
              <a:ext uri="{FF2B5EF4-FFF2-40B4-BE49-F238E27FC236}">
                <a16:creationId xmlns:a16="http://schemas.microsoft.com/office/drawing/2014/main" id="{5A7A037A-51F1-3A8E-30BC-3BBBC74E19D3}"/>
              </a:ext>
            </a:extLst>
          </p:cNvPr>
          <p:cNvPicPr>
            <a:picLocks noChangeAspect="1"/>
          </p:cNvPicPr>
          <p:nvPr/>
        </p:nvPicPr>
        <p:blipFill>
          <a:blip r:embed="rId2"/>
          <a:stretch>
            <a:fillRect/>
          </a:stretch>
        </p:blipFill>
        <p:spPr>
          <a:xfrm>
            <a:off x="9959937" y="5306695"/>
            <a:ext cx="1065737" cy="559075"/>
          </a:xfrm>
          <a:prstGeom prst="rect">
            <a:avLst/>
          </a:prstGeom>
        </p:spPr>
      </p:pic>
      <p:pic>
        <p:nvPicPr>
          <p:cNvPr id="10" name="Grafik 9">
            <a:extLst>
              <a:ext uri="{FF2B5EF4-FFF2-40B4-BE49-F238E27FC236}">
                <a16:creationId xmlns:a16="http://schemas.microsoft.com/office/drawing/2014/main" id="{D7F2D61C-4FE4-66F1-7BC0-E5AD6CB53D60}"/>
              </a:ext>
            </a:extLst>
          </p:cNvPr>
          <p:cNvPicPr>
            <a:picLocks noChangeAspect="1"/>
          </p:cNvPicPr>
          <p:nvPr/>
        </p:nvPicPr>
        <p:blipFill>
          <a:blip r:embed="rId3"/>
          <a:stretch>
            <a:fillRect/>
          </a:stretch>
        </p:blipFill>
        <p:spPr>
          <a:xfrm>
            <a:off x="7850964" y="5306695"/>
            <a:ext cx="1506079" cy="669896"/>
          </a:xfrm>
          <a:prstGeom prst="rect">
            <a:avLst/>
          </a:prstGeom>
        </p:spPr>
      </p:pic>
      <p:graphicFrame>
        <p:nvGraphicFramePr>
          <p:cNvPr id="3" name="Tabelle 6">
            <a:extLst>
              <a:ext uri="{FF2B5EF4-FFF2-40B4-BE49-F238E27FC236}">
                <a16:creationId xmlns:a16="http://schemas.microsoft.com/office/drawing/2014/main" id="{F8403F93-50D2-4C4F-5B0B-E962E657ABAC}"/>
              </a:ext>
            </a:extLst>
          </p:cNvPr>
          <p:cNvGraphicFramePr>
            <a:graphicFrameLocks noGrp="1"/>
          </p:cNvGraphicFramePr>
          <p:nvPr>
            <p:extLst>
              <p:ext uri="{D42A27DB-BD31-4B8C-83A1-F6EECF244321}">
                <p14:modId xmlns:p14="http://schemas.microsoft.com/office/powerpoint/2010/main" val="2836834885"/>
              </p:ext>
            </p:extLst>
          </p:nvPr>
        </p:nvGraphicFramePr>
        <p:xfrm>
          <a:off x="849758" y="2696678"/>
          <a:ext cx="10427841" cy="3465262"/>
        </p:xfrm>
        <a:graphic>
          <a:graphicData uri="http://schemas.openxmlformats.org/drawingml/2006/table">
            <a:tbl>
              <a:tblPr firstRow="1" bandRow="1">
                <a:tableStyleId>{9D7B26C5-4107-4FEC-AEDC-1716B250A1EF}</a:tableStyleId>
              </a:tblPr>
              <a:tblGrid>
                <a:gridCol w="3475947">
                  <a:extLst>
                    <a:ext uri="{9D8B030D-6E8A-4147-A177-3AD203B41FA5}">
                      <a16:colId xmlns:a16="http://schemas.microsoft.com/office/drawing/2014/main" val="441591028"/>
                    </a:ext>
                  </a:extLst>
                </a:gridCol>
                <a:gridCol w="3475947">
                  <a:extLst>
                    <a:ext uri="{9D8B030D-6E8A-4147-A177-3AD203B41FA5}">
                      <a16:colId xmlns:a16="http://schemas.microsoft.com/office/drawing/2014/main" val="2524054254"/>
                    </a:ext>
                  </a:extLst>
                </a:gridCol>
                <a:gridCol w="3475947">
                  <a:extLst>
                    <a:ext uri="{9D8B030D-6E8A-4147-A177-3AD203B41FA5}">
                      <a16:colId xmlns:a16="http://schemas.microsoft.com/office/drawing/2014/main" val="799856261"/>
                    </a:ext>
                  </a:extLst>
                </a:gridCol>
              </a:tblGrid>
              <a:tr h="913354">
                <a:tc>
                  <a:txBody>
                    <a:bodyPr/>
                    <a:lstStyle/>
                    <a:p>
                      <a:pPr algn="ctr"/>
                      <a:r>
                        <a:rPr lang="de-DE" sz="2400" b="1" kern="1200" dirty="0" err="1">
                          <a:solidFill>
                            <a:schemeClr val="tx1"/>
                          </a:solidFill>
                        </a:rPr>
                        <a:t>Objectives</a:t>
                      </a:r>
                      <a:endParaRPr lang="de-DE" sz="2400" b="1" kern="1200" dirty="0">
                        <a:solidFill>
                          <a:schemeClr val="tx1"/>
                        </a:solidFill>
                        <a:latin typeface="+mn-lt"/>
                        <a:ea typeface="+mn-ea"/>
                        <a:cs typeface="+mn-cs"/>
                      </a:endParaRPr>
                    </a:p>
                  </a:txBody>
                  <a:tcPr anchor="ctr">
                    <a:lnL w="12700" cap="flat" cmpd="sng" algn="ctr">
                      <a:noFill/>
                      <a:prstDash val="lg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de-DE" sz="2400" b="1" dirty="0">
                          <a:solidFill>
                            <a:schemeClr val="tx1"/>
                          </a:solidFill>
                        </a:rPr>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de-DE" sz="2400" dirty="0">
                          <a:solidFill>
                            <a:schemeClr val="tx1"/>
                          </a:solidFill>
                        </a:rPr>
                        <a:t>   </a:t>
                      </a:r>
                      <a:r>
                        <a:rPr lang="de-DE" sz="2400" b="1" dirty="0">
                          <a:solidFill>
                            <a:schemeClr val="tx1"/>
                          </a:solidFill>
                        </a:rPr>
                        <a:t>Tools and Skills</a:t>
                      </a:r>
                    </a:p>
                  </a:txBody>
                  <a:tcPr anchor="ctr">
                    <a:lnL w="12700" cap="flat" cmpd="sng" algn="ctr">
                      <a:solidFill>
                        <a:schemeClr val="tx1"/>
                      </a:solidFill>
                      <a:prstDash val="solid"/>
                      <a:round/>
                      <a:headEnd type="none" w="med" len="med"/>
                      <a:tailEnd type="none" w="med" len="med"/>
                    </a:lnL>
                    <a:lnR w="12700" cap="flat" cmpd="sng" algn="ctr">
                      <a:noFill/>
                      <a:prstDash val="lgDashDot"/>
                      <a:round/>
                      <a:headEnd type="none" w="med" len="med"/>
                      <a:tailEnd type="none" w="med" len="med"/>
                    </a:lnR>
                    <a:lnT w="12700" cap="flat" cmpd="sng" algn="ctr">
                      <a:noFill/>
                      <a:prstDash val="lg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4050775837"/>
                  </a:ext>
                </a:extLst>
              </a:tr>
              <a:tr h="2551908">
                <a:tc>
                  <a:txBody>
                    <a:bodyPr/>
                    <a:lstStyle/>
                    <a:p>
                      <a:r>
                        <a:rPr lang="de-DE" dirty="0" err="1">
                          <a:solidFill>
                            <a:schemeClr val="bg1"/>
                          </a:solidFill>
                        </a:rPr>
                        <a:t>Transitition</a:t>
                      </a:r>
                      <a:r>
                        <a:rPr lang="de-DE" dirty="0">
                          <a:solidFill>
                            <a:schemeClr val="bg1"/>
                          </a:solidFill>
                        </a:rPr>
                        <a:t> </a:t>
                      </a:r>
                      <a:r>
                        <a:rPr lang="de-DE" dirty="0" err="1">
                          <a:solidFill>
                            <a:schemeClr val="bg1"/>
                          </a:solidFill>
                        </a:rPr>
                        <a:t>from</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physical</a:t>
                      </a:r>
                      <a:r>
                        <a:rPr lang="de-DE" dirty="0">
                          <a:solidFill>
                            <a:schemeClr val="bg1"/>
                          </a:solidFill>
                        </a:rPr>
                        <a:t> </a:t>
                      </a:r>
                      <a:r>
                        <a:rPr lang="de-DE" dirty="0" err="1">
                          <a:solidFill>
                            <a:schemeClr val="bg1"/>
                          </a:solidFill>
                        </a:rPr>
                        <a:t>movie</a:t>
                      </a:r>
                      <a:r>
                        <a:rPr lang="de-DE" dirty="0">
                          <a:solidFill>
                            <a:schemeClr val="bg1"/>
                          </a:solidFill>
                        </a:rPr>
                        <a:t> </a:t>
                      </a:r>
                      <a:r>
                        <a:rPr lang="de-DE" dirty="0" err="1">
                          <a:solidFill>
                            <a:schemeClr val="bg1"/>
                          </a:solidFill>
                        </a:rPr>
                        <a:t>rental</a:t>
                      </a:r>
                      <a:r>
                        <a:rPr lang="de-DE" dirty="0">
                          <a:solidFill>
                            <a:schemeClr val="bg1"/>
                          </a:solidFill>
                        </a:rPr>
                        <a:t> </a:t>
                      </a:r>
                      <a:r>
                        <a:rPr lang="de-DE" dirty="0" err="1">
                          <a:solidFill>
                            <a:schemeClr val="bg1"/>
                          </a:solidFill>
                        </a:rPr>
                        <a:t>market</a:t>
                      </a:r>
                      <a:r>
                        <a:rPr lang="de-DE" dirty="0">
                          <a:solidFill>
                            <a:schemeClr val="bg1"/>
                          </a:solidFill>
                        </a:rPr>
                        <a:t> </a:t>
                      </a:r>
                      <a:r>
                        <a:rPr lang="de-DE" dirty="0" err="1">
                          <a:solidFill>
                            <a:schemeClr val="bg1"/>
                          </a:solidFill>
                        </a:rPr>
                        <a:t>to</a:t>
                      </a:r>
                      <a:r>
                        <a:rPr lang="de-DE" dirty="0">
                          <a:solidFill>
                            <a:schemeClr val="bg1"/>
                          </a:solidFill>
                        </a:rPr>
                        <a:t> an online </a:t>
                      </a:r>
                      <a:r>
                        <a:rPr lang="de-DE" dirty="0" err="1">
                          <a:solidFill>
                            <a:schemeClr val="bg1"/>
                          </a:solidFill>
                        </a:rPr>
                        <a:t>model</a:t>
                      </a:r>
                      <a:r>
                        <a:rPr lang="de-DE" dirty="0">
                          <a:solidFill>
                            <a:schemeClr val="bg1"/>
                          </a:solidFill>
                        </a:rPr>
                        <a:t>. Plan a </a:t>
                      </a:r>
                      <a:r>
                        <a:rPr lang="de-DE" dirty="0" err="1">
                          <a:solidFill>
                            <a:schemeClr val="bg1"/>
                          </a:solidFill>
                        </a:rPr>
                        <a:t>competitive</a:t>
                      </a:r>
                      <a:r>
                        <a:rPr lang="de-DE" dirty="0">
                          <a:solidFill>
                            <a:schemeClr val="bg1"/>
                          </a:solidFill>
                        </a:rPr>
                        <a:t> </a:t>
                      </a:r>
                      <a:r>
                        <a:rPr lang="de-DE" dirty="0" err="1">
                          <a:solidFill>
                            <a:schemeClr val="bg1"/>
                          </a:solidFill>
                        </a:rPr>
                        <a:t>strategy</a:t>
                      </a:r>
                      <a:r>
                        <a:rPr lang="de-DE" dirty="0">
                          <a:solidFill>
                            <a:schemeClr val="bg1"/>
                          </a:solidFill>
                        </a:rPr>
                        <a:t> </a:t>
                      </a:r>
                      <a:r>
                        <a:rPr lang="de-DE" dirty="0" err="1">
                          <a:solidFill>
                            <a:schemeClr val="bg1"/>
                          </a:solidFill>
                        </a:rPr>
                        <a:t>to</a:t>
                      </a:r>
                      <a:r>
                        <a:rPr lang="de-DE" dirty="0">
                          <a:solidFill>
                            <a:schemeClr val="bg1"/>
                          </a:solidFill>
                        </a:rPr>
                        <a:t> </a:t>
                      </a:r>
                      <a:r>
                        <a:rPr lang="de-DE" dirty="0" err="1">
                          <a:solidFill>
                            <a:schemeClr val="bg1"/>
                          </a:solidFill>
                        </a:rPr>
                        <a:t>face</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steep</a:t>
                      </a:r>
                      <a:r>
                        <a:rPr lang="de-DE" dirty="0">
                          <a:solidFill>
                            <a:schemeClr val="bg1"/>
                          </a:solidFill>
                        </a:rPr>
                        <a:t> </a:t>
                      </a:r>
                      <a:r>
                        <a:rPr lang="de-DE" dirty="0" err="1">
                          <a:solidFill>
                            <a:schemeClr val="bg1"/>
                          </a:solidFill>
                        </a:rPr>
                        <a:t>challenges</a:t>
                      </a:r>
                      <a:r>
                        <a:rPr lang="de-DE" dirty="0">
                          <a:solidFill>
                            <a:schemeClr val="bg1"/>
                          </a:solidFill>
                        </a:rPr>
                        <a:t> </a:t>
                      </a:r>
                      <a:r>
                        <a:rPr lang="de-DE" dirty="0" err="1">
                          <a:solidFill>
                            <a:schemeClr val="bg1"/>
                          </a:solidFill>
                        </a:rPr>
                        <a:t>posed</a:t>
                      </a:r>
                      <a:r>
                        <a:rPr lang="de-DE" dirty="0">
                          <a:solidFill>
                            <a:schemeClr val="bg1"/>
                          </a:solidFill>
                        </a:rPr>
                        <a:t> </a:t>
                      </a:r>
                      <a:r>
                        <a:rPr lang="de-DE" dirty="0" err="1">
                          <a:solidFill>
                            <a:schemeClr val="bg1"/>
                          </a:solidFill>
                        </a:rPr>
                        <a:t>by</a:t>
                      </a:r>
                      <a:r>
                        <a:rPr lang="de-DE" dirty="0">
                          <a:solidFill>
                            <a:schemeClr val="bg1"/>
                          </a:solidFill>
                        </a:rPr>
                        <a:t> </a:t>
                      </a:r>
                      <a:r>
                        <a:rPr lang="de-DE" dirty="0" err="1">
                          <a:solidFill>
                            <a:schemeClr val="bg1"/>
                          </a:solidFill>
                        </a:rPr>
                        <a:t>the</a:t>
                      </a:r>
                      <a:r>
                        <a:rPr lang="de-DE" dirty="0">
                          <a:solidFill>
                            <a:schemeClr val="bg1"/>
                          </a:solidFill>
                        </a:rPr>
                        <a:t> </a:t>
                      </a:r>
                      <a:r>
                        <a:rPr lang="de-DE" dirty="0" err="1">
                          <a:solidFill>
                            <a:schemeClr val="bg1"/>
                          </a:solidFill>
                        </a:rPr>
                        <a:t>video</a:t>
                      </a:r>
                      <a:r>
                        <a:rPr lang="de-DE" dirty="0">
                          <a:solidFill>
                            <a:schemeClr val="bg1"/>
                          </a:solidFill>
                        </a:rPr>
                        <a:t> </a:t>
                      </a:r>
                      <a:r>
                        <a:rPr lang="de-DE" dirty="0" err="1">
                          <a:solidFill>
                            <a:schemeClr val="bg1"/>
                          </a:solidFill>
                        </a:rPr>
                        <a:t>streaming</a:t>
                      </a:r>
                      <a:r>
                        <a:rPr lang="de-DE" dirty="0">
                          <a:solidFill>
                            <a:schemeClr val="bg1"/>
                          </a:solidFill>
                        </a:rPr>
                        <a:t> </a:t>
                      </a:r>
                      <a:r>
                        <a:rPr lang="de-DE" dirty="0" err="1">
                          <a:solidFill>
                            <a:schemeClr val="bg1"/>
                          </a:solidFill>
                        </a:rPr>
                        <a:t>platforms</a:t>
                      </a:r>
                      <a:r>
                        <a:rPr lang="de-DE" dirty="0">
                          <a:solidFill>
                            <a:schemeClr val="bg1"/>
                          </a:solidFill>
                        </a:rPr>
                        <a:t>.</a:t>
                      </a:r>
                    </a:p>
                  </a:txBody>
                  <a:tcPr>
                    <a:lnL w="12700" cap="flat" cmpd="sng" algn="ctr">
                      <a:noFill/>
                      <a:prstDash val="lg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lgDashDot"/>
                      <a:round/>
                      <a:headEnd type="none" w="med" len="med"/>
                      <a:tailEnd type="none" w="med" len="med"/>
                    </a:lnB>
                    <a:lnTlToBr w="12700" cmpd="sng">
                      <a:noFill/>
                      <a:prstDash val="solid"/>
                    </a:lnTlToBr>
                    <a:lnBlToTr w="12700" cmpd="sng">
                      <a:noFill/>
                      <a:prstDash val="solid"/>
                    </a:lnBlToTr>
                    <a:solidFill>
                      <a:schemeClr val="tx1">
                        <a:lumMod val="85000"/>
                        <a:alpha val="20000"/>
                      </a:schemeClr>
                    </a:solidFill>
                  </a:tcPr>
                </a:tc>
                <a:tc>
                  <a:txBody>
                    <a:bodyPr/>
                    <a:lstStyle/>
                    <a:p>
                      <a:r>
                        <a:rPr lang="de-DE" dirty="0">
                          <a:solidFill>
                            <a:schemeClr val="bg1"/>
                          </a:solidFill>
                        </a:rPr>
                        <a:t>Relational </a:t>
                      </a:r>
                      <a:r>
                        <a:rPr lang="de-DE" dirty="0" err="1">
                          <a:solidFill>
                            <a:schemeClr val="bg1"/>
                          </a:solidFill>
                        </a:rPr>
                        <a:t>databases</a:t>
                      </a:r>
                      <a:r>
                        <a:rPr lang="de-DE" dirty="0">
                          <a:solidFill>
                            <a:schemeClr val="bg1"/>
                          </a:solidFill>
                        </a:rPr>
                        <a:t> </a:t>
                      </a:r>
                      <a:r>
                        <a:rPr lang="de-DE" dirty="0" err="1">
                          <a:solidFill>
                            <a:schemeClr val="bg1"/>
                          </a:solidFill>
                        </a:rPr>
                        <a:t>made</a:t>
                      </a:r>
                      <a:r>
                        <a:rPr lang="de-DE" dirty="0">
                          <a:solidFill>
                            <a:schemeClr val="bg1"/>
                          </a:solidFill>
                        </a:rPr>
                        <a:t> </a:t>
                      </a:r>
                      <a:r>
                        <a:rPr lang="de-DE" dirty="0" err="1">
                          <a:solidFill>
                            <a:schemeClr val="bg1"/>
                          </a:solidFill>
                        </a:rPr>
                        <a:t>up</a:t>
                      </a:r>
                      <a:r>
                        <a:rPr lang="de-DE" dirty="0">
                          <a:solidFill>
                            <a:schemeClr val="bg1"/>
                          </a:solidFill>
                        </a:rPr>
                        <a:t> </a:t>
                      </a:r>
                      <a:r>
                        <a:rPr lang="de-DE" dirty="0" err="1">
                          <a:solidFill>
                            <a:schemeClr val="bg1"/>
                          </a:solidFill>
                        </a:rPr>
                        <a:t>of</a:t>
                      </a:r>
                      <a:r>
                        <a:rPr lang="de-DE" dirty="0">
                          <a:solidFill>
                            <a:schemeClr val="bg1"/>
                          </a:solidFill>
                        </a:rPr>
                        <a:t> 17 </a:t>
                      </a:r>
                      <a:r>
                        <a:rPr lang="de-DE" dirty="0" err="1">
                          <a:solidFill>
                            <a:schemeClr val="bg1"/>
                          </a:solidFill>
                        </a:rPr>
                        <a:t>tables</a:t>
                      </a:r>
                      <a:r>
                        <a:rPr lang="de-DE" dirty="0">
                          <a:solidFill>
                            <a:schemeClr val="bg1"/>
                          </a:solidFill>
                        </a:rPr>
                        <a:t> </a:t>
                      </a:r>
                      <a:r>
                        <a:rPr lang="de-DE" dirty="0" err="1">
                          <a:solidFill>
                            <a:schemeClr val="bg1"/>
                          </a:solidFill>
                        </a:rPr>
                        <a:t>which</a:t>
                      </a:r>
                      <a:r>
                        <a:rPr lang="de-DE" dirty="0">
                          <a:solidFill>
                            <a:schemeClr val="bg1"/>
                          </a:solidFill>
                        </a:rPr>
                        <a:t> </a:t>
                      </a:r>
                      <a:r>
                        <a:rPr lang="de-DE" dirty="0" err="1">
                          <a:solidFill>
                            <a:schemeClr val="bg1"/>
                          </a:solidFill>
                        </a:rPr>
                        <a:t>contains</a:t>
                      </a:r>
                      <a:r>
                        <a:rPr lang="de-DE" dirty="0">
                          <a:solidFill>
                            <a:schemeClr val="bg1"/>
                          </a:solidFill>
                        </a:rPr>
                        <a:t> </a:t>
                      </a:r>
                      <a:r>
                        <a:rPr lang="de-DE" dirty="0" err="1">
                          <a:solidFill>
                            <a:schemeClr val="bg1"/>
                          </a:solidFill>
                        </a:rPr>
                        <a:t>information</a:t>
                      </a:r>
                      <a:r>
                        <a:rPr lang="de-DE" dirty="0">
                          <a:solidFill>
                            <a:schemeClr val="bg1"/>
                          </a:solidFill>
                        </a:rPr>
                        <a:t> on film </a:t>
                      </a:r>
                      <a:r>
                        <a:rPr lang="de-DE" dirty="0" err="1">
                          <a:solidFill>
                            <a:schemeClr val="bg1"/>
                          </a:solidFill>
                        </a:rPr>
                        <a:t>rentals</a:t>
                      </a:r>
                      <a:r>
                        <a:rPr lang="de-DE" dirty="0">
                          <a:solidFill>
                            <a:schemeClr val="bg1"/>
                          </a:solidFill>
                        </a:rPr>
                        <a:t>, </a:t>
                      </a:r>
                      <a:r>
                        <a:rPr lang="de-DE" dirty="0" err="1">
                          <a:solidFill>
                            <a:schemeClr val="bg1"/>
                          </a:solidFill>
                        </a:rPr>
                        <a:t>movies</a:t>
                      </a:r>
                      <a:r>
                        <a:rPr lang="de-DE" dirty="0">
                          <a:solidFill>
                            <a:schemeClr val="bg1"/>
                          </a:solidFill>
                        </a:rPr>
                        <a:t>, </a:t>
                      </a:r>
                      <a:r>
                        <a:rPr lang="de-DE" dirty="0" err="1">
                          <a:solidFill>
                            <a:schemeClr val="bg1"/>
                          </a:solidFill>
                        </a:rPr>
                        <a:t>customers</a:t>
                      </a:r>
                      <a:r>
                        <a:rPr lang="de-DE" dirty="0">
                          <a:solidFill>
                            <a:schemeClr val="bg1"/>
                          </a:solidFill>
                        </a:rPr>
                        <a:t>, </a:t>
                      </a:r>
                      <a:r>
                        <a:rPr lang="de-DE" dirty="0" err="1">
                          <a:solidFill>
                            <a:schemeClr val="bg1"/>
                          </a:solidFill>
                        </a:rPr>
                        <a:t>payments</a:t>
                      </a:r>
                      <a:r>
                        <a:rPr lang="de-DE" dirty="0">
                          <a:solidFill>
                            <a:schemeClr val="bg1"/>
                          </a:solidFill>
                        </a:rPr>
                        <a:t>…</a:t>
                      </a:r>
                    </a:p>
                    <a:p>
                      <a:pPr algn="l"/>
                      <a:r>
                        <a:rPr lang="de-DE" dirty="0" err="1">
                          <a:solidFill>
                            <a:schemeClr val="bg1"/>
                          </a:solidFill>
                          <a:hlinkClick r:id="rId4" action="ppaction://hlinkfile"/>
                        </a:rPr>
                        <a:t>Full</a:t>
                      </a:r>
                      <a:r>
                        <a:rPr lang="de-DE" dirty="0">
                          <a:solidFill>
                            <a:schemeClr val="bg1"/>
                          </a:solidFill>
                          <a:hlinkClick r:id="rId4" action="ppaction://hlinkfile"/>
                        </a:rPr>
                        <a:t> Data Set</a:t>
                      </a:r>
                      <a:endParaRPr lang="de-D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lgDashDot"/>
                      <a:round/>
                      <a:headEnd type="none" w="med" len="med"/>
                      <a:tailEnd type="none" w="med" len="med"/>
                    </a:lnB>
                    <a:lnTlToBr w="12700" cmpd="sng">
                      <a:noFill/>
                      <a:prstDash val="solid"/>
                    </a:lnTlToBr>
                    <a:lnBlToTr w="12700" cmpd="sng">
                      <a:noFill/>
                      <a:prstDash val="solid"/>
                    </a:lnBlToTr>
                    <a:solidFill>
                      <a:schemeClr val="tx1">
                        <a:lumMod val="85000"/>
                        <a:alpha val="20000"/>
                      </a:schemeClr>
                    </a:solidFill>
                  </a:tcPr>
                </a:tc>
                <a:tc>
                  <a:txBody>
                    <a:bodyPr/>
                    <a:lstStyle/>
                    <a:p>
                      <a:r>
                        <a:rPr lang="de-DE" dirty="0">
                          <a:solidFill>
                            <a:schemeClr val="bg1"/>
                          </a:solidFill>
                        </a:rPr>
                        <a:t>Relational </a:t>
                      </a:r>
                      <a:r>
                        <a:rPr lang="de-DE" dirty="0" err="1">
                          <a:solidFill>
                            <a:schemeClr val="bg1"/>
                          </a:solidFill>
                        </a:rPr>
                        <a:t>databases</a:t>
                      </a:r>
                      <a:r>
                        <a:rPr lang="de-DE" dirty="0">
                          <a:solidFill>
                            <a:schemeClr val="bg1"/>
                          </a:solidFill>
                        </a:rPr>
                        <a:t> </a:t>
                      </a:r>
                      <a:r>
                        <a:rPr lang="de-DE" dirty="0" err="1">
                          <a:solidFill>
                            <a:schemeClr val="bg1"/>
                          </a:solidFill>
                        </a:rPr>
                        <a:t>management</a:t>
                      </a:r>
                      <a:r>
                        <a:rPr lang="de-DE" dirty="0">
                          <a:solidFill>
                            <a:schemeClr val="bg1"/>
                          </a:solidFill>
                        </a:rPr>
                        <a:t>. </a:t>
                      </a:r>
                      <a:br>
                        <a:rPr lang="de-DE" dirty="0">
                          <a:solidFill>
                            <a:schemeClr val="bg1"/>
                          </a:solidFill>
                        </a:rPr>
                      </a:br>
                      <a:r>
                        <a:rPr lang="de-DE" dirty="0" err="1">
                          <a:solidFill>
                            <a:schemeClr val="bg1"/>
                          </a:solidFill>
                        </a:rPr>
                        <a:t>Databes</a:t>
                      </a:r>
                      <a:r>
                        <a:rPr lang="de-DE" dirty="0">
                          <a:solidFill>
                            <a:schemeClr val="bg1"/>
                          </a:solidFill>
                        </a:rPr>
                        <a:t> </a:t>
                      </a:r>
                      <a:r>
                        <a:rPr lang="de-DE" dirty="0" err="1">
                          <a:solidFill>
                            <a:schemeClr val="bg1"/>
                          </a:solidFill>
                        </a:rPr>
                        <a:t>querying</a:t>
                      </a:r>
                      <a:r>
                        <a:rPr lang="de-DE" dirty="0">
                          <a:solidFill>
                            <a:schemeClr val="bg1"/>
                          </a:solidFill>
                        </a:rPr>
                        <a:t> </a:t>
                      </a:r>
                      <a:r>
                        <a:rPr lang="de-DE" dirty="0" err="1">
                          <a:solidFill>
                            <a:schemeClr val="bg1"/>
                          </a:solidFill>
                        </a:rPr>
                        <a:t>with</a:t>
                      </a:r>
                      <a:r>
                        <a:rPr lang="de-DE" dirty="0">
                          <a:solidFill>
                            <a:schemeClr val="bg1"/>
                          </a:solidFill>
                        </a:rPr>
                        <a:t> </a:t>
                      </a:r>
                      <a:r>
                        <a:rPr lang="de-DE" b="1" dirty="0">
                          <a:solidFill>
                            <a:schemeClr val="bg1"/>
                          </a:solidFill>
                        </a:rPr>
                        <a:t>SQL</a:t>
                      </a:r>
                      <a:r>
                        <a:rPr lang="de-DE" dirty="0">
                          <a:solidFill>
                            <a:schemeClr val="bg1"/>
                          </a:solidFill>
                        </a:rPr>
                        <a:t>: </a:t>
                      </a:r>
                      <a:r>
                        <a:rPr lang="de-DE" dirty="0" err="1">
                          <a:solidFill>
                            <a:schemeClr val="bg1"/>
                          </a:solidFill>
                        </a:rPr>
                        <a:t>Filtering</a:t>
                      </a:r>
                      <a:r>
                        <a:rPr lang="de-DE" dirty="0">
                          <a:solidFill>
                            <a:schemeClr val="bg1"/>
                          </a:solidFill>
                        </a:rPr>
                        <a:t>, </a:t>
                      </a:r>
                      <a:r>
                        <a:rPr lang="de-DE" dirty="0" err="1">
                          <a:solidFill>
                            <a:schemeClr val="bg1"/>
                          </a:solidFill>
                        </a:rPr>
                        <a:t>Joining</a:t>
                      </a:r>
                      <a:r>
                        <a:rPr lang="de-DE" dirty="0">
                          <a:solidFill>
                            <a:schemeClr val="bg1"/>
                          </a:solidFill>
                        </a:rPr>
                        <a:t> </a:t>
                      </a:r>
                      <a:r>
                        <a:rPr lang="de-DE" dirty="0" err="1">
                          <a:solidFill>
                            <a:schemeClr val="bg1"/>
                          </a:solidFill>
                        </a:rPr>
                        <a:t>Tables</a:t>
                      </a:r>
                      <a:r>
                        <a:rPr lang="de-DE" dirty="0">
                          <a:solidFill>
                            <a:schemeClr val="bg1"/>
                          </a:solidFill>
                        </a:rPr>
                        <a:t>, </a:t>
                      </a:r>
                      <a:r>
                        <a:rPr lang="de-DE" dirty="0" err="1">
                          <a:solidFill>
                            <a:schemeClr val="bg1"/>
                          </a:solidFill>
                        </a:rPr>
                        <a:t>Subqueries</a:t>
                      </a:r>
                      <a:r>
                        <a:rPr lang="de-DE" dirty="0">
                          <a:solidFill>
                            <a:schemeClr val="bg1"/>
                          </a:solidFill>
                        </a:rPr>
                        <a:t> &amp; CTE, </a:t>
                      </a:r>
                      <a:r>
                        <a:rPr lang="de-DE" dirty="0" err="1">
                          <a:solidFill>
                            <a:schemeClr val="bg1"/>
                          </a:solidFill>
                        </a:rPr>
                        <a:t>Visualizations</a:t>
                      </a:r>
                      <a:endParaRPr lang="de-D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lg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lgDashDot"/>
                      <a:round/>
                      <a:headEnd type="none" w="med" len="med"/>
                      <a:tailEnd type="none" w="med" len="med"/>
                    </a:lnB>
                    <a:lnTlToBr w="12700" cmpd="sng">
                      <a:noFill/>
                      <a:prstDash val="solid"/>
                    </a:lnTlToBr>
                    <a:lnBlToTr w="12700" cmpd="sng">
                      <a:noFill/>
                      <a:prstDash val="solid"/>
                    </a:lnBlToTr>
                    <a:solidFill>
                      <a:schemeClr val="tx1">
                        <a:lumMod val="85000"/>
                        <a:alpha val="20000"/>
                      </a:schemeClr>
                    </a:solidFill>
                  </a:tcPr>
                </a:tc>
                <a:extLst>
                  <a:ext uri="{0D108BD9-81ED-4DB2-BD59-A6C34878D82A}">
                    <a16:rowId xmlns:a16="http://schemas.microsoft.com/office/drawing/2014/main" val="3359892436"/>
                  </a:ext>
                </a:extLst>
              </a:tr>
            </a:tbl>
          </a:graphicData>
        </a:graphic>
      </p:graphicFrame>
      <p:pic>
        <p:nvPicPr>
          <p:cNvPr id="16" name="Grafik 15" descr="Aus der Cloud herunterladen mit einfarbiger Füllung">
            <a:extLst>
              <a:ext uri="{FF2B5EF4-FFF2-40B4-BE49-F238E27FC236}">
                <a16:creationId xmlns:a16="http://schemas.microsoft.com/office/drawing/2014/main" id="{D11B3FD0-7CF4-EE47-86CA-41B146ABDA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6458" y="2661782"/>
            <a:ext cx="914400" cy="914400"/>
          </a:xfrm>
          <a:prstGeom prst="rect">
            <a:avLst/>
          </a:prstGeom>
        </p:spPr>
      </p:pic>
      <p:pic>
        <p:nvPicPr>
          <p:cNvPr id="18" name="Grafik 17" descr="Volltreffer mit einfarbiger Füllung">
            <a:extLst>
              <a:ext uri="{FF2B5EF4-FFF2-40B4-BE49-F238E27FC236}">
                <a16:creationId xmlns:a16="http://schemas.microsoft.com/office/drawing/2014/main" id="{20A2FEE7-E8F7-1AAC-CE15-DE9B2A4209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501" y="2684803"/>
            <a:ext cx="914400" cy="914400"/>
          </a:xfrm>
          <a:prstGeom prst="rect">
            <a:avLst/>
          </a:prstGeom>
        </p:spPr>
      </p:pic>
      <p:pic>
        <p:nvPicPr>
          <p:cNvPr id="20" name="Grafik 19" descr="Zahnräder mit einfarbiger Füllung">
            <a:extLst>
              <a:ext uri="{FF2B5EF4-FFF2-40B4-BE49-F238E27FC236}">
                <a16:creationId xmlns:a16="http://schemas.microsoft.com/office/drawing/2014/main" id="{EEAEBD92-B200-C082-C9DE-FBCE0865004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16825" y="2673505"/>
            <a:ext cx="887179" cy="887179"/>
          </a:xfrm>
          <a:prstGeom prst="rect">
            <a:avLst/>
          </a:prstGeom>
        </p:spPr>
      </p:pic>
    </p:spTree>
    <p:extLst>
      <p:ext uri="{BB962C8B-B14F-4D97-AF65-F5344CB8AC3E}">
        <p14:creationId xmlns:p14="http://schemas.microsoft.com/office/powerpoint/2010/main" val="24341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a:t>
            </a:r>
            <a:r>
              <a:rPr lang="de-DE" dirty="0" err="1">
                <a:solidFill>
                  <a:schemeClr val="bg1"/>
                </a:solidFill>
              </a:rPr>
              <a:t>financial</a:t>
            </a:r>
            <a:r>
              <a:rPr lang="de-DE" dirty="0">
                <a:solidFill>
                  <a:schemeClr val="bg1"/>
                </a:solidFill>
              </a:rPr>
              <a:t> </a:t>
            </a:r>
            <a:r>
              <a:rPr lang="de-DE" dirty="0" err="1">
                <a:solidFill>
                  <a:schemeClr val="bg1"/>
                </a:solidFill>
              </a:rPr>
              <a:t>overview</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pic>
        <p:nvPicPr>
          <p:cNvPr id="3" name="Grafik 2">
            <a:extLst>
              <a:ext uri="{FF2B5EF4-FFF2-40B4-BE49-F238E27FC236}">
                <a16:creationId xmlns:a16="http://schemas.microsoft.com/office/drawing/2014/main" id="{6EB8FA7B-0EB5-4DF7-94E6-B93D3F433C81}"/>
              </a:ext>
            </a:extLst>
          </p:cNvPr>
          <p:cNvPicPr>
            <a:picLocks noChangeAspect="1"/>
          </p:cNvPicPr>
          <p:nvPr/>
        </p:nvPicPr>
        <p:blipFill rotWithShape="1">
          <a:blip r:embed="rId2"/>
          <a:srcRect l="752" t="641" r="40679" b="49274"/>
          <a:stretch/>
        </p:blipFill>
        <p:spPr>
          <a:xfrm>
            <a:off x="8103551" y="2365308"/>
            <a:ext cx="3783650" cy="2323829"/>
          </a:xfrm>
          <a:prstGeom prst="rect">
            <a:avLst/>
          </a:prstGeom>
        </p:spPr>
      </p:pic>
      <p:pic>
        <p:nvPicPr>
          <p:cNvPr id="6" name="Grafik 5">
            <a:extLst>
              <a:ext uri="{FF2B5EF4-FFF2-40B4-BE49-F238E27FC236}">
                <a16:creationId xmlns:a16="http://schemas.microsoft.com/office/drawing/2014/main" id="{5BF6E98B-EBEC-BC15-9D8D-D9615C2D1B86}"/>
              </a:ext>
            </a:extLst>
          </p:cNvPr>
          <p:cNvPicPr>
            <a:picLocks noChangeAspect="1"/>
          </p:cNvPicPr>
          <p:nvPr/>
        </p:nvPicPr>
        <p:blipFill>
          <a:blip r:embed="rId3"/>
          <a:stretch>
            <a:fillRect/>
          </a:stretch>
        </p:blipFill>
        <p:spPr>
          <a:xfrm>
            <a:off x="628429" y="2168861"/>
            <a:ext cx="6696102" cy="2520277"/>
          </a:xfrm>
          <a:prstGeom prst="rect">
            <a:avLst/>
          </a:prstGeom>
        </p:spPr>
      </p:pic>
      <p:sp>
        <p:nvSpPr>
          <p:cNvPr id="8" name="Textfeld 7">
            <a:extLst>
              <a:ext uri="{FF2B5EF4-FFF2-40B4-BE49-F238E27FC236}">
                <a16:creationId xmlns:a16="http://schemas.microsoft.com/office/drawing/2014/main" id="{257908E5-D5F8-5FF6-EFE5-598C0C7644C1}"/>
              </a:ext>
            </a:extLst>
          </p:cNvPr>
          <p:cNvSpPr txBox="1"/>
          <p:nvPr/>
        </p:nvSpPr>
        <p:spPr>
          <a:xfrm>
            <a:off x="628429" y="4921443"/>
            <a:ext cx="6696101" cy="646331"/>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buNone/>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de-DE" dirty="0">
                <a:solidFill>
                  <a:schemeClr val="tx1"/>
                </a:solidFill>
              </a:rPr>
              <a:t>Understanding </a:t>
            </a:r>
            <a:r>
              <a:rPr lang="de-DE" dirty="0" err="1">
                <a:solidFill>
                  <a:schemeClr val="tx1"/>
                </a:solidFill>
              </a:rPr>
              <a:t>which</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most</a:t>
            </a:r>
            <a:r>
              <a:rPr lang="de-DE" dirty="0">
                <a:solidFill>
                  <a:schemeClr val="tx1"/>
                </a:solidFill>
              </a:rPr>
              <a:t> </a:t>
            </a:r>
            <a:r>
              <a:rPr lang="de-DE" dirty="0" err="1">
                <a:solidFill>
                  <a:schemeClr val="tx1"/>
                </a:solidFill>
              </a:rPr>
              <a:t>demanded</a:t>
            </a:r>
            <a:r>
              <a:rPr lang="de-DE" dirty="0">
                <a:solidFill>
                  <a:schemeClr val="tx1"/>
                </a:solidFill>
              </a:rPr>
              <a:t> </a:t>
            </a:r>
            <a:r>
              <a:rPr lang="de-DE" dirty="0" err="1">
                <a:solidFill>
                  <a:schemeClr val="tx1"/>
                </a:solidFill>
              </a:rPr>
              <a:t>genres</a:t>
            </a:r>
            <a:r>
              <a:rPr lang="de-DE" dirty="0">
                <a:solidFill>
                  <a:schemeClr val="tx1"/>
                </a:solidFill>
              </a:rPr>
              <a:t> and </a:t>
            </a:r>
            <a:r>
              <a:rPr lang="de-DE" dirty="0" err="1">
                <a:solidFill>
                  <a:schemeClr val="tx1"/>
                </a:solidFill>
              </a:rPr>
              <a:t>most</a:t>
            </a:r>
            <a:r>
              <a:rPr lang="de-DE" dirty="0">
                <a:solidFill>
                  <a:schemeClr val="tx1"/>
                </a:solidFill>
              </a:rPr>
              <a:t> profitable </a:t>
            </a:r>
            <a:r>
              <a:rPr lang="de-DE" dirty="0" err="1">
                <a:solidFill>
                  <a:schemeClr val="tx1"/>
                </a:solidFill>
              </a:rPr>
              <a:t>movies</a:t>
            </a:r>
            <a:r>
              <a:rPr lang="de-DE" dirty="0">
                <a:solidFill>
                  <a:schemeClr val="tx1"/>
                </a:solidFill>
              </a:rPr>
              <a:t> in </a:t>
            </a:r>
            <a:r>
              <a:rPr lang="de-DE" dirty="0" err="1">
                <a:solidFill>
                  <a:schemeClr val="tx1"/>
                </a:solidFill>
              </a:rPr>
              <a:t>the</a:t>
            </a:r>
            <a:r>
              <a:rPr lang="de-DE" dirty="0">
                <a:solidFill>
                  <a:schemeClr val="tx1"/>
                </a:solidFill>
              </a:rPr>
              <a:t> </a:t>
            </a:r>
            <a:r>
              <a:rPr lang="de-DE" dirty="0" err="1">
                <a:solidFill>
                  <a:schemeClr val="tx1"/>
                </a:solidFill>
              </a:rPr>
              <a:t>Rockbuster</a:t>
            </a:r>
            <a:r>
              <a:rPr lang="de-DE" dirty="0">
                <a:solidFill>
                  <a:schemeClr val="tx1"/>
                </a:solidFill>
              </a:rPr>
              <a:t> </a:t>
            </a:r>
            <a:r>
              <a:rPr lang="de-DE" dirty="0" err="1">
                <a:solidFill>
                  <a:schemeClr val="tx1"/>
                </a:solidFill>
              </a:rPr>
              <a:t>collection</a:t>
            </a:r>
            <a:endParaRPr lang="de-DE" dirty="0">
              <a:solidFill>
                <a:schemeClr val="tx1"/>
              </a:solidFill>
            </a:endParaRPr>
          </a:p>
          <a:p>
            <a:endParaRPr lang="de-DE" dirty="0">
              <a:solidFill>
                <a:schemeClr val="tx1"/>
              </a:solidFill>
            </a:endParaRPr>
          </a:p>
          <a:p>
            <a:endParaRPr lang="de-DE" dirty="0">
              <a:solidFill>
                <a:schemeClr val="tx1"/>
              </a:solidFill>
            </a:endParaRPr>
          </a:p>
        </p:txBody>
      </p:sp>
      <p:sp>
        <p:nvSpPr>
          <p:cNvPr id="11" name="Textfeld 10">
            <a:extLst>
              <a:ext uri="{FF2B5EF4-FFF2-40B4-BE49-F238E27FC236}">
                <a16:creationId xmlns:a16="http://schemas.microsoft.com/office/drawing/2014/main" id="{9C452C4B-2DCD-C83F-9349-8EC95BF8388C}"/>
              </a:ext>
            </a:extLst>
          </p:cNvPr>
          <p:cNvSpPr txBox="1"/>
          <p:nvPr/>
        </p:nvSpPr>
        <p:spPr>
          <a:xfrm>
            <a:off x="8103551" y="4889515"/>
            <a:ext cx="3586066" cy="646331"/>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buNone/>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de-DE" dirty="0">
                <a:solidFill>
                  <a:schemeClr val="tx1"/>
                </a:solidFill>
              </a:rPr>
              <a:t>Performing SQL </a:t>
            </a:r>
            <a:r>
              <a:rPr lang="de-DE" dirty="0" err="1">
                <a:solidFill>
                  <a:schemeClr val="tx1"/>
                </a:solidFill>
              </a:rPr>
              <a:t>query</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identify</a:t>
            </a:r>
            <a:r>
              <a:rPr lang="de-DE" dirty="0">
                <a:solidFill>
                  <a:schemeClr val="tx1"/>
                </a:solidFill>
              </a:rPr>
              <a:t> </a:t>
            </a:r>
            <a:r>
              <a:rPr lang="de-DE" dirty="0" err="1">
                <a:solidFill>
                  <a:schemeClr val="tx1"/>
                </a:solidFill>
              </a:rPr>
              <a:t>most</a:t>
            </a:r>
            <a:r>
              <a:rPr lang="de-DE" dirty="0">
                <a:solidFill>
                  <a:schemeClr val="tx1"/>
                </a:solidFill>
              </a:rPr>
              <a:t> profitable </a:t>
            </a:r>
            <a:r>
              <a:rPr lang="de-DE" dirty="0" err="1">
                <a:solidFill>
                  <a:schemeClr val="tx1"/>
                </a:solidFill>
              </a:rPr>
              <a:t>movies</a:t>
            </a:r>
            <a:endParaRPr lang="de-DE" dirty="0">
              <a:solidFill>
                <a:schemeClr val="tx1"/>
              </a:solidFill>
            </a:endParaRPr>
          </a:p>
        </p:txBody>
      </p:sp>
    </p:spTree>
    <p:extLst>
      <p:ext uri="{BB962C8B-B14F-4D97-AF65-F5344CB8AC3E}">
        <p14:creationId xmlns:p14="http://schemas.microsoft.com/office/powerpoint/2010/main" val="31344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1FF23B-D223-2D6F-9982-01F0AB7E4124}"/>
              </a:ext>
            </a:extLst>
          </p:cNvPr>
          <p:cNvSpPr>
            <a:spLocks noGrp="1"/>
          </p:cNvSpPr>
          <p:nvPr>
            <p:ph type="title"/>
          </p:nvPr>
        </p:nvSpPr>
        <p:spPr/>
        <p:txBody>
          <a:bodyPr/>
          <a:lstStyle/>
          <a:p>
            <a:r>
              <a:rPr lang="de-DE" dirty="0">
                <a:solidFill>
                  <a:schemeClr val="bg1"/>
                </a:solidFill>
              </a:rPr>
              <a:t>2. </a:t>
            </a:r>
            <a:r>
              <a:rPr lang="de-DE" dirty="0" err="1">
                <a:solidFill>
                  <a:schemeClr val="bg1"/>
                </a:solidFill>
              </a:rPr>
              <a:t>Rockbuster</a:t>
            </a:r>
            <a:r>
              <a:rPr lang="de-DE" dirty="0">
                <a:solidFill>
                  <a:schemeClr val="bg1"/>
                </a:solidFill>
              </a:rPr>
              <a:t>: </a:t>
            </a:r>
            <a:r>
              <a:rPr lang="de-DE" dirty="0" err="1">
                <a:solidFill>
                  <a:schemeClr val="bg1"/>
                </a:solidFill>
              </a:rPr>
              <a:t>customer</a:t>
            </a:r>
            <a:r>
              <a:rPr lang="de-DE" dirty="0">
                <a:solidFill>
                  <a:schemeClr val="bg1"/>
                </a:solidFill>
              </a:rPr>
              <a:t> </a:t>
            </a:r>
            <a:r>
              <a:rPr lang="de-DE" dirty="0" err="1">
                <a:solidFill>
                  <a:schemeClr val="bg1"/>
                </a:solidFill>
              </a:rPr>
              <a:t>overview</a:t>
            </a:r>
            <a:endParaRPr lang="de-DE" dirty="0">
              <a:solidFill>
                <a:schemeClr val="bg1"/>
              </a:solidFill>
            </a:endParaRPr>
          </a:p>
        </p:txBody>
      </p:sp>
      <p:cxnSp>
        <p:nvCxnSpPr>
          <p:cNvPr id="5" name="Gerader Verbinder 4">
            <a:extLst>
              <a:ext uri="{FF2B5EF4-FFF2-40B4-BE49-F238E27FC236}">
                <a16:creationId xmlns:a16="http://schemas.microsoft.com/office/drawing/2014/main" id="{D733CC00-2ED9-BBA1-52BA-AC983540E6C7}"/>
              </a:ext>
            </a:extLst>
          </p:cNvPr>
          <p:cNvCxnSpPr/>
          <p:nvPr/>
        </p:nvCxnSpPr>
        <p:spPr>
          <a:xfrm>
            <a:off x="849758" y="1958009"/>
            <a:ext cx="10351642" cy="0"/>
          </a:xfrm>
          <a:prstGeom prst="line">
            <a:avLst/>
          </a:prstGeom>
        </p:spPr>
        <p:style>
          <a:lnRef idx="1">
            <a:schemeClr val="dk1"/>
          </a:lnRef>
          <a:fillRef idx="0">
            <a:schemeClr val="dk1"/>
          </a:fillRef>
          <a:effectRef idx="0">
            <a:schemeClr val="dk1"/>
          </a:effectRef>
          <a:fontRef idx="minor">
            <a:schemeClr val="tx1"/>
          </a:fontRef>
        </p:style>
      </p:cxnSp>
      <p:sp>
        <p:nvSpPr>
          <p:cNvPr id="8" name="Textfeld 7">
            <a:extLst>
              <a:ext uri="{FF2B5EF4-FFF2-40B4-BE49-F238E27FC236}">
                <a16:creationId xmlns:a16="http://schemas.microsoft.com/office/drawing/2014/main" id="{257908E5-D5F8-5FF6-EFE5-598C0C7644C1}"/>
              </a:ext>
            </a:extLst>
          </p:cNvPr>
          <p:cNvSpPr txBox="1"/>
          <p:nvPr/>
        </p:nvSpPr>
        <p:spPr>
          <a:xfrm>
            <a:off x="849758" y="5393382"/>
            <a:ext cx="5636092" cy="584775"/>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marL="342900" indent="-342900">
              <a:buAutoNum type="arabicPeriod"/>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pPr marL="0" indent="0">
              <a:buNone/>
            </a:pPr>
            <a:r>
              <a:rPr lang="de-DE" dirty="0">
                <a:solidFill>
                  <a:schemeClr val="tx1"/>
                </a:solidFill>
              </a:rPr>
              <a:t>Understanding </a:t>
            </a:r>
            <a:r>
              <a:rPr lang="de-DE" dirty="0" err="1">
                <a:solidFill>
                  <a:schemeClr val="tx1"/>
                </a:solidFill>
              </a:rPr>
              <a:t>which</a:t>
            </a:r>
            <a:r>
              <a:rPr lang="de-DE" dirty="0">
                <a:solidFill>
                  <a:schemeClr val="tx1"/>
                </a:solidFill>
              </a:rPr>
              <a:t> </a:t>
            </a:r>
            <a:r>
              <a:rPr lang="de-DE" dirty="0" err="1">
                <a:solidFill>
                  <a:schemeClr val="tx1"/>
                </a:solidFill>
              </a:rPr>
              <a:t>are</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most</a:t>
            </a:r>
            <a:r>
              <a:rPr lang="de-DE" dirty="0">
                <a:solidFill>
                  <a:schemeClr val="tx1"/>
                </a:solidFill>
              </a:rPr>
              <a:t> </a:t>
            </a:r>
            <a:r>
              <a:rPr lang="de-DE" dirty="0" err="1">
                <a:solidFill>
                  <a:schemeClr val="tx1"/>
                </a:solidFill>
              </a:rPr>
              <a:t>demanded</a:t>
            </a:r>
            <a:r>
              <a:rPr lang="de-DE" dirty="0">
                <a:solidFill>
                  <a:schemeClr val="tx1"/>
                </a:solidFill>
              </a:rPr>
              <a:t> </a:t>
            </a:r>
            <a:r>
              <a:rPr lang="de-DE" dirty="0" err="1">
                <a:solidFill>
                  <a:schemeClr val="tx1"/>
                </a:solidFill>
              </a:rPr>
              <a:t>genres</a:t>
            </a:r>
            <a:r>
              <a:rPr lang="de-DE" dirty="0">
                <a:solidFill>
                  <a:schemeClr val="tx1"/>
                </a:solidFill>
              </a:rPr>
              <a:t> and </a:t>
            </a:r>
            <a:r>
              <a:rPr lang="de-DE" dirty="0" err="1">
                <a:solidFill>
                  <a:schemeClr val="tx1"/>
                </a:solidFill>
              </a:rPr>
              <a:t>most</a:t>
            </a:r>
            <a:r>
              <a:rPr lang="de-DE" dirty="0">
                <a:solidFill>
                  <a:schemeClr val="tx1"/>
                </a:solidFill>
              </a:rPr>
              <a:t> profitable </a:t>
            </a:r>
            <a:r>
              <a:rPr lang="de-DE" dirty="0" err="1">
                <a:solidFill>
                  <a:schemeClr val="tx1"/>
                </a:solidFill>
              </a:rPr>
              <a:t>movies</a:t>
            </a:r>
            <a:r>
              <a:rPr lang="de-DE" dirty="0">
                <a:solidFill>
                  <a:schemeClr val="tx1"/>
                </a:solidFill>
              </a:rPr>
              <a:t> in </a:t>
            </a:r>
            <a:r>
              <a:rPr lang="de-DE" dirty="0" err="1">
                <a:solidFill>
                  <a:schemeClr val="tx1"/>
                </a:solidFill>
              </a:rPr>
              <a:t>the</a:t>
            </a:r>
            <a:r>
              <a:rPr lang="de-DE" dirty="0">
                <a:solidFill>
                  <a:schemeClr val="tx1"/>
                </a:solidFill>
              </a:rPr>
              <a:t> </a:t>
            </a:r>
            <a:r>
              <a:rPr lang="de-DE" dirty="0" err="1">
                <a:solidFill>
                  <a:schemeClr val="tx1"/>
                </a:solidFill>
              </a:rPr>
              <a:t>Rockbuster</a:t>
            </a:r>
            <a:r>
              <a:rPr lang="de-DE" dirty="0">
                <a:solidFill>
                  <a:schemeClr val="tx1"/>
                </a:solidFill>
              </a:rPr>
              <a:t> </a:t>
            </a:r>
            <a:r>
              <a:rPr lang="de-DE" dirty="0" err="1">
                <a:solidFill>
                  <a:schemeClr val="tx1"/>
                </a:solidFill>
              </a:rPr>
              <a:t>collection</a:t>
            </a:r>
            <a:r>
              <a:rPr lang="de-DE" dirty="0">
                <a:solidFill>
                  <a:schemeClr val="tx1"/>
                </a:solidFill>
              </a:rPr>
              <a:t>.</a:t>
            </a:r>
          </a:p>
        </p:txBody>
      </p:sp>
      <p:sp>
        <p:nvSpPr>
          <p:cNvPr id="11" name="Textfeld 10">
            <a:extLst>
              <a:ext uri="{FF2B5EF4-FFF2-40B4-BE49-F238E27FC236}">
                <a16:creationId xmlns:a16="http://schemas.microsoft.com/office/drawing/2014/main" id="{9C452C4B-2DCD-C83F-9349-8EC95BF8388C}"/>
              </a:ext>
            </a:extLst>
          </p:cNvPr>
          <p:cNvSpPr txBox="1"/>
          <p:nvPr/>
        </p:nvSpPr>
        <p:spPr>
          <a:xfrm>
            <a:off x="7200899" y="5393381"/>
            <a:ext cx="4000501" cy="584775"/>
          </a:xfrm>
          <a:prstGeom prst="rect">
            <a:avLst/>
          </a:prstGeom>
          <a:solidFill>
            <a:schemeClr val="tx1">
              <a:lumMod val="65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defPPr>
              <a:defRPr lang="de-DE"/>
            </a:defPPr>
            <a:lvl1pPr indent="0">
              <a:buNone/>
              <a:defRPr sz="1600" b="1" baseline="0">
                <a:latin typeface="Abadi MT Condensed Light" panose="020B0306030101010103" pitchFamily="34" charset="77"/>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de-DE" dirty="0" err="1">
                <a:solidFill>
                  <a:schemeClr val="tx1"/>
                </a:solidFill>
              </a:rPr>
              <a:t>Identifying</a:t>
            </a:r>
            <a:r>
              <a:rPr lang="de-DE" dirty="0">
                <a:solidFill>
                  <a:schemeClr val="tx1"/>
                </a:solidFill>
              </a:rPr>
              <a:t> </a:t>
            </a:r>
            <a:r>
              <a:rPr lang="de-DE" dirty="0" err="1">
                <a:solidFill>
                  <a:schemeClr val="tx1"/>
                </a:solidFill>
              </a:rPr>
              <a:t>the</a:t>
            </a:r>
            <a:r>
              <a:rPr lang="de-DE" dirty="0">
                <a:solidFill>
                  <a:schemeClr val="tx1"/>
                </a:solidFill>
              </a:rPr>
              <a:t> 10 </a:t>
            </a:r>
            <a:r>
              <a:rPr lang="de-DE" dirty="0" err="1">
                <a:solidFill>
                  <a:schemeClr val="tx1"/>
                </a:solidFill>
              </a:rPr>
              <a:t>cities</a:t>
            </a:r>
            <a:r>
              <a:rPr lang="de-DE" dirty="0">
                <a:solidFill>
                  <a:schemeClr val="tx1"/>
                </a:solidFill>
              </a:rPr>
              <a:t> </a:t>
            </a:r>
            <a:r>
              <a:rPr lang="de-DE" dirty="0" err="1">
                <a:solidFill>
                  <a:schemeClr val="tx1"/>
                </a:solidFill>
              </a:rPr>
              <a:t>that</a:t>
            </a:r>
            <a:r>
              <a:rPr lang="de-DE" dirty="0">
                <a:solidFill>
                  <a:schemeClr val="tx1"/>
                </a:solidFill>
              </a:rPr>
              <a:t> </a:t>
            </a:r>
            <a:r>
              <a:rPr lang="de-DE" dirty="0" err="1">
                <a:solidFill>
                  <a:schemeClr val="tx1"/>
                </a:solidFill>
              </a:rPr>
              <a:t>generate</a:t>
            </a:r>
            <a:r>
              <a:rPr lang="de-DE" dirty="0">
                <a:solidFill>
                  <a:schemeClr val="tx1"/>
                </a:solidFill>
              </a:rPr>
              <a:t> </a:t>
            </a:r>
            <a:r>
              <a:rPr lang="de-DE" dirty="0" err="1">
                <a:solidFill>
                  <a:schemeClr val="tx1"/>
                </a:solidFill>
              </a:rPr>
              <a:t>the</a:t>
            </a:r>
            <a:r>
              <a:rPr lang="de-DE" dirty="0">
                <a:solidFill>
                  <a:schemeClr val="tx1"/>
                </a:solidFill>
              </a:rPr>
              <a:t> </a:t>
            </a:r>
            <a:r>
              <a:rPr lang="de-DE" dirty="0" err="1">
                <a:solidFill>
                  <a:schemeClr val="tx1"/>
                </a:solidFill>
              </a:rPr>
              <a:t>highest</a:t>
            </a:r>
            <a:r>
              <a:rPr lang="de-DE" dirty="0">
                <a:solidFill>
                  <a:schemeClr val="tx1"/>
                </a:solidFill>
              </a:rPr>
              <a:t> </a:t>
            </a:r>
            <a:r>
              <a:rPr lang="de-DE" dirty="0" err="1">
                <a:solidFill>
                  <a:schemeClr val="tx1"/>
                </a:solidFill>
              </a:rPr>
              <a:t>revenue</a:t>
            </a:r>
            <a:r>
              <a:rPr lang="de-DE" dirty="0">
                <a:solidFill>
                  <a:schemeClr val="tx1"/>
                </a:solidFill>
              </a:rPr>
              <a:t>: Saint-Denis, Cape Coral, …</a:t>
            </a:r>
          </a:p>
        </p:txBody>
      </p:sp>
      <p:pic>
        <p:nvPicPr>
          <p:cNvPr id="6" name="Grafik 5">
            <a:extLst>
              <a:ext uri="{FF2B5EF4-FFF2-40B4-BE49-F238E27FC236}">
                <a16:creationId xmlns:a16="http://schemas.microsoft.com/office/drawing/2014/main" id="{D8D68C3A-170E-3F2D-54F5-AD1AE11E1DD7}"/>
              </a:ext>
            </a:extLst>
          </p:cNvPr>
          <p:cNvPicPr>
            <a:picLocks noChangeAspect="1"/>
          </p:cNvPicPr>
          <p:nvPr/>
        </p:nvPicPr>
        <p:blipFill>
          <a:blip r:embed="rId2"/>
          <a:stretch>
            <a:fillRect/>
          </a:stretch>
        </p:blipFill>
        <p:spPr>
          <a:xfrm>
            <a:off x="849758" y="2365308"/>
            <a:ext cx="5563082" cy="2880610"/>
          </a:xfrm>
          <a:prstGeom prst="rect">
            <a:avLst/>
          </a:prstGeom>
        </p:spPr>
      </p:pic>
      <p:pic>
        <p:nvPicPr>
          <p:cNvPr id="10" name="Grafik 9">
            <a:extLst>
              <a:ext uri="{FF2B5EF4-FFF2-40B4-BE49-F238E27FC236}">
                <a16:creationId xmlns:a16="http://schemas.microsoft.com/office/drawing/2014/main" id="{899EDBF4-C165-4FAE-3CF5-FDB2F3D6EBA6}"/>
              </a:ext>
            </a:extLst>
          </p:cNvPr>
          <p:cNvPicPr>
            <a:picLocks noChangeAspect="1"/>
          </p:cNvPicPr>
          <p:nvPr/>
        </p:nvPicPr>
        <p:blipFill>
          <a:blip r:embed="rId3"/>
          <a:stretch>
            <a:fillRect/>
          </a:stretch>
        </p:blipFill>
        <p:spPr>
          <a:xfrm>
            <a:off x="6747110" y="2197019"/>
            <a:ext cx="4454290" cy="2880610"/>
          </a:xfrm>
          <a:prstGeom prst="rect">
            <a:avLst/>
          </a:prstGeom>
        </p:spPr>
      </p:pic>
    </p:spTree>
    <p:extLst>
      <p:ext uri="{BB962C8B-B14F-4D97-AF65-F5344CB8AC3E}">
        <p14:creationId xmlns:p14="http://schemas.microsoft.com/office/powerpoint/2010/main" val="1472080241"/>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0</TotalTime>
  <Words>2845</Words>
  <Application>Microsoft Office PowerPoint</Application>
  <PresentationFormat>Breitbild</PresentationFormat>
  <Paragraphs>210</Paragraphs>
  <Slides>34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34</vt:i4>
      </vt:variant>
    </vt:vector>
  </HeadingPairs>
  <TitlesOfParts>
    <vt:vector size="38" baseType="lpstr">
      <vt:lpstr>Abadi MT Condensed Light</vt:lpstr>
      <vt:lpstr>Arial</vt:lpstr>
      <vt:lpstr>Georgia Pro Light</vt:lpstr>
      <vt:lpstr>VaultVTI</vt:lpstr>
      <vt:lpstr>Niklas Winter Data Analytics Portfolio</vt:lpstr>
      <vt:lpstr>Data Analysis Projects</vt:lpstr>
      <vt:lpstr>1. Instacart Grocery Basket</vt:lpstr>
      <vt:lpstr>1. Population flow and data cleaning</vt:lpstr>
      <vt:lpstr>1. Instacart Consumer Behaviour Analysis</vt:lpstr>
      <vt:lpstr>1. Key recommendations for Instacart</vt:lpstr>
      <vt:lpstr>2. Rockbuster LLC.</vt:lpstr>
      <vt:lpstr>2. Rockbuster: financial overview</vt:lpstr>
      <vt:lpstr>2. Rockbuster: customer overview</vt:lpstr>
      <vt:lpstr>2. Key recommendations for Rockbuster</vt:lpstr>
      <vt:lpstr>3. Preparing for Influenza Season</vt:lpstr>
      <vt:lpstr>2. Data profiling and statistical analysis</vt:lpstr>
      <vt:lpstr>3. When is influenza season and who is risk population?</vt:lpstr>
      <vt:lpstr>3. Where does influenza hit the hardest?</vt:lpstr>
      <vt:lpstr>2. Key recommendations for Rockbuster</vt:lpstr>
      <vt:lpstr>4. GameCo.</vt:lpstr>
      <vt:lpstr>4. Historical Analysis</vt:lpstr>
      <vt:lpstr>4. Analyse of the markets</vt:lpstr>
      <vt:lpstr>4. Analyse of publishers and consoles</vt:lpstr>
      <vt:lpstr>4. Key recommendations for GameCo</vt:lpstr>
      <vt:lpstr>Links</vt:lpstr>
      <vt:lpstr>4. GameCo.</vt:lpstr>
      <vt:lpstr>2. Data profiling and statistical analysis</vt:lpstr>
      <vt:lpstr>3. When is influenza season and who is risk population?</vt:lpstr>
      <vt:lpstr>3. Where does influenza hit the hardest?</vt:lpstr>
      <vt:lpstr>2. Key recommendations for Rockbuster</vt:lpstr>
      <vt:lpstr>5. Impact of Covid-19 to Layoff Rates</vt:lpstr>
      <vt:lpstr>5. Data profiling and statistical analysis</vt:lpstr>
      <vt:lpstr>5. Focus on Main Covid-19-Affected Industries </vt:lpstr>
      <vt:lpstr>5. Focus on Main Covid-19-Affected Industries  by Country</vt:lpstr>
      <vt:lpstr>5. Focus on the main Covid-19 affected Industries</vt:lpstr>
      <vt:lpstr>5. Focus on the main Covid-19 affected Industries</vt:lpstr>
      <vt:lpstr>2. Key recommendations</vt:lpstr>
      <vt:lpstr>2. Key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 Streaming Launch Analysis</dc:title>
  <dc:creator>Niklas Winter</dc:creator>
  <cp:lastModifiedBy>Niklas Winter</cp:lastModifiedBy>
  <cp:revision>12</cp:revision>
  <dcterms:created xsi:type="dcterms:W3CDTF">2023-03-06T11:15:05Z</dcterms:created>
  <dcterms:modified xsi:type="dcterms:W3CDTF">2023-03-16T02:19:21Z</dcterms:modified>
</cp:coreProperties>
</file>