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64" r:id="rId14"/>
    <p:sldId id="261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6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8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50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iklas.winter/viz/AVGRentalduration/AVGrental?publish=yes" TargetMode="External"/><Relationship Id="rId2" Type="http://schemas.openxmlformats.org/officeDocument/2006/relationships/hyperlink" Target="https://public.tableau.com/app/profile/niklas.winter/viz/Flop10Movies/revenuebyfilmasc?publish=y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profile/niklas.winter/viz/CustomerperCountryRockbuster/customersbycountry?publish=yes" TargetMode="External"/><Relationship Id="rId4" Type="http://schemas.openxmlformats.org/officeDocument/2006/relationships/hyperlink" Target="https://public.tableau.com/app/profile/niklas.winter/viz/RevenuebyGenre_16781031751140/revbycategory?publish=y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iklas.winter/viz/Correlationcountcustandsales/correlationcountcusrev?publish=yes" TargetMode="External"/><Relationship Id="rId2" Type="http://schemas.openxmlformats.org/officeDocument/2006/relationships/hyperlink" Target="https://public.tableau.com/app/profile/niklas.winter/viz/RevenuebyCountry_16781043811610/paymentbycountry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niklas.winter/viz/Top_100_customers_per_country/Top_100_cust?publish=y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546AEDF1-99FB-C62D-8C0A-E7FC7AD23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99" b="15175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07A3F4-1604-52DF-79EA-7F5EB193D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FFFF"/>
                </a:solidFill>
              </a:rPr>
              <a:t>Rockbuster</a:t>
            </a:r>
            <a:r>
              <a:rPr lang="de-DE" dirty="0">
                <a:solidFill>
                  <a:srgbClr val="FFFFFF"/>
                </a:solidFill>
              </a:rPr>
              <a:t> Stealth LLC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Streaming Launch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64FA2D-1B20-7A2F-FB56-5EB52F9B2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Niklas Winter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March 6, 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5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Where are customers with a high lifetime value based?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1F551D-83DC-0332-978B-E681ACE4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4" y="2124633"/>
            <a:ext cx="5022422" cy="385706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5D8D1E7-EE4B-A975-880F-8372E50F4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13" y="2124634"/>
            <a:ext cx="6774473" cy="38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Recomendations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73096D-3449-899C-B729-049245A3BB1E}"/>
              </a:ext>
            </a:extLst>
          </p:cNvPr>
          <p:cNvSpPr txBox="1"/>
          <p:nvPr/>
        </p:nvSpPr>
        <p:spPr>
          <a:xfrm>
            <a:off x="1241748" y="2400323"/>
            <a:ext cx="9861681" cy="31393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Increase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our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video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library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across</a:t>
            </a:r>
            <a:r>
              <a:rPr lang="de-DE" sz="2400" b="1" dirty="0">
                <a:solidFill>
                  <a:schemeClr val="bg1"/>
                </a:solidFill>
              </a:rPr>
              <a:t> all </a:t>
            </a:r>
            <a:r>
              <a:rPr lang="de-DE" sz="2400" b="1" dirty="0" err="1">
                <a:solidFill>
                  <a:schemeClr val="bg1"/>
                </a:solidFill>
              </a:rPr>
              <a:t>genres</a:t>
            </a:r>
            <a:r>
              <a:rPr lang="de-DE" sz="2400" b="1" dirty="0">
                <a:solidFill>
                  <a:schemeClr val="bg1"/>
                </a:solidFill>
              </a:rPr>
              <a:t>, Thrillers </a:t>
            </a:r>
            <a:r>
              <a:rPr lang="de-DE" sz="2400" b="1" dirty="0" err="1">
                <a:solidFill>
                  <a:schemeClr val="bg1"/>
                </a:solidFill>
              </a:rPr>
              <a:t>included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  <a:br>
              <a:rPr lang="de-DE" sz="2000" b="1" dirty="0">
                <a:solidFill>
                  <a:schemeClr val="bg1"/>
                </a:solidFill>
              </a:rPr>
            </a:br>
            <a:r>
              <a:rPr lang="de-DE" sz="2000" b="1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</a:rPr>
              <a:t>All </a:t>
            </a:r>
            <a:r>
              <a:rPr lang="de-DE" sz="1600" dirty="0" err="1">
                <a:solidFill>
                  <a:schemeClr val="bg1"/>
                </a:solidFill>
              </a:rPr>
              <a:t>genres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performed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equally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well</a:t>
            </a:r>
            <a:r>
              <a:rPr lang="de-DE" sz="1600" dirty="0">
                <a:solidFill>
                  <a:schemeClr val="bg1"/>
                </a:solidFill>
              </a:rPr>
              <a:t>, relative </a:t>
            </a:r>
            <a:r>
              <a:rPr lang="de-DE" sz="1600" dirty="0" err="1">
                <a:solidFill>
                  <a:schemeClr val="bg1"/>
                </a:solidFill>
              </a:rPr>
              <a:t>to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numbers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titles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Rockbuster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stores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sz="2400" b="1" dirty="0" err="1">
                <a:solidFill>
                  <a:schemeClr val="bg1"/>
                </a:solidFill>
              </a:rPr>
              <a:t>Increase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our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video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library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across</a:t>
            </a:r>
            <a:r>
              <a:rPr lang="de-DE" sz="2400" b="1" dirty="0">
                <a:solidFill>
                  <a:schemeClr val="bg1"/>
                </a:solidFill>
              </a:rPr>
              <a:t> all </a:t>
            </a:r>
            <a:r>
              <a:rPr lang="de-DE" sz="2400" b="1" dirty="0" err="1">
                <a:solidFill>
                  <a:schemeClr val="bg1"/>
                </a:solidFill>
              </a:rPr>
              <a:t>ratings</a:t>
            </a:r>
            <a:r>
              <a:rPr lang="de-DE" sz="2400" b="1" dirty="0">
                <a:solidFill>
                  <a:schemeClr val="bg1"/>
                </a:solidFill>
              </a:rPr>
              <a:t>!</a:t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b="1" dirty="0">
                <a:solidFill>
                  <a:schemeClr val="bg1"/>
                </a:solidFill>
              </a:rPr>
              <a:t>	</a:t>
            </a:r>
            <a:r>
              <a:rPr lang="de-DE" sz="1600" dirty="0" err="1">
                <a:solidFill>
                  <a:schemeClr val="bg1"/>
                </a:solidFill>
              </a:rPr>
              <a:t>Considered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number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of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titles</a:t>
            </a:r>
            <a:r>
              <a:rPr lang="de-DE" sz="1600" dirty="0">
                <a:solidFill>
                  <a:schemeClr val="bg1"/>
                </a:solidFill>
              </a:rPr>
              <a:t> and </a:t>
            </a:r>
            <a:r>
              <a:rPr lang="de-DE" sz="1600" dirty="0" err="1">
                <a:solidFill>
                  <a:schemeClr val="bg1"/>
                </a:solidFill>
              </a:rPr>
              <a:t>their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ratings</a:t>
            </a:r>
            <a:r>
              <a:rPr lang="de-DE" sz="1600" dirty="0">
                <a:solidFill>
                  <a:schemeClr val="bg1"/>
                </a:solidFill>
              </a:rPr>
              <a:t> in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store</a:t>
            </a:r>
            <a:r>
              <a:rPr lang="de-DE" sz="1600" dirty="0">
                <a:solidFill>
                  <a:schemeClr val="bg1"/>
                </a:solidFill>
              </a:rPr>
              <a:t>, all </a:t>
            </a:r>
            <a:r>
              <a:rPr lang="de-DE" sz="1600" dirty="0" err="1">
                <a:solidFill>
                  <a:schemeClr val="bg1"/>
                </a:solidFill>
              </a:rPr>
              <a:t>ratings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performed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relatively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equal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400" b="1" dirty="0">
                <a:solidFill>
                  <a:schemeClr val="bg1"/>
                </a:solidFill>
              </a:rPr>
              <a:t>Focus </a:t>
            </a:r>
            <a:r>
              <a:rPr lang="de-DE" sz="2400" b="1" dirty="0" err="1">
                <a:solidFill>
                  <a:schemeClr val="bg1"/>
                </a:solidFill>
              </a:rPr>
              <a:t>advertising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for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new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streaming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service</a:t>
            </a:r>
            <a:r>
              <a:rPr lang="de-DE" sz="2400" b="1" dirty="0">
                <a:solidFill>
                  <a:schemeClr val="bg1"/>
                </a:solidFill>
              </a:rPr>
              <a:t> in India, China, United States, Japan, and Mexico!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</a:rPr>
              <a:t>This </a:t>
            </a:r>
            <a:r>
              <a:rPr lang="de-DE" sz="1600" dirty="0" err="1">
                <a:solidFill>
                  <a:schemeClr val="bg1"/>
                </a:solidFill>
              </a:rPr>
              <a:t>is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where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we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have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most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customers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who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provide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highest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revenues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E1177EC-CDE8-4C36-1CC4-1DBA7FB652A3}"/>
              </a:ext>
            </a:extLst>
          </p:cNvPr>
          <p:cNvSpPr/>
          <p:nvPr/>
        </p:nvSpPr>
        <p:spPr>
          <a:xfrm>
            <a:off x="243373" y="2335008"/>
            <a:ext cx="849086" cy="54117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7A3C572-9A08-57EB-D137-02ED3581DC9E}"/>
              </a:ext>
            </a:extLst>
          </p:cNvPr>
          <p:cNvSpPr/>
          <p:nvPr/>
        </p:nvSpPr>
        <p:spPr>
          <a:xfrm>
            <a:off x="239485" y="3248834"/>
            <a:ext cx="849086" cy="54117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A4418872-9410-5FAC-01D4-80B67AEFEE09}"/>
              </a:ext>
            </a:extLst>
          </p:cNvPr>
          <p:cNvSpPr/>
          <p:nvPr/>
        </p:nvSpPr>
        <p:spPr>
          <a:xfrm>
            <a:off x="239485" y="4324965"/>
            <a:ext cx="849086" cy="54117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7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Contact Information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73096D-3449-899C-B729-049245A3BB1E}"/>
              </a:ext>
            </a:extLst>
          </p:cNvPr>
          <p:cNvSpPr txBox="1"/>
          <p:nvPr/>
        </p:nvSpPr>
        <p:spPr>
          <a:xfrm>
            <a:off x="849758" y="2106726"/>
            <a:ext cx="986168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For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any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further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questions</a:t>
            </a:r>
            <a:r>
              <a:rPr lang="de-DE" sz="2400" b="1" dirty="0">
                <a:solidFill>
                  <a:schemeClr val="bg1"/>
                </a:solidFill>
              </a:rPr>
              <a:t>, </a:t>
            </a:r>
            <a:r>
              <a:rPr lang="de-DE" sz="2400" b="1" dirty="0" err="1">
                <a:solidFill>
                  <a:schemeClr val="bg1"/>
                </a:solidFill>
              </a:rPr>
              <a:t>comments</a:t>
            </a:r>
            <a:r>
              <a:rPr lang="de-DE" sz="2400" b="1" dirty="0">
                <a:solidFill>
                  <a:schemeClr val="bg1"/>
                </a:solidFill>
              </a:rPr>
              <a:t>, </a:t>
            </a:r>
            <a:r>
              <a:rPr lang="de-DE" sz="2400" b="1" dirty="0" err="1">
                <a:solidFill>
                  <a:schemeClr val="bg1"/>
                </a:solidFill>
              </a:rPr>
              <a:t>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feedback</a:t>
            </a:r>
            <a:r>
              <a:rPr lang="de-DE" sz="2400" b="1" dirty="0">
                <a:solidFill>
                  <a:schemeClr val="bg1"/>
                </a:solidFill>
              </a:rPr>
              <a:t>, </a:t>
            </a:r>
            <a:r>
              <a:rPr lang="de-DE" sz="2400" b="1" dirty="0" err="1">
                <a:solidFill>
                  <a:schemeClr val="bg1"/>
                </a:solidFill>
              </a:rPr>
              <a:t>don‘t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hesitate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to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contact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me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under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the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following</a:t>
            </a:r>
            <a:r>
              <a:rPr lang="de-DE" sz="2400" b="1" dirty="0">
                <a:solidFill>
                  <a:schemeClr val="bg1"/>
                </a:solidFill>
              </a:rPr>
              <a:t> E-Mail:</a:t>
            </a:r>
          </a:p>
          <a:p>
            <a:endParaRPr lang="de-DE" sz="2400" b="1" dirty="0">
              <a:solidFill>
                <a:schemeClr val="bg1"/>
              </a:solidFill>
            </a:endParaRPr>
          </a:p>
          <a:p>
            <a:r>
              <a:rPr lang="de-DE" sz="2400" b="1" dirty="0">
                <a:solidFill>
                  <a:schemeClr val="bg1"/>
                </a:solidFill>
              </a:rPr>
              <a:t>Niklas@Rockbuster.de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3740AD-FE45-C371-89F5-753104D6B322}"/>
              </a:ext>
            </a:extLst>
          </p:cNvPr>
          <p:cNvSpPr txBox="1"/>
          <p:nvPr/>
        </p:nvSpPr>
        <p:spPr>
          <a:xfrm>
            <a:off x="849757" y="4845779"/>
            <a:ext cx="98616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Thank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You</a:t>
            </a:r>
            <a:r>
              <a:rPr lang="de-DE" sz="2400" b="1" dirty="0">
                <a:solidFill>
                  <a:schemeClr val="bg1"/>
                </a:solidFill>
              </a:rPr>
              <a:t>!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90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20688-FE93-8C44-2D14-606DFB6B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600" dirty="0">
                <a:solidFill>
                  <a:schemeClr val="bg1"/>
                </a:solidFill>
              </a:rPr>
              <a:t>Top 10 Movies by Revenue: 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https://public.tableau.com/app/profile/niklas.winter/viz/Top10Movies_16781021197610/revenuebyfilmdesc?publish=yes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600" dirty="0">
                <a:solidFill>
                  <a:schemeClr val="bg1"/>
                </a:solidFill>
              </a:rPr>
              <a:t>Flop 10 Movies by Revenue: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https://public.tableau.com/app/profile/niklas.winter/viz/Flop10Movies/revenuebyfilmasc?publish=yes</a:t>
            </a:r>
            <a:endParaRPr lang="en-US" sz="5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5600" dirty="0">
                <a:solidFill>
                  <a:schemeClr val="bg1"/>
                </a:solidFill>
              </a:rPr>
              <a:t>AVG rental duration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https://public.tableau.com/app/profile/niklas.winter/viz/AVGRentalduration/AVGrental?publish=yes</a:t>
            </a:r>
            <a:endParaRPr lang="en-US" sz="5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5600" dirty="0">
                <a:solidFill>
                  <a:schemeClr val="bg1"/>
                </a:solidFill>
              </a:rPr>
              <a:t>Revenue by Genre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https://public.tableau.com/app/profile/niklas.winter/viz/RevenuebyGenre_16781031751140/revbycategory?publish=yes</a:t>
            </a:r>
            <a:endParaRPr lang="en-US" sz="5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5600" dirty="0">
                <a:solidFill>
                  <a:schemeClr val="bg1"/>
                </a:solidFill>
              </a:rPr>
              <a:t>Revenue by Rating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https://public.tableau.com/app/profile/niklas.winter/viz/RevenuebyRating_16781040221770/revbyrating?publish=yes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600" dirty="0">
                <a:solidFill>
                  <a:schemeClr val="bg1"/>
                </a:solidFill>
              </a:rPr>
              <a:t>Customer per Country 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https://public.tableau.com/app/profile/niklas.winter/viz/CustomerperCountryRockbuster/customersbycountry?publish=yes</a:t>
            </a:r>
            <a:endParaRPr lang="en-US" sz="5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5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Tableau Links I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8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20688-FE93-8C44-2D14-606DFB6B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400" dirty="0">
                <a:solidFill>
                  <a:schemeClr val="bg1"/>
                </a:solidFill>
              </a:rPr>
              <a:t>Revenue </a:t>
            </a:r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Country: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  <a:hlinkClick r:id="rId2"/>
              </a:rPr>
              <a:t>https://public.tableau.com/app/profile/niklas.winter/viz/RevenuebyCountry_16781043811610/paymentbycountry?publish=yes</a:t>
            </a:r>
            <a:endParaRPr lang="de-DE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400" dirty="0" err="1">
                <a:solidFill>
                  <a:schemeClr val="bg1"/>
                </a:solidFill>
              </a:rPr>
              <a:t>Correlation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number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customers</a:t>
            </a:r>
            <a:r>
              <a:rPr lang="de-DE" sz="1400" dirty="0">
                <a:solidFill>
                  <a:schemeClr val="bg1"/>
                </a:solidFill>
              </a:rPr>
              <a:t> and </a:t>
            </a:r>
            <a:r>
              <a:rPr lang="de-DE" sz="1400" dirty="0" err="1">
                <a:solidFill>
                  <a:schemeClr val="bg1"/>
                </a:solidFill>
              </a:rPr>
              <a:t>sales</a:t>
            </a:r>
            <a:r>
              <a:rPr lang="de-DE" sz="1400" dirty="0">
                <a:solidFill>
                  <a:schemeClr val="bg1"/>
                </a:solidFill>
              </a:rPr>
              <a:t> per </a:t>
            </a:r>
            <a:r>
              <a:rPr lang="de-DE" sz="1400" dirty="0" err="1">
                <a:solidFill>
                  <a:schemeClr val="bg1"/>
                </a:solidFill>
              </a:rPr>
              <a:t>region</a:t>
            </a:r>
            <a:r>
              <a:rPr lang="de-DE" sz="1400" dirty="0">
                <a:solidFill>
                  <a:schemeClr val="bg1"/>
                </a:solidFill>
              </a:rPr>
              <a:t>: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  <a:hlinkClick r:id="rId3"/>
              </a:rPr>
              <a:t>https://public.tableau.com/app/profile/niklas.winter/viz/Correlationcountcustandsales/correlationcountcusrev?publish=yes</a:t>
            </a:r>
            <a:endParaRPr lang="de-DE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400" dirty="0">
                <a:solidFill>
                  <a:schemeClr val="bg1"/>
                </a:solidFill>
              </a:rPr>
              <a:t>Top 100 </a:t>
            </a:r>
            <a:r>
              <a:rPr lang="de-DE" sz="1400" dirty="0" err="1">
                <a:solidFill>
                  <a:schemeClr val="bg1"/>
                </a:solidFill>
              </a:rPr>
              <a:t>customers</a:t>
            </a:r>
            <a:r>
              <a:rPr lang="de-DE" sz="1400" dirty="0">
                <a:solidFill>
                  <a:schemeClr val="bg1"/>
                </a:solidFill>
              </a:rPr>
              <a:t> per Country: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  <a:hlinkClick r:id="rId4"/>
              </a:rPr>
              <a:t>https://public.tableau.com/app/profile/niklas.winter/viz/Top_100_customers_per_country/Top_100_cust?publish=yes</a:t>
            </a:r>
            <a:endParaRPr lang="de-DE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400" dirty="0">
                <a:solidFill>
                  <a:schemeClr val="bg1"/>
                </a:solidFill>
              </a:rPr>
              <a:t>Top 10 Cities </a:t>
            </a:r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Sales: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https://public.tableau.com/app/profile/niklas.winter/viz/Top_10_cities_by_sales/Top_10_cities?publish=yes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Tableau Links II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FF23B-D223-2D6F-9982-01F0AB7E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Overview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67F8596-AF20-DC6F-851C-480D05E120FC}"/>
              </a:ext>
            </a:extLst>
          </p:cNvPr>
          <p:cNvSpPr txBox="1"/>
          <p:nvPr/>
        </p:nvSpPr>
        <p:spPr>
          <a:xfrm>
            <a:off x="849758" y="2892491"/>
            <a:ext cx="10427841" cy="18827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Rockbuster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Stealth LLC is a movie rental company that used to have stores around the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world. Facing stiff competition from streaming services such as Netflix and Amazon Prime, the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Rockbuster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Stealth management team is planning to use its existing movie licenses to launch an online video rental service in order to stay competitive.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FF23B-D223-2D6F-9982-01F0AB7E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Key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20688-FE93-8C44-2D14-606DFB6B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Which movies contributed the most/least to revenue gain?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was the average rental duration for all videos?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Which countries are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Rockbuster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customers based in?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 are customers with a high lifetime value based?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5. 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 sales figures vary between geographic regions?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0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92558D-39E9-D7E7-D892-032E6E5A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759" y="2289567"/>
            <a:ext cx="4562529" cy="2880000"/>
          </a:xfr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movies contributed most/least to revenue gain?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D985CAC-E428-C798-8144-8BABD808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14" y="2289567"/>
            <a:ext cx="44469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8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was the average rental duration for all videos?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60D6A5-6226-4644-CEC8-C974BF37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2037624"/>
            <a:ext cx="2975793" cy="46143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73096D-3449-899C-B729-049245A3BB1E}"/>
              </a:ext>
            </a:extLst>
          </p:cNvPr>
          <p:cNvSpPr txBox="1"/>
          <p:nvPr/>
        </p:nvSpPr>
        <p:spPr>
          <a:xfrm>
            <a:off x="5155163" y="3221417"/>
            <a:ext cx="6046237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All </a:t>
            </a:r>
            <a:r>
              <a:rPr lang="de-DE" sz="2000" dirty="0" err="1">
                <a:solidFill>
                  <a:schemeClr val="bg1"/>
                </a:solidFill>
              </a:rPr>
              <a:t>rentals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had</a:t>
            </a:r>
            <a:r>
              <a:rPr lang="de-DE" sz="2000" dirty="0">
                <a:solidFill>
                  <a:schemeClr val="bg1"/>
                </a:solidFill>
              </a:rPr>
              <a:t> a </a:t>
            </a:r>
            <a:r>
              <a:rPr lang="de-DE" sz="2000" dirty="0" err="1">
                <a:solidFill>
                  <a:schemeClr val="bg1"/>
                </a:solidFill>
              </a:rPr>
              <a:t>duration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between</a:t>
            </a:r>
            <a:r>
              <a:rPr lang="de-DE" sz="2000" dirty="0">
                <a:solidFill>
                  <a:schemeClr val="bg1"/>
                </a:solidFill>
              </a:rPr>
              <a:t> 3 and 7 </a:t>
            </a:r>
            <a:r>
              <a:rPr lang="de-DE" sz="2000" dirty="0" err="1">
                <a:solidFill>
                  <a:schemeClr val="bg1"/>
                </a:solidFill>
              </a:rPr>
              <a:t>days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The </a:t>
            </a:r>
            <a:r>
              <a:rPr lang="de-DE" sz="2000" dirty="0" err="1">
                <a:solidFill>
                  <a:schemeClr val="bg1"/>
                </a:solidFill>
              </a:rPr>
              <a:t>most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common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duration</a:t>
            </a:r>
            <a:r>
              <a:rPr lang="de-DE" sz="2000" dirty="0">
                <a:solidFill>
                  <a:schemeClr val="bg1"/>
                </a:solidFill>
              </a:rPr>
              <a:t> was 6 </a:t>
            </a:r>
            <a:r>
              <a:rPr lang="de-DE" sz="2000" dirty="0" err="1">
                <a:solidFill>
                  <a:schemeClr val="bg1"/>
                </a:solidFill>
              </a:rPr>
              <a:t>days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The </a:t>
            </a:r>
            <a:r>
              <a:rPr lang="de-DE" sz="2000" dirty="0" err="1">
                <a:solidFill>
                  <a:schemeClr val="bg1"/>
                </a:solidFill>
              </a:rPr>
              <a:t>average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rental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duration</a:t>
            </a:r>
            <a:r>
              <a:rPr lang="de-DE" sz="2000" dirty="0">
                <a:solidFill>
                  <a:schemeClr val="bg1"/>
                </a:solidFill>
              </a:rPr>
              <a:t> was 4.985 </a:t>
            </a:r>
            <a:r>
              <a:rPr lang="de-DE" sz="2000" dirty="0" err="1">
                <a:solidFill>
                  <a:schemeClr val="bg1"/>
                </a:solidFill>
              </a:rPr>
              <a:t>days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E1177EC-CDE8-4C36-1CC4-1DBA7FB652A3}"/>
              </a:ext>
            </a:extLst>
          </p:cNvPr>
          <p:cNvSpPr/>
          <p:nvPr/>
        </p:nvSpPr>
        <p:spPr>
          <a:xfrm>
            <a:off x="4065814" y="4040155"/>
            <a:ext cx="849086" cy="54117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99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Genres by Revenue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6D69E7-6AE5-66F3-EDC3-B8FA7E03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3" y="2112291"/>
            <a:ext cx="8992379" cy="3444538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5185AC0-D343-8E64-F730-31A90AB2D506}"/>
              </a:ext>
            </a:extLst>
          </p:cNvPr>
          <p:cNvSpPr/>
          <p:nvPr/>
        </p:nvSpPr>
        <p:spPr>
          <a:xfrm>
            <a:off x="805617" y="5711110"/>
            <a:ext cx="849086" cy="54117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614EB1-509A-A3D9-67D5-B7B9413AD76A}"/>
              </a:ext>
            </a:extLst>
          </p:cNvPr>
          <p:cNvSpPr txBox="1"/>
          <p:nvPr/>
        </p:nvSpPr>
        <p:spPr>
          <a:xfrm>
            <a:off x="1661625" y="5627755"/>
            <a:ext cx="7338527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All </a:t>
            </a:r>
            <a:r>
              <a:rPr lang="de-DE" sz="2000" dirty="0" err="1">
                <a:solidFill>
                  <a:schemeClr val="bg1"/>
                </a:solidFill>
              </a:rPr>
              <a:t>genres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bg1"/>
                </a:solidFill>
              </a:rPr>
              <a:t>except</a:t>
            </a:r>
            <a:r>
              <a:rPr lang="de-DE" sz="2000" dirty="0">
                <a:solidFill>
                  <a:schemeClr val="bg1"/>
                </a:solidFill>
              </a:rPr>
              <a:t> Thriller (due </a:t>
            </a:r>
            <a:r>
              <a:rPr lang="de-DE" sz="2000" dirty="0" err="1">
                <a:solidFill>
                  <a:schemeClr val="bg1"/>
                </a:solidFill>
              </a:rPr>
              <a:t>to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inventory</a:t>
            </a:r>
            <a:r>
              <a:rPr lang="de-DE" sz="2000" dirty="0">
                <a:solidFill>
                  <a:schemeClr val="bg1"/>
                </a:solidFill>
              </a:rPr>
              <a:t>), performe </a:t>
            </a:r>
            <a:r>
              <a:rPr lang="de-DE" sz="2000" dirty="0" err="1">
                <a:solidFill>
                  <a:schemeClr val="bg1"/>
                </a:solidFill>
              </a:rPr>
              <a:t>quite</a:t>
            </a:r>
            <a:r>
              <a:rPr lang="de-DE" sz="2000" dirty="0">
                <a:solidFill>
                  <a:schemeClr val="bg1"/>
                </a:solidFill>
              </a:rPr>
              <a:t> solid. The </a:t>
            </a:r>
            <a:r>
              <a:rPr lang="de-DE" sz="2000" dirty="0" err="1">
                <a:solidFill>
                  <a:schemeClr val="bg1"/>
                </a:solidFill>
              </a:rPr>
              <a:t>genre</a:t>
            </a:r>
            <a:r>
              <a:rPr lang="de-DE" sz="2000" dirty="0">
                <a:solidFill>
                  <a:schemeClr val="bg1"/>
                </a:solidFill>
              </a:rPr>
              <a:t> Sports </a:t>
            </a:r>
            <a:r>
              <a:rPr lang="de-DE" sz="2000" dirty="0" err="1">
                <a:solidFill>
                  <a:schemeClr val="bg1"/>
                </a:solidFill>
              </a:rPr>
              <a:t>generates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highest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revenues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78548D6-B3B9-17E9-6FE0-0C20921C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474" y="2272206"/>
            <a:ext cx="2834084" cy="381135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74BE2F57-761B-D84B-09BB-CAB371AC5AA7}"/>
              </a:ext>
            </a:extLst>
          </p:cNvPr>
          <p:cNvSpPr/>
          <p:nvPr/>
        </p:nvSpPr>
        <p:spPr>
          <a:xfrm>
            <a:off x="9267474" y="5467490"/>
            <a:ext cx="2807180" cy="178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Rating by Revenue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5185AC0-D343-8E64-F730-31A90AB2D506}"/>
              </a:ext>
            </a:extLst>
          </p:cNvPr>
          <p:cNvSpPr/>
          <p:nvPr/>
        </p:nvSpPr>
        <p:spPr>
          <a:xfrm>
            <a:off x="5176493" y="4625055"/>
            <a:ext cx="849086" cy="541176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614EB1-509A-A3D9-67D5-B7B9413AD76A}"/>
              </a:ext>
            </a:extLst>
          </p:cNvPr>
          <p:cNvSpPr txBox="1"/>
          <p:nvPr/>
        </p:nvSpPr>
        <p:spPr>
          <a:xfrm>
            <a:off x="6180754" y="4083049"/>
            <a:ext cx="4680079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PG-13 </a:t>
            </a:r>
            <a:r>
              <a:rPr lang="de-DE" sz="2000" dirty="0" err="1">
                <a:solidFill>
                  <a:schemeClr val="bg1"/>
                </a:solidFill>
              </a:rPr>
              <a:t>generated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highest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revenue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bg1"/>
                </a:solidFill>
              </a:rPr>
              <a:t>while</a:t>
            </a:r>
            <a:r>
              <a:rPr lang="de-DE" sz="2000" dirty="0">
                <a:solidFill>
                  <a:schemeClr val="bg1"/>
                </a:solidFill>
              </a:rPr>
              <a:t> G-</a:t>
            </a:r>
            <a:r>
              <a:rPr lang="de-DE" sz="2000" dirty="0" err="1">
                <a:solidFill>
                  <a:schemeClr val="bg1"/>
                </a:solidFill>
              </a:rPr>
              <a:t>rated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movies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generated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lowest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revenue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 err="1">
                <a:solidFill>
                  <a:schemeClr val="bg1"/>
                </a:solidFill>
              </a:rPr>
              <a:t>Considered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Inventory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bg1"/>
                </a:solidFill>
              </a:rPr>
              <a:t>these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results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are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surprising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8C1610-7075-2670-5A4E-23FECD0B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6" y="2167631"/>
            <a:ext cx="3961417" cy="4231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2FAA6E8-087E-38F3-9649-04BABE19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0" y="2036897"/>
            <a:ext cx="2894487" cy="196313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72E08BF-6638-35BC-84CE-932DAB40697E}"/>
              </a:ext>
            </a:extLst>
          </p:cNvPr>
          <p:cNvSpPr/>
          <p:nvPr/>
        </p:nvSpPr>
        <p:spPr>
          <a:xfrm>
            <a:off x="6809349" y="3376120"/>
            <a:ext cx="2894488" cy="533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30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countries are </a:t>
            </a:r>
            <a:r>
              <a:rPr lang="en-US" dirty="0" err="1">
                <a:solidFill>
                  <a:schemeClr val="bg1"/>
                </a:solidFill>
              </a:rPr>
              <a:t>Rockbuster</a:t>
            </a:r>
            <a:r>
              <a:rPr lang="en-US" dirty="0">
                <a:solidFill>
                  <a:schemeClr val="bg1"/>
                </a:solidFill>
              </a:rPr>
              <a:t> customers based 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73096D-3449-899C-B729-049245A3BB1E}"/>
              </a:ext>
            </a:extLst>
          </p:cNvPr>
          <p:cNvSpPr txBox="1"/>
          <p:nvPr/>
        </p:nvSpPr>
        <p:spPr>
          <a:xfrm>
            <a:off x="849759" y="2314311"/>
            <a:ext cx="4151449" cy="34778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The </a:t>
            </a:r>
            <a:r>
              <a:rPr lang="de-DE" sz="2000" dirty="0" err="1">
                <a:solidFill>
                  <a:schemeClr val="bg1"/>
                </a:solidFill>
              </a:rPr>
              <a:t>darker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color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country</a:t>
            </a:r>
            <a:r>
              <a:rPr lang="de-DE" sz="2000" dirty="0">
                <a:solidFill>
                  <a:schemeClr val="bg1"/>
                </a:solidFill>
              </a:rPr>
              <a:t>,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more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Rockbuster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customers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are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based</a:t>
            </a:r>
            <a:r>
              <a:rPr lang="de-DE" sz="2000" dirty="0">
                <a:solidFill>
                  <a:schemeClr val="bg1"/>
                </a:solidFill>
              </a:rPr>
              <a:t> in it.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The Top 5 Countries </a:t>
            </a:r>
            <a:r>
              <a:rPr lang="de-DE" sz="2000" dirty="0" err="1">
                <a:solidFill>
                  <a:schemeClr val="bg1"/>
                </a:solidFill>
              </a:rPr>
              <a:t>are</a:t>
            </a:r>
            <a:r>
              <a:rPr lang="de-DE" sz="20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India</a:t>
            </a:r>
          </a:p>
          <a:p>
            <a:pPr marL="457200" indent="-457200"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China</a:t>
            </a:r>
          </a:p>
          <a:p>
            <a:pPr marL="457200" indent="-457200"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United States</a:t>
            </a:r>
          </a:p>
          <a:p>
            <a:pPr marL="457200" indent="-457200"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Japan</a:t>
            </a:r>
          </a:p>
          <a:p>
            <a:pPr marL="457200" indent="-457200">
              <a:buAutoNum type="arabicPeriod"/>
            </a:pPr>
            <a:r>
              <a:rPr lang="de-DE" sz="2000" dirty="0">
                <a:solidFill>
                  <a:schemeClr val="bg1"/>
                </a:solidFill>
              </a:rPr>
              <a:t>Mexico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1B8A484-D40F-D401-99BB-508BBAD4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08" y="2309963"/>
            <a:ext cx="5742992" cy="3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733CC00-2ED9-BBA1-52BA-AC983540E6C7}"/>
              </a:ext>
            </a:extLst>
          </p:cNvPr>
          <p:cNvCxnSpPr/>
          <p:nvPr/>
        </p:nvCxnSpPr>
        <p:spPr>
          <a:xfrm>
            <a:off x="849758" y="1958009"/>
            <a:ext cx="10351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82C94DEB-C119-7A3D-A385-0271591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011073" cy="10860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Do sales figures vary between geographic regions?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73096D-3449-899C-B729-049245A3BB1E}"/>
              </a:ext>
            </a:extLst>
          </p:cNvPr>
          <p:cNvSpPr txBox="1"/>
          <p:nvPr/>
        </p:nvSpPr>
        <p:spPr>
          <a:xfrm>
            <a:off x="4475227" y="5627755"/>
            <a:ext cx="6726173" cy="707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</a:rPr>
              <a:t>We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see</a:t>
            </a:r>
            <a:r>
              <a:rPr lang="de-DE" sz="2000" dirty="0">
                <a:solidFill>
                  <a:schemeClr val="bg1"/>
                </a:solidFill>
              </a:rPr>
              <a:t> a strong </a:t>
            </a:r>
            <a:r>
              <a:rPr lang="de-DE" sz="2000" dirty="0" err="1">
                <a:solidFill>
                  <a:schemeClr val="bg1"/>
                </a:solidFill>
              </a:rPr>
              <a:t>correlation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between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number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customers</a:t>
            </a:r>
            <a:r>
              <a:rPr lang="de-DE" sz="2000" dirty="0">
                <a:solidFill>
                  <a:schemeClr val="bg1"/>
                </a:solidFill>
              </a:rPr>
              <a:t> and </a:t>
            </a:r>
            <a:r>
              <a:rPr lang="de-DE" sz="2000" dirty="0" err="1">
                <a:solidFill>
                  <a:schemeClr val="bg1"/>
                </a:solidFill>
              </a:rPr>
              <a:t>its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revenues</a:t>
            </a:r>
            <a:r>
              <a:rPr lang="de-DE" sz="2000" dirty="0">
                <a:solidFill>
                  <a:schemeClr val="bg1"/>
                </a:solidFill>
              </a:rPr>
              <a:t> per </a:t>
            </a:r>
            <a:r>
              <a:rPr lang="de-DE" sz="2000" dirty="0" err="1">
                <a:solidFill>
                  <a:schemeClr val="bg1"/>
                </a:solidFill>
              </a:rPr>
              <a:t>country</a:t>
            </a:r>
            <a:r>
              <a:rPr lang="de-DE" sz="20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762027-1EC6-DE61-8D9D-22295E14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6" y="2105893"/>
            <a:ext cx="2792090" cy="19622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EDA6C0-6E2C-BE2D-D772-C91F68DF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0" y="4793333"/>
            <a:ext cx="3212823" cy="1962253"/>
          </a:xfrm>
          <a:prstGeom prst="rect">
            <a:avLst/>
          </a:prstGeom>
        </p:spPr>
      </p:pic>
      <p:sp>
        <p:nvSpPr>
          <p:cNvPr id="10" name="Gleich 9">
            <a:extLst>
              <a:ext uri="{FF2B5EF4-FFF2-40B4-BE49-F238E27FC236}">
                <a16:creationId xmlns:a16="http://schemas.microsoft.com/office/drawing/2014/main" id="{3F1012B6-9C18-EDDA-FA2B-45DD30C21F3E}"/>
              </a:ext>
            </a:extLst>
          </p:cNvPr>
          <p:cNvSpPr/>
          <p:nvPr/>
        </p:nvSpPr>
        <p:spPr>
          <a:xfrm>
            <a:off x="1696782" y="3883281"/>
            <a:ext cx="914400" cy="914400"/>
          </a:xfrm>
          <a:prstGeom prst="mathEqua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7B79E7F-B8AD-55C9-97DD-9EC974886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221" y="2105893"/>
            <a:ext cx="6276003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5479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Breitbild</PresentationFormat>
  <Paragraphs>63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Georgia Pro Light</vt:lpstr>
      <vt:lpstr>VaultVTI</vt:lpstr>
      <vt:lpstr>Rockbuster Stealth LLC Streaming Launch Analysis</vt:lpstr>
      <vt:lpstr>Overview</vt:lpstr>
      <vt:lpstr>Key Questions</vt:lpstr>
      <vt:lpstr>Which movies contributed most/least to revenue gain?</vt:lpstr>
      <vt:lpstr>What was the average rental duration for all videos?</vt:lpstr>
      <vt:lpstr>Top Genres by Revenue</vt:lpstr>
      <vt:lpstr>Top Rating by Revenue</vt:lpstr>
      <vt:lpstr>Which countries are Rockbuster customers based in?</vt:lpstr>
      <vt:lpstr>Do sales figures vary between geographic regions?</vt:lpstr>
      <vt:lpstr>Where are customers with a high lifetime value based?</vt:lpstr>
      <vt:lpstr>Recomendations</vt:lpstr>
      <vt:lpstr>Contact Information</vt:lpstr>
      <vt:lpstr>PowerPoint-Präsentation</vt:lpstr>
      <vt:lpstr>Tableau Links I</vt:lpstr>
      <vt:lpstr>Tableau Links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Streaming Launch Analysis</dc:title>
  <dc:creator>Niklas Winter</dc:creator>
  <cp:lastModifiedBy>Niklas Winter</cp:lastModifiedBy>
  <cp:revision>1</cp:revision>
  <dcterms:created xsi:type="dcterms:W3CDTF">2023-03-06T11:15:05Z</dcterms:created>
  <dcterms:modified xsi:type="dcterms:W3CDTF">2023-03-06T12:42:31Z</dcterms:modified>
</cp:coreProperties>
</file>