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Lst>
  <p:sldSz cy="6858000" cx="9144000"/>
  <p:notesSz cx="6858000" cy="9144000"/>
  <p:embeddedFontLst>
    <p:embeddedFont>
      <p:font typeface="Cabin"/>
      <p:regular r:id="rId184"/>
      <p:bold r:id="rId185"/>
      <p:italic r:id="rId186"/>
      <p:boldItalic r:id="rId1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5EA6BD-A2A0-4C15-9DE9-E99A6E93001A}">
  <a:tblStyle styleId="{F25EA6BD-A2A0-4C15-9DE9-E99A6E93001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187" Type="http://schemas.openxmlformats.org/officeDocument/2006/relationships/font" Target="fonts/Cabin-boldItalic.fntdata"/><Relationship Id="rId47" Type="http://schemas.openxmlformats.org/officeDocument/2006/relationships/slide" Target="slides/slide41.xml"/><Relationship Id="rId186" Type="http://schemas.openxmlformats.org/officeDocument/2006/relationships/font" Target="fonts/Cabin-italic.fntdata"/><Relationship Id="rId185" Type="http://schemas.openxmlformats.org/officeDocument/2006/relationships/font" Target="fonts/Cabin-bold.fntdata"/><Relationship Id="rId49" Type="http://schemas.openxmlformats.org/officeDocument/2006/relationships/slide" Target="slides/slide43.xml"/><Relationship Id="rId184" Type="http://schemas.openxmlformats.org/officeDocument/2006/relationships/font" Target="fonts/Cabin-regular.fntdata"/><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p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3" name="Shape 933"/>
        <p:cNvGrpSpPr/>
        <p:nvPr/>
      </p:nvGrpSpPr>
      <p:grpSpPr>
        <a:xfrm>
          <a:off x="0" y="0"/>
          <a:ext cx="0" cy="0"/>
          <a:chOff x="0" y="0"/>
          <a:chExt cx="0" cy="0"/>
        </a:xfrm>
      </p:grpSpPr>
      <p:sp>
        <p:nvSpPr>
          <p:cNvPr id="934" name="Google Shape;934;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Google Shape;959;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Google Shape;990;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6" name="Google Shape;1046;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8" name="Shape 1068"/>
        <p:cNvGrpSpPr/>
        <p:nvPr/>
      </p:nvGrpSpPr>
      <p:grpSpPr>
        <a:xfrm>
          <a:off x="0" y="0"/>
          <a:ext cx="0" cy="0"/>
          <a:chOff x="0" y="0"/>
          <a:chExt cx="0" cy="0"/>
        </a:xfrm>
      </p:grpSpPr>
      <p:sp>
        <p:nvSpPr>
          <p:cNvPr id="1069" name="Google Shape;1069;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5" name="Google Shape;1085;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4" name="Google Shape;1094;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3" name="Shape 1123"/>
        <p:cNvGrpSpPr/>
        <p:nvPr/>
      </p:nvGrpSpPr>
      <p:grpSpPr>
        <a:xfrm>
          <a:off x="0" y="0"/>
          <a:ext cx="0" cy="0"/>
          <a:chOff x="0" y="0"/>
          <a:chExt cx="0" cy="0"/>
        </a:xfrm>
      </p:grpSpPr>
      <p:sp>
        <p:nvSpPr>
          <p:cNvPr id="1124" name="Google Shape;1124;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5" name="Google Shape;1125;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3" name="Shape 1143"/>
        <p:cNvGrpSpPr/>
        <p:nvPr/>
      </p:nvGrpSpPr>
      <p:grpSpPr>
        <a:xfrm>
          <a:off x="0" y="0"/>
          <a:ext cx="0" cy="0"/>
          <a:chOff x="0" y="0"/>
          <a:chExt cx="0" cy="0"/>
        </a:xfrm>
      </p:grpSpPr>
      <p:sp>
        <p:nvSpPr>
          <p:cNvPr id="1144" name="Google Shape;1144;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9" name="Shape 1149"/>
        <p:cNvGrpSpPr/>
        <p:nvPr/>
      </p:nvGrpSpPr>
      <p:grpSpPr>
        <a:xfrm>
          <a:off x="0" y="0"/>
          <a:ext cx="0" cy="0"/>
          <a:chOff x="0" y="0"/>
          <a:chExt cx="0" cy="0"/>
        </a:xfrm>
      </p:grpSpPr>
      <p:sp>
        <p:nvSpPr>
          <p:cNvPr id="1150" name="Google Shape;1150;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5" name="Shape 1155"/>
        <p:cNvGrpSpPr/>
        <p:nvPr/>
      </p:nvGrpSpPr>
      <p:grpSpPr>
        <a:xfrm>
          <a:off x="0" y="0"/>
          <a:ext cx="0" cy="0"/>
          <a:chOff x="0" y="0"/>
          <a:chExt cx="0" cy="0"/>
        </a:xfrm>
      </p:grpSpPr>
      <p:sp>
        <p:nvSpPr>
          <p:cNvPr id="1156" name="Google Shape;1156;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Google Shape;1162;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7" name="Shape 1167"/>
        <p:cNvGrpSpPr/>
        <p:nvPr/>
      </p:nvGrpSpPr>
      <p:grpSpPr>
        <a:xfrm>
          <a:off x="0" y="0"/>
          <a:ext cx="0" cy="0"/>
          <a:chOff x="0" y="0"/>
          <a:chExt cx="0" cy="0"/>
        </a:xfrm>
      </p:grpSpPr>
      <p:sp>
        <p:nvSpPr>
          <p:cNvPr id="1168" name="Google Shape;1168;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9" name="Google Shape;1169;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5" name="Google Shape;1175;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Google Shape;1186;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7" name="Google Shape;1187;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1" name="Shape 1191"/>
        <p:cNvGrpSpPr/>
        <p:nvPr/>
      </p:nvGrpSpPr>
      <p:grpSpPr>
        <a:xfrm>
          <a:off x="0" y="0"/>
          <a:ext cx="0" cy="0"/>
          <a:chOff x="0" y="0"/>
          <a:chExt cx="0" cy="0"/>
        </a:xfrm>
      </p:grpSpPr>
      <p:sp>
        <p:nvSpPr>
          <p:cNvPr id="1192" name="Google Shape;1192;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3" name="Google Shape;1193;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Google Shape;1206;p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7" name="Google Shape;1207;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9" name="Google Shape;1219;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5" name="Google Shape;1225;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Google Shape;1230;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7" name="Google Shape;1237;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Google Shape;1242;p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p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6" name="Google Shape;1256;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0" name="Shape 1260"/>
        <p:cNvGrpSpPr/>
        <p:nvPr/>
      </p:nvGrpSpPr>
      <p:grpSpPr>
        <a:xfrm>
          <a:off x="0" y="0"/>
          <a:ext cx="0" cy="0"/>
          <a:chOff x="0" y="0"/>
          <a:chExt cx="0" cy="0"/>
        </a:xfrm>
      </p:grpSpPr>
      <p:sp>
        <p:nvSpPr>
          <p:cNvPr id="1261" name="Google Shape;1261;p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2" name="Google Shape;1262;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6" name="Shape 1266"/>
        <p:cNvGrpSpPr/>
        <p:nvPr/>
      </p:nvGrpSpPr>
      <p:grpSpPr>
        <a:xfrm>
          <a:off x="0" y="0"/>
          <a:ext cx="0" cy="0"/>
          <a:chOff x="0" y="0"/>
          <a:chExt cx="0" cy="0"/>
        </a:xfrm>
      </p:grpSpPr>
      <p:sp>
        <p:nvSpPr>
          <p:cNvPr id="1267" name="Google Shape;1267;p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8" name="Google Shape;1268;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p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8" name="Shape 1278"/>
        <p:cNvGrpSpPr/>
        <p:nvPr/>
      </p:nvGrpSpPr>
      <p:grpSpPr>
        <a:xfrm>
          <a:off x="0" y="0"/>
          <a:ext cx="0" cy="0"/>
          <a:chOff x="0" y="0"/>
          <a:chExt cx="0" cy="0"/>
        </a:xfrm>
      </p:grpSpPr>
      <p:sp>
        <p:nvSpPr>
          <p:cNvPr id="1279" name="Google Shape;1279;g50344b444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0" name="Google Shape;1280;g50344b444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4" name="Shape 1284"/>
        <p:cNvGrpSpPr/>
        <p:nvPr/>
      </p:nvGrpSpPr>
      <p:grpSpPr>
        <a:xfrm>
          <a:off x="0" y="0"/>
          <a:ext cx="0" cy="0"/>
          <a:chOff x="0" y="0"/>
          <a:chExt cx="0" cy="0"/>
        </a:xfrm>
      </p:grpSpPr>
      <p:sp>
        <p:nvSpPr>
          <p:cNvPr id="1285" name="Google Shape;1285;g50344b4447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6" name="Google Shape;1286;g50344b4447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0" name="Shape 1290"/>
        <p:cNvGrpSpPr/>
        <p:nvPr/>
      </p:nvGrpSpPr>
      <p:grpSpPr>
        <a:xfrm>
          <a:off x="0" y="0"/>
          <a:ext cx="0" cy="0"/>
          <a:chOff x="0" y="0"/>
          <a:chExt cx="0" cy="0"/>
        </a:xfrm>
      </p:grpSpPr>
      <p:sp>
        <p:nvSpPr>
          <p:cNvPr id="1291" name="Google Shape;1291;g50344b4447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2" name="Google Shape;1292;g50344b444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460" name="Google Shape;460;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4300"/>
              <a:buFont typeface="Cab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7" name="Google Shape;27;p2"/>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36" name="Google Shape;36;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Autofit/>
          </a:bodyPr>
          <a:lstStyle>
            <a:lvl1pPr lvl="0" algn="l">
              <a:lnSpc>
                <a:spcPct val="112500"/>
              </a:lnSpc>
              <a:spcBef>
                <a:spcPts val="0"/>
              </a:spcBef>
              <a:spcAft>
                <a:spcPts val="0"/>
              </a:spcAft>
              <a:buClr>
                <a:srgbClr val="562214"/>
              </a:buClr>
              <a:buSzPts val="4000"/>
              <a:buFont typeface="Cabin"/>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2" name="Google Shape;42;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43" name="Google Shape;43;p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562214"/>
              </a:buClr>
              <a:buSzPts val="4500"/>
              <a:buFont typeface="Cabin"/>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67" name="Google Shape;67;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Autofit/>
          </a:bodyPr>
          <a:lstStyle>
            <a:lvl1pPr lvl="0" algn="l">
              <a:lnSpc>
                <a:spcPct val="90909"/>
              </a:lnSpc>
              <a:spcBef>
                <a:spcPts val="0"/>
              </a:spcBef>
              <a:spcAft>
                <a:spcPts val="0"/>
              </a:spcAft>
              <a:buClr>
                <a:srgbClr val="562214"/>
              </a:buClr>
              <a:buSzPts val="2200"/>
              <a:buFont typeface="Cabin"/>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Cabin"/>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84" name="Google Shape;84;p10"/>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45700" lIns="91425" spcFirstLastPara="1" rIns="91425" wrap="square" tIns="274300">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Cabin"/>
                <a:ea typeface="Cabin"/>
                <a:cs typeface="Cabin"/>
                <a:sym typeface="Cabin"/>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5" name="Google Shape;85;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6" name="Google Shape;86;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87" name="Google Shape;87;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1" name="Google Shape;11;p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3" name="Google Shape;13;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 name="Google Shape;14;p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1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hyperlink" Target="https://en.wikipedia.org/wiki/Design_pattern_(computer_science)" TargetMode="External"/><Relationship Id="rId4" Type="http://schemas.openxmlformats.org/officeDocument/2006/relationships/hyperlink" Target="https://en.wikipedia.org/wiki/Object_(computer_science)#Objects_in_object-oriented_programming" TargetMode="External"/><Relationship Id="rId5" Type="http://schemas.openxmlformats.org/officeDocument/2006/relationships/hyperlink" Target="https://en.wikipedia.org/wiki/Method_(computer_science)" TargetMode="External"/><Relationship Id="rId6" Type="http://schemas.openxmlformats.org/officeDocument/2006/relationships/hyperlink" Target="https://en.wikipedia.org/wiki/Event_handling"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6.png"/><Relationship Id="rId4" Type="http://schemas.openxmlformats.org/officeDocument/2006/relationships/image" Target="../media/image1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2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hyperlink" Target="http://augury.angular.io/"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2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2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23.png"/><Relationship Id="rId4" Type="http://schemas.openxmlformats.org/officeDocument/2006/relationships/image" Target="../media/image2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2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2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2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29.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 Id="rId3" Type="http://schemas.openxmlformats.org/officeDocument/2006/relationships/hyperlink" Target="https://developer.mozilla.org/en/docs/Web/API/Window/localStorage"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 Id="rId3" Type="http://schemas.openxmlformats.org/officeDocument/2006/relationships/image" Target="../media/image30.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 Id="rId3" Type="http://schemas.openxmlformats.org/officeDocument/2006/relationships/image" Target="../media/image3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 Id="rId3" Type="http://schemas.openxmlformats.org/officeDocument/2006/relationships/hyperlink" Target="https://code.i-harness.com/en/q/29ce694"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 Id="rId3" Type="http://schemas.openxmlformats.org/officeDocument/2006/relationships/hyperlink" Target="https://www.devglan.com/spring-security/angular-jwt-authentication"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 Id="rId3" Type="http://schemas.openxmlformats.org/officeDocument/2006/relationships/hyperlink" Target="https://medium.com/@pandukamuditha/angular-5-share-data-between-sibling-components-using-eventemitter-8ebb49b64a0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1432560" y="609600"/>
            <a:ext cx="7406640" cy="12224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4</a:t>
            </a:r>
            <a:endParaRPr/>
          </a:p>
        </p:txBody>
      </p:sp>
      <p:sp>
        <p:nvSpPr>
          <p:cNvPr id="105" name="Google Shape;105;p13"/>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p>
            <a:pPr indent="0" lvl="0" marL="27432" rtl="0" algn="l">
              <a:lnSpc>
                <a:spcPct val="100000"/>
              </a:lnSpc>
              <a:spcBef>
                <a:spcPts val="0"/>
              </a:spcBef>
              <a:spcAft>
                <a:spcPts val="0"/>
              </a:spcAft>
              <a:buSzPts val="20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Enhanced object Literals</a:t>
            </a:r>
            <a:endParaRPr sz="3870"/>
          </a:p>
        </p:txBody>
      </p:sp>
      <p:sp>
        <p:nvSpPr>
          <p:cNvPr id="161" name="Google Shape;161;p22"/>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Consider the following ES 5 fragment:</a:t>
            </a:r>
            <a:endParaRPr/>
          </a:p>
          <a:p>
            <a:pPr indent="0" lvl="0" marL="82296" rtl="0" algn="l">
              <a:lnSpc>
                <a:spcPct val="100000"/>
              </a:lnSpc>
              <a:spcBef>
                <a:spcPts val="600"/>
              </a:spcBef>
              <a:spcAft>
                <a:spcPts val="0"/>
              </a:spcAft>
              <a:buSzPts val="1520"/>
              <a:buNone/>
            </a:pPr>
            <a:r>
              <a:rPr lang="en-US" sz="1900"/>
              <a:t>function createMonster(name, power) </a:t>
            </a:r>
            <a:endParaRPr sz="1900"/>
          </a:p>
          <a:p>
            <a:pPr indent="0" lvl="0" marL="82296" rtl="0" algn="l">
              <a:lnSpc>
                <a:spcPct val="100000"/>
              </a:lnSpc>
              <a:spcBef>
                <a:spcPts val="600"/>
              </a:spcBef>
              <a:spcAft>
                <a:spcPts val="0"/>
              </a:spcAft>
              <a:buSzPts val="1520"/>
              <a:buNone/>
            </a:pPr>
            <a:r>
              <a:rPr lang="en-US" sz="1900"/>
              <a:t>{ </a:t>
            </a:r>
            <a:endParaRPr/>
          </a:p>
          <a:p>
            <a:pPr indent="0" lvl="0" marL="82296" rtl="0" algn="l">
              <a:lnSpc>
                <a:spcPct val="100000"/>
              </a:lnSpc>
              <a:spcBef>
                <a:spcPts val="600"/>
              </a:spcBef>
              <a:spcAft>
                <a:spcPts val="0"/>
              </a:spcAft>
              <a:buSzPts val="1520"/>
              <a:buNone/>
            </a:pPr>
            <a:r>
              <a:rPr lang="en-US" sz="1900"/>
              <a:t>	return { type: 'Monster', name: name, power: power }; </a:t>
            </a:r>
            <a:endParaRPr sz="1900"/>
          </a:p>
          <a:p>
            <a:pPr indent="0" lvl="0" marL="82296" rtl="0" algn="l">
              <a:lnSpc>
                <a:spcPct val="100000"/>
              </a:lnSpc>
              <a:spcBef>
                <a:spcPts val="600"/>
              </a:spcBef>
              <a:spcAft>
                <a:spcPts val="0"/>
              </a:spcAft>
              <a:buSzPts val="1520"/>
              <a:buNone/>
            </a:pPr>
            <a:r>
              <a:rPr lang="en-US" sz="1900"/>
              <a:t>} </a:t>
            </a:r>
            <a:endParaRPr/>
          </a:p>
          <a:p>
            <a:pPr indent="0" lvl="0" marL="82296" rtl="0" algn="l">
              <a:lnSpc>
                <a:spcPct val="100000"/>
              </a:lnSpc>
              <a:spcBef>
                <a:spcPts val="600"/>
              </a:spcBef>
              <a:spcAft>
                <a:spcPts val="0"/>
              </a:spcAft>
              <a:buSzPts val="2560"/>
              <a:buNone/>
            </a:pPr>
            <a:r>
              <a:rPr lang="en-US"/>
              <a:t>With the new shorthand form, this can be rewritten as the following code:</a:t>
            </a:r>
            <a:endParaRPr/>
          </a:p>
          <a:p>
            <a:pPr indent="0" lvl="0" marL="82296" rtl="0" algn="l">
              <a:lnSpc>
                <a:spcPct val="100000"/>
              </a:lnSpc>
              <a:spcBef>
                <a:spcPts val="600"/>
              </a:spcBef>
              <a:spcAft>
                <a:spcPts val="0"/>
              </a:spcAft>
              <a:buSzPts val="1520"/>
              <a:buNone/>
            </a:pPr>
            <a:r>
              <a:rPr lang="en-US" sz="1900"/>
              <a:t>function createMonster(name, power) </a:t>
            </a:r>
            <a:endParaRPr/>
          </a:p>
          <a:p>
            <a:pPr indent="0" lvl="0" marL="82296" rtl="0" algn="l">
              <a:lnSpc>
                <a:spcPct val="100000"/>
              </a:lnSpc>
              <a:spcBef>
                <a:spcPts val="600"/>
              </a:spcBef>
              <a:spcAft>
                <a:spcPts val="0"/>
              </a:spcAft>
              <a:buSzPts val="1520"/>
              <a:buNone/>
            </a:pPr>
            <a:r>
              <a:rPr lang="en-US" sz="1900"/>
              <a:t>{ </a:t>
            </a:r>
            <a:endParaRPr sz="1900"/>
          </a:p>
          <a:p>
            <a:pPr indent="0" lvl="0" marL="82296" rtl="0" algn="l">
              <a:lnSpc>
                <a:spcPct val="100000"/>
              </a:lnSpc>
              <a:spcBef>
                <a:spcPts val="600"/>
              </a:spcBef>
              <a:spcAft>
                <a:spcPts val="0"/>
              </a:spcAft>
              <a:buSzPts val="1520"/>
              <a:buNone/>
            </a:pPr>
            <a:r>
              <a:rPr lang="en-US" sz="1900"/>
              <a:t>	return { type: 'Monster', name, power }; </a:t>
            </a:r>
            <a:endParaRPr/>
          </a:p>
          <a:p>
            <a:pPr indent="0" lvl="0" marL="82296" rtl="0" algn="l">
              <a:lnSpc>
                <a:spcPct val="100000"/>
              </a:lnSpc>
              <a:spcBef>
                <a:spcPts val="600"/>
              </a:spcBef>
              <a:spcAft>
                <a:spcPts val="0"/>
              </a:spcAft>
              <a:buSzPts val="1520"/>
              <a:buNone/>
            </a:pPr>
            <a:r>
              <a:rPr lang="en-US" sz="1900"/>
              <a: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11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Form Control States</a:t>
            </a:r>
            <a:endParaRPr/>
          </a:p>
        </p:txBody>
      </p:sp>
      <p:sp>
        <p:nvSpPr>
          <p:cNvPr id="801" name="Google Shape;801;p112"/>
          <p:cNvSpPr txBox="1"/>
          <p:nvPr>
            <p:ph idx="1" type="body"/>
          </p:nvPr>
        </p:nvSpPr>
        <p:spPr>
          <a:xfrm>
            <a:off x="152400" y="1371600"/>
            <a:ext cx="8781288" cy="4876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Form and FormControl States can be used to display error messages, and to check if data changes are done by user, on web page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11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Events</a:t>
            </a:r>
            <a:endParaRPr/>
          </a:p>
        </p:txBody>
      </p:sp>
      <p:sp>
        <p:nvSpPr>
          <p:cNvPr id="807" name="Google Shape;807;p113"/>
          <p:cNvSpPr txBox="1"/>
          <p:nvPr>
            <p:ph idx="1" type="body"/>
          </p:nvPr>
        </p:nvSpPr>
        <p:spPr>
          <a:xfrm>
            <a:off x="152400" y="1371600"/>
            <a:ext cx="8781288" cy="4876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368"/>
              <a:buChar char="●"/>
            </a:pPr>
            <a:r>
              <a:rPr lang="en-US" sz="2960"/>
              <a:t>In Angular 2/4, events such as button click or any other sort of events can also be handled very easily. The events get triggered from the html page and are sent across to Angular JS class for further processing.  </a:t>
            </a:r>
            <a:endParaRPr/>
          </a:p>
          <a:p>
            <a:pPr indent="-283464" lvl="0" marL="365760" rtl="0" algn="l">
              <a:lnSpc>
                <a:spcPct val="100000"/>
              </a:lnSpc>
              <a:spcBef>
                <a:spcPts val="600"/>
              </a:spcBef>
              <a:spcAft>
                <a:spcPts val="0"/>
              </a:spcAft>
              <a:buSzPts val="2368"/>
              <a:buChar char="●"/>
            </a:pPr>
            <a:r>
              <a:rPr lang="en-US" sz="2960"/>
              <a:t>Let’s look at an example of how we can achieve event handling. </a:t>
            </a:r>
            <a:endParaRPr sz="2960"/>
          </a:p>
          <a:p>
            <a:pPr indent="-283464" lvl="0" marL="365760" rtl="0" algn="l">
              <a:lnSpc>
                <a:spcPct val="100000"/>
              </a:lnSpc>
              <a:spcBef>
                <a:spcPts val="600"/>
              </a:spcBef>
              <a:spcAft>
                <a:spcPts val="0"/>
              </a:spcAft>
              <a:buSzPts val="2368"/>
              <a:buChar char="●"/>
            </a:pPr>
            <a:r>
              <a:rPr lang="en-US" sz="2960"/>
              <a:t>In our example, we will look at displaying a click button and a status property. Initially, the status property will be true. When the button is clicked, the status property will then become false.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1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Events</a:t>
            </a:r>
            <a:endParaRPr/>
          </a:p>
        </p:txBody>
      </p:sp>
      <p:sp>
        <p:nvSpPr>
          <p:cNvPr id="813" name="Google Shape;813;p11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List of DOM Events https://developer.mozilla.org/en-US/docs/Web/Events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115"/>
          <p:cNvSpPr txBox="1"/>
          <p:nvPr>
            <p:ph type="title"/>
          </p:nvPr>
        </p:nvSpPr>
        <p:spPr>
          <a:xfrm>
            <a:off x="152400" y="76200"/>
            <a:ext cx="749808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Nested Components</a:t>
            </a:r>
            <a:endParaRPr/>
          </a:p>
        </p:txBody>
      </p:sp>
      <p:sp>
        <p:nvSpPr>
          <p:cNvPr id="819" name="Google Shape;819;p115"/>
          <p:cNvSpPr txBox="1"/>
          <p:nvPr>
            <p:ph idx="1" type="body"/>
          </p:nvPr>
        </p:nvSpPr>
        <p:spPr>
          <a:xfrm>
            <a:off x="0" y="685800"/>
            <a:ext cx="9144000" cy="5867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When a component has another component, its possible to pass data to and from a nested component in Angular 2/4.</a:t>
            </a:r>
            <a:endParaRPr/>
          </a:p>
        </p:txBody>
      </p:sp>
      <p:pic>
        <p:nvPicPr>
          <p:cNvPr id="820" name="Google Shape;820;p115"/>
          <p:cNvPicPr preferRelativeResize="0"/>
          <p:nvPr/>
        </p:nvPicPr>
        <p:blipFill rotWithShape="1">
          <a:blip r:embed="rId3">
            <a:alphaModFix/>
          </a:blip>
          <a:srcRect b="0" l="0" r="0" t="0"/>
          <a:stretch/>
        </p:blipFill>
        <p:spPr>
          <a:xfrm>
            <a:off x="1666875" y="2409825"/>
            <a:ext cx="5810250" cy="444817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16"/>
          <p:cNvSpPr txBox="1"/>
          <p:nvPr>
            <p:ph type="title"/>
          </p:nvPr>
        </p:nvSpPr>
        <p:spPr>
          <a:xfrm>
            <a:off x="152400" y="228600"/>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@Input</a:t>
            </a:r>
            <a:endParaRPr/>
          </a:p>
        </p:txBody>
      </p:sp>
      <p:sp>
        <p:nvSpPr>
          <p:cNvPr id="826" name="Google Shape;826;p116"/>
          <p:cNvSpPr txBox="1"/>
          <p:nvPr>
            <p:ph idx="1" type="body"/>
          </p:nvPr>
        </p:nvSpPr>
        <p:spPr>
          <a:xfrm>
            <a:off x="228600" y="1219200"/>
            <a:ext cx="8763000" cy="54864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368"/>
              <a:buChar char="●"/>
            </a:pPr>
            <a:r>
              <a:rPr lang="en-US" sz="2960"/>
              <a:t>Nested component can receive input data from parent component using @Input decorator</a:t>
            </a:r>
            <a:endParaRPr/>
          </a:p>
          <a:p>
            <a:pPr indent="-283464" lvl="0" marL="365760" rtl="0" algn="l">
              <a:lnSpc>
                <a:spcPct val="80000"/>
              </a:lnSpc>
              <a:spcBef>
                <a:spcPts val="600"/>
              </a:spcBef>
              <a:spcAft>
                <a:spcPts val="0"/>
              </a:spcAft>
              <a:buSzPts val="2368"/>
              <a:buChar char="●"/>
            </a:pPr>
            <a:r>
              <a:rPr lang="en-US" sz="2960"/>
              <a:t>Below is definition of Nested component</a:t>
            </a:r>
            <a:endParaRPr/>
          </a:p>
          <a:p>
            <a:pPr indent="0" lvl="0" marL="82296" rtl="0" algn="l">
              <a:lnSpc>
                <a:spcPct val="80000"/>
              </a:lnSpc>
              <a:spcBef>
                <a:spcPts val="600"/>
              </a:spcBef>
              <a:spcAft>
                <a:spcPts val="0"/>
              </a:spcAft>
              <a:buSzPts val="2368"/>
              <a:buNone/>
            </a:pPr>
            <a:r>
              <a:rPr lang="en-US" sz="2960"/>
              <a:t>@Component({ </a:t>
            </a:r>
            <a:endParaRPr sz="2960"/>
          </a:p>
          <a:p>
            <a:pPr indent="0" lvl="0" marL="82296" rtl="0" algn="l">
              <a:lnSpc>
                <a:spcPct val="80000"/>
              </a:lnSpc>
              <a:spcBef>
                <a:spcPts val="600"/>
              </a:spcBef>
              <a:spcAft>
                <a:spcPts val="0"/>
              </a:spcAft>
              <a:buSzPts val="2368"/>
              <a:buNone/>
            </a:pPr>
            <a:r>
              <a:rPr lang="en-US" sz="2960"/>
              <a:t>	selector: 'child-selector', </a:t>
            </a:r>
            <a:endParaRPr sz="2960"/>
          </a:p>
          <a:p>
            <a:pPr indent="0" lvl="0" marL="82296" rtl="0" algn="l">
              <a:lnSpc>
                <a:spcPct val="80000"/>
              </a:lnSpc>
              <a:spcBef>
                <a:spcPts val="600"/>
              </a:spcBef>
              <a:spcAft>
                <a:spcPts val="0"/>
              </a:spcAft>
              <a:buSzPts val="2368"/>
              <a:buNone/>
            </a:pPr>
            <a:r>
              <a:rPr lang="en-US" sz="2960"/>
              <a:t>	template: 'child.component.html' </a:t>
            </a:r>
            <a:endParaRPr sz="2960"/>
          </a:p>
          <a:p>
            <a:pPr indent="0" lvl="0" marL="82296" rtl="0" algn="l">
              <a:lnSpc>
                <a:spcPct val="80000"/>
              </a:lnSpc>
              <a:spcBef>
                <a:spcPts val="600"/>
              </a:spcBef>
              <a:spcAft>
                <a:spcPts val="0"/>
              </a:spcAft>
              <a:buSzPts val="2368"/>
              <a:buNone/>
            </a:pPr>
            <a:r>
              <a:rPr lang="en-US" sz="2960"/>
              <a:t>}) </a:t>
            </a:r>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export class ChildComponent </a:t>
            </a:r>
            <a:endParaRPr sz="2960"/>
          </a:p>
          <a:p>
            <a:pPr indent="0" lvl="0" marL="82296" rtl="0" algn="l">
              <a:lnSpc>
                <a:spcPct val="80000"/>
              </a:lnSpc>
              <a:spcBef>
                <a:spcPts val="600"/>
              </a:spcBef>
              <a:spcAft>
                <a:spcPts val="0"/>
              </a:spcAft>
              <a:buSzPts val="2368"/>
              <a:buNone/>
            </a:pPr>
            <a:r>
              <a:rPr lang="en-US" sz="2960"/>
              <a:t>{ </a:t>
            </a:r>
            <a:endParaRPr/>
          </a:p>
          <a:p>
            <a:pPr indent="0" lvl="0" marL="82296" rtl="0" algn="l">
              <a:lnSpc>
                <a:spcPct val="80000"/>
              </a:lnSpc>
              <a:spcBef>
                <a:spcPts val="600"/>
              </a:spcBef>
              <a:spcAft>
                <a:spcPts val="0"/>
              </a:spcAft>
              <a:buSzPts val="2368"/>
              <a:buNone/>
            </a:pPr>
            <a:r>
              <a:rPr lang="en-US" sz="2960"/>
              <a:t>	</a:t>
            </a:r>
            <a:r>
              <a:rPr lang="en-US" sz="2960">
                <a:solidFill>
                  <a:srgbClr val="FF0000"/>
                </a:solidFill>
              </a:rPr>
              <a:t>@Input() </a:t>
            </a:r>
            <a:r>
              <a:rPr lang="en-US" sz="2960">
                <a:solidFill>
                  <a:srgbClr val="00B050"/>
                </a:solidFill>
              </a:rPr>
              <a:t>title</a:t>
            </a:r>
            <a:r>
              <a:rPr lang="en-US" sz="2960"/>
              <a:t>:string; </a:t>
            </a:r>
            <a:endParaRPr sz="2960"/>
          </a:p>
          <a:p>
            <a:pPr indent="0" lvl="0" marL="82296" rtl="0" algn="l">
              <a:lnSpc>
                <a:spcPct val="80000"/>
              </a:lnSpc>
              <a:spcBef>
                <a:spcPts val="600"/>
              </a:spcBef>
              <a:spcAft>
                <a:spcPts val="0"/>
              </a:spcAft>
              <a:buSzPts val="2368"/>
              <a:buNone/>
            </a:pPr>
            <a:r>
              <a:rPr lang="en-US" sz="2960"/>
              <a:t>}</a:t>
            </a:r>
            <a:endParaRPr sz="2960"/>
          </a:p>
        </p:txBody>
      </p:sp>
      <p:cxnSp>
        <p:nvCxnSpPr>
          <p:cNvPr id="827" name="Google Shape;827;p116"/>
          <p:cNvCxnSpPr/>
          <p:nvPr/>
        </p:nvCxnSpPr>
        <p:spPr>
          <a:xfrm>
            <a:off x="3048000" y="5943600"/>
            <a:ext cx="1066800" cy="381000"/>
          </a:xfrm>
          <a:prstGeom prst="straightConnector1">
            <a:avLst/>
          </a:prstGeom>
          <a:noFill/>
          <a:ln cap="flat" cmpd="sng" w="57150">
            <a:solidFill>
              <a:schemeClr val="accent1"/>
            </a:solidFill>
            <a:prstDash val="solid"/>
            <a:round/>
            <a:headEnd len="sm" w="sm" type="none"/>
            <a:tailEnd len="med" w="med" type="stealth"/>
          </a:ln>
        </p:spPr>
      </p:cxnSp>
      <p:sp>
        <p:nvSpPr>
          <p:cNvPr id="828" name="Google Shape;828;p116"/>
          <p:cNvSpPr txBox="1"/>
          <p:nvPr/>
        </p:nvSpPr>
        <p:spPr>
          <a:xfrm>
            <a:off x="4082320" y="6001434"/>
            <a:ext cx="506167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bin"/>
                <a:ea typeface="Cabin"/>
                <a:cs typeface="Cabin"/>
                <a:sym typeface="Cabin"/>
              </a:rPr>
              <a:t>Name of Attribute, which need to be used with child-selector directive</a:t>
            </a:r>
            <a:endParaRPr sz="2400">
              <a:solidFill>
                <a:schemeClr val="dk1"/>
              </a:solidFill>
              <a:latin typeface="Cabin"/>
              <a:ea typeface="Cabin"/>
              <a:cs typeface="Cabin"/>
              <a:sym typeface="Cabi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17"/>
          <p:cNvSpPr txBox="1"/>
          <p:nvPr>
            <p:ph type="title"/>
          </p:nvPr>
        </p:nvSpPr>
        <p:spPr>
          <a:xfrm>
            <a:off x="152400" y="27709"/>
            <a:ext cx="8991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Parent component passes data to Nested Component.</a:t>
            </a:r>
            <a:endParaRPr sz="3870"/>
          </a:p>
        </p:txBody>
      </p:sp>
      <p:sp>
        <p:nvSpPr>
          <p:cNvPr id="834" name="Google Shape;834;p117"/>
          <p:cNvSpPr txBox="1"/>
          <p:nvPr>
            <p:ph idx="1" type="body"/>
          </p:nvPr>
        </p:nvSpPr>
        <p:spPr>
          <a:xfrm>
            <a:off x="228600" y="1219200"/>
            <a:ext cx="8763000"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Below is code snippet of Parent Template</a:t>
            </a:r>
            <a:endParaRPr/>
          </a:p>
          <a:p>
            <a:pPr indent="0" lvl="0" marL="82296" rtl="0" algn="l">
              <a:lnSpc>
                <a:spcPct val="100000"/>
              </a:lnSpc>
              <a:spcBef>
                <a:spcPts val="600"/>
              </a:spcBef>
              <a:spcAft>
                <a:spcPts val="0"/>
              </a:spcAft>
              <a:buSzPts val="2560"/>
              <a:buNone/>
            </a:pPr>
            <a:r>
              <a:rPr lang="en-US"/>
              <a:t>&lt;div&gt; </a:t>
            </a:r>
            <a:endParaRPr/>
          </a:p>
          <a:p>
            <a:pPr indent="0" lvl="0" marL="82296" rtl="0" algn="l">
              <a:lnSpc>
                <a:spcPct val="100000"/>
              </a:lnSpc>
              <a:spcBef>
                <a:spcPts val="600"/>
              </a:spcBef>
              <a:spcAft>
                <a:spcPts val="0"/>
              </a:spcAft>
              <a:buSzPts val="2560"/>
              <a:buNone/>
            </a:pPr>
            <a:r>
              <a:rPr lang="en-US"/>
              <a:t>&lt;h1&gt;I'm a container component&lt;/h1&gt; </a:t>
            </a:r>
            <a:endParaRPr/>
          </a:p>
          <a:p>
            <a:pPr indent="0" lvl="0" marL="82296" rtl="0" algn="l">
              <a:lnSpc>
                <a:spcPct val="100000"/>
              </a:lnSpc>
              <a:spcBef>
                <a:spcPts val="600"/>
              </a:spcBef>
              <a:spcAft>
                <a:spcPts val="0"/>
              </a:spcAft>
              <a:buSzPts val="2560"/>
              <a:buNone/>
            </a:pPr>
            <a:r>
              <a:rPr lang="en-US"/>
              <a:t>&lt;child-selector [</a:t>
            </a:r>
            <a:r>
              <a:rPr lang="en-US">
                <a:solidFill>
                  <a:srgbClr val="00B050"/>
                </a:solidFill>
              </a:rPr>
              <a:t>title</a:t>
            </a:r>
            <a:r>
              <a:rPr lang="en-US"/>
              <a:t>]='childTitle'&gt;&lt;/child-selector&gt; </a:t>
            </a:r>
            <a:endParaRPr/>
          </a:p>
          <a:p>
            <a:pPr indent="0" lvl="0" marL="82296" rtl="0" algn="l">
              <a:lnSpc>
                <a:spcPct val="100000"/>
              </a:lnSpc>
              <a:spcBef>
                <a:spcPts val="600"/>
              </a:spcBef>
              <a:spcAft>
                <a:spcPts val="0"/>
              </a:spcAft>
              <a:buSzPts val="2560"/>
              <a:buNone/>
            </a:pPr>
            <a:r>
              <a:rPr lang="en-US"/>
              <a:t>&lt;/div&gt;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18"/>
          <p:cNvSpPr txBox="1"/>
          <p:nvPr>
            <p:ph type="title"/>
          </p:nvPr>
        </p:nvSpPr>
        <p:spPr>
          <a:xfrm>
            <a:off x="152400" y="27709"/>
            <a:ext cx="8991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Nested component can send data to Parent Component.</a:t>
            </a:r>
            <a:endParaRPr sz="3870"/>
          </a:p>
        </p:txBody>
      </p:sp>
      <p:sp>
        <p:nvSpPr>
          <p:cNvPr id="840" name="Google Shape;840;p118"/>
          <p:cNvSpPr txBox="1"/>
          <p:nvPr>
            <p:ph idx="1" type="body"/>
          </p:nvPr>
        </p:nvSpPr>
        <p:spPr>
          <a:xfrm>
            <a:off x="0" y="1143000"/>
            <a:ext cx="8991600" cy="5562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This can be achieved using </a:t>
            </a:r>
            <a:r>
              <a:rPr lang="en-US" sz="2720">
                <a:solidFill>
                  <a:srgbClr val="FF0000"/>
                </a:solidFill>
              </a:rPr>
              <a:t>@Output </a:t>
            </a:r>
            <a:r>
              <a:rPr lang="en-US" sz="2720"/>
              <a:t>decorator. This data is received by Parent Component as a Event</a:t>
            </a:r>
            <a:endParaRPr/>
          </a:p>
          <a:p>
            <a:pPr indent="0" lvl="0" marL="82296" rtl="0" algn="l">
              <a:lnSpc>
                <a:spcPct val="80000"/>
              </a:lnSpc>
              <a:spcBef>
                <a:spcPts val="600"/>
              </a:spcBef>
              <a:spcAft>
                <a:spcPts val="0"/>
              </a:spcAft>
              <a:buSzPts val="2176"/>
              <a:buNone/>
            </a:pPr>
            <a:r>
              <a:rPr lang="en-US" sz="2720"/>
              <a:t>Below is snippet of Nested Component</a:t>
            </a:r>
            <a:endParaRPr/>
          </a:p>
          <a:p>
            <a:pPr indent="0" lvl="0" marL="82296" rtl="0" algn="l">
              <a:lnSpc>
                <a:spcPct val="80000"/>
              </a:lnSpc>
              <a:spcBef>
                <a:spcPts val="600"/>
              </a:spcBef>
              <a:spcAft>
                <a:spcPts val="0"/>
              </a:spcAft>
              <a:buSzPts val="2176"/>
              <a:buNone/>
            </a:pPr>
            <a:r>
              <a:rPr lang="en-US" sz="2720"/>
              <a:t>@Component({ </a:t>
            </a:r>
            <a:endParaRPr sz="2720"/>
          </a:p>
          <a:p>
            <a:pPr indent="0" lvl="0" marL="82296" rtl="0" algn="l">
              <a:lnSpc>
                <a:spcPct val="80000"/>
              </a:lnSpc>
              <a:spcBef>
                <a:spcPts val="600"/>
              </a:spcBef>
              <a:spcAft>
                <a:spcPts val="0"/>
              </a:spcAft>
              <a:buSzPts val="2176"/>
              <a:buNone/>
            </a:pPr>
            <a:r>
              <a:rPr lang="en-US" sz="2720"/>
              <a:t>selector: 'child-selector', </a:t>
            </a:r>
            <a:endParaRPr sz="2720"/>
          </a:p>
          <a:p>
            <a:pPr indent="0" lvl="0" marL="82296" rtl="0" algn="l">
              <a:lnSpc>
                <a:spcPct val="80000"/>
              </a:lnSpc>
              <a:spcBef>
                <a:spcPts val="600"/>
              </a:spcBef>
              <a:spcAft>
                <a:spcPts val="0"/>
              </a:spcAft>
              <a:buSzPts val="2176"/>
              <a:buNone/>
            </a:pPr>
            <a:r>
              <a:rPr lang="en-US" sz="2720"/>
              <a:t>template: 'child.component.html' </a:t>
            </a:r>
            <a:endParaRPr sz="2720"/>
          </a:p>
          <a:p>
            <a:pPr indent="0" lvl="0" marL="82296" rtl="0" algn="l">
              <a:lnSpc>
                <a:spcPct val="80000"/>
              </a:lnSpc>
              <a:spcBef>
                <a:spcPts val="600"/>
              </a:spcBef>
              <a:spcAft>
                <a:spcPts val="0"/>
              </a:spcAft>
              <a:buSzPts val="2176"/>
              <a:buNone/>
            </a:pPr>
            <a:r>
              <a:rPr lang="en-US" sz="2720"/>
              <a:t>}) </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export class ChildComponent </a:t>
            </a:r>
            <a:endParaRPr sz="2720"/>
          </a:p>
          <a:p>
            <a:pPr indent="0" lvl="0" marL="82296" rtl="0" algn="l">
              <a:lnSpc>
                <a:spcPct val="80000"/>
              </a:lnSpc>
              <a:spcBef>
                <a:spcPts val="600"/>
              </a:spcBef>
              <a:spcAft>
                <a:spcPts val="0"/>
              </a:spcAft>
              <a:buSzPts val="2176"/>
              <a:buNone/>
            </a:pPr>
            <a:r>
              <a:rPr lang="en-US" sz="2720"/>
              <a:t>{ </a:t>
            </a:r>
            <a:endParaRPr/>
          </a:p>
          <a:p>
            <a:pPr indent="0" lvl="0" marL="82296" rtl="0" algn="l">
              <a:lnSpc>
                <a:spcPct val="80000"/>
              </a:lnSpc>
              <a:spcBef>
                <a:spcPts val="600"/>
              </a:spcBef>
              <a:spcAft>
                <a:spcPts val="0"/>
              </a:spcAft>
              <a:buSzPts val="2176"/>
              <a:buNone/>
            </a:pPr>
            <a:r>
              <a:rPr lang="en-US" sz="2720">
                <a:solidFill>
                  <a:srgbClr val="FF0000"/>
                </a:solidFill>
              </a:rPr>
              <a:t>@output</a:t>
            </a:r>
            <a:r>
              <a:rPr lang="en-US" sz="2720"/>
              <a:t>() </a:t>
            </a:r>
            <a:r>
              <a:rPr lang="en-US" sz="2720">
                <a:solidFill>
                  <a:srgbClr val="0070C0"/>
                </a:solidFill>
              </a:rPr>
              <a:t>notify</a:t>
            </a:r>
            <a:r>
              <a:rPr lang="en-US" sz="2720"/>
              <a:t>: EventEmitter&lt;string&gt; = new EventEmitter&lt;string&gt;(); </a:t>
            </a:r>
            <a:endParaRPr sz="2720"/>
          </a:p>
          <a:p>
            <a:pPr indent="0" lvl="0" marL="82296" rtl="0" algn="l">
              <a:lnSpc>
                <a:spcPct val="80000"/>
              </a:lnSpc>
              <a:spcBef>
                <a:spcPts val="600"/>
              </a:spcBef>
              <a:spcAft>
                <a:spcPts val="0"/>
              </a:spcAft>
              <a:buSzPts val="2176"/>
              <a:buNone/>
            </a:pPr>
            <a:r>
              <a:rPr lang="en-US" sz="2720"/>
              <a:t>onClick() { this.notify.emit('Click from nested component'); } </a:t>
            </a:r>
            <a:endParaRPr/>
          </a:p>
          <a:p>
            <a:pPr indent="0" lvl="0" marL="82296" rtl="0" algn="l">
              <a:lnSpc>
                <a:spcPct val="80000"/>
              </a:lnSpc>
              <a:spcBef>
                <a:spcPts val="600"/>
              </a:spcBef>
              <a:spcAft>
                <a:spcPts val="0"/>
              </a:spcAft>
              <a:buSzPts val="2176"/>
              <a:buNone/>
            </a:pPr>
            <a:r>
              <a:rPr lang="en-US" sz="2720"/>
              <a:t>}</a:t>
            </a:r>
            <a:endParaRPr/>
          </a:p>
          <a:p>
            <a:pPr indent="0" lvl="0" marL="82296" rtl="0" algn="l">
              <a:lnSpc>
                <a:spcPct val="80000"/>
              </a:lnSpc>
              <a:spcBef>
                <a:spcPts val="600"/>
              </a:spcBef>
              <a:spcAft>
                <a:spcPts val="0"/>
              </a:spcAft>
              <a:buSzPts val="2176"/>
              <a:buNone/>
            </a:pPr>
            <a:r>
              <a:t/>
            </a:r>
            <a:endParaRPr sz="272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19"/>
          <p:cNvSpPr txBox="1"/>
          <p:nvPr>
            <p:ph type="title"/>
          </p:nvPr>
        </p:nvSpPr>
        <p:spPr>
          <a:xfrm>
            <a:off x="20782" y="76200"/>
            <a:ext cx="8991600" cy="8659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Parent component template</a:t>
            </a:r>
            <a:endParaRPr/>
          </a:p>
        </p:txBody>
      </p:sp>
      <p:sp>
        <p:nvSpPr>
          <p:cNvPr id="846" name="Google Shape;846;p119"/>
          <p:cNvSpPr txBox="1"/>
          <p:nvPr>
            <p:ph idx="1" type="body"/>
          </p:nvPr>
        </p:nvSpPr>
        <p:spPr>
          <a:xfrm>
            <a:off x="0" y="762000"/>
            <a:ext cx="8991600"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&lt;div&gt; </a:t>
            </a:r>
            <a:endParaRPr sz="2720"/>
          </a:p>
          <a:p>
            <a:pPr indent="0" lvl="0" marL="82296" rtl="0" algn="l">
              <a:lnSpc>
                <a:spcPct val="80000"/>
              </a:lnSpc>
              <a:spcBef>
                <a:spcPts val="600"/>
              </a:spcBef>
              <a:spcAft>
                <a:spcPts val="0"/>
              </a:spcAft>
              <a:buSzPts val="2176"/>
              <a:buNone/>
            </a:pPr>
            <a:r>
              <a:rPr lang="en-US" sz="2720"/>
              <a:t>&lt;h1&gt;I'm a container component&lt;/h1&gt; </a:t>
            </a:r>
            <a:endParaRPr sz="2720"/>
          </a:p>
          <a:p>
            <a:pPr indent="0" lvl="0" marL="82296" rtl="0" algn="l">
              <a:lnSpc>
                <a:spcPct val="80000"/>
              </a:lnSpc>
              <a:spcBef>
                <a:spcPts val="600"/>
              </a:spcBef>
              <a:spcAft>
                <a:spcPts val="0"/>
              </a:spcAft>
              <a:buSzPts val="2176"/>
              <a:buNone/>
            </a:pPr>
            <a:r>
              <a:rPr lang="en-US" sz="2720"/>
              <a:t>&lt;child-selector (</a:t>
            </a:r>
            <a:r>
              <a:rPr lang="en-US" sz="2720">
                <a:solidFill>
                  <a:srgbClr val="0070C0"/>
                </a:solidFill>
              </a:rPr>
              <a:t>notify</a:t>
            </a:r>
            <a:r>
              <a:rPr lang="en-US" sz="2720"/>
              <a:t>)='onNotify($event)&gt;</a:t>
            </a:r>
            <a:endParaRPr/>
          </a:p>
          <a:p>
            <a:pPr indent="0" lvl="0" marL="82296" rtl="0" algn="l">
              <a:lnSpc>
                <a:spcPct val="80000"/>
              </a:lnSpc>
              <a:spcBef>
                <a:spcPts val="600"/>
              </a:spcBef>
              <a:spcAft>
                <a:spcPts val="0"/>
              </a:spcAft>
              <a:buSzPts val="2176"/>
              <a:buNone/>
            </a:pPr>
            <a:r>
              <a:rPr lang="en-US" sz="2720"/>
              <a:t>&lt;/child-selector&gt; </a:t>
            </a:r>
            <a:endParaRPr sz="2720"/>
          </a:p>
          <a:p>
            <a:pPr indent="0" lvl="0" marL="82296" rtl="0" algn="l">
              <a:lnSpc>
                <a:spcPct val="80000"/>
              </a:lnSpc>
              <a:spcBef>
                <a:spcPts val="600"/>
              </a:spcBef>
              <a:spcAft>
                <a:spcPts val="0"/>
              </a:spcAft>
              <a:buSzPts val="2176"/>
              <a:buNone/>
            </a:pPr>
            <a:r>
              <a:rPr lang="en-US" sz="2720"/>
              <a:t>&lt;/div&gt;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@Component({ </a:t>
            </a:r>
            <a:endParaRPr sz="2720"/>
          </a:p>
          <a:p>
            <a:pPr indent="0" lvl="0" marL="82296" rtl="0" algn="l">
              <a:lnSpc>
                <a:spcPct val="80000"/>
              </a:lnSpc>
              <a:spcBef>
                <a:spcPts val="600"/>
              </a:spcBef>
              <a:spcAft>
                <a:spcPts val="0"/>
              </a:spcAft>
              <a:buSzPts val="2176"/>
              <a:buNone/>
            </a:pPr>
            <a:r>
              <a:rPr lang="en-US" sz="2720"/>
              <a:t>selector: 'parent-selector', </a:t>
            </a:r>
            <a:endParaRPr sz="2720"/>
          </a:p>
          <a:p>
            <a:pPr indent="0" lvl="0" marL="82296" rtl="0" algn="l">
              <a:lnSpc>
                <a:spcPct val="80000"/>
              </a:lnSpc>
              <a:spcBef>
                <a:spcPts val="600"/>
              </a:spcBef>
              <a:spcAft>
                <a:spcPts val="0"/>
              </a:spcAft>
              <a:buSzPts val="2176"/>
              <a:buNone/>
            </a:pPr>
            <a:r>
              <a:rPr lang="en-US" sz="2720"/>
              <a:t>template: 'parent.component.html', </a:t>
            </a:r>
            <a:endParaRPr sz="2720"/>
          </a:p>
          <a:p>
            <a:pPr indent="0" lvl="0" marL="82296" rtl="0" algn="l">
              <a:lnSpc>
                <a:spcPct val="80000"/>
              </a:lnSpc>
              <a:spcBef>
                <a:spcPts val="600"/>
              </a:spcBef>
              <a:spcAft>
                <a:spcPts val="0"/>
              </a:spcAft>
              <a:buSzPts val="2176"/>
              <a:buNone/>
            </a:pPr>
            <a:r>
              <a:rPr lang="en-US" sz="2720"/>
              <a:t>directives: [ChildComponent] })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export class ParentComponent { onNotify(message:string):void { alert(message); } </a:t>
            </a:r>
            <a:endParaRPr sz="2720"/>
          </a:p>
          <a:p>
            <a:pPr indent="0" lvl="0" marL="82296" rtl="0" algn="l">
              <a:lnSpc>
                <a:spcPct val="80000"/>
              </a:lnSpc>
              <a:spcBef>
                <a:spcPts val="600"/>
              </a:spcBef>
              <a:spcAft>
                <a:spcPts val="0"/>
              </a:spcAft>
              <a:buSzPts val="2176"/>
              <a:buNone/>
            </a:pPr>
            <a:r>
              <a:rPr lang="en-US" sz="2720"/>
              <a:t>}</a:t>
            </a:r>
            <a:endParaRPr sz="272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0"/>
          <p:cNvSpPr txBox="1"/>
          <p:nvPr>
            <p:ph type="title"/>
          </p:nvPr>
        </p:nvSpPr>
        <p:spPr>
          <a:xfrm>
            <a:off x="20782" y="76200"/>
            <a:ext cx="8991600" cy="8659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Component Inheritance</a:t>
            </a:r>
            <a:endParaRPr/>
          </a:p>
        </p:txBody>
      </p:sp>
      <p:sp>
        <p:nvSpPr>
          <p:cNvPr id="852" name="Google Shape;852;p120"/>
          <p:cNvSpPr txBox="1"/>
          <p:nvPr>
            <p:ph idx="1" type="body"/>
          </p:nvPr>
        </p:nvSpPr>
        <p:spPr>
          <a:xfrm>
            <a:off x="0" y="762000"/>
            <a:ext cx="8991600"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lang="en-US" sz="2480"/>
              <a:t>Component Inheritance in Angular 2.3 covers all of the following:</a:t>
            </a:r>
            <a:endParaRPr/>
          </a:p>
          <a:p>
            <a:pPr indent="-283464" lvl="0" marL="365760" rtl="0" algn="l">
              <a:lnSpc>
                <a:spcPct val="80000"/>
              </a:lnSpc>
              <a:spcBef>
                <a:spcPts val="600"/>
              </a:spcBef>
              <a:spcAft>
                <a:spcPts val="0"/>
              </a:spcAft>
              <a:buSzPts val="1984"/>
              <a:buChar char="●"/>
            </a:pPr>
            <a:r>
              <a:rPr b="1" lang="en-US" sz="2480"/>
              <a:t>Metadata (decorators)</a:t>
            </a:r>
            <a:r>
              <a:rPr lang="en-US" sz="2480"/>
              <a:t>: metadata (e.g. @Input(), @Output), etc. defined in a derived class will override any previous metadata in the inheritance chain otherwise the base class metadata will be used.</a:t>
            </a:r>
            <a:endParaRPr/>
          </a:p>
          <a:p>
            <a:pPr indent="-283464" lvl="0" marL="365760" rtl="0" algn="l">
              <a:lnSpc>
                <a:spcPct val="80000"/>
              </a:lnSpc>
              <a:spcBef>
                <a:spcPts val="600"/>
              </a:spcBef>
              <a:spcAft>
                <a:spcPts val="0"/>
              </a:spcAft>
              <a:buSzPts val="1984"/>
              <a:buChar char="●"/>
            </a:pPr>
            <a:r>
              <a:rPr b="1" lang="en-US" sz="2480"/>
              <a:t>Constructor</a:t>
            </a:r>
            <a:r>
              <a:rPr lang="en-US" sz="2480"/>
              <a:t>: the base class constructor will be used if the derived class doesn’t have one, this mean that all the services you injected in parent constructor will be inherited to child component as well.</a:t>
            </a:r>
            <a:endParaRPr/>
          </a:p>
          <a:p>
            <a:pPr indent="-283464" lvl="0" marL="365760" rtl="0" algn="l">
              <a:lnSpc>
                <a:spcPct val="80000"/>
              </a:lnSpc>
              <a:spcBef>
                <a:spcPts val="600"/>
              </a:spcBef>
              <a:spcAft>
                <a:spcPts val="0"/>
              </a:spcAft>
              <a:buSzPts val="1984"/>
              <a:buChar char="●"/>
            </a:pPr>
            <a:r>
              <a:rPr b="1" lang="en-US" sz="2480"/>
              <a:t>Lifecycle hooks</a:t>
            </a:r>
            <a:r>
              <a:rPr lang="en-US" sz="2480"/>
              <a:t>: parent lifecycle hooks (e.g. ngOnInit, ngOnChanges) will be called even when are not defined in the derived class.</a:t>
            </a:r>
            <a:endParaRPr/>
          </a:p>
          <a:p>
            <a:pPr indent="-283464" lvl="0" marL="365760" rtl="0" algn="l">
              <a:lnSpc>
                <a:spcPct val="80000"/>
              </a:lnSpc>
              <a:spcBef>
                <a:spcPts val="600"/>
              </a:spcBef>
              <a:spcAft>
                <a:spcPts val="0"/>
              </a:spcAft>
              <a:buSzPts val="1984"/>
              <a:buChar char="●"/>
            </a:pPr>
            <a:r>
              <a:rPr lang="en-US" sz="2480"/>
              <a:t>Component inheritance </a:t>
            </a:r>
            <a:r>
              <a:rPr b="1" lang="en-US" sz="2480"/>
              <a:t>DO NOT</a:t>
            </a:r>
            <a:r>
              <a:rPr lang="en-US" sz="2480"/>
              <a:t> cover templates and styles. Any shared DOM or behaviours must be handled separately.</a:t>
            </a:r>
            <a:endParaRPr/>
          </a:p>
          <a:p>
            <a:pPr indent="-283464" lvl="0" marL="365760" rtl="0" algn="l">
              <a:lnSpc>
                <a:spcPct val="80000"/>
              </a:lnSpc>
              <a:spcBef>
                <a:spcPts val="600"/>
              </a:spcBef>
              <a:spcAft>
                <a:spcPts val="0"/>
              </a:spcAft>
              <a:buSzPts val="1984"/>
              <a:buChar char="●"/>
            </a:pPr>
            <a:r>
              <a:rPr lang="en-US" sz="2480">
                <a:solidFill>
                  <a:srgbClr val="FF0000"/>
                </a:solidFill>
              </a:rPr>
              <a:t>extends</a:t>
            </a:r>
            <a:r>
              <a:rPr lang="en-US" sz="2480"/>
              <a:t> is the keyword used </a:t>
            </a:r>
            <a:endParaRPr sz="248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121"/>
          <p:cNvSpPr txBox="1"/>
          <p:nvPr>
            <p:ph type="title"/>
          </p:nvPr>
        </p:nvSpPr>
        <p:spPr>
          <a:xfrm>
            <a:off x="0" y="17490"/>
            <a:ext cx="8991600" cy="63730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Template Swapping</a:t>
            </a:r>
            <a:endParaRPr sz="3870"/>
          </a:p>
        </p:txBody>
      </p:sp>
      <p:sp>
        <p:nvSpPr>
          <p:cNvPr id="858" name="Google Shape;858;p121"/>
          <p:cNvSpPr txBox="1"/>
          <p:nvPr>
            <p:ph idx="1" type="body"/>
          </p:nvPr>
        </p:nvSpPr>
        <p:spPr>
          <a:xfrm>
            <a:off x="0" y="762000"/>
            <a:ext cx="8991600"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Angular components are a fantastic way to break up our web apps into small &amp; easy to understand pieces of UI code. </a:t>
            </a:r>
            <a:endParaRPr sz="2960"/>
          </a:p>
          <a:p>
            <a:pPr indent="0" lvl="0" marL="82296" rtl="0" algn="l">
              <a:lnSpc>
                <a:spcPct val="80000"/>
              </a:lnSpc>
              <a:spcBef>
                <a:spcPts val="600"/>
              </a:spcBef>
              <a:spcAft>
                <a:spcPts val="0"/>
              </a:spcAft>
              <a:buSzPts val="2368"/>
              <a:buNone/>
            </a:pPr>
            <a:r>
              <a:rPr lang="en-US" sz="2960"/>
              <a:t>In some cases, we want to display same data, in different Formats. For example</a:t>
            </a:r>
            <a:endParaRPr/>
          </a:p>
          <a:p>
            <a:pPr indent="-283464" lvl="0" marL="365760" rtl="0" algn="l">
              <a:lnSpc>
                <a:spcPct val="80000"/>
              </a:lnSpc>
              <a:spcBef>
                <a:spcPts val="600"/>
              </a:spcBef>
              <a:spcAft>
                <a:spcPts val="0"/>
              </a:spcAft>
              <a:buSzPts val="2368"/>
              <a:buChar char="●"/>
            </a:pPr>
            <a:r>
              <a:rPr lang="en-US" sz="2960"/>
              <a:t>in mobile and desktop layouts. </a:t>
            </a:r>
            <a:endParaRPr/>
          </a:p>
          <a:p>
            <a:pPr indent="-283464" lvl="0" marL="365760" rtl="0" algn="l">
              <a:lnSpc>
                <a:spcPct val="80000"/>
              </a:lnSpc>
              <a:spcBef>
                <a:spcPts val="600"/>
              </a:spcBef>
              <a:spcAft>
                <a:spcPts val="0"/>
              </a:spcAft>
              <a:buSzPts val="2368"/>
              <a:buChar char="●"/>
            </a:pPr>
            <a:r>
              <a:rPr lang="en-US" sz="2960"/>
              <a:t>in list view and table view.</a:t>
            </a:r>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In these cases it would be really helpful to be able to swap the templates when displaying the data in different formats. </a:t>
            </a:r>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We can achieve Template Swapping using Angular Component Inheritance.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Promise</a:t>
            </a:r>
            <a:endParaRPr sz="3870"/>
          </a:p>
        </p:txBody>
      </p:sp>
      <p:sp>
        <p:nvSpPr>
          <p:cNvPr id="167" name="Google Shape;167;p23"/>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"Imagine there is a </a:t>
            </a:r>
            <a:r>
              <a:rPr b="1" lang="en-US"/>
              <a:t>kid</a:t>
            </a:r>
            <a:r>
              <a:rPr lang="en-US"/>
              <a:t>. And mom </a:t>
            </a:r>
            <a:r>
              <a:rPr b="1" lang="en-US"/>
              <a:t>promises</a:t>
            </a:r>
            <a:r>
              <a:rPr lang="en-US"/>
              <a:t> him that she'll get him a </a:t>
            </a:r>
            <a:r>
              <a:rPr b="1" lang="en-US"/>
              <a:t>new phone</a:t>
            </a:r>
            <a:r>
              <a:rPr lang="en-US"/>
              <a:t> next week.“</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That is a </a:t>
            </a:r>
            <a:r>
              <a:rPr b="1" lang="en-US"/>
              <a:t>promise</a:t>
            </a:r>
            <a:r>
              <a:rPr lang="en-US"/>
              <a:t>. A promise has 3 states. They are:</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pending</a:t>
            </a:r>
            <a:r>
              <a:rPr lang="en-US"/>
              <a:t>: He don't know if you will get that phone until next week.</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resolved</a:t>
            </a:r>
            <a:r>
              <a:rPr lang="en-US"/>
              <a:t>: His mom really buys him a brand new phone.</a:t>
            </a:r>
            <a:endParaRPr/>
          </a:p>
          <a:p>
            <a:pPr indent="-283464" lvl="0" marL="365760" rtl="0" algn="l">
              <a:lnSpc>
                <a:spcPct val="100000"/>
              </a:lnSpc>
              <a:spcBef>
                <a:spcPts val="600"/>
              </a:spcBef>
              <a:spcAft>
                <a:spcPts val="0"/>
              </a:spcAft>
              <a:buSzPts val="2560"/>
              <a:buChar char="●"/>
            </a:pPr>
            <a:r>
              <a:rPr lang="en-US"/>
              <a:t>Promise is </a:t>
            </a:r>
            <a:r>
              <a:rPr b="1" lang="en-US">
                <a:solidFill>
                  <a:srgbClr val="FF0000"/>
                </a:solidFill>
              </a:rPr>
              <a:t>rejected</a:t>
            </a:r>
            <a:r>
              <a:rPr lang="en-US"/>
              <a:t>: He don't get a new phone because your mom is not happy.</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122"/>
          <p:cNvSpPr txBox="1"/>
          <p:nvPr>
            <p:ph type="title"/>
          </p:nvPr>
        </p:nvSpPr>
        <p:spPr>
          <a:xfrm>
            <a:off x="-21236" y="152400"/>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 What is Observable?</a:t>
            </a:r>
            <a:endParaRPr/>
          </a:p>
        </p:txBody>
      </p:sp>
      <p:sp>
        <p:nvSpPr>
          <p:cNvPr id="864" name="Google Shape;864;p122"/>
          <p:cNvSpPr txBox="1"/>
          <p:nvPr>
            <p:ph idx="1" type="body"/>
          </p:nvPr>
        </p:nvSpPr>
        <p:spPr>
          <a:xfrm>
            <a:off x="0" y="838200"/>
            <a:ext cx="8933688" cy="5410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408"/>
              <a:buNone/>
            </a:pPr>
            <a:r>
              <a:rPr lang="en-US" sz="1760"/>
              <a:t>An observable data service is an Angular 2 injectable service that can be used to provide data to multiple parts of the application. </a:t>
            </a:r>
            <a:endParaRPr sz="1760"/>
          </a:p>
          <a:p>
            <a:pPr indent="0" lvl="0" marL="82296" rtl="0" algn="l">
              <a:lnSpc>
                <a:spcPct val="80000"/>
              </a:lnSpc>
              <a:spcBef>
                <a:spcPts val="600"/>
              </a:spcBef>
              <a:spcAft>
                <a:spcPts val="0"/>
              </a:spcAft>
              <a:buSzPts val="1408"/>
              <a:buNone/>
            </a:pPr>
            <a:r>
              <a:rPr lang="en-US" sz="1760"/>
              <a:t>The service, usually named a store, can be injected anywhere the data is needed.</a:t>
            </a:r>
            <a:endParaRPr/>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rPr lang="en-US" sz="1760"/>
              <a:t>You can think of an observable as an array whose items arrive asynchronously over time. </a:t>
            </a:r>
            <a:r>
              <a:rPr b="1" lang="en-US" sz="1760"/>
              <a:t>Observables help you manage asynchronous data</a:t>
            </a:r>
            <a:r>
              <a:rPr lang="en-US" sz="1760"/>
              <a:t>, such as data coming from a backend service. Observables are used within Angular itself, including Angular’s event system and its http client service. To use observables, Angular uses a third-party library called Reactive Extensions (</a:t>
            </a:r>
            <a:r>
              <a:rPr b="1" lang="en-US" sz="1760"/>
              <a:t>RxJS</a:t>
            </a:r>
            <a:r>
              <a:rPr lang="en-US" sz="1760"/>
              <a:t>). Observables are a proposed feature for ES 2016, the next version of JavaScript.</a:t>
            </a:r>
            <a:endParaRPr/>
          </a:p>
          <a:p>
            <a:pPr indent="-283464" lvl="0" marL="365760" rtl="0" algn="l">
              <a:lnSpc>
                <a:spcPct val="80000"/>
              </a:lnSpc>
              <a:spcBef>
                <a:spcPts val="600"/>
              </a:spcBef>
              <a:spcAft>
                <a:spcPts val="0"/>
              </a:spcAft>
              <a:buSzPts val="1408"/>
              <a:buChar char="●"/>
            </a:pPr>
            <a:r>
              <a:rPr b="1" lang="en-US" sz="1760"/>
              <a:t>How to Use an Observable Data Service</a:t>
            </a:r>
            <a:endParaRPr/>
          </a:p>
          <a:p>
            <a:pPr indent="-283464" lvl="0" marL="365760" rtl="0" algn="l">
              <a:lnSpc>
                <a:spcPct val="80000"/>
              </a:lnSpc>
              <a:spcBef>
                <a:spcPts val="600"/>
              </a:spcBef>
              <a:spcAft>
                <a:spcPts val="0"/>
              </a:spcAft>
              <a:buSzPts val="1408"/>
              <a:buChar char="●"/>
            </a:pPr>
            <a:r>
              <a:rPr lang="en-US" sz="1760"/>
              <a:t>The data service exposes an observable, for example, TodoStore exposes the todos observable. Each value of this observable is a new list of todos.</a:t>
            </a:r>
            <a:endParaRPr/>
          </a:p>
          <a:p>
            <a:pPr indent="-283464" lvl="0" marL="365760" rtl="0" algn="l">
              <a:lnSpc>
                <a:spcPct val="80000"/>
              </a:lnSpc>
              <a:spcBef>
                <a:spcPts val="600"/>
              </a:spcBef>
              <a:spcAft>
                <a:spcPts val="0"/>
              </a:spcAft>
              <a:buSzPts val="1408"/>
              <a:buChar char="●"/>
            </a:pPr>
            <a:r>
              <a:rPr lang="en-US" sz="1760"/>
              <a:t>The data service can then be used directly in the templates using the async pipe</a:t>
            </a:r>
            <a:endParaRPr/>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rPr lang="en-US" sz="1760"/>
              <a:t>giving us the ability to maintain integrity of the type of data we are expecting to receive.</a:t>
            </a:r>
            <a:endParaRPr/>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rPr lang="en-US" sz="1760"/>
              <a:t>This follows Observer Design pattern</a:t>
            </a:r>
            <a:endParaRPr sz="176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123"/>
          <p:cNvSpPr txBox="1"/>
          <p:nvPr>
            <p:ph type="title"/>
          </p:nvPr>
        </p:nvSpPr>
        <p:spPr>
          <a:xfrm>
            <a:off x="-21236" y="152400"/>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 What is Observable?</a:t>
            </a:r>
            <a:endParaRPr/>
          </a:p>
        </p:txBody>
      </p:sp>
      <p:sp>
        <p:nvSpPr>
          <p:cNvPr id="870" name="Google Shape;870;p123"/>
          <p:cNvSpPr txBox="1"/>
          <p:nvPr>
            <p:ph idx="1" type="body"/>
          </p:nvPr>
        </p:nvSpPr>
        <p:spPr>
          <a:xfrm>
            <a:off x="0" y="838200"/>
            <a:ext cx="8933688" cy="5410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The </a:t>
            </a:r>
            <a:r>
              <a:rPr b="1" lang="en-US"/>
              <a:t>observer pattern</a:t>
            </a:r>
            <a:r>
              <a:rPr lang="en-US"/>
              <a:t> is a </a:t>
            </a:r>
            <a:r>
              <a:rPr lang="en-US" u="sng">
                <a:solidFill>
                  <a:schemeClr val="hlink"/>
                </a:solidFill>
                <a:hlinkClick r:id="rId3"/>
              </a:rPr>
              <a:t>software design pattern</a:t>
            </a:r>
            <a:r>
              <a:rPr lang="en-US"/>
              <a:t> in which an </a:t>
            </a:r>
            <a:r>
              <a:rPr lang="en-US" u="sng">
                <a:solidFill>
                  <a:schemeClr val="hlink"/>
                </a:solidFill>
                <a:hlinkClick r:id="rId4"/>
              </a:rPr>
              <a:t>object</a:t>
            </a:r>
            <a:r>
              <a:rPr lang="en-US"/>
              <a:t>, called the </a:t>
            </a:r>
            <a:r>
              <a:rPr b="1" lang="en-US"/>
              <a:t>subject</a:t>
            </a:r>
            <a:r>
              <a:rPr lang="en-US"/>
              <a:t>, maintains a list of its dependents, called </a:t>
            </a:r>
            <a:r>
              <a:rPr b="1" lang="en-US"/>
              <a:t>observers</a:t>
            </a:r>
            <a:r>
              <a:rPr lang="en-US"/>
              <a:t>, and notifies them automatically of any state changes, usually by calling one of their </a:t>
            </a:r>
            <a:r>
              <a:rPr lang="en-US" u="sng">
                <a:solidFill>
                  <a:schemeClr val="hlink"/>
                </a:solidFill>
                <a:hlinkClick r:id="rId5"/>
              </a:rPr>
              <a:t>methods</a:t>
            </a:r>
            <a:r>
              <a:rPr lang="en-US"/>
              <a:t>. It is mainly used to implement distributed </a:t>
            </a:r>
            <a:r>
              <a:rPr lang="en-US" u="sng">
                <a:solidFill>
                  <a:schemeClr val="hlink"/>
                </a:solidFill>
                <a:hlinkClick r:id="rId6"/>
              </a:rPr>
              <a:t>event handling</a:t>
            </a:r>
            <a:r>
              <a:rPr lang="en-US"/>
              <a:t> systems.</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The problem with Promises is that they are neither cancellable nor are they a good way to manage collections of data</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124"/>
          <p:cNvSpPr txBox="1"/>
          <p:nvPr>
            <p:ph type="title"/>
          </p:nvPr>
        </p:nvSpPr>
        <p:spPr>
          <a:xfrm>
            <a:off x="0" y="152400"/>
            <a:ext cx="87812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Observable - How to Modify data</a:t>
            </a:r>
            <a:endParaRPr/>
          </a:p>
        </p:txBody>
      </p:sp>
      <p:sp>
        <p:nvSpPr>
          <p:cNvPr id="876" name="Google Shape;876;p124"/>
          <p:cNvSpPr txBox="1"/>
          <p:nvPr>
            <p:ph idx="1" type="body"/>
          </p:nvPr>
        </p:nvSpPr>
        <p:spPr>
          <a:xfrm>
            <a:off x="0" y="838200"/>
            <a:ext cx="8933688" cy="54102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984"/>
              <a:buChar char="●"/>
            </a:pPr>
            <a:r>
              <a:rPr lang="en-US" sz="2480"/>
              <a:t>The data in stores is modified by calling </a:t>
            </a:r>
            <a:r>
              <a:rPr i="1" lang="en-US" sz="2480"/>
              <a:t>action methods</a:t>
            </a:r>
            <a:r>
              <a:rPr lang="en-US" sz="2480"/>
              <a:t> on them, for example:</a:t>
            </a:r>
            <a:endParaRPr/>
          </a:p>
          <a:p>
            <a:pPr indent="-283464" lvl="0" marL="365760" rtl="0" algn="l">
              <a:lnSpc>
                <a:spcPct val="80000"/>
              </a:lnSpc>
              <a:spcBef>
                <a:spcPts val="600"/>
              </a:spcBef>
              <a:spcAft>
                <a:spcPts val="0"/>
              </a:spcAft>
              <a:buSzPts val="1984"/>
              <a:buChar char="●"/>
            </a:pPr>
            <a:r>
              <a:rPr lang="en-US" sz="2480"/>
              <a:t>onAddTodo(description) {</a:t>
            </a:r>
            <a:endParaRPr/>
          </a:p>
          <a:p>
            <a:pPr indent="-283464" lvl="0" marL="365760" rtl="0" algn="l">
              <a:lnSpc>
                <a:spcPct val="80000"/>
              </a:lnSpc>
              <a:spcBef>
                <a:spcPts val="600"/>
              </a:spcBef>
              <a:spcAft>
                <a:spcPts val="0"/>
              </a:spcAft>
              <a:buSzPts val="1984"/>
              <a:buChar char="●"/>
            </a:pPr>
            <a:r>
              <a:rPr lang="en-US" sz="2480"/>
              <a:t>this.todoStore.addTodo(newTodo)</a:t>
            </a:r>
            <a:endParaRPr/>
          </a:p>
          <a:p>
            <a:pPr indent="-283464" lvl="0" marL="365760" rtl="0" algn="l">
              <a:lnSpc>
                <a:spcPct val="80000"/>
              </a:lnSpc>
              <a:spcBef>
                <a:spcPts val="600"/>
              </a:spcBef>
              <a:spcAft>
                <a:spcPts val="0"/>
              </a:spcAft>
              <a:buSzPts val="1984"/>
              <a:buChar char="●"/>
            </a:pPr>
            <a:r>
              <a:rPr lang="en-US" sz="2480"/>
              <a:t>.subscribe(</a:t>
            </a:r>
            <a:endParaRPr/>
          </a:p>
          <a:p>
            <a:pPr indent="-283464" lvl="0" marL="365760" rtl="0" algn="l">
              <a:lnSpc>
                <a:spcPct val="80000"/>
              </a:lnSpc>
              <a:spcBef>
                <a:spcPts val="600"/>
              </a:spcBef>
              <a:spcAft>
                <a:spcPts val="0"/>
              </a:spcAft>
              <a:buSzPts val="1984"/>
              <a:buChar char="●"/>
            </a:pPr>
            <a:r>
              <a:rPr lang="en-US" sz="2480"/>
              <a:t>res =&gt; {},</a:t>
            </a:r>
            <a:endParaRPr/>
          </a:p>
          <a:p>
            <a:pPr indent="-283464" lvl="0" marL="365760" rtl="0" algn="l">
              <a:lnSpc>
                <a:spcPct val="80000"/>
              </a:lnSpc>
              <a:spcBef>
                <a:spcPts val="600"/>
              </a:spcBef>
              <a:spcAft>
                <a:spcPts val="0"/>
              </a:spcAft>
              <a:buSzPts val="1984"/>
              <a:buChar char="●"/>
            </a:pPr>
            <a:r>
              <a:rPr lang="en-US" sz="2480"/>
              <a:t>err =&gt; {</a:t>
            </a:r>
            <a:endParaRPr/>
          </a:p>
          <a:p>
            <a:pPr indent="-283464" lvl="0" marL="365760" rtl="0" algn="l">
              <a:lnSpc>
                <a:spcPct val="80000"/>
              </a:lnSpc>
              <a:spcBef>
                <a:spcPts val="600"/>
              </a:spcBef>
              <a:spcAft>
                <a:spcPts val="0"/>
              </a:spcAft>
              <a:buSzPts val="1984"/>
              <a:buChar char="●"/>
            </a:pPr>
            <a:r>
              <a:rPr lang="en-US" sz="2480"/>
              <a:t>this.uiStateStore.endBackendAction();</a:t>
            </a:r>
            <a:endParaRPr/>
          </a:p>
          <a:p>
            <a:pPr indent="-283464" lvl="0" marL="365760" rtl="0" algn="l">
              <a:lnSpc>
                <a:spcPct val="80000"/>
              </a:lnSpc>
              <a:spcBef>
                <a:spcPts val="600"/>
              </a:spcBef>
              <a:spcAft>
                <a:spcPts val="0"/>
              </a:spcAft>
              <a:buSzPts val="1984"/>
              <a:buChar char="●"/>
            </a:pPr>
            <a:r>
              <a:rPr lang="en-US" sz="2480"/>
              <a:t>}</a:t>
            </a:r>
            <a:endParaRPr/>
          </a:p>
          <a:p>
            <a:pPr indent="-283464" lvl="0" marL="365760" rtl="0" algn="l">
              <a:lnSpc>
                <a:spcPct val="80000"/>
              </a:lnSpc>
              <a:spcBef>
                <a:spcPts val="600"/>
              </a:spcBef>
              <a:spcAft>
                <a:spcPts val="0"/>
              </a:spcAft>
              <a:buSzPts val="1984"/>
              <a:buChar char="●"/>
            </a:pPr>
            <a:r>
              <a:rPr lang="en-US" sz="2480"/>
              <a:t>);</a:t>
            </a:r>
            <a:endParaRPr/>
          </a:p>
          <a:p>
            <a:pPr indent="-283464" lvl="0" marL="365760" rtl="0" algn="l">
              <a:lnSpc>
                <a:spcPct val="80000"/>
              </a:lnSpc>
              <a:spcBef>
                <a:spcPts val="600"/>
              </a:spcBef>
              <a:spcAft>
                <a:spcPts val="0"/>
              </a:spcAft>
              <a:buSzPts val="1984"/>
              <a:buChar char="●"/>
            </a:pPr>
            <a:r>
              <a:rPr lang="en-US" sz="2480"/>
              <a:t>}</a:t>
            </a:r>
            <a:endParaRPr/>
          </a:p>
          <a:p>
            <a:pPr indent="-283464" lvl="0" marL="365760" rtl="0" algn="l">
              <a:lnSpc>
                <a:spcPct val="80000"/>
              </a:lnSpc>
              <a:spcBef>
                <a:spcPts val="600"/>
              </a:spcBef>
              <a:spcAft>
                <a:spcPts val="0"/>
              </a:spcAft>
              <a:buSzPts val="1984"/>
              <a:buChar char="●"/>
            </a:pPr>
            <a:r>
              <a:rPr lang="en-US" sz="2480"/>
              <a:t>The data store will then emit a new value for its data depending on the action method call, and all subscribers will receive the new value and update accordingly.</a:t>
            </a:r>
            <a:endParaRPr/>
          </a:p>
          <a:p>
            <a:pPr indent="-157480" lvl="0" marL="365760" rtl="0" algn="l">
              <a:lnSpc>
                <a:spcPct val="80000"/>
              </a:lnSpc>
              <a:spcBef>
                <a:spcPts val="600"/>
              </a:spcBef>
              <a:spcAft>
                <a:spcPts val="0"/>
              </a:spcAft>
              <a:buSzPts val="1984"/>
              <a:buNone/>
            </a:pPr>
            <a:r>
              <a:t/>
            </a:r>
            <a:endParaRPr sz="248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125"/>
          <p:cNvSpPr txBox="1"/>
          <p:nvPr>
            <p:ph type="title"/>
          </p:nvPr>
        </p:nvSpPr>
        <p:spPr>
          <a:xfrm>
            <a:off x="0" y="76200"/>
            <a:ext cx="8933688" cy="8683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Subject</a:t>
            </a:r>
            <a:endParaRPr/>
          </a:p>
        </p:txBody>
      </p:sp>
      <p:sp>
        <p:nvSpPr>
          <p:cNvPr id="882" name="Google Shape;882;p125"/>
          <p:cNvSpPr txBox="1"/>
          <p:nvPr>
            <p:ph idx="1" type="body"/>
          </p:nvPr>
        </p:nvSpPr>
        <p:spPr>
          <a:xfrm>
            <a:off x="990600" y="762000"/>
            <a:ext cx="8077200" cy="59436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880"/>
              <a:buChar char="●"/>
            </a:pPr>
            <a:r>
              <a:rPr lang="en-US" sz="3600"/>
              <a:t>We can subscribe to the Subject and we can manually trigger the n</a:t>
            </a:r>
            <a:r>
              <a:rPr lang="en-US" sz="3600">
                <a:solidFill>
                  <a:srgbClr val="FF0000"/>
                </a:solidFill>
              </a:rPr>
              <a:t>ext() </a:t>
            </a:r>
            <a:r>
              <a:rPr lang="en-US" sz="3600"/>
              <a:t>method. When you call the </a:t>
            </a:r>
            <a:r>
              <a:rPr lang="en-US" sz="3600">
                <a:solidFill>
                  <a:srgbClr val="FF0000"/>
                </a:solidFill>
              </a:rPr>
              <a:t>next() </a:t>
            </a:r>
            <a:r>
              <a:rPr lang="en-US" sz="3600"/>
              <a:t>method every subscriber will get this value. (you can also trigger error() and complete())</a:t>
            </a:r>
            <a:endParaRPr/>
          </a:p>
          <a:p>
            <a:pPr indent="-100584" lvl="0" marL="365760" rtl="0" algn="l">
              <a:lnSpc>
                <a:spcPct val="90000"/>
              </a:lnSpc>
              <a:spcBef>
                <a:spcPts val="600"/>
              </a:spcBef>
              <a:spcAft>
                <a:spcPts val="0"/>
              </a:spcAft>
              <a:buSzPts val="2880"/>
              <a:buNone/>
            </a:pPr>
            <a:r>
              <a:t/>
            </a:r>
            <a:endParaRPr sz="3600"/>
          </a:p>
          <a:p>
            <a:pPr indent="-283464" lvl="0" marL="365760" rtl="0" algn="l">
              <a:lnSpc>
                <a:spcPct val="90000"/>
              </a:lnSpc>
              <a:spcBef>
                <a:spcPts val="600"/>
              </a:spcBef>
              <a:spcAft>
                <a:spcPts val="0"/>
              </a:spcAft>
              <a:buSzPts val="2880"/>
              <a:buChar char="●"/>
            </a:pPr>
            <a:r>
              <a:rPr lang="en-US" sz="3600">
                <a:solidFill>
                  <a:srgbClr val="FF0000"/>
                </a:solidFill>
              </a:rPr>
              <a:t>error()</a:t>
            </a:r>
            <a:r>
              <a:rPr lang="en-US" sz="3600"/>
              <a:t>: sends a Javascript error or exception</a:t>
            </a:r>
            <a:endParaRPr/>
          </a:p>
          <a:p>
            <a:pPr indent="-100584" lvl="0" marL="365760" rtl="0" algn="l">
              <a:lnSpc>
                <a:spcPct val="90000"/>
              </a:lnSpc>
              <a:spcBef>
                <a:spcPts val="600"/>
              </a:spcBef>
              <a:spcAft>
                <a:spcPts val="0"/>
              </a:spcAft>
              <a:buSzPts val="2880"/>
              <a:buNone/>
            </a:pPr>
            <a:r>
              <a:t/>
            </a:r>
            <a:endParaRPr sz="3600"/>
          </a:p>
          <a:p>
            <a:pPr indent="-283464" lvl="0" marL="365760" rtl="0" algn="l">
              <a:lnSpc>
                <a:spcPct val="90000"/>
              </a:lnSpc>
              <a:spcBef>
                <a:spcPts val="600"/>
              </a:spcBef>
              <a:spcAft>
                <a:spcPts val="0"/>
              </a:spcAft>
              <a:buSzPts val="2880"/>
              <a:buChar char="●"/>
            </a:pPr>
            <a:r>
              <a:rPr lang="en-US" sz="3600">
                <a:solidFill>
                  <a:srgbClr val="FF0000"/>
                </a:solidFill>
              </a:rPr>
              <a:t>complete()</a:t>
            </a:r>
            <a:r>
              <a:rPr lang="en-US" sz="3600"/>
              <a:t>: does not send any value to subscribers.</a:t>
            </a:r>
            <a:endParaRPr/>
          </a:p>
          <a:p>
            <a:pPr indent="-100584" lvl="0" marL="365760" rtl="0" algn="l">
              <a:lnSpc>
                <a:spcPct val="90000"/>
              </a:lnSpc>
              <a:spcBef>
                <a:spcPts val="600"/>
              </a:spcBef>
              <a:spcAft>
                <a:spcPts val="0"/>
              </a:spcAft>
              <a:buSzPts val="2880"/>
              <a:buNone/>
            </a:pPr>
            <a:r>
              <a:t/>
            </a:r>
            <a:endParaRPr sz="36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26"/>
          <p:cNvSpPr txBox="1"/>
          <p:nvPr>
            <p:ph type="title"/>
          </p:nvPr>
        </p:nvSpPr>
        <p:spPr>
          <a:xfrm>
            <a:off x="0" y="152400"/>
            <a:ext cx="87812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Observable - How to Modify data</a:t>
            </a:r>
            <a:endParaRPr/>
          </a:p>
        </p:txBody>
      </p:sp>
      <p:pic>
        <p:nvPicPr>
          <p:cNvPr id="888" name="Google Shape;888;p126"/>
          <p:cNvPicPr preferRelativeResize="0"/>
          <p:nvPr/>
        </p:nvPicPr>
        <p:blipFill rotWithShape="1">
          <a:blip r:embed="rId3">
            <a:alphaModFix/>
          </a:blip>
          <a:srcRect b="0" l="0" r="0" t="0"/>
          <a:stretch/>
        </p:blipFill>
        <p:spPr>
          <a:xfrm>
            <a:off x="1204913" y="1576388"/>
            <a:ext cx="6734175" cy="37052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7"/>
          <p:cNvSpPr txBox="1"/>
          <p:nvPr>
            <p:ph type="title"/>
          </p:nvPr>
        </p:nvSpPr>
        <p:spPr>
          <a:xfrm>
            <a:off x="0" y="152400"/>
            <a:ext cx="89336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Observable Diagram</a:t>
            </a:r>
            <a:endParaRPr sz="3870"/>
          </a:p>
        </p:txBody>
      </p:sp>
      <p:pic>
        <p:nvPicPr>
          <p:cNvPr id="894" name="Google Shape;894;p127"/>
          <p:cNvPicPr preferRelativeResize="0"/>
          <p:nvPr/>
        </p:nvPicPr>
        <p:blipFill rotWithShape="1">
          <a:blip r:embed="rId3">
            <a:alphaModFix/>
          </a:blip>
          <a:srcRect b="0" l="0" r="0" t="0"/>
          <a:stretch/>
        </p:blipFill>
        <p:spPr>
          <a:xfrm>
            <a:off x="811967" y="762000"/>
            <a:ext cx="7348690" cy="4972050"/>
          </a:xfrm>
          <a:prstGeom prst="rect">
            <a:avLst/>
          </a:prstGeom>
          <a:noFill/>
          <a:ln>
            <a:noFill/>
          </a:ln>
        </p:spPr>
      </p:pic>
      <p:pic>
        <p:nvPicPr>
          <p:cNvPr id="895" name="Google Shape;895;p127"/>
          <p:cNvPicPr preferRelativeResize="0"/>
          <p:nvPr/>
        </p:nvPicPr>
        <p:blipFill rotWithShape="1">
          <a:blip r:embed="rId4">
            <a:alphaModFix/>
          </a:blip>
          <a:srcRect b="0" l="0" r="0" t="0"/>
          <a:stretch/>
        </p:blipFill>
        <p:spPr>
          <a:xfrm>
            <a:off x="1676400" y="5761532"/>
            <a:ext cx="5124450" cy="10287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128"/>
          <p:cNvSpPr txBox="1"/>
          <p:nvPr>
            <p:ph type="title"/>
          </p:nvPr>
        </p:nvSpPr>
        <p:spPr>
          <a:xfrm>
            <a:off x="228600" y="228600"/>
            <a:ext cx="749808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b="1" lang="en-US"/>
              <a:t>Benefit From Observables</a:t>
            </a:r>
            <a:endParaRPr/>
          </a:p>
        </p:txBody>
      </p:sp>
      <p:sp>
        <p:nvSpPr>
          <p:cNvPr id="901" name="Google Shape;901;p128"/>
          <p:cNvSpPr txBox="1"/>
          <p:nvPr>
            <p:ph idx="1" type="body"/>
          </p:nvPr>
        </p:nvSpPr>
        <p:spPr>
          <a:xfrm>
            <a:off x="152400" y="914400"/>
            <a:ext cx="8991600" cy="5791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Using Observable pattern provides the following key benefits while developing complex web applications:</a:t>
            </a:r>
            <a:endParaRPr/>
          </a:p>
          <a:p>
            <a:pPr indent="-283464" lvl="0" marL="365760" rtl="0" algn="l">
              <a:lnSpc>
                <a:spcPct val="90000"/>
              </a:lnSpc>
              <a:spcBef>
                <a:spcPts val="600"/>
              </a:spcBef>
              <a:spcAft>
                <a:spcPts val="0"/>
              </a:spcAft>
              <a:buSzPts val="2368"/>
              <a:buChar char="●"/>
            </a:pPr>
            <a:r>
              <a:rPr lang="en-US" sz="2960"/>
              <a:t>Provides an easy-to-use event-like abstraction layer where Observable emissions are synonymous with events</a:t>
            </a:r>
            <a:endParaRPr/>
          </a:p>
          <a:p>
            <a:pPr indent="-283464" lvl="0" marL="365760" rtl="0" algn="l">
              <a:lnSpc>
                <a:spcPct val="90000"/>
              </a:lnSpc>
              <a:spcBef>
                <a:spcPts val="600"/>
              </a:spcBef>
              <a:spcAft>
                <a:spcPts val="0"/>
              </a:spcAft>
              <a:buSzPts val="2368"/>
              <a:buChar char="●"/>
            </a:pPr>
            <a:r>
              <a:rPr lang="en-US" sz="2960"/>
              <a:t>Helps develop asynchronous, user-interactive applications efficiently</a:t>
            </a:r>
            <a:endParaRPr/>
          </a:p>
          <a:p>
            <a:pPr indent="-283464" lvl="0" marL="365760" rtl="0" algn="l">
              <a:lnSpc>
                <a:spcPct val="90000"/>
              </a:lnSpc>
              <a:spcBef>
                <a:spcPts val="600"/>
              </a:spcBef>
              <a:spcAft>
                <a:spcPts val="0"/>
              </a:spcAft>
              <a:buSzPts val="2368"/>
              <a:buChar char="●"/>
            </a:pPr>
            <a:r>
              <a:rPr lang="en-US" sz="2960"/>
              <a:t>Enables a simple communication mechanism across different parts of the Client application without introducing explicit tight dependencies between components</a:t>
            </a:r>
            <a:endParaRPr/>
          </a:p>
          <a:p>
            <a:pPr indent="-283464" lvl="0" marL="365760" rtl="0" algn="l">
              <a:lnSpc>
                <a:spcPct val="90000"/>
              </a:lnSpc>
              <a:spcBef>
                <a:spcPts val="600"/>
              </a:spcBef>
              <a:spcAft>
                <a:spcPts val="0"/>
              </a:spcAft>
              <a:buSzPts val="2368"/>
              <a:buChar char="●"/>
            </a:pPr>
            <a:r>
              <a:rPr lang="en-US" sz="2960"/>
              <a:t>Minimize API calls to Back end, there by saving N/W bandwidth &amp; Processing on Server side </a:t>
            </a:r>
            <a:endParaRPr sz="296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129"/>
          <p:cNvSpPr txBox="1"/>
          <p:nvPr>
            <p:ph type="title"/>
          </p:nvPr>
        </p:nvSpPr>
        <p:spPr>
          <a:xfrm>
            <a:off x="152400" y="228600"/>
            <a:ext cx="87812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Observable Data Flow</a:t>
            </a:r>
            <a:endParaRPr/>
          </a:p>
        </p:txBody>
      </p:sp>
      <p:pic>
        <p:nvPicPr>
          <p:cNvPr id="907" name="Google Shape;907;p129"/>
          <p:cNvPicPr preferRelativeResize="0"/>
          <p:nvPr/>
        </p:nvPicPr>
        <p:blipFill rotWithShape="1">
          <a:blip r:embed="rId3">
            <a:alphaModFix/>
          </a:blip>
          <a:srcRect b="0" l="0" r="0" t="0"/>
          <a:stretch/>
        </p:blipFill>
        <p:spPr>
          <a:xfrm>
            <a:off x="149088" y="990600"/>
            <a:ext cx="8963682" cy="4263062"/>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Google Shape;912;p130"/>
          <p:cNvSpPr txBox="1"/>
          <p:nvPr>
            <p:ph type="title"/>
          </p:nvPr>
        </p:nvSpPr>
        <p:spPr>
          <a:xfrm>
            <a:off x="152400" y="274638"/>
            <a:ext cx="87812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Promise and Observable Comparison</a:t>
            </a:r>
            <a:endParaRPr/>
          </a:p>
        </p:txBody>
      </p:sp>
      <p:sp>
        <p:nvSpPr>
          <p:cNvPr id="913" name="Google Shape;913;p13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Promise and Observable Comparison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131"/>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Unit Test Angular JS2 using Jasmine</a:t>
            </a:r>
            <a:endParaRPr/>
          </a:p>
        </p:txBody>
      </p:sp>
      <p:pic>
        <p:nvPicPr>
          <p:cNvPr id="919" name="Google Shape;919;p131"/>
          <p:cNvPicPr preferRelativeResize="0"/>
          <p:nvPr/>
        </p:nvPicPr>
        <p:blipFill rotWithShape="1">
          <a:blip r:embed="rId3">
            <a:alphaModFix/>
          </a:blip>
          <a:srcRect b="0" l="0" r="0" t="0"/>
          <a:stretch/>
        </p:blipFill>
        <p:spPr>
          <a:xfrm>
            <a:off x="914400" y="1143000"/>
            <a:ext cx="5410200" cy="2436766"/>
          </a:xfrm>
          <a:prstGeom prst="rect">
            <a:avLst/>
          </a:prstGeom>
          <a:noFill/>
          <a:ln>
            <a:noFill/>
          </a:ln>
        </p:spPr>
      </p:pic>
      <p:pic>
        <p:nvPicPr>
          <p:cNvPr id="920" name="Google Shape;920;p131"/>
          <p:cNvPicPr preferRelativeResize="0"/>
          <p:nvPr/>
        </p:nvPicPr>
        <p:blipFill rotWithShape="1">
          <a:blip r:embed="rId4">
            <a:alphaModFix/>
          </a:blip>
          <a:srcRect b="0" l="0" r="0" t="0"/>
          <a:stretch/>
        </p:blipFill>
        <p:spPr>
          <a:xfrm>
            <a:off x="571500" y="3579766"/>
            <a:ext cx="8343900" cy="3059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228600" y="182562"/>
            <a:ext cx="7498080"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is superset of ES6</a:t>
            </a:r>
            <a:endParaRPr sz="3870"/>
          </a:p>
        </p:txBody>
      </p:sp>
      <p:sp>
        <p:nvSpPr>
          <p:cNvPr id="173" name="Google Shape;173;p24"/>
          <p:cNvSpPr txBox="1"/>
          <p:nvPr>
            <p:ph idx="1" type="body"/>
          </p:nvPr>
        </p:nvSpPr>
        <p:spPr>
          <a:xfrm>
            <a:off x="228600" y="4781550"/>
            <a:ext cx="8763000" cy="192405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TypeScript is developed by Microsoft</a:t>
            </a:r>
            <a:endParaRPr/>
          </a:p>
          <a:p>
            <a:pPr indent="-283464" lvl="0" marL="365760" rtl="0" algn="l">
              <a:lnSpc>
                <a:spcPct val="90000"/>
              </a:lnSpc>
              <a:spcBef>
                <a:spcPts val="600"/>
              </a:spcBef>
              <a:spcAft>
                <a:spcPts val="0"/>
              </a:spcAft>
              <a:buSzPts val="2368"/>
              <a:buChar char="●"/>
            </a:pPr>
            <a:r>
              <a:rPr lang="en-US" sz="2960"/>
              <a:t>TypeScript is a typed superset of JavaScript that compiles into a plain JavaScript</a:t>
            </a:r>
            <a:endParaRPr/>
          </a:p>
          <a:p>
            <a:pPr indent="-283464" lvl="0" marL="365760" rtl="0" algn="l">
              <a:lnSpc>
                <a:spcPct val="90000"/>
              </a:lnSpc>
              <a:spcBef>
                <a:spcPts val="600"/>
              </a:spcBef>
              <a:spcAft>
                <a:spcPts val="0"/>
              </a:spcAft>
              <a:buSzPts val="2368"/>
              <a:buChar char="●"/>
            </a:pPr>
            <a:r>
              <a:rPr lang="en-US" sz="2960"/>
              <a:t>TypeScript is JavaScript that scales</a:t>
            </a:r>
            <a:endParaRPr sz="2960"/>
          </a:p>
        </p:txBody>
      </p:sp>
      <p:pic>
        <p:nvPicPr>
          <p:cNvPr id="174" name="Google Shape;174;p24"/>
          <p:cNvPicPr preferRelativeResize="0"/>
          <p:nvPr/>
        </p:nvPicPr>
        <p:blipFill rotWithShape="1">
          <a:blip r:embed="rId3">
            <a:alphaModFix/>
          </a:blip>
          <a:srcRect b="0" l="0" r="0" t="0"/>
          <a:stretch/>
        </p:blipFill>
        <p:spPr>
          <a:xfrm>
            <a:off x="1066800" y="838199"/>
            <a:ext cx="4229100" cy="3838575"/>
          </a:xfrm>
          <a:prstGeom prst="rect">
            <a:avLst/>
          </a:prstGeom>
          <a:noFill/>
          <a:ln>
            <a:noFill/>
          </a:ln>
        </p:spPr>
      </p:pic>
      <p:sp>
        <p:nvSpPr>
          <p:cNvPr id="175" name="Google Shape;175;p24"/>
          <p:cNvSpPr/>
          <p:nvPr/>
        </p:nvSpPr>
        <p:spPr>
          <a:xfrm>
            <a:off x="5332126" y="2422852"/>
            <a:ext cx="3532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bin"/>
                <a:ea typeface="Cabin"/>
                <a:cs typeface="Cabin"/>
                <a:sym typeface="Cabin"/>
              </a:rPr>
              <a:t>https://www.typescriptlang.org/</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132"/>
          <p:cNvSpPr txBox="1"/>
          <p:nvPr>
            <p:ph idx="1" type="body"/>
          </p:nvPr>
        </p:nvSpPr>
        <p:spPr>
          <a:xfrm>
            <a:off x="152400" y="1219200"/>
            <a:ext cx="8763000" cy="5638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t>describe( )</a:t>
            </a:r>
            <a:r>
              <a:rPr lang="en-US"/>
              <a:t> wraps a block of related tests. It takes a descriptive name, and a function that executes when your tests run.</a:t>
            </a:r>
            <a:endParaRPr/>
          </a:p>
          <a:p>
            <a:pPr indent="-283464" lvl="0" marL="365760" rtl="0" algn="l">
              <a:lnSpc>
                <a:spcPct val="100000"/>
              </a:lnSpc>
              <a:spcBef>
                <a:spcPts val="600"/>
              </a:spcBef>
              <a:spcAft>
                <a:spcPts val="0"/>
              </a:spcAft>
              <a:buSzPts val="2560"/>
              <a:buChar char="●"/>
            </a:pPr>
            <a:r>
              <a:rPr b="1" lang="en-US"/>
              <a:t>beforeEach( )</a:t>
            </a:r>
            <a:r>
              <a:rPr lang="en-US"/>
              <a:t> sets up preconditions, and will run before each and every test in its block. It takes a function, and is meant to be used inside describe blocks – it should be a direct child of a describe.</a:t>
            </a:r>
            <a:endParaRPr/>
          </a:p>
          <a:p>
            <a:pPr indent="-283464" lvl="0" marL="365760" rtl="0" algn="l">
              <a:lnSpc>
                <a:spcPct val="100000"/>
              </a:lnSpc>
              <a:spcBef>
                <a:spcPts val="600"/>
              </a:spcBef>
              <a:spcAft>
                <a:spcPts val="0"/>
              </a:spcAft>
              <a:buSzPts val="2560"/>
              <a:buChar char="●"/>
            </a:pPr>
            <a:r>
              <a:rPr b="1" lang="en-US"/>
              <a:t>it( )</a:t>
            </a:r>
            <a:r>
              <a:rPr lang="en-US"/>
              <a:t> creates a test. it takes a descriptive name and a function to run, and it should be nested as a direct child of a describe block.</a:t>
            </a:r>
            <a:endParaRPr/>
          </a:p>
        </p:txBody>
      </p:sp>
      <p:sp>
        <p:nvSpPr>
          <p:cNvPr id="926" name="Google Shape;926;p132"/>
          <p:cNvSpPr txBox="1"/>
          <p:nvPr/>
        </p:nvSpPr>
        <p:spPr>
          <a:xfrm>
            <a:off x="457200" y="152400"/>
            <a:ext cx="8324088"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562214"/>
              </a:buClr>
              <a:buSzPts val="4300"/>
              <a:buFont typeface="Cabin"/>
              <a:buNone/>
            </a:pPr>
            <a:r>
              <a:rPr lang="en-US" sz="4300">
                <a:solidFill>
                  <a:srgbClr val="562214"/>
                </a:solidFill>
                <a:latin typeface="Cabin"/>
                <a:ea typeface="Cabin"/>
                <a:cs typeface="Cabin"/>
                <a:sym typeface="Cabin"/>
              </a:rPr>
              <a:t>Unit Test Angular JS2 using Jasmine</a:t>
            </a:r>
            <a:endParaRPr sz="4300">
              <a:solidFill>
                <a:srgbClr val="562214"/>
              </a:solidFill>
              <a:latin typeface="Cabin"/>
              <a:ea typeface="Cabin"/>
              <a:cs typeface="Cabin"/>
              <a:sym typeface="Cabin"/>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133"/>
          <p:cNvSpPr txBox="1"/>
          <p:nvPr>
            <p:ph idx="1" type="body"/>
          </p:nvPr>
        </p:nvSpPr>
        <p:spPr>
          <a:xfrm>
            <a:off x="152400" y="1219200"/>
            <a:ext cx="8763000" cy="5638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t>expect( )</a:t>
            </a:r>
            <a:r>
              <a:rPr lang="en-US"/>
              <a:t> is a Jasmine expectation, and is meant to be used inside an it block. It allows you to make assertions. If any assertions in a test fail, the test will fail. If a test has no assertions in it, it will pass automatically.</a:t>
            </a:r>
            <a:endParaRPr/>
          </a:p>
          <a:p>
            <a:pPr indent="-283464" lvl="0" marL="365760" rtl="0" algn="l">
              <a:lnSpc>
                <a:spcPct val="100000"/>
              </a:lnSpc>
              <a:spcBef>
                <a:spcPts val="600"/>
              </a:spcBef>
              <a:spcAft>
                <a:spcPts val="0"/>
              </a:spcAft>
              <a:buSzPts val="2560"/>
              <a:buChar char="●"/>
            </a:pPr>
            <a:r>
              <a:rPr b="1" lang="en-US"/>
              <a:t>.toEqual( )</a:t>
            </a:r>
            <a:r>
              <a:rPr lang="en-US"/>
              <a:t> is a Jasmine matcher.  There are a number of such Matchers provided by Jasmine</a:t>
            </a:r>
            <a:endParaRPr/>
          </a:p>
        </p:txBody>
      </p:sp>
      <p:sp>
        <p:nvSpPr>
          <p:cNvPr id="932" name="Google Shape;932;p133"/>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Unit Test Angular JS2 using Jasmine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6" name="Shape 936"/>
        <p:cNvGrpSpPr/>
        <p:nvPr/>
      </p:nvGrpSpPr>
      <p:grpSpPr>
        <a:xfrm>
          <a:off x="0" y="0"/>
          <a:ext cx="0" cy="0"/>
          <a:chOff x="0" y="0"/>
          <a:chExt cx="0" cy="0"/>
        </a:xfrm>
      </p:grpSpPr>
      <p:sp>
        <p:nvSpPr>
          <p:cNvPr id="937" name="Google Shape;937;p134"/>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Jasmine Setup and Teardown</a:t>
            </a:r>
            <a:endParaRPr/>
          </a:p>
        </p:txBody>
      </p:sp>
      <p:sp>
        <p:nvSpPr>
          <p:cNvPr id="938" name="Google Shape;938;p134"/>
          <p:cNvSpPr txBox="1"/>
          <p:nvPr>
            <p:ph idx="1" type="body"/>
          </p:nvPr>
        </p:nvSpPr>
        <p:spPr>
          <a:xfrm>
            <a:off x="152400" y="1219200"/>
            <a:ext cx="8763000" cy="56388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lang="en-US" sz="2240"/>
              <a:t>Sometimes in order to test a feature we need to perform some setup, perhaps it’s creating some test objects. </a:t>
            </a:r>
            <a:endParaRPr sz="2240"/>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Also we may need to perform some cleanup activities after we have finished testing, perhaps we need to delete some files from the hard drive.</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These activities are called </a:t>
            </a:r>
            <a:r>
              <a:rPr i="1" lang="en-US" sz="2240"/>
              <a:t>setup</a:t>
            </a:r>
            <a:r>
              <a:rPr lang="en-US" sz="2240"/>
              <a:t> and </a:t>
            </a:r>
            <a:r>
              <a:rPr i="1" lang="en-US" sz="2240"/>
              <a:t>teardown</a:t>
            </a:r>
            <a:r>
              <a:rPr lang="en-US" sz="2240"/>
              <a:t> (for cleaning up) and Jasmine has a few functions we can use to make this easier:</a:t>
            </a:r>
            <a:endParaRPr/>
          </a:p>
          <a:p>
            <a:pPr indent="0" lvl="0" marL="82296" rtl="0" algn="l">
              <a:lnSpc>
                <a:spcPct val="80000"/>
              </a:lnSpc>
              <a:spcBef>
                <a:spcPts val="600"/>
              </a:spcBef>
              <a:spcAft>
                <a:spcPts val="0"/>
              </a:spcAft>
              <a:buSzPts val="1792"/>
              <a:buNone/>
            </a:pPr>
            <a:r>
              <a:t/>
            </a:r>
            <a:endParaRPr sz="2240"/>
          </a:p>
          <a:p>
            <a:pPr indent="-514350" lvl="0" marL="596646" rtl="0" algn="l">
              <a:lnSpc>
                <a:spcPct val="80000"/>
              </a:lnSpc>
              <a:spcBef>
                <a:spcPts val="600"/>
              </a:spcBef>
              <a:spcAft>
                <a:spcPts val="0"/>
              </a:spcAft>
              <a:buSzPts val="1792"/>
              <a:buFont typeface="Cabin"/>
              <a:buAutoNum type="arabicPeriod"/>
            </a:pPr>
            <a:r>
              <a:rPr b="1" lang="en-US" sz="2240"/>
              <a:t>beforeAll( ) </a:t>
            </a:r>
            <a:r>
              <a:rPr lang="en-US" sz="2240"/>
              <a:t>This function is called </a:t>
            </a:r>
            <a:r>
              <a:rPr b="1" lang="en-US" sz="2240"/>
              <a:t>once</a:t>
            </a:r>
            <a:r>
              <a:rPr lang="en-US" sz="2240"/>
              <a:t>, </a:t>
            </a:r>
            <a:r>
              <a:rPr i="1" lang="en-US" sz="2240"/>
              <a:t>before</a:t>
            </a:r>
            <a:r>
              <a:rPr lang="en-US" sz="2240"/>
              <a:t> all the specs in describe test suite are run.</a:t>
            </a:r>
            <a:endParaRPr/>
          </a:p>
          <a:p>
            <a:pPr indent="-514350" lvl="0" marL="596646" rtl="0" algn="l">
              <a:lnSpc>
                <a:spcPct val="80000"/>
              </a:lnSpc>
              <a:spcBef>
                <a:spcPts val="600"/>
              </a:spcBef>
              <a:spcAft>
                <a:spcPts val="0"/>
              </a:spcAft>
              <a:buSzPts val="1792"/>
              <a:buFont typeface="Cabin"/>
              <a:buAutoNum type="arabicPeriod"/>
            </a:pPr>
            <a:r>
              <a:rPr b="1" lang="en-US" sz="2240"/>
              <a:t>afterAll( ) </a:t>
            </a:r>
            <a:r>
              <a:rPr lang="en-US" sz="2240"/>
              <a:t>This function is called </a:t>
            </a:r>
            <a:r>
              <a:rPr b="1" lang="en-US" sz="2240"/>
              <a:t>once</a:t>
            </a:r>
            <a:r>
              <a:rPr lang="en-US" sz="2240"/>
              <a:t> </a:t>
            </a:r>
            <a:r>
              <a:rPr i="1" lang="en-US" sz="2240"/>
              <a:t>after</a:t>
            </a:r>
            <a:r>
              <a:rPr lang="en-US" sz="2240"/>
              <a:t> all the specs in a test suite are finished.</a:t>
            </a:r>
            <a:endParaRPr/>
          </a:p>
          <a:p>
            <a:pPr indent="-514350" lvl="0" marL="596646" rtl="0" algn="l">
              <a:lnSpc>
                <a:spcPct val="80000"/>
              </a:lnSpc>
              <a:spcBef>
                <a:spcPts val="600"/>
              </a:spcBef>
              <a:spcAft>
                <a:spcPts val="0"/>
              </a:spcAft>
              <a:buSzPts val="1792"/>
              <a:buFont typeface="Cabin"/>
              <a:buAutoNum type="arabicPeriod"/>
            </a:pPr>
            <a:r>
              <a:rPr b="1" lang="en-US" sz="2240"/>
              <a:t>beforeEach( )</a:t>
            </a:r>
            <a:r>
              <a:rPr lang="en-US" sz="2240"/>
              <a:t>This function is called </a:t>
            </a:r>
            <a:r>
              <a:rPr i="1" lang="en-US" sz="2240"/>
              <a:t>before</a:t>
            </a:r>
            <a:r>
              <a:rPr lang="en-US" sz="2240"/>
              <a:t> </a:t>
            </a:r>
            <a:r>
              <a:rPr b="1" lang="en-US" sz="2240"/>
              <a:t>each</a:t>
            </a:r>
            <a:r>
              <a:rPr lang="en-US" sz="2240"/>
              <a:t> test specification, it function, has been run.</a:t>
            </a:r>
            <a:endParaRPr/>
          </a:p>
          <a:p>
            <a:pPr indent="-514350" lvl="0" marL="596646" rtl="0" algn="l">
              <a:lnSpc>
                <a:spcPct val="80000"/>
              </a:lnSpc>
              <a:spcBef>
                <a:spcPts val="600"/>
              </a:spcBef>
              <a:spcAft>
                <a:spcPts val="0"/>
              </a:spcAft>
              <a:buSzPts val="1792"/>
              <a:buFont typeface="Cabin"/>
              <a:buAutoNum type="arabicPeriod"/>
            </a:pPr>
            <a:r>
              <a:rPr b="1" lang="en-US" sz="2240"/>
              <a:t>afterEach( ) </a:t>
            </a:r>
            <a:r>
              <a:rPr lang="en-US" sz="2240"/>
              <a:t>This function is called </a:t>
            </a:r>
            <a:r>
              <a:rPr i="1" lang="en-US" sz="2240"/>
              <a:t>after</a:t>
            </a:r>
            <a:r>
              <a:rPr lang="en-US" sz="2240"/>
              <a:t> </a:t>
            </a:r>
            <a:r>
              <a:rPr b="1" lang="en-US" sz="2240"/>
              <a:t>each</a:t>
            </a:r>
            <a:r>
              <a:rPr lang="en-US" sz="2240"/>
              <a:t> test specification has been run.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135"/>
          <p:cNvSpPr txBox="1"/>
          <p:nvPr>
            <p:ph type="title"/>
          </p:nvPr>
        </p:nvSpPr>
        <p:spPr>
          <a:xfrm>
            <a:off x="609600" y="12700"/>
            <a:ext cx="8324088" cy="82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Jasmine Builtin Matchers</a:t>
            </a:r>
            <a:endParaRPr/>
          </a:p>
        </p:txBody>
      </p:sp>
      <p:sp>
        <p:nvSpPr>
          <p:cNvPr id="944" name="Google Shape;944;p135"/>
          <p:cNvSpPr txBox="1"/>
          <p:nvPr>
            <p:ph idx="1" type="body"/>
          </p:nvPr>
        </p:nvSpPr>
        <p:spPr>
          <a:xfrm>
            <a:off x="76200" y="762000"/>
            <a:ext cx="9067800"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expect(array).toContain(member); expect(fn).toThrow(string); expect(fn).toThrowError(string); expect(instance).toBe(instance); expect(mixed).toBeDefined(); expect(mixed).toBeFalsy(); expect(mixed).toBeNull(); expect(mixed).toBeTruthy(); expect(mixed).toBeUndefined(); expect(mixed).toEqual(mixed); expect(mixed).toMatch(pattern); expect(number).toBeCloseTo(number, decimalPlaces); expect(number).toBeGreaterThan(number); expect(number).toBeLessThan(number); expect(number).toBeNaN(); expect(spy).toHaveBeenCalled(); expect(spy).toHaveBeenCalledTimes(number); expect(spy).toHaveBeenCalledWith(...arguments);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136"/>
          <p:cNvSpPr txBox="1"/>
          <p:nvPr>
            <p:ph type="title"/>
          </p:nvPr>
        </p:nvSpPr>
        <p:spPr>
          <a:xfrm>
            <a:off x="609600" y="12700"/>
            <a:ext cx="8324088" cy="82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Disabled and focused tests</a:t>
            </a:r>
            <a:endParaRPr/>
          </a:p>
        </p:txBody>
      </p:sp>
      <p:sp>
        <p:nvSpPr>
          <p:cNvPr id="950" name="Google Shape;950;p136"/>
          <p:cNvSpPr txBox="1"/>
          <p:nvPr>
            <p:ph idx="1" type="body"/>
          </p:nvPr>
        </p:nvSpPr>
        <p:spPr>
          <a:xfrm>
            <a:off x="76200" y="762000"/>
            <a:ext cx="9067800" cy="60960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You can disable tests without commenting them by just pre-pending x to the describe or it functions, like below:</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pic>
        <p:nvPicPr>
          <p:cNvPr id="951" name="Google Shape;951;p136"/>
          <p:cNvPicPr preferRelativeResize="0"/>
          <p:nvPr/>
        </p:nvPicPr>
        <p:blipFill rotWithShape="1">
          <a:blip r:embed="rId3">
            <a:alphaModFix/>
          </a:blip>
          <a:srcRect b="0" l="0" r="0" t="0"/>
          <a:stretch/>
        </p:blipFill>
        <p:spPr>
          <a:xfrm>
            <a:off x="2590800" y="1828800"/>
            <a:ext cx="3352800" cy="21431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137"/>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Why Karma is used with  Jasmine?</a:t>
            </a:r>
            <a:endParaRPr/>
          </a:p>
        </p:txBody>
      </p:sp>
      <p:sp>
        <p:nvSpPr>
          <p:cNvPr id="957" name="Google Shape;957;p137"/>
          <p:cNvSpPr txBox="1"/>
          <p:nvPr>
            <p:ph idx="1" type="body"/>
          </p:nvPr>
        </p:nvSpPr>
        <p:spPr>
          <a:xfrm>
            <a:off x="228600" y="1143000"/>
            <a:ext cx="8763000" cy="57150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Without using Karma, and by using Jasmine you need to manually open Browser, and Test, which is time consuming.</a:t>
            </a:r>
            <a:endParaRPr sz="2960"/>
          </a:p>
          <a:p>
            <a:pPr indent="-283464" lvl="0" marL="365760" rtl="0" algn="l">
              <a:lnSpc>
                <a:spcPct val="90000"/>
              </a:lnSpc>
              <a:spcBef>
                <a:spcPts val="600"/>
              </a:spcBef>
              <a:spcAft>
                <a:spcPts val="0"/>
              </a:spcAft>
              <a:buSzPts val="2368"/>
              <a:buChar char="●"/>
            </a:pPr>
            <a:r>
              <a:rPr lang="en-US" sz="2960"/>
              <a:t>Karma is a tool which lets us spawn browsers and run jasmine tests inside of them all from the command line. The results of the tests are also displayed on the command line.</a:t>
            </a:r>
            <a:endParaRPr/>
          </a:p>
          <a:p>
            <a:pPr indent="-283464" lvl="0" marL="365760" rtl="0" algn="l">
              <a:lnSpc>
                <a:spcPct val="90000"/>
              </a:lnSpc>
              <a:spcBef>
                <a:spcPts val="600"/>
              </a:spcBef>
              <a:spcAft>
                <a:spcPts val="0"/>
              </a:spcAft>
              <a:buSzPts val="2368"/>
              <a:buChar char="●"/>
            </a:pPr>
            <a:r>
              <a:rPr lang="en-US" sz="2960"/>
              <a:t>Karma can also watch your development files for changes and re-run the tests automatically.</a:t>
            </a:r>
            <a:endParaRPr/>
          </a:p>
          <a:p>
            <a:pPr indent="-283464" lvl="0" marL="365760" rtl="0" algn="l">
              <a:lnSpc>
                <a:spcPct val="90000"/>
              </a:lnSpc>
              <a:spcBef>
                <a:spcPts val="600"/>
              </a:spcBef>
              <a:spcAft>
                <a:spcPts val="0"/>
              </a:spcAft>
              <a:buSzPts val="2368"/>
              <a:buChar char="●"/>
            </a:pPr>
            <a:r>
              <a:rPr lang="en-US" sz="2960"/>
              <a:t>Karma lets us run jasmine tests as part of a development tool chain which requires tests to be runnable and results inspectable via the command line.</a:t>
            </a:r>
            <a:endParaRPr sz="296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138"/>
          <p:cNvSpPr txBox="1"/>
          <p:nvPr>
            <p:ph type="title"/>
          </p:nvPr>
        </p:nvSpPr>
        <p:spPr>
          <a:xfrm>
            <a:off x="0" y="0"/>
            <a:ext cx="83240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End to End(e2e) Testing</a:t>
            </a:r>
            <a:endParaRPr/>
          </a:p>
        </p:txBody>
      </p:sp>
      <p:sp>
        <p:nvSpPr>
          <p:cNvPr id="963" name="Google Shape;963;p138"/>
          <p:cNvSpPr txBox="1"/>
          <p:nvPr>
            <p:ph idx="1" type="body"/>
          </p:nvPr>
        </p:nvSpPr>
        <p:spPr>
          <a:xfrm>
            <a:off x="0" y="838200"/>
            <a:ext cx="90678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In Unit Testing, individual Components or Services are Tested.</a:t>
            </a:r>
            <a:endParaRPr/>
          </a:p>
          <a:p>
            <a:pPr indent="-283464" lvl="0" marL="365760" rtl="0" algn="l">
              <a:lnSpc>
                <a:spcPct val="100000"/>
              </a:lnSpc>
              <a:spcBef>
                <a:spcPts val="600"/>
              </a:spcBef>
              <a:spcAft>
                <a:spcPts val="0"/>
              </a:spcAft>
              <a:buSzPts val="2560"/>
              <a:buChar char="●"/>
            </a:pPr>
            <a:r>
              <a:rPr lang="en-US"/>
              <a:t>In End to End Testing, entire Scenario is tested end to end. </a:t>
            </a:r>
            <a:endParaRPr/>
          </a:p>
          <a:p>
            <a:pPr indent="-283464" lvl="0" marL="365760" rtl="0" algn="l">
              <a:lnSpc>
                <a:spcPct val="100000"/>
              </a:lnSpc>
              <a:spcBef>
                <a:spcPts val="600"/>
              </a:spcBef>
              <a:spcAft>
                <a:spcPts val="0"/>
              </a:spcAft>
              <a:buSzPts val="2560"/>
              <a:buChar char="●"/>
            </a:pPr>
            <a:r>
              <a:rPr lang="en-US"/>
              <a:t>For End to End Testing(e2e), protractor  is used</a:t>
            </a:r>
            <a:endParaRPr/>
          </a:p>
          <a:p>
            <a:pPr indent="-283464" lvl="0" marL="365760" rtl="0" algn="l">
              <a:lnSpc>
                <a:spcPct val="100000"/>
              </a:lnSpc>
              <a:spcBef>
                <a:spcPts val="600"/>
              </a:spcBef>
              <a:spcAft>
                <a:spcPts val="0"/>
              </a:spcAft>
              <a:buSzPts val="2560"/>
              <a:buChar char="●"/>
            </a:pPr>
            <a:r>
              <a:rPr lang="en-US"/>
              <a:t>The command used to run is </a:t>
            </a:r>
            <a:r>
              <a:rPr b="1" lang="en-US"/>
              <a:t>ng e2e</a:t>
            </a:r>
            <a:endParaRPr/>
          </a:p>
          <a:p>
            <a:pPr indent="-283464" lvl="0" marL="365760" rtl="0" algn="l">
              <a:lnSpc>
                <a:spcPct val="100000"/>
              </a:lnSpc>
              <a:spcBef>
                <a:spcPts val="600"/>
              </a:spcBef>
              <a:spcAft>
                <a:spcPts val="0"/>
              </a:spcAft>
              <a:buSzPts val="2560"/>
              <a:buChar char="●"/>
            </a:pPr>
            <a:r>
              <a:rPr lang="en-US"/>
              <a:t> End to end tests are located in the folder </a:t>
            </a:r>
            <a:r>
              <a:rPr b="1" lang="en-US"/>
              <a:t>e2e</a:t>
            </a:r>
            <a:endParaRPr/>
          </a:p>
          <a:p>
            <a:pPr indent="-283464" lvl="0" marL="365760" rtl="0" algn="l">
              <a:lnSpc>
                <a:spcPct val="100000"/>
              </a:lnSpc>
              <a:spcBef>
                <a:spcPts val="600"/>
              </a:spcBef>
              <a:spcAft>
                <a:spcPts val="0"/>
              </a:spcAft>
              <a:buSzPts val="2560"/>
              <a:buChar char="●"/>
            </a:pPr>
            <a:r>
              <a:rPr lang="en-US"/>
              <a:t>E2E tests also are written using jasmineframework</a:t>
            </a:r>
            <a:endParaRPr/>
          </a:p>
          <a:p>
            <a:pPr indent="-283464" lvl="0" marL="365760" rtl="0" algn="l">
              <a:lnSpc>
                <a:spcPct val="100000"/>
              </a:lnSpc>
              <a:spcBef>
                <a:spcPts val="600"/>
              </a:spcBef>
              <a:spcAft>
                <a:spcPts val="0"/>
              </a:spcAft>
              <a:buSzPts val="2560"/>
              <a:buChar char="●"/>
            </a:pPr>
            <a:r>
              <a:rPr lang="en-US"/>
              <a:t>each of the files need to end with the word </a:t>
            </a:r>
            <a:r>
              <a:rPr i="1" lang="en-US"/>
              <a:t>e2e-spec.ts</a:t>
            </a:r>
            <a:r>
              <a:rPr lang="en-US"/>
              <a:t> so that the protractor test runner can pick up the test files.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139"/>
          <p:cNvSpPr txBox="1"/>
          <p:nvPr>
            <p:ph type="title"/>
          </p:nvPr>
        </p:nvSpPr>
        <p:spPr>
          <a:xfrm>
            <a:off x="0" y="0"/>
            <a:ext cx="83240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 e2e Testing</a:t>
            </a:r>
            <a:endParaRPr/>
          </a:p>
        </p:txBody>
      </p:sp>
      <p:sp>
        <p:nvSpPr>
          <p:cNvPr id="969" name="Google Shape;969;p139"/>
          <p:cNvSpPr txBox="1"/>
          <p:nvPr>
            <p:ph idx="1" type="body"/>
          </p:nvPr>
        </p:nvSpPr>
        <p:spPr>
          <a:xfrm>
            <a:off x="0" y="838200"/>
            <a:ext cx="90678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 API Documentation for Protractor is http://www.protractortest.org/#/api</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140"/>
          <p:cNvSpPr txBox="1"/>
          <p:nvPr>
            <p:ph type="title"/>
          </p:nvPr>
        </p:nvSpPr>
        <p:spPr>
          <a:xfrm>
            <a:off x="0" y="0"/>
            <a:ext cx="83240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 Debugging Angular 2 App</a:t>
            </a:r>
            <a:endParaRPr/>
          </a:p>
        </p:txBody>
      </p:sp>
      <p:sp>
        <p:nvSpPr>
          <p:cNvPr id="975" name="Google Shape;975;p140"/>
          <p:cNvSpPr txBox="1"/>
          <p:nvPr>
            <p:ph idx="1" type="body"/>
          </p:nvPr>
        </p:nvSpPr>
        <p:spPr>
          <a:xfrm>
            <a:off x="0" y="838200"/>
            <a:ext cx="90678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 Debugging can be done on Chrome Browser using Augury Extension Tool to your Chrome Browser</a:t>
            </a:r>
            <a:endParaRPr/>
          </a:p>
          <a:p>
            <a:pPr indent="-283464" lvl="0" marL="365760" rtl="0" algn="l">
              <a:lnSpc>
                <a:spcPct val="100000"/>
              </a:lnSpc>
              <a:spcBef>
                <a:spcPts val="600"/>
              </a:spcBef>
              <a:spcAft>
                <a:spcPts val="0"/>
              </a:spcAft>
              <a:buSzPts val="2560"/>
              <a:buChar char="●"/>
            </a:pPr>
            <a:r>
              <a:rPr lang="en-US"/>
              <a:t>To install Augury, on Chrome Browser visit , </a:t>
            </a:r>
            <a:r>
              <a:rPr lang="en-US" u="sng">
                <a:solidFill>
                  <a:schemeClr val="hlink"/>
                </a:solidFill>
                <a:hlinkClick r:id="rId3"/>
              </a:rPr>
              <a:t>http://augury.angular.io</a:t>
            </a:r>
            <a:r>
              <a:rPr lang="en-US"/>
              <a:t> and click Install button.</a:t>
            </a:r>
            <a:endParaRPr/>
          </a:p>
          <a:p>
            <a:pPr indent="-283464" lvl="0" marL="365760" rtl="0" algn="l">
              <a:lnSpc>
                <a:spcPct val="100000"/>
              </a:lnSpc>
              <a:spcBef>
                <a:spcPts val="600"/>
              </a:spcBef>
              <a:spcAft>
                <a:spcPts val="0"/>
              </a:spcAft>
              <a:buSzPts val="2560"/>
              <a:buChar char="●"/>
            </a:pPr>
            <a:r>
              <a:rPr lang="en-US"/>
              <a:t>To put Break Points, add the statement </a:t>
            </a:r>
            <a:r>
              <a:rPr b="1" lang="en-US">
                <a:solidFill>
                  <a:srgbClr val="FF0000"/>
                </a:solidFill>
              </a:rPr>
              <a:t>debugger; </a:t>
            </a:r>
            <a:r>
              <a:rPr lang="en-US"/>
              <a:t>to your ts file. This debugger; works only in Dev Mode, and not in Production Mode.</a:t>
            </a:r>
            <a:endParaRPr/>
          </a:p>
          <a:p>
            <a:pPr indent="-283464" lvl="0" marL="365760" rtl="0" algn="l">
              <a:lnSpc>
                <a:spcPct val="100000"/>
              </a:lnSpc>
              <a:spcBef>
                <a:spcPts val="600"/>
              </a:spcBef>
              <a:spcAft>
                <a:spcPts val="0"/>
              </a:spcAft>
              <a:buSzPts val="2560"/>
              <a:buChar char="●"/>
            </a:pPr>
            <a:r>
              <a:rPr lang="en-US"/>
              <a:t>Break Point can also be put, in source window of Chrome Browser</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sp>
        <p:nvSpPr>
          <p:cNvPr id="980" name="Google Shape;980;p141"/>
          <p:cNvSpPr txBox="1"/>
          <p:nvPr>
            <p:ph type="title"/>
          </p:nvPr>
        </p:nvSpPr>
        <p:spPr>
          <a:xfrm>
            <a:off x="-25400" y="0"/>
            <a:ext cx="83240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 Debugging Angular 2 App</a:t>
            </a:r>
            <a:endParaRPr sz="3870"/>
          </a:p>
        </p:txBody>
      </p:sp>
      <p:sp>
        <p:nvSpPr>
          <p:cNvPr id="981" name="Google Shape;981;p141"/>
          <p:cNvSpPr txBox="1"/>
          <p:nvPr>
            <p:ph idx="1" type="body"/>
          </p:nvPr>
        </p:nvSpPr>
        <p:spPr>
          <a:xfrm>
            <a:off x="-38100" y="457200"/>
            <a:ext cx="90678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 To debug using Augury, run the App normally using ng serve –open</a:t>
            </a:r>
            <a:endParaRPr/>
          </a:p>
          <a:p>
            <a:pPr indent="-283464" lvl="0" marL="365760" rtl="0" algn="l">
              <a:lnSpc>
                <a:spcPct val="100000"/>
              </a:lnSpc>
              <a:spcBef>
                <a:spcPts val="600"/>
              </a:spcBef>
              <a:spcAft>
                <a:spcPts val="0"/>
              </a:spcAft>
              <a:buSzPts val="2560"/>
              <a:buChar char="●"/>
            </a:pPr>
            <a:r>
              <a:rPr lang="en-US"/>
              <a:t>Once Browser window gets opened, you need to manually open Augury Window, by pressing F12 and selecting Augury tab.</a:t>
            </a:r>
            <a:endParaRPr/>
          </a:p>
          <a:p>
            <a:pPr indent="-283464" lvl="0" marL="365760" rtl="0" algn="l">
              <a:lnSpc>
                <a:spcPct val="100000"/>
              </a:lnSpc>
              <a:spcBef>
                <a:spcPts val="600"/>
              </a:spcBef>
              <a:spcAft>
                <a:spcPts val="0"/>
              </a:spcAft>
              <a:buSzPts val="2560"/>
              <a:buChar char="●"/>
            </a:pPr>
            <a:r>
              <a:rPr lang="en-US"/>
              <a:t>Execution gets paused, whenever the source code with Breakpoint is hit.  At this point of time, you can </a:t>
            </a:r>
            <a:endParaRPr/>
          </a:p>
          <a:p>
            <a:pPr indent="-514350" lvl="0" marL="596646" rtl="0" algn="l">
              <a:lnSpc>
                <a:spcPct val="100000"/>
              </a:lnSpc>
              <a:spcBef>
                <a:spcPts val="600"/>
              </a:spcBef>
              <a:spcAft>
                <a:spcPts val="0"/>
              </a:spcAft>
              <a:buSzPts val="2560"/>
              <a:buFont typeface="Cabin"/>
              <a:buAutoNum type="arabicPeriod"/>
            </a:pPr>
            <a:r>
              <a:rPr lang="en-US"/>
              <a:t>Step thru or over statements in .ts file</a:t>
            </a:r>
            <a:endParaRPr/>
          </a:p>
          <a:p>
            <a:pPr indent="-514350" lvl="0" marL="596646" rtl="0" algn="l">
              <a:lnSpc>
                <a:spcPct val="100000"/>
              </a:lnSpc>
              <a:spcBef>
                <a:spcPts val="600"/>
              </a:spcBef>
              <a:spcAft>
                <a:spcPts val="0"/>
              </a:spcAft>
              <a:buSzPts val="2560"/>
              <a:buFont typeface="Cabin"/>
              <a:buAutoNum type="arabicPeriod"/>
            </a:pPr>
            <a:r>
              <a:rPr lang="en-US"/>
              <a:t>view call Stack</a:t>
            </a:r>
            <a:endParaRPr/>
          </a:p>
          <a:p>
            <a:pPr indent="-514350" lvl="0" marL="596646" rtl="0" algn="l">
              <a:lnSpc>
                <a:spcPct val="100000"/>
              </a:lnSpc>
              <a:spcBef>
                <a:spcPts val="600"/>
              </a:spcBef>
              <a:spcAft>
                <a:spcPts val="0"/>
              </a:spcAft>
              <a:buSzPts val="2560"/>
              <a:buFont typeface="Cabin"/>
              <a:buAutoNum type="arabicPeriod"/>
            </a:pPr>
            <a:r>
              <a:rPr lang="en-US"/>
              <a:t>View variables, etc…</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Features</a:t>
            </a:r>
            <a:endParaRPr/>
          </a:p>
        </p:txBody>
      </p:sp>
      <p:sp>
        <p:nvSpPr>
          <p:cNvPr id="181" name="Google Shape;181;p25"/>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368"/>
              <a:buChar char="●"/>
            </a:pPr>
            <a:r>
              <a:rPr lang="en-US" sz="2960"/>
              <a:t>TypeScript, a typed superset of JavaScript that compiles to plain JavaScript. </a:t>
            </a:r>
            <a:endParaRPr sz="2960"/>
          </a:p>
          <a:p>
            <a:pPr indent="-283464" lvl="0" marL="365760" rtl="0" algn="l">
              <a:lnSpc>
                <a:spcPct val="80000"/>
              </a:lnSpc>
              <a:spcBef>
                <a:spcPts val="600"/>
              </a:spcBef>
              <a:spcAft>
                <a:spcPts val="0"/>
              </a:spcAft>
              <a:buSzPts val="2368"/>
              <a:buChar char="●"/>
            </a:pPr>
            <a:r>
              <a:rPr lang="en-US" sz="2960"/>
              <a:t>It supports all ECMAScript 6 features - arrow functions, classes, enhanced object literals, modules, generators, iterators, etc. and adds new features, not currently in the spec of ECMAScript at all like:</a:t>
            </a:r>
            <a:endParaRPr/>
          </a:p>
          <a:p>
            <a:pPr indent="-283464" lvl="0" marL="365760" rtl="0" algn="l">
              <a:lnSpc>
                <a:spcPct val="80000"/>
              </a:lnSpc>
              <a:spcBef>
                <a:spcPts val="600"/>
              </a:spcBef>
              <a:spcAft>
                <a:spcPts val="0"/>
              </a:spcAft>
              <a:buSzPts val="2368"/>
              <a:buChar char="●"/>
            </a:pPr>
            <a:r>
              <a:rPr lang="en-US" sz="2960"/>
              <a:t>Type Annotations or Decorators</a:t>
            </a:r>
            <a:endParaRPr sz="2960"/>
          </a:p>
          <a:p>
            <a:pPr indent="-283464" lvl="0" marL="365760" rtl="0" algn="l">
              <a:lnSpc>
                <a:spcPct val="80000"/>
              </a:lnSpc>
              <a:spcBef>
                <a:spcPts val="600"/>
              </a:spcBef>
              <a:spcAft>
                <a:spcPts val="0"/>
              </a:spcAft>
              <a:buSzPts val="2368"/>
              <a:buChar char="●"/>
            </a:pPr>
            <a:r>
              <a:rPr lang="en-US" sz="2960"/>
              <a:t>Interfaces</a:t>
            </a:r>
            <a:endParaRPr/>
          </a:p>
          <a:p>
            <a:pPr indent="-283464" lvl="0" marL="365760" rtl="0" algn="l">
              <a:lnSpc>
                <a:spcPct val="80000"/>
              </a:lnSpc>
              <a:spcBef>
                <a:spcPts val="600"/>
              </a:spcBef>
              <a:spcAft>
                <a:spcPts val="0"/>
              </a:spcAft>
              <a:buSzPts val="2368"/>
              <a:buChar char="●"/>
            </a:pPr>
            <a:r>
              <a:rPr lang="en-US" sz="2960"/>
              <a:t>Enums</a:t>
            </a:r>
            <a:endParaRPr sz="2960"/>
          </a:p>
          <a:p>
            <a:pPr indent="-283464" lvl="0" marL="365760" rtl="0" algn="l">
              <a:lnSpc>
                <a:spcPct val="80000"/>
              </a:lnSpc>
              <a:spcBef>
                <a:spcPts val="600"/>
              </a:spcBef>
              <a:spcAft>
                <a:spcPts val="0"/>
              </a:spcAft>
              <a:buSzPts val="2368"/>
              <a:buChar char="●"/>
            </a:pPr>
            <a:r>
              <a:rPr lang="en-US" sz="2960"/>
              <a:t>Encapsulation with public, private and protected modifiers</a:t>
            </a:r>
            <a:endParaRPr/>
          </a:p>
          <a:p>
            <a:pPr indent="-283464" lvl="0" marL="365760" rtl="0" algn="l">
              <a:lnSpc>
                <a:spcPct val="80000"/>
              </a:lnSpc>
              <a:spcBef>
                <a:spcPts val="600"/>
              </a:spcBef>
              <a:spcAft>
                <a:spcPts val="0"/>
              </a:spcAft>
              <a:buSzPts val="2368"/>
              <a:buChar char="●"/>
            </a:pPr>
            <a:r>
              <a:rPr lang="en-US" sz="2960"/>
              <a:t>Tuple</a:t>
            </a:r>
            <a:endParaRPr/>
          </a:p>
          <a:p>
            <a:pPr indent="-283464" lvl="0" marL="365760" rtl="0" algn="l">
              <a:lnSpc>
                <a:spcPct val="80000"/>
              </a:lnSpc>
              <a:spcBef>
                <a:spcPts val="600"/>
              </a:spcBef>
              <a:spcAft>
                <a:spcPts val="0"/>
              </a:spcAft>
              <a:buSzPts val="2368"/>
              <a:buChar char="●"/>
            </a:pPr>
            <a:r>
              <a:rPr lang="en-US" sz="2960"/>
              <a:t>Namespaces</a:t>
            </a:r>
            <a:endParaRPr/>
          </a:p>
          <a:p>
            <a:pPr indent="-283464" lvl="0" marL="365760" rtl="0" algn="l">
              <a:lnSpc>
                <a:spcPct val="80000"/>
              </a:lnSpc>
              <a:spcBef>
                <a:spcPts val="600"/>
              </a:spcBef>
              <a:spcAft>
                <a:spcPts val="0"/>
              </a:spcAft>
              <a:buSzPts val="2368"/>
              <a:buChar char="●"/>
            </a:pPr>
            <a:r>
              <a:rPr lang="en-US" sz="2960"/>
              <a:t>Generics</a:t>
            </a:r>
            <a:endParaRPr sz="296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142"/>
          <p:cNvSpPr txBox="1"/>
          <p:nvPr>
            <p:ph type="title"/>
          </p:nvPr>
        </p:nvSpPr>
        <p:spPr>
          <a:xfrm>
            <a:off x="-25400" y="0"/>
            <a:ext cx="83240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 Debugging Angular 2 App</a:t>
            </a:r>
            <a:endParaRPr sz="3870"/>
          </a:p>
        </p:txBody>
      </p:sp>
      <p:sp>
        <p:nvSpPr>
          <p:cNvPr id="987" name="Google Shape;987;p142"/>
          <p:cNvSpPr txBox="1"/>
          <p:nvPr>
            <p:ph idx="1" type="body"/>
          </p:nvPr>
        </p:nvSpPr>
        <p:spPr>
          <a:xfrm>
            <a:off x="-38100" y="457200"/>
            <a:ext cx="9067800" cy="685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Resize/zoom below image, to view details</a:t>
            </a:r>
            <a:endParaRPr/>
          </a:p>
        </p:txBody>
      </p:sp>
      <p:pic>
        <p:nvPicPr>
          <p:cNvPr id="988" name="Google Shape;988;p142"/>
          <p:cNvPicPr preferRelativeResize="0"/>
          <p:nvPr/>
        </p:nvPicPr>
        <p:blipFill rotWithShape="1">
          <a:blip r:embed="rId3">
            <a:alphaModFix/>
          </a:blip>
          <a:srcRect b="0" l="0" r="0" t="0"/>
          <a:stretch/>
        </p:blipFill>
        <p:spPr>
          <a:xfrm>
            <a:off x="1" y="1066800"/>
            <a:ext cx="9144000" cy="579120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sp>
        <p:nvSpPr>
          <p:cNvPr id="993" name="Google Shape;993;p143"/>
          <p:cNvSpPr txBox="1"/>
          <p:nvPr>
            <p:ph type="title"/>
          </p:nvPr>
        </p:nvSpPr>
        <p:spPr>
          <a:xfrm>
            <a:off x="-25400" y="0"/>
            <a:ext cx="83240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 Debugging Angular 2 App</a:t>
            </a:r>
            <a:endParaRPr sz="3870"/>
          </a:p>
        </p:txBody>
      </p:sp>
      <p:sp>
        <p:nvSpPr>
          <p:cNvPr id="994" name="Google Shape;994;p143"/>
          <p:cNvSpPr txBox="1"/>
          <p:nvPr>
            <p:ph idx="1" type="body"/>
          </p:nvPr>
        </p:nvSpPr>
        <p:spPr>
          <a:xfrm>
            <a:off x="-38100" y="457200"/>
            <a:ext cx="9067800" cy="236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Using Augury you can also, as shown in below image</a:t>
            </a:r>
            <a:endParaRPr/>
          </a:p>
          <a:p>
            <a:pPr indent="-514350" lvl="0" marL="596646" rtl="0" algn="l">
              <a:lnSpc>
                <a:spcPct val="100000"/>
              </a:lnSpc>
              <a:spcBef>
                <a:spcPts val="600"/>
              </a:spcBef>
              <a:spcAft>
                <a:spcPts val="0"/>
              </a:spcAft>
              <a:buSzPts val="1920"/>
              <a:buFont typeface="Cabin"/>
              <a:buAutoNum type="arabicPeriod"/>
            </a:pPr>
            <a:r>
              <a:rPr lang="en-US" sz="2400"/>
              <a:t>View Properties of a Component</a:t>
            </a:r>
            <a:endParaRPr/>
          </a:p>
          <a:p>
            <a:pPr indent="-514350" lvl="0" marL="596646" rtl="0" algn="l">
              <a:lnSpc>
                <a:spcPct val="100000"/>
              </a:lnSpc>
              <a:spcBef>
                <a:spcPts val="600"/>
              </a:spcBef>
              <a:spcAft>
                <a:spcPts val="0"/>
              </a:spcAft>
              <a:buSzPts val="1920"/>
              <a:buFont typeface="Cabin"/>
              <a:buAutoNum type="arabicPeriod"/>
            </a:pPr>
            <a:r>
              <a:rPr lang="en-US" sz="2400"/>
              <a:t>View Injector Graph</a:t>
            </a:r>
            <a:endParaRPr/>
          </a:p>
          <a:p>
            <a:pPr indent="-514350" lvl="0" marL="596646" rtl="0" algn="l">
              <a:lnSpc>
                <a:spcPct val="100000"/>
              </a:lnSpc>
              <a:spcBef>
                <a:spcPts val="600"/>
              </a:spcBef>
              <a:spcAft>
                <a:spcPts val="0"/>
              </a:spcAft>
              <a:buSzPts val="1920"/>
              <a:buFont typeface="Cabin"/>
              <a:buAutoNum type="arabicPeriod"/>
            </a:pPr>
            <a:r>
              <a:rPr lang="en-US" sz="2400"/>
              <a:t>View Router Tree</a:t>
            </a:r>
            <a:endParaRPr/>
          </a:p>
          <a:p>
            <a:pPr indent="-514350" lvl="0" marL="596646" rtl="0" algn="l">
              <a:lnSpc>
                <a:spcPct val="100000"/>
              </a:lnSpc>
              <a:spcBef>
                <a:spcPts val="600"/>
              </a:spcBef>
              <a:spcAft>
                <a:spcPts val="0"/>
              </a:spcAft>
              <a:buSzPts val="1920"/>
              <a:buFont typeface="Cabin"/>
              <a:buAutoNum type="arabicPeriod"/>
            </a:pPr>
            <a:r>
              <a:rPr lang="en-US" sz="2400"/>
              <a:t>View Modules used by App</a:t>
            </a:r>
            <a:endParaRPr/>
          </a:p>
          <a:p>
            <a:pPr indent="0" lvl="0" marL="82296"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p:txBody>
      </p:sp>
      <p:pic>
        <p:nvPicPr>
          <p:cNvPr id="995" name="Google Shape;995;p143"/>
          <p:cNvPicPr preferRelativeResize="0"/>
          <p:nvPr/>
        </p:nvPicPr>
        <p:blipFill rotWithShape="1">
          <a:blip r:embed="rId3">
            <a:alphaModFix/>
          </a:blip>
          <a:srcRect b="0" l="0" r="0" t="0"/>
          <a:stretch/>
        </p:blipFill>
        <p:spPr>
          <a:xfrm>
            <a:off x="685800" y="2771775"/>
            <a:ext cx="8305800" cy="4238625"/>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44"/>
          <p:cNvSpPr txBox="1"/>
          <p:nvPr>
            <p:ph type="title"/>
          </p:nvPr>
        </p:nvSpPr>
        <p:spPr>
          <a:xfrm>
            <a:off x="228600" y="228600"/>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Error Handling</a:t>
            </a:r>
            <a:endParaRPr/>
          </a:p>
        </p:txBody>
      </p:sp>
      <p:sp>
        <p:nvSpPr>
          <p:cNvPr id="1001" name="Google Shape;1001;p144"/>
          <p:cNvSpPr txBox="1"/>
          <p:nvPr>
            <p:ph idx="1" type="body"/>
          </p:nvPr>
        </p:nvSpPr>
        <p:spPr>
          <a:xfrm>
            <a:off x="152400" y="1219200"/>
            <a:ext cx="87812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https://medium.com/@amcdnl/global-error-handling-with-angular2-6b992bdfb59c</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145"/>
          <p:cNvSpPr txBox="1"/>
          <p:nvPr>
            <p:ph type="title"/>
          </p:nvPr>
        </p:nvSpPr>
        <p:spPr>
          <a:xfrm>
            <a:off x="152400" y="13855"/>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Routing</a:t>
            </a:r>
            <a:endParaRPr sz="3870"/>
          </a:p>
        </p:txBody>
      </p:sp>
      <p:sp>
        <p:nvSpPr>
          <p:cNvPr id="1007" name="Google Shape;1007;p145"/>
          <p:cNvSpPr txBox="1"/>
          <p:nvPr>
            <p:ph idx="1" type="body"/>
          </p:nvPr>
        </p:nvSpPr>
        <p:spPr>
          <a:xfrm>
            <a:off x="152400" y="609600"/>
            <a:ext cx="8763000" cy="6172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It is Quite common that Web pages need Navigation, to Navigate between various Web Pages.</a:t>
            </a:r>
            <a:endParaRPr/>
          </a:p>
          <a:p>
            <a:pPr indent="-283464" lvl="0" marL="365760" rtl="0" algn="l">
              <a:lnSpc>
                <a:spcPct val="100000"/>
              </a:lnSpc>
              <a:spcBef>
                <a:spcPts val="600"/>
              </a:spcBef>
              <a:spcAft>
                <a:spcPts val="0"/>
              </a:spcAft>
              <a:buSzPts val="2400"/>
              <a:buChar char="●"/>
            </a:pPr>
            <a:r>
              <a:rPr lang="en-US" sz="3000"/>
              <a:t>Angular provides inbuilt support for the same using Routing feature, and Developer need to add only minimal implementation for the same</a:t>
            </a:r>
            <a:endParaRPr sz="300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146"/>
          <p:cNvSpPr txBox="1"/>
          <p:nvPr>
            <p:ph type="title"/>
          </p:nvPr>
        </p:nvSpPr>
        <p:spPr>
          <a:xfrm>
            <a:off x="152400" y="13855"/>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Routing</a:t>
            </a:r>
            <a:endParaRPr sz="3870"/>
          </a:p>
        </p:txBody>
      </p:sp>
      <p:sp>
        <p:nvSpPr>
          <p:cNvPr id="1013" name="Google Shape;1013;p146"/>
          <p:cNvSpPr txBox="1"/>
          <p:nvPr>
            <p:ph idx="1" type="body"/>
          </p:nvPr>
        </p:nvSpPr>
        <p:spPr>
          <a:xfrm>
            <a:off x="152400" y="609600"/>
            <a:ext cx="8763000" cy="61722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Routing helps in directing users to different pages based on the option they choose on the main page. </a:t>
            </a:r>
            <a:endParaRPr sz="2960"/>
          </a:p>
          <a:p>
            <a:pPr indent="-283464" lvl="0" marL="365760" rtl="0" algn="l">
              <a:lnSpc>
                <a:spcPct val="90000"/>
              </a:lnSpc>
              <a:spcBef>
                <a:spcPts val="600"/>
              </a:spcBef>
              <a:spcAft>
                <a:spcPts val="0"/>
              </a:spcAft>
              <a:buSzPts val="2368"/>
              <a:buChar char="●"/>
            </a:pPr>
            <a:r>
              <a:rPr lang="en-US" sz="2960"/>
              <a:t>Based on the option user chooses, a specific Angular Component will be rendered to the user. </a:t>
            </a:r>
            <a:endParaRPr sz="2960"/>
          </a:p>
          <a:p>
            <a:pPr indent="0" lvl="0" marL="82296" rtl="0" algn="l">
              <a:lnSpc>
                <a:spcPct val="90000"/>
              </a:lnSpc>
              <a:spcBef>
                <a:spcPts val="600"/>
              </a:spcBef>
              <a:spcAft>
                <a:spcPts val="0"/>
              </a:spcAft>
              <a:buSzPts val="2368"/>
              <a:buNone/>
            </a:pPr>
            <a:r>
              <a:rPr lang="en-US" sz="2960"/>
              <a:t>Step1:</a:t>
            </a:r>
            <a:endParaRPr/>
          </a:p>
          <a:p>
            <a:pPr indent="0" lvl="0" marL="82296" rtl="0" algn="l">
              <a:lnSpc>
                <a:spcPct val="90000"/>
              </a:lnSpc>
              <a:spcBef>
                <a:spcPts val="600"/>
              </a:spcBef>
              <a:spcAft>
                <a:spcPts val="0"/>
              </a:spcAft>
              <a:buSzPts val="2368"/>
              <a:buNone/>
            </a:pPr>
            <a:r>
              <a:rPr lang="en-US" sz="2960"/>
              <a:t>All Routes need to be specified, as below, in app.routes.ts file</a:t>
            </a:r>
            <a:endParaRPr/>
          </a:p>
          <a:p>
            <a:pPr indent="0" lvl="0" marL="82296" rtl="0" algn="l">
              <a:lnSpc>
                <a:spcPct val="90000"/>
              </a:lnSpc>
              <a:spcBef>
                <a:spcPts val="600"/>
              </a:spcBef>
              <a:spcAft>
                <a:spcPts val="0"/>
              </a:spcAft>
              <a:buSzPts val="2220"/>
              <a:buNone/>
            </a:pPr>
            <a:r>
              <a:rPr lang="en-US" sz="2775"/>
              <a:t>import { Routes } from '@angular/router'; </a:t>
            </a:r>
            <a:endParaRPr sz="2775"/>
          </a:p>
          <a:p>
            <a:pPr indent="0" lvl="0" marL="82296" rtl="0" algn="l">
              <a:lnSpc>
                <a:spcPct val="90000"/>
              </a:lnSpc>
              <a:spcBef>
                <a:spcPts val="600"/>
              </a:spcBef>
              <a:spcAft>
                <a:spcPts val="0"/>
              </a:spcAft>
              <a:buSzPts val="2220"/>
              <a:buNone/>
            </a:pPr>
            <a:r>
              <a:rPr lang="en-US" sz="2775"/>
              <a:t>import { AboutComponent } from 'app/about.component'; </a:t>
            </a:r>
            <a:endParaRPr sz="2775"/>
          </a:p>
          <a:p>
            <a:pPr indent="0" lvl="0" marL="82296" rtl="0" algn="l">
              <a:lnSpc>
                <a:spcPct val="90000"/>
              </a:lnSpc>
              <a:spcBef>
                <a:spcPts val="600"/>
              </a:spcBef>
              <a:spcAft>
                <a:spcPts val="0"/>
              </a:spcAft>
              <a:buSzPts val="2220"/>
              <a:buNone/>
            </a:pPr>
            <a:r>
              <a:rPr lang="en-US" sz="2775"/>
              <a:t>import { HomeComponent } from 'app/home.component'; </a:t>
            </a:r>
            <a:endParaRPr sz="2775"/>
          </a:p>
          <a:p>
            <a:pPr indent="0" lvl="0" marL="82296" rtl="0" algn="l">
              <a:lnSpc>
                <a:spcPct val="90000"/>
              </a:lnSpc>
              <a:spcBef>
                <a:spcPts val="600"/>
              </a:spcBef>
              <a:spcAft>
                <a:spcPts val="0"/>
              </a:spcAft>
              <a:buSzPts val="2220"/>
              <a:buNone/>
            </a:pPr>
            <a:r>
              <a:rPr lang="en-US" sz="2775"/>
              <a:t>export const routes: Routes = [ </a:t>
            </a:r>
            <a:endParaRPr sz="2775"/>
          </a:p>
          <a:p>
            <a:pPr indent="0" lvl="0" marL="82296" rtl="0" algn="l">
              <a:lnSpc>
                <a:spcPct val="90000"/>
              </a:lnSpc>
              <a:spcBef>
                <a:spcPts val="600"/>
              </a:spcBef>
              <a:spcAft>
                <a:spcPts val="0"/>
              </a:spcAft>
              <a:buSzPts val="2220"/>
              <a:buNone/>
            </a:pPr>
            <a:r>
              <a:rPr lang="en-US" sz="2775"/>
              <a:t>{ path: '', component: HomeComponent } </a:t>
            </a:r>
            <a:endParaRPr sz="2775"/>
          </a:p>
          <a:p>
            <a:pPr indent="0" lvl="0" marL="82296" rtl="0" algn="l">
              <a:lnSpc>
                <a:spcPct val="90000"/>
              </a:lnSpc>
              <a:spcBef>
                <a:spcPts val="600"/>
              </a:spcBef>
              <a:spcAft>
                <a:spcPts val="0"/>
              </a:spcAft>
              <a:buSzPts val="2220"/>
              <a:buNone/>
            </a:pPr>
            <a:r>
              <a:rPr lang="en-US" sz="2775"/>
              <a:t>{ path: 'about', component: AboutComponent } ];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47"/>
          <p:cNvSpPr txBox="1"/>
          <p:nvPr>
            <p:ph type="title"/>
          </p:nvPr>
        </p:nvSpPr>
        <p:spPr>
          <a:xfrm>
            <a:off x="152400" y="13855"/>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Routing</a:t>
            </a:r>
            <a:endParaRPr sz="3870"/>
          </a:p>
        </p:txBody>
      </p:sp>
      <p:sp>
        <p:nvSpPr>
          <p:cNvPr id="1019" name="Google Shape;1019;p147"/>
          <p:cNvSpPr txBox="1"/>
          <p:nvPr>
            <p:ph idx="1" type="body"/>
          </p:nvPr>
        </p:nvSpPr>
        <p:spPr>
          <a:xfrm>
            <a:off x="152400" y="609600"/>
            <a:ext cx="8763000" cy="6172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Step 2:Specify routes List in Root Module</a:t>
            </a:r>
            <a:endParaRPr/>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072"/>
              <a:buNone/>
            </a:pPr>
            <a:r>
              <a:rPr lang="en-US" sz="2590"/>
              <a:t>import { RouterModule } from '@angular/router'; </a:t>
            </a:r>
            <a:endParaRPr sz="2590"/>
          </a:p>
          <a:p>
            <a:pPr indent="0" lvl="0" marL="82296" rtl="0" algn="l">
              <a:lnSpc>
                <a:spcPct val="90000"/>
              </a:lnSpc>
              <a:spcBef>
                <a:spcPts val="600"/>
              </a:spcBef>
              <a:spcAft>
                <a:spcPts val="0"/>
              </a:spcAft>
              <a:buSzPts val="2072"/>
              <a:buNone/>
            </a:pPr>
            <a:r>
              <a:rPr lang="en-US" sz="2590">
                <a:solidFill>
                  <a:srgbClr val="FF0000"/>
                </a:solidFill>
              </a:rPr>
              <a:t>import { routes } from './app.routes'; </a:t>
            </a:r>
            <a:endParaRPr sz="2590">
              <a:solidFill>
                <a:srgbClr val="FF0000"/>
              </a:solidFill>
            </a:endParaRPr>
          </a:p>
          <a:p>
            <a:pPr indent="0" lvl="0" marL="82296" rtl="0" algn="l">
              <a:lnSpc>
                <a:spcPct val="90000"/>
              </a:lnSpc>
              <a:spcBef>
                <a:spcPts val="600"/>
              </a:spcBef>
              <a:spcAft>
                <a:spcPts val="0"/>
              </a:spcAft>
              <a:buSzPts val="2072"/>
              <a:buNone/>
            </a:pPr>
            <a:r>
              <a:rPr lang="en-US" sz="2590"/>
              <a:t>@NgModule</a:t>
            </a:r>
            <a:endParaRPr sz="2590"/>
          </a:p>
          <a:p>
            <a:pPr indent="0" lvl="0" marL="82296" rtl="0" algn="l">
              <a:lnSpc>
                <a:spcPct val="90000"/>
              </a:lnSpc>
              <a:spcBef>
                <a:spcPts val="600"/>
              </a:spcBef>
              <a:spcAft>
                <a:spcPts val="0"/>
              </a:spcAft>
              <a:buSzPts val="2072"/>
              <a:buNone/>
            </a:pPr>
            <a:r>
              <a:rPr lang="en-US" sz="2590"/>
              <a:t>({ </a:t>
            </a:r>
            <a:endParaRPr/>
          </a:p>
          <a:p>
            <a:pPr indent="0" lvl="0" marL="82296" rtl="0" algn="l">
              <a:lnSpc>
                <a:spcPct val="90000"/>
              </a:lnSpc>
              <a:spcBef>
                <a:spcPts val="600"/>
              </a:spcBef>
              <a:spcAft>
                <a:spcPts val="0"/>
              </a:spcAft>
              <a:buSzPts val="2072"/>
              <a:buNone/>
            </a:pPr>
            <a:r>
              <a:rPr lang="en-US" sz="2590"/>
              <a:t>	imports: [ BrowserModule, FormsModule, 					</a:t>
            </a:r>
            <a:r>
              <a:rPr lang="en-US" sz="2590">
                <a:solidFill>
                  <a:srgbClr val="FF0000"/>
                </a:solidFill>
              </a:rPr>
              <a:t>RouterModule.forRoot(routes) </a:t>
            </a:r>
            <a:r>
              <a:rPr lang="en-US" sz="2590"/>
              <a:t>], </a:t>
            </a:r>
            <a:endParaRPr sz="2590"/>
          </a:p>
          <a:p>
            <a:pPr indent="0" lvl="0" marL="82296" rtl="0" algn="l">
              <a:lnSpc>
                <a:spcPct val="90000"/>
              </a:lnSpc>
              <a:spcBef>
                <a:spcPts val="600"/>
              </a:spcBef>
              <a:spcAft>
                <a:spcPts val="0"/>
              </a:spcAft>
              <a:buSzPts val="2072"/>
              <a:buNone/>
            </a:pPr>
            <a:r>
              <a:rPr lang="en-US" sz="2590"/>
              <a:t>	declarations: [ AboutComponent, HomeComponent, 					AppComponent ], </a:t>
            </a:r>
            <a:endParaRPr sz="2590"/>
          </a:p>
          <a:p>
            <a:pPr indent="0" lvl="0" marL="82296" rtl="0" algn="l">
              <a:lnSpc>
                <a:spcPct val="90000"/>
              </a:lnSpc>
              <a:spcBef>
                <a:spcPts val="600"/>
              </a:spcBef>
              <a:spcAft>
                <a:spcPts val="0"/>
              </a:spcAft>
              <a:buSzPts val="2072"/>
              <a:buNone/>
            </a:pPr>
            <a:r>
              <a:rPr lang="en-US" sz="2590"/>
              <a:t>	providers: [ ], </a:t>
            </a:r>
            <a:endParaRPr sz="2590"/>
          </a:p>
          <a:p>
            <a:pPr indent="0" lvl="0" marL="82296" rtl="0" algn="l">
              <a:lnSpc>
                <a:spcPct val="90000"/>
              </a:lnSpc>
              <a:spcBef>
                <a:spcPts val="600"/>
              </a:spcBef>
              <a:spcAft>
                <a:spcPts val="0"/>
              </a:spcAft>
              <a:buSzPts val="2072"/>
              <a:buNone/>
            </a:pPr>
            <a:r>
              <a:rPr lang="en-US" sz="2590"/>
              <a:t>	bootstrap: [ AppComponent ] </a:t>
            </a:r>
            <a:endParaRPr sz="2590"/>
          </a:p>
          <a:p>
            <a:pPr indent="0" lvl="0" marL="82296" rtl="0" algn="l">
              <a:lnSpc>
                <a:spcPct val="90000"/>
              </a:lnSpc>
              <a:spcBef>
                <a:spcPts val="600"/>
              </a:spcBef>
              <a:spcAft>
                <a:spcPts val="0"/>
              </a:spcAft>
              <a:buSzPts val="2072"/>
              <a:buNone/>
            </a:pPr>
            <a:r>
              <a:rPr lang="en-US" sz="2590"/>
              <a:t>}) </a:t>
            </a:r>
            <a:endParaRPr/>
          </a:p>
          <a:p>
            <a:pPr indent="0" lvl="0" marL="82296" rtl="0" algn="l">
              <a:lnSpc>
                <a:spcPct val="90000"/>
              </a:lnSpc>
              <a:spcBef>
                <a:spcPts val="600"/>
              </a:spcBef>
              <a:spcAft>
                <a:spcPts val="0"/>
              </a:spcAft>
              <a:buSzPts val="2072"/>
              <a:buNone/>
            </a:pPr>
            <a:r>
              <a:rPr lang="en-US" sz="2590"/>
              <a:t>export class AppModule { }</a:t>
            </a:r>
            <a:endParaRPr sz="2775"/>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148"/>
          <p:cNvSpPr txBox="1"/>
          <p:nvPr>
            <p:ph type="title"/>
          </p:nvPr>
        </p:nvSpPr>
        <p:spPr>
          <a:xfrm>
            <a:off x="-13855" y="0"/>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Routing</a:t>
            </a:r>
            <a:endParaRPr sz="3870"/>
          </a:p>
        </p:txBody>
      </p:sp>
      <p:sp>
        <p:nvSpPr>
          <p:cNvPr id="1025" name="Google Shape;1025;p148"/>
          <p:cNvSpPr txBox="1"/>
          <p:nvPr>
            <p:ph idx="1" type="body"/>
          </p:nvPr>
        </p:nvSpPr>
        <p:spPr>
          <a:xfrm>
            <a:off x="0" y="609600"/>
            <a:ext cx="8915400" cy="6172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Step 3: </a:t>
            </a:r>
            <a:r>
              <a:rPr lang="en-US" sz="2960">
                <a:solidFill>
                  <a:srgbClr val="FF0000"/>
                </a:solidFill>
              </a:rPr>
              <a:t>[routerLink] </a:t>
            </a:r>
            <a:r>
              <a:rPr lang="en-US" sz="2960"/>
              <a:t>directive generates our link based on the route path. </a:t>
            </a:r>
            <a:endParaRPr sz="2960"/>
          </a:p>
          <a:p>
            <a:pPr indent="0" lvl="0" marL="82296" rtl="0" algn="l">
              <a:lnSpc>
                <a:spcPct val="90000"/>
              </a:lnSpc>
              <a:spcBef>
                <a:spcPts val="600"/>
              </a:spcBef>
              <a:spcAft>
                <a:spcPts val="0"/>
              </a:spcAft>
              <a:buSzPts val="2368"/>
              <a:buNone/>
            </a:pPr>
            <a:r>
              <a:rPr lang="en-US" sz="2960">
                <a:solidFill>
                  <a:srgbClr val="FF0000"/>
                </a:solidFill>
              </a:rPr>
              <a:t>&lt;router-outlet&gt;&lt;/router-outlet&gt; </a:t>
            </a:r>
            <a:r>
              <a:rPr lang="en-US" sz="2960"/>
              <a:t>is the placeholder to render the component based on which option the user chooses </a:t>
            </a:r>
            <a:endParaRPr sz="2960"/>
          </a:p>
          <a:p>
            <a:pPr indent="0" lvl="0" marL="82296" rtl="0" algn="l">
              <a:lnSpc>
                <a:spcPct val="90000"/>
              </a:lnSpc>
              <a:spcBef>
                <a:spcPts val="600"/>
              </a:spcBef>
              <a:spcAft>
                <a:spcPts val="0"/>
              </a:spcAft>
              <a:buSzPts val="2072"/>
              <a:buNone/>
            </a:pPr>
            <a:r>
              <a:t/>
            </a:r>
            <a:endParaRPr sz="2590"/>
          </a:p>
          <a:p>
            <a:pPr indent="0" lvl="0" marL="82296" rtl="0" algn="l">
              <a:lnSpc>
                <a:spcPct val="90000"/>
              </a:lnSpc>
              <a:spcBef>
                <a:spcPts val="600"/>
              </a:spcBef>
              <a:spcAft>
                <a:spcPts val="0"/>
              </a:spcAft>
              <a:buSzPts val="2072"/>
              <a:buNone/>
            </a:pPr>
            <a:r>
              <a:rPr lang="en-US" sz="2590"/>
              <a:t>@Component</a:t>
            </a:r>
            <a:endParaRPr/>
          </a:p>
          <a:p>
            <a:pPr indent="0" lvl="0" marL="82296" rtl="0" algn="l">
              <a:lnSpc>
                <a:spcPct val="90000"/>
              </a:lnSpc>
              <a:spcBef>
                <a:spcPts val="600"/>
              </a:spcBef>
              <a:spcAft>
                <a:spcPts val="0"/>
              </a:spcAft>
              <a:buSzPts val="2072"/>
              <a:buNone/>
            </a:pPr>
            <a:r>
              <a:rPr lang="en-US" sz="2590"/>
              <a:t>({ </a:t>
            </a:r>
            <a:endParaRPr/>
          </a:p>
          <a:p>
            <a:pPr indent="0" lvl="0" marL="82296" rtl="0" algn="l">
              <a:lnSpc>
                <a:spcPct val="90000"/>
              </a:lnSpc>
              <a:spcBef>
                <a:spcPts val="600"/>
              </a:spcBef>
              <a:spcAft>
                <a:spcPts val="0"/>
              </a:spcAft>
              <a:buSzPts val="2072"/>
              <a:buNone/>
            </a:pPr>
            <a:r>
              <a:rPr lang="en-US" sz="2590"/>
              <a:t>	selector: 'demo-app', </a:t>
            </a:r>
            <a:endParaRPr sz="2590"/>
          </a:p>
          <a:p>
            <a:pPr indent="0" lvl="0" marL="82296" rtl="0" algn="l">
              <a:lnSpc>
                <a:spcPct val="90000"/>
              </a:lnSpc>
              <a:spcBef>
                <a:spcPts val="600"/>
              </a:spcBef>
              <a:spcAft>
                <a:spcPts val="0"/>
              </a:spcAft>
              <a:buSzPts val="2072"/>
              <a:buNone/>
            </a:pPr>
            <a:r>
              <a:rPr lang="en-US" sz="2590"/>
              <a:t>	template: ` &lt;a </a:t>
            </a:r>
            <a:r>
              <a:rPr lang="en-US" sz="2590">
                <a:solidFill>
                  <a:srgbClr val="FF0000"/>
                </a:solidFill>
              </a:rPr>
              <a:t>[routerLink]</a:t>
            </a:r>
            <a:r>
              <a:rPr lang="en-US" sz="2590"/>
              <a:t>="</a:t>
            </a:r>
            <a:r>
              <a:rPr lang="en-US" sz="2590">
                <a:solidFill>
                  <a:srgbClr val="FF0000"/>
                </a:solidFill>
              </a:rPr>
              <a:t>['/']</a:t>
            </a:r>
            <a:r>
              <a:rPr lang="en-US" sz="2590"/>
              <a:t>"&gt;Home&lt;/a&gt; </a:t>
            </a:r>
            <a:endParaRPr sz="2590"/>
          </a:p>
          <a:p>
            <a:pPr indent="0" lvl="0" marL="82296" rtl="0" algn="l">
              <a:lnSpc>
                <a:spcPct val="90000"/>
              </a:lnSpc>
              <a:spcBef>
                <a:spcPts val="600"/>
              </a:spcBef>
              <a:spcAft>
                <a:spcPts val="0"/>
              </a:spcAft>
              <a:buSzPts val="2072"/>
              <a:buNone/>
            </a:pPr>
            <a:r>
              <a:rPr lang="en-US" sz="2590"/>
              <a:t>	&lt;a </a:t>
            </a:r>
            <a:r>
              <a:rPr lang="en-US" sz="2590">
                <a:solidFill>
                  <a:srgbClr val="FF0000"/>
                </a:solidFill>
              </a:rPr>
              <a:t>[routerLink]</a:t>
            </a:r>
            <a:r>
              <a:rPr lang="en-US" sz="2590"/>
              <a:t>="</a:t>
            </a:r>
            <a:r>
              <a:rPr lang="en-US" sz="2590">
                <a:solidFill>
                  <a:srgbClr val="FF0000"/>
                </a:solidFill>
              </a:rPr>
              <a:t>['/about']</a:t>
            </a:r>
            <a:r>
              <a:rPr lang="en-US" sz="2590"/>
              <a:t>"&gt;About&lt;/a&gt; </a:t>
            </a:r>
            <a:endParaRPr sz="2590"/>
          </a:p>
          <a:p>
            <a:pPr indent="0" lvl="0" marL="82296" rtl="0" algn="l">
              <a:lnSpc>
                <a:spcPct val="90000"/>
              </a:lnSpc>
              <a:spcBef>
                <a:spcPts val="600"/>
              </a:spcBef>
              <a:spcAft>
                <a:spcPts val="0"/>
              </a:spcAft>
              <a:buSzPts val="2072"/>
              <a:buNone/>
            </a:pPr>
            <a:r>
              <a:rPr lang="en-US" sz="2590"/>
              <a:t>	</a:t>
            </a:r>
            <a:r>
              <a:rPr lang="en-US" sz="2590">
                <a:solidFill>
                  <a:srgbClr val="FF0000"/>
                </a:solidFill>
              </a:rPr>
              <a:t>&lt;router-outlet&gt;&lt;/router-outlet&gt; </a:t>
            </a:r>
            <a:r>
              <a:rPr lang="en-US" sz="2590"/>
              <a:t>` </a:t>
            </a:r>
            <a:endParaRPr/>
          </a:p>
          <a:p>
            <a:pPr indent="0" lvl="0" marL="82296" rtl="0" algn="l">
              <a:lnSpc>
                <a:spcPct val="90000"/>
              </a:lnSpc>
              <a:spcBef>
                <a:spcPts val="600"/>
              </a:spcBef>
              <a:spcAft>
                <a:spcPts val="0"/>
              </a:spcAft>
              <a:buSzPts val="2072"/>
              <a:buNone/>
            </a:pPr>
            <a:r>
              <a:rPr lang="en-US" sz="2590"/>
              <a:t>})</a:t>
            </a:r>
            <a:endParaRPr/>
          </a:p>
          <a:p>
            <a:pPr indent="0" lvl="0" marL="82296" rtl="0" algn="l">
              <a:lnSpc>
                <a:spcPct val="90000"/>
              </a:lnSpc>
              <a:spcBef>
                <a:spcPts val="600"/>
              </a:spcBef>
              <a:spcAft>
                <a:spcPts val="0"/>
              </a:spcAft>
              <a:buSzPts val="2072"/>
              <a:buNone/>
            </a:pPr>
            <a:r>
              <a:t/>
            </a:r>
            <a:endParaRPr sz="2590"/>
          </a:p>
        </p:txBody>
      </p:sp>
      <p:sp>
        <p:nvSpPr>
          <p:cNvPr id="1026" name="Google Shape;1026;p148"/>
          <p:cNvSpPr/>
          <p:nvPr/>
        </p:nvSpPr>
        <p:spPr>
          <a:xfrm>
            <a:off x="7353300" y="4114800"/>
            <a:ext cx="228600" cy="9144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1027" name="Google Shape;1027;p148"/>
          <p:cNvSpPr txBox="1"/>
          <p:nvPr/>
        </p:nvSpPr>
        <p:spPr>
          <a:xfrm>
            <a:off x="6027494" y="5222095"/>
            <a:ext cx="229735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Router-outlet is replaced with currently selected  Component Template</a:t>
            </a:r>
            <a:endParaRPr sz="1800">
              <a:solidFill>
                <a:schemeClr val="dk1"/>
              </a:solidFill>
              <a:latin typeface="Cabin"/>
              <a:ea typeface="Cabin"/>
              <a:cs typeface="Cabin"/>
              <a:sym typeface="Cabin"/>
            </a:endParaRPr>
          </a:p>
        </p:txBody>
      </p:sp>
      <p:sp>
        <p:nvSpPr>
          <p:cNvPr id="1028" name="Google Shape;1028;p148"/>
          <p:cNvSpPr/>
          <p:nvPr/>
        </p:nvSpPr>
        <p:spPr>
          <a:xfrm flipH="1" rot="-9155509">
            <a:off x="5365194" y="5088061"/>
            <a:ext cx="478706" cy="9144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1029" name="Google Shape;1029;p148"/>
          <p:cNvSpPr txBox="1"/>
          <p:nvPr/>
        </p:nvSpPr>
        <p:spPr>
          <a:xfrm>
            <a:off x="7734300" y="4267200"/>
            <a:ext cx="11811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Displays links</a:t>
            </a:r>
            <a:endParaRPr sz="1800">
              <a:solidFill>
                <a:schemeClr val="dk1"/>
              </a:solidFill>
              <a:latin typeface="Cabin"/>
              <a:ea typeface="Cabin"/>
              <a:cs typeface="Cabin"/>
              <a:sym typeface="Cabin"/>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149"/>
          <p:cNvSpPr txBox="1"/>
          <p:nvPr>
            <p:ph type="title"/>
          </p:nvPr>
        </p:nvSpPr>
        <p:spPr>
          <a:xfrm>
            <a:off x="-13855" y="0"/>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Routing</a:t>
            </a:r>
            <a:endParaRPr sz="3870"/>
          </a:p>
        </p:txBody>
      </p:sp>
      <p:sp>
        <p:nvSpPr>
          <p:cNvPr id="1035" name="Google Shape;1035;p149"/>
          <p:cNvSpPr txBox="1"/>
          <p:nvPr>
            <p:ph idx="1" type="body"/>
          </p:nvPr>
        </p:nvSpPr>
        <p:spPr>
          <a:xfrm>
            <a:off x="0" y="609600"/>
            <a:ext cx="8915400"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Step 4: Create the other Components which are associated with links. In this case, they are AboutComponent, HelpComponent</a:t>
            </a:r>
            <a:endParaRPr/>
          </a:p>
          <a:p>
            <a:pPr indent="0" lvl="0" marL="82296" rtl="0" algn="l">
              <a:lnSpc>
                <a:spcPct val="100000"/>
              </a:lnSpc>
              <a:spcBef>
                <a:spcPts val="600"/>
              </a:spcBef>
              <a:spcAft>
                <a:spcPts val="0"/>
              </a:spcAft>
              <a:buSzPts val="2240"/>
              <a:buNone/>
            </a:pPr>
            <a:r>
              <a:t/>
            </a:r>
            <a:endParaRPr sz="2800"/>
          </a:p>
          <a:p>
            <a:pPr indent="0" lvl="0" marL="82296" rtl="0" algn="l">
              <a:lnSpc>
                <a:spcPct val="100000"/>
              </a:lnSpc>
              <a:spcBef>
                <a:spcPts val="600"/>
              </a:spcBef>
              <a:spcAft>
                <a:spcPts val="0"/>
              </a:spcAft>
              <a:buSzPts val="2240"/>
              <a:buNone/>
            </a:pPr>
            <a:r>
              <a:rPr lang="en-US" sz="2800"/>
              <a:t>No special implementation is required in these components, only thing is they need to have same name as specified in Routers array</a:t>
            </a:r>
            <a:endParaRPr sz="280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150"/>
          <p:cNvSpPr txBox="1"/>
          <p:nvPr>
            <p:ph type="title"/>
          </p:nvPr>
        </p:nvSpPr>
        <p:spPr>
          <a:xfrm>
            <a:off x="-13855" y="0"/>
            <a:ext cx="7498080" cy="67194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Nested Routing</a:t>
            </a:r>
            <a:endParaRPr sz="3870"/>
          </a:p>
        </p:txBody>
      </p:sp>
      <p:pic>
        <p:nvPicPr>
          <p:cNvPr id="1041" name="Google Shape;1041;p150"/>
          <p:cNvPicPr preferRelativeResize="0"/>
          <p:nvPr>
            <p:ph idx="1" type="body"/>
          </p:nvPr>
        </p:nvPicPr>
        <p:blipFill rotWithShape="1">
          <a:blip r:embed="rId3">
            <a:alphaModFix/>
          </a:blip>
          <a:srcRect b="0" l="0" r="0" t="0"/>
          <a:stretch/>
        </p:blipFill>
        <p:spPr>
          <a:xfrm>
            <a:off x="3886200" y="14990"/>
            <a:ext cx="4991100" cy="2943225"/>
          </a:xfrm>
          <a:prstGeom prst="rect">
            <a:avLst/>
          </a:prstGeom>
          <a:noFill/>
          <a:ln>
            <a:noFill/>
          </a:ln>
        </p:spPr>
      </p:pic>
      <p:sp>
        <p:nvSpPr>
          <p:cNvPr id="1042" name="Google Shape;1042;p150"/>
          <p:cNvSpPr txBox="1"/>
          <p:nvPr/>
        </p:nvSpPr>
        <p:spPr>
          <a:xfrm>
            <a:off x="0" y="609600"/>
            <a:ext cx="41529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bin"/>
                <a:ea typeface="Cabin"/>
                <a:cs typeface="Cabin"/>
                <a:sym typeface="Cabin"/>
              </a:rPr>
              <a:t>As shown beside, Child/Nested routing is a feature in  Angular router. </a:t>
            </a:r>
            <a:endParaRPr sz="3600">
              <a:solidFill>
                <a:schemeClr val="dk1"/>
              </a:solidFill>
              <a:latin typeface="Cabin"/>
              <a:ea typeface="Cabin"/>
              <a:cs typeface="Cabin"/>
              <a:sym typeface="Cabin"/>
            </a:endParaRPr>
          </a:p>
          <a:p>
            <a:pPr indent="0" lvl="0" marL="0" marR="0" rtl="0" algn="l">
              <a:spcBef>
                <a:spcPts val="0"/>
              </a:spcBef>
              <a:spcAft>
                <a:spcPts val="0"/>
              </a:spcAft>
              <a:buNone/>
            </a:pPr>
            <a:r>
              <a:rPr lang="en-US" sz="3600">
                <a:solidFill>
                  <a:schemeClr val="dk1"/>
                </a:solidFill>
                <a:latin typeface="Cabin"/>
                <a:ea typeface="Cabin"/>
                <a:cs typeface="Cabin"/>
                <a:sym typeface="Cabin"/>
              </a:rPr>
              <a:t>It has a tree structure, components nested in more components. </a:t>
            </a:r>
            <a:endParaRPr/>
          </a:p>
        </p:txBody>
      </p:sp>
      <p:pic>
        <p:nvPicPr>
          <p:cNvPr id="1043" name="Google Shape;1043;p150"/>
          <p:cNvPicPr preferRelativeResize="0"/>
          <p:nvPr/>
        </p:nvPicPr>
        <p:blipFill rotWithShape="1">
          <a:blip r:embed="rId4">
            <a:alphaModFix/>
          </a:blip>
          <a:srcRect b="0" l="0" r="0" t="0"/>
          <a:stretch/>
        </p:blipFill>
        <p:spPr>
          <a:xfrm>
            <a:off x="4152900" y="3505200"/>
            <a:ext cx="4991099" cy="286925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151"/>
          <p:cNvSpPr txBox="1"/>
          <p:nvPr>
            <p:ph type="title"/>
          </p:nvPr>
        </p:nvSpPr>
        <p:spPr>
          <a:xfrm>
            <a:off x="76200" y="15240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LifeCycle Hooks</a:t>
            </a:r>
            <a:endParaRPr sz="3870"/>
          </a:p>
        </p:txBody>
      </p:sp>
      <p:sp>
        <p:nvSpPr>
          <p:cNvPr id="1049" name="Google Shape;1049;p151"/>
          <p:cNvSpPr txBox="1"/>
          <p:nvPr>
            <p:ph idx="1" type="body"/>
          </p:nvPr>
        </p:nvSpPr>
        <p:spPr>
          <a:xfrm>
            <a:off x="13854" y="838200"/>
            <a:ext cx="9130145"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984"/>
              <a:buChar char="●"/>
            </a:pPr>
            <a:r>
              <a:rPr lang="en-US" sz="2480"/>
              <a:t>Angular 2 application goes through an entire set of processes or has a lifecycle right from its initiation to the end of the application</a:t>
            </a:r>
            <a:endParaRPr/>
          </a:p>
          <a:p>
            <a:pPr indent="-283464" lvl="0" marL="365760" rtl="0" algn="l">
              <a:lnSpc>
                <a:spcPct val="80000"/>
              </a:lnSpc>
              <a:spcBef>
                <a:spcPts val="600"/>
              </a:spcBef>
              <a:spcAft>
                <a:spcPts val="0"/>
              </a:spcAft>
              <a:buSzPts val="1984"/>
              <a:buChar char="●"/>
            </a:pPr>
            <a:r>
              <a:rPr lang="en-US" sz="2480"/>
              <a:t>Below are various Component LifeCycle Hooks/Call backs invoked at various stages.</a:t>
            </a:r>
            <a:endParaRPr/>
          </a:p>
          <a:p>
            <a:pPr indent="-283464" lvl="0" marL="365760" rtl="0" algn="l">
              <a:lnSpc>
                <a:spcPct val="80000"/>
              </a:lnSpc>
              <a:spcBef>
                <a:spcPts val="600"/>
              </a:spcBef>
              <a:spcAft>
                <a:spcPts val="0"/>
              </a:spcAft>
              <a:buSzPts val="1984"/>
              <a:buChar char="●"/>
            </a:pPr>
            <a:r>
              <a:rPr lang="en-US" sz="2480"/>
              <a:t>You can override zero or more Hooks, for your component, based on your requirement</a:t>
            </a:r>
            <a:endParaRPr/>
          </a:p>
          <a:p>
            <a:pPr indent="-283464" lvl="0" marL="365760" rtl="0" algn="l">
              <a:lnSpc>
                <a:spcPct val="80000"/>
              </a:lnSpc>
              <a:spcBef>
                <a:spcPts val="600"/>
              </a:spcBef>
              <a:spcAft>
                <a:spcPts val="0"/>
              </a:spcAft>
              <a:buSzPts val="1984"/>
              <a:buChar char="●"/>
            </a:pPr>
            <a:r>
              <a:rPr b="1" lang="en-US" sz="2480"/>
              <a:t>ngOnChanges</a:t>
            </a:r>
            <a:r>
              <a:rPr lang="en-US" sz="2480"/>
              <a:t> – When the value of a data bound property changes, then this method is called.  </a:t>
            </a:r>
            <a:endParaRPr/>
          </a:p>
          <a:p>
            <a:pPr indent="-283464" lvl="0" marL="365760" rtl="0" algn="l">
              <a:lnSpc>
                <a:spcPct val="80000"/>
              </a:lnSpc>
              <a:spcBef>
                <a:spcPts val="600"/>
              </a:spcBef>
              <a:spcAft>
                <a:spcPts val="0"/>
              </a:spcAft>
              <a:buSzPts val="1984"/>
              <a:buChar char="●"/>
            </a:pPr>
            <a:r>
              <a:rPr b="1" lang="en-US" sz="2480"/>
              <a:t>ngOnInit</a:t>
            </a:r>
            <a:r>
              <a:rPr lang="en-US" sz="2480"/>
              <a:t> – This is called whenever the initialization of the directive/component after Angular first displays the data-bound properties happens.  </a:t>
            </a:r>
            <a:endParaRPr/>
          </a:p>
          <a:p>
            <a:pPr indent="-283464" lvl="0" marL="365760" rtl="0" algn="l">
              <a:lnSpc>
                <a:spcPct val="80000"/>
              </a:lnSpc>
              <a:spcBef>
                <a:spcPts val="600"/>
              </a:spcBef>
              <a:spcAft>
                <a:spcPts val="0"/>
              </a:spcAft>
              <a:buSzPts val="1984"/>
              <a:buChar char="●"/>
            </a:pPr>
            <a:r>
              <a:rPr b="1" lang="en-US" sz="2480"/>
              <a:t>ngDoCheck</a:t>
            </a:r>
            <a:r>
              <a:rPr lang="en-US" sz="2480"/>
              <a:t> – This is for the detection and to act on changes that Angular can't or won't detect on its own.  </a:t>
            </a:r>
            <a:endParaRPr/>
          </a:p>
          <a:p>
            <a:pPr indent="-283464" lvl="0" marL="365760" rtl="0" algn="l">
              <a:lnSpc>
                <a:spcPct val="80000"/>
              </a:lnSpc>
              <a:spcBef>
                <a:spcPts val="600"/>
              </a:spcBef>
              <a:spcAft>
                <a:spcPts val="0"/>
              </a:spcAft>
              <a:buSzPts val="1984"/>
              <a:buChar char="●"/>
            </a:pPr>
            <a:r>
              <a:rPr b="1" lang="en-US" sz="2480"/>
              <a:t>ngAfterContentInit</a:t>
            </a:r>
            <a:r>
              <a:rPr lang="en-US" sz="2480"/>
              <a:t> – This is called in response after Angular projects external content into the component's view.  </a:t>
            </a:r>
            <a:endParaRPr/>
          </a:p>
          <a:p>
            <a:pPr indent="-283464" lvl="0" marL="365760" rtl="0" algn="l">
              <a:lnSpc>
                <a:spcPct val="80000"/>
              </a:lnSpc>
              <a:spcBef>
                <a:spcPts val="600"/>
              </a:spcBef>
              <a:spcAft>
                <a:spcPts val="0"/>
              </a:spcAft>
              <a:buSzPts val="1984"/>
              <a:buChar char="●"/>
            </a:pPr>
            <a:r>
              <a:rPr b="1" lang="en-US" sz="2480"/>
              <a:t>ngAfterContentChecked</a:t>
            </a:r>
            <a:r>
              <a:rPr lang="en-US" sz="2480"/>
              <a:t> - This is called in response after Angular checks the content projected into the component.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0" y="152400"/>
            <a:ext cx="8933688"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Basic Datatypes in TypeScript</a:t>
            </a:r>
            <a:endParaRPr sz="3870"/>
          </a:p>
        </p:txBody>
      </p:sp>
      <p:sp>
        <p:nvSpPr>
          <p:cNvPr id="187" name="Google Shape;187;p26"/>
          <p:cNvSpPr txBox="1"/>
          <p:nvPr>
            <p:ph idx="1" type="body"/>
          </p:nvPr>
        </p:nvSpPr>
        <p:spPr>
          <a:xfrm>
            <a:off x="0" y="914400"/>
            <a:ext cx="8933688" cy="5334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Below are basic or built in data types in TypeScript</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1. boolean</a:t>
            </a:r>
            <a:endParaRPr sz="2720"/>
          </a:p>
          <a:p>
            <a:pPr indent="0" lvl="0" marL="82296" rtl="0" algn="l">
              <a:lnSpc>
                <a:spcPct val="80000"/>
              </a:lnSpc>
              <a:spcBef>
                <a:spcPts val="600"/>
              </a:spcBef>
              <a:spcAft>
                <a:spcPts val="0"/>
              </a:spcAft>
              <a:buSzPts val="2176"/>
              <a:buNone/>
            </a:pPr>
            <a:r>
              <a:rPr lang="en-US" sz="2720"/>
              <a:t>2. number </a:t>
            </a:r>
            <a:endParaRPr/>
          </a:p>
          <a:p>
            <a:pPr indent="0" lvl="0" marL="82296" rtl="0" algn="l">
              <a:lnSpc>
                <a:spcPct val="80000"/>
              </a:lnSpc>
              <a:spcBef>
                <a:spcPts val="600"/>
              </a:spcBef>
              <a:spcAft>
                <a:spcPts val="0"/>
              </a:spcAft>
              <a:buSzPts val="2176"/>
              <a:buNone/>
            </a:pPr>
            <a:r>
              <a:rPr lang="en-US" sz="2720"/>
              <a:t>	height: number = 99;</a:t>
            </a:r>
            <a:endParaRPr sz="2720"/>
          </a:p>
          <a:p>
            <a:pPr indent="0" lvl="0" marL="82296" rtl="0" algn="l">
              <a:lnSpc>
                <a:spcPct val="80000"/>
              </a:lnSpc>
              <a:spcBef>
                <a:spcPts val="600"/>
              </a:spcBef>
              <a:spcAft>
                <a:spcPts val="0"/>
              </a:spcAft>
              <a:buSzPts val="2176"/>
              <a:buNone/>
            </a:pPr>
            <a:r>
              <a:rPr lang="en-US" sz="2720"/>
              <a:t>3. string </a:t>
            </a:r>
            <a:endParaRPr/>
          </a:p>
          <a:p>
            <a:pPr indent="0" lvl="0" marL="82296" rtl="0" algn="l">
              <a:lnSpc>
                <a:spcPct val="80000"/>
              </a:lnSpc>
              <a:spcBef>
                <a:spcPts val="600"/>
              </a:spcBef>
              <a:spcAft>
                <a:spcPts val="0"/>
              </a:spcAft>
              <a:buSzPts val="2176"/>
              <a:buNone/>
            </a:pPr>
            <a:r>
              <a:rPr lang="en-US" sz="2720"/>
              <a:t>	name: </a:t>
            </a:r>
            <a:r>
              <a:rPr b="1" lang="en-US" sz="2720"/>
              <a:t>string</a:t>
            </a:r>
            <a:r>
              <a:rPr lang="en-US" sz="2720"/>
              <a:t> = “abcdef";</a:t>
            </a:r>
            <a:endParaRPr/>
          </a:p>
          <a:p>
            <a:pPr indent="0" lvl="0" marL="82296" rtl="0" algn="l">
              <a:lnSpc>
                <a:spcPct val="80000"/>
              </a:lnSpc>
              <a:spcBef>
                <a:spcPts val="600"/>
              </a:spcBef>
              <a:spcAft>
                <a:spcPts val="0"/>
              </a:spcAft>
              <a:buSzPts val="2176"/>
              <a:buNone/>
            </a:pPr>
            <a:r>
              <a:rPr lang="en-US" sz="2720"/>
              <a:t>4. any </a:t>
            </a:r>
            <a:endParaRPr/>
          </a:p>
          <a:p>
            <a:pPr indent="0" lvl="0" marL="82296" rtl="0" algn="l">
              <a:lnSpc>
                <a:spcPct val="80000"/>
              </a:lnSpc>
              <a:spcBef>
                <a:spcPts val="600"/>
              </a:spcBef>
              <a:spcAft>
                <a:spcPts val="0"/>
              </a:spcAft>
              <a:buSzPts val="2176"/>
              <a:buNone/>
            </a:pPr>
            <a:r>
              <a:rPr lang="en-US" sz="2720"/>
              <a:t>	xyz: any = 4;</a:t>
            </a:r>
            <a:endParaRPr sz="2720"/>
          </a:p>
          <a:p>
            <a:pPr indent="0" lvl="0" marL="82296" rtl="0" algn="l">
              <a:lnSpc>
                <a:spcPct val="80000"/>
              </a:lnSpc>
              <a:spcBef>
                <a:spcPts val="600"/>
              </a:spcBef>
              <a:spcAft>
                <a:spcPts val="0"/>
              </a:spcAft>
              <a:buSzPts val="2176"/>
              <a:buNone/>
            </a:pPr>
            <a:r>
              <a:rPr lang="en-US" sz="2720"/>
              <a:t>5. array </a:t>
            </a:r>
            <a:endParaRPr/>
          </a:p>
          <a:p>
            <a:pPr indent="0" lvl="0" marL="82296" rtl="0" algn="l">
              <a:lnSpc>
                <a:spcPct val="80000"/>
              </a:lnSpc>
              <a:spcBef>
                <a:spcPts val="600"/>
              </a:spcBef>
              <a:spcAft>
                <a:spcPts val="0"/>
              </a:spcAft>
              <a:buSzPts val="2176"/>
              <a:buNone/>
            </a:pPr>
            <a:r>
              <a:rPr lang="en-US" sz="2720"/>
              <a:t>	abc:number[] = [1, 2, 3];</a:t>
            </a:r>
            <a:endParaRPr sz="2720"/>
          </a:p>
          <a:p>
            <a:pPr indent="0" lvl="0" marL="82296" rtl="0" algn="l">
              <a:lnSpc>
                <a:spcPct val="80000"/>
              </a:lnSpc>
              <a:spcBef>
                <a:spcPts val="600"/>
              </a:spcBef>
              <a:spcAft>
                <a:spcPts val="0"/>
              </a:spcAft>
              <a:buSzPts val="2176"/>
              <a:buNone/>
            </a:pPr>
            <a:r>
              <a:rPr lang="en-US" sz="2720"/>
              <a:t>6. enum</a:t>
            </a:r>
            <a:endParaRPr sz="2720"/>
          </a:p>
          <a:p>
            <a:pPr indent="0" lvl="0" marL="82296" rtl="0" algn="l">
              <a:lnSpc>
                <a:spcPct val="80000"/>
              </a:lnSpc>
              <a:spcBef>
                <a:spcPts val="600"/>
              </a:spcBef>
              <a:spcAft>
                <a:spcPts val="0"/>
              </a:spcAft>
              <a:buSzPts val="2176"/>
              <a:buNone/>
            </a:pPr>
            <a:r>
              <a:rPr lang="en-US" sz="2720"/>
              <a:t>7. void</a:t>
            </a:r>
            <a:endParaRPr/>
          </a:p>
          <a:p>
            <a:pPr indent="0" lvl="0" marL="82296" rtl="0" algn="l">
              <a:lnSpc>
                <a:spcPct val="80000"/>
              </a:lnSpc>
              <a:spcBef>
                <a:spcPts val="600"/>
              </a:spcBef>
              <a:spcAft>
                <a:spcPts val="0"/>
              </a:spcAft>
              <a:buSzPts val="2176"/>
              <a:buNone/>
            </a:pPr>
            <a:r>
              <a:t/>
            </a:r>
            <a:endParaRPr sz="272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152"/>
          <p:cNvSpPr txBox="1"/>
          <p:nvPr>
            <p:ph type="title"/>
          </p:nvPr>
        </p:nvSpPr>
        <p:spPr>
          <a:xfrm>
            <a:off x="76200" y="15240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LifeCycle Hooks</a:t>
            </a:r>
            <a:endParaRPr sz="3870"/>
          </a:p>
        </p:txBody>
      </p:sp>
      <p:sp>
        <p:nvSpPr>
          <p:cNvPr id="1055" name="Google Shape;1055;p152"/>
          <p:cNvSpPr txBox="1"/>
          <p:nvPr>
            <p:ph idx="1" type="body"/>
          </p:nvPr>
        </p:nvSpPr>
        <p:spPr>
          <a:xfrm>
            <a:off x="13854" y="838200"/>
            <a:ext cx="9130145"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t>ngAfterViewInit</a:t>
            </a:r>
            <a:r>
              <a:rPr lang="en-US"/>
              <a:t> - This is called in response after Angular initializes the component's views and child views.  </a:t>
            </a:r>
            <a:endParaRPr/>
          </a:p>
          <a:p>
            <a:pPr indent="-283464" lvl="0" marL="365760" rtl="0" algn="l">
              <a:lnSpc>
                <a:spcPct val="100000"/>
              </a:lnSpc>
              <a:spcBef>
                <a:spcPts val="600"/>
              </a:spcBef>
              <a:spcAft>
                <a:spcPts val="0"/>
              </a:spcAft>
              <a:buSzPts val="2560"/>
              <a:buChar char="●"/>
            </a:pPr>
            <a:r>
              <a:rPr b="1" lang="en-US"/>
              <a:t>ngAfterViewChecked</a:t>
            </a:r>
            <a:r>
              <a:rPr lang="en-US"/>
              <a:t> - This is called in response after Angular checks the component's views and child views.  </a:t>
            </a:r>
            <a:endParaRPr/>
          </a:p>
          <a:p>
            <a:pPr indent="-283464" lvl="0" marL="365760" rtl="0" algn="l">
              <a:lnSpc>
                <a:spcPct val="100000"/>
              </a:lnSpc>
              <a:spcBef>
                <a:spcPts val="600"/>
              </a:spcBef>
              <a:spcAft>
                <a:spcPts val="0"/>
              </a:spcAft>
              <a:buSzPts val="2560"/>
              <a:buChar char="●"/>
            </a:pPr>
            <a:r>
              <a:rPr b="1" lang="en-US"/>
              <a:t>ngOnDestroy</a:t>
            </a:r>
            <a:r>
              <a:rPr lang="en-US"/>
              <a:t> – This is the cleanup phase just before Angular destroys the directive/component.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Example:</a:t>
            </a:r>
            <a:endParaRPr/>
          </a:p>
          <a:p>
            <a:pPr indent="0" lvl="0" marL="82296" rtl="0" algn="l">
              <a:lnSpc>
                <a:spcPct val="100000"/>
              </a:lnSpc>
              <a:spcBef>
                <a:spcPts val="600"/>
              </a:spcBef>
              <a:spcAft>
                <a:spcPts val="0"/>
              </a:spcAft>
              <a:buSzPts val="2560"/>
              <a:buNone/>
            </a:pPr>
            <a:r>
              <a:rPr lang="en-US"/>
              <a:t>https://alligator.io/angular/lifecycle-hooks/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Google Shape;1060;p153"/>
          <p:cNvSpPr txBox="1"/>
          <p:nvPr>
            <p:ph type="title"/>
          </p:nvPr>
        </p:nvSpPr>
        <p:spPr>
          <a:xfrm>
            <a:off x="228600" y="274638"/>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debug AngularJS 2 Applications?</a:t>
            </a:r>
            <a:endParaRPr sz="3870"/>
          </a:p>
        </p:txBody>
      </p:sp>
      <p:sp>
        <p:nvSpPr>
          <p:cNvPr id="1061" name="Google Shape;1061;p153"/>
          <p:cNvSpPr txBox="1"/>
          <p:nvPr>
            <p:ph idx="1" type="body"/>
          </p:nvPr>
        </p:nvSpPr>
        <p:spPr>
          <a:xfrm>
            <a:off x="152400" y="1219200"/>
            <a:ext cx="8781288" cy="5029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npm install --save angular2-logger</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154"/>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Component Inheritance</a:t>
            </a:r>
            <a:endParaRPr/>
          </a:p>
        </p:txBody>
      </p:sp>
      <p:sp>
        <p:nvSpPr>
          <p:cNvPr id="1067" name="Google Shape;1067;p154"/>
          <p:cNvSpPr txBox="1"/>
          <p:nvPr>
            <p:ph idx="1" type="body"/>
          </p:nvPr>
        </p:nvSpPr>
        <p:spPr>
          <a:xfrm>
            <a:off x="76200" y="838200"/>
            <a:ext cx="8857488" cy="5410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In AngularJS2/4 it is possible to inherit one Component from another Component </a:t>
            </a:r>
            <a:endParaRPr/>
          </a:p>
          <a:p>
            <a:pPr indent="0" lvl="0" marL="82296" rtl="0" algn="l">
              <a:lnSpc>
                <a:spcPct val="100000"/>
              </a:lnSpc>
              <a:spcBef>
                <a:spcPts val="600"/>
              </a:spcBef>
              <a:spcAft>
                <a:spcPts val="0"/>
              </a:spcAft>
              <a:buSzPts val="2560"/>
              <a:buNone/>
            </a:pPr>
            <a:r>
              <a:rPr lang="en-US"/>
              <a:t>Here, you can use Basic functionality of Base Component, and can override or add functionality of your own.</a:t>
            </a:r>
            <a:endParaRPr/>
          </a:p>
          <a:p>
            <a:pPr indent="0" lvl="0" marL="82296" rtl="0" algn="l">
              <a:lnSpc>
                <a:spcPct val="100000"/>
              </a:lnSpc>
              <a:spcBef>
                <a:spcPts val="600"/>
              </a:spcBef>
              <a:spcAft>
                <a:spcPts val="0"/>
              </a:spcAft>
              <a:buSzPts val="2560"/>
              <a:buNone/>
            </a:pPr>
            <a:r>
              <a:rPr lang="en-US"/>
              <a:t>For eg:</a:t>
            </a:r>
            <a:endParaRPr/>
          </a:p>
          <a:p>
            <a:pPr indent="0" lvl="0" marL="82296" rtl="0" algn="l">
              <a:lnSpc>
                <a:spcPct val="100000"/>
              </a:lnSpc>
              <a:spcBef>
                <a:spcPts val="600"/>
              </a:spcBef>
              <a:spcAft>
                <a:spcPts val="0"/>
              </a:spcAft>
              <a:buSzPts val="2240"/>
              <a:buNone/>
            </a:pPr>
            <a:r>
              <a:rPr lang="en-US" sz="2800"/>
              <a:t>export class </a:t>
            </a:r>
            <a:r>
              <a:rPr lang="en-US" sz="2800" u="sng"/>
              <a:t>VehicleComponent</a:t>
            </a:r>
            <a:r>
              <a:rPr lang="en-US" sz="2800"/>
              <a:t> extends </a:t>
            </a:r>
            <a:r>
              <a:rPr lang="en-US" sz="2800" u="sng"/>
              <a:t>BusComponent</a:t>
            </a:r>
            <a:r>
              <a:rPr lang="en-US" sz="2800"/>
              <a:t> </a:t>
            </a:r>
            <a:endParaRPr/>
          </a:p>
          <a:p>
            <a:pPr indent="0" lvl="0" marL="82296" rtl="0" algn="l">
              <a:lnSpc>
                <a:spcPct val="100000"/>
              </a:lnSpc>
              <a:spcBef>
                <a:spcPts val="600"/>
              </a:spcBef>
              <a:spcAft>
                <a:spcPts val="0"/>
              </a:spcAft>
              <a:buSzPts val="2240"/>
              <a:buNone/>
            </a:pPr>
            <a:r>
              <a:rPr lang="en-US" sz="2800"/>
              <a:t>{ </a:t>
            </a:r>
            <a:endParaRPr/>
          </a:p>
          <a:p>
            <a:pPr indent="0" lvl="0" marL="82296" rtl="0" algn="l">
              <a:lnSpc>
                <a:spcPct val="100000"/>
              </a:lnSpc>
              <a:spcBef>
                <a:spcPts val="600"/>
              </a:spcBef>
              <a:spcAft>
                <a:spcPts val="0"/>
              </a:spcAft>
              <a:buSzPts val="2240"/>
              <a:buNone/>
            </a:pPr>
            <a:r>
              <a:t/>
            </a:r>
            <a:endParaRPr sz="2800"/>
          </a:p>
          <a:p>
            <a:pPr indent="0" lvl="0" marL="82296" rtl="0" algn="l">
              <a:lnSpc>
                <a:spcPct val="100000"/>
              </a:lnSpc>
              <a:spcBef>
                <a:spcPts val="600"/>
              </a:spcBef>
              <a:spcAft>
                <a:spcPts val="0"/>
              </a:spcAft>
              <a:buSzPts val="2240"/>
              <a:buNone/>
            </a:pPr>
            <a:r>
              <a:rPr lang="en-US" sz="2800"/>
              <a:t>}</a:t>
            </a:r>
            <a:endParaRPr sz="28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Google Shape;1072;p155"/>
          <p:cNvSpPr txBox="1"/>
          <p:nvPr>
            <p:ph type="title"/>
          </p:nvPr>
        </p:nvSpPr>
        <p:spPr>
          <a:xfrm>
            <a:off x="152400" y="228600"/>
            <a:ext cx="8705088" cy="9604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Dependency Injection</a:t>
            </a:r>
            <a:endParaRPr/>
          </a:p>
        </p:txBody>
      </p:sp>
      <p:sp>
        <p:nvSpPr>
          <p:cNvPr id="1073" name="Google Shape;1073;p155"/>
          <p:cNvSpPr txBox="1"/>
          <p:nvPr>
            <p:ph idx="1" type="body"/>
          </p:nvPr>
        </p:nvSpPr>
        <p:spPr>
          <a:xfrm>
            <a:off x="152400" y="1066800"/>
            <a:ext cx="8839200" cy="57912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176"/>
              <a:buChar char="●"/>
            </a:pPr>
            <a:r>
              <a:rPr lang="en-US" sz="2720"/>
              <a:t>Dependency Injection is a design pattern which passes an object as dependencies in various components across the application. </a:t>
            </a:r>
            <a:endParaRPr sz="2720"/>
          </a:p>
          <a:p>
            <a:pPr indent="-283464" lvl="0" marL="365760" rtl="0" algn="l">
              <a:lnSpc>
                <a:spcPct val="90000"/>
              </a:lnSpc>
              <a:spcBef>
                <a:spcPts val="600"/>
              </a:spcBef>
              <a:spcAft>
                <a:spcPts val="0"/>
              </a:spcAft>
              <a:buSzPts val="2176"/>
              <a:buChar char="●"/>
            </a:pPr>
            <a:r>
              <a:rPr lang="en-US" sz="2720"/>
              <a:t>Advantage of DI is Loose Coupling between Dependencies</a:t>
            </a:r>
            <a:endParaRPr/>
          </a:p>
          <a:p>
            <a:pPr indent="-283464" lvl="0" marL="365760" rtl="0" algn="l">
              <a:lnSpc>
                <a:spcPct val="90000"/>
              </a:lnSpc>
              <a:spcBef>
                <a:spcPts val="600"/>
              </a:spcBef>
              <a:spcAft>
                <a:spcPts val="0"/>
              </a:spcAft>
              <a:buSzPts val="2176"/>
              <a:buChar char="●"/>
            </a:pPr>
            <a:r>
              <a:rPr lang="en-US" sz="2720"/>
              <a:t>It creates a new instance of class along with its necessary dependencies. </a:t>
            </a:r>
            <a:endParaRPr sz="2720"/>
          </a:p>
          <a:p>
            <a:pPr indent="-283464" lvl="0" marL="365760" rtl="0" algn="l">
              <a:lnSpc>
                <a:spcPct val="90000"/>
              </a:lnSpc>
              <a:spcBef>
                <a:spcPts val="600"/>
              </a:spcBef>
              <a:spcAft>
                <a:spcPts val="0"/>
              </a:spcAft>
              <a:buSzPts val="2176"/>
              <a:buChar char="●"/>
            </a:pPr>
            <a:r>
              <a:rPr lang="en-US" sz="2720"/>
              <a:t>Dependency Injection is stimulated into the framework and can be used anywhere.</a:t>
            </a:r>
            <a:endParaRPr/>
          </a:p>
          <a:p>
            <a:pPr indent="0" lvl="0" marL="82296" rtl="0" algn="l">
              <a:lnSpc>
                <a:spcPct val="90000"/>
              </a:lnSpc>
              <a:spcBef>
                <a:spcPts val="600"/>
              </a:spcBef>
              <a:spcAft>
                <a:spcPts val="0"/>
              </a:spcAft>
              <a:buSzPts val="2176"/>
              <a:buNone/>
            </a:pPr>
            <a:r>
              <a:rPr b="1" lang="en-US" sz="2720"/>
              <a:t>How Angular 2/4 supports Dependency Injection:</a:t>
            </a:r>
            <a:endParaRPr/>
          </a:p>
          <a:p>
            <a:pPr indent="-283464" lvl="0" marL="365760" rtl="0" algn="l">
              <a:lnSpc>
                <a:spcPct val="90000"/>
              </a:lnSpc>
              <a:spcBef>
                <a:spcPts val="600"/>
              </a:spcBef>
              <a:spcAft>
                <a:spcPts val="0"/>
              </a:spcAft>
              <a:buSzPts val="2176"/>
              <a:buChar char="●"/>
            </a:pPr>
            <a:r>
              <a:rPr lang="en-US" sz="2720"/>
              <a:t>Injector mechanism maintains service instance which is created using a provider.</a:t>
            </a:r>
            <a:endParaRPr/>
          </a:p>
          <a:p>
            <a:pPr indent="-283464" lvl="0" marL="365760" rtl="0" algn="l">
              <a:lnSpc>
                <a:spcPct val="90000"/>
              </a:lnSpc>
              <a:spcBef>
                <a:spcPts val="600"/>
              </a:spcBef>
              <a:spcAft>
                <a:spcPts val="0"/>
              </a:spcAft>
              <a:buSzPts val="2176"/>
              <a:buChar char="●"/>
            </a:pPr>
            <a:r>
              <a:rPr lang="en-US" sz="2720"/>
              <a:t>Provider is a way to create a service.</a:t>
            </a:r>
            <a:endParaRPr/>
          </a:p>
          <a:p>
            <a:pPr indent="-283464" lvl="0" marL="365760" rtl="0" algn="l">
              <a:lnSpc>
                <a:spcPct val="90000"/>
              </a:lnSpc>
              <a:spcBef>
                <a:spcPts val="600"/>
              </a:spcBef>
              <a:spcAft>
                <a:spcPts val="0"/>
              </a:spcAft>
              <a:buSzPts val="2176"/>
              <a:buChar char="●"/>
            </a:pPr>
            <a:r>
              <a:rPr lang="en-US" sz="2720"/>
              <a:t>User can register providers along with injectors.</a:t>
            </a:r>
            <a:endParaRPr sz="272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Google Shape;1078;p156"/>
          <p:cNvSpPr txBox="1"/>
          <p:nvPr>
            <p:ph type="title"/>
          </p:nvPr>
        </p:nvSpPr>
        <p:spPr>
          <a:xfrm>
            <a:off x="152400" y="76200"/>
            <a:ext cx="8705088"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Structure of Application</a:t>
            </a:r>
            <a:endParaRPr sz="3870"/>
          </a:p>
        </p:txBody>
      </p:sp>
      <p:sp>
        <p:nvSpPr>
          <p:cNvPr id="1079" name="Google Shape;1079;p156"/>
          <p:cNvSpPr txBox="1"/>
          <p:nvPr>
            <p:ph idx="1" type="body"/>
          </p:nvPr>
        </p:nvSpPr>
        <p:spPr>
          <a:xfrm>
            <a:off x="-4997" y="609600"/>
            <a:ext cx="8933688" cy="15240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560"/>
              <a:buChar char="●"/>
            </a:pPr>
            <a:r>
              <a:rPr lang="en-US"/>
              <a:t>.angular-cli.json  - file with complete details of Application Configuration, like main file name, tsc compiler configurations file, etc…</a:t>
            </a:r>
            <a:endParaRPr/>
          </a:p>
          <a:p>
            <a:pPr indent="-120903" lvl="0" marL="365760" rtl="0" algn="l">
              <a:lnSpc>
                <a:spcPct val="90000"/>
              </a:lnSpc>
              <a:spcBef>
                <a:spcPts val="600"/>
              </a:spcBef>
              <a:spcAft>
                <a:spcPts val="0"/>
              </a:spcAft>
              <a:buSzPts val="2560"/>
              <a:buNone/>
            </a:pPr>
            <a:r>
              <a:t/>
            </a:r>
            <a:endParaRPr/>
          </a:p>
        </p:txBody>
      </p:sp>
      <p:pic>
        <p:nvPicPr>
          <p:cNvPr id="1080" name="Google Shape;1080;p156"/>
          <p:cNvPicPr preferRelativeResize="0"/>
          <p:nvPr/>
        </p:nvPicPr>
        <p:blipFill rotWithShape="1">
          <a:blip r:embed="rId3">
            <a:alphaModFix/>
          </a:blip>
          <a:srcRect b="0" l="0" r="0" t="0"/>
          <a:stretch/>
        </p:blipFill>
        <p:spPr>
          <a:xfrm>
            <a:off x="431592" y="1998689"/>
            <a:ext cx="7848600" cy="4648200"/>
          </a:xfrm>
          <a:prstGeom prst="rect">
            <a:avLst/>
          </a:prstGeom>
          <a:noFill/>
          <a:ln>
            <a:noFill/>
          </a:ln>
        </p:spPr>
      </p:pic>
      <p:sp>
        <p:nvSpPr>
          <p:cNvPr id="1081" name="Google Shape;1081;p156"/>
          <p:cNvSpPr txBox="1"/>
          <p:nvPr/>
        </p:nvSpPr>
        <p:spPr>
          <a:xfrm>
            <a:off x="6553200" y="3124200"/>
            <a:ext cx="243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Main file name</a:t>
            </a:r>
            <a:endParaRPr b="1" sz="1800">
              <a:solidFill>
                <a:srgbClr val="FF0000"/>
              </a:solidFill>
              <a:latin typeface="Cabin"/>
              <a:ea typeface="Cabin"/>
              <a:cs typeface="Cabin"/>
              <a:sym typeface="Cabin"/>
            </a:endParaRPr>
          </a:p>
        </p:txBody>
      </p:sp>
      <p:cxnSp>
        <p:nvCxnSpPr>
          <p:cNvPr id="1082" name="Google Shape;1082;p156"/>
          <p:cNvCxnSpPr/>
          <p:nvPr/>
        </p:nvCxnSpPr>
        <p:spPr>
          <a:xfrm flipH="1" rot="10800000">
            <a:off x="4355892" y="3493532"/>
            <a:ext cx="2502108" cy="926068"/>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57"/>
          <p:cNvSpPr txBox="1"/>
          <p:nvPr>
            <p:ph type="title"/>
          </p:nvPr>
        </p:nvSpPr>
        <p:spPr>
          <a:xfrm>
            <a:off x="37475"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Packages.json</a:t>
            </a:r>
            <a:endParaRPr/>
          </a:p>
        </p:txBody>
      </p:sp>
      <p:sp>
        <p:nvSpPr>
          <p:cNvPr id="1088" name="Google Shape;1088;p157"/>
          <p:cNvSpPr txBox="1"/>
          <p:nvPr>
            <p:ph idx="1" type="body"/>
          </p:nvPr>
        </p:nvSpPr>
        <p:spPr>
          <a:xfrm>
            <a:off x="76200" y="914400"/>
            <a:ext cx="8857488" cy="15240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560"/>
              <a:buChar char="●"/>
            </a:pPr>
            <a:r>
              <a:rPr lang="en-US"/>
              <a:t>Specifies application name, project dependency and dev dependencies packages </a:t>
            </a:r>
            <a:r>
              <a:rPr lang="en-US">
                <a:solidFill>
                  <a:srgbClr val="FF0000"/>
                </a:solidFill>
              </a:rPr>
              <a:t>along with the corresponding  versions</a:t>
            </a:r>
            <a:endParaRPr/>
          </a:p>
          <a:p>
            <a:pPr indent="-120903" lvl="0" marL="365760" rtl="0" algn="l">
              <a:lnSpc>
                <a:spcPct val="90000"/>
              </a:lnSpc>
              <a:spcBef>
                <a:spcPts val="600"/>
              </a:spcBef>
              <a:spcAft>
                <a:spcPts val="0"/>
              </a:spcAft>
              <a:buSzPts val="2560"/>
              <a:buNone/>
            </a:pPr>
            <a:r>
              <a:t/>
            </a:r>
            <a:endParaRPr/>
          </a:p>
        </p:txBody>
      </p:sp>
      <p:pic>
        <p:nvPicPr>
          <p:cNvPr id="1089" name="Google Shape;1089;p157"/>
          <p:cNvPicPr preferRelativeResize="0"/>
          <p:nvPr/>
        </p:nvPicPr>
        <p:blipFill rotWithShape="1">
          <a:blip r:embed="rId3">
            <a:alphaModFix/>
          </a:blip>
          <a:srcRect b="0" l="0" r="0" t="0"/>
          <a:stretch/>
        </p:blipFill>
        <p:spPr>
          <a:xfrm>
            <a:off x="609600" y="2311610"/>
            <a:ext cx="7067550" cy="4381500"/>
          </a:xfrm>
          <a:prstGeom prst="rect">
            <a:avLst/>
          </a:prstGeom>
          <a:noFill/>
          <a:ln>
            <a:noFill/>
          </a:ln>
        </p:spPr>
      </p:pic>
      <p:sp>
        <p:nvSpPr>
          <p:cNvPr id="1090" name="Google Shape;1090;p157"/>
          <p:cNvSpPr txBox="1"/>
          <p:nvPr/>
        </p:nvSpPr>
        <p:spPr>
          <a:xfrm>
            <a:off x="6934200" y="2438400"/>
            <a:ext cx="1828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Package Versions</a:t>
            </a:r>
            <a:endParaRPr b="1" sz="1800">
              <a:solidFill>
                <a:srgbClr val="FF0000"/>
              </a:solidFill>
              <a:latin typeface="Cabin"/>
              <a:ea typeface="Cabin"/>
              <a:cs typeface="Cabin"/>
              <a:sym typeface="Cabin"/>
            </a:endParaRPr>
          </a:p>
        </p:txBody>
      </p:sp>
      <p:cxnSp>
        <p:nvCxnSpPr>
          <p:cNvPr id="1091" name="Google Shape;1091;p157"/>
          <p:cNvCxnSpPr>
            <a:endCxn id="1090" idx="1"/>
          </p:cNvCxnSpPr>
          <p:nvPr/>
        </p:nvCxnSpPr>
        <p:spPr>
          <a:xfrm flipH="1" rot="10800000">
            <a:off x="5257800" y="2761566"/>
            <a:ext cx="1676400" cy="4389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Google Shape;1096;p158"/>
          <p:cNvSpPr txBox="1"/>
          <p:nvPr>
            <p:ph type="title"/>
          </p:nvPr>
        </p:nvSpPr>
        <p:spPr>
          <a:xfrm>
            <a:off x="228600" y="274638"/>
            <a:ext cx="87050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Tsconfig.json</a:t>
            </a:r>
            <a:endParaRPr/>
          </a:p>
        </p:txBody>
      </p:sp>
      <p:sp>
        <p:nvSpPr>
          <p:cNvPr id="1097" name="Google Shape;1097;p158"/>
          <p:cNvSpPr txBox="1"/>
          <p:nvPr>
            <p:ph idx="1" type="body"/>
          </p:nvPr>
        </p:nvSpPr>
        <p:spPr>
          <a:xfrm>
            <a:off x="0" y="990600"/>
            <a:ext cx="8933688" cy="5257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Configurations for TSC Compiler. Complete list of Configurations are inhttps://www.typescriptlang.org/docs/handbook/compiler-options.html</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tsconfig.app.json  - TSC Compiler Conifgurations for Application code</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tsconfig.spec.json  - TSC Compiler Conifgurations for Testing related code</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1" name="Shape 1101"/>
        <p:cNvGrpSpPr/>
        <p:nvPr/>
      </p:nvGrpSpPr>
      <p:grpSpPr>
        <a:xfrm>
          <a:off x="0" y="0"/>
          <a:ext cx="0" cy="0"/>
          <a:chOff x="0" y="0"/>
          <a:chExt cx="0" cy="0"/>
        </a:xfrm>
      </p:grpSpPr>
      <p:sp>
        <p:nvSpPr>
          <p:cNvPr id="1102" name="Google Shape;1102;p159"/>
          <p:cNvSpPr txBox="1"/>
          <p:nvPr>
            <p:ph type="title"/>
          </p:nvPr>
        </p:nvSpPr>
        <p:spPr>
          <a:xfrm>
            <a:off x="228600" y="274638"/>
            <a:ext cx="87050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Others</a:t>
            </a:r>
            <a:endParaRPr sz="3870"/>
          </a:p>
        </p:txBody>
      </p:sp>
      <p:sp>
        <p:nvSpPr>
          <p:cNvPr id="1103" name="Google Shape;1103;p159"/>
          <p:cNvSpPr txBox="1"/>
          <p:nvPr>
            <p:ph idx="1" type="body"/>
          </p:nvPr>
        </p:nvSpPr>
        <p:spPr>
          <a:xfrm>
            <a:off x="0" y="990600"/>
            <a:ext cx="8933688" cy="52578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Main.ts – execution of Application starts from here</a:t>
            </a:r>
            <a:endParaRPr/>
          </a:p>
          <a:p>
            <a:pPr indent="0" lvl="0" marL="82296" rtl="0" algn="l">
              <a:lnSpc>
                <a:spcPct val="100000"/>
              </a:lnSpc>
              <a:spcBef>
                <a:spcPts val="600"/>
              </a:spcBef>
              <a:spcAft>
                <a:spcPts val="0"/>
              </a:spcAft>
              <a:buSzPts val="2560"/>
              <a:buNone/>
            </a:pPr>
            <a:r>
              <a:rPr lang="en-US"/>
              <a:t>Test.ts – Test execution starts from here</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NOTE: Above names need to be specified in .angular-cli.json file</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60"/>
          <p:cNvSpPr txBox="1"/>
          <p:nvPr>
            <p:ph type="title"/>
          </p:nvPr>
        </p:nvSpPr>
        <p:spPr>
          <a:xfrm>
            <a:off x="228600" y="274638"/>
            <a:ext cx="87050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CLI</a:t>
            </a:r>
            <a:endParaRPr sz="3870"/>
          </a:p>
        </p:txBody>
      </p:sp>
      <p:sp>
        <p:nvSpPr>
          <p:cNvPr id="1109" name="Google Shape;1109;p160"/>
          <p:cNvSpPr txBox="1"/>
          <p:nvPr>
            <p:ph idx="1" type="body"/>
          </p:nvPr>
        </p:nvSpPr>
        <p:spPr>
          <a:xfrm>
            <a:off x="0" y="990600"/>
            <a:ext cx="8933688" cy="5257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b="1" lang="en-US" sz="2960"/>
              <a:t>Angular CLI(Command Line Interface)</a:t>
            </a:r>
            <a:r>
              <a:rPr lang="en-US" sz="2960"/>
              <a:t> is a </a:t>
            </a:r>
            <a:r>
              <a:rPr b="1" lang="en-US" sz="2960"/>
              <a:t>great</a:t>
            </a:r>
            <a:r>
              <a:rPr lang="en-US" sz="2960"/>
              <a:t> tool to create and work with </a:t>
            </a:r>
            <a:r>
              <a:rPr b="1" lang="en-US" sz="2960"/>
              <a:t>Angular</a:t>
            </a:r>
            <a:r>
              <a:rPr lang="en-US" sz="2960"/>
              <a:t> Applications . </a:t>
            </a:r>
            <a:endParaRPr sz="2960"/>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368"/>
              <a:buNone/>
            </a:pPr>
            <a:r>
              <a:rPr lang="en-US" sz="2960"/>
              <a:t>It takes away all the </a:t>
            </a:r>
            <a:r>
              <a:rPr i="1" lang="en-US" sz="2960"/>
              <a:t>pain staking work</a:t>
            </a:r>
            <a:r>
              <a:rPr lang="en-US" sz="2960"/>
              <a:t> one has to do otherwise manually by making all the </a:t>
            </a:r>
            <a:r>
              <a:rPr b="1" lang="en-US" sz="2960"/>
              <a:t>configuration files</a:t>
            </a:r>
            <a:r>
              <a:rPr lang="en-US" sz="2960"/>
              <a:t> required for bootstrapping an angular application. </a:t>
            </a:r>
            <a:endParaRPr sz="2960"/>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368"/>
              <a:buNone/>
            </a:pPr>
            <a:r>
              <a:rPr lang="en-US" sz="2960"/>
              <a:t>With few commands it generates skeletons(using code generator) and is easier to build working components, Services, directives etc .</a:t>
            </a:r>
            <a:endParaRPr sz="2960"/>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368"/>
              <a:buNone/>
            </a:pPr>
            <a:r>
              <a:t/>
            </a:r>
            <a:endParaRPr sz="296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61"/>
          <p:cNvSpPr txBox="1"/>
          <p:nvPr>
            <p:ph type="title"/>
          </p:nvPr>
        </p:nvSpPr>
        <p:spPr>
          <a:xfrm>
            <a:off x="27482" y="34977"/>
            <a:ext cx="87050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Generally used Angular CLI commands</a:t>
            </a:r>
            <a:endParaRPr sz="3870"/>
          </a:p>
        </p:txBody>
      </p:sp>
      <p:graphicFrame>
        <p:nvGraphicFramePr>
          <p:cNvPr id="1115" name="Google Shape;1115;p161"/>
          <p:cNvGraphicFramePr/>
          <p:nvPr/>
        </p:nvGraphicFramePr>
        <p:xfrm>
          <a:off x="152400" y="655320"/>
          <a:ext cx="3000000" cy="3000000"/>
        </p:xfrm>
        <a:graphic>
          <a:graphicData uri="http://schemas.openxmlformats.org/drawingml/2006/table">
            <a:tbl>
              <a:tblPr bandRow="1" firstRow="1">
                <a:noFill/>
                <a:tableStyleId>{F25EA6BD-A2A0-4C15-9DE9-E99A6E93001A}</a:tableStyleId>
              </a:tblPr>
              <a:tblGrid>
                <a:gridCol w="2438400"/>
                <a:gridCol w="6400800"/>
              </a:tblGrid>
              <a:tr h="447200">
                <a:tc>
                  <a:txBody>
                    <a:bodyPr/>
                    <a:lstStyle/>
                    <a:p>
                      <a:pPr indent="0" lvl="0" marL="0" marR="0" rtl="0" algn="l">
                        <a:spcBef>
                          <a:spcPts val="0"/>
                        </a:spcBef>
                        <a:spcAft>
                          <a:spcPts val="0"/>
                        </a:spcAft>
                        <a:buNone/>
                      </a:pPr>
                      <a:r>
                        <a:rPr lang="en-US" sz="1800"/>
                        <a:t>command</a:t>
                      </a:r>
                      <a:endParaRPr sz="1800"/>
                    </a:p>
                  </a:txBody>
                  <a:tcPr marT="45725" marB="45725" marR="91450" marL="91450"/>
                </a:tc>
                <a:tc>
                  <a:txBody>
                    <a:bodyPr/>
                    <a:lstStyle/>
                    <a:p>
                      <a:pPr indent="0" lvl="0" marL="0" marR="0" rtl="0" algn="l">
                        <a:spcBef>
                          <a:spcPts val="0"/>
                        </a:spcBef>
                        <a:spcAft>
                          <a:spcPts val="0"/>
                        </a:spcAft>
                        <a:buNone/>
                      </a:pPr>
                      <a:r>
                        <a:rPr lang="en-US" sz="1800"/>
                        <a:t>purpose</a:t>
                      </a:r>
                      <a:endParaRPr sz="1800"/>
                    </a:p>
                  </a:txBody>
                  <a:tcPr marT="45725" marB="45725" marR="91450" marL="91450"/>
                </a:tc>
              </a:tr>
              <a:tr h="506850">
                <a:tc>
                  <a:txBody>
                    <a:bodyPr/>
                    <a:lstStyle/>
                    <a:p>
                      <a:pPr indent="0" lvl="0" marL="0" marR="0" rtl="0" algn="l">
                        <a:lnSpc>
                          <a:spcPct val="100000"/>
                        </a:lnSpc>
                        <a:spcBef>
                          <a:spcPts val="0"/>
                        </a:spcBef>
                        <a:spcAft>
                          <a:spcPts val="0"/>
                        </a:spcAft>
                        <a:buClr>
                          <a:schemeClr val="dk1"/>
                        </a:buClr>
                        <a:buSzPts val="1800"/>
                        <a:buFont typeface="Cabin"/>
                        <a:buNone/>
                      </a:pPr>
                      <a:r>
                        <a:rPr lang="en-US" sz="1800"/>
                        <a:t>ng serve –open </a:t>
                      </a:r>
                      <a:endParaRPr/>
                    </a:p>
                  </a:txBody>
                  <a:tcPr marT="45725" marB="45725" marR="91450" marL="91450"/>
                </a:tc>
                <a:tc>
                  <a:txBody>
                    <a:bodyPr/>
                    <a:lstStyle/>
                    <a:p>
                      <a:pPr indent="0" lvl="0" marL="0" marR="0" rtl="0" algn="l">
                        <a:spcBef>
                          <a:spcPts val="0"/>
                        </a:spcBef>
                        <a:spcAft>
                          <a:spcPts val="0"/>
                        </a:spcAft>
                        <a:buNone/>
                      </a:pPr>
                      <a:r>
                        <a:rPr lang="en-US" sz="1800"/>
                        <a:t>To run dev server and launch app (--port can be used to specify port number other than 4200)</a:t>
                      </a:r>
                      <a:endParaRPr sz="1800"/>
                    </a:p>
                  </a:txBody>
                  <a:tcPr marT="45725" marB="45725" marR="91450" marL="91450"/>
                </a:tc>
              </a:tr>
              <a:tr h="447200">
                <a:tc>
                  <a:txBody>
                    <a:bodyPr/>
                    <a:lstStyle/>
                    <a:p>
                      <a:pPr indent="0" lvl="0" marL="0" marR="0" rtl="0" algn="l">
                        <a:lnSpc>
                          <a:spcPct val="100000"/>
                        </a:lnSpc>
                        <a:spcBef>
                          <a:spcPts val="0"/>
                        </a:spcBef>
                        <a:spcAft>
                          <a:spcPts val="0"/>
                        </a:spcAft>
                        <a:buClr>
                          <a:schemeClr val="dk1"/>
                        </a:buClr>
                        <a:buSzPts val="1800"/>
                        <a:buFont typeface="Cabin"/>
                        <a:buNone/>
                      </a:pPr>
                      <a:r>
                        <a:rPr lang="en-US" sz="1800"/>
                        <a:t>ng test  </a:t>
                      </a:r>
                      <a:endParaRPr/>
                    </a:p>
                  </a:txBody>
                  <a:tcPr marT="45725" marB="45725" marR="91450" marL="91450"/>
                </a:tc>
                <a:tc>
                  <a:txBody>
                    <a:bodyPr/>
                    <a:lstStyle/>
                    <a:p>
                      <a:pPr indent="0" lvl="0" marL="0" marR="0" rtl="0" algn="l">
                        <a:spcBef>
                          <a:spcPts val="0"/>
                        </a:spcBef>
                        <a:spcAft>
                          <a:spcPts val="0"/>
                        </a:spcAft>
                        <a:buNone/>
                      </a:pPr>
                      <a:r>
                        <a:rPr lang="en-US" sz="1800"/>
                        <a:t>To execute test cases</a:t>
                      </a:r>
                      <a:endParaRPr sz="1800"/>
                    </a:p>
                  </a:txBody>
                  <a:tcPr marT="45725" marB="45725" marR="91450" marL="91450"/>
                </a:tc>
              </a:tr>
              <a:tr h="656150">
                <a:tc>
                  <a:txBody>
                    <a:bodyPr/>
                    <a:lstStyle/>
                    <a:p>
                      <a:pPr indent="0" lvl="0" marL="0" marR="0" rtl="0" algn="l">
                        <a:lnSpc>
                          <a:spcPct val="100000"/>
                        </a:lnSpc>
                        <a:spcBef>
                          <a:spcPts val="0"/>
                        </a:spcBef>
                        <a:spcAft>
                          <a:spcPts val="0"/>
                        </a:spcAft>
                        <a:buClr>
                          <a:schemeClr val="dk1"/>
                        </a:buClr>
                        <a:buSzPts val="1800"/>
                        <a:buFont typeface="Cabin"/>
                        <a:buNone/>
                      </a:pPr>
                      <a:r>
                        <a:rPr lang="en-US" sz="1800"/>
                        <a:t>ng build</a:t>
                      </a:r>
                      <a:endParaRPr/>
                    </a:p>
                  </a:txBody>
                  <a:tcPr marT="45725" marB="45725" marR="91450" marL="91450"/>
                </a:tc>
                <a:tc>
                  <a:txBody>
                    <a:bodyPr/>
                    <a:lstStyle/>
                    <a:p>
                      <a:pPr indent="0" lvl="0" marL="0" marR="0" rtl="0" algn="l">
                        <a:spcBef>
                          <a:spcPts val="0"/>
                        </a:spcBef>
                        <a:spcAft>
                          <a:spcPts val="0"/>
                        </a:spcAft>
                        <a:buNone/>
                      </a:pPr>
                      <a:r>
                        <a:rPr lang="en-US" sz="1800"/>
                        <a:t>To build the app.</a:t>
                      </a:r>
                      <a:r>
                        <a:rPr lang="en-US" sz="1800"/>
                        <a:t> </a:t>
                      </a:r>
                      <a:r>
                        <a:rPr lang="en-US" sz="1800"/>
                        <a:t>use `-prod` flag for a production build.</a:t>
                      </a:r>
                      <a:endParaRPr/>
                    </a:p>
                    <a:p>
                      <a:pPr indent="0" lvl="0" marL="0" marR="0" rtl="0" algn="l">
                        <a:spcBef>
                          <a:spcPts val="0"/>
                        </a:spcBef>
                        <a:spcAft>
                          <a:spcPts val="0"/>
                        </a:spcAft>
                        <a:buNone/>
                      </a:pPr>
                      <a:r>
                        <a:rPr lang="en-US" sz="1800"/>
                        <a:t>dist folder gets generated after this step</a:t>
                      </a:r>
                      <a:endParaRPr sz="1800"/>
                    </a:p>
                  </a:txBody>
                  <a:tcPr marT="45725" marB="45725" marR="91450" marL="91450"/>
                </a:tc>
              </a:tr>
              <a:tr h="381000">
                <a:tc>
                  <a:txBody>
                    <a:bodyPr/>
                    <a:lstStyle/>
                    <a:p>
                      <a:pPr indent="0" lvl="0" marL="0" marR="0" rtl="0" algn="l">
                        <a:spcBef>
                          <a:spcPts val="0"/>
                        </a:spcBef>
                        <a:spcAft>
                          <a:spcPts val="0"/>
                        </a:spcAft>
                        <a:buNone/>
                      </a:pPr>
                      <a:r>
                        <a:rPr lang="en-US" sz="1800"/>
                        <a:t>ng help</a:t>
                      </a:r>
                      <a:endParaRPr sz="1800"/>
                    </a:p>
                  </a:txBody>
                  <a:tcPr marT="45725" marB="45725" marR="91450" marL="91450"/>
                </a:tc>
                <a:tc>
                  <a:txBody>
                    <a:bodyPr/>
                    <a:lstStyle/>
                    <a:p>
                      <a:pPr indent="0" lvl="0" marL="0" marR="0" rtl="0" algn="l">
                        <a:spcBef>
                          <a:spcPts val="0"/>
                        </a:spcBef>
                        <a:spcAft>
                          <a:spcPts val="0"/>
                        </a:spcAft>
                        <a:buNone/>
                      </a:pPr>
                      <a:r>
                        <a:rPr lang="en-US" sz="1800"/>
                        <a:t>For help and more details</a:t>
                      </a:r>
                      <a:endParaRPr sz="1800"/>
                    </a:p>
                  </a:txBody>
                  <a:tcPr marT="45725" marB="45725" marR="91450" marL="91450"/>
                </a:tc>
              </a:tr>
              <a:tr h="513750">
                <a:tc>
                  <a:txBody>
                    <a:bodyPr/>
                    <a:lstStyle/>
                    <a:p>
                      <a:pPr indent="0" lvl="0" marL="0" marR="0" rtl="0" algn="l">
                        <a:spcBef>
                          <a:spcPts val="0"/>
                        </a:spcBef>
                        <a:spcAft>
                          <a:spcPts val="0"/>
                        </a:spcAft>
                        <a:buNone/>
                      </a:pPr>
                      <a:r>
                        <a:rPr lang="en-US" sz="1800"/>
                        <a:t>ng eject</a:t>
                      </a:r>
                      <a:endParaRPr/>
                    </a:p>
                    <a:p>
                      <a:pPr indent="0" lvl="0" marL="0" marR="0" rtl="0" algn="l">
                        <a:spcBef>
                          <a:spcPts val="0"/>
                        </a:spcBef>
                        <a:spcAft>
                          <a:spcPts val="0"/>
                        </a:spcAft>
                        <a:buNone/>
                      </a:pPr>
                      <a:r>
                        <a:rPr lang="en-US" sz="1800"/>
                        <a:t>nglint</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ejects your app and output the proper webpack configuration and scripts.</a:t>
                      </a:r>
                      <a:endParaRPr sz="1800"/>
                    </a:p>
                    <a:p>
                      <a:pPr indent="0" lvl="0" marL="0" marR="0" rtl="0" algn="l">
                        <a:spcBef>
                          <a:spcPts val="0"/>
                        </a:spcBef>
                        <a:spcAft>
                          <a:spcPts val="0"/>
                        </a:spcAft>
                        <a:buNone/>
                      </a:pPr>
                      <a:r>
                        <a:rPr lang="en-US" sz="1800"/>
                        <a:t>To lint Angular Application</a:t>
                      </a:r>
                      <a:endParaRPr sz="1800"/>
                    </a:p>
                  </a:txBody>
                  <a:tcPr marT="45725" marB="45725" marR="91450" marL="91450"/>
                </a:tc>
              </a:tr>
              <a:tr h="609600">
                <a:tc>
                  <a:txBody>
                    <a:bodyPr/>
                    <a:lstStyle/>
                    <a:p>
                      <a:pPr indent="0" lvl="0" marL="0" marR="0" rtl="0" algn="l">
                        <a:spcBef>
                          <a:spcPts val="0"/>
                        </a:spcBef>
                        <a:spcAft>
                          <a:spcPts val="0"/>
                        </a:spcAft>
                        <a:buNone/>
                      </a:pPr>
                      <a:r>
                        <a:rPr lang="en-US" sz="1800"/>
                        <a:t>ng e2e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serves the application and runs end-to-end tests</a:t>
                      </a:r>
                      <a:endParaRPr sz="1800"/>
                    </a:p>
                  </a:txBody>
                  <a:tcPr marT="45725" marB="45725" marR="91450" marL="91450"/>
                </a:tc>
              </a:tr>
              <a:tr h="609600">
                <a:tc>
                  <a:txBody>
                    <a:bodyPr/>
                    <a:lstStyle/>
                    <a:p>
                      <a:pPr indent="0" lvl="0" marL="0" marR="0" rtl="0" algn="l">
                        <a:spcBef>
                          <a:spcPts val="0"/>
                        </a:spcBef>
                        <a:spcAft>
                          <a:spcPts val="0"/>
                        </a:spcAft>
                        <a:buNone/>
                      </a:pPr>
                      <a:r>
                        <a:rPr lang="en-US" sz="1800"/>
                        <a:t>ng generate component component-name</a:t>
                      </a:r>
                      <a:endParaRPr sz="1800"/>
                    </a:p>
                  </a:txBody>
                  <a:tcPr marT="45725" marB="45725" marR="91450" marL="91450"/>
                </a:tc>
                <a:tc>
                  <a:txBody>
                    <a:bodyPr/>
                    <a:lstStyle/>
                    <a:p>
                      <a:pPr indent="0" lvl="0" marL="0" marR="0" rtl="0" algn="l">
                        <a:spcBef>
                          <a:spcPts val="0"/>
                        </a:spcBef>
                        <a:spcAft>
                          <a:spcPts val="0"/>
                        </a:spcAft>
                        <a:buNone/>
                      </a:pPr>
                      <a:r>
                        <a:rPr lang="en-US" sz="1800"/>
                        <a:t>To generate a new</a:t>
                      </a:r>
                      <a:r>
                        <a:rPr lang="en-US" sz="1800"/>
                        <a:t> component. Similary you can generate directive or pipe or service or class, interface, module</a:t>
                      </a:r>
                      <a:endParaRPr sz="1800"/>
                    </a:p>
                  </a:txBody>
                  <a:tcPr marT="45725" marB="45725" marR="91450" marL="91450"/>
                </a:tc>
              </a:tr>
            </a:tbl>
          </a:graphicData>
        </a:graphic>
      </p:graphicFrame>
      <p:pic>
        <p:nvPicPr>
          <p:cNvPr id="1116" name="Google Shape;1116;p161"/>
          <p:cNvPicPr preferRelativeResize="0"/>
          <p:nvPr/>
        </p:nvPicPr>
        <p:blipFill rotWithShape="1">
          <a:blip r:embed="rId3">
            <a:alphaModFix/>
          </a:blip>
          <a:srcRect b="0" l="0" r="0" t="0"/>
          <a:stretch/>
        </p:blipFill>
        <p:spPr>
          <a:xfrm>
            <a:off x="1134256" y="5486400"/>
            <a:ext cx="6794500" cy="114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 Static Types - Advantage</a:t>
            </a:r>
            <a:endParaRPr sz="3870"/>
          </a:p>
        </p:txBody>
      </p:sp>
      <p:sp>
        <p:nvSpPr>
          <p:cNvPr id="193" name="Google Shape;193;p27"/>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The static typing is one of the most power tools TypeScript provide. </a:t>
            </a:r>
            <a:endParaRPr/>
          </a:p>
          <a:p>
            <a:pPr indent="-283464" lvl="0" marL="365760" rtl="0" algn="l">
              <a:lnSpc>
                <a:spcPct val="100000"/>
              </a:lnSpc>
              <a:spcBef>
                <a:spcPts val="600"/>
              </a:spcBef>
              <a:spcAft>
                <a:spcPts val="0"/>
              </a:spcAft>
              <a:buSzPts val="2560"/>
              <a:buChar char="●"/>
            </a:pPr>
            <a:r>
              <a:rPr lang="en-US"/>
              <a:t>Its benefit is to enable IDEs to provide a richer environment for spotting common errors as you type the code. </a:t>
            </a:r>
            <a:endParaRPr/>
          </a:p>
          <a:p>
            <a:pPr indent="-283464" lvl="0" marL="365760" rtl="0" algn="l">
              <a:lnSpc>
                <a:spcPct val="100000"/>
              </a:lnSpc>
              <a:spcBef>
                <a:spcPts val="600"/>
              </a:spcBef>
              <a:spcAft>
                <a:spcPts val="0"/>
              </a:spcAft>
              <a:buSzPts val="2560"/>
              <a:buChar char="●"/>
            </a:pPr>
            <a:r>
              <a:rPr lang="en-US"/>
              <a:t>In a large JavaScript project, this leads to more robust and easier to maintain code. </a:t>
            </a:r>
            <a:endParaRPr/>
          </a:p>
          <a:p>
            <a:pPr indent="-283464" lvl="0" marL="365760" rtl="0" algn="l">
              <a:lnSpc>
                <a:spcPct val="100000"/>
              </a:lnSpc>
              <a:spcBef>
                <a:spcPts val="600"/>
              </a:spcBef>
              <a:spcAft>
                <a:spcPts val="0"/>
              </a:spcAft>
              <a:buSzPts val="2560"/>
              <a:buChar char="●"/>
            </a:pPr>
            <a:r>
              <a:rPr lang="en-US"/>
              <a:t>Bugs that are caused by false assumptions of some variable being of a certain type can be completely eradicated.</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162"/>
          <p:cNvSpPr txBox="1"/>
          <p:nvPr>
            <p:ph type="title"/>
          </p:nvPr>
        </p:nvSpPr>
        <p:spPr>
          <a:xfrm>
            <a:off x="27482" y="34977"/>
            <a:ext cx="87050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CLI Generate commands</a:t>
            </a:r>
            <a:endParaRPr sz="3870"/>
          </a:p>
        </p:txBody>
      </p:sp>
      <p:graphicFrame>
        <p:nvGraphicFramePr>
          <p:cNvPr id="1122" name="Google Shape;1122;p162"/>
          <p:cNvGraphicFramePr/>
          <p:nvPr/>
        </p:nvGraphicFramePr>
        <p:xfrm>
          <a:off x="152400" y="1371600"/>
          <a:ext cx="3000000" cy="3000000"/>
        </p:xfrm>
        <a:graphic>
          <a:graphicData uri="http://schemas.openxmlformats.org/drawingml/2006/table">
            <a:tbl>
              <a:tblPr bandRow="1" firstRow="1">
                <a:noFill/>
                <a:tableStyleId>{F25EA6BD-A2A0-4C15-9DE9-E99A6E93001A}</a:tableStyleId>
              </a:tblPr>
              <a:tblGrid>
                <a:gridCol w="3886200"/>
                <a:gridCol w="4953000"/>
              </a:tblGrid>
              <a:tr h="447200">
                <a:tc>
                  <a:txBody>
                    <a:bodyPr/>
                    <a:lstStyle/>
                    <a:p>
                      <a:pPr indent="0" lvl="0" marL="0" marR="0" rtl="0" algn="l">
                        <a:spcBef>
                          <a:spcPts val="0"/>
                        </a:spcBef>
                        <a:spcAft>
                          <a:spcPts val="0"/>
                        </a:spcAft>
                        <a:buNone/>
                      </a:pPr>
                      <a:r>
                        <a:rPr lang="en-US" sz="1800"/>
                        <a:t>command</a:t>
                      </a:r>
                      <a:endParaRPr sz="1800"/>
                    </a:p>
                  </a:txBody>
                  <a:tcPr marT="45725" marB="45725" marR="91450" marL="91450"/>
                </a:tc>
                <a:tc>
                  <a:txBody>
                    <a:bodyPr/>
                    <a:lstStyle/>
                    <a:p>
                      <a:pPr indent="0" lvl="0" marL="0" marR="0" rtl="0" algn="l">
                        <a:spcBef>
                          <a:spcPts val="0"/>
                        </a:spcBef>
                        <a:spcAft>
                          <a:spcPts val="0"/>
                        </a:spcAft>
                        <a:buNone/>
                      </a:pPr>
                      <a:r>
                        <a:rPr lang="en-US" sz="1800"/>
                        <a:t>purpose</a:t>
                      </a:r>
                      <a:endParaRPr sz="1800"/>
                    </a:p>
                  </a:txBody>
                  <a:tcPr marT="45725" marB="45725" marR="91450" marL="91450"/>
                </a:tc>
              </a:tr>
              <a:tr h="506850">
                <a:tc>
                  <a:txBody>
                    <a:bodyPr/>
                    <a:lstStyle/>
                    <a:p>
                      <a:pPr indent="0" lvl="0" marL="0" marR="0" rtl="0" algn="l">
                        <a:lnSpc>
                          <a:spcPct val="100000"/>
                        </a:lnSpc>
                        <a:spcBef>
                          <a:spcPts val="0"/>
                        </a:spcBef>
                        <a:spcAft>
                          <a:spcPts val="0"/>
                        </a:spcAft>
                        <a:buClr>
                          <a:schemeClr val="dk1"/>
                        </a:buClr>
                        <a:buSzPts val="1800"/>
                        <a:buFont typeface="Cabin"/>
                        <a:buNone/>
                      </a:pPr>
                      <a:r>
                        <a:rPr b="0" i="0" lang="en-US" sz="1800">
                          <a:solidFill>
                            <a:schemeClr val="dk1"/>
                          </a:solidFill>
                          <a:latin typeface="Cabin"/>
                          <a:ea typeface="Cabin"/>
                          <a:cs typeface="Cabin"/>
                          <a:sym typeface="Cabin"/>
                        </a:rPr>
                        <a:t>ng g pipe my-new-pipe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To create</a:t>
                      </a:r>
                      <a:r>
                        <a:rPr b="0" i="0" lang="en-US" sz="1800">
                          <a:solidFill>
                            <a:schemeClr val="dk1"/>
                          </a:solidFill>
                          <a:latin typeface="Cabin"/>
                          <a:ea typeface="Cabin"/>
                          <a:cs typeface="Cabin"/>
                          <a:sym typeface="Cabin"/>
                        </a:rPr>
                        <a:t> Pipe</a:t>
                      </a:r>
                      <a:endParaRPr b="0" i="0" sz="1800">
                        <a:solidFill>
                          <a:schemeClr val="dk1"/>
                        </a:solidFill>
                        <a:latin typeface="Cabin"/>
                        <a:ea typeface="Cabin"/>
                        <a:cs typeface="Cabin"/>
                        <a:sym typeface="Cabin"/>
                      </a:endParaRPr>
                    </a:p>
                  </a:txBody>
                  <a:tcPr marT="45725" marB="45725" marR="91450" marL="91450"/>
                </a:tc>
              </a:tr>
              <a:tr h="447200">
                <a:tc>
                  <a:txBody>
                    <a:bodyPr/>
                    <a:lstStyle/>
                    <a:p>
                      <a:pPr indent="0" lvl="0" marL="0" marR="0" rtl="0" algn="l">
                        <a:lnSpc>
                          <a:spcPct val="100000"/>
                        </a:lnSpc>
                        <a:spcBef>
                          <a:spcPts val="0"/>
                        </a:spcBef>
                        <a:spcAft>
                          <a:spcPts val="0"/>
                        </a:spcAft>
                        <a:buClr>
                          <a:schemeClr val="dk1"/>
                        </a:buClr>
                        <a:buSzPts val="1800"/>
                        <a:buFont typeface="Cabin"/>
                        <a:buNone/>
                      </a:pPr>
                      <a:r>
                        <a:rPr b="0" i="0" lang="en-US" sz="1800">
                          <a:solidFill>
                            <a:schemeClr val="dk1"/>
                          </a:solidFill>
                          <a:latin typeface="Cabin"/>
                          <a:ea typeface="Cabin"/>
                          <a:cs typeface="Cabin"/>
                          <a:sym typeface="Cabin"/>
                        </a:rPr>
                        <a:t>ng g service my-new-service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To create new Service</a:t>
                      </a:r>
                      <a:endParaRPr sz="1800"/>
                    </a:p>
                  </a:txBody>
                  <a:tcPr marT="45725" marB="45725" marR="91450" marL="91450"/>
                </a:tc>
              </a:tr>
              <a:tr h="656150">
                <a:tc>
                  <a:txBody>
                    <a:bodyPr/>
                    <a:lstStyle/>
                    <a:p>
                      <a:pPr indent="0" lvl="0" marL="0" marR="0" rtl="0" algn="l">
                        <a:lnSpc>
                          <a:spcPct val="100000"/>
                        </a:lnSpc>
                        <a:spcBef>
                          <a:spcPts val="0"/>
                        </a:spcBef>
                        <a:spcAft>
                          <a:spcPts val="0"/>
                        </a:spcAft>
                        <a:buClr>
                          <a:schemeClr val="dk1"/>
                        </a:buClr>
                        <a:buSzPts val="1800"/>
                        <a:buFont typeface="Cabin"/>
                        <a:buNone/>
                      </a:pPr>
                      <a:r>
                        <a:rPr b="0" i="0" lang="en-US" sz="1800">
                          <a:solidFill>
                            <a:schemeClr val="dk1"/>
                          </a:solidFill>
                          <a:latin typeface="Cabin"/>
                          <a:ea typeface="Cabin"/>
                          <a:cs typeface="Cabin"/>
                          <a:sym typeface="Cabin"/>
                        </a:rPr>
                        <a:t>ng g class my-new-class</a:t>
                      </a:r>
                      <a:endParaRPr sz="1800"/>
                    </a:p>
                  </a:txBody>
                  <a:tcPr marT="45725" marB="45725" marR="91450" marL="91450"/>
                </a:tc>
                <a:tc>
                  <a:txBody>
                    <a:bodyPr/>
                    <a:lstStyle/>
                    <a:p>
                      <a:pPr indent="0" lvl="0" marL="0" marR="0" rtl="0" algn="l">
                        <a:spcBef>
                          <a:spcPts val="0"/>
                        </a:spcBef>
                        <a:spcAft>
                          <a:spcPts val="0"/>
                        </a:spcAft>
                        <a:buNone/>
                      </a:pPr>
                      <a:r>
                        <a:rPr lang="en-US" sz="1800"/>
                        <a:t>To create a Class</a:t>
                      </a:r>
                      <a:endParaRPr sz="1800"/>
                    </a:p>
                  </a:txBody>
                  <a:tcPr marT="45725" marB="45725" marR="91450" marL="91450"/>
                </a:tc>
              </a:tr>
              <a:tr h="381000">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ng g interface my-new-interface</a:t>
                      </a:r>
                      <a:endParaRPr sz="1800"/>
                    </a:p>
                  </a:txBody>
                  <a:tcPr marT="45725" marB="45725" marR="91450" marL="91450"/>
                </a:tc>
                <a:tc>
                  <a:txBody>
                    <a:bodyPr/>
                    <a:lstStyle/>
                    <a:p>
                      <a:pPr indent="0" lvl="0" marL="0" marR="0" rtl="0" algn="l">
                        <a:spcBef>
                          <a:spcPts val="0"/>
                        </a:spcBef>
                        <a:spcAft>
                          <a:spcPts val="0"/>
                        </a:spcAft>
                        <a:buNone/>
                      </a:pPr>
                      <a:r>
                        <a:rPr lang="en-US" sz="1800"/>
                        <a:t>To create an Interface</a:t>
                      </a:r>
                      <a:endParaRPr sz="1800"/>
                    </a:p>
                  </a:txBody>
                  <a:tcPr marT="45725" marB="45725" marR="91450" marL="91450"/>
                </a:tc>
              </a:tr>
              <a:tr h="513750">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ng g module my-module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Cabin"/>
                          <a:ea typeface="Cabin"/>
                          <a:cs typeface="Cabin"/>
                          <a:sym typeface="Cabin"/>
                        </a:rPr>
                        <a:t>To create a Module</a:t>
                      </a:r>
                      <a:endParaRPr sz="1800"/>
                    </a:p>
                  </a:txBody>
                  <a:tcPr marT="45725" marB="45725" marR="91450" marL="91450"/>
                </a:tc>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6" name="Shape 1126"/>
        <p:cNvGrpSpPr/>
        <p:nvPr/>
      </p:nvGrpSpPr>
      <p:grpSpPr>
        <a:xfrm>
          <a:off x="0" y="0"/>
          <a:ext cx="0" cy="0"/>
          <a:chOff x="0" y="0"/>
          <a:chExt cx="0" cy="0"/>
        </a:xfrm>
      </p:grpSpPr>
      <p:sp>
        <p:nvSpPr>
          <p:cNvPr id="1127" name="Google Shape;1127;p163"/>
          <p:cNvSpPr txBox="1"/>
          <p:nvPr>
            <p:ph type="title"/>
          </p:nvPr>
        </p:nvSpPr>
        <p:spPr>
          <a:xfrm>
            <a:off x="228600" y="274638"/>
            <a:ext cx="87050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Contents of Dist folder</a:t>
            </a:r>
            <a:endParaRPr sz="3870"/>
          </a:p>
        </p:txBody>
      </p:sp>
      <p:pic>
        <p:nvPicPr>
          <p:cNvPr id="1128" name="Google Shape;1128;p163"/>
          <p:cNvPicPr preferRelativeResize="0"/>
          <p:nvPr/>
        </p:nvPicPr>
        <p:blipFill rotWithShape="1">
          <a:blip r:embed="rId3">
            <a:alphaModFix/>
          </a:blip>
          <a:srcRect b="0" l="0" r="0" t="0"/>
          <a:stretch/>
        </p:blipFill>
        <p:spPr>
          <a:xfrm>
            <a:off x="1066800" y="990600"/>
            <a:ext cx="6019800" cy="4113530"/>
          </a:xfrm>
          <a:prstGeom prst="rect">
            <a:avLst/>
          </a:prstGeom>
          <a:noFill/>
          <a:ln>
            <a:noFill/>
          </a:ln>
        </p:spPr>
      </p:pic>
      <p:sp>
        <p:nvSpPr>
          <p:cNvPr id="1129" name="Google Shape;1129;p163"/>
          <p:cNvSpPr txBox="1"/>
          <p:nvPr/>
        </p:nvSpPr>
        <p:spPr>
          <a:xfrm>
            <a:off x="1066800" y="5334000"/>
            <a:ext cx="7772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.map files provides mapping between actual identifiers and minified names </a:t>
            </a:r>
            <a:endParaRPr sz="1800">
              <a:solidFill>
                <a:schemeClr val="dk1"/>
              </a:solidFill>
              <a:latin typeface="Cabin"/>
              <a:ea typeface="Cabin"/>
              <a:cs typeface="Cabin"/>
              <a:sym typeface="Cabin"/>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164"/>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AngularJS2 Animations</a:t>
            </a:r>
            <a:endParaRPr/>
          </a:p>
        </p:txBody>
      </p:sp>
      <p:sp>
        <p:nvSpPr>
          <p:cNvPr id="1135" name="Google Shape;1135;p164"/>
          <p:cNvSpPr txBox="1"/>
          <p:nvPr>
            <p:ph idx="1" type="body"/>
          </p:nvPr>
        </p:nvSpPr>
        <p:spPr>
          <a:xfrm>
            <a:off x="228600" y="914400"/>
            <a:ext cx="8763000" cy="5867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Angular 2 allows you to integrate animations in your apps easily, along with a lot of flexibility.</a:t>
            </a:r>
            <a:endParaRPr/>
          </a:p>
          <a:p>
            <a:pPr indent="-283464" lvl="0" marL="365760" rtl="0" algn="l">
              <a:lnSpc>
                <a:spcPct val="100000"/>
              </a:lnSpc>
              <a:spcBef>
                <a:spcPts val="600"/>
              </a:spcBef>
              <a:spcAft>
                <a:spcPts val="0"/>
              </a:spcAft>
              <a:buSzPts val="2560"/>
              <a:buChar char="●"/>
            </a:pPr>
            <a:r>
              <a:rPr lang="en-US"/>
              <a:t>Below are steps</a:t>
            </a:r>
            <a:endParaRPr/>
          </a:p>
          <a:p>
            <a:pPr indent="-283464" lvl="0" marL="365760" rtl="0" algn="l">
              <a:lnSpc>
                <a:spcPct val="100000"/>
              </a:lnSpc>
              <a:spcBef>
                <a:spcPts val="600"/>
              </a:spcBef>
              <a:spcAft>
                <a:spcPts val="0"/>
              </a:spcAft>
              <a:buSzPts val="2560"/>
              <a:buChar char="●"/>
            </a:pPr>
            <a:r>
              <a:rPr lang="en-US"/>
              <a:t>The Component meta-data does not end with just selectors, templates, and styles. </a:t>
            </a:r>
            <a:endParaRPr/>
          </a:p>
          <a:p>
            <a:pPr indent="-283464" lvl="0" marL="365760" rtl="0" algn="l">
              <a:lnSpc>
                <a:spcPct val="100000"/>
              </a:lnSpc>
              <a:spcBef>
                <a:spcPts val="600"/>
              </a:spcBef>
              <a:spcAft>
                <a:spcPts val="0"/>
              </a:spcAft>
              <a:buSzPts val="2560"/>
              <a:buChar char="●"/>
            </a:pPr>
            <a:r>
              <a:rPr lang="en-US"/>
              <a:t>There is one more meta-data called </a:t>
            </a:r>
            <a:r>
              <a:rPr b="1" lang="en-US">
                <a:solidFill>
                  <a:srgbClr val="FF0000"/>
                </a:solidFill>
              </a:rPr>
              <a:t>animations</a:t>
            </a:r>
            <a:r>
              <a:rPr lang="en-US"/>
              <a:t>. </a:t>
            </a:r>
            <a:endParaRPr/>
          </a:p>
          <a:p>
            <a:pPr indent="-283464" lvl="0" marL="365760" rtl="0" algn="l">
              <a:lnSpc>
                <a:spcPct val="100000"/>
              </a:lnSpc>
              <a:spcBef>
                <a:spcPts val="600"/>
              </a:spcBef>
              <a:spcAft>
                <a:spcPts val="0"/>
              </a:spcAft>
              <a:buSzPts val="2560"/>
              <a:buChar char="●"/>
            </a:pPr>
            <a:r>
              <a:rPr lang="en-US"/>
              <a:t>animations is an array of declarative animations that we intend to apply to our component:</a:t>
            </a:r>
            <a:endParaRPr/>
          </a:p>
          <a:p>
            <a:pPr indent="-283464" lvl="0" marL="365760" rtl="0" algn="l">
              <a:lnSpc>
                <a:spcPct val="100000"/>
              </a:lnSpc>
              <a:spcBef>
                <a:spcPts val="600"/>
              </a:spcBef>
              <a:spcAft>
                <a:spcPts val="0"/>
              </a:spcAft>
              <a:buSzPts val="2560"/>
              <a:buChar char="●"/>
            </a:pPr>
            <a:r>
              <a:rPr lang="en-US"/>
              <a:t>Define Trigger, with different states and transitions, as shown in below snippet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65"/>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AngularJS2 Animations</a:t>
            </a:r>
            <a:endParaRPr/>
          </a:p>
        </p:txBody>
      </p:sp>
      <p:sp>
        <p:nvSpPr>
          <p:cNvPr id="1141" name="Google Shape;1141;p16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120903" lvl="0" marL="365760" rtl="0" algn="l">
              <a:lnSpc>
                <a:spcPct val="100000"/>
              </a:lnSpc>
              <a:spcBef>
                <a:spcPts val="0"/>
              </a:spcBef>
              <a:spcAft>
                <a:spcPts val="0"/>
              </a:spcAft>
              <a:buSzPts val="2560"/>
              <a:buNone/>
            </a:pPr>
            <a:r>
              <a:t/>
            </a:r>
            <a:endParaRPr/>
          </a:p>
        </p:txBody>
      </p:sp>
      <p:pic>
        <p:nvPicPr>
          <p:cNvPr id="1142" name="Google Shape;1142;p165"/>
          <p:cNvPicPr preferRelativeResize="0"/>
          <p:nvPr/>
        </p:nvPicPr>
        <p:blipFill rotWithShape="1">
          <a:blip r:embed="rId3">
            <a:alphaModFix/>
          </a:blip>
          <a:srcRect b="0" l="0" r="0" t="0"/>
          <a:stretch/>
        </p:blipFill>
        <p:spPr>
          <a:xfrm>
            <a:off x="76200" y="914400"/>
            <a:ext cx="8763000" cy="548640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6" name="Shape 1146"/>
        <p:cNvGrpSpPr/>
        <p:nvPr/>
      </p:nvGrpSpPr>
      <p:grpSpPr>
        <a:xfrm>
          <a:off x="0" y="0"/>
          <a:ext cx="0" cy="0"/>
          <a:chOff x="0" y="0"/>
          <a:chExt cx="0" cy="0"/>
        </a:xfrm>
      </p:grpSpPr>
      <p:sp>
        <p:nvSpPr>
          <p:cNvPr id="1147" name="Google Shape;1147;p166"/>
          <p:cNvSpPr txBox="1"/>
          <p:nvPr>
            <p:ph type="title"/>
          </p:nvPr>
        </p:nvSpPr>
        <p:spPr>
          <a:xfrm>
            <a:off x="14990" y="-2498"/>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AngularJS2 Animations…</a:t>
            </a:r>
            <a:endParaRPr/>
          </a:p>
        </p:txBody>
      </p:sp>
      <p:sp>
        <p:nvSpPr>
          <p:cNvPr id="1148" name="Google Shape;1148;p166"/>
          <p:cNvSpPr txBox="1"/>
          <p:nvPr>
            <p:ph idx="1" type="body"/>
          </p:nvPr>
        </p:nvSpPr>
        <p:spPr>
          <a:xfrm>
            <a:off x="-4997" y="609600"/>
            <a:ext cx="8763000" cy="5867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240"/>
              <a:buChar char="●"/>
            </a:pPr>
            <a:r>
              <a:rPr b="1" lang="en-US" sz="2800"/>
              <a:t>trigger</a:t>
            </a:r>
            <a:r>
              <a:rPr lang="en-US" sz="2800"/>
              <a:t> -trigger Creates an animation trigger which will a list of </a:t>
            </a:r>
            <a:r>
              <a:rPr b="1" lang="en-US" sz="2800"/>
              <a:t>state</a:t>
            </a:r>
            <a:r>
              <a:rPr lang="en-US" sz="2800"/>
              <a:t> and </a:t>
            </a:r>
            <a:r>
              <a:rPr b="1" lang="en-US" sz="2800"/>
              <a:t>transition</a:t>
            </a:r>
            <a:r>
              <a:rPr lang="en-US" sz="2800"/>
              <a:t> entries that will be evaluated when the expression bound to the trigger changes.</a:t>
            </a:r>
            <a:endParaRPr/>
          </a:p>
          <a:p>
            <a:pPr indent="-283464" lvl="0" marL="365760" rtl="0" algn="l">
              <a:lnSpc>
                <a:spcPct val="100000"/>
              </a:lnSpc>
              <a:spcBef>
                <a:spcPts val="600"/>
              </a:spcBef>
              <a:spcAft>
                <a:spcPts val="0"/>
              </a:spcAft>
              <a:buSzPts val="2240"/>
              <a:buChar char="●"/>
            </a:pPr>
            <a:r>
              <a:rPr b="1" lang="en-US" sz="2800"/>
              <a:t>state</a:t>
            </a:r>
            <a:r>
              <a:rPr lang="en-US" sz="2800"/>
              <a:t> declares an animation state within the given trigger. When a state is active within a component then its associated styles will persist on the element that the trigger is attached to</a:t>
            </a:r>
            <a:endParaRPr/>
          </a:p>
          <a:p>
            <a:pPr indent="-283464" lvl="0" marL="365760" rtl="0" algn="l">
              <a:lnSpc>
                <a:spcPct val="100000"/>
              </a:lnSpc>
              <a:spcBef>
                <a:spcPts val="600"/>
              </a:spcBef>
              <a:spcAft>
                <a:spcPts val="0"/>
              </a:spcAft>
              <a:buSzPts val="2240"/>
              <a:buChar char="●"/>
            </a:pPr>
            <a:r>
              <a:rPr b="1" lang="en-US" sz="2800"/>
              <a:t>transition</a:t>
            </a:r>
            <a:r>
              <a:rPr lang="en-US" sz="2800"/>
              <a:t> declares the </a:t>
            </a:r>
            <a:r>
              <a:rPr b="1" lang="en-US" sz="2800"/>
              <a:t>sequence of animation steps</a:t>
            </a:r>
            <a:r>
              <a:rPr lang="en-US" sz="2800"/>
              <a:t> that will be run when the provided stateChangeExpr value is satisfied. </a:t>
            </a:r>
            <a:endParaRPr sz="2800"/>
          </a:p>
          <a:p>
            <a:pPr indent="-283464" lvl="0" marL="365760" rtl="0" algn="l">
              <a:lnSpc>
                <a:spcPct val="100000"/>
              </a:lnSpc>
              <a:spcBef>
                <a:spcPts val="600"/>
              </a:spcBef>
              <a:spcAft>
                <a:spcPts val="0"/>
              </a:spcAft>
              <a:buSzPts val="2240"/>
              <a:buChar char="●"/>
            </a:pPr>
            <a:r>
              <a:rPr b="1" lang="en-US" sz="2800"/>
              <a:t>animate</a:t>
            </a:r>
            <a:r>
              <a:rPr lang="en-US" sz="2800"/>
              <a:t> specifies an animation step that will apply the provided styles data for a given amount of time based on the provided timing expression value.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2" name="Shape 1152"/>
        <p:cNvGrpSpPr/>
        <p:nvPr/>
      </p:nvGrpSpPr>
      <p:grpSpPr>
        <a:xfrm>
          <a:off x="0" y="0"/>
          <a:ext cx="0" cy="0"/>
          <a:chOff x="0" y="0"/>
          <a:chExt cx="0" cy="0"/>
        </a:xfrm>
      </p:grpSpPr>
      <p:sp>
        <p:nvSpPr>
          <p:cNvPr id="1153" name="Google Shape;1153;p167"/>
          <p:cNvSpPr txBox="1"/>
          <p:nvPr>
            <p:ph type="title"/>
          </p:nvPr>
        </p:nvSpPr>
        <p:spPr>
          <a:xfrm>
            <a:off x="76200" y="152400"/>
            <a:ext cx="8705088"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Third Party Angular 2/4 Components</a:t>
            </a:r>
            <a:endParaRPr sz="3870"/>
          </a:p>
        </p:txBody>
      </p:sp>
      <p:sp>
        <p:nvSpPr>
          <p:cNvPr id="1154" name="Google Shape;1154;p167"/>
          <p:cNvSpPr txBox="1"/>
          <p:nvPr>
            <p:ph idx="1" type="body"/>
          </p:nvPr>
        </p:nvSpPr>
        <p:spPr>
          <a:xfrm>
            <a:off x="0" y="914400"/>
            <a:ext cx="8933688" cy="5791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Support for 3rd party lib via command is still not supported.</a:t>
            </a:r>
            <a:endParaRPr/>
          </a:p>
          <a:p>
            <a:pPr indent="0" lvl="0" marL="82296" rtl="0" algn="l">
              <a:lnSpc>
                <a:spcPct val="90000"/>
              </a:lnSpc>
              <a:spcBef>
                <a:spcPts val="600"/>
              </a:spcBef>
              <a:spcAft>
                <a:spcPts val="0"/>
              </a:spcAft>
              <a:buSzPts val="2560"/>
              <a:buNone/>
            </a:pPr>
            <a:r>
              <a:rPr lang="en-US"/>
              <a:t>Do the following to add Wxyz component:</a:t>
            </a:r>
            <a:endParaRPr/>
          </a:p>
          <a:p>
            <a:pPr indent="-514350" lvl="0" marL="596646" rtl="0" algn="l">
              <a:lnSpc>
                <a:spcPct val="90000"/>
              </a:lnSpc>
              <a:spcBef>
                <a:spcPts val="600"/>
              </a:spcBef>
              <a:spcAft>
                <a:spcPts val="0"/>
              </a:spcAft>
              <a:buSzPts val="2560"/>
              <a:buFont typeface="Cabin"/>
              <a:buAutoNum type="arabicPeriod"/>
            </a:pPr>
            <a:r>
              <a:rPr lang="en-US"/>
              <a:t>npm install Wxyz </a:t>
            </a:r>
            <a:endParaRPr/>
          </a:p>
          <a:p>
            <a:pPr indent="-514350" lvl="0" marL="596646" rtl="0" algn="l">
              <a:lnSpc>
                <a:spcPct val="90000"/>
              </a:lnSpc>
              <a:spcBef>
                <a:spcPts val="600"/>
              </a:spcBef>
              <a:spcAft>
                <a:spcPts val="0"/>
              </a:spcAft>
              <a:buSzPts val="2560"/>
              <a:buFont typeface="Cabin"/>
              <a:buAutoNum type="arabicPeriod"/>
            </a:pPr>
            <a:r>
              <a:rPr lang="en-US"/>
              <a:t>copy Wxyz .js from node_modules/moment to src/assets/js/Wxyz.js</a:t>
            </a:r>
            <a:endParaRPr/>
          </a:p>
          <a:p>
            <a:pPr indent="-514350" lvl="0" marL="596646" rtl="0" algn="l">
              <a:lnSpc>
                <a:spcPct val="90000"/>
              </a:lnSpc>
              <a:spcBef>
                <a:spcPts val="600"/>
              </a:spcBef>
              <a:spcAft>
                <a:spcPts val="0"/>
              </a:spcAft>
              <a:buSzPts val="2560"/>
              <a:buFont typeface="Cabin"/>
              <a:buAutoNum type="arabicPeriod"/>
            </a:pPr>
            <a:r>
              <a:rPr lang="en-US"/>
              <a:t>include assets/js/ Wxyz.js in your index.html</a:t>
            </a:r>
            <a:endParaRPr/>
          </a:p>
          <a:p>
            <a:pPr indent="-514350" lvl="0" marL="596646" rtl="0" algn="l">
              <a:lnSpc>
                <a:spcPct val="90000"/>
              </a:lnSpc>
              <a:spcBef>
                <a:spcPts val="600"/>
              </a:spcBef>
              <a:spcAft>
                <a:spcPts val="0"/>
              </a:spcAft>
              <a:buSzPts val="2560"/>
              <a:buFont typeface="Cabin"/>
              <a:buAutoNum type="arabicPeriod"/>
            </a:pPr>
            <a:r>
              <a:rPr lang="en-US"/>
              <a:t>install the typings and import lib to your .ts file where you need it</a:t>
            </a:r>
            <a:endParaRPr/>
          </a:p>
          <a:p>
            <a:pPr indent="-514350" lvl="0" marL="596646" rtl="0" algn="l">
              <a:lnSpc>
                <a:spcPct val="90000"/>
              </a:lnSpc>
              <a:spcBef>
                <a:spcPts val="600"/>
              </a:spcBef>
              <a:spcAft>
                <a:spcPts val="0"/>
              </a:spcAft>
              <a:buSzPts val="2560"/>
              <a:buFont typeface="Cabin"/>
              <a:buAutoNum type="arabicPeriod"/>
            </a:pPr>
            <a:r>
              <a:rPr lang="en-US"/>
              <a:t>run ng serve and enjoy using Wxyz, in your .ts files by importing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sp>
        <p:nvSpPr>
          <p:cNvPr id="1159" name="Google Shape;1159;p168"/>
          <p:cNvSpPr txBox="1"/>
          <p:nvPr>
            <p:ph type="title"/>
          </p:nvPr>
        </p:nvSpPr>
        <p:spPr>
          <a:xfrm>
            <a:off x="228600" y="274638"/>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Drag &amp; Drop with </a:t>
            </a:r>
            <a:r>
              <a:rPr i="1" lang="en-US"/>
              <a:t>ng2-dragula</a:t>
            </a:r>
            <a:endParaRPr/>
          </a:p>
        </p:txBody>
      </p:sp>
      <p:sp>
        <p:nvSpPr>
          <p:cNvPr id="1160" name="Google Shape;1160;p16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https://www.npmjs.com/package/ng2-drag-drop</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sp>
        <p:nvSpPr>
          <p:cNvPr id="1165" name="Google Shape;1165;p169"/>
          <p:cNvSpPr txBox="1"/>
          <p:nvPr>
            <p:ph type="title"/>
          </p:nvPr>
        </p:nvSpPr>
        <p:spPr>
          <a:xfrm>
            <a:off x="2498" y="152400"/>
            <a:ext cx="8933688"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 Maven Build</a:t>
            </a:r>
            <a:endParaRPr sz="3870"/>
          </a:p>
        </p:txBody>
      </p:sp>
      <p:sp>
        <p:nvSpPr>
          <p:cNvPr id="1166" name="Google Shape;1166;p169"/>
          <p:cNvSpPr txBox="1"/>
          <p:nvPr>
            <p:ph idx="1" type="body"/>
          </p:nvPr>
        </p:nvSpPr>
        <p:spPr>
          <a:xfrm>
            <a:off x="76200" y="838200"/>
            <a:ext cx="8857488" cy="5410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Quite often you may need to use Angular 2 app within Java Project. As known Maven is popular Java Build &amp; Deployment Tool.</a:t>
            </a:r>
            <a:endParaRPr/>
          </a:p>
          <a:p>
            <a:pPr indent="-283464" lvl="0" marL="365760" rtl="0" algn="l">
              <a:lnSpc>
                <a:spcPct val="100000"/>
              </a:lnSpc>
              <a:spcBef>
                <a:spcPts val="600"/>
              </a:spcBef>
              <a:spcAft>
                <a:spcPts val="0"/>
              </a:spcAft>
              <a:buSzPts val="2560"/>
              <a:buChar char="●"/>
            </a:pPr>
            <a:r>
              <a:rPr lang="en-US"/>
              <a:t>So how can we add Angular 2 App building and copied to a directory(so that these files can be picked to further create war file)</a:t>
            </a:r>
            <a:endParaRPr/>
          </a:p>
          <a:p>
            <a:pPr indent="-283464" lvl="0" marL="365760" rtl="0" algn="l">
              <a:lnSpc>
                <a:spcPct val="100000"/>
              </a:lnSpc>
              <a:spcBef>
                <a:spcPts val="600"/>
              </a:spcBef>
              <a:spcAft>
                <a:spcPts val="0"/>
              </a:spcAft>
              <a:buSzPts val="2560"/>
              <a:buChar char="●"/>
            </a:pPr>
            <a:r>
              <a:rPr lang="en-US"/>
              <a:t>So how can we invoke Angular CLI commands from Maven pom file?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0" name="Shape 1170"/>
        <p:cNvGrpSpPr/>
        <p:nvPr/>
      </p:nvGrpSpPr>
      <p:grpSpPr>
        <a:xfrm>
          <a:off x="0" y="0"/>
          <a:ext cx="0" cy="0"/>
          <a:chOff x="0" y="0"/>
          <a:chExt cx="0" cy="0"/>
        </a:xfrm>
      </p:grpSpPr>
      <p:sp>
        <p:nvSpPr>
          <p:cNvPr id="1171" name="Google Shape;1171;p170"/>
          <p:cNvSpPr txBox="1"/>
          <p:nvPr>
            <p:ph type="title"/>
          </p:nvPr>
        </p:nvSpPr>
        <p:spPr>
          <a:xfrm>
            <a:off x="228600" y="274638"/>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 Local Storage(TBD)</a:t>
            </a:r>
            <a:endParaRPr/>
          </a:p>
        </p:txBody>
      </p:sp>
      <p:sp>
        <p:nvSpPr>
          <p:cNvPr id="1172" name="Google Shape;1172;p170"/>
          <p:cNvSpPr txBox="1"/>
          <p:nvPr>
            <p:ph idx="1" type="body"/>
          </p:nvPr>
        </p:nvSpPr>
        <p:spPr>
          <a:xfrm>
            <a:off x="228600" y="1219200"/>
            <a:ext cx="87050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The standard </a:t>
            </a:r>
            <a:r>
              <a:rPr lang="en-US" u="sng">
                <a:solidFill>
                  <a:schemeClr val="hlink"/>
                </a:solidFill>
                <a:hlinkClick r:id="rId3"/>
              </a:rPr>
              <a:t>localStorage API</a:t>
            </a:r>
            <a:r>
              <a:rPr lang="en-US"/>
              <a:t> should be available, just do e.g.:</a:t>
            </a:r>
            <a:endParaRPr/>
          </a:p>
          <a:p>
            <a:pPr indent="-283464" lvl="0" marL="365760" rtl="0" algn="l">
              <a:lnSpc>
                <a:spcPct val="100000"/>
              </a:lnSpc>
              <a:spcBef>
                <a:spcPts val="600"/>
              </a:spcBef>
              <a:spcAft>
                <a:spcPts val="0"/>
              </a:spcAft>
              <a:buSzPts val="2560"/>
              <a:buChar char="●"/>
            </a:pPr>
            <a:r>
              <a:rPr lang="en-US"/>
              <a:t>localStorage.setItem('whatever', 'something'); It's pretty widely supported.</a:t>
            </a:r>
            <a:endParaRPr/>
          </a:p>
          <a:p>
            <a:pPr indent="-283464" lvl="0" marL="365760" rtl="0" algn="l">
              <a:lnSpc>
                <a:spcPct val="100000"/>
              </a:lnSpc>
              <a:spcBef>
                <a:spcPts val="600"/>
              </a:spcBef>
              <a:spcAft>
                <a:spcPts val="0"/>
              </a:spcAft>
              <a:buSzPts val="2560"/>
              <a:buChar char="●"/>
            </a:pPr>
            <a:r>
              <a:rPr lang="en-US"/>
              <a:t>Note that you will need to add "dom" to the "lib" array in your tsconfig.json if you don't already have it.</a:t>
            </a:r>
            <a:endParaRPr/>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171"/>
          <p:cNvSpPr txBox="1"/>
          <p:nvPr>
            <p:ph type="title"/>
          </p:nvPr>
        </p:nvSpPr>
        <p:spPr>
          <a:xfrm>
            <a:off x="228600" y="274638"/>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 Gulp</a:t>
            </a:r>
            <a:endParaRPr/>
          </a:p>
        </p:txBody>
      </p:sp>
      <p:sp>
        <p:nvSpPr>
          <p:cNvPr id="1178" name="Google Shape;1178;p171"/>
          <p:cNvSpPr txBox="1"/>
          <p:nvPr>
            <p:ph idx="1" type="body"/>
          </p:nvPr>
        </p:nvSpPr>
        <p:spPr>
          <a:xfrm>
            <a:off x="228600" y="1219200"/>
            <a:ext cx="87050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176"/>
              <a:buChar char="●"/>
            </a:pPr>
            <a:r>
              <a:rPr lang="en-US" sz="2720"/>
              <a:t>Angular Applications can also be build using Gulp, instead of Angular CLI</a:t>
            </a:r>
            <a:endParaRPr/>
          </a:p>
          <a:p>
            <a:pPr indent="-283464" lvl="0" marL="365760" rtl="0" algn="l">
              <a:lnSpc>
                <a:spcPct val="80000"/>
              </a:lnSpc>
              <a:spcBef>
                <a:spcPts val="600"/>
              </a:spcBef>
              <a:spcAft>
                <a:spcPts val="0"/>
              </a:spcAft>
              <a:buSzPts val="2176"/>
              <a:buChar char="●"/>
            </a:pPr>
            <a:r>
              <a:rPr lang="en-US" sz="2720"/>
              <a:t>Below are advantages of using Gulp, instead of CLI</a:t>
            </a:r>
            <a:endParaRPr/>
          </a:p>
          <a:p>
            <a:pPr indent="-514350" lvl="0" marL="596646" rtl="0" algn="l">
              <a:lnSpc>
                <a:spcPct val="80000"/>
              </a:lnSpc>
              <a:spcBef>
                <a:spcPts val="600"/>
              </a:spcBef>
              <a:spcAft>
                <a:spcPts val="0"/>
              </a:spcAft>
              <a:buSzPts val="2176"/>
              <a:buFont typeface="Cabin"/>
              <a:buAutoNum type="arabicPeriod"/>
            </a:pPr>
            <a:r>
              <a:rPr lang="en-US" sz="2720"/>
              <a:t>Flexibility of using SASS or LESS</a:t>
            </a:r>
            <a:endParaRPr/>
          </a:p>
          <a:p>
            <a:pPr indent="-514350" lvl="0" marL="596646" rtl="0" algn="l">
              <a:lnSpc>
                <a:spcPct val="80000"/>
              </a:lnSpc>
              <a:spcBef>
                <a:spcPts val="600"/>
              </a:spcBef>
              <a:spcAft>
                <a:spcPts val="0"/>
              </a:spcAft>
              <a:buSzPts val="2176"/>
              <a:buFont typeface="Cabin"/>
              <a:buAutoNum type="arabicPeriod"/>
            </a:pPr>
            <a:r>
              <a:rPr lang="en-US" sz="2720"/>
              <a:t>Flexibility of using your favorite JavaScript, either CoffeScript or TypeScript</a:t>
            </a:r>
            <a:endParaRPr sz="2720"/>
          </a:p>
          <a:p>
            <a:pPr indent="-514350" lvl="0" marL="596646" rtl="0" algn="l">
              <a:lnSpc>
                <a:spcPct val="80000"/>
              </a:lnSpc>
              <a:spcBef>
                <a:spcPts val="600"/>
              </a:spcBef>
              <a:spcAft>
                <a:spcPts val="0"/>
              </a:spcAft>
              <a:buSzPts val="2176"/>
              <a:buFont typeface="Cabin"/>
              <a:buAutoNum type="arabicPeriod"/>
            </a:pPr>
            <a:r>
              <a:rPr lang="en-US" sz="2720"/>
              <a:t>Flexiblity of using Jade Markup Language</a:t>
            </a:r>
            <a:endParaRPr/>
          </a:p>
          <a:p>
            <a:pPr indent="-514350" lvl="0" marL="596646" rtl="0" algn="l">
              <a:lnSpc>
                <a:spcPct val="80000"/>
              </a:lnSpc>
              <a:spcBef>
                <a:spcPts val="600"/>
              </a:spcBef>
              <a:spcAft>
                <a:spcPts val="0"/>
              </a:spcAft>
              <a:buSzPts val="2176"/>
              <a:buFont typeface="Cabin"/>
              <a:buAutoNum type="arabicPeriod"/>
            </a:pPr>
            <a:r>
              <a:rPr lang="en-US" sz="2720"/>
              <a:t>Etc…</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More details</a:t>
            </a:r>
            <a:endParaRPr/>
          </a:p>
          <a:p>
            <a:pPr indent="0" lvl="0" marL="82296" rtl="0" algn="l">
              <a:lnSpc>
                <a:spcPct val="80000"/>
              </a:lnSpc>
              <a:spcBef>
                <a:spcPts val="600"/>
              </a:spcBef>
              <a:spcAft>
                <a:spcPts val="0"/>
              </a:spcAft>
              <a:buSzPts val="2176"/>
              <a:buNone/>
            </a:pPr>
            <a:r>
              <a:rPr lang="en-US" sz="2720"/>
              <a:t>http://www.wisdomofjim.com/blog/8-reasons-why-gulp-angular-is-my-new-favorite-angular-yeoman-generator</a:t>
            </a:r>
            <a:endParaRPr/>
          </a:p>
          <a:p>
            <a:pPr indent="-145287" lvl="0" marL="365760" rtl="0" algn="l">
              <a:lnSpc>
                <a:spcPct val="80000"/>
              </a:lnSpc>
              <a:spcBef>
                <a:spcPts val="600"/>
              </a:spcBef>
              <a:spcAft>
                <a:spcPts val="0"/>
              </a:spcAft>
              <a:buSzPts val="2176"/>
              <a:buNone/>
            </a:pPr>
            <a:r>
              <a:t/>
            </a:r>
            <a:endParaRPr sz="27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a:t>
            </a:r>
            <a:endParaRPr/>
          </a:p>
        </p:txBody>
      </p:sp>
      <p:sp>
        <p:nvSpPr>
          <p:cNvPr id="199" name="Google Shape;199;p28"/>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TypeScript is optionally typed by default. For example:</a:t>
            </a:r>
            <a:endParaRPr/>
          </a:p>
          <a:p>
            <a:pPr indent="0" lvl="0" marL="82296" rtl="0" algn="l">
              <a:lnSpc>
                <a:spcPct val="90000"/>
              </a:lnSpc>
              <a:spcBef>
                <a:spcPts val="600"/>
              </a:spcBef>
              <a:spcAft>
                <a:spcPts val="0"/>
              </a:spcAft>
              <a:buSzPts val="2368"/>
              <a:buNone/>
            </a:pPr>
            <a:r>
              <a:rPr b="1" lang="en-US" sz="2960"/>
              <a:t>function</a:t>
            </a:r>
            <a:r>
              <a:rPr lang="en-US" sz="2960"/>
              <a:t> </a:t>
            </a:r>
            <a:r>
              <a:rPr b="1" lang="en-US" sz="2960"/>
              <a:t>sum</a:t>
            </a:r>
            <a:r>
              <a:rPr lang="en-US" sz="2960"/>
              <a:t>(x) { </a:t>
            </a:r>
            <a:r>
              <a:rPr b="1" lang="en-US" sz="2960"/>
              <a:t>return</a:t>
            </a:r>
            <a:r>
              <a:rPr lang="en-US" sz="2960"/>
              <a:t> x + y }; </a:t>
            </a:r>
            <a:endParaRPr sz="2960"/>
          </a:p>
          <a:p>
            <a:pPr indent="-283464" lvl="0" marL="365760" rtl="0" algn="l">
              <a:lnSpc>
                <a:spcPct val="90000"/>
              </a:lnSpc>
              <a:spcBef>
                <a:spcPts val="600"/>
              </a:spcBef>
              <a:spcAft>
                <a:spcPts val="0"/>
              </a:spcAft>
              <a:buSzPts val="2368"/>
              <a:buChar char="●"/>
            </a:pPr>
            <a:r>
              <a:rPr lang="en-US" sz="2960"/>
              <a:t>This is a valid function in TypeScript which can be called with </a:t>
            </a:r>
            <a:r>
              <a:rPr lang="en-US" sz="2960">
                <a:solidFill>
                  <a:srgbClr val="FF0000"/>
                </a:solidFill>
              </a:rPr>
              <a:t>any</a:t>
            </a:r>
            <a:r>
              <a:rPr lang="en-US" sz="2960"/>
              <a:t> kind of parameter. </a:t>
            </a:r>
            <a:endParaRPr sz="2960"/>
          </a:p>
          <a:p>
            <a:pPr indent="-283464" lvl="0" marL="365760" rtl="0" algn="l">
              <a:lnSpc>
                <a:spcPct val="90000"/>
              </a:lnSpc>
              <a:spcBef>
                <a:spcPts val="600"/>
              </a:spcBef>
              <a:spcAft>
                <a:spcPts val="0"/>
              </a:spcAft>
              <a:buSzPts val="2368"/>
              <a:buChar char="●"/>
            </a:pPr>
            <a:r>
              <a:rPr lang="en-US" sz="2960"/>
              <a:t>TypeScript is smart enough to implicitly assign the type </a:t>
            </a:r>
            <a:r>
              <a:rPr lang="en-US" sz="2960">
                <a:solidFill>
                  <a:srgbClr val="FF0000"/>
                </a:solidFill>
              </a:rPr>
              <a:t>any</a:t>
            </a:r>
            <a:r>
              <a:rPr lang="en-US" sz="2960"/>
              <a:t> before compilation. </a:t>
            </a:r>
            <a:endParaRPr sz="2960"/>
          </a:p>
          <a:p>
            <a:pPr indent="-283464" lvl="0" marL="365760" rtl="0" algn="l">
              <a:lnSpc>
                <a:spcPct val="90000"/>
              </a:lnSpc>
              <a:spcBef>
                <a:spcPts val="600"/>
              </a:spcBef>
              <a:spcAft>
                <a:spcPts val="0"/>
              </a:spcAft>
              <a:buSzPts val="2368"/>
              <a:buChar char="●"/>
            </a:pPr>
            <a:r>
              <a:rPr lang="en-US" sz="2960"/>
              <a:t>There is a --noImplicitAny flag, which will disallow this behavior. </a:t>
            </a:r>
            <a:endParaRPr sz="2960"/>
          </a:p>
          <a:p>
            <a:pPr indent="-283464" lvl="0" marL="365760" rtl="0" algn="l">
              <a:lnSpc>
                <a:spcPct val="90000"/>
              </a:lnSpc>
              <a:spcBef>
                <a:spcPts val="600"/>
              </a:spcBef>
              <a:spcAft>
                <a:spcPts val="0"/>
              </a:spcAft>
              <a:buSzPts val="2368"/>
              <a:buChar char="●"/>
            </a:pPr>
            <a:r>
              <a:rPr lang="en-US" sz="2960"/>
              <a:t>Enabling above flag gives you a greater degree of safety, but also means you will have to do more typing.</a:t>
            </a:r>
            <a:endParaRPr/>
          </a:p>
          <a:p>
            <a:pPr indent="-283464" lvl="0" marL="365760" rtl="0" algn="l">
              <a:lnSpc>
                <a:spcPct val="90000"/>
              </a:lnSpc>
              <a:spcBef>
                <a:spcPts val="600"/>
              </a:spcBef>
              <a:spcAft>
                <a:spcPts val="0"/>
              </a:spcAft>
              <a:buSzPts val="2368"/>
              <a:buChar char="●"/>
            </a:pPr>
            <a:r>
              <a:rPr lang="en-US" sz="2960"/>
              <a:t>Types have a cost associated with them. There is a certain learning curve and it will cost you a bit of time to setup a codebase with the proper strict types.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172"/>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Bootstrap with Angular 2/4</a:t>
            </a:r>
            <a:endParaRPr/>
          </a:p>
        </p:txBody>
      </p:sp>
      <p:sp>
        <p:nvSpPr>
          <p:cNvPr id="1184" name="Google Shape;1184;p172"/>
          <p:cNvSpPr txBox="1"/>
          <p:nvPr>
            <p:ph idx="1" type="body"/>
          </p:nvPr>
        </p:nvSpPr>
        <p:spPr>
          <a:xfrm>
            <a:off x="152400" y="838200"/>
            <a:ext cx="8839200" cy="59436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600"/>
              <a:buChar char="●"/>
            </a:pPr>
            <a:r>
              <a:rPr lang="en-US" sz="2000"/>
              <a:t>Bootstrap is the most popular HTML, CSS, and JavaScript framework for web front-end development. </a:t>
            </a:r>
            <a:endParaRPr sz="2000"/>
          </a:p>
          <a:p>
            <a:pPr indent="-283464" lvl="0" marL="365760" rtl="0" algn="l">
              <a:lnSpc>
                <a:spcPct val="80000"/>
              </a:lnSpc>
              <a:spcBef>
                <a:spcPts val="600"/>
              </a:spcBef>
              <a:spcAft>
                <a:spcPts val="0"/>
              </a:spcAft>
              <a:buSzPts val="1600"/>
              <a:buChar char="●"/>
            </a:pPr>
            <a:r>
              <a:rPr lang="en-US" sz="2000"/>
              <a:t>It’s great for developing responsive, mobile-first web sites.</a:t>
            </a:r>
            <a:endParaRPr/>
          </a:p>
          <a:p>
            <a:pPr indent="-283464" lvl="0" marL="365760" rtl="0" algn="l">
              <a:lnSpc>
                <a:spcPct val="80000"/>
              </a:lnSpc>
              <a:spcBef>
                <a:spcPts val="600"/>
              </a:spcBef>
              <a:spcAft>
                <a:spcPts val="0"/>
              </a:spcAft>
              <a:buSzPts val="1600"/>
              <a:buChar char="●"/>
            </a:pPr>
            <a:r>
              <a:rPr lang="en-US" sz="2000"/>
              <a:t>Below are different ways to use Bootstrap with Angular 2</a:t>
            </a:r>
            <a:endParaRPr/>
          </a:p>
          <a:p>
            <a:pPr indent="0" lvl="0" marL="82296" rtl="0" algn="l">
              <a:lnSpc>
                <a:spcPct val="80000"/>
              </a:lnSpc>
              <a:spcBef>
                <a:spcPts val="600"/>
              </a:spcBef>
              <a:spcAft>
                <a:spcPts val="0"/>
              </a:spcAft>
              <a:buSzPts val="1600"/>
              <a:buNone/>
            </a:pPr>
            <a:r>
              <a:rPr lang="en-US" sz="2000"/>
              <a:t>#1. Specify Bootstrap url in </a:t>
            </a:r>
            <a:r>
              <a:rPr i="1" lang="en-US" sz="2000"/>
              <a:t>index.html</a:t>
            </a:r>
            <a:endParaRPr/>
          </a:p>
          <a:p>
            <a:pPr indent="0" lvl="0" marL="82296" rtl="0" algn="l">
              <a:lnSpc>
                <a:spcPct val="80000"/>
              </a:lnSpc>
              <a:spcBef>
                <a:spcPts val="600"/>
              </a:spcBef>
              <a:spcAft>
                <a:spcPts val="0"/>
              </a:spcAft>
              <a:buSzPts val="1600"/>
              <a:buNone/>
            </a:pPr>
            <a:r>
              <a:rPr lang="en-US" sz="2000"/>
              <a:t>&lt;!doctype html&gt;</a:t>
            </a:r>
            <a:endParaRPr/>
          </a:p>
          <a:p>
            <a:pPr indent="0" lvl="0" marL="82296" rtl="0" algn="l">
              <a:lnSpc>
                <a:spcPct val="80000"/>
              </a:lnSpc>
              <a:spcBef>
                <a:spcPts val="600"/>
              </a:spcBef>
              <a:spcAft>
                <a:spcPts val="0"/>
              </a:spcAft>
              <a:buSzPts val="1600"/>
              <a:buNone/>
            </a:pPr>
            <a:r>
              <a:rPr lang="en-US" sz="2000"/>
              <a:t>&lt;html&gt;</a:t>
            </a:r>
            <a:endParaRPr/>
          </a:p>
          <a:p>
            <a:pPr indent="0" lvl="0" marL="82296" rtl="0" algn="l">
              <a:lnSpc>
                <a:spcPct val="80000"/>
              </a:lnSpc>
              <a:spcBef>
                <a:spcPts val="600"/>
              </a:spcBef>
              <a:spcAft>
                <a:spcPts val="0"/>
              </a:spcAft>
              <a:buSzPts val="1600"/>
              <a:buNone/>
            </a:pPr>
            <a:r>
              <a:rPr lang="en-US" sz="2000"/>
              <a:t>&lt;head&gt;</a:t>
            </a:r>
            <a:endParaRPr/>
          </a:p>
          <a:p>
            <a:pPr indent="0" lvl="0" marL="82296" rtl="0" algn="l">
              <a:lnSpc>
                <a:spcPct val="80000"/>
              </a:lnSpc>
              <a:spcBef>
                <a:spcPts val="600"/>
              </a:spcBef>
              <a:spcAft>
                <a:spcPts val="0"/>
              </a:spcAft>
              <a:buSzPts val="1600"/>
              <a:buNone/>
            </a:pPr>
            <a:r>
              <a:rPr b="1" lang="en-US" sz="2000"/>
              <a:t>&lt;link rel="stylesheet" href="https://maxcdn.bootstrapcdn.com/bootstrap/3.3.7/css/bootstrap.min.css" &gt;</a:t>
            </a:r>
            <a:endParaRPr/>
          </a:p>
          <a:p>
            <a:pPr indent="0" lvl="0" marL="82296" rtl="0" algn="l">
              <a:lnSpc>
                <a:spcPct val="80000"/>
              </a:lnSpc>
              <a:spcBef>
                <a:spcPts val="600"/>
              </a:spcBef>
              <a:spcAft>
                <a:spcPts val="0"/>
              </a:spcAft>
              <a:buSzPts val="1600"/>
              <a:buNone/>
            </a:pPr>
            <a:r>
              <a:rPr lang="en-US" sz="2000"/>
              <a:t>&lt;/head&gt;</a:t>
            </a:r>
            <a:endParaRPr/>
          </a:p>
          <a:p>
            <a:pPr indent="0" lvl="0" marL="82296" rtl="0" algn="l">
              <a:lnSpc>
                <a:spcPct val="80000"/>
              </a:lnSpc>
              <a:spcBef>
                <a:spcPts val="600"/>
              </a:spcBef>
              <a:spcAft>
                <a:spcPts val="0"/>
              </a:spcAft>
              <a:buSzPts val="1600"/>
              <a:buNone/>
            </a:pPr>
            <a:r>
              <a:rPr lang="en-US" sz="2000"/>
              <a:t>&lt;body&gt;</a:t>
            </a:r>
            <a:endParaRPr/>
          </a:p>
          <a:p>
            <a:pPr indent="0" lvl="0" marL="82296" rtl="0" algn="l">
              <a:lnSpc>
                <a:spcPct val="80000"/>
              </a:lnSpc>
              <a:spcBef>
                <a:spcPts val="600"/>
              </a:spcBef>
              <a:spcAft>
                <a:spcPts val="0"/>
              </a:spcAft>
              <a:buSzPts val="1600"/>
              <a:buNone/>
            </a:pPr>
            <a:r>
              <a:rPr lang="en-US" sz="2000"/>
              <a:t>  &lt;app-root&gt;Loading...&lt;/app-root&gt;</a:t>
            </a:r>
            <a:endParaRPr/>
          </a:p>
          <a:p>
            <a:pPr indent="0" lvl="0" marL="82296" rtl="0" algn="l">
              <a:lnSpc>
                <a:spcPct val="80000"/>
              </a:lnSpc>
              <a:spcBef>
                <a:spcPts val="600"/>
              </a:spcBef>
              <a:spcAft>
                <a:spcPts val="0"/>
              </a:spcAft>
              <a:buSzPts val="1600"/>
              <a:buNone/>
            </a:pPr>
            <a:r>
              <a:rPr lang="en-US" sz="2000"/>
              <a:t>  </a:t>
            </a:r>
            <a:r>
              <a:rPr b="1" lang="en-US" sz="2000"/>
              <a:t>&lt;script src="https://code.jquery.com/jquery-3.1.1.min.js"&gt;&lt;/script&gt;</a:t>
            </a:r>
            <a:endParaRPr/>
          </a:p>
          <a:p>
            <a:pPr indent="0" lvl="0" marL="82296" rtl="0" algn="l">
              <a:lnSpc>
                <a:spcPct val="80000"/>
              </a:lnSpc>
              <a:spcBef>
                <a:spcPts val="600"/>
              </a:spcBef>
              <a:spcAft>
                <a:spcPts val="0"/>
              </a:spcAft>
              <a:buSzPts val="1600"/>
              <a:buNone/>
            </a:pPr>
            <a:r>
              <a:rPr b="1" lang="en-US" sz="2000"/>
              <a:t>  &lt;script src="https://maxcdn.bootstrapcdn.com/bootstrap/3.3.7/js/bootstrap.min.js"&gt;&lt;/script&gt;</a:t>
            </a:r>
            <a:endParaRPr/>
          </a:p>
          <a:p>
            <a:pPr indent="0" lvl="0" marL="82296" rtl="0" algn="l">
              <a:lnSpc>
                <a:spcPct val="80000"/>
              </a:lnSpc>
              <a:spcBef>
                <a:spcPts val="600"/>
              </a:spcBef>
              <a:spcAft>
                <a:spcPts val="0"/>
              </a:spcAft>
              <a:buSzPts val="1600"/>
              <a:buNone/>
            </a:pPr>
            <a:r>
              <a:rPr lang="en-US" sz="2000"/>
              <a:t>&lt;/body&gt;</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Google Shape;1189;p173"/>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Bootstrap with Angular 2/4</a:t>
            </a:r>
            <a:endParaRPr/>
          </a:p>
        </p:txBody>
      </p:sp>
      <p:sp>
        <p:nvSpPr>
          <p:cNvPr id="1190" name="Google Shape;1190;p173"/>
          <p:cNvSpPr txBox="1"/>
          <p:nvPr>
            <p:ph idx="1" type="body"/>
          </p:nvPr>
        </p:nvSpPr>
        <p:spPr>
          <a:xfrm>
            <a:off x="152400" y="838200"/>
            <a:ext cx="8839200"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#2. </a:t>
            </a:r>
            <a:r>
              <a:rPr b="1" lang="en-US" sz="2720"/>
              <a:t>Adding Bootstrap Via NPM</a:t>
            </a:r>
            <a:endParaRPr/>
          </a:p>
          <a:p>
            <a:pPr indent="0" lvl="0" marL="82296" rtl="0" algn="l">
              <a:lnSpc>
                <a:spcPct val="80000"/>
              </a:lnSpc>
              <a:spcBef>
                <a:spcPts val="600"/>
              </a:spcBef>
              <a:spcAft>
                <a:spcPts val="0"/>
              </a:spcAft>
              <a:buSzPts val="2176"/>
              <a:buNone/>
            </a:pPr>
            <a:r>
              <a:rPr lang="en-US" sz="2720"/>
              <a:t>Another way to add Bootstrap to your Angular project is to install it into your project folder by using NPM.</a:t>
            </a:r>
            <a:endParaRPr/>
          </a:p>
          <a:p>
            <a:pPr indent="-283464" lvl="0" marL="365760" rtl="0" algn="l">
              <a:lnSpc>
                <a:spcPct val="80000"/>
              </a:lnSpc>
              <a:spcBef>
                <a:spcPts val="600"/>
              </a:spcBef>
              <a:spcAft>
                <a:spcPts val="0"/>
              </a:spcAft>
              <a:buSzPts val="2176"/>
              <a:buChar char="●"/>
            </a:pPr>
            <a:r>
              <a:rPr lang="en-US" sz="2720"/>
              <a:t>$ npm install bootstrap@3 jquery –save</a:t>
            </a:r>
            <a:endParaRPr/>
          </a:p>
          <a:p>
            <a:pPr indent="-283464" lvl="0" marL="365760" rtl="0" algn="l">
              <a:lnSpc>
                <a:spcPct val="80000"/>
              </a:lnSpc>
              <a:spcBef>
                <a:spcPts val="600"/>
              </a:spcBef>
              <a:spcAft>
                <a:spcPts val="0"/>
              </a:spcAft>
              <a:buSzPts val="2176"/>
              <a:buChar char="●"/>
            </a:pPr>
            <a:r>
              <a:rPr lang="en-US" sz="2720"/>
              <a:t>by adding the file paths to the styles and scripts array in file .angular-cli.json:</a:t>
            </a:r>
            <a:endParaRPr/>
          </a:p>
          <a:p>
            <a:pPr indent="0" lvl="0" marL="82296" rtl="0" algn="l">
              <a:lnSpc>
                <a:spcPct val="80000"/>
              </a:lnSpc>
              <a:spcBef>
                <a:spcPts val="600"/>
              </a:spcBef>
              <a:spcAft>
                <a:spcPts val="0"/>
              </a:spcAft>
              <a:buSzPts val="2176"/>
              <a:buNone/>
            </a:pPr>
            <a:r>
              <a:rPr lang="en-US" sz="2720"/>
              <a:t>"styles": [</a:t>
            </a:r>
            <a:endParaRPr/>
          </a:p>
          <a:p>
            <a:pPr indent="0" lvl="0" marL="82296" rtl="0" algn="l">
              <a:lnSpc>
                <a:spcPct val="80000"/>
              </a:lnSpc>
              <a:spcBef>
                <a:spcPts val="600"/>
              </a:spcBef>
              <a:spcAft>
                <a:spcPts val="0"/>
              </a:spcAft>
              <a:buSzPts val="2176"/>
              <a:buNone/>
            </a:pPr>
            <a:r>
              <a:rPr lang="en-US" sz="2720"/>
              <a:t>    "styles.css",</a:t>
            </a:r>
            <a:endParaRPr/>
          </a:p>
          <a:p>
            <a:pPr indent="0" lvl="0" marL="82296" rtl="0" algn="l">
              <a:lnSpc>
                <a:spcPct val="80000"/>
              </a:lnSpc>
              <a:spcBef>
                <a:spcPts val="600"/>
              </a:spcBef>
              <a:spcAft>
                <a:spcPts val="0"/>
              </a:spcAft>
              <a:buSzPts val="2176"/>
              <a:buNone/>
            </a:pPr>
            <a:r>
              <a:rPr lang="en-US" sz="2720"/>
              <a:t>    "../node_modules/bootstrap/dist/css/bootstrap.min.css"</a:t>
            </a:r>
            <a:endParaRPr/>
          </a:p>
          <a:p>
            <a:pPr indent="0" lvl="0" marL="82296" rtl="0" algn="l">
              <a:lnSpc>
                <a:spcPct val="80000"/>
              </a:lnSpc>
              <a:spcBef>
                <a:spcPts val="600"/>
              </a:spcBef>
              <a:spcAft>
                <a:spcPts val="0"/>
              </a:spcAft>
              <a:buSzPts val="2176"/>
              <a:buNone/>
            </a:pPr>
            <a:r>
              <a:rPr lang="en-US" sz="2720"/>
              <a:t>  ],</a:t>
            </a:r>
            <a:endParaRPr/>
          </a:p>
          <a:p>
            <a:pPr indent="0" lvl="0" marL="82296" rtl="0" algn="l">
              <a:lnSpc>
                <a:spcPct val="80000"/>
              </a:lnSpc>
              <a:spcBef>
                <a:spcPts val="600"/>
              </a:spcBef>
              <a:spcAft>
                <a:spcPts val="0"/>
              </a:spcAft>
              <a:buSzPts val="2176"/>
              <a:buNone/>
            </a:pPr>
            <a:r>
              <a:rPr lang="en-US" sz="2720"/>
              <a:t>  "scripts": [</a:t>
            </a:r>
            <a:endParaRPr/>
          </a:p>
          <a:p>
            <a:pPr indent="0" lvl="0" marL="82296" rtl="0" algn="l">
              <a:lnSpc>
                <a:spcPct val="80000"/>
              </a:lnSpc>
              <a:spcBef>
                <a:spcPts val="600"/>
              </a:spcBef>
              <a:spcAft>
                <a:spcPts val="0"/>
              </a:spcAft>
              <a:buSzPts val="2176"/>
              <a:buNone/>
            </a:pPr>
            <a:r>
              <a:rPr lang="en-US" sz="2720"/>
              <a:t>    "../node_modules/jquery/dist/jquery.min.js",</a:t>
            </a:r>
            <a:endParaRPr/>
          </a:p>
          <a:p>
            <a:pPr indent="0" lvl="0" marL="82296" rtl="0" algn="l">
              <a:lnSpc>
                <a:spcPct val="80000"/>
              </a:lnSpc>
              <a:spcBef>
                <a:spcPts val="600"/>
              </a:spcBef>
              <a:spcAft>
                <a:spcPts val="0"/>
              </a:spcAft>
              <a:buSzPts val="2176"/>
              <a:buNone/>
            </a:pPr>
            <a:r>
              <a:rPr lang="en-US" sz="2720"/>
              <a:t>    "../node_modules/bootstrap/dist/js/bootstrap.min.js"</a:t>
            </a:r>
            <a:endParaRPr/>
          </a:p>
          <a:p>
            <a:pPr indent="0" lvl="0" marL="82296" rtl="0" algn="l">
              <a:lnSpc>
                <a:spcPct val="80000"/>
              </a:lnSpc>
              <a:spcBef>
                <a:spcPts val="600"/>
              </a:spcBef>
              <a:spcAft>
                <a:spcPts val="0"/>
              </a:spcAft>
              <a:buSzPts val="2176"/>
              <a:buNone/>
            </a:pPr>
            <a:r>
              <a:rPr lang="en-US" sz="2720"/>
              <a:t>  ],</a:t>
            </a:r>
            <a:endParaRPr/>
          </a:p>
          <a:p>
            <a:pPr indent="-145287" lvl="0" marL="365760" rtl="0" algn="l">
              <a:lnSpc>
                <a:spcPct val="80000"/>
              </a:lnSpc>
              <a:spcBef>
                <a:spcPts val="600"/>
              </a:spcBef>
              <a:spcAft>
                <a:spcPts val="0"/>
              </a:spcAft>
              <a:buSzPts val="2176"/>
              <a:buNone/>
            </a:pPr>
            <a:r>
              <a:t/>
            </a:r>
            <a:endParaRPr sz="2720"/>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4" name="Shape 1194"/>
        <p:cNvGrpSpPr/>
        <p:nvPr/>
      </p:nvGrpSpPr>
      <p:grpSpPr>
        <a:xfrm>
          <a:off x="0" y="0"/>
          <a:ext cx="0" cy="0"/>
          <a:chOff x="0" y="0"/>
          <a:chExt cx="0" cy="0"/>
        </a:xfrm>
      </p:grpSpPr>
      <p:sp>
        <p:nvSpPr>
          <p:cNvPr id="1195" name="Google Shape;1195;p174"/>
          <p:cNvSpPr txBox="1"/>
          <p:nvPr>
            <p:ph type="title"/>
          </p:nvPr>
        </p:nvSpPr>
        <p:spPr>
          <a:xfrm>
            <a:off x="152400" y="152400"/>
            <a:ext cx="87050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Bootstrap with Angular 2/4</a:t>
            </a:r>
            <a:endParaRPr/>
          </a:p>
        </p:txBody>
      </p:sp>
      <p:sp>
        <p:nvSpPr>
          <p:cNvPr id="1196" name="Google Shape;1196;p174"/>
          <p:cNvSpPr txBox="1"/>
          <p:nvPr>
            <p:ph idx="1" type="body"/>
          </p:nvPr>
        </p:nvSpPr>
        <p:spPr>
          <a:xfrm>
            <a:off x="152400" y="838200"/>
            <a:ext cx="8839200"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lang="en-US" sz="2480"/>
              <a:t>#3. </a:t>
            </a:r>
            <a:r>
              <a:rPr b="1" lang="en-US" sz="2480"/>
              <a:t>Using Ng-Bootstrap</a:t>
            </a:r>
            <a:endParaRPr/>
          </a:p>
          <a:p>
            <a:pPr indent="0" lvl="0" marL="82296" rtl="0" algn="l">
              <a:lnSpc>
                <a:spcPct val="80000"/>
              </a:lnSpc>
              <a:spcBef>
                <a:spcPts val="600"/>
              </a:spcBef>
              <a:spcAft>
                <a:spcPts val="0"/>
              </a:spcAft>
              <a:buSzPts val="1984"/>
              <a:buNone/>
            </a:pPr>
            <a:r>
              <a:rPr lang="en-US" sz="2480"/>
              <a:t>Ng-Bootstrap contains a set of native Angular directives based on Bootstrap’s markup and CSS. As a result no dependency on jQuery or Bootstrap’s JavaScript is required. Ng-Bootstrap is based on Bootstrap 4 and can be added to your Angular project is the following way.</a:t>
            </a:r>
            <a:endParaRPr/>
          </a:p>
          <a:p>
            <a:pPr indent="0" lvl="0" marL="82296" rtl="0" algn="l">
              <a:lnSpc>
                <a:spcPct val="80000"/>
              </a:lnSpc>
              <a:spcBef>
                <a:spcPts val="600"/>
              </a:spcBef>
              <a:spcAft>
                <a:spcPts val="0"/>
              </a:spcAft>
              <a:buSzPts val="1984"/>
              <a:buNone/>
            </a:pPr>
            <a:r>
              <a:rPr lang="en-US" sz="2480"/>
              <a:t> </a:t>
            </a:r>
            <a:endParaRPr/>
          </a:p>
          <a:p>
            <a:pPr indent="0" lvl="0" marL="82296" rtl="0" algn="l">
              <a:lnSpc>
                <a:spcPct val="80000"/>
              </a:lnSpc>
              <a:spcBef>
                <a:spcPts val="600"/>
              </a:spcBef>
              <a:spcAft>
                <a:spcPts val="0"/>
              </a:spcAft>
              <a:buSzPts val="1984"/>
              <a:buNone/>
            </a:pPr>
            <a:r>
              <a:rPr lang="en-US" sz="2480"/>
              <a:t> Ng-Bootstrap is available as a NPM package, so the installation can be done by using the following command in the project directory:</a:t>
            </a:r>
            <a:endParaRPr/>
          </a:p>
          <a:p>
            <a:pPr indent="0" lvl="0" marL="82296" rtl="0" algn="l">
              <a:lnSpc>
                <a:spcPct val="80000"/>
              </a:lnSpc>
              <a:spcBef>
                <a:spcPts val="600"/>
              </a:spcBef>
              <a:spcAft>
                <a:spcPts val="0"/>
              </a:spcAft>
              <a:buSzPts val="1984"/>
              <a:buNone/>
            </a:pPr>
            <a:r>
              <a:rPr lang="en-US" sz="2480"/>
              <a:t> </a:t>
            </a:r>
            <a:endParaRPr/>
          </a:p>
          <a:p>
            <a:pPr indent="0" lvl="0" marL="82296" rtl="0" algn="l">
              <a:lnSpc>
                <a:spcPct val="80000"/>
              </a:lnSpc>
              <a:spcBef>
                <a:spcPts val="600"/>
              </a:spcBef>
              <a:spcAft>
                <a:spcPts val="0"/>
              </a:spcAft>
              <a:buSzPts val="1984"/>
              <a:buNone/>
            </a:pPr>
            <a:r>
              <a:rPr lang="en-US" sz="2480"/>
              <a:t> npm install --save @ng-bootstrap/ng-bootstrap</a:t>
            </a:r>
            <a:endParaRPr/>
          </a:p>
          <a:p>
            <a:pPr indent="0" lvl="0" marL="82296" rtl="0" algn="l">
              <a:lnSpc>
                <a:spcPct val="80000"/>
              </a:lnSpc>
              <a:spcBef>
                <a:spcPts val="600"/>
              </a:spcBef>
              <a:spcAft>
                <a:spcPts val="0"/>
              </a:spcAft>
              <a:buSzPts val="1984"/>
              <a:buNone/>
            </a:pPr>
            <a:r>
              <a:rPr lang="en-US" sz="2480"/>
              <a:t> </a:t>
            </a:r>
            <a:endParaRPr/>
          </a:p>
          <a:p>
            <a:pPr indent="0" lvl="0" marL="82296" rtl="0" algn="l">
              <a:lnSpc>
                <a:spcPct val="80000"/>
              </a:lnSpc>
              <a:spcBef>
                <a:spcPts val="600"/>
              </a:spcBef>
              <a:spcAft>
                <a:spcPts val="0"/>
              </a:spcAft>
              <a:buSzPts val="1984"/>
              <a:buNone/>
            </a:pPr>
            <a:r>
              <a:rPr lang="en-US" sz="2480"/>
              <a:t> Furthermore Ng-Bootstrap required Bootstrap 4 to be added to our project. Install it via:</a:t>
            </a:r>
            <a:endParaRPr/>
          </a:p>
          <a:p>
            <a:pPr indent="0" lvl="0" marL="82296" rtl="0" algn="l">
              <a:lnSpc>
                <a:spcPct val="80000"/>
              </a:lnSpc>
              <a:spcBef>
                <a:spcPts val="600"/>
              </a:spcBef>
              <a:spcAft>
                <a:spcPts val="0"/>
              </a:spcAft>
              <a:buSzPts val="1984"/>
              <a:buNone/>
            </a:pPr>
            <a:r>
              <a:rPr lang="en-US" sz="2480"/>
              <a:t>$ npm install bootstrap@4.0.0-alpha.6</a:t>
            </a:r>
            <a:endParaRPr sz="248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Google Shape;1201;p175"/>
          <p:cNvSpPr txBox="1"/>
          <p:nvPr>
            <p:ph type="title"/>
          </p:nvPr>
        </p:nvSpPr>
        <p:spPr>
          <a:xfrm>
            <a:off x="152400" y="152400"/>
            <a:ext cx="8705088" cy="9604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Bootstrap with Angular 2/4</a:t>
            </a:r>
            <a:endParaRPr/>
          </a:p>
        </p:txBody>
      </p:sp>
      <p:sp>
        <p:nvSpPr>
          <p:cNvPr id="1202" name="Google Shape;1202;p175"/>
          <p:cNvSpPr txBox="1"/>
          <p:nvPr>
            <p:ph idx="1" type="body"/>
          </p:nvPr>
        </p:nvSpPr>
        <p:spPr>
          <a:xfrm>
            <a:off x="152400" y="914400"/>
            <a:ext cx="8705088" cy="4495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984"/>
              <a:buChar char="●"/>
            </a:pPr>
            <a:r>
              <a:rPr lang="en-US" sz="2480"/>
              <a:t>Ng-Bootstrap Components</a:t>
            </a:r>
            <a:endParaRPr/>
          </a:p>
          <a:p>
            <a:pPr indent="-283464" lvl="0" marL="365760" rtl="0" algn="l">
              <a:lnSpc>
                <a:spcPct val="80000"/>
              </a:lnSpc>
              <a:spcBef>
                <a:spcPts val="600"/>
              </a:spcBef>
              <a:spcAft>
                <a:spcPts val="0"/>
              </a:spcAft>
              <a:buSzPts val="1984"/>
              <a:buChar char="●"/>
            </a:pPr>
            <a:r>
              <a:rPr lang="en-US" sz="2480"/>
              <a:t>Having imported NgbModule in your Angular application you can now make use of the Ng-Bootstrap components in your templates. The following components are available:</a:t>
            </a:r>
            <a:endParaRPr/>
          </a:p>
          <a:p>
            <a:pPr indent="-283464" lvl="0" marL="365760" rtl="0" algn="l">
              <a:lnSpc>
                <a:spcPct val="80000"/>
              </a:lnSpc>
              <a:spcBef>
                <a:spcPts val="600"/>
              </a:spcBef>
              <a:spcAft>
                <a:spcPts val="0"/>
              </a:spcAft>
              <a:buSzPts val="1984"/>
              <a:buChar char="●"/>
            </a:pPr>
            <a:r>
              <a:rPr lang="en-US" sz="2480"/>
              <a:t>Accordion</a:t>
            </a:r>
            <a:endParaRPr sz="2480"/>
          </a:p>
          <a:p>
            <a:pPr indent="-283464" lvl="0" marL="365760" rtl="0" algn="l">
              <a:lnSpc>
                <a:spcPct val="80000"/>
              </a:lnSpc>
              <a:spcBef>
                <a:spcPts val="600"/>
              </a:spcBef>
              <a:spcAft>
                <a:spcPts val="0"/>
              </a:spcAft>
              <a:buSzPts val="1984"/>
              <a:buChar char="●"/>
            </a:pPr>
            <a:r>
              <a:rPr lang="en-US" sz="2480"/>
              <a:t>Alert</a:t>
            </a:r>
            <a:endParaRPr sz="2480"/>
          </a:p>
          <a:p>
            <a:pPr indent="-283464" lvl="0" marL="365760" rtl="0" algn="l">
              <a:lnSpc>
                <a:spcPct val="80000"/>
              </a:lnSpc>
              <a:spcBef>
                <a:spcPts val="600"/>
              </a:spcBef>
              <a:spcAft>
                <a:spcPts val="0"/>
              </a:spcAft>
              <a:buSzPts val="1984"/>
              <a:buChar char="●"/>
            </a:pPr>
            <a:r>
              <a:rPr lang="en-US" sz="2480"/>
              <a:t>Buttons</a:t>
            </a:r>
            <a:endParaRPr sz="2480"/>
          </a:p>
          <a:p>
            <a:pPr indent="-283464" lvl="0" marL="365760" rtl="0" algn="l">
              <a:lnSpc>
                <a:spcPct val="80000"/>
              </a:lnSpc>
              <a:spcBef>
                <a:spcPts val="600"/>
              </a:spcBef>
              <a:spcAft>
                <a:spcPts val="0"/>
              </a:spcAft>
              <a:buSzPts val="1984"/>
              <a:buChar char="●"/>
            </a:pPr>
            <a:r>
              <a:rPr lang="en-US" sz="2480"/>
              <a:t>Collapse</a:t>
            </a:r>
            <a:endParaRPr sz="2480"/>
          </a:p>
          <a:p>
            <a:pPr indent="-283464" lvl="0" marL="365760" rtl="0" algn="l">
              <a:lnSpc>
                <a:spcPct val="80000"/>
              </a:lnSpc>
              <a:spcBef>
                <a:spcPts val="600"/>
              </a:spcBef>
              <a:spcAft>
                <a:spcPts val="0"/>
              </a:spcAft>
              <a:buSzPts val="1984"/>
              <a:buChar char="●"/>
            </a:pPr>
            <a:r>
              <a:rPr lang="en-US" sz="2480"/>
              <a:t>Datepicker</a:t>
            </a:r>
            <a:endParaRPr sz="2480"/>
          </a:p>
          <a:p>
            <a:pPr indent="-283464" lvl="0" marL="365760" rtl="0" algn="l">
              <a:lnSpc>
                <a:spcPct val="80000"/>
              </a:lnSpc>
              <a:spcBef>
                <a:spcPts val="600"/>
              </a:spcBef>
              <a:spcAft>
                <a:spcPts val="0"/>
              </a:spcAft>
              <a:buSzPts val="1984"/>
              <a:buChar char="●"/>
            </a:pPr>
            <a:r>
              <a:rPr lang="en-US" sz="2480"/>
              <a:t>Dropdown</a:t>
            </a:r>
            <a:endParaRPr sz="2480"/>
          </a:p>
          <a:p>
            <a:pPr indent="-283464" lvl="0" marL="365760" rtl="0" algn="l">
              <a:lnSpc>
                <a:spcPct val="80000"/>
              </a:lnSpc>
              <a:spcBef>
                <a:spcPts val="600"/>
              </a:spcBef>
              <a:spcAft>
                <a:spcPts val="0"/>
              </a:spcAft>
              <a:buSzPts val="1984"/>
              <a:buChar char="●"/>
            </a:pPr>
            <a:r>
              <a:rPr lang="en-US" sz="2480"/>
              <a:t>Modal</a:t>
            </a:r>
            <a:endParaRPr sz="2480"/>
          </a:p>
          <a:p>
            <a:pPr indent="-283464" lvl="0" marL="365760" rtl="0" algn="l">
              <a:lnSpc>
                <a:spcPct val="80000"/>
              </a:lnSpc>
              <a:spcBef>
                <a:spcPts val="600"/>
              </a:spcBef>
              <a:spcAft>
                <a:spcPts val="0"/>
              </a:spcAft>
              <a:buSzPts val="1984"/>
              <a:buChar char="●"/>
            </a:pPr>
            <a:r>
              <a:rPr lang="en-US" sz="2480"/>
              <a:t>Pagination, etc…</a:t>
            </a:r>
            <a:endParaRPr sz="2480"/>
          </a:p>
        </p:txBody>
      </p:sp>
      <p:pic>
        <p:nvPicPr>
          <p:cNvPr id="1203" name="Google Shape;1203;p175"/>
          <p:cNvPicPr preferRelativeResize="0"/>
          <p:nvPr/>
        </p:nvPicPr>
        <p:blipFill rotWithShape="1">
          <a:blip r:embed="rId3">
            <a:alphaModFix/>
          </a:blip>
          <a:srcRect b="0" l="0" r="0" t="0"/>
          <a:stretch/>
        </p:blipFill>
        <p:spPr>
          <a:xfrm>
            <a:off x="3733800" y="5943600"/>
            <a:ext cx="914400" cy="771525"/>
          </a:xfrm>
          <a:prstGeom prst="rect">
            <a:avLst/>
          </a:prstGeom>
          <a:noFill/>
          <a:ln>
            <a:noFill/>
          </a:ln>
        </p:spPr>
      </p:pic>
      <p:sp>
        <p:nvSpPr>
          <p:cNvPr id="1204" name="Google Shape;1204;p175"/>
          <p:cNvSpPr txBox="1"/>
          <p:nvPr/>
        </p:nvSpPr>
        <p:spPr>
          <a:xfrm>
            <a:off x="304800" y="5105400"/>
            <a:ext cx="8705088" cy="960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562214"/>
              </a:buClr>
              <a:buSzPts val="3977"/>
              <a:buFont typeface="Cabin"/>
              <a:buNone/>
            </a:pPr>
            <a:r>
              <a:rPr lang="en-US" sz="3977">
                <a:solidFill>
                  <a:srgbClr val="562214"/>
                </a:solidFill>
                <a:latin typeface="Cabin"/>
                <a:ea typeface="Cabin"/>
                <a:cs typeface="Cabin"/>
                <a:sym typeface="Cabin"/>
              </a:rPr>
              <a:t>Bootstrap with Angular 2 Code snippet</a:t>
            </a:r>
            <a:endParaRPr sz="3977">
              <a:solidFill>
                <a:srgbClr val="562214"/>
              </a:solidFill>
              <a:latin typeface="Cabin"/>
              <a:ea typeface="Cabin"/>
              <a:cs typeface="Cabin"/>
              <a:sym typeface="Cabin"/>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8" name="Shape 1208"/>
        <p:cNvGrpSpPr/>
        <p:nvPr/>
      </p:nvGrpSpPr>
      <p:grpSpPr>
        <a:xfrm>
          <a:off x="0" y="0"/>
          <a:ext cx="0" cy="0"/>
          <a:chOff x="0" y="0"/>
          <a:chExt cx="0" cy="0"/>
        </a:xfrm>
      </p:grpSpPr>
      <p:sp>
        <p:nvSpPr>
          <p:cNvPr id="1209" name="Google Shape;1209;p176"/>
          <p:cNvSpPr txBox="1"/>
          <p:nvPr>
            <p:ph type="title"/>
          </p:nvPr>
        </p:nvSpPr>
        <p:spPr>
          <a:xfrm>
            <a:off x="228600" y="0"/>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for Mobile Applications</a:t>
            </a:r>
            <a:endParaRPr/>
          </a:p>
        </p:txBody>
      </p:sp>
      <p:sp>
        <p:nvSpPr>
          <p:cNvPr id="1210" name="Google Shape;1210;p176"/>
          <p:cNvSpPr txBox="1"/>
          <p:nvPr>
            <p:ph idx="1" type="body"/>
          </p:nvPr>
        </p:nvSpPr>
        <p:spPr>
          <a:xfrm>
            <a:off x="228600" y="1219200"/>
            <a:ext cx="8705088" cy="5029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Angular 2 can be used to develop Hybrid Mobile Applications using</a:t>
            </a:r>
            <a:endParaRPr/>
          </a:p>
          <a:p>
            <a:pPr indent="-514350" lvl="0" marL="596646" rtl="0" algn="l">
              <a:lnSpc>
                <a:spcPct val="100000"/>
              </a:lnSpc>
              <a:spcBef>
                <a:spcPts val="600"/>
              </a:spcBef>
              <a:spcAft>
                <a:spcPts val="0"/>
              </a:spcAft>
              <a:buSzPts val="2560"/>
              <a:buFont typeface="Cabin"/>
              <a:buAutoNum type="arabicPeriod"/>
            </a:pPr>
            <a:r>
              <a:rPr lang="en-US"/>
              <a:t>Ionic</a:t>
            </a:r>
            <a:endParaRPr/>
          </a:p>
          <a:p>
            <a:pPr indent="-514350" lvl="0" marL="596646" rtl="0" algn="l">
              <a:lnSpc>
                <a:spcPct val="100000"/>
              </a:lnSpc>
              <a:spcBef>
                <a:spcPts val="600"/>
              </a:spcBef>
              <a:spcAft>
                <a:spcPts val="0"/>
              </a:spcAft>
              <a:buSzPts val="2560"/>
              <a:buFont typeface="Cabin"/>
              <a:buAutoNum type="arabicPeriod"/>
            </a:pPr>
            <a:r>
              <a:rPr lang="en-US"/>
              <a:t>Native Script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4" name="Shape 1214"/>
        <p:cNvGrpSpPr/>
        <p:nvPr/>
      </p:nvGrpSpPr>
      <p:grpSpPr>
        <a:xfrm>
          <a:off x="0" y="0"/>
          <a:ext cx="0" cy="0"/>
          <a:chOff x="0" y="0"/>
          <a:chExt cx="0" cy="0"/>
        </a:xfrm>
      </p:grpSpPr>
      <p:sp>
        <p:nvSpPr>
          <p:cNvPr id="1215" name="Google Shape;1215;p177"/>
          <p:cNvSpPr txBox="1"/>
          <p:nvPr>
            <p:ph type="title"/>
          </p:nvPr>
        </p:nvSpPr>
        <p:spPr>
          <a:xfrm>
            <a:off x="228600" y="22485"/>
            <a:ext cx="8705088" cy="9604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Reactive forms </a:t>
            </a:r>
            <a:endParaRPr/>
          </a:p>
        </p:txBody>
      </p:sp>
      <p:sp>
        <p:nvSpPr>
          <p:cNvPr id="1216" name="Google Shape;1216;p177"/>
          <p:cNvSpPr txBox="1"/>
          <p:nvPr>
            <p:ph idx="1" type="body"/>
          </p:nvPr>
        </p:nvSpPr>
        <p:spPr>
          <a:xfrm>
            <a:off x="228600" y="1219200"/>
            <a:ext cx="8705088" cy="5029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In Reactive forms we don’t rely heavily on template for structuring our forms rather we use the underlying API’s exposed by angular which is called the Reactive API and can be used by importing a module called ReactiveModule to create the forms. </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This way we can very easily get rid of the declarative nature of the template forms and also the near to impossible testability of the template forms. </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It also makes the logic sit in one place does not clutter the form template file which can sometimes grow insanely big at times.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178"/>
          <p:cNvSpPr txBox="1"/>
          <p:nvPr>
            <p:ph type="title"/>
          </p:nvPr>
        </p:nvSpPr>
        <p:spPr>
          <a:xfrm>
            <a:off x="228600" y="22485"/>
            <a:ext cx="8705088" cy="9604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FormGroup, FormControl</a:t>
            </a:r>
            <a:endParaRPr/>
          </a:p>
        </p:txBody>
      </p:sp>
      <p:sp>
        <p:nvSpPr>
          <p:cNvPr id="1222" name="Google Shape;1222;p178"/>
          <p:cNvSpPr txBox="1"/>
          <p:nvPr>
            <p:ph idx="1" type="body"/>
          </p:nvPr>
        </p:nvSpPr>
        <p:spPr>
          <a:xfrm>
            <a:off x="228600" y="1219200"/>
            <a:ext cx="8705088" cy="5029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Form Control</a:t>
            </a:r>
            <a:endParaRPr/>
          </a:p>
          <a:p>
            <a:pPr indent="0" lvl="0" marL="82296" rtl="0" algn="l">
              <a:lnSpc>
                <a:spcPct val="90000"/>
              </a:lnSpc>
              <a:spcBef>
                <a:spcPts val="600"/>
              </a:spcBef>
              <a:spcAft>
                <a:spcPts val="0"/>
              </a:spcAft>
              <a:buSzPts val="2560"/>
              <a:buNone/>
            </a:pPr>
            <a:r>
              <a:rPr lang="en-US"/>
              <a:t>FormControl are the basic building blocks of a reactive form or a form in general. Think of them as input box, select box, radio buttons, dropdown etc.</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Form Group</a:t>
            </a:r>
            <a:endParaRPr/>
          </a:p>
          <a:p>
            <a:pPr indent="0" lvl="0" marL="82296" rtl="0" algn="l">
              <a:lnSpc>
                <a:spcPct val="90000"/>
              </a:lnSpc>
              <a:spcBef>
                <a:spcPts val="600"/>
              </a:spcBef>
              <a:spcAft>
                <a:spcPts val="0"/>
              </a:spcAft>
              <a:buSzPts val="2560"/>
              <a:buNone/>
            </a:pPr>
            <a:r>
              <a:rPr lang="en-US"/>
              <a:t>FormGroup is a collection/group of FormControls. It also offers many api’s such as tracking validity and values of the whole formGroup.</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179"/>
          <p:cNvSpPr txBox="1"/>
          <p:nvPr>
            <p:ph type="title"/>
          </p:nvPr>
        </p:nvSpPr>
        <p:spPr>
          <a:xfrm>
            <a:off x="228600" y="22485"/>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Form Control state</a:t>
            </a:r>
            <a:endParaRPr sz="3870"/>
          </a:p>
        </p:txBody>
      </p:sp>
      <p:sp>
        <p:nvSpPr>
          <p:cNvPr id="1228" name="Google Shape;1228;p179"/>
          <p:cNvSpPr txBox="1"/>
          <p:nvPr>
            <p:ph idx="1" type="body"/>
          </p:nvPr>
        </p:nvSpPr>
        <p:spPr>
          <a:xfrm>
            <a:off x="152400" y="685800"/>
            <a:ext cx="8705088" cy="6172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form control instance on our model encapsulates state about the control itself, such as if it is currently valid or if it’s been touched.</a:t>
            </a:r>
            <a:endParaRPr/>
          </a:p>
          <a:p>
            <a:pPr indent="0" lvl="0" marL="82296" rtl="0" algn="l">
              <a:lnSpc>
                <a:spcPct val="90000"/>
              </a:lnSpc>
              <a:spcBef>
                <a:spcPts val="600"/>
              </a:spcBef>
              <a:spcAft>
                <a:spcPts val="0"/>
              </a:spcAft>
              <a:buSzPts val="2368"/>
              <a:buNone/>
            </a:pPr>
            <a:r>
              <a:rPr b="1" lang="en-US" sz="2960"/>
              <a:t>myform.controls.email.dirty</a:t>
            </a:r>
            <a:r>
              <a:rPr lang="en-US" sz="2960"/>
              <a:t> - dirty is true if the user has </a:t>
            </a:r>
            <a:r>
              <a:rPr i="1" lang="en-US" sz="2960"/>
              <a:t>changed</a:t>
            </a:r>
            <a:r>
              <a:rPr lang="en-US" sz="2960"/>
              <a:t> the value of the control.</a:t>
            </a:r>
            <a:endParaRPr/>
          </a:p>
          <a:p>
            <a:pPr indent="0" lvl="0" marL="82296" rtl="0" algn="l">
              <a:lnSpc>
                <a:spcPct val="90000"/>
              </a:lnSpc>
              <a:spcBef>
                <a:spcPts val="600"/>
              </a:spcBef>
              <a:spcAft>
                <a:spcPts val="0"/>
              </a:spcAft>
              <a:buSzPts val="2368"/>
              <a:buNone/>
            </a:pPr>
            <a:r>
              <a:rPr lang="en-US" sz="2960"/>
              <a:t>The opposite of dirty is pristine</a:t>
            </a:r>
            <a:endParaRPr/>
          </a:p>
          <a:p>
            <a:pPr indent="0" lvl="0" marL="82296" rtl="0" algn="l">
              <a:lnSpc>
                <a:spcPct val="90000"/>
              </a:lnSpc>
              <a:spcBef>
                <a:spcPts val="600"/>
              </a:spcBef>
              <a:spcAft>
                <a:spcPts val="0"/>
              </a:spcAft>
              <a:buSzPts val="2368"/>
              <a:buNone/>
            </a:pPr>
            <a:r>
              <a:rPr b="1" lang="en-US" sz="2960"/>
              <a:t>myform.controls.email.pristine</a:t>
            </a:r>
            <a:r>
              <a:rPr lang="en-US" sz="2960"/>
              <a:t> - true if the user hasn’t changed the value</a:t>
            </a:r>
            <a:endParaRPr/>
          </a:p>
          <a:p>
            <a:pPr indent="0" lvl="0" marL="82296" rtl="0" algn="l">
              <a:lnSpc>
                <a:spcPct val="90000"/>
              </a:lnSpc>
              <a:spcBef>
                <a:spcPts val="600"/>
              </a:spcBef>
              <a:spcAft>
                <a:spcPts val="0"/>
              </a:spcAft>
              <a:buSzPts val="2368"/>
              <a:buNone/>
            </a:pPr>
            <a:r>
              <a:t/>
            </a:r>
            <a:endParaRPr sz="2960"/>
          </a:p>
          <a:p>
            <a:pPr indent="-283464" lvl="0" marL="365760" rtl="0" algn="l">
              <a:lnSpc>
                <a:spcPct val="90000"/>
              </a:lnSpc>
              <a:spcBef>
                <a:spcPts val="600"/>
              </a:spcBef>
              <a:spcAft>
                <a:spcPts val="0"/>
              </a:spcAft>
              <a:buSzPts val="2368"/>
              <a:buChar char="●"/>
            </a:pPr>
            <a:r>
              <a:rPr b="1" lang="en-US" sz="2960"/>
              <a:t>myform.controls.email.touched </a:t>
            </a:r>
            <a:r>
              <a:rPr lang="en-US" sz="2960"/>
              <a:t>touched is true of the field has been touched by the user, otherwise it’s false.</a:t>
            </a:r>
            <a:endParaRPr/>
          </a:p>
          <a:p>
            <a:pPr indent="-283464" lvl="0" marL="365760" rtl="0" algn="l">
              <a:lnSpc>
                <a:spcPct val="90000"/>
              </a:lnSpc>
              <a:spcBef>
                <a:spcPts val="600"/>
              </a:spcBef>
              <a:spcAft>
                <a:spcPts val="0"/>
              </a:spcAft>
              <a:buSzPts val="2368"/>
              <a:buChar char="●"/>
            </a:pPr>
            <a:r>
              <a:rPr lang="en-US" sz="2960"/>
              <a:t>The opposite of touched is the property untouched.</a:t>
            </a:r>
            <a:endParaRPr/>
          </a:p>
          <a:p>
            <a:pPr indent="0" lvl="0" marL="82296" rtl="0" algn="l">
              <a:lnSpc>
                <a:spcPct val="90000"/>
              </a:lnSpc>
              <a:spcBef>
                <a:spcPts val="600"/>
              </a:spcBef>
              <a:spcAft>
                <a:spcPts val="0"/>
              </a:spcAft>
              <a:buSzPts val="2368"/>
              <a:buNone/>
            </a:pPr>
            <a:r>
              <a:t/>
            </a:r>
            <a:endParaRPr sz="296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2" name="Shape 1232"/>
        <p:cNvGrpSpPr/>
        <p:nvPr/>
      </p:nvGrpSpPr>
      <p:grpSpPr>
        <a:xfrm>
          <a:off x="0" y="0"/>
          <a:ext cx="0" cy="0"/>
          <a:chOff x="0" y="0"/>
          <a:chExt cx="0" cy="0"/>
        </a:xfrm>
      </p:grpSpPr>
      <p:sp>
        <p:nvSpPr>
          <p:cNvPr id="1233" name="Google Shape;1233;p180"/>
          <p:cNvSpPr txBox="1"/>
          <p:nvPr>
            <p:ph type="title"/>
          </p:nvPr>
        </p:nvSpPr>
        <p:spPr>
          <a:xfrm>
            <a:off x="228600" y="22485"/>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Form Control state</a:t>
            </a:r>
            <a:endParaRPr sz="3870"/>
          </a:p>
        </p:txBody>
      </p:sp>
      <p:sp>
        <p:nvSpPr>
          <p:cNvPr id="1234" name="Google Shape;1234;p180"/>
          <p:cNvSpPr txBox="1"/>
          <p:nvPr>
            <p:ph idx="1" type="body"/>
          </p:nvPr>
        </p:nvSpPr>
        <p:spPr>
          <a:xfrm>
            <a:off x="152400" y="685800"/>
            <a:ext cx="8705088" cy="6172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t>myform.controls.email.invalid</a:t>
            </a:r>
            <a:endParaRPr b="1"/>
          </a:p>
          <a:p>
            <a:pPr indent="-283464" lvl="0" marL="365760" rtl="0" algn="l">
              <a:lnSpc>
                <a:spcPct val="100000"/>
              </a:lnSpc>
              <a:spcBef>
                <a:spcPts val="600"/>
              </a:spcBef>
              <a:spcAft>
                <a:spcPts val="0"/>
              </a:spcAft>
              <a:buSzPts val="2560"/>
              <a:buChar char="●"/>
            </a:pPr>
            <a:r>
              <a:rPr lang="en-US"/>
              <a:t>This would be true if the control was invalid and false if it was valid.</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Examples:</a:t>
            </a:r>
            <a:endParaRPr/>
          </a:p>
          <a:p>
            <a:pPr indent="0" lvl="0" marL="82296" rtl="0" algn="l">
              <a:lnSpc>
                <a:spcPct val="100000"/>
              </a:lnSpc>
              <a:spcBef>
                <a:spcPts val="600"/>
              </a:spcBef>
              <a:spcAft>
                <a:spcPts val="0"/>
              </a:spcAft>
              <a:buSzPts val="2560"/>
              <a:buNone/>
            </a:pPr>
            <a:r>
              <a:rPr lang="en-US"/>
              <a:t>myform.controls.email.valid &amp;&amp; myform.controls.email.dirty</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8" name="Shape 1238"/>
        <p:cNvGrpSpPr/>
        <p:nvPr/>
      </p:nvGrpSpPr>
      <p:grpSpPr>
        <a:xfrm>
          <a:off x="0" y="0"/>
          <a:ext cx="0" cy="0"/>
          <a:chOff x="0" y="0"/>
          <a:chExt cx="0" cy="0"/>
        </a:xfrm>
      </p:grpSpPr>
      <p:sp>
        <p:nvSpPr>
          <p:cNvPr id="1239" name="Google Shape;1239;p181"/>
          <p:cNvSpPr txBox="1"/>
          <p:nvPr>
            <p:ph type="title"/>
          </p:nvPr>
        </p:nvSpPr>
        <p:spPr>
          <a:xfrm>
            <a:off x="228600" y="22485"/>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Validators</a:t>
            </a:r>
            <a:endParaRPr sz="3870"/>
          </a:p>
        </p:txBody>
      </p:sp>
      <p:sp>
        <p:nvSpPr>
          <p:cNvPr id="1240" name="Google Shape;1240;p181"/>
          <p:cNvSpPr txBox="1"/>
          <p:nvPr>
            <p:ph idx="1" type="body"/>
          </p:nvPr>
        </p:nvSpPr>
        <p:spPr>
          <a:xfrm>
            <a:off x="152400" y="685800"/>
            <a:ext cx="8705088"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i="1" lang="en-US"/>
              <a:t>Validators</a:t>
            </a:r>
            <a:r>
              <a:rPr lang="en-US"/>
              <a:t> are rules which an input control has to follow. If the input doesn’t match the rule then the control is said to be in invalid state.</a:t>
            </a:r>
            <a:endParaRPr/>
          </a:p>
          <a:p>
            <a:pPr indent="0" lvl="0" marL="82296" rtl="0" algn="l">
              <a:lnSpc>
                <a:spcPct val="100000"/>
              </a:lnSpc>
              <a:spcBef>
                <a:spcPts val="600"/>
              </a:spcBef>
              <a:spcAft>
                <a:spcPts val="0"/>
              </a:spcAft>
              <a:buSzPts val="2560"/>
              <a:buNone/>
            </a:pPr>
            <a:r>
              <a:rPr lang="en-US"/>
              <a:t>We can apply validators either by adding attributes to the template or by defining them on our FormControls in our model.</a:t>
            </a:r>
            <a:endParaRPr/>
          </a:p>
          <a:p>
            <a:pPr indent="0" lvl="0" marL="82296" rtl="0" algn="l">
              <a:lnSpc>
                <a:spcPct val="100000"/>
              </a:lnSpc>
              <a:spcBef>
                <a:spcPts val="600"/>
              </a:spcBef>
              <a:spcAft>
                <a:spcPts val="0"/>
              </a:spcAft>
              <a:buSzPts val="2560"/>
              <a:buNone/>
            </a:pPr>
            <a:r>
              <a:rPr lang="en-US"/>
              <a:t>first parameter of a FormControl constructor is the initial value of the control. The second parameter contains either a single validator, or an array of multiple validators.</a:t>
            </a:r>
            <a:endParaRPr/>
          </a:p>
          <a:p>
            <a:pPr indent="0" lvl="0" marL="82296" rtl="0" algn="l">
              <a:lnSpc>
                <a:spcPct val="100000"/>
              </a:lnSpc>
              <a:spcBef>
                <a:spcPts val="600"/>
              </a:spcBef>
              <a:spcAft>
                <a:spcPts val="0"/>
              </a:spcAft>
              <a:buSzPts val="2560"/>
              <a:buNone/>
            </a:pPr>
            <a:r>
              <a:rPr lang="en-US"/>
              <a:t>Example: https://www.concretepage.com/angular-2/angular-2-formcontrol-example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228600" y="228600"/>
            <a:ext cx="749808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Why to use?</a:t>
            </a:r>
            <a:endParaRPr/>
          </a:p>
        </p:txBody>
      </p:sp>
      <p:sp>
        <p:nvSpPr>
          <p:cNvPr id="205" name="Google Shape;205;p29"/>
          <p:cNvSpPr txBox="1"/>
          <p:nvPr>
            <p:ph idx="1" type="body"/>
          </p:nvPr>
        </p:nvSpPr>
        <p:spPr>
          <a:xfrm>
            <a:off x="533400" y="1066800"/>
            <a:ext cx="8400288" cy="5181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There are several advantages of using TypeScript :</a:t>
            </a:r>
            <a:endParaRPr/>
          </a:p>
          <a:p>
            <a:pPr indent="-283464" lvl="0" marL="365760" rtl="0" algn="l">
              <a:lnSpc>
                <a:spcPct val="100000"/>
              </a:lnSpc>
              <a:spcBef>
                <a:spcPts val="600"/>
              </a:spcBef>
              <a:spcAft>
                <a:spcPts val="0"/>
              </a:spcAft>
              <a:buSzPts val="2560"/>
              <a:buChar char="●"/>
            </a:pPr>
            <a:r>
              <a:rPr lang="en-US"/>
              <a:t>Better readable code</a:t>
            </a:r>
            <a:endParaRPr/>
          </a:p>
          <a:p>
            <a:pPr indent="-283464" lvl="0" marL="365760" rtl="0" algn="l">
              <a:lnSpc>
                <a:spcPct val="100000"/>
              </a:lnSpc>
              <a:spcBef>
                <a:spcPts val="600"/>
              </a:spcBef>
              <a:spcAft>
                <a:spcPts val="0"/>
              </a:spcAft>
              <a:buSzPts val="2560"/>
              <a:buChar char="●"/>
            </a:pPr>
            <a:r>
              <a:rPr lang="en-US"/>
              <a:t>Easier to analyse code</a:t>
            </a:r>
            <a:endParaRPr/>
          </a:p>
          <a:p>
            <a:pPr indent="-283464" lvl="0" marL="365760" rtl="0" algn="l">
              <a:lnSpc>
                <a:spcPct val="100000"/>
              </a:lnSpc>
              <a:spcBef>
                <a:spcPts val="600"/>
              </a:spcBef>
              <a:spcAft>
                <a:spcPts val="0"/>
              </a:spcAft>
              <a:buSzPts val="2560"/>
              <a:buChar char="●"/>
            </a:pPr>
            <a:r>
              <a:rPr lang="en-US"/>
              <a:t>More reliable refactoring</a:t>
            </a:r>
            <a:endParaRPr/>
          </a:p>
          <a:p>
            <a:pPr indent="-283464" lvl="0" marL="365760" rtl="0" algn="l">
              <a:lnSpc>
                <a:spcPct val="100000"/>
              </a:lnSpc>
              <a:spcBef>
                <a:spcPts val="600"/>
              </a:spcBef>
              <a:spcAft>
                <a:spcPts val="0"/>
              </a:spcAft>
              <a:buSzPts val="2560"/>
              <a:buChar char="●"/>
            </a:pPr>
            <a:r>
              <a:rPr lang="en-US"/>
              <a:t>Early detection of errors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Google Shape;1245;p182"/>
          <p:cNvSpPr txBox="1"/>
          <p:nvPr>
            <p:ph type="title"/>
          </p:nvPr>
        </p:nvSpPr>
        <p:spPr>
          <a:xfrm>
            <a:off x="228600" y="22485"/>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Validators</a:t>
            </a:r>
            <a:endParaRPr sz="3870"/>
          </a:p>
        </p:txBody>
      </p:sp>
      <p:pic>
        <p:nvPicPr>
          <p:cNvPr id="1246" name="Google Shape;1246;p182"/>
          <p:cNvPicPr preferRelativeResize="0"/>
          <p:nvPr/>
        </p:nvPicPr>
        <p:blipFill rotWithShape="1">
          <a:blip r:embed="rId3">
            <a:alphaModFix/>
          </a:blip>
          <a:srcRect b="0" l="0" r="0" t="0"/>
          <a:stretch/>
        </p:blipFill>
        <p:spPr>
          <a:xfrm>
            <a:off x="990600" y="838200"/>
            <a:ext cx="6553200" cy="5938098"/>
          </a:xfrm>
          <a:prstGeom prst="rect">
            <a:avLst/>
          </a:prstGeom>
          <a:noFill/>
          <a:ln>
            <a:noFill/>
          </a:ln>
        </p:spPr>
      </p:pic>
      <p:sp>
        <p:nvSpPr>
          <p:cNvPr id="1247" name="Google Shape;1247;p182"/>
          <p:cNvSpPr txBox="1"/>
          <p:nvPr/>
        </p:nvSpPr>
        <p:spPr>
          <a:xfrm>
            <a:off x="6172200" y="1066800"/>
            <a:ext cx="2971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Initial value of FormControl</a:t>
            </a:r>
            <a:endParaRPr sz="1800">
              <a:solidFill>
                <a:srgbClr val="FF0000"/>
              </a:solidFill>
              <a:latin typeface="Cabin"/>
              <a:ea typeface="Cabin"/>
              <a:cs typeface="Cabin"/>
              <a:sym typeface="Cabin"/>
            </a:endParaRPr>
          </a:p>
        </p:txBody>
      </p:sp>
      <p:cxnSp>
        <p:nvCxnSpPr>
          <p:cNvPr id="1248" name="Google Shape;1248;p182"/>
          <p:cNvCxnSpPr/>
          <p:nvPr/>
        </p:nvCxnSpPr>
        <p:spPr>
          <a:xfrm flipH="1" rot="10800000">
            <a:off x="4876800" y="1436132"/>
            <a:ext cx="1828800" cy="1154668"/>
          </a:xfrm>
          <a:prstGeom prst="straightConnector1">
            <a:avLst/>
          </a:prstGeom>
          <a:noFill/>
          <a:ln cap="flat" cmpd="sng" w="9525">
            <a:solidFill>
              <a:schemeClr val="accent1"/>
            </a:solidFill>
            <a:prstDash val="solid"/>
            <a:round/>
            <a:headEnd len="sm" w="sm" type="none"/>
            <a:tailEnd len="med" w="med" type="stealth"/>
          </a:ln>
        </p:spPr>
      </p:cxnSp>
      <p:sp>
        <p:nvSpPr>
          <p:cNvPr id="1249" name="Google Shape;1249;p182"/>
          <p:cNvSpPr txBox="1"/>
          <p:nvPr/>
        </p:nvSpPr>
        <p:spPr>
          <a:xfrm>
            <a:off x="6467631" y="3467645"/>
            <a:ext cx="23809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Single Validator</a:t>
            </a:r>
            <a:endParaRPr sz="1800">
              <a:solidFill>
                <a:srgbClr val="FF0000"/>
              </a:solidFill>
              <a:latin typeface="Cabin"/>
              <a:ea typeface="Cabin"/>
              <a:cs typeface="Cabin"/>
              <a:sym typeface="Cabin"/>
            </a:endParaRPr>
          </a:p>
        </p:txBody>
      </p:sp>
      <p:cxnSp>
        <p:nvCxnSpPr>
          <p:cNvPr id="1250" name="Google Shape;1250;p182"/>
          <p:cNvCxnSpPr/>
          <p:nvPr/>
        </p:nvCxnSpPr>
        <p:spPr>
          <a:xfrm>
            <a:off x="5943600" y="3048000"/>
            <a:ext cx="1600200" cy="419645"/>
          </a:xfrm>
          <a:prstGeom prst="straightConnector1">
            <a:avLst/>
          </a:prstGeom>
          <a:noFill/>
          <a:ln cap="flat" cmpd="sng" w="9525">
            <a:solidFill>
              <a:schemeClr val="accent1"/>
            </a:solidFill>
            <a:prstDash val="solid"/>
            <a:round/>
            <a:headEnd len="sm" w="sm" type="none"/>
            <a:tailEnd len="med" w="med" type="stealth"/>
          </a:ln>
        </p:spPr>
      </p:cxnSp>
      <p:sp>
        <p:nvSpPr>
          <p:cNvPr id="1251" name="Google Shape;1251;p182"/>
          <p:cNvSpPr txBox="1"/>
          <p:nvPr/>
        </p:nvSpPr>
        <p:spPr>
          <a:xfrm>
            <a:off x="5976078" y="5867400"/>
            <a:ext cx="316792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Array of  multiple Validators</a:t>
            </a:r>
            <a:endParaRPr sz="1800">
              <a:solidFill>
                <a:srgbClr val="FF0000"/>
              </a:solidFill>
              <a:latin typeface="Cabin"/>
              <a:ea typeface="Cabin"/>
              <a:cs typeface="Cabin"/>
              <a:sym typeface="Cabin"/>
            </a:endParaRPr>
          </a:p>
        </p:txBody>
      </p:sp>
      <p:cxnSp>
        <p:nvCxnSpPr>
          <p:cNvPr id="1252" name="Google Shape;1252;p182"/>
          <p:cNvCxnSpPr/>
          <p:nvPr/>
        </p:nvCxnSpPr>
        <p:spPr>
          <a:xfrm>
            <a:off x="4114800" y="3836977"/>
            <a:ext cx="2971800" cy="2030423"/>
          </a:xfrm>
          <a:prstGeom prst="straightConnector1">
            <a:avLst/>
          </a:prstGeom>
          <a:noFill/>
          <a:ln cap="flat" cmpd="sng" w="9525">
            <a:solidFill>
              <a:schemeClr val="accent1"/>
            </a:solidFill>
            <a:prstDash val="solid"/>
            <a:round/>
            <a:headEnd len="sm" w="sm" type="none"/>
            <a:tailEnd len="med" w="med" type="stealth"/>
          </a:ln>
        </p:spPr>
      </p:cxnSp>
      <p:cxnSp>
        <p:nvCxnSpPr>
          <p:cNvPr id="1253" name="Google Shape;1253;p182"/>
          <p:cNvCxnSpPr/>
          <p:nvPr/>
        </p:nvCxnSpPr>
        <p:spPr>
          <a:xfrm>
            <a:off x="4267200" y="5105400"/>
            <a:ext cx="2590800" cy="7620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7" name="Shape 1257"/>
        <p:cNvGrpSpPr/>
        <p:nvPr/>
      </p:nvGrpSpPr>
      <p:grpSpPr>
        <a:xfrm>
          <a:off x="0" y="0"/>
          <a:ext cx="0" cy="0"/>
          <a:chOff x="0" y="0"/>
          <a:chExt cx="0" cy="0"/>
        </a:xfrm>
      </p:grpSpPr>
      <p:sp>
        <p:nvSpPr>
          <p:cNvPr id="1258" name="Google Shape;1258;p183"/>
          <p:cNvSpPr txBox="1"/>
          <p:nvPr>
            <p:ph type="title"/>
          </p:nvPr>
        </p:nvSpPr>
        <p:spPr>
          <a:xfrm>
            <a:off x="228600" y="22485"/>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Validators</a:t>
            </a:r>
            <a:endParaRPr sz="3870"/>
          </a:p>
        </p:txBody>
      </p:sp>
      <p:sp>
        <p:nvSpPr>
          <p:cNvPr id="1259" name="Google Shape;1259;p183"/>
          <p:cNvSpPr txBox="1"/>
          <p:nvPr>
            <p:ph idx="1" type="body"/>
          </p:nvPr>
        </p:nvSpPr>
        <p:spPr>
          <a:xfrm>
            <a:off x="152400" y="685800"/>
            <a:ext cx="8705088"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Angular4 automatically adds </a:t>
            </a:r>
            <a:r>
              <a:rPr b="1" lang="en-US"/>
              <a:t>novalidate</a:t>
            </a:r>
            <a:r>
              <a:rPr lang="en-US"/>
              <a:t> in ngForm (your form tag) by default.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As known, </a:t>
            </a:r>
            <a:r>
              <a:rPr b="1" lang="en-US"/>
              <a:t>novalidate</a:t>
            </a:r>
            <a:r>
              <a:rPr lang="en-US"/>
              <a:t> disables HTML5 native browser validation.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If you want to enable HTML5 validation, add Angular's </a:t>
            </a:r>
            <a:r>
              <a:rPr b="1" lang="en-US"/>
              <a:t>ngNativeValidate</a:t>
            </a:r>
            <a:r>
              <a:rPr lang="en-US"/>
              <a:t> attribute in your form tag.</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3" name="Shape 1263"/>
        <p:cNvGrpSpPr/>
        <p:nvPr/>
      </p:nvGrpSpPr>
      <p:grpSpPr>
        <a:xfrm>
          <a:off x="0" y="0"/>
          <a:ext cx="0" cy="0"/>
          <a:chOff x="0" y="0"/>
          <a:chExt cx="0" cy="0"/>
        </a:xfrm>
      </p:grpSpPr>
      <p:sp>
        <p:nvSpPr>
          <p:cNvPr id="1264" name="Google Shape;1264;p184"/>
          <p:cNvSpPr txBox="1"/>
          <p:nvPr>
            <p:ph type="title"/>
          </p:nvPr>
        </p:nvSpPr>
        <p:spPr>
          <a:xfrm>
            <a:off x="228600" y="152400"/>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Advantages of Module Driven Forms</a:t>
            </a:r>
            <a:endParaRPr sz="3870"/>
          </a:p>
        </p:txBody>
      </p:sp>
      <p:sp>
        <p:nvSpPr>
          <p:cNvPr id="1265" name="Google Shape;1265;p184"/>
          <p:cNvSpPr txBox="1"/>
          <p:nvPr>
            <p:ph idx="1" type="body"/>
          </p:nvPr>
        </p:nvSpPr>
        <p:spPr>
          <a:xfrm>
            <a:off x="152400" y="1143000"/>
            <a:ext cx="8705088" cy="57150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Google Shape;1270;p185"/>
          <p:cNvSpPr txBox="1"/>
          <p:nvPr>
            <p:ph type="title"/>
          </p:nvPr>
        </p:nvSpPr>
        <p:spPr>
          <a:xfrm>
            <a:off x="228600" y="152400"/>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4 New Features</a:t>
            </a:r>
            <a:endParaRPr sz="3870"/>
          </a:p>
        </p:txBody>
      </p:sp>
      <p:sp>
        <p:nvSpPr>
          <p:cNvPr id="1271" name="Google Shape;1271;p185"/>
          <p:cNvSpPr txBox="1"/>
          <p:nvPr>
            <p:ph idx="1" type="body"/>
          </p:nvPr>
        </p:nvSpPr>
        <p:spPr>
          <a:xfrm>
            <a:off x="152400" y="1143000"/>
            <a:ext cx="8705088" cy="5715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Smaller and Faster:</a:t>
            </a:r>
            <a:endParaRPr/>
          </a:p>
          <a:p>
            <a:pPr indent="0" lvl="0" marL="82296" rtl="0" algn="l">
              <a:lnSpc>
                <a:spcPct val="80000"/>
              </a:lnSpc>
              <a:spcBef>
                <a:spcPts val="600"/>
              </a:spcBef>
              <a:spcAft>
                <a:spcPts val="0"/>
              </a:spcAft>
              <a:buSzPts val="1792"/>
              <a:buNone/>
            </a:pPr>
            <a:r>
              <a:rPr lang="en-US" sz="2240"/>
              <a:t>With Angular 4, programs will consume less space and run quicker than previous versions. (Nearly 60% reduction in size)</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View Engine:</a:t>
            </a:r>
            <a:endParaRPr/>
          </a:p>
          <a:p>
            <a:pPr indent="0" lvl="0" marL="82296" rtl="0" algn="l">
              <a:lnSpc>
                <a:spcPct val="80000"/>
              </a:lnSpc>
              <a:spcBef>
                <a:spcPts val="600"/>
              </a:spcBef>
              <a:spcAft>
                <a:spcPts val="0"/>
              </a:spcAft>
              <a:buSzPts val="1792"/>
              <a:buNone/>
            </a:pPr>
            <a:r>
              <a:rPr lang="en-US" sz="2240"/>
              <a:t>They have made adjustments under to hood to exactly what AOT created code looks like. These modifications decrease the size of the generated code for those parts by approximately 60 percent. </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Animation Package:</a:t>
            </a:r>
            <a:endParaRPr/>
          </a:p>
          <a:p>
            <a:pPr indent="0" lvl="0" marL="82296" rtl="0" algn="l">
              <a:lnSpc>
                <a:spcPct val="80000"/>
              </a:lnSpc>
              <a:spcBef>
                <a:spcPts val="600"/>
              </a:spcBef>
              <a:spcAft>
                <a:spcPts val="0"/>
              </a:spcAft>
              <a:buSzPts val="1792"/>
              <a:buNone/>
            </a:pPr>
            <a:r>
              <a:rPr lang="en-US" sz="2240"/>
              <a:t>They've pulled animations from the Angular core and set them in their own package. This means that in case you don't use animations, this excess code won't end up on your creation packages.</a:t>
            </a:r>
            <a:endParaRPr/>
          </a:p>
          <a:p>
            <a:pPr indent="0" lvl="0" marL="82296" rtl="0" algn="l">
              <a:lnSpc>
                <a:spcPct val="80000"/>
              </a:lnSpc>
              <a:spcBef>
                <a:spcPts val="600"/>
              </a:spcBef>
              <a:spcAft>
                <a:spcPts val="0"/>
              </a:spcAft>
              <a:buSzPts val="1792"/>
              <a:buNone/>
            </a:pPr>
            <a:r>
              <a:rPr lang="en-US" sz="2240"/>
              <a:t>You may add animations to the main NgModule by importing the Browser Animations Module out of @angular/platform-browser/animations.</a:t>
            </a:r>
            <a:endParaRPr/>
          </a:p>
          <a:p>
            <a:pPr indent="0" lvl="0" marL="82296" rtl="0" algn="l">
              <a:lnSpc>
                <a:spcPct val="80000"/>
              </a:lnSpc>
              <a:spcBef>
                <a:spcPts val="600"/>
              </a:spcBef>
              <a:spcAft>
                <a:spcPts val="0"/>
              </a:spcAft>
              <a:buSzPts val="1792"/>
              <a:buNone/>
            </a:pPr>
            <a:r>
              <a:t/>
            </a:r>
            <a:endParaRPr sz="2240"/>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186"/>
          <p:cNvSpPr txBox="1"/>
          <p:nvPr>
            <p:ph type="title"/>
          </p:nvPr>
        </p:nvSpPr>
        <p:spPr>
          <a:xfrm>
            <a:off x="228600" y="152400"/>
            <a:ext cx="8705088" cy="66331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4 New Features</a:t>
            </a:r>
            <a:endParaRPr sz="3870"/>
          </a:p>
        </p:txBody>
      </p:sp>
      <p:sp>
        <p:nvSpPr>
          <p:cNvPr id="1277" name="Google Shape;1277;p186"/>
          <p:cNvSpPr txBox="1"/>
          <p:nvPr>
            <p:ph idx="1" type="body"/>
          </p:nvPr>
        </p:nvSpPr>
        <p:spPr>
          <a:xfrm>
            <a:off x="152400" y="1143000"/>
            <a:ext cx="8705088" cy="5715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Improved *ngIf and *ngFor:</a:t>
            </a:r>
            <a:endParaRPr/>
          </a:p>
          <a:p>
            <a:pPr indent="0" lvl="0" marL="82296" rtl="0" algn="l">
              <a:lnSpc>
                <a:spcPct val="80000"/>
              </a:lnSpc>
              <a:spcBef>
                <a:spcPts val="600"/>
              </a:spcBef>
              <a:spcAft>
                <a:spcPts val="0"/>
              </a:spcAft>
              <a:buSzPts val="2176"/>
              <a:buNone/>
            </a:pPr>
            <a:r>
              <a:rPr lang="en-US" sz="2720"/>
              <a:t>The template binding syntax currently supports a few helpful alterations. Now you can utilize an if/else design syntax, and assign local variables like if to unroll an observable.</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TypeScript 2.1 and 2.2 Compatibility:</a:t>
            </a:r>
            <a:endParaRPr/>
          </a:p>
          <a:p>
            <a:pPr indent="0" lvl="0" marL="82296" rtl="0" algn="l">
              <a:lnSpc>
                <a:spcPct val="80000"/>
              </a:lnSpc>
              <a:spcBef>
                <a:spcPts val="600"/>
              </a:spcBef>
              <a:spcAft>
                <a:spcPts val="0"/>
              </a:spcAft>
              <a:buSzPts val="2176"/>
              <a:buNone/>
            </a:pPr>
            <a:r>
              <a:rPr lang="en-US" sz="2720"/>
              <a:t>The group has upgraded Angular into a more recent version of TypeScript. This will enhance the rate of ngc and you'll receive far better type checking during your program.</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Source Maps for Templates:</a:t>
            </a:r>
            <a:endParaRPr/>
          </a:p>
          <a:p>
            <a:pPr indent="0" lvl="0" marL="82296" rtl="0" algn="l">
              <a:lnSpc>
                <a:spcPct val="80000"/>
              </a:lnSpc>
              <a:spcBef>
                <a:spcPts val="600"/>
              </a:spcBef>
              <a:spcAft>
                <a:spcPts val="0"/>
              </a:spcAft>
              <a:buSzPts val="2176"/>
              <a:buNone/>
            </a:pPr>
            <a:r>
              <a:rPr lang="en-US" sz="2720"/>
              <a:t>Now whenever there's an error caused by something in one of the templates, they create source maps that provide a meaningful context concerning the original template.</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1" name="Shape 1281"/>
        <p:cNvGrpSpPr/>
        <p:nvPr/>
      </p:nvGrpSpPr>
      <p:grpSpPr>
        <a:xfrm>
          <a:off x="0" y="0"/>
          <a:ext cx="0" cy="0"/>
          <a:chOff x="0" y="0"/>
          <a:chExt cx="0" cy="0"/>
        </a:xfrm>
      </p:grpSpPr>
      <p:sp>
        <p:nvSpPr>
          <p:cNvPr id="1282" name="Google Shape;1282;p187"/>
          <p:cNvSpPr txBox="1"/>
          <p:nvPr>
            <p:ph type="title"/>
          </p:nvPr>
        </p:nvSpPr>
        <p:spPr>
          <a:xfrm>
            <a:off x="228600" y="152400"/>
            <a:ext cx="8705100" cy="66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display Font Awesome Icons</a:t>
            </a:r>
            <a:endParaRPr sz="3870"/>
          </a:p>
        </p:txBody>
      </p:sp>
      <p:sp>
        <p:nvSpPr>
          <p:cNvPr id="1283" name="Google Shape;1283;p187"/>
          <p:cNvSpPr txBox="1"/>
          <p:nvPr>
            <p:ph idx="1" type="body"/>
          </p:nvPr>
        </p:nvSpPr>
        <p:spPr>
          <a:xfrm>
            <a:off x="108050" y="815700"/>
            <a:ext cx="8705100" cy="5715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600"/>
              </a:spcBef>
              <a:spcAft>
                <a:spcPts val="0"/>
              </a:spcAft>
              <a:buSzPts val="2176"/>
              <a:buNone/>
            </a:pPr>
            <a:r>
              <a:rPr b="1" lang="en-US" sz="2720"/>
              <a:t>Method 1:</a:t>
            </a:r>
            <a:r>
              <a:rPr lang="en-US" sz="2720"/>
              <a:t> Include below in index.html</a:t>
            </a:r>
            <a:endParaRPr sz="2720"/>
          </a:p>
          <a:p>
            <a:pPr indent="0" lvl="0" marL="82296" rtl="0" algn="l">
              <a:lnSpc>
                <a:spcPct val="80000"/>
              </a:lnSpc>
              <a:spcBef>
                <a:spcPts val="600"/>
              </a:spcBef>
              <a:spcAft>
                <a:spcPts val="0"/>
              </a:spcAft>
              <a:buClr>
                <a:schemeClr val="dk1"/>
              </a:buClr>
              <a:buSzPts val="1100"/>
              <a:buFont typeface="Arial"/>
              <a:buNone/>
            </a:pPr>
            <a:r>
              <a:rPr lang="en-US" sz="2720"/>
              <a:t>  &lt;link rel="stylesheet" href="//maxcdn.bootstrapcdn.com/font-awesome/4.5.0/css/font-awesome.min.css"&gt;</a:t>
            </a:r>
            <a:endParaRPr sz="2720"/>
          </a:p>
          <a:p>
            <a:pPr indent="0" lvl="0" marL="82296" rtl="0" algn="l">
              <a:lnSpc>
                <a:spcPct val="80000"/>
              </a:lnSpc>
              <a:spcBef>
                <a:spcPts val="600"/>
              </a:spcBef>
              <a:spcAft>
                <a:spcPts val="0"/>
              </a:spcAft>
              <a:buSzPts val="1100"/>
              <a:buNone/>
            </a:pPr>
            <a:r>
              <a:t/>
            </a:r>
            <a:endParaRPr sz="2720"/>
          </a:p>
          <a:p>
            <a:pPr indent="0" lvl="0" marL="82296" rtl="0" algn="l">
              <a:lnSpc>
                <a:spcPct val="80000"/>
              </a:lnSpc>
              <a:spcBef>
                <a:spcPts val="600"/>
              </a:spcBef>
              <a:spcAft>
                <a:spcPts val="0"/>
              </a:spcAft>
              <a:buSzPts val="1100"/>
              <a:buNone/>
            </a:pPr>
            <a:r>
              <a:rPr lang="en-US" sz="2720"/>
              <a:t>Then directly use font-awesome styles, such as below in any HTML Template</a:t>
            </a:r>
            <a:endParaRPr sz="2720"/>
          </a:p>
          <a:p>
            <a:pPr indent="0" lvl="0" marL="82296" rtl="0" algn="l">
              <a:lnSpc>
                <a:spcPct val="80000"/>
              </a:lnSpc>
              <a:spcBef>
                <a:spcPts val="600"/>
              </a:spcBef>
              <a:spcAft>
                <a:spcPts val="0"/>
              </a:spcAft>
              <a:buSzPts val="1100"/>
              <a:buNone/>
            </a:pPr>
            <a:r>
              <a:rPr lang="en-US" sz="2720"/>
              <a:t>&lt;i class="fa fa-camera-retro fa-5x"&gt;&lt;/i&gt;</a:t>
            </a:r>
            <a:endParaRPr sz="2720"/>
          </a:p>
          <a:p>
            <a:pPr indent="0" lvl="0" marL="82296" rtl="0" algn="l">
              <a:lnSpc>
                <a:spcPct val="80000"/>
              </a:lnSpc>
              <a:spcBef>
                <a:spcPts val="600"/>
              </a:spcBef>
              <a:spcAft>
                <a:spcPts val="0"/>
              </a:spcAft>
              <a:buSzPts val="1100"/>
              <a:buNone/>
            </a:pPr>
            <a:r>
              <a:rPr lang="en-US" sz="2720"/>
              <a:t>Method 2: </a:t>
            </a:r>
            <a:endParaRPr sz="2720"/>
          </a:p>
          <a:p>
            <a:pPr indent="0" lvl="0" marL="82296" rtl="0" algn="l">
              <a:lnSpc>
                <a:spcPct val="80000"/>
              </a:lnSpc>
              <a:spcBef>
                <a:spcPts val="600"/>
              </a:spcBef>
              <a:spcAft>
                <a:spcPts val="0"/>
              </a:spcAft>
              <a:buSzPts val="1100"/>
              <a:buNone/>
            </a:pPr>
            <a:r>
              <a:rPr lang="en-US" sz="2720" u="sng">
                <a:solidFill>
                  <a:schemeClr val="hlink"/>
                </a:solidFill>
                <a:hlinkClick r:id="rId3"/>
              </a:rPr>
              <a:t>https://code.i-harness.com/en/q/29ce694</a:t>
            </a:r>
            <a:endParaRPr sz="2720"/>
          </a:p>
          <a:p>
            <a:pPr indent="0" lvl="0" marL="82296" rtl="0" algn="l">
              <a:lnSpc>
                <a:spcPct val="80000"/>
              </a:lnSpc>
              <a:spcBef>
                <a:spcPts val="600"/>
              </a:spcBef>
              <a:spcAft>
                <a:spcPts val="0"/>
              </a:spcAft>
              <a:buSzPts val="1100"/>
              <a:buNone/>
            </a:pPr>
            <a:r>
              <a:t/>
            </a:r>
            <a:endParaRPr sz="2720"/>
          </a:p>
          <a:p>
            <a:pPr indent="0" lvl="0" marL="82296" rtl="0" algn="l">
              <a:lnSpc>
                <a:spcPct val="80000"/>
              </a:lnSpc>
              <a:spcBef>
                <a:spcPts val="600"/>
              </a:spcBef>
              <a:spcAft>
                <a:spcPts val="0"/>
              </a:spcAft>
              <a:buClr>
                <a:schemeClr val="dk1"/>
              </a:buClr>
              <a:buSzPts val="1100"/>
              <a:buFont typeface="Arial"/>
              <a:buNone/>
            </a:pPr>
            <a:r>
              <a:t/>
            </a:r>
            <a:endParaRPr sz="2720"/>
          </a:p>
          <a:p>
            <a:pPr indent="0" lvl="0" marL="82296" rtl="0" algn="l">
              <a:lnSpc>
                <a:spcPct val="80000"/>
              </a:lnSpc>
              <a:spcBef>
                <a:spcPts val="600"/>
              </a:spcBef>
              <a:spcAft>
                <a:spcPts val="0"/>
              </a:spcAft>
              <a:buSzPts val="2176"/>
              <a:buNone/>
            </a:pPr>
            <a:r>
              <a:t/>
            </a:r>
            <a:endParaRPr sz="2720"/>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188"/>
          <p:cNvSpPr txBox="1"/>
          <p:nvPr>
            <p:ph type="title"/>
          </p:nvPr>
        </p:nvSpPr>
        <p:spPr>
          <a:xfrm>
            <a:off x="228600" y="152400"/>
            <a:ext cx="8705100" cy="66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JWT Token Storage</a:t>
            </a:r>
            <a:endParaRPr sz="3870"/>
          </a:p>
        </p:txBody>
      </p:sp>
      <p:sp>
        <p:nvSpPr>
          <p:cNvPr id="1289" name="Google Shape;1289;p188"/>
          <p:cNvSpPr txBox="1"/>
          <p:nvPr>
            <p:ph idx="1" type="body"/>
          </p:nvPr>
        </p:nvSpPr>
        <p:spPr>
          <a:xfrm>
            <a:off x="108050" y="815700"/>
            <a:ext cx="8705100" cy="5715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600"/>
              </a:spcBef>
              <a:spcAft>
                <a:spcPts val="0"/>
              </a:spcAft>
              <a:buSzPts val="2176"/>
              <a:buNone/>
            </a:pPr>
            <a:r>
              <a:rPr b="1" lang="en-US" sz="2720"/>
              <a:t>Application login &amp; login session using JWT Token</a:t>
            </a:r>
            <a:endParaRPr b="1" sz="2720"/>
          </a:p>
          <a:p>
            <a:pPr indent="0" lvl="0" marL="82296"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a:t>NOTE: JWT Token need to be stored in session or local storage persistently</a:t>
            </a:r>
            <a:endParaRPr b="1" sz="2720"/>
          </a:p>
          <a:p>
            <a:pPr indent="0" lvl="0" marL="82296"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u="sng">
                <a:solidFill>
                  <a:schemeClr val="hlink"/>
                </a:solidFill>
                <a:hlinkClick r:id="rId3"/>
              </a:rPr>
              <a:t>https://www.devglan.com/spring-security/angular-jwt-authentication</a:t>
            </a:r>
            <a:endParaRPr b="1" sz="2720"/>
          </a:p>
          <a:p>
            <a:pPr indent="0" lvl="0" marL="82296"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a:t>Angular to Spring Boot end to end example</a:t>
            </a:r>
            <a:endParaRPr b="1" sz="2720"/>
          </a:p>
          <a:p>
            <a:pPr indent="0" lvl="0" marL="82296" rtl="0" algn="l">
              <a:lnSpc>
                <a:spcPct val="80000"/>
              </a:lnSpc>
              <a:spcBef>
                <a:spcPts val="600"/>
              </a:spcBef>
              <a:spcAft>
                <a:spcPts val="0"/>
              </a:spcAft>
              <a:buSzPts val="2176"/>
              <a:buNone/>
            </a:pPr>
            <a:r>
              <a:rPr b="1" lang="en-US" sz="2720"/>
              <a:t>https://www.devglan.com/spring-boot/spring-boot-angular-example</a:t>
            </a:r>
            <a:endParaRPr b="1" sz="272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sp>
        <p:nvSpPr>
          <p:cNvPr id="1294" name="Google Shape;1294;p189"/>
          <p:cNvSpPr txBox="1"/>
          <p:nvPr>
            <p:ph type="title"/>
          </p:nvPr>
        </p:nvSpPr>
        <p:spPr>
          <a:xfrm>
            <a:off x="228600" y="152400"/>
            <a:ext cx="8705100" cy="66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Sibling Component Communication</a:t>
            </a:r>
            <a:endParaRPr sz="3870"/>
          </a:p>
        </p:txBody>
      </p:sp>
      <p:sp>
        <p:nvSpPr>
          <p:cNvPr id="1295" name="Google Shape;1295;p189"/>
          <p:cNvSpPr txBox="1"/>
          <p:nvPr>
            <p:ph idx="1" type="body"/>
          </p:nvPr>
        </p:nvSpPr>
        <p:spPr>
          <a:xfrm>
            <a:off x="108050" y="815700"/>
            <a:ext cx="8705100" cy="5715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600"/>
              </a:spcBef>
              <a:spcAft>
                <a:spcPts val="0"/>
              </a:spcAft>
              <a:buSzPts val="2176"/>
              <a:buNone/>
            </a:pPr>
            <a:r>
              <a:rPr b="1" lang="en-US" sz="2720" u="sng">
                <a:solidFill>
                  <a:schemeClr val="hlink"/>
                </a:solidFill>
                <a:hlinkClick r:id="rId3"/>
              </a:rPr>
              <a:t>https://medium.com/@pandukamuditha/angular-5-share-data-between-sibling-components-using-eventemitter-8ebb49b64a0a</a:t>
            </a:r>
            <a:endParaRPr b="1" sz="2720"/>
          </a:p>
          <a:p>
            <a:pPr indent="0" lvl="0" marL="82296"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a:t>https://www.c-sharpcorner.com/article/share-data-between-sibling-components-in-angular-using-rxjs-behaviorsubject/</a:t>
            </a:r>
            <a:endParaRPr b="1" sz="2720"/>
          </a:p>
          <a:p>
            <a:pPr indent="0" lvl="0" marL="0"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a:t>Angular Material Module(TBD)</a:t>
            </a:r>
            <a:endParaRPr sz="27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52400" y="274638"/>
            <a:ext cx="87812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 When to choose</a:t>
            </a:r>
            <a:endParaRPr sz="3870"/>
          </a:p>
        </p:txBody>
      </p:sp>
      <p:sp>
        <p:nvSpPr>
          <p:cNvPr id="211" name="Google Shape;211;p30"/>
          <p:cNvSpPr txBox="1"/>
          <p:nvPr>
            <p:ph idx="1" type="body"/>
          </p:nvPr>
        </p:nvSpPr>
        <p:spPr>
          <a:xfrm>
            <a:off x="304800" y="990600"/>
            <a:ext cx="8628888" cy="58674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lang="en-US" sz="2240"/>
              <a:t>When choosing TypeScript, you need to analyze few points:</a:t>
            </a:r>
            <a:endParaRPr sz="2240"/>
          </a:p>
          <a:p>
            <a:pPr indent="-283464" lvl="0" marL="365760" rtl="0" algn="l">
              <a:lnSpc>
                <a:spcPct val="80000"/>
              </a:lnSpc>
              <a:spcBef>
                <a:spcPts val="600"/>
              </a:spcBef>
              <a:spcAft>
                <a:spcPts val="0"/>
              </a:spcAft>
              <a:buSzPts val="1792"/>
              <a:buChar char="●"/>
            </a:pPr>
            <a:r>
              <a:rPr b="1" lang="en-US" sz="2240"/>
              <a:t>Is your codebase large enough to the point of being difficult to maintain and refactor?</a:t>
            </a:r>
            <a:endParaRPr/>
          </a:p>
          <a:p>
            <a:pPr indent="-283464" lvl="0" marL="365760" rtl="0" algn="l">
              <a:lnSpc>
                <a:spcPct val="80000"/>
              </a:lnSpc>
              <a:spcBef>
                <a:spcPts val="600"/>
              </a:spcBef>
              <a:spcAft>
                <a:spcPts val="0"/>
              </a:spcAft>
              <a:buSzPts val="1792"/>
              <a:buChar char="●"/>
            </a:pPr>
            <a:r>
              <a:rPr lang="en-US" sz="2240"/>
              <a:t>As mentioned above, TypeScript has a learning curve, that your development team needs to go through. </a:t>
            </a:r>
            <a:endParaRPr/>
          </a:p>
          <a:p>
            <a:pPr indent="-169671" lvl="0" marL="365760" rtl="0" algn="l">
              <a:lnSpc>
                <a:spcPct val="80000"/>
              </a:lnSpc>
              <a:spcBef>
                <a:spcPts val="600"/>
              </a:spcBef>
              <a:spcAft>
                <a:spcPts val="0"/>
              </a:spcAft>
              <a:buSzPts val="1792"/>
              <a:buNone/>
            </a:pPr>
            <a:r>
              <a:t/>
            </a:r>
            <a:endParaRPr sz="2240"/>
          </a:p>
          <a:p>
            <a:pPr indent="-283464" lvl="0" marL="365760" rtl="0" algn="l">
              <a:lnSpc>
                <a:spcPct val="80000"/>
              </a:lnSpc>
              <a:spcBef>
                <a:spcPts val="600"/>
              </a:spcBef>
              <a:spcAft>
                <a:spcPts val="0"/>
              </a:spcAft>
              <a:buSzPts val="1792"/>
              <a:buChar char="●"/>
            </a:pPr>
            <a:r>
              <a:rPr b="1" lang="en-US" sz="2240"/>
              <a:t>Are you OK with some potential performance penalties?</a:t>
            </a:r>
            <a:endParaRPr/>
          </a:p>
          <a:p>
            <a:pPr indent="-283464" lvl="0" marL="365760" rtl="0" algn="l">
              <a:lnSpc>
                <a:spcPct val="80000"/>
              </a:lnSpc>
              <a:spcBef>
                <a:spcPts val="600"/>
              </a:spcBef>
              <a:spcAft>
                <a:spcPts val="0"/>
              </a:spcAft>
              <a:buSzPts val="1792"/>
              <a:buChar char="●"/>
            </a:pPr>
            <a:r>
              <a:rPr lang="en-US" sz="2240"/>
              <a:t>TypeScript compiler has features that require generating extra code (inheritance, enum, generics, async/await, etc). No matter how good the compiler is, it can’t surpass the optimizations of a good programmer. </a:t>
            </a:r>
            <a:endParaRPr sz="2240"/>
          </a:p>
          <a:p>
            <a:pPr indent="-169671" lvl="0" marL="365760" rtl="0" algn="l">
              <a:lnSpc>
                <a:spcPct val="80000"/>
              </a:lnSpc>
              <a:spcBef>
                <a:spcPts val="600"/>
              </a:spcBef>
              <a:spcAft>
                <a:spcPts val="0"/>
              </a:spcAft>
              <a:buSzPts val="1792"/>
              <a:buNone/>
            </a:pPr>
            <a:r>
              <a:t/>
            </a:r>
            <a:endParaRPr sz="2240"/>
          </a:p>
          <a:p>
            <a:pPr indent="-283464" lvl="0" marL="365760" rtl="0" algn="l">
              <a:lnSpc>
                <a:spcPct val="80000"/>
              </a:lnSpc>
              <a:spcBef>
                <a:spcPts val="600"/>
              </a:spcBef>
              <a:spcAft>
                <a:spcPts val="0"/>
              </a:spcAft>
              <a:buSzPts val="1792"/>
              <a:buChar char="●"/>
            </a:pPr>
            <a:r>
              <a:rPr b="1" lang="en-US" sz="2240"/>
              <a:t>Are you OK with the introduced cost?</a:t>
            </a:r>
            <a:endParaRPr/>
          </a:p>
          <a:p>
            <a:pPr indent="-283464" lvl="0" marL="365760" rtl="0" algn="l">
              <a:lnSpc>
                <a:spcPct val="80000"/>
              </a:lnSpc>
              <a:spcBef>
                <a:spcPts val="600"/>
              </a:spcBef>
              <a:spcAft>
                <a:spcPts val="0"/>
              </a:spcAft>
              <a:buSzPts val="1792"/>
              <a:buChar char="●"/>
            </a:pPr>
            <a:r>
              <a:rPr lang="en-US" sz="2240"/>
              <a:t>Starting fresh with TypeScript or migrating a codebase to TypeScript comes with a cost. You will have a period, where the development process with slow down and most of the members of the team, new to TypeScript can feel anxious. This is absolutely normal at first, but it's better to cope with this problems as fast as possible.</a:t>
            </a:r>
            <a:endParaRPr sz="22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228600"/>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When to choose…</a:t>
            </a:r>
            <a:endParaRPr/>
          </a:p>
        </p:txBody>
      </p:sp>
      <p:sp>
        <p:nvSpPr>
          <p:cNvPr id="217" name="Google Shape;217;p31"/>
          <p:cNvSpPr txBox="1"/>
          <p:nvPr>
            <p:ph idx="1" type="body"/>
          </p:nvPr>
        </p:nvSpPr>
        <p:spPr>
          <a:xfrm>
            <a:off x="381000" y="990600"/>
            <a:ext cx="8552688" cy="5257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176"/>
              <a:buChar char="●"/>
            </a:pPr>
            <a:r>
              <a:rPr b="1" lang="en-US" sz="2720"/>
              <a:t>Migrating JavaScript to TypeScript</a:t>
            </a:r>
            <a:endParaRPr b="1" sz="2720"/>
          </a:p>
          <a:p>
            <a:pPr indent="-283464" lvl="0" marL="365760" rtl="0" algn="l">
              <a:lnSpc>
                <a:spcPct val="80000"/>
              </a:lnSpc>
              <a:spcBef>
                <a:spcPts val="600"/>
              </a:spcBef>
              <a:spcAft>
                <a:spcPts val="0"/>
              </a:spcAft>
              <a:buSzPts val="2176"/>
              <a:buChar char="●"/>
            </a:pPr>
            <a:r>
              <a:rPr lang="en-US" sz="2720"/>
              <a:t>Migrating JavaScript to Typescript can be optimally done incrementally. </a:t>
            </a:r>
            <a:endParaRPr sz="2720"/>
          </a:p>
          <a:p>
            <a:pPr indent="-283464" lvl="0" marL="365760" rtl="0" algn="l">
              <a:lnSpc>
                <a:spcPct val="80000"/>
              </a:lnSpc>
              <a:spcBef>
                <a:spcPts val="600"/>
              </a:spcBef>
              <a:spcAft>
                <a:spcPts val="0"/>
              </a:spcAft>
              <a:buSzPts val="2176"/>
              <a:buChar char="●"/>
            </a:pPr>
            <a:r>
              <a:rPr lang="en-US" sz="2720"/>
              <a:t>TypeScript 1.8 introduces a flag called --allowJs - TypeScript will run a quick sanity check on all .js files for syntax errors but otherwise passes them straight through to the output directory. </a:t>
            </a:r>
            <a:endParaRPr sz="2720"/>
          </a:p>
          <a:p>
            <a:pPr indent="-283464" lvl="0" marL="365760" rtl="0" algn="l">
              <a:lnSpc>
                <a:spcPct val="80000"/>
              </a:lnSpc>
              <a:spcBef>
                <a:spcPts val="600"/>
              </a:spcBef>
              <a:spcAft>
                <a:spcPts val="0"/>
              </a:spcAft>
              <a:buSzPts val="2176"/>
              <a:buChar char="●"/>
            </a:pPr>
            <a:r>
              <a:rPr lang="en-US" sz="2720"/>
              <a:t>After that, you can easily migrate all other .js files to .ts. You will most certainly have to fix the compilation typing errors, but this will be pretty straightforward in most cases.</a:t>
            </a:r>
            <a:endParaRPr/>
          </a:p>
          <a:p>
            <a:pPr indent="0" lvl="0" marL="82296" rtl="0" algn="l">
              <a:lnSpc>
                <a:spcPct val="80000"/>
              </a:lnSpc>
              <a:spcBef>
                <a:spcPts val="600"/>
              </a:spcBef>
              <a:spcAft>
                <a:spcPts val="0"/>
              </a:spcAft>
              <a:buSzPts val="2176"/>
              <a:buNone/>
            </a:pPr>
            <a:r>
              <a:rPr b="1" lang="en-US" sz="2720"/>
              <a:t>Conclusion</a:t>
            </a:r>
            <a:endParaRPr/>
          </a:p>
          <a:p>
            <a:pPr indent="-283464" lvl="0" marL="365760" rtl="0" algn="l">
              <a:lnSpc>
                <a:spcPct val="80000"/>
              </a:lnSpc>
              <a:spcBef>
                <a:spcPts val="600"/>
              </a:spcBef>
              <a:spcAft>
                <a:spcPts val="0"/>
              </a:spcAft>
              <a:buSzPts val="2176"/>
              <a:buChar char="●"/>
            </a:pPr>
            <a:r>
              <a:rPr lang="en-US" sz="2720"/>
              <a:t>Using TypeScript has more advantages than disadvantages in general</a:t>
            </a:r>
            <a:endParaRPr sz="2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0" y="76200"/>
            <a:ext cx="86288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Evolution of JavaScript based Frameworks</a:t>
            </a:r>
            <a:endParaRPr sz="3870"/>
          </a:p>
        </p:txBody>
      </p:sp>
      <p:sp>
        <p:nvSpPr>
          <p:cNvPr id="111" name="Google Shape;111;p14"/>
          <p:cNvSpPr txBox="1"/>
          <p:nvPr>
            <p:ph idx="1" type="body"/>
          </p:nvPr>
        </p:nvSpPr>
        <p:spPr>
          <a:xfrm>
            <a:off x="0" y="762000"/>
            <a:ext cx="8628888" cy="60960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JavaScript was initially called LiveScript.</a:t>
            </a:r>
            <a:endParaRPr/>
          </a:p>
          <a:p>
            <a:pPr indent="-283464" lvl="0" marL="365760" rtl="0" algn="l">
              <a:lnSpc>
                <a:spcPct val="90000"/>
              </a:lnSpc>
              <a:spcBef>
                <a:spcPts val="600"/>
              </a:spcBef>
              <a:spcAft>
                <a:spcPts val="0"/>
              </a:spcAft>
              <a:buSzPts val="2368"/>
              <a:buChar char="●"/>
            </a:pPr>
            <a:r>
              <a:rPr b="1" lang="en-US" sz="2960">
                <a:solidFill>
                  <a:srgbClr val="FF0000"/>
                </a:solidFill>
              </a:rPr>
              <a:t>JavaScript was initially designed to perform validations and simple dynamic operations in browsers.</a:t>
            </a:r>
            <a:endParaRPr/>
          </a:p>
          <a:p>
            <a:pPr indent="-283464" lvl="0" marL="365760" rtl="0" algn="l">
              <a:lnSpc>
                <a:spcPct val="90000"/>
              </a:lnSpc>
              <a:spcBef>
                <a:spcPts val="600"/>
              </a:spcBef>
              <a:spcAft>
                <a:spcPts val="0"/>
              </a:spcAft>
              <a:buSzPts val="2368"/>
              <a:buChar char="●"/>
            </a:pPr>
            <a:r>
              <a:rPr lang="en-US" sz="2960"/>
              <a:t>JavaScript started following ECMA Script Standard Specifications. ECMA stands for European Computer Manufacturers Association.</a:t>
            </a:r>
            <a:endParaRPr/>
          </a:p>
          <a:p>
            <a:pPr indent="-283464" lvl="0" marL="365760" rtl="0" algn="l">
              <a:lnSpc>
                <a:spcPct val="90000"/>
              </a:lnSpc>
              <a:spcBef>
                <a:spcPts val="600"/>
              </a:spcBef>
              <a:spcAft>
                <a:spcPts val="0"/>
              </a:spcAft>
              <a:buSzPts val="2368"/>
              <a:buChar char="●"/>
            </a:pPr>
            <a:r>
              <a:rPr lang="en-US" sz="2960">
                <a:solidFill>
                  <a:srgbClr val="FF0000"/>
                </a:solidFill>
              </a:rPr>
              <a:t>Initial features of JavaScript, were not sufficient to develop Huge Applications.</a:t>
            </a:r>
            <a:endParaRPr/>
          </a:p>
          <a:p>
            <a:pPr indent="-283464" lvl="0" marL="365760" rtl="0" algn="l">
              <a:lnSpc>
                <a:spcPct val="90000"/>
              </a:lnSpc>
              <a:spcBef>
                <a:spcPts val="600"/>
              </a:spcBef>
              <a:spcAft>
                <a:spcPts val="0"/>
              </a:spcAft>
              <a:buSzPts val="2368"/>
              <a:buChar char="●"/>
            </a:pPr>
            <a:r>
              <a:rPr lang="en-US" sz="2960"/>
              <a:t>However new Features being introduced in ES 5, and ES6, and JavaScript further being compliant with latest standards, made JavaScript possible to use for Huge Applications.</a:t>
            </a:r>
            <a:endParaRPr/>
          </a:p>
          <a:p>
            <a:pPr indent="-133096" lvl="0" marL="365760" rtl="0" algn="l">
              <a:lnSpc>
                <a:spcPct val="90000"/>
              </a:lnSpc>
              <a:spcBef>
                <a:spcPts val="600"/>
              </a:spcBef>
              <a:spcAft>
                <a:spcPts val="0"/>
              </a:spcAft>
              <a:buSzPts val="2368"/>
              <a:buNone/>
            </a:pPr>
            <a:r>
              <a:t/>
            </a:r>
            <a:endParaRPr sz="2960"/>
          </a:p>
          <a:p>
            <a:pPr indent="-133096" lvl="0" marL="365760" rtl="0" algn="l">
              <a:lnSpc>
                <a:spcPct val="90000"/>
              </a:lnSpc>
              <a:spcBef>
                <a:spcPts val="600"/>
              </a:spcBef>
              <a:spcAft>
                <a:spcPts val="0"/>
              </a:spcAft>
              <a:buSzPts val="2368"/>
              <a:buNone/>
            </a:pPr>
            <a:r>
              <a:t/>
            </a:r>
            <a:endParaRPr sz="29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4994" y="23734"/>
            <a:ext cx="89336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Compilation Process</a:t>
            </a:r>
            <a:endParaRPr/>
          </a:p>
        </p:txBody>
      </p:sp>
      <p:sp>
        <p:nvSpPr>
          <p:cNvPr id="223" name="Google Shape;223;p32"/>
          <p:cNvSpPr txBox="1"/>
          <p:nvPr>
            <p:ph idx="1" type="body"/>
          </p:nvPr>
        </p:nvSpPr>
        <p:spPr>
          <a:xfrm>
            <a:off x="0" y="2867722"/>
            <a:ext cx="9009888" cy="3761678"/>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As shown above, TypeScript is compiled(or transpiled) into JavaScript file, which can be further executed on Browser</a:t>
            </a:r>
            <a:endParaRPr/>
          </a:p>
          <a:p>
            <a:pPr indent="0" lvl="0" marL="82296" rtl="0" algn="l">
              <a:lnSpc>
                <a:spcPct val="100000"/>
              </a:lnSpc>
              <a:spcBef>
                <a:spcPts val="600"/>
              </a:spcBef>
              <a:spcAft>
                <a:spcPts val="0"/>
              </a:spcAft>
              <a:buSzPts val="2560"/>
              <a:buNone/>
            </a:pPr>
            <a:r>
              <a:rPr b="1" lang="en-US"/>
              <a:t>How to install TSC Transpiler?</a:t>
            </a:r>
            <a:endParaRPr/>
          </a:p>
          <a:p>
            <a:pPr indent="0" lvl="0" marL="82296" rtl="0" algn="l">
              <a:lnSpc>
                <a:spcPct val="100000"/>
              </a:lnSpc>
              <a:spcBef>
                <a:spcPts val="600"/>
              </a:spcBef>
              <a:spcAft>
                <a:spcPts val="0"/>
              </a:spcAft>
              <a:buSzPts val="2560"/>
              <a:buNone/>
            </a:pPr>
            <a:r>
              <a:rPr lang="en-US"/>
              <a:t>After installing Node.JS,please give below command to install TypeScript Transpiler</a:t>
            </a:r>
            <a:endParaRPr/>
          </a:p>
          <a:p>
            <a:pPr indent="0" lvl="0" marL="82296" rtl="0" algn="l">
              <a:lnSpc>
                <a:spcPct val="100000"/>
              </a:lnSpc>
              <a:spcBef>
                <a:spcPts val="600"/>
              </a:spcBef>
              <a:spcAft>
                <a:spcPts val="0"/>
              </a:spcAft>
              <a:buSzPts val="2560"/>
              <a:buNone/>
            </a:pPr>
            <a:r>
              <a:rPr b="1" lang="en-US"/>
              <a:t>npm install -g typescript</a:t>
            </a:r>
            <a:endParaRPr/>
          </a:p>
        </p:txBody>
      </p:sp>
      <p:pic>
        <p:nvPicPr>
          <p:cNvPr id="224" name="Google Shape;224;p32"/>
          <p:cNvPicPr preferRelativeResize="0"/>
          <p:nvPr/>
        </p:nvPicPr>
        <p:blipFill rotWithShape="1">
          <a:blip r:embed="rId3">
            <a:alphaModFix/>
          </a:blip>
          <a:srcRect b="0" l="0" r="0" t="0"/>
          <a:stretch/>
        </p:blipFill>
        <p:spPr>
          <a:xfrm>
            <a:off x="1" y="1371600"/>
            <a:ext cx="8803698" cy="1496122"/>
          </a:xfrm>
          <a:prstGeom prst="rect">
            <a:avLst/>
          </a:prstGeom>
          <a:noFill/>
          <a:ln>
            <a:noFill/>
          </a:ln>
        </p:spPr>
      </p:pic>
      <p:sp>
        <p:nvSpPr>
          <p:cNvPr id="225" name="Google Shape;225;p32"/>
          <p:cNvSpPr txBox="1"/>
          <p:nvPr/>
        </p:nvSpPr>
        <p:spPr>
          <a:xfrm>
            <a:off x="685800" y="838200"/>
            <a:ext cx="1905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Sample ts file</a:t>
            </a:r>
            <a:endParaRPr b="1" sz="1800">
              <a:solidFill>
                <a:srgbClr val="FF0000"/>
              </a:solidFill>
              <a:latin typeface="Cabin"/>
              <a:ea typeface="Cabin"/>
              <a:cs typeface="Cabin"/>
              <a:sym typeface="Cabin"/>
            </a:endParaRPr>
          </a:p>
        </p:txBody>
      </p:sp>
      <p:cxnSp>
        <p:nvCxnSpPr>
          <p:cNvPr id="226" name="Google Shape;226;p32"/>
          <p:cNvCxnSpPr/>
          <p:nvPr/>
        </p:nvCxnSpPr>
        <p:spPr>
          <a:xfrm flipH="1" rot="10800000">
            <a:off x="1066800" y="1207532"/>
            <a:ext cx="381000" cy="468868"/>
          </a:xfrm>
          <a:prstGeom prst="straightConnector1">
            <a:avLst/>
          </a:prstGeom>
          <a:noFill/>
          <a:ln cap="flat" cmpd="sng" w="9525">
            <a:solidFill>
              <a:schemeClr val="accent1"/>
            </a:solidFill>
            <a:prstDash val="solid"/>
            <a:round/>
            <a:headEnd len="sm" w="sm" type="none"/>
            <a:tailEnd len="med" w="med" type="stealth"/>
          </a:ln>
        </p:spPr>
      </p:cxnSp>
      <p:sp>
        <p:nvSpPr>
          <p:cNvPr id="227" name="Google Shape;227;p32"/>
          <p:cNvSpPr txBox="1"/>
          <p:nvPr/>
        </p:nvSpPr>
        <p:spPr>
          <a:xfrm>
            <a:off x="2895600" y="838200"/>
            <a:ext cx="3124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Transpile .ts to .js, using tsc</a:t>
            </a:r>
            <a:endParaRPr b="1" sz="1800">
              <a:solidFill>
                <a:srgbClr val="FF0000"/>
              </a:solidFill>
              <a:latin typeface="Cabin"/>
              <a:ea typeface="Cabin"/>
              <a:cs typeface="Cabin"/>
              <a:sym typeface="Cabin"/>
            </a:endParaRPr>
          </a:p>
        </p:txBody>
      </p:sp>
      <p:cxnSp>
        <p:nvCxnSpPr>
          <p:cNvPr id="228" name="Google Shape;228;p32"/>
          <p:cNvCxnSpPr/>
          <p:nvPr/>
        </p:nvCxnSpPr>
        <p:spPr>
          <a:xfrm rot="10800000">
            <a:off x="4401850" y="1207532"/>
            <a:ext cx="0" cy="621268"/>
          </a:xfrm>
          <a:prstGeom prst="straightConnector1">
            <a:avLst/>
          </a:prstGeom>
          <a:noFill/>
          <a:ln cap="flat" cmpd="sng" w="9525">
            <a:solidFill>
              <a:schemeClr val="accent1"/>
            </a:solidFill>
            <a:prstDash val="solid"/>
            <a:round/>
            <a:headEnd len="sm" w="sm" type="none"/>
            <a:tailEnd len="med" w="med" type="stealth"/>
          </a:ln>
        </p:spPr>
      </p:cxnSp>
      <p:sp>
        <p:nvSpPr>
          <p:cNvPr id="229" name="Google Shape;229;p32"/>
          <p:cNvSpPr txBox="1"/>
          <p:nvPr/>
        </p:nvSpPr>
        <p:spPr>
          <a:xfrm>
            <a:off x="6595874" y="851941"/>
            <a:ext cx="22403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Final JavaScript file</a:t>
            </a:r>
            <a:endParaRPr b="1" sz="1800">
              <a:solidFill>
                <a:srgbClr val="FF0000"/>
              </a:solidFill>
              <a:latin typeface="Cabin"/>
              <a:ea typeface="Cabin"/>
              <a:cs typeface="Cabin"/>
              <a:sym typeface="Cabin"/>
            </a:endParaRPr>
          </a:p>
        </p:txBody>
      </p:sp>
      <p:cxnSp>
        <p:nvCxnSpPr>
          <p:cNvPr id="230" name="Google Shape;230;p32"/>
          <p:cNvCxnSpPr/>
          <p:nvPr/>
        </p:nvCxnSpPr>
        <p:spPr>
          <a:xfrm flipH="1" rot="10800000">
            <a:off x="7848600" y="1207532"/>
            <a:ext cx="38100" cy="621269"/>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0" y="27296"/>
            <a:ext cx="89336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compile ts file</a:t>
            </a:r>
            <a:endParaRPr sz="3870"/>
          </a:p>
        </p:txBody>
      </p:sp>
      <p:sp>
        <p:nvSpPr>
          <p:cNvPr id="236" name="Google Shape;236;p33"/>
          <p:cNvSpPr txBox="1"/>
          <p:nvPr>
            <p:ph idx="1" type="body"/>
          </p:nvPr>
        </p:nvSpPr>
        <p:spPr>
          <a:xfrm>
            <a:off x="0" y="838200"/>
            <a:ext cx="90098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b="1" lang="en-US">
                <a:solidFill>
                  <a:srgbClr val="FF0000"/>
                </a:solidFill>
              </a:rPr>
              <a:t>tsc simple1.ts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Above command generates simple1.js file, which can be executed, from command line, as below</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solidFill>
                  <a:srgbClr val="FF0000"/>
                </a:solidFill>
              </a:rPr>
              <a:t>node simple1.js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Ts file can be transpiled, online also, at below URL</a:t>
            </a:r>
            <a:endParaRPr/>
          </a:p>
          <a:p>
            <a:pPr indent="0" lvl="0" marL="82296" rtl="0" algn="l">
              <a:lnSpc>
                <a:spcPct val="100000"/>
              </a:lnSpc>
              <a:spcBef>
                <a:spcPts val="600"/>
              </a:spcBef>
              <a:spcAft>
                <a:spcPts val="0"/>
              </a:spcAft>
              <a:buSzPts val="2560"/>
              <a:buNone/>
            </a:pPr>
            <a:r>
              <a:rPr lang="en-US"/>
              <a:t>http://www.typescriptlang.org/play/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Access Specifiers</a:t>
            </a:r>
            <a:endParaRPr/>
          </a:p>
        </p:txBody>
      </p:sp>
      <p:sp>
        <p:nvSpPr>
          <p:cNvPr id="242" name="Google Shape;242;p34"/>
          <p:cNvSpPr txBox="1"/>
          <p:nvPr>
            <p:ph idx="1" type="body"/>
          </p:nvPr>
        </p:nvSpPr>
        <p:spPr>
          <a:xfrm>
            <a:off x="0" y="914400"/>
            <a:ext cx="9067800" cy="5943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The supported access modifiers by </a:t>
            </a:r>
            <a:r>
              <a:rPr b="1" lang="en-US"/>
              <a:t>TypeScript</a:t>
            </a:r>
            <a:r>
              <a:rPr lang="en-US"/>
              <a:t> are:</a:t>
            </a:r>
            <a:endParaRPr/>
          </a:p>
          <a:p>
            <a:pPr indent="-283464" lvl="0" marL="365760" rtl="0" algn="l">
              <a:lnSpc>
                <a:spcPct val="100000"/>
              </a:lnSpc>
              <a:spcBef>
                <a:spcPts val="600"/>
              </a:spcBef>
              <a:spcAft>
                <a:spcPts val="0"/>
              </a:spcAft>
              <a:buSzPts val="2560"/>
              <a:buChar char="●"/>
            </a:pPr>
            <a:r>
              <a:rPr b="1" lang="en-US"/>
              <a:t>Public</a:t>
            </a:r>
            <a:r>
              <a:rPr lang="en-US"/>
              <a:t>: public members can be accessed any where.</a:t>
            </a:r>
            <a:endParaRPr/>
          </a:p>
          <a:p>
            <a:pPr indent="-283464" lvl="0" marL="365760" rtl="0" algn="l">
              <a:lnSpc>
                <a:spcPct val="100000"/>
              </a:lnSpc>
              <a:spcBef>
                <a:spcPts val="600"/>
              </a:spcBef>
              <a:spcAft>
                <a:spcPts val="0"/>
              </a:spcAft>
              <a:buSzPts val="2560"/>
              <a:buChar char="●"/>
            </a:pPr>
            <a:r>
              <a:rPr b="1" lang="en-US"/>
              <a:t>Private</a:t>
            </a:r>
            <a:r>
              <a:rPr lang="en-US"/>
              <a:t>: private members can only be accessed within that class itself.</a:t>
            </a:r>
            <a:endParaRPr/>
          </a:p>
          <a:p>
            <a:pPr indent="-283464" lvl="0" marL="365760" rtl="0" algn="l">
              <a:lnSpc>
                <a:spcPct val="100000"/>
              </a:lnSpc>
              <a:spcBef>
                <a:spcPts val="600"/>
              </a:spcBef>
              <a:spcAft>
                <a:spcPts val="0"/>
              </a:spcAft>
              <a:buSzPts val="2560"/>
              <a:buChar char="●"/>
            </a:pPr>
            <a:r>
              <a:rPr b="1" lang="en-US"/>
              <a:t>Protected</a:t>
            </a:r>
            <a:r>
              <a:rPr lang="en-US"/>
              <a:t>: protected members can be accessed from inside the class or any other class extending the one that owns the property or the method.</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Default Access specifier is public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52400" y="20782"/>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 Decorators</a:t>
            </a:r>
            <a:endParaRPr/>
          </a:p>
        </p:txBody>
      </p:sp>
      <p:sp>
        <p:nvSpPr>
          <p:cNvPr id="248" name="Google Shape;248;p35"/>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 </a:t>
            </a:r>
            <a:r>
              <a:rPr i="1" lang="en-US"/>
              <a:t>Decorator</a:t>
            </a:r>
            <a:r>
              <a:rPr lang="en-US"/>
              <a:t> is a special kind of declaration that can be attached to a class declaration, method, property, or parameter.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Decorators use the form </a:t>
            </a:r>
            <a:r>
              <a:rPr lang="en-US">
                <a:solidFill>
                  <a:srgbClr val="FF0000"/>
                </a:solidFill>
              </a:rPr>
              <a:t>@expression</a:t>
            </a:r>
            <a:r>
              <a:rPr lang="en-US"/>
              <a:t>, where expression must evaluate to a function that will be called at runtime with information about the decorated declaration.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0" y="274638"/>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namespace &amp; Modules</a:t>
            </a:r>
            <a:endParaRPr/>
          </a:p>
        </p:txBody>
      </p:sp>
      <p:sp>
        <p:nvSpPr>
          <p:cNvPr id="254" name="Google Shape;254;p36"/>
          <p:cNvSpPr txBox="1"/>
          <p:nvPr>
            <p:ph idx="1" type="body"/>
          </p:nvPr>
        </p:nvSpPr>
        <p:spPr>
          <a:xfrm>
            <a:off x="0" y="1143000"/>
            <a:ext cx="9009888" cy="54864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Another important feature of TypeScript, not directly available in JavaScript is namespace &amp; Modules.</a:t>
            </a:r>
            <a:endParaRPr/>
          </a:p>
          <a:p>
            <a:pPr indent="0" lvl="0" marL="82296" rtl="0" algn="l">
              <a:lnSpc>
                <a:spcPct val="80000"/>
              </a:lnSpc>
              <a:spcBef>
                <a:spcPts val="600"/>
              </a:spcBef>
              <a:spcAft>
                <a:spcPts val="0"/>
              </a:spcAft>
              <a:buSzPts val="2368"/>
              <a:buNone/>
            </a:pPr>
            <a:r>
              <a:rPr lang="en-US" sz="2960"/>
              <a:t>Below is simple snippet showing the same</a:t>
            </a:r>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 &lt;reference path = "IShape.ts" /&gt; </a:t>
            </a:r>
            <a:endParaRPr/>
          </a:p>
          <a:p>
            <a:pPr indent="0" lvl="0" marL="82296" rtl="0" algn="l">
              <a:lnSpc>
                <a:spcPct val="80000"/>
              </a:lnSpc>
              <a:spcBef>
                <a:spcPts val="600"/>
              </a:spcBef>
              <a:spcAft>
                <a:spcPts val="0"/>
              </a:spcAft>
              <a:buSzPts val="2368"/>
              <a:buNone/>
            </a:pPr>
            <a:r>
              <a:rPr lang="en-US" sz="2960"/>
              <a:t>namespace Drawing { </a:t>
            </a:r>
            <a:endParaRPr/>
          </a:p>
          <a:p>
            <a:pPr indent="0" lvl="0" marL="82296" rtl="0" algn="l">
              <a:lnSpc>
                <a:spcPct val="80000"/>
              </a:lnSpc>
              <a:spcBef>
                <a:spcPts val="600"/>
              </a:spcBef>
              <a:spcAft>
                <a:spcPts val="0"/>
              </a:spcAft>
              <a:buSzPts val="2368"/>
              <a:buNone/>
            </a:pPr>
            <a:r>
              <a:rPr lang="en-US" sz="2960"/>
              <a:t>   export class Circle implements IShape { </a:t>
            </a:r>
            <a:endParaRPr/>
          </a:p>
          <a:p>
            <a:pPr indent="0" lvl="0" marL="82296" rtl="0" algn="l">
              <a:lnSpc>
                <a:spcPct val="80000"/>
              </a:lnSpc>
              <a:spcBef>
                <a:spcPts val="600"/>
              </a:spcBef>
              <a:spcAft>
                <a:spcPts val="0"/>
              </a:spcAft>
              <a:buSzPts val="2368"/>
              <a:buNone/>
            </a:pPr>
            <a:r>
              <a:rPr lang="en-US" sz="2960"/>
              <a:t>      public draw() { </a:t>
            </a:r>
            <a:endParaRPr/>
          </a:p>
          <a:p>
            <a:pPr indent="0" lvl="0" marL="82296" rtl="0" algn="l">
              <a:lnSpc>
                <a:spcPct val="80000"/>
              </a:lnSpc>
              <a:spcBef>
                <a:spcPts val="600"/>
              </a:spcBef>
              <a:spcAft>
                <a:spcPts val="0"/>
              </a:spcAft>
              <a:buSzPts val="2368"/>
              <a:buNone/>
            </a:pPr>
            <a:r>
              <a:rPr lang="en-US" sz="2960"/>
              <a:t>         console.log("Circle is drawn"); </a:t>
            </a:r>
            <a:endParaRPr/>
          </a:p>
          <a:p>
            <a:pPr indent="0" lvl="0" marL="82296" rtl="0" algn="l">
              <a:lnSpc>
                <a:spcPct val="80000"/>
              </a:lnSpc>
              <a:spcBef>
                <a:spcPts val="600"/>
              </a:spcBef>
              <a:spcAft>
                <a:spcPts val="0"/>
              </a:spcAft>
              <a:buSzPts val="2368"/>
              <a:buNone/>
            </a:pPr>
            <a:r>
              <a:rPr lang="en-US" sz="2960"/>
              <a:t>      }  </a:t>
            </a:r>
            <a:endParaRPr/>
          </a:p>
          <a:p>
            <a:pPr indent="0" lvl="0" marL="82296" rtl="0" algn="l">
              <a:lnSpc>
                <a:spcPct val="80000"/>
              </a:lnSpc>
              <a:spcBef>
                <a:spcPts val="600"/>
              </a:spcBef>
              <a:spcAft>
                <a:spcPts val="0"/>
              </a:spcAft>
              <a:buSzPts val="2368"/>
              <a:buNone/>
            </a:pPr>
            <a:r>
              <a:rPr lang="en-US" sz="2960"/>
              <a:t>}</a:t>
            </a:r>
            <a:endParaRPr/>
          </a:p>
          <a:p>
            <a:pPr indent="0" lvl="0" marL="82296" rtl="0" algn="l">
              <a:lnSpc>
                <a:spcPct val="80000"/>
              </a:lnSpc>
              <a:spcBef>
                <a:spcPts val="600"/>
              </a:spcBef>
              <a:spcAft>
                <a:spcPts val="0"/>
              </a:spcAft>
              <a:buSzPts val="2368"/>
              <a:buNone/>
            </a:pPr>
            <a:r>
              <a:rPr lang="en-US" sz="2960"/>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0" y="274638"/>
            <a:ext cx="8933688"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TypeScript namespace &amp; Modules</a:t>
            </a:r>
            <a:endParaRPr/>
          </a:p>
        </p:txBody>
      </p:sp>
      <p:sp>
        <p:nvSpPr>
          <p:cNvPr id="260" name="Google Shape;260;p37"/>
          <p:cNvSpPr txBox="1"/>
          <p:nvPr>
            <p:ph idx="1" type="body"/>
          </p:nvPr>
        </p:nvSpPr>
        <p:spPr>
          <a:xfrm>
            <a:off x="0" y="1143000"/>
            <a:ext cx="9009888" cy="54864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560"/>
              <a:buChar char="●"/>
            </a:pPr>
            <a:r>
              <a:rPr lang="en-US"/>
              <a:t>Modules are executed within their own scope, not in the global scope; this means that variables, functions, classes, etc. declared in a module are not visible outside the module </a:t>
            </a:r>
            <a:r>
              <a:rPr lang="en-US">
                <a:solidFill>
                  <a:srgbClr val="FF0000"/>
                </a:solidFill>
              </a:rPr>
              <a:t>unless they are explicitly exported using export</a:t>
            </a:r>
            <a:r>
              <a:rPr lang="en-US"/>
              <a:t>. </a:t>
            </a:r>
            <a:endParaRPr/>
          </a:p>
          <a:p>
            <a:pPr indent="-283464" lvl="0" marL="365760" rtl="0" algn="l">
              <a:lnSpc>
                <a:spcPct val="90000"/>
              </a:lnSpc>
              <a:spcBef>
                <a:spcPts val="600"/>
              </a:spcBef>
              <a:spcAft>
                <a:spcPts val="0"/>
              </a:spcAft>
              <a:buSzPts val="2560"/>
              <a:buChar char="●"/>
            </a:pPr>
            <a:r>
              <a:rPr lang="en-US"/>
              <a:t>Conversely, to consume a variable, function, class, interface, etc. exported from a different module, </a:t>
            </a:r>
            <a:r>
              <a:rPr lang="en-US">
                <a:solidFill>
                  <a:srgbClr val="FF0000"/>
                </a:solidFill>
              </a:rPr>
              <a:t>it has to be imported using import</a:t>
            </a:r>
            <a:r>
              <a:rPr lang="en-US"/>
              <a:t>.</a:t>
            </a:r>
            <a:endParaRPr/>
          </a:p>
          <a:p>
            <a:pPr indent="-283464" lvl="0" marL="365760" rtl="0" algn="l">
              <a:lnSpc>
                <a:spcPct val="90000"/>
              </a:lnSpc>
              <a:spcBef>
                <a:spcPts val="600"/>
              </a:spcBef>
              <a:spcAft>
                <a:spcPts val="0"/>
              </a:spcAft>
              <a:buSzPts val="2560"/>
              <a:buChar char="●"/>
            </a:pPr>
            <a:r>
              <a:rPr lang="en-US"/>
              <a:t>Modules are declarative; the relationships between modules are specified in terms of </a:t>
            </a:r>
            <a:r>
              <a:rPr lang="en-US">
                <a:solidFill>
                  <a:srgbClr val="FF0000"/>
                </a:solidFill>
              </a:rPr>
              <a:t>imports</a:t>
            </a:r>
            <a:r>
              <a:rPr lang="en-US"/>
              <a:t> and </a:t>
            </a:r>
            <a:r>
              <a:rPr lang="en-US">
                <a:solidFill>
                  <a:srgbClr val="FF0000"/>
                </a:solidFill>
              </a:rPr>
              <a:t>exports</a:t>
            </a:r>
            <a:r>
              <a:rPr lang="en-US"/>
              <a:t> at the file level.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Module Export &amp; Import</a:t>
            </a:r>
            <a:endParaRPr sz="3870"/>
          </a:p>
        </p:txBody>
      </p:sp>
      <p:sp>
        <p:nvSpPr>
          <p:cNvPr id="266" name="Google Shape;266;p38"/>
          <p:cNvSpPr txBox="1"/>
          <p:nvPr>
            <p:ph idx="1" type="body"/>
          </p:nvPr>
        </p:nvSpPr>
        <p:spPr>
          <a:xfrm>
            <a:off x="-34636" y="685800"/>
            <a:ext cx="9009888" cy="6172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b="1" lang="en-US" sz="2480"/>
              <a:t>How to Export?</a:t>
            </a:r>
            <a:endParaRPr/>
          </a:p>
          <a:p>
            <a:pPr indent="0" lvl="0" marL="82296" rtl="0" algn="l">
              <a:lnSpc>
                <a:spcPct val="80000"/>
              </a:lnSpc>
              <a:spcBef>
                <a:spcPts val="600"/>
              </a:spcBef>
              <a:spcAft>
                <a:spcPts val="0"/>
              </a:spcAft>
              <a:buSzPts val="1984"/>
              <a:buNone/>
            </a:pPr>
            <a:r>
              <a:rPr b="1" lang="en-US" sz="2480">
                <a:solidFill>
                  <a:srgbClr val="FF0000"/>
                </a:solidFill>
              </a:rPr>
              <a:t>export</a:t>
            </a:r>
            <a:r>
              <a:rPr lang="en-US" sz="2480">
                <a:solidFill>
                  <a:srgbClr val="FF0000"/>
                </a:solidFill>
              </a:rPr>
              <a:t> </a:t>
            </a:r>
            <a:r>
              <a:rPr b="1" lang="en-US" sz="2480">
                <a:solidFill>
                  <a:srgbClr val="FF0000"/>
                </a:solidFill>
              </a:rPr>
              <a:t>interface</a:t>
            </a:r>
            <a:r>
              <a:rPr lang="en-US" sz="2480">
                <a:solidFill>
                  <a:srgbClr val="FF0000"/>
                </a:solidFill>
              </a:rPr>
              <a:t> </a:t>
            </a:r>
            <a:r>
              <a:rPr lang="en-US" sz="2480"/>
              <a:t>StringValidator </a:t>
            </a:r>
            <a:endParaRPr sz="2480"/>
          </a:p>
          <a:p>
            <a:pPr indent="0" lvl="0" marL="82296" rtl="0" algn="l">
              <a:lnSpc>
                <a:spcPct val="80000"/>
              </a:lnSpc>
              <a:spcBef>
                <a:spcPts val="600"/>
              </a:spcBef>
              <a:spcAft>
                <a:spcPts val="0"/>
              </a:spcAft>
              <a:buSzPts val="1984"/>
              <a:buNone/>
            </a:pPr>
            <a:r>
              <a:rPr lang="en-US" sz="2480"/>
              <a:t>{ </a:t>
            </a:r>
            <a:endParaRPr/>
          </a:p>
          <a:p>
            <a:pPr indent="0" lvl="1" marL="402336" rtl="0" algn="l">
              <a:lnSpc>
                <a:spcPct val="80000"/>
              </a:lnSpc>
              <a:spcBef>
                <a:spcPts val="550"/>
              </a:spcBef>
              <a:spcAft>
                <a:spcPts val="0"/>
              </a:spcAft>
              <a:buSzPts val="2170"/>
              <a:buNone/>
            </a:pPr>
            <a:r>
              <a:rPr lang="en-US" sz="2170"/>
              <a:t>isAcceptable(s: </a:t>
            </a:r>
            <a:r>
              <a:rPr lang="en-US" sz="2170">
                <a:solidFill>
                  <a:srgbClr val="FF0000"/>
                </a:solidFill>
              </a:rPr>
              <a:t>string</a:t>
            </a:r>
            <a:r>
              <a:rPr lang="en-US" sz="2170"/>
              <a:t>): </a:t>
            </a:r>
            <a:r>
              <a:rPr lang="en-US" sz="2170">
                <a:solidFill>
                  <a:srgbClr val="FF0000"/>
                </a:solidFill>
              </a:rPr>
              <a:t>boolean</a:t>
            </a:r>
            <a:r>
              <a:rPr lang="en-US" sz="2170"/>
              <a:t>; </a:t>
            </a:r>
            <a:endParaRPr sz="2170"/>
          </a:p>
          <a:p>
            <a:pPr indent="0" lvl="0" marL="82296" rtl="0" algn="l">
              <a:lnSpc>
                <a:spcPct val="80000"/>
              </a:lnSpc>
              <a:spcBef>
                <a:spcPts val="600"/>
              </a:spcBef>
              <a:spcAft>
                <a:spcPts val="0"/>
              </a:spcAft>
              <a:buSzPts val="1984"/>
              <a:buNone/>
            </a:pPr>
            <a:r>
              <a:rPr lang="en-US" sz="2480"/>
              <a:t>}</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b="1" lang="en-US" sz="2480"/>
              <a:t>How to import?</a:t>
            </a:r>
            <a:endParaRPr/>
          </a:p>
          <a:p>
            <a:pPr indent="0" lvl="0" marL="82296" rtl="0" algn="l">
              <a:lnSpc>
                <a:spcPct val="80000"/>
              </a:lnSpc>
              <a:spcBef>
                <a:spcPts val="600"/>
              </a:spcBef>
              <a:spcAft>
                <a:spcPts val="0"/>
              </a:spcAft>
              <a:buSzPts val="1984"/>
              <a:buNone/>
            </a:pPr>
            <a:r>
              <a:rPr lang="en-US" sz="2480"/>
              <a:t>//Import a single export from a module</a:t>
            </a:r>
            <a:endParaRPr sz="2480"/>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ZipCodeValidator } </a:t>
            </a:r>
            <a:r>
              <a:rPr lang="en-US" sz="2480">
                <a:solidFill>
                  <a:srgbClr val="FF0000"/>
                </a:solidFill>
              </a:rPr>
              <a:t>from</a:t>
            </a:r>
            <a:r>
              <a:rPr lang="en-US" sz="2480"/>
              <a:t> "./ZipCodeValidator";</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//imports can also be renamed</a:t>
            </a:r>
            <a:endParaRPr sz="2480"/>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ZipCodeValidator </a:t>
            </a:r>
            <a:r>
              <a:rPr lang="en-US" sz="2480">
                <a:solidFill>
                  <a:srgbClr val="FF0000"/>
                </a:solidFill>
              </a:rPr>
              <a:t>as</a:t>
            </a:r>
            <a:r>
              <a:rPr lang="en-US" sz="2480"/>
              <a:t> ZCV } </a:t>
            </a:r>
            <a:r>
              <a:rPr lang="en-US" sz="2480">
                <a:solidFill>
                  <a:srgbClr val="FF0000"/>
                </a:solidFill>
              </a:rPr>
              <a:t>from</a:t>
            </a:r>
            <a:r>
              <a:rPr lang="en-US" sz="2480"/>
              <a:t> "./ZipCodeValidator";</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//Import the entire module into a single variable</a:t>
            </a:r>
            <a:endParaRPr/>
          </a:p>
          <a:p>
            <a:pPr indent="0" lvl="0" marL="82296" rtl="0" algn="l">
              <a:lnSpc>
                <a:spcPct val="80000"/>
              </a:lnSpc>
              <a:spcBef>
                <a:spcPts val="600"/>
              </a:spcBef>
              <a:spcAft>
                <a:spcPts val="0"/>
              </a:spcAft>
              <a:buSzPts val="1984"/>
              <a:buNone/>
            </a:pPr>
            <a:r>
              <a:rPr b="1" lang="en-US" sz="2480">
                <a:solidFill>
                  <a:srgbClr val="FF0000"/>
                </a:solidFill>
              </a:rPr>
              <a:t>import</a:t>
            </a:r>
            <a:r>
              <a:rPr lang="en-US" sz="2480">
                <a:solidFill>
                  <a:srgbClr val="FF0000"/>
                </a:solidFill>
              </a:rPr>
              <a:t> </a:t>
            </a:r>
            <a:r>
              <a:rPr lang="en-US" sz="2480"/>
              <a:t>* </a:t>
            </a:r>
            <a:r>
              <a:rPr lang="en-US" sz="2480">
                <a:solidFill>
                  <a:srgbClr val="FF0000"/>
                </a:solidFill>
              </a:rPr>
              <a:t>as</a:t>
            </a:r>
            <a:r>
              <a:rPr lang="en-US" sz="2480"/>
              <a:t> validator </a:t>
            </a:r>
            <a:r>
              <a:rPr lang="en-US" sz="2480">
                <a:solidFill>
                  <a:srgbClr val="FF0000"/>
                </a:solidFill>
              </a:rPr>
              <a:t>from</a:t>
            </a:r>
            <a:r>
              <a:rPr lang="en-US" sz="2480"/>
              <a:t> "./ZipCodeValidator";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Interface</a:t>
            </a:r>
            <a:endParaRPr sz="3870"/>
          </a:p>
        </p:txBody>
      </p:sp>
      <p:sp>
        <p:nvSpPr>
          <p:cNvPr id="272" name="Google Shape;272;p39"/>
          <p:cNvSpPr txBox="1"/>
          <p:nvPr>
            <p:ph idx="1" type="body"/>
          </p:nvPr>
        </p:nvSpPr>
        <p:spPr>
          <a:xfrm>
            <a:off x="-34636" y="685800"/>
            <a:ext cx="9009888" cy="1752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As known, it is possible to declare interfaces in TypeScript, which can further have one or more implementations</a:t>
            </a:r>
            <a:endParaRPr/>
          </a:p>
        </p:txBody>
      </p:sp>
      <p:sp>
        <p:nvSpPr>
          <p:cNvPr id="273" name="Google Shape;273;p39"/>
          <p:cNvSpPr txBox="1"/>
          <p:nvPr/>
        </p:nvSpPr>
        <p:spPr>
          <a:xfrm>
            <a:off x="-63708" y="2359702"/>
            <a:ext cx="8933688" cy="5334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562214"/>
              </a:buClr>
              <a:buSzPts val="3547"/>
              <a:buFont typeface="Cabin"/>
              <a:buNone/>
            </a:pPr>
            <a:r>
              <a:rPr lang="en-US" sz="3547">
                <a:solidFill>
                  <a:srgbClr val="562214"/>
                </a:solidFill>
                <a:latin typeface="Cabin"/>
                <a:ea typeface="Cabin"/>
                <a:cs typeface="Cabin"/>
                <a:sym typeface="Cabin"/>
              </a:rPr>
              <a:t>Questions</a:t>
            </a:r>
            <a:endParaRPr sz="3547">
              <a:solidFill>
                <a:srgbClr val="562214"/>
              </a:solidFill>
              <a:latin typeface="Cabin"/>
              <a:ea typeface="Cabin"/>
              <a:cs typeface="Cabin"/>
              <a:sym typeface="Cabin"/>
            </a:endParaRPr>
          </a:p>
        </p:txBody>
      </p:sp>
      <p:sp>
        <p:nvSpPr>
          <p:cNvPr id="274" name="Google Shape;274;p39"/>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275" name="Google Shape;275;p39"/>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rPr lang="en-US" sz="3200">
                <a:solidFill>
                  <a:schemeClr val="dk1"/>
                </a:solidFill>
                <a:latin typeface="Cabin"/>
                <a:ea typeface="Cabin"/>
                <a:cs typeface="Cabin"/>
                <a:sym typeface="Cabin"/>
              </a:rPr>
              <a:t>TBD</a:t>
            </a:r>
            <a:endParaRPr sz="3200">
              <a:solidFill>
                <a:schemeClr val="dk1"/>
              </a:solidFill>
              <a:latin typeface="Cabin"/>
              <a:ea typeface="Cabin"/>
              <a:cs typeface="Cabin"/>
              <a:sym typeface="Cab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TypeScript Generics</a:t>
            </a:r>
            <a:endParaRPr sz="3870"/>
          </a:p>
        </p:txBody>
      </p:sp>
      <p:sp>
        <p:nvSpPr>
          <p:cNvPr id="281" name="Google Shape;281;p40"/>
          <p:cNvSpPr txBox="1"/>
          <p:nvPr>
            <p:ph idx="1" type="body"/>
          </p:nvPr>
        </p:nvSpPr>
        <p:spPr>
          <a:xfrm>
            <a:off x="-34636" y="685800"/>
            <a:ext cx="9009888" cy="59436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Generics improves code reusability.</a:t>
            </a:r>
            <a:endParaRPr/>
          </a:p>
          <a:p>
            <a:pPr indent="0" lvl="0" marL="82296" rtl="0" algn="l">
              <a:lnSpc>
                <a:spcPct val="90000"/>
              </a:lnSpc>
              <a:spcBef>
                <a:spcPts val="600"/>
              </a:spcBef>
              <a:spcAft>
                <a:spcPts val="0"/>
              </a:spcAft>
              <a:buSzPts val="2560"/>
              <a:buNone/>
            </a:pPr>
            <a:r>
              <a:rPr lang="en-US"/>
              <a:t>TypeScript supports generics, just like other OO Languages, like Java, C++(templates), etc…</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Below is an example how to declare Generics</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b="1" lang="en-US"/>
              <a:t>function</a:t>
            </a:r>
            <a:r>
              <a:rPr lang="en-US"/>
              <a:t> </a:t>
            </a:r>
            <a:r>
              <a:rPr b="1" lang="en-US"/>
              <a:t>geg</a:t>
            </a:r>
            <a:r>
              <a:rPr lang="en-US"/>
              <a:t>&lt;</a:t>
            </a:r>
            <a:r>
              <a:rPr b="1" lang="en-US"/>
              <a:t>T</a:t>
            </a:r>
            <a:r>
              <a:rPr lang="en-US"/>
              <a:t>&gt;(arg: T): </a:t>
            </a:r>
            <a:r>
              <a:rPr b="1" lang="en-US"/>
              <a:t>T</a:t>
            </a:r>
            <a:r>
              <a:rPr lang="en-US"/>
              <a:t> { </a:t>
            </a:r>
            <a:r>
              <a:rPr b="1" lang="en-US"/>
              <a:t>return</a:t>
            </a:r>
            <a:r>
              <a:rPr lang="en-US"/>
              <a:t> arg;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How to use above Generic, with a specific type string</a:t>
            </a:r>
            <a:endParaRPr/>
          </a:p>
          <a:p>
            <a:pPr indent="0" lvl="0" marL="82296" rtl="0" algn="l">
              <a:lnSpc>
                <a:spcPct val="90000"/>
              </a:lnSpc>
              <a:spcBef>
                <a:spcPts val="600"/>
              </a:spcBef>
              <a:spcAft>
                <a:spcPts val="0"/>
              </a:spcAft>
              <a:buSzPts val="2560"/>
              <a:buNone/>
            </a:pPr>
            <a:r>
              <a:rPr b="1" lang="en-US"/>
              <a:t>let</a:t>
            </a:r>
            <a:r>
              <a:rPr lang="en-US"/>
              <a:t> output = geg&lt;string&gt;("myString");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t/>
            </a:r>
            <a:endParaRPr/>
          </a:p>
        </p:txBody>
      </p:sp>
      <p:sp>
        <p:nvSpPr>
          <p:cNvPr id="282" name="Google Shape;282;p40"/>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0" y="152400"/>
            <a:ext cx="8933688"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Difference between var and let keywords</a:t>
            </a:r>
            <a:endParaRPr sz="3870"/>
          </a:p>
        </p:txBody>
      </p:sp>
      <p:sp>
        <p:nvSpPr>
          <p:cNvPr id="288" name="Google Shape;288;p41"/>
          <p:cNvSpPr txBox="1"/>
          <p:nvPr>
            <p:ph idx="1" type="body"/>
          </p:nvPr>
        </p:nvSpPr>
        <p:spPr>
          <a:xfrm>
            <a:off x="-34636" y="685800"/>
            <a:ext cx="9009888"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600"/>
              <a:buNone/>
            </a:pPr>
            <a:r>
              <a:rPr lang="en-US" sz="2000"/>
              <a:t>function fun1() </a:t>
            </a:r>
            <a:endParaRPr/>
          </a:p>
          <a:p>
            <a:pPr indent="0" lvl="0" marL="82296" rtl="0" algn="l">
              <a:lnSpc>
                <a:spcPct val="80000"/>
              </a:lnSpc>
              <a:spcBef>
                <a:spcPts val="600"/>
              </a:spcBef>
              <a:spcAft>
                <a:spcPts val="0"/>
              </a:spcAft>
              <a:buSzPts val="1600"/>
              <a:buNone/>
            </a:pPr>
            <a:r>
              <a:rPr lang="en-US" sz="2000"/>
              <a:t>{ //abc is *not* visible out here </a:t>
            </a:r>
            <a:endParaRPr sz="2000"/>
          </a:p>
          <a:p>
            <a:pPr indent="0" lvl="0" marL="82296" rtl="0" algn="l">
              <a:lnSpc>
                <a:spcPct val="80000"/>
              </a:lnSpc>
              <a:spcBef>
                <a:spcPts val="600"/>
              </a:spcBef>
              <a:spcAft>
                <a:spcPts val="0"/>
              </a:spcAft>
              <a:buSzPts val="1600"/>
              <a:buNone/>
            </a:pPr>
            <a:r>
              <a:rPr lang="en-US" sz="2000"/>
              <a:t>	for( let abc= 0; abc&lt; 5; abc++ )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	//abc is only visible in here (and in the for() parentheses) </a:t>
            </a:r>
            <a:endParaRPr sz="2000"/>
          </a:p>
          <a:p>
            <a:pPr indent="0" lvl="0" marL="82296" rtl="0" algn="l">
              <a:lnSpc>
                <a:spcPct val="80000"/>
              </a:lnSpc>
              <a:spcBef>
                <a:spcPts val="600"/>
              </a:spcBef>
              <a:spcAft>
                <a:spcPts val="0"/>
              </a:spcAft>
              <a:buSzPts val="1600"/>
              <a:buNone/>
            </a:pPr>
            <a:r>
              <a:rPr lang="en-US" sz="2000"/>
              <a:t>	//and there is a separate abc variable for each iteration of the loop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//abc is *not* visible out here </a:t>
            </a:r>
            <a:endParaRPr sz="2000"/>
          </a:p>
          <a:p>
            <a:pPr indent="0" lvl="0" marL="82296" rtl="0" algn="l">
              <a:lnSpc>
                <a:spcPct val="80000"/>
              </a:lnSpc>
              <a:spcBef>
                <a:spcPts val="600"/>
              </a:spcBef>
              <a:spcAft>
                <a:spcPts val="0"/>
              </a:spcAft>
              <a:buSzPts val="1600"/>
              <a:buNone/>
            </a:pPr>
            <a:r>
              <a:rPr lang="en-US" sz="2000"/>
              <a:t>} </a:t>
            </a:r>
            <a:endParaRPr/>
          </a:p>
          <a:p>
            <a:pPr indent="0" lvl="0" marL="82296" rtl="0" algn="l">
              <a:lnSpc>
                <a:spcPct val="80000"/>
              </a:lnSpc>
              <a:spcBef>
                <a:spcPts val="600"/>
              </a:spcBef>
              <a:spcAft>
                <a:spcPts val="0"/>
              </a:spcAft>
              <a:buSzPts val="1600"/>
              <a:buNone/>
            </a:pPr>
            <a:r>
              <a:t/>
            </a:r>
            <a:endParaRPr sz="2000"/>
          </a:p>
          <a:p>
            <a:pPr indent="0" lvl="0" marL="82296" rtl="0" algn="l">
              <a:lnSpc>
                <a:spcPct val="80000"/>
              </a:lnSpc>
              <a:spcBef>
                <a:spcPts val="600"/>
              </a:spcBef>
              <a:spcAft>
                <a:spcPts val="0"/>
              </a:spcAft>
              <a:buSzPts val="1600"/>
              <a:buNone/>
            </a:pPr>
            <a:r>
              <a:rPr lang="en-US" sz="2000"/>
              <a:t>function fun2() </a:t>
            </a:r>
            <a:endParaRPr/>
          </a:p>
          <a:p>
            <a:pPr indent="0" lvl="0" marL="82296" rtl="0" algn="l">
              <a:lnSpc>
                <a:spcPct val="80000"/>
              </a:lnSpc>
              <a:spcBef>
                <a:spcPts val="600"/>
              </a:spcBef>
              <a:spcAft>
                <a:spcPts val="0"/>
              </a:spcAft>
              <a:buSzPts val="1600"/>
              <a:buNone/>
            </a:pPr>
            <a:r>
              <a:rPr lang="en-US" sz="2000"/>
              <a:t>{ //xyz *is* visible out here </a:t>
            </a:r>
            <a:endParaRPr sz="2000"/>
          </a:p>
          <a:p>
            <a:pPr indent="0" lvl="0" marL="82296" rtl="0" algn="l">
              <a:lnSpc>
                <a:spcPct val="80000"/>
              </a:lnSpc>
              <a:spcBef>
                <a:spcPts val="600"/>
              </a:spcBef>
              <a:spcAft>
                <a:spcPts val="0"/>
              </a:spcAft>
              <a:buSzPts val="1600"/>
              <a:buNone/>
            </a:pPr>
            <a:r>
              <a:rPr lang="en-US" sz="2000"/>
              <a:t>	for( var xyz= 0; xyz&lt; 5; xyz++ )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	//xyz is visible to the whole function </a:t>
            </a:r>
            <a:endParaRPr sz="2000"/>
          </a:p>
          <a:p>
            <a:pPr indent="0" lvl="0" marL="82296" rtl="0" algn="l">
              <a:lnSpc>
                <a:spcPct val="80000"/>
              </a:lnSpc>
              <a:spcBef>
                <a:spcPts val="600"/>
              </a:spcBef>
              <a:spcAft>
                <a:spcPts val="0"/>
              </a:spcAft>
              <a:buSzPts val="1600"/>
              <a:buNone/>
            </a:pPr>
            <a:r>
              <a:rPr lang="en-US" sz="2000"/>
              <a:t>	} </a:t>
            </a:r>
            <a:endParaRPr/>
          </a:p>
          <a:p>
            <a:pPr indent="0" lvl="0" marL="82296" rtl="0" algn="l">
              <a:lnSpc>
                <a:spcPct val="80000"/>
              </a:lnSpc>
              <a:spcBef>
                <a:spcPts val="600"/>
              </a:spcBef>
              <a:spcAft>
                <a:spcPts val="0"/>
              </a:spcAft>
              <a:buSzPts val="1600"/>
              <a:buNone/>
            </a:pPr>
            <a:r>
              <a:rPr lang="en-US" sz="2000"/>
              <a:t>//xyz *is* visible out here </a:t>
            </a:r>
            <a:endParaRPr sz="2000"/>
          </a:p>
          <a:p>
            <a:pPr indent="0" lvl="0" marL="82296" rtl="0" algn="l">
              <a:lnSpc>
                <a:spcPct val="80000"/>
              </a:lnSpc>
              <a:spcBef>
                <a:spcPts val="600"/>
              </a:spcBef>
              <a:spcAft>
                <a:spcPts val="0"/>
              </a:spcAft>
              <a:buSzPts val="1600"/>
              <a:buNone/>
            </a:pPr>
            <a:r>
              <a:rPr lang="en-US" sz="2000"/>
              <a:t>}</a:t>
            </a:r>
            <a:endParaRPr sz="2000"/>
          </a:p>
          <a:p>
            <a:pPr indent="0" lvl="0" marL="82296" rtl="0" algn="l">
              <a:lnSpc>
                <a:spcPct val="80000"/>
              </a:lnSpc>
              <a:spcBef>
                <a:spcPts val="600"/>
              </a:spcBef>
              <a:spcAft>
                <a:spcPts val="0"/>
              </a:spcAft>
              <a:buSzPts val="1600"/>
              <a:buNone/>
            </a:pPr>
            <a:r>
              <a:t/>
            </a:r>
            <a:endParaRPr sz="2000"/>
          </a:p>
        </p:txBody>
      </p:sp>
      <p:sp>
        <p:nvSpPr>
          <p:cNvPr id="289" name="Google Shape;289;p41"/>
          <p:cNvSpPr txBox="1"/>
          <p:nvPr/>
        </p:nvSpPr>
        <p:spPr>
          <a:xfrm>
            <a:off x="0" y="3130446"/>
            <a:ext cx="9009888" cy="1752600"/>
          </a:xfrm>
          <a:prstGeom prst="rect">
            <a:avLst/>
          </a:prstGeom>
          <a:noFill/>
          <a:ln>
            <a:noFill/>
          </a:ln>
        </p:spPr>
        <p:txBody>
          <a:bodyPr anchorCtr="0" anchor="t" bIns="45700" lIns="91425" spcFirstLastPara="1" rIns="91425" wrap="square" tIns="45700">
            <a:noAutofit/>
          </a:bodyPr>
          <a:lstStyle/>
          <a:p>
            <a:pPr indent="0" lvl="0" marL="82296" marR="0" rtl="0" algn="l">
              <a:lnSpc>
                <a:spcPct val="100000"/>
              </a:lnSpc>
              <a:spcBef>
                <a:spcPts val="0"/>
              </a:spcBef>
              <a:spcAft>
                <a:spcPts val="0"/>
              </a:spcAft>
              <a:buClr>
                <a:schemeClr val="accent1"/>
              </a:buClr>
              <a:buSzPts val="2560"/>
              <a:buFont typeface="Noto Sans Symbols"/>
              <a:buNone/>
            </a:pPr>
            <a:r>
              <a:t/>
            </a:r>
            <a:endParaRPr sz="3200">
              <a:solidFill>
                <a:schemeClr val="dk1"/>
              </a:solidFill>
              <a:latin typeface="Cabin"/>
              <a:ea typeface="Cabin"/>
              <a:cs typeface="Cabin"/>
              <a:sym typeface="Cabin"/>
            </a:endParaRPr>
          </a:p>
        </p:txBody>
      </p:sp>
      <p:sp>
        <p:nvSpPr>
          <p:cNvPr id="290" name="Google Shape;290;p41"/>
          <p:cNvSpPr/>
          <p:nvPr/>
        </p:nvSpPr>
        <p:spPr>
          <a:xfrm>
            <a:off x="7543800" y="1371600"/>
            <a:ext cx="533400" cy="1371600"/>
          </a:xfrm>
          <a:prstGeom prst="rightBrace">
            <a:avLst>
              <a:gd fmla="val 8333" name="adj1"/>
              <a:gd fmla="val 50000" name="adj2"/>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cxnSp>
        <p:nvCxnSpPr>
          <p:cNvPr id="291" name="Google Shape;291;p41"/>
          <p:cNvCxnSpPr/>
          <p:nvPr/>
        </p:nvCxnSpPr>
        <p:spPr>
          <a:xfrm>
            <a:off x="10896600" y="2895600"/>
            <a:ext cx="914400" cy="914400"/>
          </a:xfrm>
          <a:prstGeom prst="straightConnector1">
            <a:avLst/>
          </a:prstGeom>
          <a:noFill/>
          <a:ln cap="flat" cmpd="sng" w="9525">
            <a:solidFill>
              <a:schemeClr val="accent1"/>
            </a:solidFill>
            <a:prstDash val="solid"/>
            <a:round/>
            <a:headEnd len="sm" w="sm" type="none"/>
            <a:tailEnd len="sm" w="sm" type="none"/>
          </a:ln>
        </p:spPr>
      </p:cxnSp>
      <p:sp>
        <p:nvSpPr>
          <p:cNvPr id="292" name="Google Shape;292;p41"/>
          <p:cNvSpPr txBox="1"/>
          <p:nvPr/>
        </p:nvSpPr>
        <p:spPr>
          <a:xfrm>
            <a:off x="7937294" y="1742354"/>
            <a:ext cx="9144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bin"/>
                <a:ea typeface="Cabin"/>
                <a:cs typeface="Cabin"/>
                <a:sym typeface="Cabin"/>
              </a:rPr>
              <a:t>Scope of let</a:t>
            </a:r>
            <a:endParaRPr b="1" sz="1800">
              <a:solidFill>
                <a:srgbClr val="FF0000"/>
              </a:solidFill>
              <a:latin typeface="Cabin"/>
              <a:ea typeface="Cabin"/>
              <a:cs typeface="Cabin"/>
              <a:sym typeface="Cabin"/>
            </a:endParaRPr>
          </a:p>
        </p:txBody>
      </p:sp>
      <p:sp>
        <p:nvSpPr>
          <p:cNvPr id="293" name="Google Shape;293;p41"/>
          <p:cNvSpPr/>
          <p:nvPr/>
        </p:nvSpPr>
        <p:spPr>
          <a:xfrm>
            <a:off x="7543800" y="4006746"/>
            <a:ext cx="555887" cy="2470254"/>
          </a:xfrm>
          <a:prstGeom prst="rightBrace">
            <a:avLst>
              <a:gd fmla="val 8333" name="adj1"/>
              <a:gd fmla="val 50000" name="adj2"/>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294" name="Google Shape;294;p41"/>
          <p:cNvSpPr txBox="1"/>
          <p:nvPr/>
        </p:nvSpPr>
        <p:spPr>
          <a:xfrm>
            <a:off x="8123421" y="4883046"/>
            <a:ext cx="9144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bin"/>
                <a:ea typeface="Cabin"/>
                <a:cs typeface="Cabin"/>
                <a:sym typeface="Cabin"/>
              </a:rPr>
              <a:t>Scope of var</a:t>
            </a:r>
            <a:endParaRPr b="1" sz="1800">
              <a:solidFill>
                <a:srgbClr val="FF0000"/>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0" y="76200"/>
            <a:ext cx="86288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JavaScript: Why so Popular</a:t>
            </a:r>
            <a:endParaRPr/>
          </a:p>
        </p:txBody>
      </p:sp>
      <p:sp>
        <p:nvSpPr>
          <p:cNvPr id="117" name="Google Shape;117;p15"/>
          <p:cNvSpPr txBox="1"/>
          <p:nvPr>
            <p:ph idx="1" type="body"/>
          </p:nvPr>
        </p:nvSpPr>
        <p:spPr>
          <a:xfrm>
            <a:off x="0" y="762000"/>
            <a:ext cx="8628888"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b="1" lang="en-US" sz="2960"/>
              <a:t>1. Simple — </a:t>
            </a:r>
            <a:r>
              <a:rPr lang="en-US" sz="2960"/>
              <a:t>JavaScript has become so widespread as basics are simple and easy to learn</a:t>
            </a:r>
            <a:endParaRPr/>
          </a:p>
          <a:p>
            <a:pPr indent="0" lvl="0" marL="82296" rtl="0" algn="l">
              <a:lnSpc>
                <a:spcPct val="80000"/>
              </a:lnSpc>
              <a:spcBef>
                <a:spcPts val="600"/>
              </a:spcBef>
              <a:spcAft>
                <a:spcPts val="0"/>
              </a:spcAft>
              <a:buSzPts val="2368"/>
              <a:buNone/>
            </a:pPr>
            <a:r>
              <a:rPr b="1" lang="en-US" sz="2960"/>
              <a:t>2. Extensible — </a:t>
            </a:r>
            <a:r>
              <a:rPr lang="en-US" sz="2960"/>
              <a:t>Javascript can be coupled with many powerful tools that give it a ton of utility: JSON, AJAX, Nodejs, MongoDB, jQuery. </a:t>
            </a:r>
            <a:endParaRPr sz="2960"/>
          </a:p>
          <a:p>
            <a:pPr indent="0" lvl="0" marL="82296" rtl="0" algn="l">
              <a:lnSpc>
                <a:spcPct val="80000"/>
              </a:lnSpc>
              <a:spcBef>
                <a:spcPts val="600"/>
              </a:spcBef>
              <a:spcAft>
                <a:spcPts val="0"/>
              </a:spcAft>
              <a:buSzPts val="2368"/>
              <a:buNone/>
            </a:pPr>
            <a:r>
              <a:rPr lang="en-US" sz="2960"/>
              <a:t>AJAX improves user experience by displaying web page to User, and parallely loads a portion of Webpage, and jQuery gives it an extensive code library that makes writing complex Javascript much quicker/easier. </a:t>
            </a:r>
            <a:endParaRPr sz="2960"/>
          </a:p>
          <a:p>
            <a:pPr indent="0" lvl="0" marL="82296" rtl="0" algn="l">
              <a:lnSpc>
                <a:spcPct val="80000"/>
              </a:lnSpc>
              <a:spcBef>
                <a:spcPts val="600"/>
              </a:spcBef>
              <a:spcAft>
                <a:spcPts val="0"/>
              </a:spcAft>
              <a:buSzPts val="2368"/>
              <a:buNone/>
            </a:pPr>
            <a:r>
              <a:rPr b="1" lang="en-US" sz="2960"/>
              <a:t>3. Accessible — </a:t>
            </a:r>
            <a:r>
              <a:rPr lang="en-US" sz="2960"/>
              <a:t>Runs in a browser so you don’t need to download it in order to use it. All you need is a text editor. </a:t>
            </a:r>
            <a:endParaRPr sz="2960"/>
          </a:p>
          <a:p>
            <a:pPr indent="0" lvl="0" marL="82296" rtl="0" algn="l">
              <a:lnSpc>
                <a:spcPct val="80000"/>
              </a:lnSpc>
              <a:spcBef>
                <a:spcPts val="600"/>
              </a:spcBef>
              <a:spcAft>
                <a:spcPts val="0"/>
              </a:spcAft>
              <a:buSzPts val="2368"/>
              <a:buNone/>
            </a:pPr>
            <a:r>
              <a:rPr b="1" lang="en-US" sz="2960"/>
              <a:t>4. Widerange- </a:t>
            </a:r>
            <a:r>
              <a:rPr lang="en-US" sz="2960"/>
              <a:t>JavaScript can also be used to develop Mobile Applications</a:t>
            </a:r>
            <a:endParaRPr sz="296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3748" y="228600"/>
            <a:ext cx="8933688"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4 Development Environment Setup</a:t>
            </a:r>
            <a:endParaRPr sz="3870"/>
          </a:p>
        </p:txBody>
      </p:sp>
      <p:sp>
        <p:nvSpPr>
          <p:cNvPr id="300" name="Google Shape;300;p42"/>
          <p:cNvSpPr txBox="1"/>
          <p:nvPr>
            <p:ph idx="1" type="body"/>
          </p:nvPr>
        </p:nvSpPr>
        <p:spPr>
          <a:xfrm>
            <a:off x="26232" y="914400"/>
            <a:ext cx="9117767" cy="5791200"/>
          </a:xfrm>
          <a:prstGeom prst="rect">
            <a:avLst/>
          </a:prstGeom>
          <a:noFill/>
          <a:ln>
            <a:noFill/>
          </a:ln>
        </p:spPr>
        <p:txBody>
          <a:bodyPr anchorCtr="0" anchor="t" bIns="45700" lIns="91425" spcFirstLastPara="1" rIns="91425" wrap="square" tIns="45700">
            <a:noAutofit/>
          </a:bodyPr>
          <a:lstStyle/>
          <a:p>
            <a:pPr indent="-514350" lvl="0" marL="596646" rtl="0" algn="l">
              <a:lnSpc>
                <a:spcPct val="100000"/>
              </a:lnSpc>
              <a:spcBef>
                <a:spcPts val="0"/>
              </a:spcBef>
              <a:spcAft>
                <a:spcPts val="0"/>
              </a:spcAft>
              <a:buSzPts val="2560"/>
              <a:buFont typeface="Cabin"/>
              <a:buAutoNum type="arabicPeriod"/>
            </a:pPr>
            <a:r>
              <a:rPr lang="en-US"/>
              <a:t>Install Node JS and npm  (Minimum version node 6.9.x and npm 3.x.x by running node -v and npm –v)</a:t>
            </a:r>
            <a:endParaRPr/>
          </a:p>
          <a:p>
            <a:pPr indent="-514350" lvl="0" marL="596646" rtl="0" algn="l">
              <a:lnSpc>
                <a:spcPct val="100000"/>
              </a:lnSpc>
              <a:spcBef>
                <a:spcPts val="600"/>
              </a:spcBef>
              <a:spcAft>
                <a:spcPts val="0"/>
              </a:spcAft>
              <a:buSzPts val="2560"/>
              <a:buFont typeface="Cabin"/>
              <a:buAutoNum type="arabicPeriod"/>
            </a:pPr>
            <a:r>
              <a:rPr lang="en-US"/>
              <a:t>Install the Angular CLI globally.</a:t>
            </a:r>
            <a:endParaRPr/>
          </a:p>
          <a:p>
            <a:pPr indent="0" lvl="0" marL="82296" rtl="0" algn="l">
              <a:lnSpc>
                <a:spcPct val="100000"/>
              </a:lnSpc>
              <a:spcBef>
                <a:spcPts val="600"/>
              </a:spcBef>
              <a:spcAft>
                <a:spcPts val="0"/>
              </a:spcAft>
              <a:buSzPts val="2560"/>
              <a:buNone/>
            </a:pPr>
            <a:r>
              <a:rPr b="1" lang="en-US"/>
              <a:t>	</a:t>
            </a:r>
            <a:r>
              <a:rPr b="1" lang="en-US">
                <a:solidFill>
                  <a:srgbClr val="FF0000"/>
                </a:solidFill>
              </a:rPr>
              <a:t>npm install -g @angular/cli</a:t>
            </a:r>
            <a:endParaRPr/>
          </a:p>
          <a:p>
            <a:pPr indent="-514350" lvl="0" marL="596646" rtl="0" algn="l">
              <a:lnSpc>
                <a:spcPct val="100000"/>
              </a:lnSpc>
              <a:spcBef>
                <a:spcPts val="600"/>
              </a:spcBef>
              <a:spcAft>
                <a:spcPts val="0"/>
              </a:spcAft>
              <a:buSzPts val="2560"/>
              <a:buFont typeface="Cabin"/>
              <a:buAutoNum type="arabicPeriod" startAt="3"/>
            </a:pPr>
            <a:r>
              <a:rPr lang="en-US"/>
              <a:t>Create a new project</a:t>
            </a:r>
            <a:endParaRPr/>
          </a:p>
          <a:p>
            <a:pPr indent="0" lvl="0" marL="82296" rtl="0" algn="l">
              <a:lnSpc>
                <a:spcPct val="100000"/>
              </a:lnSpc>
              <a:spcBef>
                <a:spcPts val="600"/>
              </a:spcBef>
              <a:spcAft>
                <a:spcPts val="0"/>
              </a:spcAft>
              <a:buSzPts val="2560"/>
              <a:buNone/>
            </a:pPr>
            <a:r>
              <a:rPr b="1" lang="en-US"/>
              <a:t>	</a:t>
            </a:r>
            <a:r>
              <a:rPr b="1" lang="en-US">
                <a:solidFill>
                  <a:srgbClr val="FF0000"/>
                </a:solidFill>
              </a:rPr>
              <a:t>ng new my-app</a:t>
            </a:r>
            <a:endParaRPr/>
          </a:p>
          <a:p>
            <a:pPr indent="-514350" lvl="0" marL="596646" rtl="0" algn="l">
              <a:lnSpc>
                <a:spcPct val="100000"/>
              </a:lnSpc>
              <a:spcBef>
                <a:spcPts val="600"/>
              </a:spcBef>
              <a:spcAft>
                <a:spcPts val="0"/>
              </a:spcAft>
              <a:buSzPts val="2560"/>
              <a:buFont typeface="Cabin"/>
              <a:buAutoNum type="arabicPeriod" startAt="4"/>
            </a:pPr>
            <a:r>
              <a:rPr lang="en-US"/>
              <a:t>Go to the project directory and launch the server.</a:t>
            </a:r>
            <a:endParaRPr/>
          </a:p>
          <a:p>
            <a:pPr indent="0" lvl="0" marL="82296" rtl="0" algn="l">
              <a:lnSpc>
                <a:spcPct val="100000"/>
              </a:lnSpc>
              <a:spcBef>
                <a:spcPts val="600"/>
              </a:spcBef>
              <a:spcAft>
                <a:spcPts val="0"/>
              </a:spcAft>
              <a:buSzPts val="2560"/>
              <a:buNone/>
            </a:pPr>
            <a:r>
              <a:rPr b="1" lang="en-US"/>
              <a:t>	</a:t>
            </a:r>
            <a:r>
              <a:rPr b="1" lang="en-US">
                <a:solidFill>
                  <a:srgbClr val="FF0000"/>
                </a:solidFill>
              </a:rPr>
              <a:t>cd my-app </a:t>
            </a:r>
            <a:endParaRPr b="1">
              <a:solidFill>
                <a:srgbClr val="FF0000"/>
              </a:solidFill>
            </a:endParaRPr>
          </a:p>
          <a:p>
            <a:pPr indent="0" lvl="0" marL="82296" rtl="0" algn="l">
              <a:lnSpc>
                <a:spcPct val="100000"/>
              </a:lnSpc>
              <a:spcBef>
                <a:spcPts val="600"/>
              </a:spcBef>
              <a:spcAft>
                <a:spcPts val="0"/>
              </a:spcAft>
              <a:buSzPts val="2560"/>
              <a:buNone/>
            </a:pPr>
            <a:r>
              <a:rPr b="1" lang="en-US">
                <a:solidFill>
                  <a:srgbClr val="FF0000"/>
                </a:solidFill>
              </a:rPr>
              <a:t>	ng serve --open</a:t>
            </a:r>
            <a:endParaRPr/>
          </a:p>
        </p:txBody>
      </p:sp>
      <p:pic>
        <p:nvPicPr>
          <p:cNvPr id="301" name="Google Shape;301;p42"/>
          <p:cNvPicPr preferRelativeResize="0"/>
          <p:nvPr/>
        </p:nvPicPr>
        <p:blipFill rotWithShape="1">
          <a:blip r:embed="rId3">
            <a:alphaModFix/>
          </a:blip>
          <a:srcRect b="0" l="0" r="0" t="0"/>
          <a:stretch/>
        </p:blipFill>
        <p:spPr>
          <a:xfrm>
            <a:off x="4267200" y="3596389"/>
            <a:ext cx="4876800" cy="13092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748" y="228600"/>
            <a:ext cx="8933688"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Visual Studio Code IDE Setup</a:t>
            </a:r>
            <a:endParaRPr sz="3870"/>
          </a:p>
        </p:txBody>
      </p:sp>
      <p:sp>
        <p:nvSpPr>
          <p:cNvPr id="307" name="Google Shape;307;p43"/>
          <p:cNvSpPr txBox="1"/>
          <p:nvPr>
            <p:ph idx="1" type="body"/>
          </p:nvPr>
        </p:nvSpPr>
        <p:spPr>
          <a:xfrm>
            <a:off x="26232" y="914400"/>
            <a:ext cx="9117767" cy="1752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Visual Studio Code 1.1x(or later) can be installed, for  TypeScript code Development. </a:t>
            </a:r>
            <a:endParaRPr/>
          </a:p>
          <a:p>
            <a:pPr indent="0" lvl="0" marL="82296" rtl="0" algn="l">
              <a:lnSpc>
                <a:spcPct val="100000"/>
              </a:lnSpc>
              <a:spcBef>
                <a:spcPts val="600"/>
              </a:spcBef>
              <a:spcAft>
                <a:spcPts val="0"/>
              </a:spcAft>
              <a:buSzPts val="2560"/>
              <a:buNone/>
            </a:pPr>
            <a:r>
              <a:rPr lang="en-US"/>
              <a:t>To build and run ng Commands, follow below steps</a:t>
            </a:r>
            <a:endParaRPr/>
          </a:p>
        </p:txBody>
      </p:sp>
      <p:pic>
        <p:nvPicPr>
          <p:cNvPr id="308" name="Google Shape;308;p43"/>
          <p:cNvPicPr preferRelativeResize="0"/>
          <p:nvPr/>
        </p:nvPicPr>
        <p:blipFill rotWithShape="1">
          <a:blip r:embed="rId3">
            <a:alphaModFix/>
          </a:blip>
          <a:srcRect b="0" l="0" r="0" t="0"/>
          <a:stretch/>
        </p:blipFill>
        <p:spPr>
          <a:xfrm>
            <a:off x="48720" y="2590800"/>
            <a:ext cx="9095280" cy="426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0" y="19987"/>
            <a:ext cx="7498080" cy="970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What is Angular 2/4</a:t>
            </a:r>
            <a:endParaRPr/>
          </a:p>
        </p:txBody>
      </p:sp>
      <p:sp>
        <p:nvSpPr>
          <p:cNvPr id="314" name="Google Shape;314;p44"/>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2368"/>
              <a:buChar char="●"/>
            </a:pPr>
            <a:r>
              <a:rPr lang="en-US" sz="2960"/>
              <a:t>Angular 2/4 has been developed by the same team who developed the famous angularJS, bring hard learned lessons of AngularJS into Angular 2/4. </a:t>
            </a:r>
            <a:endParaRPr/>
          </a:p>
          <a:p>
            <a:pPr indent="-283464" lvl="0" marL="365760" rtl="0" algn="l">
              <a:lnSpc>
                <a:spcPct val="80000"/>
              </a:lnSpc>
              <a:spcBef>
                <a:spcPts val="600"/>
              </a:spcBef>
              <a:spcAft>
                <a:spcPts val="0"/>
              </a:spcAft>
              <a:buSzPts val="2368"/>
              <a:buChar char="●"/>
            </a:pPr>
            <a:r>
              <a:rPr b="1" lang="en-US" sz="2960">
                <a:solidFill>
                  <a:srgbClr val="FF0000"/>
                </a:solidFill>
              </a:rPr>
              <a:t>Angular 2/4 is more of an </a:t>
            </a:r>
            <a:r>
              <a:rPr b="1" lang="en-US" sz="2960" u="sng">
                <a:solidFill>
                  <a:srgbClr val="FF0000"/>
                </a:solidFill>
              </a:rPr>
              <a:t>ALL IN ONE framework</a:t>
            </a:r>
            <a:r>
              <a:rPr lang="en-US" sz="2960"/>
              <a:t>. So, it gives you everything to create a single website, rather than using multiple JS Frameworks.</a:t>
            </a:r>
            <a:endParaRPr/>
          </a:p>
          <a:p>
            <a:pPr indent="-133096" lvl="0" marL="365760"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Below are Angular 2/4 features:</a:t>
            </a:r>
            <a:endParaRPr/>
          </a:p>
          <a:p>
            <a:pPr indent="0" lvl="0" marL="82296" rtl="0" algn="l">
              <a:lnSpc>
                <a:spcPct val="80000"/>
              </a:lnSpc>
              <a:spcBef>
                <a:spcPts val="600"/>
              </a:spcBef>
              <a:spcAft>
                <a:spcPts val="0"/>
              </a:spcAft>
              <a:buSzPts val="2368"/>
              <a:buNone/>
            </a:pPr>
            <a:r>
              <a:rPr b="1" lang="en-US" sz="2960"/>
              <a:t>Angular 2/4 uses TypeScript: </a:t>
            </a:r>
            <a:r>
              <a:rPr lang="en-US" sz="2960"/>
              <a:t>TypeScript is developed by Microsoft and is supported by angular 2/4. It introduces static types which makes things like IDEs and builders/compilers more effective. In some scenarios it also makes writing testing your code easier.</a:t>
            </a:r>
            <a:endParaRPr sz="296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0" y="19987"/>
            <a:ext cx="9144000" cy="970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Advantages of Angular 2/4(over Angular JS)</a:t>
            </a:r>
            <a:endParaRPr sz="3870"/>
          </a:p>
        </p:txBody>
      </p:sp>
      <p:sp>
        <p:nvSpPr>
          <p:cNvPr id="320" name="Google Shape;320;p45"/>
          <p:cNvSpPr txBox="1"/>
          <p:nvPr>
            <p:ph idx="1" type="body"/>
          </p:nvPr>
        </p:nvSpPr>
        <p:spPr>
          <a:xfrm>
            <a:off x="0" y="838200"/>
            <a:ext cx="89916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b="1" lang="en-US" sz="2960">
                <a:solidFill>
                  <a:srgbClr val="FF0000"/>
                </a:solidFill>
              </a:rPr>
              <a:t>Modular</a:t>
            </a:r>
            <a:r>
              <a:rPr b="1" lang="en-US" sz="2960"/>
              <a:t>: </a:t>
            </a:r>
            <a:r>
              <a:rPr lang="en-US" sz="2960"/>
              <a:t>Angular apps are quite modular i.e. organising your code into independent chunks or buckets such that each of such bucket offers similar kind of functionality. </a:t>
            </a:r>
            <a:endParaRPr sz="2960"/>
          </a:p>
          <a:p>
            <a:pPr indent="-283464" lvl="0" marL="365760" rtl="0" algn="l">
              <a:lnSpc>
                <a:spcPct val="90000"/>
              </a:lnSpc>
              <a:spcBef>
                <a:spcPts val="600"/>
              </a:spcBef>
              <a:spcAft>
                <a:spcPts val="0"/>
              </a:spcAft>
              <a:buSzPts val="2368"/>
              <a:buChar char="●"/>
            </a:pPr>
            <a:r>
              <a:rPr lang="en-US" sz="2960"/>
              <a:t>This makes </a:t>
            </a:r>
            <a:r>
              <a:rPr b="1" lang="en-US" sz="2960">
                <a:solidFill>
                  <a:srgbClr val="FF0000"/>
                </a:solidFill>
              </a:rPr>
              <a:t>testing, upgradation</a:t>
            </a:r>
            <a:r>
              <a:rPr b="1" lang="en-US" sz="2960"/>
              <a:t> </a:t>
            </a:r>
            <a:r>
              <a:rPr lang="en-US" sz="2960"/>
              <a:t>and </a:t>
            </a:r>
            <a:r>
              <a:rPr b="1" lang="en-US" sz="2960">
                <a:solidFill>
                  <a:srgbClr val="FF0000"/>
                </a:solidFill>
              </a:rPr>
              <a:t>maintenance</a:t>
            </a:r>
            <a:r>
              <a:rPr lang="en-US" sz="2960">
                <a:solidFill>
                  <a:srgbClr val="FF0000"/>
                </a:solidFill>
              </a:rPr>
              <a:t> </a:t>
            </a:r>
            <a:r>
              <a:rPr lang="en-US" sz="2960"/>
              <a:t>of the app a lot more convenient. </a:t>
            </a:r>
            <a:endParaRPr sz="2960"/>
          </a:p>
          <a:p>
            <a:pPr indent="-283464" lvl="0" marL="365760" rtl="0" algn="l">
              <a:lnSpc>
                <a:spcPct val="90000"/>
              </a:lnSpc>
              <a:spcBef>
                <a:spcPts val="600"/>
              </a:spcBef>
              <a:spcAft>
                <a:spcPts val="0"/>
              </a:spcAft>
              <a:buSzPts val="2368"/>
              <a:buChar char="●"/>
            </a:pPr>
            <a:r>
              <a:rPr lang="en-US" sz="2960"/>
              <a:t>Enterprise applications tends to grow quite large and need to be </a:t>
            </a:r>
            <a:r>
              <a:rPr b="1" lang="en-US" sz="2960">
                <a:solidFill>
                  <a:srgbClr val="FF0000"/>
                </a:solidFill>
              </a:rPr>
              <a:t>maintainable</a:t>
            </a:r>
            <a:r>
              <a:rPr lang="en-US" sz="2960"/>
              <a:t>, which is definitely achievable with Angular.</a:t>
            </a:r>
            <a:endParaRPr/>
          </a:p>
          <a:p>
            <a:pPr indent="-283464" lvl="0" marL="365760" rtl="0" algn="l">
              <a:lnSpc>
                <a:spcPct val="90000"/>
              </a:lnSpc>
              <a:spcBef>
                <a:spcPts val="600"/>
              </a:spcBef>
              <a:spcAft>
                <a:spcPts val="0"/>
              </a:spcAft>
              <a:buSzPts val="2368"/>
              <a:buChar char="●"/>
            </a:pPr>
            <a:r>
              <a:rPr b="1" lang="en-US" sz="2960">
                <a:solidFill>
                  <a:srgbClr val="FF0000"/>
                </a:solidFill>
              </a:rPr>
              <a:t>Scalable </a:t>
            </a:r>
            <a:endParaRPr/>
          </a:p>
          <a:p>
            <a:pPr indent="-283464" lvl="0" marL="365760" rtl="0" algn="l">
              <a:lnSpc>
                <a:spcPct val="90000"/>
              </a:lnSpc>
              <a:spcBef>
                <a:spcPts val="600"/>
              </a:spcBef>
              <a:spcAft>
                <a:spcPts val="0"/>
              </a:spcAft>
              <a:buSzPts val="2368"/>
              <a:buChar char="●"/>
            </a:pPr>
            <a:r>
              <a:rPr b="1" lang="en-US" sz="2960">
                <a:solidFill>
                  <a:srgbClr val="FF0000"/>
                </a:solidFill>
              </a:rPr>
              <a:t>Better Performance </a:t>
            </a:r>
            <a:r>
              <a:rPr lang="en-US" sz="2960"/>
              <a:t>and Mobile Friendly</a:t>
            </a:r>
            <a:endParaRPr/>
          </a:p>
          <a:p>
            <a:pPr indent="-283464" lvl="0" marL="365760" rtl="0" algn="l">
              <a:lnSpc>
                <a:spcPct val="90000"/>
              </a:lnSpc>
              <a:spcBef>
                <a:spcPts val="600"/>
              </a:spcBef>
              <a:spcAft>
                <a:spcPts val="0"/>
              </a:spcAft>
              <a:buSzPts val="2368"/>
              <a:buChar char="●"/>
            </a:pPr>
            <a:r>
              <a:rPr lang="en-US" sz="2960"/>
              <a:t>Can also be used to develop Native Applications for Desktop and Mobile</a:t>
            </a:r>
            <a:endParaRPr/>
          </a:p>
          <a:p>
            <a:pPr indent="-133096" lvl="0" marL="365760" rtl="0" algn="l">
              <a:lnSpc>
                <a:spcPct val="90000"/>
              </a:lnSpc>
              <a:spcBef>
                <a:spcPts val="600"/>
              </a:spcBef>
              <a:spcAft>
                <a:spcPts val="0"/>
              </a:spcAft>
              <a:buSzPts val="2368"/>
              <a:buNone/>
            </a:pPr>
            <a:r>
              <a:t/>
            </a:r>
            <a:endParaRPr sz="296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152400" y="274638"/>
            <a:ext cx="87812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Disadvantages of Angular 2/4</a:t>
            </a:r>
            <a:endParaRPr sz="3870"/>
          </a:p>
        </p:txBody>
      </p:sp>
      <p:sp>
        <p:nvSpPr>
          <p:cNvPr id="326" name="Google Shape;326;p46"/>
          <p:cNvSpPr txBox="1"/>
          <p:nvPr>
            <p:ph idx="1" type="body"/>
          </p:nvPr>
        </p:nvSpPr>
        <p:spPr>
          <a:xfrm>
            <a:off x="152400" y="838200"/>
            <a:ext cx="8781288" cy="5410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Though AngularJS comes with a lot of merits, here are some points of concern:</a:t>
            </a:r>
            <a:endParaRPr/>
          </a:p>
          <a:p>
            <a:pPr indent="-283464" lvl="0" marL="365760" rtl="0" algn="l">
              <a:lnSpc>
                <a:spcPct val="100000"/>
              </a:lnSpc>
              <a:spcBef>
                <a:spcPts val="600"/>
              </a:spcBef>
              <a:spcAft>
                <a:spcPts val="0"/>
              </a:spcAft>
              <a:buSzPts val="2560"/>
              <a:buChar char="●"/>
            </a:pPr>
            <a:r>
              <a:rPr b="1" lang="en-US"/>
              <a:t>Not secure </a:t>
            </a:r>
            <a:r>
              <a:rPr lang="en-US"/>
              <a:t>: Being JavaScript only framework, application written in AngularJS are not safe. Server side authentication and authorization is must to keep an application secure.</a:t>
            </a:r>
            <a:endParaRPr/>
          </a:p>
          <a:p>
            <a:pPr indent="-283464" lvl="0" marL="365760" rtl="0" algn="l">
              <a:lnSpc>
                <a:spcPct val="100000"/>
              </a:lnSpc>
              <a:spcBef>
                <a:spcPts val="600"/>
              </a:spcBef>
              <a:spcAft>
                <a:spcPts val="0"/>
              </a:spcAft>
              <a:buSzPts val="2560"/>
              <a:buChar char="●"/>
            </a:pPr>
            <a:r>
              <a:rPr b="1" lang="en-US"/>
              <a:t>Not degradable</a:t>
            </a:r>
            <a:r>
              <a:rPr lang="en-US"/>
              <a:t>: If the user of your application disables JavaScript, then nothing would be visible, except the basic page.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52400" y="274638"/>
            <a:ext cx="87812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Architecture</a:t>
            </a:r>
            <a:endParaRPr sz="3870"/>
          </a:p>
        </p:txBody>
      </p:sp>
      <p:pic>
        <p:nvPicPr>
          <p:cNvPr id="332" name="Google Shape;332;p47"/>
          <p:cNvPicPr preferRelativeResize="0"/>
          <p:nvPr/>
        </p:nvPicPr>
        <p:blipFill rotWithShape="1">
          <a:blip r:embed="rId3">
            <a:alphaModFix/>
          </a:blip>
          <a:srcRect b="0" l="0" r="0" t="0"/>
          <a:stretch/>
        </p:blipFill>
        <p:spPr>
          <a:xfrm>
            <a:off x="533400" y="974109"/>
            <a:ext cx="7938180" cy="5410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8"/>
          <p:cNvSpPr txBox="1"/>
          <p:nvPr>
            <p:ph type="title"/>
          </p:nvPr>
        </p:nvSpPr>
        <p:spPr>
          <a:xfrm>
            <a:off x="0" y="152400"/>
            <a:ext cx="87812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Naming Convention of files</a:t>
            </a:r>
            <a:endParaRPr sz="3870"/>
          </a:p>
        </p:txBody>
      </p:sp>
      <p:sp>
        <p:nvSpPr>
          <p:cNvPr id="338" name="Google Shape;338;p48"/>
          <p:cNvSpPr txBox="1"/>
          <p:nvPr>
            <p:ph idx="1" type="body"/>
          </p:nvPr>
        </p:nvSpPr>
        <p:spPr>
          <a:xfrm>
            <a:off x="152400" y="762000"/>
            <a:ext cx="8705088" cy="5334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.ts files indicates they are TypeScript Files</a:t>
            </a:r>
            <a:endParaRPr/>
          </a:p>
        </p:txBody>
      </p:sp>
      <p:graphicFrame>
        <p:nvGraphicFramePr>
          <p:cNvPr id="339" name="Google Shape;339;p48"/>
          <p:cNvGraphicFramePr/>
          <p:nvPr/>
        </p:nvGraphicFramePr>
        <p:xfrm>
          <a:off x="304800" y="1295400"/>
          <a:ext cx="3000000" cy="3000000"/>
        </p:xfrm>
        <a:graphic>
          <a:graphicData uri="http://schemas.openxmlformats.org/drawingml/2006/table">
            <a:tbl>
              <a:tblPr bandRow="1" firstRow="1">
                <a:noFill/>
                <a:tableStyleId>{F25EA6BD-A2A0-4C15-9DE9-E99A6E93001A}</a:tableStyleId>
              </a:tblPr>
              <a:tblGrid>
                <a:gridCol w="4076700"/>
                <a:gridCol w="4076700"/>
              </a:tblGrid>
              <a:tr h="549950">
                <a:tc>
                  <a:txBody>
                    <a:bodyPr/>
                    <a:lstStyle/>
                    <a:p>
                      <a:pPr indent="0" lvl="0" marL="0" marR="0" rtl="0" algn="l">
                        <a:spcBef>
                          <a:spcPts val="0"/>
                        </a:spcBef>
                        <a:spcAft>
                          <a:spcPts val="0"/>
                        </a:spcAft>
                        <a:buNone/>
                      </a:pPr>
                      <a:r>
                        <a:rPr lang="en-US" sz="1800" u="none" cap="none" strike="noStrike"/>
                        <a:t>Filename</a:t>
                      </a:r>
                      <a:endParaRPr sz="1800"/>
                    </a:p>
                  </a:txBody>
                  <a:tcPr marT="45725" marB="45725" marR="91450" marL="91450"/>
                </a:tc>
                <a:tc>
                  <a:txBody>
                    <a:bodyPr/>
                    <a:lstStyle/>
                    <a:p>
                      <a:pPr indent="0" lvl="0" marL="0" marR="0" rtl="0" algn="l">
                        <a:spcBef>
                          <a:spcPts val="0"/>
                        </a:spcBef>
                        <a:spcAft>
                          <a:spcPts val="0"/>
                        </a:spcAft>
                        <a:buNone/>
                      </a:pPr>
                      <a:r>
                        <a:rPr lang="en-US" sz="1800"/>
                        <a:t>stores</a:t>
                      </a:r>
                      <a:endParaRPr sz="1800"/>
                    </a:p>
                  </a:txBody>
                  <a:tcPr marT="45725" marB="45725" marR="91450" marL="91450"/>
                </a:tc>
              </a:tr>
              <a:tr h="549950">
                <a:tc>
                  <a:txBody>
                    <a:bodyPr/>
                    <a:lstStyle/>
                    <a:p>
                      <a:pPr indent="0" lvl="0" marL="0" marR="0" rtl="0" algn="l">
                        <a:spcBef>
                          <a:spcPts val="0"/>
                        </a:spcBef>
                        <a:spcAft>
                          <a:spcPts val="0"/>
                        </a:spcAft>
                        <a:buNone/>
                      </a:pPr>
                      <a:r>
                        <a:rPr lang="en-US" sz="1800"/>
                        <a:t>car.module.ts</a:t>
                      </a:r>
                      <a:endParaRPr sz="1800"/>
                    </a:p>
                  </a:txBody>
                  <a:tcPr marT="45725" marB="45725" marR="91450" marL="91450"/>
                </a:tc>
                <a:tc>
                  <a:txBody>
                    <a:bodyPr/>
                    <a:lstStyle/>
                    <a:p>
                      <a:pPr indent="0" lvl="0" marL="0" marR="0" rtl="0" algn="l">
                        <a:spcBef>
                          <a:spcPts val="0"/>
                        </a:spcBef>
                        <a:spcAft>
                          <a:spcPts val="0"/>
                        </a:spcAft>
                        <a:buNone/>
                      </a:pPr>
                      <a:r>
                        <a:rPr lang="en-US" sz="1800"/>
                        <a:t>Car Module</a:t>
                      </a:r>
                      <a:endParaRPr sz="1800"/>
                    </a:p>
                  </a:txBody>
                  <a:tcPr marT="45725" marB="45725" marR="91450" marL="91450"/>
                </a:tc>
              </a:tr>
              <a:tr h="549950">
                <a:tc>
                  <a:txBody>
                    <a:bodyPr/>
                    <a:lstStyle/>
                    <a:p>
                      <a:pPr indent="0" lvl="0" marL="0" marR="0" rtl="0" algn="l">
                        <a:spcBef>
                          <a:spcPts val="0"/>
                        </a:spcBef>
                        <a:spcAft>
                          <a:spcPts val="0"/>
                        </a:spcAft>
                        <a:buNone/>
                      </a:pPr>
                      <a:r>
                        <a:rPr lang="en-US" sz="1800"/>
                        <a:t>car.component.ts</a:t>
                      </a:r>
                      <a:endParaRPr sz="1800"/>
                    </a:p>
                  </a:txBody>
                  <a:tcPr marT="45725" marB="45725" marR="91450" marL="91450"/>
                </a:tc>
                <a:tc>
                  <a:txBody>
                    <a:bodyPr/>
                    <a:lstStyle/>
                    <a:p>
                      <a:pPr indent="0" lvl="0" marL="0" marR="0" rtl="0" algn="l">
                        <a:spcBef>
                          <a:spcPts val="0"/>
                        </a:spcBef>
                        <a:spcAft>
                          <a:spcPts val="0"/>
                        </a:spcAft>
                        <a:buNone/>
                      </a:pPr>
                      <a:r>
                        <a:rPr lang="en-US" sz="1800"/>
                        <a:t>Car Component </a:t>
                      </a:r>
                      <a:endParaRPr sz="1800"/>
                    </a:p>
                  </a:txBody>
                  <a:tcPr marT="45725" marB="45725" marR="91450" marL="91450"/>
                </a:tc>
              </a:tr>
              <a:tr h="559950">
                <a:tc>
                  <a:txBody>
                    <a:bodyPr/>
                    <a:lstStyle/>
                    <a:p>
                      <a:pPr indent="0" lvl="0" marL="0" marR="0" rtl="0" algn="l">
                        <a:spcBef>
                          <a:spcPts val="0"/>
                        </a:spcBef>
                        <a:spcAft>
                          <a:spcPts val="0"/>
                        </a:spcAft>
                        <a:buNone/>
                      </a:pPr>
                      <a:r>
                        <a:rPr lang="en-US" sz="1800"/>
                        <a:t>car.component.html</a:t>
                      </a:r>
                      <a:endParaRPr sz="1800"/>
                    </a:p>
                  </a:txBody>
                  <a:tcPr marT="45725" marB="45725" marR="91450" marL="91450"/>
                </a:tc>
                <a:tc>
                  <a:txBody>
                    <a:bodyPr/>
                    <a:lstStyle/>
                    <a:p>
                      <a:pPr indent="0" lvl="0" marL="0" marR="0" rtl="0" algn="l">
                        <a:spcBef>
                          <a:spcPts val="0"/>
                        </a:spcBef>
                        <a:spcAft>
                          <a:spcPts val="0"/>
                        </a:spcAft>
                        <a:buNone/>
                      </a:pPr>
                      <a:r>
                        <a:rPr lang="en-US" sz="1800"/>
                        <a:t>Car html Template(View)</a:t>
                      </a:r>
                      <a:endParaRPr sz="1800"/>
                    </a:p>
                  </a:txBody>
                  <a:tcPr marT="45725" marB="45725" marR="91450" marL="91450"/>
                </a:tc>
              </a:tr>
              <a:tr h="559950">
                <a:tc>
                  <a:txBody>
                    <a:bodyPr/>
                    <a:lstStyle/>
                    <a:p>
                      <a:pPr indent="0" lvl="0" marL="0" marR="0" rtl="0" algn="l">
                        <a:lnSpc>
                          <a:spcPct val="100000"/>
                        </a:lnSpc>
                        <a:spcBef>
                          <a:spcPts val="0"/>
                        </a:spcBef>
                        <a:spcAft>
                          <a:spcPts val="0"/>
                        </a:spcAft>
                        <a:buClr>
                          <a:schemeClr val="dk1"/>
                        </a:buClr>
                        <a:buSzPts val="1800"/>
                        <a:buFont typeface="Cabin"/>
                        <a:buNone/>
                      </a:pPr>
                      <a:r>
                        <a:rPr lang="en-US" sz="1800"/>
                        <a:t>car.component.css</a:t>
                      </a:r>
                      <a:endParaRPr/>
                    </a:p>
                  </a:txBody>
                  <a:tcPr marT="45725" marB="45725" marR="91450" marL="91450"/>
                </a:tc>
                <a:tc>
                  <a:txBody>
                    <a:bodyPr/>
                    <a:lstStyle/>
                    <a:p>
                      <a:pPr indent="0" lvl="0" marL="0" marR="0" rtl="0" algn="l">
                        <a:spcBef>
                          <a:spcPts val="0"/>
                        </a:spcBef>
                        <a:spcAft>
                          <a:spcPts val="0"/>
                        </a:spcAft>
                        <a:buNone/>
                      </a:pPr>
                      <a:r>
                        <a:rPr lang="en-US" sz="1800"/>
                        <a:t>CSS Styling</a:t>
                      </a:r>
                      <a:r>
                        <a:rPr lang="en-US" sz="1800"/>
                        <a:t> for car component</a:t>
                      </a:r>
                      <a:endParaRPr sz="1800"/>
                    </a:p>
                  </a:txBody>
                  <a:tcPr marT="45725" marB="45725" marR="91450" marL="91450"/>
                </a:tc>
              </a:tr>
              <a:tr h="549950">
                <a:tc>
                  <a:txBody>
                    <a:bodyPr/>
                    <a:lstStyle/>
                    <a:p>
                      <a:pPr indent="0" lvl="0" marL="0" marR="0" rtl="0" algn="l">
                        <a:spcBef>
                          <a:spcPts val="0"/>
                        </a:spcBef>
                        <a:spcAft>
                          <a:spcPts val="0"/>
                        </a:spcAft>
                        <a:buNone/>
                      </a:pPr>
                      <a:r>
                        <a:rPr lang="en-US" sz="1800"/>
                        <a:t>car.service.ts</a:t>
                      </a:r>
                      <a:endParaRPr sz="1800"/>
                    </a:p>
                  </a:txBody>
                  <a:tcPr marT="45725" marB="45725" marR="91450" marL="91450"/>
                </a:tc>
                <a:tc>
                  <a:txBody>
                    <a:bodyPr/>
                    <a:lstStyle/>
                    <a:p>
                      <a:pPr indent="0" lvl="0" marL="0" marR="0" rtl="0" algn="l">
                        <a:spcBef>
                          <a:spcPts val="0"/>
                        </a:spcBef>
                        <a:spcAft>
                          <a:spcPts val="0"/>
                        </a:spcAft>
                        <a:buNone/>
                      </a:pPr>
                      <a:r>
                        <a:rPr lang="en-US" sz="1800"/>
                        <a:t>Car Service</a:t>
                      </a:r>
                      <a:endParaRPr sz="1800"/>
                    </a:p>
                  </a:txBody>
                  <a:tcPr marT="45725" marB="45725" marR="91450" marL="91450"/>
                </a:tc>
              </a:tr>
              <a:tr h="549950">
                <a:tc>
                  <a:txBody>
                    <a:bodyPr/>
                    <a:lstStyle/>
                    <a:p>
                      <a:pPr indent="0" lvl="0" marL="0" marR="0" rtl="0" algn="l">
                        <a:spcBef>
                          <a:spcPts val="0"/>
                        </a:spcBef>
                        <a:spcAft>
                          <a:spcPts val="0"/>
                        </a:spcAft>
                        <a:buNone/>
                      </a:pPr>
                      <a:r>
                        <a:rPr lang="en-US" sz="1800"/>
                        <a:t>car.routes.ts</a:t>
                      </a:r>
                      <a:endParaRPr sz="1800"/>
                    </a:p>
                  </a:txBody>
                  <a:tcPr marT="45725" marB="45725" marR="91450" marL="91450"/>
                </a:tc>
                <a:tc>
                  <a:txBody>
                    <a:bodyPr/>
                    <a:lstStyle/>
                    <a:p>
                      <a:pPr indent="0" lvl="0" marL="0" marR="0" rtl="0" algn="l">
                        <a:spcBef>
                          <a:spcPts val="0"/>
                        </a:spcBef>
                        <a:spcAft>
                          <a:spcPts val="0"/>
                        </a:spcAft>
                        <a:buNone/>
                      </a:pPr>
                      <a:r>
                        <a:rPr lang="en-US" sz="1800"/>
                        <a:t>Car Routings</a:t>
                      </a:r>
                      <a:endParaRPr sz="1800"/>
                    </a:p>
                  </a:txBody>
                  <a:tcPr marT="45725" marB="45725" marR="91450" marL="91450"/>
                </a:tc>
              </a:tr>
              <a:tr h="549950">
                <a:tc>
                  <a:txBody>
                    <a:bodyPr/>
                    <a:lstStyle/>
                    <a:p>
                      <a:pPr indent="0" lvl="0" marL="0" marR="0" rtl="0" algn="l">
                        <a:spcBef>
                          <a:spcPts val="0"/>
                        </a:spcBef>
                        <a:spcAft>
                          <a:spcPts val="0"/>
                        </a:spcAft>
                        <a:buNone/>
                      </a:pPr>
                      <a:r>
                        <a:rPr lang="en-US" sz="1800"/>
                        <a:t>car.pipe.ts</a:t>
                      </a:r>
                      <a:endParaRPr sz="1800"/>
                    </a:p>
                  </a:txBody>
                  <a:tcPr marT="45725" marB="45725" marR="91450" marL="91450"/>
                </a:tc>
                <a:tc>
                  <a:txBody>
                    <a:bodyPr/>
                    <a:lstStyle/>
                    <a:p>
                      <a:pPr indent="0" lvl="0" marL="0" marR="0" rtl="0" algn="l">
                        <a:spcBef>
                          <a:spcPts val="0"/>
                        </a:spcBef>
                        <a:spcAft>
                          <a:spcPts val="0"/>
                        </a:spcAft>
                        <a:buNone/>
                      </a:pPr>
                      <a:r>
                        <a:rPr lang="en-US" sz="1800"/>
                        <a:t>Custom</a:t>
                      </a:r>
                      <a:r>
                        <a:rPr lang="en-US" sz="1800"/>
                        <a:t> Pipe Implementations</a:t>
                      </a:r>
                      <a:endParaRPr sz="1800"/>
                    </a:p>
                  </a:txBody>
                  <a:tcPr marT="45725" marB="45725" marR="91450" marL="91450"/>
                </a:tc>
              </a:tr>
              <a:tr h="533400">
                <a:tc>
                  <a:txBody>
                    <a:bodyPr/>
                    <a:lstStyle/>
                    <a:p>
                      <a:pPr indent="0" lvl="0" marL="0" marR="0" rtl="0" algn="l">
                        <a:spcBef>
                          <a:spcPts val="0"/>
                        </a:spcBef>
                        <a:spcAft>
                          <a:spcPts val="0"/>
                        </a:spcAft>
                        <a:buNone/>
                      </a:pPr>
                      <a:r>
                        <a:rPr lang="en-US" sz="1800"/>
                        <a:t>car.spec.ts</a:t>
                      </a:r>
                      <a:endParaRPr sz="1800"/>
                    </a:p>
                  </a:txBody>
                  <a:tcPr marT="45725" marB="45725" marR="91450" marL="91450"/>
                </a:tc>
                <a:tc>
                  <a:txBody>
                    <a:bodyPr/>
                    <a:lstStyle/>
                    <a:p>
                      <a:pPr indent="0" lvl="0" marL="0" marR="0" rtl="0" algn="l">
                        <a:spcBef>
                          <a:spcPts val="0"/>
                        </a:spcBef>
                        <a:spcAft>
                          <a:spcPts val="0"/>
                        </a:spcAft>
                        <a:buNone/>
                      </a:pPr>
                      <a:r>
                        <a:rPr lang="en-US" sz="1800"/>
                        <a:t>Code</a:t>
                      </a:r>
                      <a:r>
                        <a:rPr lang="en-US" sz="1800"/>
                        <a:t> to Test Car component</a:t>
                      </a:r>
                      <a:endParaRPr sz="1800"/>
                    </a:p>
                  </a:txBody>
                  <a:tcPr marT="45725" marB="45725" marR="91450" marL="91450"/>
                </a:tc>
              </a:tr>
            </a:tbl>
          </a:graphicData>
        </a:graphic>
      </p:graphicFrame>
      <p:sp>
        <p:nvSpPr>
          <p:cNvPr id="340" name="Google Shape;340;p48"/>
          <p:cNvSpPr txBox="1"/>
          <p:nvPr/>
        </p:nvSpPr>
        <p:spPr>
          <a:xfrm>
            <a:off x="152400" y="6324600"/>
            <a:ext cx="8705088" cy="533400"/>
          </a:xfrm>
          <a:prstGeom prst="rect">
            <a:avLst/>
          </a:prstGeom>
          <a:noFill/>
          <a:ln>
            <a:noFill/>
          </a:ln>
        </p:spPr>
        <p:txBody>
          <a:bodyPr anchorCtr="0" anchor="t" bIns="45700" lIns="91425" spcFirstLastPara="1" rIns="91425" wrap="square" tIns="45700">
            <a:noAutofit/>
          </a:bodyPr>
          <a:lstStyle/>
          <a:p>
            <a:pPr indent="0" lvl="0" marL="82296" marR="0" rtl="0" algn="l">
              <a:lnSpc>
                <a:spcPct val="90000"/>
              </a:lnSpc>
              <a:spcBef>
                <a:spcPts val="0"/>
              </a:spcBef>
              <a:spcAft>
                <a:spcPts val="0"/>
              </a:spcAft>
              <a:buClr>
                <a:schemeClr val="accent1"/>
              </a:buClr>
              <a:buSzPts val="2560"/>
              <a:buFont typeface="Noto Sans Symbols"/>
              <a:buNone/>
            </a:pPr>
            <a:r>
              <a:rPr lang="en-US" sz="3200">
                <a:solidFill>
                  <a:schemeClr val="dk1"/>
                </a:solidFill>
                <a:latin typeface="Cabin"/>
                <a:ea typeface="Cabin"/>
                <a:cs typeface="Cabin"/>
                <a:sym typeface="Cabin"/>
              </a:rPr>
              <a:t>Interface file names generally prefixed with I </a:t>
            </a:r>
            <a:endParaRPr sz="3200">
              <a:solidFill>
                <a:schemeClr val="dk1"/>
              </a:solidFill>
              <a:latin typeface="Cabin"/>
              <a:ea typeface="Cabin"/>
              <a:cs typeface="Cabin"/>
              <a:sym typeface="Cabi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997" y="152400"/>
            <a:ext cx="87812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Sample File Structure</a:t>
            </a:r>
            <a:endParaRPr sz="3870"/>
          </a:p>
        </p:txBody>
      </p:sp>
      <p:pic>
        <p:nvPicPr>
          <p:cNvPr id="346" name="Google Shape;346;p49"/>
          <p:cNvPicPr preferRelativeResize="0"/>
          <p:nvPr/>
        </p:nvPicPr>
        <p:blipFill rotWithShape="1">
          <a:blip r:embed="rId3">
            <a:alphaModFix/>
          </a:blip>
          <a:srcRect b="0" l="0" r="0" t="0"/>
          <a:stretch/>
        </p:blipFill>
        <p:spPr>
          <a:xfrm>
            <a:off x="0" y="794478"/>
            <a:ext cx="9031637" cy="606352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152400" y="27709"/>
            <a:ext cx="8705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Anatomy of AngularJS 2/4 App</a:t>
            </a:r>
            <a:endParaRPr/>
          </a:p>
        </p:txBody>
      </p:sp>
      <p:sp>
        <p:nvSpPr>
          <p:cNvPr id="352" name="Google Shape;352;p50"/>
          <p:cNvSpPr txBox="1"/>
          <p:nvPr>
            <p:ph idx="1" type="body"/>
          </p:nvPr>
        </p:nvSpPr>
        <p:spPr>
          <a:xfrm>
            <a:off x="76200" y="838200"/>
            <a:ext cx="8857488" cy="5410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Below shows the anatomy of an Angular 2/4 application. </a:t>
            </a:r>
            <a:endParaRPr/>
          </a:p>
          <a:p>
            <a:pPr indent="-283464" lvl="0" marL="365760" rtl="0" algn="l">
              <a:lnSpc>
                <a:spcPct val="100000"/>
              </a:lnSpc>
              <a:spcBef>
                <a:spcPts val="600"/>
              </a:spcBef>
              <a:spcAft>
                <a:spcPts val="0"/>
              </a:spcAft>
              <a:buSzPts val="2560"/>
              <a:buChar char="●"/>
            </a:pPr>
            <a:r>
              <a:rPr lang="en-US"/>
              <a:t>Each application consists of Components. </a:t>
            </a:r>
            <a:endParaRPr/>
          </a:p>
          <a:p>
            <a:pPr indent="-283464" lvl="0" marL="365760" rtl="0" algn="l">
              <a:lnSpc>
                <a:spcPct val="100000"/>
              </a:lnSpc>
              <a:spcBef>
                <a:spcPts val="600"/>
              </a:spcBef>
              <a:spcAft>
                <a:spcPts val="0"/>
              </a:spcAft>
              <a:buSzPts val="2560"/>
              <a:buChar char="●"/>
            </a:pPr>
            <a:r>
              <a:rPr lang="en-US"/>
              <a:t>Each component is a logical boundary of functionality for the application. </a:t>
            </a:r>
            <a:endParaRPr/>
          </a:p>
          <a:p>
            <a:pPr indent="-283464" lvl="0" marL="365760" rtl="0" algn="l">
              <a:lnSpc>
                <a:spcPct val="100000"/>
              </a:lnSpc>
              <a:spcBef>
                <a:spcPts val="600"/>
              </a:spcBef>
              <a:spcAft>
                <a:spcPts val="0"/>
              </a:spcAft>
              <a:buSzPts val="2560"/>
              <a:buChar char="●"/>
            </a:pPr>
            <a:r>
              <a:rPr lang="en-US"/>
              <a:t>You need to have layered services, which are used to share the functionality across components. </a:t>
            </a:r>
            <a:endParaRPr/>
          </a:p>
        </p:txBody>
      </p:sp>
      <p:sp>
        <p:nvSpPr>
          <p:cNvPr id="353" name="Google Shape;353;p50"/>
          <p:cNvSpPr/>
          <p:nvPr/>
        </p:nvSpPr>
        <p:spPr>
          <a:xfrm>
            <a:off x="1600200" y="4572000"/>
            <a:ext cx="2209800" cy="11430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Component1</a:t>
            </a:r>
            <a:endParaRPr sz="1800">
              <a:solidFill>
                <a:schemeClr val="lt1"/>
              </a:solidFill>
              <a:latin typeface="Cabin"/>
              <a:ea typeface="Cabin"/>
              <a:cs typeface="Cabin"/>
              <a:sym typeface="Cabin"/>
            </a:endParaRPr>
          </a:p>
        </p:txBody>
      </p:sp>
      <p:sp>
        <p:nvSpPr>
          <p:cNvPr id="354" name="Google Shape;354;p50"/>
          <p:cNvSpPr/>
          <p:nvPr/>
        </p:nvSpPr>
        <p:spPr>
          <a:xfrm>
            <a:off x="3990109" y="4572000"/>
            <a:ext cx="2209800" cy="11430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Component2</a:t>
            </a:r>
            <a:endParaRPr sz="1800">
              <a:solidFill>
                <a:schemeClr val="lt1"/>
              </a:solidFill>
              <a:latin typeface="Cabin"/>
              <a:ea typeface="Cabin"/>
              <a:cs typeface="Cabin"/>
              <a:sym typeface="Cabin"/>
            </a:endParaRPr>
          </a:p>
        </p:txBody>
      </p:sp>
      <p:sp>
        <p:nvSpPr>
          <p:cNvPr id="355" name="Google Shape;355;p50"/>
          <p:cNvSpPr/>
          <p:nvPr/>
        </p:nvSpPr>
        <p:spPr>
          <a:xfrm>
            <a:off x="6324600" y="4572000"/>
            <a:ext cx="2209800" cy="11430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Component3</a:t>
            </a:r>
            <a:endParaRPr sz="1800">
              <a:solidFill>
                <a:schemeClr val="lt1"/>
              </a:solidFill>
              <a:latin typeface="Cabin"/>
              <a:ea typeface="Cabin"/>
              <a:cs typeface="Cabin"/>
              <a:sym typeface="Cabin"/>
            </a:endParaRPr>
          </a:p>
        </p:txBody>
      </p:sp>
      <p:sp>
        <p:nvSpPr>
          <p:cNvPr id="356" name="Google Shape;356;p50"/>
          <p:cNvSpPr/>
          <p:nvPr/>
        </p:nvSpPr>
        <p:spPr>
          <a:xfrm>
            <a:off x="1600200" y="5815445"/>
            <a:ext cx="6934200" cy="813955"/>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a:t>
            </a:r>
            <a:endParaRPr sz="1800">
              <a:solidFill>
                <a:schemeClr val="lt1"/>
              </a:solidFill>
              <a:latin typeface="Cabin"/>
              <a:ea typeface="Cabin"/>
              <a:cs typeface="Cabin"/>
              <a:sym typeface="Cabi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152400" y="152400"/>
            <a:ext cx="8705088" cy="68334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What a Component comprises?</a:t>
            </a:r>
            <a:endParaRPr sz="3870"/>
          </a:p>
        </p:txBody>
      </p:sp>
      <p:sp>
        <p:nvSpPr>
          <p:cNvPr id="362" name="Google Shape;362;p51"/>
          <p:cNvSpPr txBox="1"/>
          <p:nvPr>
            <p:ph idx="1" type="body"/>
          </p:nvPr>
        </p:nvSpPr>
        <p:spPr>
          <a:xfrm>
            <a:off x="0" y="685800"/>
            <a:ext cx="8857488" cy="33528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072"/>
              <a:buNone/>
            </a:pPr>
            <a:r>
              <a:rPr lang="en-US" sz="2590"/>
              <a:t>A component consists of: </a:t>
            </a:r>
            <a:endParaRPr/>
          </a:p>
          <a:p>
            <a:pPr indent="-283464" lvl="0" marL="365760" rtl="0" algn="l">
              <a:lnSpc>
                <a:spcPct val="80000"/>
              </a:lnSpc>
              <a:spcBef>
                <a:spcPts val="600"/>
              </a:spcBef>
              <a:spcAft>
                <a:spcPts val="0"/>
              </a:spcAft>
              <a:buSzPts val="2072"/>
              <a:buChar char="●"/>
            </a:pPr>
            <a:r>
              <a:rPr b="1" lang="en-US" sz="2590">
                <a:solidFill>
                  <a:srgbClr val="FF0000"/>
                </a:solidFill>
              </a:rPr>
              <a:t>Template</a:t>
            </a:r>
            <a:r>
              <a:rPr lang="en-US" sz="2590"/>
              <a:t>: This is used to render the view for the application. This contains the HTML that needs to be rendered in the application. This part also includes the binding and directives.  </a:t>
            </a:r>
            <a:endParaRPr/>
          </a:p>
          <a:p>
            <a:pPr indent="-283464" lvl="0" marL="365760" rtl="0" algn="l">
              <a:lnSpc>
                <a:spcPct val="80000"/>
              </a:lnSpc>
              <a:spcBef>
                <a:spcPts val="600"/>
              </a:spcBef>
              <a:spcAft>
                <a:spcPts val="0"/>
              </a:spcAft>
              <a:buSzPts val="2072"/>
              <a:buChar char="●"/>
            </a:pPr>
            <a:r>
              <a:rPr b="1" lang="en-US" sz="2590">
                <a:solidFill>
                  <a:srgbClr val="FF0000"/>
                </a:solidFill>
              </a:rPr>
              <a:t>Class</a:t>
            </a:r>
            <a:r>
              <a:rPr lang="en-US" sz="2590"/>
              <a:t>: This contains properties and methods. This has the code which is used to support the view. It is defined in TypeScript.  </a:t>
            </a:r>
            <a:endParaRPr/>
          </a:p>
          <a:p>
            <a:pPr indent="-283464" lvl="0" marL="365760" rtl="0" algn="l">
              <a:lnSpc>
                <a:spcPct val="80000"/>
              </a:lnSpc>
              <a:spcBef>
                <a:spcPts val="600"/>
              </a:spcBef>
              <a:spcAft>
                <a:spcPts val="0"/>
              </a:spcAft>
              <a:buSzPts val="2072"/>
              <a:buChar char="●"/>
            </a:pPr>
            <a:r>
              <a:rPr b="1" lang="en-US" sz="2590">
                <a:solidFill>
                  <a:srgbClr val="FF0000"/>
                </a:solidFill>
              </a:rPr>
              <a:t>Metadata</a:t>
            </a:r>
            <a:r>
              <a:rPr lang="en-US" sz="2590"/>
              <a:t>: This has the extra data defined for the Angular class. It is defined with a decorator</a:t>
            </a:r>
            <a:endParaRPr/>
          </a:p>
        </p:txBody>
      </p:sp>
      <p:sp>
        <p:nvSpPr>
          <p:cNvPr id="363" name="Google Shape;363;p51"/>
          <p:cNvSpPr/>
          <p:nvPr/>
        </p:nvSpPr>
        <p:spPr>
          <a:xfrm>
            <a:off x="1281545" y="5410199"/>
            <a:ext cx="1614055" cy="810491"/>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UI Template</a:t>
            </a:r>
            <a:endParaRPr sz="1800">
              <a:solidFill>
                <a:schemeClr val="lt1"/>
              </a:solidFill>
              <a:latin typeface="Cabin"/>
              <a:ea typeface="Cabin"/>
              <a:cs typeface="Cabin"/>
              <a:sym typeface="Cabin"/>
            </a:endParaRPr>
          </a:p>
        </p:txBody>
      </p:sp>
      <p:sp>
        <p:nvSpPr>
          <p:cNvPr id="364" name="Google Shape;364;p51"/>
          <p:cNvSpPr/>
          <p:nvPr/>
        </p:nvSpPr>
        <p:spPr>
          <a:xfrm>
            <a:off x="3117272" y="5424052"/>
            <a:ext cx="1295400" cy="810492"/>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Class</a:t>
            </a:r>
            <a:endParaRPr sz="1800">
              <a:solidFill>
                <a:schemeClr val="lt1"/>
              </a:solidFill>
              <a:latin typeface="Cabin"/>
              <a:ea typeface="Cabin"/>
              <a:cs typeface="Cabin"/>
              <a:sym typeface="Cabin"/>
            </a:endParaRPr>
          </a:p>
        </p:txBody>
      </p:sp>
      <p:sp>
        <p:nvSpPr>
          <p:cNvPr id="365" name="Google Shape;365;p51"/>
          <p:cNvSpPr/>
          <p:nvPr/>
        </p:nvSpPr>
        <p:spPr>
          <a:xfrm>
            <a:off x="4800600" y="5430980"/>
            <a:ext cx="1562100" cy="838201"/>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Metadata</a:t>
            </a:r>
            <a:endParaRPr sz="1800">
              <a:solidFill>
                <a:schemeClr val="lt1"/>
              </a:solidFill>
              <a:latin typeface="Cabin"/>
              <a:ea typeface="Cabin"/>
              <a:cs typeface="Cabin"/>
              <a:sym typeface="Cabin"/>
            </a:endParaRPr>
          </a:p>
        </p:txBody>
      </p:sp>
      <p:sp>
        <p:nvSpPr>
          <p:cNvPr id="366" name="Google Shape;366;p51"/>
          <p:cNvSpPr/>
          <p:nvPr/>
        </p:nvSpPr>
        <p:spPr>
          <a:xfrm>
            <a:off x="1281545" y="4087091"/>
            <a:ext cx="4966855" cy="561109"/>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Component</a:t>
            </a:r>
            <a:endParaRPr sz="1800">
              <a:solidFill>
                <a:schemeClr val="lt1"/>
              </a:solidFill>
              <a:latin typeface="Cabin"/>
              <a:ea typeface="Cabin"/>
              <a:cs typeface="Cabin"/>
              <a:sym typeface="Cabin"/>
            </a:endParaRPr>
          </a:p>
        </p:txBody>
      </p:sp>
      <p:cxnSp>
        <p:nvCxnSpPr>
          <p:cNvPr id="367" name="Google Shape;367;p51"/>
          <p:cNvCxnSpPr>
            <a:stCxn id="366" idx="2"/>
          </p:cNvCxnSpPr>
          <p:nvPr/>
        </p:nvCxnSpPr>
        <p:spPr>
          <a:xfrm flipH="1">
            <a:off x="2209772" y="4648200"/>
            <a:ext cx="1555200" cy="762000"/>
          </a:xfrm>
          <a:prstGeom prst="straightConnector1">
            <a:avLst/>
          </a:prstGeom>
          <a:noFill/>
          <a:ln cap="flat" cmpd="sng" w="38100">
            <a:solidFill>
              <a:schemeClr val="accent1"/>
            </a:solidFill>
            <a:prstDash val="solid"/>
            <a:round/>
            <a:headEnd len="sm" w="sm" type="none"/>
            <a:tailEnd len="med" w="med" type="stealth"/>
          </a:ln>
        </p:spPr>
      </p:cxnSp>
      <p:cxnSp>
        <p:nvCxnSpPr>
          <p:cNvPr id="368" name="Google Shape;368;p51"/>
          <p:cNvCxnSpPr/>
          <p:nvPr/>
        </p:nvCxnSpPr>
        <p:spPr>
          <a:xfrm flipH="1">
            <a:off x="3948548" y="4662054"/>
            <a:ext cx="1" cy="748145"/>
          </a:xfrm>
          <a:prstGeom prst="straightConnector1">
            <a:avLst/>
          </a:prstGeom>
          <a:noFill/>
          <a:ln cap="flat" cmpd="sng" w="38100">
            <a:solidFill>
              <a:schemeClr val="accent1"/>
            </a:solidFill>
            <a:prstDash val="solid"/>
            <a:round/>
            <a:headEnd len="sm" w="sm" type="none"/>
            <a:tailEnd len="med" w="med" type="stealth"/>
          </a:ln>
        </p:spPr>
      </p:cxnSp>
      <p:cxnSp>
        <p:nvCxnSpPr>
          <p:cNvPr id="369" name="Google Shape;369;p51"/>
          <p:cNvCxnSpPr/>
          <p:nvPr/>
        </p:nvCxnSpPr>
        <p:spPr>
          <a:xfrm>
            <a:off x="4114800" y="4668981"/>
            <a:ext cx="1981200" cy="761999"/>
          </a:xfrm>
          <a:prstGeom prst="straightConnector1">
            <a:avLst/>
          </a:prstGeom>
          <a:noFill/>
          <a:ln cap="flat" cmpd="sng" w="38100">
            <a:solidFill>
              <a:schemeClr val="accent1"/>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Features</a:t>
            </a:r>
            <a:endParaRPr sz="3870"/>
          </a:p>
        </p:txBody>
      </p:sp>
      <p:sp>
        <p:nvSpPr>
          <p:cNvPr id="123" name="Google Shape;123;p16"/>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Languages like JavaScript, Jscript and ActionScript are governed by ES6 specification. </a:t>
            </a:r>
            <a:endParaRPr/>
          </a:p>
          <a:p>
            <a:pPr indent="0" lvl="0" marL="82296" rtl="0" algn="l">
              <a:lnSpc>
                <a:spcPct val="100000"/>
              </a:lnSpc>
              <a:spcBef>
                <a:spcPts val="600"/>
              </a:spcBef>
              <a:spcAft>
                <a:spcPts val="0"/>
              </a:spcAft>
              <a:buSzPts val="2560"/>
              <a:buNone/>
            </a:pPr>
            <a:r>
              <a:rPr lang="en-US"/>
              <a:t>The specification is also influenced by other programming languages like Perl, Python, Java etc. </a:t>
            </a:r>
            <a:endParaRPr/>
          </a:p>
          <a:p>
            <a:pPr indent="0" lvl="0" marL="82296" rtl="0" algn="l">
              <a:lnSpc>
                <a:spcPct val="100000"/>
              </a:lnSpc>
              <a:spcBef>
                <a:spcPts val="600"/>
              </a:spcBef>
              <a:spcAft>
                <a:spcPts val="0"/>
              </a:spcAft>
              <a:buSzPts val="2560"/>
              <a:buNone/>
            </a:pPr>
            <a:r>
              <a:rPr lang="en-US"/>
              <a:t>Below are some of features of ECMA Script6: </a:t>
            </a:r>
            <a:endParaRPr/>
          </a:p>
          <a:p>
            <a:pPr indent="-283464" lvl="0" marL="365760" rtl="0" algn="l">
              <a:lnSpc>
                <a:spcPct val="100000"/>
              </a:lnSpc>
              <a:spcBef>
                <a:spcPts val="600"/>
              </a:spcBef>
              <a:spcAft>
                <a:spcPts val="0"/>
              </a:spcAft>
              <a:buSzPts val="2560"/>
              <a:buChar char="●"/>
            </a:pPr>
            <a:r>
              <a:rPr lang="en-US"/>
              <a:t>Support for constants </a:t>
            </a:r>
            <a:endParaRPr/>
          </a:p>
          <a:p>
            <a:pPr indent="-283464" lvl="0" marL="365760" rtl="0" algn="l">
              <a:lnSpc>
                <a:spcPct val="100000"/>
              </a:lnSpc>
              <a:spcBef>
                <a:spcPts val="600"/>
              </a:spcBef>
              <a:spcAft>
                <a:spcPts val="0"/>
              </a:spcAft>
              <a:buSzPts val="2560"/>
              <a:buChar char="●"/>
            </a:pPr>
            <a:r>
              <a:rPr lang="en-US"/>
              <a:t>Block Scope </a:t>
            </a:r>
            <a:endParaRPr/>
          </a:p>
          <a:p>
            <a:pPr indent="-283464" lvl="0" marL="365760" rtl="0" algn="l">
              <a:lnSpc>
                <a:spcPct val="100000"/>
              </a:lnSpc>
              <a:spcBef>
                <a:spcPts val="600"/>
              </a:spcBef>
              <a:spcAft>
                <a:spcPts val="0"/>
              </a:spcAft>
              <a:buSzPts val="2560"/>
              <a:buChar char="●"/>
            </a:pPr>
            <a:r>
              <a:rPr lang="en-US"/>
              <a:t>Arrow Functions </a:t>
            </a:r>
            <a:endParaRPr/>
          </a:p>
          <a:p>
            <a:pPr indent="-283464" lvl="0" marL="365760" rtl="0" algn="l">
              <a:lnSpc>
                <a:spcPct val="100000"/>
              </a:lnSpc>
              <a:spcBef>
                <a:spcPts val="600"/>
              </a:spcBef>
              <a:spcAft>
                <a:spcPts val="0"/>
              </a:spcAft>
              <a:buSzPts val="2560"/>
              <a:buChar char="●"/>
            </a:pPr>
            <a:r>
              <a:rPr lang="en-US"/>
              <a:t>Extended Parameter Handling </a:t>
            </a:r>
            <a:endParaRPr/>
          </a:p>
          <a:p>
            <a:pPr indent="-283464" lvl="0" marL="365760" rtl="0" algn="l">
              <a:lnSpc>
                <a:spcPct val="100000"/>
              </a:lnSpc>
              <a:spcBef>
                <a:spcPts val="600"/>
              </a:spcBef>
              <a:spcAft>
                <a:spcPts val="0"/>
              </a:spcAft>
              <a:buSzPts val="2560"/>
              <a:buChar char="●"/>
            </a:pPr>
            <a:r>
              <a:rPr lang="en-US"/>
              <a:t>Template Literals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Component Code Snippet</a:t>
            </a:r>
            <a:endParaRPr/>
          </a:p>
        </p:txBody>
      </p:sp>
      <p:sp>
        <p:nvSpPr>
          <p:cNvPr id="375" name="Google Shape;375;p52"/>
          <p:cNvSpPr txBox="1"/>
          <p:nvPr>
            <p:ph idx="1" type="body"/>
          </p:nvPr>
        </p:nvSpPr>
        <p:spPr>
          <a:xfrm>
            <a:off x="0" y="914400"/>
            <a:ext cx="8933688" cy="5334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import { Component } from '@angular/core';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@Component({ </a:t>
            </a:r>
            <a:endParaRPr/>
          </a:p>
          <a:p>
            <a:pPr indent="0" lvl="0" marL="82296" rtl="0" algn="l">
              <a:lnSpc>
                <a:spcPct val="80000"/>
              </a:lnSpc>
              <a:spcBef>
                <a:spcPts val="600"/>
              </a:spcBef>
              <a:spcAft>
                <a:spcPts val="0"/>
              </a:spcAft>
              <a:buSzPts val="2176"/>
              <a:buNone/>
            </a:pPr>
            <a:r>
              <a:rPr lang="en-US" sz="2720"/>
              <a:t>	</a:t>
            </a:r>
            <a:r>
              <a:rPr lang="en-US" sz="2720">
                <a:solidFill>
                  <a:srgbClr val="FF0000"/>
                </a:solidFill>
              </a:rPr>
              <a:t>selector</a:t>
            </a:r>
            <a:r>
              <a:rPr lang="en-US" sz="2720"/>
              <a:t>: 'demo-app', </a:t>
            </a:r>
            <a:endParaRPr/>
          </a:p>
          <a:p>
            <a:pPr indent="0" lvl="0" marL="82296" rtl="0" algn="l">
              <a:lnSpc>
                <a:spcPct val="80000"/>
              </a:lnSpc>
              <a:spcBef>
                <a:spcPts val="600"/>
              </a:spcBef>
              <a:spcAft>
                <a:spcPts val="0"/>
              </a:spcAft>
              <a:buSzPts val="2176"/>
              <a:buNone/>
            </a:pPr>
            <a:r>
              <a:rPr lang="en-US" sz="2720"/>
              <a:t>	</a:t>
            </a:r>
            <a:r>
              <a:rPr lang="en-US" sz="2720">
                <a:solidFill>
                  <a:srgbClr val="FF0000"/>
                </a:solidFill>
              </a:rPr>
              <a:t>templateUrl</a:t>
            </a:r>
            <a:r>
              <a:rPr lang="en-US" sz="2720"/>
              <a:t>: 'app/app.component.html' </a:t>
            </a:r>
            <a:endParaRPr/>
          </a:p>
          <a:p>
            <a:pPr indent="0" lvl="0" marL="82296" rtl="0" algn="l">
              <a:lnSpc>
                <a:spcPct val="80000"/>
              </a:lnSpc>
              <a:spcBef>
                <a:spcPts val="600"/>
              </a:spcBef>
              <a:spcAft>
                <a:spcPts val="0"/>
              </a:spcAft>
              <a:buSzPts val="2176"/>
              <a:buNone/>
            </a:pPr>
            <a:r>
              <a:rPr lang="en-US" sz="2720"/>
              <a:t>})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export class AppComponent{ </a:t>
            </a:r>
            <a:endParaRPr sz="2720"/>
          </a:p>
          <a:p>
            <a:pPr indent="0" lvl="0" marL="82296" rtl="0" algn="l">
              <a:lnSpc>
                <a:spcPct val="80000"/>
              </a:lnSpc>
              <a:spcBef>
                <a:spcPts val="600"/>
              </a:spcBef>
              <a:spcAft>
                <a:spcPts val="0"/>
              </a:spcAft>
              <a:buSzPts val="2176"/>
              <a:buNone/>
            </a:pPr>
            <a:r>
              <a:rPr lang="en-US" sz="2720"/>
              <a:t>	//property</a:t>
            </a:r>
            <a:endParaRPr sz="2720"/>
          </a:p>
          <a:p>
            <a:pPr indent="0" lvl="0" marL="82296" rtl="0" algn="l">
              <a:lnSpc>
                <a:spcPct val="80000"/>
              </a:lnSpc>
              <a:spcBef>
                <a:spcPts val="600"/>
              </a:spcBef>
              <a:spcAft>
                <a:spcPts val="0"/>
              </a:spcAft>
              <a:buSzPts val="2176"/>
              <a:buNone/>
            </a:pPr>
            <a:r>
              <a:rPr lang="en-US" sz="2720"/>
              <a:t>	appTitle: string = 'Welcome';</a:t>
            </a:r>
            <a:endParaRPr/>
          </a:p>
          <a:p>
            <a:pPr indent="0" lvl="0" marL="82296" rtl="0" algn="l">
              <a:lnSpc>
                <a:spcPct val="80000"/>
              </a:lnSpc>
              <a:spcBef>
                <a:spcPts val="600"/>
              </a:spcBef>
              <a:spcAft>
                <a:spcPts val="0"/>
              </a:spcAft>
              <a:buSzPts val="2176"/>
              <a:buNone/>
            </a:pPr>
            <a:r>
              <a:rPr lang="en-US" sz="2720"/>
              <a:t>	//constructor</a:t>
            </a:r>
            <a:endParaRPr/>
          </a:p>
          <a:p>
            <a:pPr indent="0" lvl="0" marL="82296" rtl="0" algn="l">
              <a:lnSpc>
                <a:spcPct val="80000"/>
              </a:lnSpc>
              <a:spcBef>
                <a:spcPts val="600"/>
              </a:spcBef>
              <a:spcAft>
                <a:spcPts val="0"/>
              </a:spcAft>
              <a:buSzPts val="2176"/>
              <a:buNone/>
            </a:pPr>
            <a:r>
              <a:rPr lang="en-US" sz="2720"/>
              <a:t>	//methods</a:t>
            </a:r>
            <a:endParaRPr sz="2720"/>
          </a:p>
          <a:p>
            <a:pPr indent="0" lvl="0" marL="82296" rtl="0" algn="l">
              <a:lnSpc>
                <a:spcPct val="80000"/>
              </a:lnSpc>
              <a:spcBef>
                <a:spcPts val="600"/>
              </a:spcBef>
              <a:spcAft>
                <a:spcPts val="0"/>
              </a:spcAft>
              <a:buSzPts val="2176"/>
              <a:buNone/>
            </a:pPr>
            <a:r>
              <a:rPr lang="en-US" sz="2720"/>
              <a:t>}</a:t>
            </a:r>
            <a:endParaRPr sz="2720"/>
          </a:p>
        </p:txBody>
      </p:sp>
      <p:sp>
        <p:nvSpPr>
          <p:cNvPr id="376" name="Google Shape;376;p52"/>
          <p:cNvSpPr txBox="1"/>
          <p:nvPr/>
        </p:nvSpPr>
        <p:spPr>
          <a:xfrm>
            <a:off x="4800600" y="5257800"/>
            <a:ext cx="243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Data type of property</a:t>
            </a:r>
            <a:endParaRPr sz="1800">
              <a:solidFill>
                <a:schemeClr val="dk1"/>
              </a:solidFill>
              <a:latin typeface="Cabin"/>
              <a:ea typeface="Cabin"/>
              <a:cs typeface="Cabin"/>
              <a:sym typeface="Cabin"/>
            </a:endParaRPr>
          </a:p>
        </p:txBody>
      </p:sp>
      <p:sp>
        <p:nvSpPr>
          <p:cNvPr id="377" name="Google Shape;377;p52"/>
          <p:cNvSpPr txBox="1"/>
          <p:nvPr/>
        </p:nvSpPr>
        <p:spPr>
          <a:xfrm>
            <a:off x="5334000" y="3810000"/>
            <a:ext cx="243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Value given to property</a:t>
            </a:r>
            <a:endParaRPr sz="1800">
              <a:solidFill>
                <a:schemeClr val="dk1"/>
              </a:solidFill>
              <a:latin typeface="Cabin"/>
              <a:ea typeface="Cabin"/>
              <a:cs typeface="Cabin"/>
              <a:sym typeface="Cabin"/>
            </a:endParaRPr>
          </a:p>
        </p:txBody>
      </p:sp>
      <p:cxnSp>
        <p:nvCxnSpPr>
          <p:cNvPr id="378" name="Google Shape;378;p52"/>
          <p:cNvCxnSpPr/>
          <p:nvPr/>
        </p:nvCxnSpPr>
        <p:spPr>
          <a:xfrm>
            <a:off x="2743200" y="4876800"/>
            <a:ext cx="2209800" cy="565666"/>
          </a:xfrm>
          <a:prstGeom prst="straightConnector1">
            <a:avLst/>
          </a:prstGeom>
          <a:noFill/>
          <a:ln cap="flat" cmpd="sng" w="28575">
            <a:solidFill>
              <a:schemeClr val="accent1"/>
            </a:solidFill>
            <a:prstDash val="solid"/>
            <a:round/>
            <a:headEnd len="sm" w="sm" type="none"/>
            <a:tailEnd len="med" w="med" type="stealth"/>
          </a:ln>
        </p:spPr>
      </p:cxnSp>
      <p:cxnSp>
        <p:nvCxnSpPr>
          <p:cNvPr id="379" name="Google Shape;379;p52"/>
          <p:cNvCxnSpPr/>
          <p:nvPr/>
        </p:nvCxnSpPr>
        <p:spPr>
          <a:xfrm flipH="1" rot="10800000">
            <a:off x="4114800" y="4020005"/>
            <a:ext cx="1371600" cy="628195"/>
          </a:xfrm>
          <a:prstGeom prst="straightConnector1">
            <a:avLst/>
          </a:prstGeom>
          <a:noFill/>
          <a:ln cap="flat" cmpd="sng" w="28575">
            <a:solidFill>
              <a:schemeClr val="accent1"/>
            </a:solidFill>
            <a:prstDash val="solid"/>
            <a:round/>
            <a:headEnd len="sm" w="sm" type="none"/>
            <a:tailEnd len="med" w="med" type="stealth"/>
          </a:ln>
        </p:spPr>
      </p:cxnSp>
      <p:sp>
        <p:nvSpPr>
          <p:cNvPr id="380" name="Google Shape;380;p52"/>
          <p:cNvSpPr txBox="1"/>
          <p:nvPr/>
        </p:nvSpPr>
        <p:spPr>
          <a:xfrm>
            <a:off x="4267200" y="5835134"/>
            <a:ext cx="243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Name of property</a:t>
            </a:r>
            <a:endParaRPr sz="1800">
              <a:solidFill>
                <a:schemeClr val="dk1"/>
              </a:solidFill>
              <a:latin typeface="Cabin"/>
              <a:ea typeface="Cabin"/>
              <a:cs typeface="Cabin"/>
              <a:sym typeface="Cabin"/>
            </a:endParaRPr>
          </a:p>
        </p:txBody>
      </p:sp>
      <p:cxnSp>
        <p:nvCxnSpPr>
          <p:cNvPr id="381" name="Google Shape;381;p52"/>
          <p:cNvCxnSpPr/>
          <p:nvPr/>
        </p:nvCxnSpPr>
        <p:spPr>
          <a:xfrm>
            <a:off x="1759527" y="4882542"/>
            <a:ext cx="2507673" cy="1137258"/>
          </a:xfrm>
          <a:prstGeom prst="straightConnector1">
            <a:avLst/>
          </a:prstGeom>
          <a:noFill/>
          <a:ln cap="flat" cmpd="sng" w="28575">
            <a:solidFill>
              <a:schemeClr val="accent1"/>
            </a:solidFill>
            <a:prstDash val="solid"/>
            <a:round/>
            <a:headEnd len="sm" w="sm" type="none"/>
            <a:tailEnd len="med" w="med" type="stealth"/>
          </a:ln>
        </p:spPr>
      </p:cxnSp>
      <p:sp>
        <p:nvSpPr>
          <p:cNvPr id="382" name="Google Shape;382;p52"/>
          <p:cNvSpPr txBox="1"/>
          <p:nvPr/>
        </p:nvSpPr>
        <p:spPr>
          <a:xfrm>
            <a:off x="3813464" y="1524000"/>
            <a:ext cx="11395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Html tag</a:t>
            </a:r>
            <a:endParaRPr sz="1800">
              <a:solidFill>
                <a:schemeClr val="dk1"/>
              </a:solidFill>
              <a:latin typeface="Cabin"/>
              <a:ea typeface="Cabin"/>
              <a:cs typeface="Cabin"/>
              <a:sym typeface="Cabin"/>
            </a:endParaRPr>
          </a:p>
        </p:txBody>
      </p:sp>
      <p:cxnSp>
        <p:nvCxnSpPr>
          <p:cNvPr id="383" name="Google Shape;383;p52"/>
          <p:cNvCxnSpPr/>
          <p:nvPr/>
        </p:nvCxnSpPr>
        <p:spPr>
          <a:xfrm flipH="1" rot="10800000">
            <a:off x="2876550" y="1708666"/>
            <a:ext cx="971550" cy="501134"/>
          </a:xfrm>
          <a:prstGeom prst="straightConnector1">
            <a:avLst/>
          </a:prstGeom>
          <a:noFill/>
          <a:ln cap="flat" cmpd="sng" w="28575">
            <a:solidFill>
              <a:schemeClr val="accent1"/>
            </a:solidFill>
            <a:prstDash val="solid"/>
            <a:round/>
            <a:headEnd len="sm" w="sm" type="none"/>
            <a:tailEnd len="med" w="med"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Component Code Snippet</a:t>
            </a:r>
            <a:endParaRPr/>
          </a:p>
        </p:txBody>
      </p:sp>
      <p:sp>
        <p:nvSpPr>
          <p:cNvPr id="389" name="Google Shape;389;p53"/>
          <p:cNvSpPr txBox="1"/>
          <p:nvPr>
            <p:ph idx="1" type="body"/>
          </p:nvPr>
        </p:nvSpPr>
        <p:spPr>
          <a:xfrm>
            <a:off x="0" y="914400"/>
            <a:ext cx="9067800" cy="59436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solidFill>
                  <a:srgbClr val="FF0000"/>
                </a:solidFill>
              </a:rPr>
              <a:t>templateUrl</a:t>
            </a:r>
            <a:r>
              <a:rPr b="1" lang="en-US"/>
              <a:t>: </a:t>
            </a:r>
            <a:r>
              <a:rPr lang="en-US"/>
              <a:t>The templateUrl contains the path to the HTML file. The Angular uses this HTML file to render the view. In above example it is app/app.component.html</a:t>
            </a:r>
            <a:endParaRPr/>
          </a:p>
          <a:p>
            <a:pPr indent="-283464" lvl="0" marL="365760" rtl="0" algn="l">
              <a:lnSpc>
                <a:spcPct val="100000"/>
              </a:lnSpc>
              <a:spcBef>
                <a:spcPts val="600"/>
              </a:spcBef>
              <a:spcAft>
                <a:spcPts val="0"/>
              </a:spcAft>
              <a:buSzPts val="2560"/>
              <a:buChar char="●"/>
            </a:pPr>
            <a:r>
              <a:rPr b="1" lang="en-US">
                <a:solidFill>
                  <a:srgbClr val="FF0000"/>
                </a:solidFill>
              </a:rPr>
              <a:t>styleUrls</a:t>
            </a:r>
            <a:r>
              <a:rPr b="1" lang="en-US"/>
              <a:t>: </a:t>
            </a:r>
            <a:r>
              <a:rPr lang="en-US"/>
              <a:t>The styleUrls is an array of Style Sheets that angular2 uses to style our HTML file. </a:t>
            </a:r>
            <a:endParaRPr/>
          </a:p>
          <a:p>
            <a:pPr indent="-283464" lvl="0" marL="365760" rtl="0" algn="l">
              <a:lnSpc>
                <a:spcPct val="100000"/>
              </a:lnSpc>
              <a:spcBef>
                <a:spcPts val="600"/>
              </a:spcBef>
              <a:spcAft>
                <a:spcPts val="0"/>
              </a:spcAft>
              <a:buSzPts val="2560"/>
              <a:buChar char="●"/>
            </a:pPr>
            <a:r>
              <a:rPr b="1" lang="en-US">
                <a:solidFill>
                  <a:srgbClr val="FF0000"/>
                </a:solidFill>
              </a:rPr>
              <a:t>Selector</a:t>
            </a:r>
            <a:r>
              <a:rPr b="1" lang="en-US"/>
              <a:t>: </a:t>
            </a:r>
            <a:r>
              <a:rPr lang="en-US"/>
              <a:t>The selector tells angular, where to display the template. In the example above selector is “’demo-app’”. The angular  whenever it encounters the above tag replaces it with the template</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4"/>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Components – and Advantages</a:t>
            </a:r>
            <a:endParaRPr/>
          </a:p>
        </p:txBody>
      </p:sp>
      <p:sp>
        <p:nvSpPr>
          <p:cNvPr id="395" name="Google Shape;395;p54"/>
          <p:cNvSpPr txBox="1"/>
          <p:nvPr>
            <p:ph idx="1" type="body"/>
          </p:nvPr>
        </p:nvSpPr>
        <p:spPr>
          <a:xfrm>
            <a:off x="0" y="914400"/>
            <a:ext cx="9067800" cy="5943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An Angular 2/4 Application consists of many such Components, which improves</a:t>
            </a:r>
            <a:endParaRPr/>
          </a:p>
          <a:p>
            <a:pPr indent="-514350" lvl="0" marL="596646" rtl="0" algn="l">
              <a:lnSpc>
                <a:spcPct val="100000"/>
              </a:lnSpc>
              <a:spcBef>
                <a:spcPts val="600"/>
              </a:spcBef>
              <a:spcAft>
                <a:spcPts val="0"/>
              </a:spcAft>
              <a:buSzPts val="2560"/>
              <a:buFont typeface="Cabin"/>
              <a:buAutoNum type="arabicPeriod"/>
            </a:pPr>
            <a:r>
              <a:rPr b="1" lang="en-US"/>
              <a:t>Re Usability</a:t>
            </a:r>
            <a:endParaRPr/>
          </a:p>
          <a:p>
            <a:pPr indent="-514350" lvl="0" marL="596646" rtl="0" algn="l">
              <a:lnSpc>
                <a:spcPct val="100000"/>
              </a:lnSpc>
              <a:spcBef>
                <a:spcPts val="600"/>
              </a:spcBef>
              <a:spcAft>
                <a:spcPts val="0"/>
              </a:spcAft>
              <a:buSzPts val="2560"/>
              <a:buFont typeface="Cabin"/>
              <a:buAutoNum type="arabicPeriod"/>
            </a:pPr>
            <a:r>
              <a:rPr b="1" lang="en-US"/>
              <a:t>Maintainability</a:t>
            </a:r>
            <a:endParaRPr/>
          </a:p>
          <a:p>
            <a:pPr indent="-514350" lvl="0" marL="596646" rtl="0" algn="l">
              <a:lnSpc>
                <a:spcPct val="100000"/>
              </a:lnSpc>
              <a:spcBef>
                <a:spcPts val="600"/>
              </a:spcBef>
              <a:spcAft>
                <a:spcPts val="0"/>
              </a:spcAft>
              <a:buSzPts val="2560"/>
              <a:buFont typeface="Cabin"/>
              <a:buAutoNum type="arabicPeriod"/>
            </a:pPr>
            <a:r>
              <a:rPr b="1" lang="en-US"/>
              <a:t>Scalability</a:t>
            </a:r>
            <a:endParaRPr/>
          </a:p>
          <a:p>
            <a:pPr indent="-514350" lvl="0" marL="596646" rtl="0" algn="l">
              <a:lnSpc>
                <a:spcPct val="100000"/>
              </a:lnSpc>
              <a:spcBef>
                <a:spcPts val="600"/>
              </a:spcBef>
              <a:spcAft>
                <a:spcPts val="0"/>
              </a:spcAft>
              <a:buSzPts val="2560"/>
              <a:buFont typeface="Cabin"/>
              <a:buAutoNum type="arabicPeriod"/>
            </a:pPr>
            <a:r>
              <a:rPr b="1" lang="en-US"/>
              <a:t>Etc…</a:t>
            </a:r>
            <a:endParaRPr/>
          </a:p>
          <a:p>
            <a:pPr indent="-120903" lvl="0" marL="365760" rtl="0" algn="l">
              <a:lnSpc>
                <a:spcPct val="100000"/>
              </a:lnSpc>
              <a:spcBef>
                <a:spcPts val="600"/>
              </a:spcBef>
              <a:spcAft>
                <a:spcPts val="0"/>
              </a:spcAft>
              <a:buSzPts val="2560"/>
              <a:buNone/>
            </a:pPr>
            <a:r>
              <a:t/>
            </a:r>
            <a:endParaRPr b="1"/>
          </a:p>
          <a:p>
            <a:pPr indent="0" lvl="0" marL="82296"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0" y="152400"/>
            <a:ext cx="7498080"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Module</a:t>
            </a:r>
            <a:endParaRPr/>
          </a:p>
        </p:txBody>
      </p:sp>
      <p:sp>
        <p:nvSpPr>
          <p:cNvPr id="401" name="Google Shape;401;p55"/>
          <p:cNvSpPr txBox="1"/>
          <p:nvPr>
            <p:ph idx="1" type="body"/>
          </p:nvPr>
        </p:nvSpPr>
        <p:spPr>
          <a:xfrm>
            <a:off x="152400" y="838200"/>
            <a:ext cx="89916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An </a:t>
            </a:r>
            <a:r>
              <a:rPr b="1" lang="en-US">
                <a:solidFill>
                  <a:srgbClr val="FF0000"/>
                </a:solidFill>
              </a:rPr>
              <a:t>application is made up of modules</a:t>
            </a:r>
            <a:r>
              <a:rPr lang="en-US"/>
              <a:t>. </a:t>
            </a:r>
            <a:endParaRPr/>
          </a:p>
          <a:p>
            <a:pPr indent="-283464" lvl="0" marL="365760" rtl="0" algn="l">
              <a:lnSpc>
                <a:spcPct val="100000"/>
              </a:lnSpc>
              <a:spcBef>
                <a:spcPts val="600"/>
              </a:spcBef>
              <a:spcAft>
                <a:spcPts val="0"/>
              </a:spcAft>
              <a:buSzPts val="2560"/>
              <a:buChar char="●"/>
            </a:pPr>
            <a:r>
              <a:rPr lang="en-US"/>
              <a:t>Each Angular 2/4 application needs to have one Angular Root Module. </a:t>
            </a:r>
            <a:endParaRPr/>
          </a:p>
          <a:p>
            <a:pPr indent="-283464" lvl="0" marL="365760" rtl="0" algn="l">
              <a:lnSpc>
                <a:spcPct val="100000"/>
              </a:lnSpc>
              <a:spcBef>
                <a:spcPts val="600"/>
              </a:spcBef>
              <a:spcAft>
                <a:spcPts val="0"/>
              </a:spcAft>
              <a:buSzPts val="2560"/>
              <a:buChar char="●"/>
            </a:pPr>
            <a:r>
              <a:rPr lang="en-US"/>
              <a:t>Each Angular Root module can then have multiple components to separate the functionality</a:t>
            </a:r>
            <a:endParaRPr/>
          </a:p>
        </p:txBody>
      </p:sp>
      <p:sp>
        <p:nvSpPr>
          <p:cNvPr id="402" name="Google Shape;402;p55"/>
          <p:cNvSpPr/>
          <p:nvPr/>
        </p:nvSpPr>
        <p:spPr>
          <a:xfrm>
            <a:off x="1295400" y="3657600"/>
            <a:ext cx="6858000" cy="22860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03" name="Google Shape;403;p55"/>
          <p:cNvSpPr/>
          <p:nvPr/>
        </p:nvSpPr>
        <p:spPr>
          <a:xfrm>
            <a:off x="1600200" y="4164766"/>
            <a:ext cx="1905000" cy="1550234"/>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bin"/>
                <a:ea typeface="Cabin"/>
                <a:cs typeface="Cabin"/>
                <a:sym typeface="Cabin"/>
              </a:rPr>
              <a:t>Component1</a:t>
            </a:r>
            <a:endParaRPr b="1" sz="2000">
              <a:solidFill>
                <a:schemeClr val="lt1"/>
              </a:solidFill>
              <a:latin typeface="Cabin"/>
              <a:ea typeface="Cabin"/>
              <a:cs typeface="Cabin"/>
              <a:sym typeface="Cabin"/>
            </a:endParaRPr>
          </a:p>
        </p:txBody>
      </p:sp>
      <p:sp>
        <p:nvSpPr>
          <p:cNvPr id="404" name="Google Shape;404;p55"/>
          <p:cNvSpPr/>
          <p:nvPr/>
        </p:nvSpPr>
        <p:spPr>
          <a:xfrm>
            <a:off x="3733800" y="4164766"/>
            <a:ext cx="1981200" cy="1532744"/>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bin"/>
                <a:ea typeface="Cabin"/>
                <a:cs typeface="Cabin"/>
                <a:sym typeface="Cabin"/>
              </a:rPr>
              <a:t>Component2</a:t>
            </a:r>
            <a:endParaRPr b="1" sz="2000">
              <a:solidFill>
                <a:schemeClr val="lt1"/>
              </a:solidFill>
              <a:latin typeface="Cabin"/>
              <a:ea typeface="Cabin"/>
              <a:cs typeface="Cabin"/>
              <a:sym typeface="Cabin"/>
            </a:endParaRPr>
          </a:p>
        </p:txBody>
      </p:sp>
      <p:sp>
        <p:nvSpPr>
          <p:cNvPr id="405" name="Google Shape;405;p55"/>
          <p:cNvSpPr/>
          <p:nvPr/>
        </p:nvSpPr>
        <p:spPr>
          <a:xfrm>
            <a:off x="5867400" y="4147276"/>
            <a:ext cx="2133600" cy="1550234"/>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bin"/>
                <a:ea typeface="Cabin"/>
                <a:cs typeface="Cabin"/>
                <a:sym typeface="Cabin"/>
              </a:rPr>
              <a:t>Component3</a:t>
            </a:r>
            <a:endParaRPr b="1" sz="2000">
              <a:solidFill>
                <a:schemeClr val="lt1"/>
              </a:solidFill>
              <a:latin typeface="Cabin"/>
              <a:ea typeface="Cabin"/>
              <a:cs typeface="Cabin"/>
              <a:sym typeface="Cabin"/>
            </a:endParaRPr>
          </a:p>
        </p:txBody>
      </p:sp>
      <p:sp>
        <p:nvSpPr>
          <p:cNvPr id="406" name="Google Shape;406;p55"/>
          <p:cNvSpPr txBox="1"/>
          <p:nvPr/>
        </p:nvSpPr>
        <p:spPr>
          <a:xfrm>
            <a:off x="3276600" y="3688830"/>
            <a:ext cx="2286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FF0000"/>
                </a:solidFill>
                <a:latin typeface="Cabin"/>
                <a:ea typeface="Cabin"/>
                <a:cs typeface="Cabin"/>
                <a:sym typeface="Cabin"/>
              </a:rPr>
              <a:t>Module</a:t>
            </a:r>
            <a:endParaRPr b="1" sz="2800">
              <a:solidFill>
                <a:srgbClr val="FF0000"/>
              </a:solidFill>
              <a:latin typeface="Cabin"/>
              <a:ea typeface="Cabin"/>
              <a:cs typeface="Cabin"/>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Module Code Snippet</a:t>
            </a:r>
            <a:endParaRPr/>
          </a:p>
        </p:txBody>
      </p:sp>
      <p:sp>
        <p:nvSpPr>
          <p:cNvPr id="412" name="Google Shape;412;p56"/>
          <p:cNvSpPr txBox="1"/>
          <p:nvPr>
            <p:ph idx="1" type="body"/>
          </p:nvPr>
        </p:nvSpPr>
        <p:spPr>
          <a:xfrm>
            <a:off x="0" y="914400"/>
            <a:ext cx="9144000" cy="59436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1920"/>
              <a:buNone/>
            </a:pPr>
            <a:r>
              <a:rPr lang="en-US" sz="2400"/>
              <a:t>import { NgModule }   from '@angular/core'; </a:t>
            </a:r>
            <a:endParaRPr/>
          </a:p>
          <a:p>
            <a:pPr indent="0" lvl="0" marL="82296" rtl="0" algn="l">
              <a:lnSpc>
                <a:spcPct val="100000"/>
              </a:lnSpc>
              <a:spcBef>
                <a:spcPts val="600"/>
              </a:spcBef>
              <a:spcAft>
                <a:spcPts val="0"/>
              </a:spcAft>
              <a:buSzPts val="1920"/>
              <a:buNone/>
            </a:pPr>
            <a:r>
              <a:rPr lang="en-US" sz="2400"/>
              <a:t>import { BrowserModule } from '@angular/platform-browser'; </a:t>
            </a:r>
            <a:endParaRPr/>
          </a:p>
          <a:p>
            <a:pPr indent="0" lvl="0" marL="82296" rtl="0" algn="l">
              <a:lnSpc>
                <a:spcPct val="100000"/>
              </a:lnSpc>
              <a:spcBef>
                <a:spcPts val="600"/>
              </a:spcBef>
              <a:spcAft>
                <a:spcPts val="0"/>
              </a:spcAft>
              <a:buSzPts val="1920"/>
              <a:buNone/>
            </a:pPr>
            <a:r>
              <a:rPr lang="en-US" sz="2400"/>
              <a:t>import { AppComponent }  from './app.component'; </a:t>
            </a:r>
            <a:endParaRPr sz="2400"/>
          </a:p>
          <a:p>
            <a:pPr indent="0" lvl="0" marL="82296" rtl="0" algn="l">
              <a:lnSpc>
                <a:spcPct val="100000"/>
              </a:lnSpc>
              <a:spcBef>
                <a:spcPts val="600"/>
              </a:spcBef>
              <a:spcAft>
                <a:spcPts val="0"/>
              </a:spcAft>
              <a:buSzPts val="1920"/>
              <a:buNone/>
            </a:pPr>
            <a:r>
              <a:rPr lang="en-US" sz="2400"/>
              <a:t> </a:t>
            </a:r>
            <a:endParaRPr sz="2400"/>
          </a:p>
          <a:p>
            <a:pPr indent="0" lvl="0" marL="82296" rtl="0" algn="l">
              <a:lnSpc>
                <a:spcPct val="100000"/>
              </a:lnSpc>
              <a:spcBef>
                <a:spcPts val="600"/>
              </a:spcBef>
              <a:spcAft>
                <a:spcPts val="0"/>
              </a:spcAft>
              <a:buSzPts val="1920"/>
              <a:buNone/>
            </a:pPr>
            <a:r>
              <a:rPr lang="en-US" sz="2400"/>
              <a:t>@NgModule({ </a:t>
            </a:r>
            <a:endParaRPr/>
          </a:p>
          <a:p>
            <a:pPr indent="0" lvl="0" marL="82296" rtl="0" algn="l">
              <a:lnSpc>
                <a:spcPct val="100000"/>
              </a:lnSpc>
              <a:spcBef>
                <a:spcPts val="600"/>
              </a:spcBef>
              <a:spcAft>
                <a:spcPts val="0"/>
              </a:spcAft>
              <a:buSzPts val="1920"/>
              <a:buNone/>
            </a:pPr>
            <a:r>
              <a:rPr lang="en-US" sz="2400"/>
              <a:t>  	imports:      [ BrowserModule ], </a:t>
            </a:r>
            <a:endParaRPr/>
          </a:p>
          <a:p>
            <a:pPr indent="0" lvl="0" marL="82296" rtl="0" algn="l">
              <a:lnSpc>
                <a:spcPct val="100000"/>
              </a:lnSpc>
              <a:spcBef>
                <a:spcPts val="600"/>
              </a:spcBef>
              <a:spcAft>
                <a:spcPts val="0"/>
              </a:spcAft>
              <a:buSzPts val="1920"/>
              <a:buNone/>
            </a:pPr>
            <a:r>
              <a:rPr lang="en-US" sz="2400"/>
              <a:t>  	declarations: [ AppComponent ], </a:t>
            </a:r>
            <a:endParaRPr/>
          </a:p>
          <a:p>
            <a:pPr indent="0" lvl="0" marL="82296" rtl="0" algn="l">
              <a:lnSpc>
                <a:spcPct val="100000"/>
              </a:lnSpc>
              <a:spcBef>
                <a:spcPts val="600"/>
              </a:spcBef>
              <a:spcAft>
                <a:spcPts val="0"/>
              </a:spcAft>
              <a:buSzPts val="1920"/>
              <a:buNone/>
            </a:pPr>
            <a:r>
              <a:rPr lang="en-US" sz="2400"/>
              <a:t>  	bootstrap:    [ AppComponent ] </a:t>
            </a:r>
            <a:endParaRPr/>
          </a:p>
          <a:p>
            <a:pPr indent="0" lvl="0" marL="82296" rtl="0" algn="l">
              <a:lnSpc>
                <a:spcPct val="100000"/>
              </a:lnSpc>
              <a:spcBef>
                <a:spcPts val="600"/>
              </a:spcBef>
              <a:spcAft>
                <a:spcPts val="0"/>
              </a:spcAft>
              <a:buSzPts val="1920"/>
              <a:buNone/>
            </a:pPr>
            <a:r>
              <a:rPr lang="en-US" sz="2400"/>
              <a:t>}) </a:t>
            </a:r>
            <a:endParaRPr sz="2400"/>
          </a:p>
          <a:p>
            <a:pPr indent="0" lvl="0" marL="82296" rtl="0" algn="l">
              <a:lnSpc>
                <a:spcPct val="100000"/>
              </a:lnSpc>
              <a:spcBef>
                <a:spcPts val="600"/>
              </a:spcBef>
              <a:spcAft>
                <a:spcPts val="0"/>
              </a:spcAft>
              <a:buSzPts val="1920"/>
              <a:buNone/>
            </a:pPr>
            <a:r>
              <a:t/>
            </a:r>
            <a:endParaRPr sz="2400"/>
          </a:p>
          <a:p>
            <a:pPr indent="0" lvl="0" marL="82296" rtl="0" algn="l">
              <a:lnSpc>
                <a:spcPct val="100000"/>
              </a:lnSpc>
              <a:spcBef>
                <a:spcPts val="600"/>
              </a:spcBef>
              <a:spcAft>
                <a:spcPts val="0"/>
              </a:spcAft>
              <a:buSzPts val="1920"/>
              <a:buNone/>
            </a:pPr>
            <a:r>
              <a:rPr lang="en-US" sz="2400"/>
              <a:t>export class AppModule { } </a:t>
            </a:r>
            <a:endParaRPr/>
          </a:p>
        </p:txBody>
      </p:sp>
      <p:sp>
        <p:nvSpPr>
          <p:cNvPr id="413" name="Google Shape;413;p56"/>
          <p:cNvSpPr txBox="1"/>
          <p:nvPr/>
        </p:nvSpPr>
        <p:spPr>
          <a:xfrm>
            <a:off x="6019800" y="4419600"/>
            <a:ext cx="3048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Array of components declared by this Module</a:t>
            </a:r>
            <a:endParaRPr sz="1800">
              <a:solidFill>
                <a:srgbClr val="FF0000"/>
              </a:solidFill>
              <a:latin typeface="Cabin"/>
              <a:ea typeface="Cabin"/>
              <a:cs typeface="Cabin"/>
              <a:sym typeface="Cabin"/>
            </a:endParaRPr>
          </a:p>
        </p:txBody>
      </p:sp>
      <p:sp>
        <p:nvSpPr>
          <p:cNvPr id="414" name="Google Shape;414;p56"/>
          <p:cNvSpPr txBox="1"/>
          <p:nvPr/>
        </p:nvSpPr>
        <p:spPr>
          <a:xfrm>
            <a:off x="6026727" y="2667000"/>
            <a:ext cx="3048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Array of components/Modules    used by this Module</a:t>
            </a:r>
            <a:endParaRPr sz="1800">
              <a:solidFill>
                <a:srgbClr val="FF0000"/>
              </a:solidFill>
              <a:latin typeface="Cabin"/>
              <a:ea typeface="Cabin"/>
              <a:cs typeface="Cabin"/>
              <a:sym typeface="Cabin"/>
            </a:endParaRPr>
          </a:p>
        </p:txBody>
      </p:sp>
      <p:sp>
        <p:nvSpPr>
          <p:cNvPr id="415" name="Google Shape;415;p56"/>
          <p:cNvSpPr txBox="1"/>
          <p:nvPr/>
        </p:nvSpPr>
        <p:spPr>
          <a:xfrm>
            <a:off x="6019800" y="5638800"/>
            <a:ext cx="3048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Bootstrap component</a:t>
            </a:r>
            <a:endParaRPr sz="1800">
              <a:solidFill>
                <a:srgbClr val="FF0000"/>
              </a:solidFill>
              <a:latin typeface="Cabin"/>
              <a:ea typeface="Cabin"/>
              <a:cs typeface="Cabin"/>
              <a:sym typeface="Cabin"/>
            </a:endParaRPr>
          </a:p>
        </p:txBody>
      </p:sp>
      <p:cxnSp>
        <p:nvCxnSpPr>
          <p:cNvPr id="416" name="Google Shape;416;p56"/>
          <p:cNvCxnSpPr/>
          <p:nvPr/>
        </p:nvCxnSpPr>
        <p:spPr>
          <a:xfrm flipH="1" rot="10800000">
            <a:off x="4953000" y="2990165"/>
            <a:ext cx="1219200" cy="323166"/>
          </a:xfrm>
          <a:prstGeom prst="straightConnector1">
            <a:avLst/>
          </a:prstGeom>
          <a:noFill/>
          <a:ln cap="flat" cmpd="sng" w="28575">
            <a:solidFill>
              <a:schemeClr val="accent1"/>
            </a:solidFill>
            <a:prstDash val="solid"/>
            <a:round/>
            <a:headEnd len="sm" w="sm" type="none"/>
            <a:tailEnd len="med" w="med" type="stealth"/>
          </a:ln>
        </p:spPr>
      </p:cxnSp>
      <p:cxnSp>
        <p:nvCxnSpPr>
          <p:cNvPr id="417" name="Google Shape;417;p56"/>
          <p:cNvCxnSpPr/>
          <p:nvPr/>
        </p:nvCxnSpPr>
        <p:spPr>
          <a:xfrm>
            <a:off x="5029200" y="3962400"/>
            <a:ext cx="997527" cy="685800"/>
          </a:xfrm>
          <a:prstGeom prst="straightConnector1">
            <a:avLst/>
          </a:prstGeom>
          <a:noFill/>
          <a:ln cap="flat" cmpd="sng" w="28575">
            <a:solidFill>
              <a:schemeClr val="accent1"/>
            </a:solidFill>
            <a:prstDash val="solid"/>
            <a:round/>
            <a:headEnd len="sm" w="sm" type="none"/>
            <a:tailEnd len="med" w="med" type="stealth"/>
          </a:ln>
        </p:spPr>
      </p:cxnSp>
      <p:cxnSp>
        <p:nvCxnSpPr>
          <p:cNvPr id="418" name="Google Shape;418;p56"/>
          <p:cNvCxnSpPr/>
          <p:nvPr/>
        </p:nvCxnSpPr>
        <p:spPr>
          <a:xfrm>
            <a:off x="4759036" y="4399865"/>
            <a:ext cx="1413164" cy="1423601"/>
          </a:xfrm>
          <a:prstGeom prst="straightConnector1">
            <a:avLst/>
          </a:prstGeom>
          <a:noFill/>
          <a:ln cap="flat" cmpd="sng" w="28575">
            <a:solidFill>
              <a:schemeClr val="accent1"/>
            </a:solidFill>
            <a:prstDash val="solid"/>
            <a:round/>
            <a:headEnd len="sm" w="sm" type="none"/>
            <a:tailEnd len="med" w="med" type="stealth"/>
          </a:ln>
        </p:spPr>
      </p:cxnSp>
      <p:sp>
        <p:nvSpPr>
          <p:cNvPr id="419" name="Google Shape;419;p56"/>
          <p:cNvSpPr txBox="1"/>
          <p:nvPr/>
        </p:nvSpPr>
        <p:spPr>
          <a:xfrm>
            <a:off x="5715000" y="6324600"/>
            <a:ext cx="3048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Name of Module</a:t>
            </a:r>
            <a:endParaRPr sz="1800">
              <a:solidFill>
                <a:srgbClr val="FF0000"/>
              </a:solidFill>
              <a:latin typeface="Cabin"/>
              <a:ea typeface="Cabin"/>
              <a:cs typeface="Cabin"/>
              <a:sym typeface="Cabin"/>
            </a:endParaRPr>
          </a:p>
        </p:txBody>
      </p:sp>
      <p:cxnSp>
        <p:nvCxnSpPr>
          <p:cNvPr id="420" name="Google Shape;420;p56"/>
          <p:cNvCxnSpPr>
            <a:endCxn id="419" idx="1"/>
          </p:cNvCxnSpPr>
          <p:nvPr/>
        </p:nvCxnSpPr>
        <p:spPr>
          <a:xfrm>
            <a:off x="2438400" y="5638666"/>
            <a:ext cx="3276600" cy="870600"/>
          </a:xfrm>
          <a:prstGeom prst="straightConnector1">
            <a:avLst/>
          </a:prstGeom>
          <a:noFill/>
          <a:ln cap="flat" cmpd="sng" w="28575">
            <a:solidFill>
              <a:schemeClr val="accent1"/>
            </a:solidFill>
            <a:prstDash val="solid"/>
            <a:round/>
            <a:headEnd len="sm" w="sm" type="none"/>
            <a:tailEnd len="med" w="med" type="stealth"/>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7"/>
          <p:cNvSpPr txBox="1"/>
          <p:nvPr>
            <p:ph type="title"/>
          </p:nvPr>
        </p:nvSpPr>
        <p:spPr>
          <a:xfrm>
            <a:off x="0" y="152400"/>
            <a:ext cx="8933688"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Root Module</a:t>
            </a:r>
            <a:endParaRPr/>
          </a:p>
        </p:txBody>
      </p:sp>
      <p:sp>
        <p:nvSpPr>
          <p:cNvPr id="426" name="Google Shape;426;p57"/>
          <p:cNvSpPr txBox="1"/>
          <p:nvPr>
            <p:ph idx="1" type="body"/>
          </p:nvPr>
        </p:nvSpPr>
        <p:spPr>
          <a:xfrm>
            <a:off x="0" y="914400"/>
            <a:ext cx="9067800" cy="59436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560"/>
              <a:buChar char="●"/>
            </a:pPr>
            <a:r>
              <a:rPr lang="en-US"/>
              <a:t>Every Angular application requires at least one module called a </a:t>
            </a:r>
            <a:r>
              <a:rPr b="1" lang="en-US"/>
              <a:t>root module</a:t>
            </a:r>
            <a:r>
              <a:rPr lang="en-US"/>
              <a:t>. Root Module is also responsible for loading other parts of our app and any Angular-specific dependencies.</a:t>
            </a:r>
            <a:endParaRPr/>
          </a:p>
          <a:p>
            <a:pPr indent="-283464" lvl="0" marL="365760" rtl="0" algn="l">
              <a:lnSpc>
                <a:spcPct val="90000"/>
              </a:lnSpc>
              <a:spcBef>
                <a:spcPts val="600"/>
              </a:spcBef>
              <a:spcAft>
                <a:spcPts val="0"/>
              </a:spcAft>
              <a:buSzPts val="2560"/>
              <a:buChar char="●"/>
            </a:pPr>
            <a:r>
              <a:rPr b="1" lang="en-US"/>
              <a:t>NgModule</a:t>
            </a:r>
            <a:r>
              <a:rPr lang="en-US"/>
              <a:t> imports general Module code from the Angular framework's core.</a:t>
            </a:r>
            <a:endParaRPr/>
          </a:p>
          <a:p>
            <a:pPr indent="-283464" lvl="0" marL="365760" rtl="0" algn="l">
              <a:lnSpc>
                <a:spcPct val="90000"/>
              </a:lnSpc>
              <a:spcBef>
                <a:spcPts val="600"/>
              </a:spcBef>
              <a:spcAft>
                <a:spcPts val="0"/>
              </a:spcAft>
              <a:buSzPts val="2560"/>
              <a:buChar char="●"/>
            </a:pPr>
            <a:r>
              <a:rPr b="1" lang="en-US"/>
              <a:t>BrowserModule</a:t>
            </a:r>
            <a:r>
              <a:rPr lang="en-US"/>
              <a:t> imports code necessary to run our app in the browser, including built-in directives that allow us to add things like conditionals and loops to our components. </a:t>
            </a:r>
            <a:endParaRPr/>
          </a:p>
          <a:p>
            <a:pPr indent="-283464" lvl="0" marL="365760" rtl="0" algn="l">
              <a:lnSpc>
                <a:spcPct val="90000"/>
              </a:lnSpc>
              <a:spcBef>
                <a:spcPts val="600"/>
              </a:spcBef>
              <a:spcAft>
                <a:spcPts val="0"/>
              </a:spcAft>
              <a:buSzPts val="2560"/>
              <a:buChar char="●"/>
            </a:pPr>
            <a:r>
              <a:rPr b="1" lang="en-US"/>
              <a:t>AppComponent</a:t>
            </a:r>
            <a:r>
              <a:rPr lang="en-US"/>
              <a:t> actually refers to the root component, which we need to create.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20782" y="76200"/>
            <a:ext cx="8933688"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Module</a:t>
            </a:r>
            <a:endParaRPr sz="3870"/>
          </a:p>
        </p:txBody>
      </p:sp>
      <p:sp>
        <p:nvSpPr>
          <p:cNvPr id="432" name="Google Shape;432;p58"/>
          <p:cNvSpPr txBox="1"/>
          <p:nvPr>
            <p:ph idx="1" type="body"/>
          </p:nvPr>
        </p:nvSpPr>
        <p:spPr>
          <a:xfrm>
            <a:off x="0" y="609600"/>
            <a:ext cx="9067800"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b="1" lang="en-US"/>
              <a:t>@NgModule</a:t>
            </a:r>
            <a:r>
              <a:rPr lang="en-US"/>
              <a:t> decorator specifies the code following, belongs to Module. </a:t>
            </a:r>
            <a:endParaRPr/>
          </a:p>
          <a:p>
            <a:pPr indent="-283464" lvl="0" marL="365760" rtl="0" algn="l">
              <a:lnSpc>
                <a:spcPct val="100000"/>
              </a:lnSpc>
              <a:spcBef>
                <a:spcPts val="600"/>
              </a:spcBef>
              <a:spcAft>
                <a:spcPts val="0"/>
              </a:spcAft>
              <a:buSzPts val="2560"/>
              <a:buChar char="●"/>
            </a:pPr>
            <a:r>
              <a:rPr b="1" lang="en-US"/>
              <a:t>imports</a:t>
            </a:r>
            <a:r>
              <a:rPr lang="en-US"/>
              <a:t> (the one directly below @NgModule) is an array of other modules and content this module requires. Here, we import a built-in module called BrowserModule. </a:t>
            </a:r>
            <a:endParaRPr/>
          </a:p>
          <a:p>
            <a:pPr indent="-283464" lvl="0" marL="365760" rtl="0" algn="l">
              <a:lnSpc>
                <a:spcPct val="100000"/>
              </a:lnSpc>
              <a:spcBef>
                <a:spcPts val="600"/>
              </a:spcBef>
              <a:spcAft>
                <a:spcPts val="0"/>
              </a:spcAft>
              <a:buSzPts val="2560"/>
              <a:buChar char="●"/>
            </a:pPr>
            <a:r>
              <a:rPr b="1" lang="en-US"/>
              <a:t>declarations </a:t>
            </a:r>
            <a:r>
              <a:rPr lang="en-US"/>
              <a:t>is an array of all components that will reside in this module. </a:t>
            </a:r>
            <a:endParaRPr/>
          </a:p>
          <a:p>
            <a:pPr indent="-283464" lvl="0" marL="365760" rtl="0" algn="l">
              <a:lnSpc>
                <a:spcPct val="100000"/>
              </a:lnSpc>
              <a:spcBef>
                <a:spcPts val="600"/>
              </a:spcBef>
              <a:spcAft>
                <a:spcPts val="0"/>
              </a:spcAft>
              <a:buSzPts val="2560"/>
              <a:buChar char="●"/>
            </a:pPr>
            <a:r>
              <a:rPr lang="en-US"/>
              <a:t>And "</a:t>
            </a:r>
            <a:r>
              <a:rPr b="1" lang="en-US"/>
              <a:t>bootstrap</a:t>
            </a:r>
            <a:r>
              <a:rPr lang="en-US"/>
              <a:t>" refers to component, which need to be initially loaded.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76200" y="152400"/>
            <a:ext cx="87812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JS2/4 Core Concepts</a:t>
            </a:r>
            <a:endParaRPr sz="3870"/>
          </a:p>
        </p:txBody>
      </p:sp>
      <p:pic>
        <p:nvPicPr>
          <p:cNvPr id="438" name="Google Shape;438;p59"/>
          <p:cNvPicPr preferRelativeResize="0"/>
          <p:nvPr/>
        </p:nvPicPr>
        <p:blipFill rotWithShape="1">
          <a:blip r:embed="rId3">
            <a:alphaModFix/>
          </a:blip>
          <a:srcRect b="0" l="0" r="0" t="0"/>
          <a:stretch/>
        </p:blipFill>
        <p:spPr>
          <a:xfrm>
            <a:off x="21609" y="1380342"/>
            <a:ext cx="9047075" cy="44870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152400" y="0"/>
            <a:ext cx="8705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 MVW</a:t>
            </a:r>
            <a:endParaRPr/>
          </a:p>
        </p:txBody>
      </p:sp>
      <p:sp>
        <p:nvSpPr>
          <p:cNvPr id="444" name="Google Shape;444;p60"/>
          <p:cNvSpPr txBox="1"/>
          <p:nvPr>
            <p:ph idx="1" type="body"/>
          </p:nvPr>
        </p:nvSpPr>
        <p:spPr>
          <a:xfrm>
            <a:off x="0" y="685800"/>
            <a:ext cx="8933688" cy="60960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880"/>
              <a:buChar char="●"/>
            </a:pPr>
            <a:r>
              <a:rPr b="1" lang="en-US" sz="3600">
                <a:solidFill>
                  <a:srgbClr val="FF0000"/>
                </a:solidFill>
              </a:rPr>
              <a:t>Angular 2/4 is more of component based architecture</a:t>
            </a:r>
            <a:r>
              <a:rPr lang="en-US" sz="3600"/>
              <a:t>. </a:t>
            </a:r>
            <a:endParaRPr sz="3600"/>
          </a:p>
          <a:p>
            <a:pPr indent="-283464" lvl="0" marL="365760" rtl="0" algn="l">
              <a:lnSpc>
                <a:spcPct val="100000"/>
              </a:lnSpc>
              <a:spcBef>
                <a:spcPts val="600"/>
              </a:spcBef>
              <a:spcAft>
                <a:spcPts val="0"/>
              </a:spcAft>
              <a:buSzPts val="2880"/>
              <a:buChar char="●"/>
            </a:pPr>
            <a:r>
              <a:rPr lang="en-US" sz="3600"/>
              <a:t>You can assume everything as component like directives, services, Pipes and so on. </a:t>
            </a:r>
            <a:endParaRPr sz="3600"/>
          </a:p>
          <a:p>
            <a:pPr indent="-283464" lvl="0" marL="365760" rtl="0" algn="l">
              <a:lnSpc>
                <a:spcPct val="100000"/>
              </a:lnSpc>
              <a:spcBef>
                <a:spcPts val="600"/>
              </a:spcBef>
              <a:spcAft>
                <a:spcPts val="0"/>
              </a:spcAft>
              <a:buSzPts val="2880"/>
              <a:buChar char="●"/>
            </a:pPr>
            <a:r>
              <a:rPr lang="en-US" sz="3600"/>
              <a:t>A component contains of, a view details and class declaration which may be considered as controller.</a:t>
            </a:r>
            <a:endParaRPr/>
          </a:p>
          <a:p>
            <a:pPr indent="-283464" lvl="0" marL="365760" rtl="0" algn="l">
              <a:lnSpc>
                <a:spcPct val="100000"/>
              </a:lnSpc>
              <a:spcBef>
                <a:spcPts val="600"/>
              </a:spcBef>
              <a:spcAft>
                <a:spcPts val="0"/>
              </a:spcAft>
              <a:buSzPts val="2880"/>
              <a:buChar char="●"/>
            </a:pPr>
            <a:r>
              <a:rPr lang="en-US" sz="3600"/>
              <a:t>So a well defined component consist of individual set of MVC architecture.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61"/>
          <p:cNvSpPr txBox="1"/>
          <p:nvPr>
            <p:ph type="title"/>
          </p:nvPr>
        </p:nvSpPr>
        <p:spPr>
          <a:xfrm>
            <a:off x="152400" y="0"/>
            <a:ext cx="8705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Angular 2/4 - MVW</a:t>
            </a:r>
            <a:endParaRPr/>
          </a:p>
        </p:txBody>
      </p:sp>
      <p:sp>
        <p:nvSpPr>
          <p:cNvPr id="450" name="Google Shape;450;p61"/>
          <p:cNvSpPr txBox="1"/>
          <p:nvPr>
            <p:ph idx="1" type="body"/>
          </p:nvPr>
        </p:nvSpPr>
        <p:spPr>
          <a:xfrm>
            <a:off x="0" y="6858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MVW stands for Model View Whatever</a:t>
            </a:r>
            <a:endParaRPr/>
          </a:p>
          <a:p>
            <a:pPr indent="-283464" lvl="0" marL="365760" rtl="0" algn="l">
              <a:lnSpc>
                <a:spcPct val="100000"/>
              </a:lnSpc>
              <a:spcBef>
                <a:spcPts val="600"/>
              </a:spcBef>
              <a:spcAft>
                <a:spcPts val="0"/>
              </a:spcAft>
              <a:buSzPts val="2560"/>
              <a:buChar char="●"/>
            </a:pPr>
            <a:r>
              <a:rPr lang="en-US"/>
              <a:t>AppComponent class is equivalent to the controller class and is thus your W.</a:t>
            </a:r>
            <a:endParaRPr/>
          </a:p>
          <a:p>
            <a:pPr indent="-283464" lvl="0" marL="365760" rtl="0" algn="l">
              <a:lnSpc>
                <a:spcPct val="100000"/>
              </a:lnSpc>
              <a:spcBef>
                <a:spcPts val="600"/>
              </a:spcBef>
              <a:spcAft>
                <a:spcPts val="0"/>
              </a:spcAft>
              <a:buSzPts val="2560"/>
              <a:buChar char="●"/>
            </a:pPr>
            <a:r>
              <a:rPr lang="en-US">
                <a:solidFill>
                  <a:srgbClr val="FF0000"/>
                </a:solidFill>
              </a:rPr>
              <a:t>View</a:t>
            </a:r>
            <a:r>
              <a:rPr lang="en-US"/>
              <a:t> is the components HTML Template</a:t>
            </a:r>
            <a:endParaRPr/>
          </a:p>
          <a:p>
            <a:pPr indent="-283464" lvl="0" marL="365760" rtl="0" algn="l">
              <a:lnSpc>
                <a:spcPct val="100000"/>
              </a:lnSpc>
              <a:spcBef>
                <a:spcPts val="600"/>
              </a:spcBef>
              <a:spcAft>
                <a:spcPts val="0"/>
              </a:spcAft>
              <a:buSzPts val="2560"/>
              <a:buChar char="●"/>
            </a:pPr>
            <a:r>
              <a:rPr lang="en-US">
                <a:solidFill>
                  <a:srgbClr val="FF0000"/>
                </a:solidFill>
              </a:rPr>
              <a:t>Model</a:t>
            </a:r>
            <a:r>
              <a:rPr lang="en-US"/>
              <a:t> is the services that can be provided / injected.</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t>Whatever it is, it separates Concerns for us, producing modular and maintainable code</a:t>
            </a:r>
            <a:endParaRPr b="1"/>
          </a:p>
          <a:p>
            <a:pPr indent="-120903" lvl="0" marL="365760" rtl="0" algn="l">
              <a:lnSpc>
                <a:spcPct val="100000"/>
              </a:lnSpc>
              <a:spcBef>
                <a:spcPts val="600"/>
              </a:spcBef>
              <a:spcAft>
                <a:spcPts val="0"/>
              </a:spcAft>
              <a:buSzPts val="256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Features…</a:t>
            </a:r>
            <a:endParaRPr sz="3870"/>
          </a:p>
        </p:txBody>
      </p:sp>
      <p:sp>
        <p:nvSpPr>
          <p:cNvPr id="129" name="Google Shape;129;p17"/>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Enhanced Object Properties </a:t>
            </a:r>
            <a:endParaRPr/>
          </a:p>
          <a:p>
            <a:pPr indent="-283464" lvl="0" marL="365760" rtl="0" algn="l">
              <a:lnSpc>
                <a:spcPct val="100000"/>
              </a:lnSpc>
              <a:spcBef>
                <a:spcPts val="600"/>
              </a:spcBef>
              <a:spcAft>
                <a:spcPts val="0"/>
              </a:spcAft>
              <a:buSzPts val="2560"/>
              <a:buChar char="●"/>
            </a:pPr>
            <a:r>
              <a:rPr lang="en-US"/>
              <a:t>De-structuring Assignment </a:t>
            </a:r>
            <a:endParaRPr/>
          </a:p>
          <a:p>
            <a:pPr indent="-283464" lvl="0" marL="365760" rtl="0" algn="l">
              <a:lnSpc>
                <a:spcPct val="100000"/>
              </a:lnSpc>
              <a:spcBef>
                <a:spcPts val="600"/>
              </a:spcBef>
              <a:spcAft>
                <a:spcPts val="0"/>
              </a:spcAft>
              <a:buSzPts val="2560"/>
              <a:buChar char="●"/>
            </a:pPr>
            <a:r>
              <a:rPr lang="en-US"/>
              <a:t>Modules </a:t>
            </a:r>
            <a:endParaRPr/>
          </a:p>
          <a:p>
            <a:pPr indent="-283464" lvl="0" marL="365760" rtl="0" algn="l">
              <a:lnSpc>
                <a:spcPct val="100000"/>
              </a:lnSpc>
              <a:spcBef>
                <a:spcPts val="600"/>
              </a:spcBef>
              <a:spcAft>
                <a:spcPts val="0"/>
              </a:spcAft>
              <a:buSzPts val="2560"/>
              <a:buChar char="●"/>
            </a:pPr>
            <a:r>
              <a:rPr lang="en-US"/>
              <a:t>Classes </a:t>
            </a:r>
            <a:endParaRPr/>
          </a:p>
          <a:p>
            <a:pPr indent="-283464" lvl="0" marL="365760" rtl="0" algn="l">
              <a:lnSpc>
                <a:spcPct val="100000"/>
              </a:lnSpc>
              <a:spcBef>
                <a:spcPts val="600"/>
              </a:spcBef>
              <a:spcAft>
                <a:spcPts val="0"/>
              </a:spcAft>
              <a:buSzPts val="2560"/>
              <a:buChar char="●"/>
            </a:pPr>
            <a:r>
              <a:rPr lang="en-US"/>
              <a:t>Collections </a:t>
            </a:r>
            <a:endParaRPr/>
          </a:p>
          <a:p>
            <a:pPr indent="-283464" lvl="0" marL="365760" rtl="0" algn="l">
              <a:lnSpc>
                <a:spcPct val="100000"/>
              </a:lnSpc>
              <a:spcBef>
                <a:spcPts val="600"/>
              </a:spcBef>
              <a:spcAft>
                <a:spcPts val="0"/>
              </a:spcAft>
              <a:buSzPts val="2560"/>
              <a:buChar char="●"/>
            </a:pPr>
            <a:r>
              <a:rPr lang="en-US"/>
              <a:t>Promises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2"/>
          <p:cNvSpPr txBox="1"/>
          <p:nvPr>
            <p:ph type="title"/>
          </p:nvPr>
        </p:nvSpPr>
        <p:spPr>
          <a:xfrm>
            <a:off x="22485" y="15240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Metadata</a:t>
            </a:r>
            <a:endParaRPr sz="3870"/>
          </a:p>
        </p:txBody>
      </p:sp>
      <p:sp>
        <p:nvSpPr>
          <p:cNvPr id="456" name="Google Shape;456;p62"/>
          <p:cNvSpPr txBox="1"/>
          <p:nvPr>
            <p:ph idx="1" type="body"/>
          </p:nvPr>
        </p:nvSpPr>
        <p:spPr>
          <a:xfrm>
            <a:off x="152400" y="762000"/>
            <a:ext cx="8839200" cy="5867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Metadata is used to decorate a class so that it can configure the expected behavior of the class. </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Metadata is specified using </a:t>
            </a:r>
            <a:r>
              <a:rPr b="1" lang="en-US"/>
              <a:t>Annotations</a:t>
            </a:r>
            <a:endParaRPr/>
          </a:p>
          <a:p>
            <a:pPr indent="0" lvl="0" marL="82296" rtl="0" algn="l">
              <a:lnSpc>
                <a:spcPct val="100000"/>
              </a:lnSpc>
              <a:spcBef>
                <a:spcPts val="600"/>
              </a:spcBef>
              <a:spcAft>
                <a:spcPts val="0"/>
              </a:spcAft>
              <a:buSzPts val="2560"/>
              <a:buNone/>
            </a:pPr>
            <a:r>
              <a:rPr b="1" lang="en-US"/>
              <a:t>Below are few Annotations</a:t>
            </a:r>
            <a:endParaRPr/>
          </a:p>
          <a:p>
            <a:pPr indent="-283464" lvl="0" marL="365760" rtl="0" algn="l">
              <a:lnSpc>
                <a:spcPct val="100000"/>
              </a:lnSpc>
              <a:spcBef>
                <a:spcPts val="600"/>
              </a:spcBef>
              <a:spcAft>
                <a:spcPts val="0"/>
              </a:spcAft>
              <a:buSzPts val="2560"/>
              <a:buChar char="●"/>
            </a:pPr>
            <a:r>
              <a:rPr b="1" lang="en-US"/>
              <a:t>@Component</a:t>
            </a:r>
            <a:endParaRPr/>
          </a:p>
          <a:p>
            <a:pPr indent="-283464" lvl="0" marL="365760" rtl="0" algn="l">
              <a:lnSpc>
                <a:spcPct val="100000"/>
              </a:lnSpc>
              <a:spcBef>
                <a:spcPts val="600"/>
              </a:spcBef>
              <a:spcAft>
                <a:spcPts val="0"/>
              </a:spcAft>
              <a:buSzPts val="2560"/>
              <a:buChar char="●"/>
            </a:pPr>
            <a:r>
              <a:rPr b="1" lang="en-US"/>
              <a:t>@Routing</a:t>
            </a:r>
            <a:endParaRPr/>
          </a:p>
          <a:p>
            <a:pPr indent="-283464" lvl="0" marL="365760" rtl="0" algn="l">
              <a:lnSpc>
                <a:spcPct val="100000"/>
              </a:lnSpc>
              <a:spcBef>
                <a:spcPts val="600"/>
              </a:spcBef>
              <a:spcAft>
                <a:spcPts val="0"/>
              </a:spcAft>
              <a:buSzPts val="2560"/>
              <a:buChar char="●"/>
            </a:pPr>
            <a:r>
              <a:rPr b="1" lang="en-US"/>
              <a:t>@Environment</a:t>
            </a:r>
            <a:endParaRPr/>
          </a:p>
          <a:p>
            <a:pPr indent="-283464" lvl="0" marL="365760" rtl="0" algn="l">
              <a:lnSpc>
                <a:spcPct val="100000"/>
              </a:lnSpc>
              <a:spcBef>
                <a:spcPts val="600"/>
              </a:spcBef>
              <a:spcAft>
                <a:spcPts val="0"/>
              </a:spcAft>
              <a:buSzPts val="2560"/>
              <a:buChar char="●"/>
            </a:pPr>
            <a:r>
              <a:rPr b="1" lang="en-US"/>
              <a:t>@Injectable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6927" y="15240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What is Template?</a:t>
            </a:r>
            <a:endParaRPr sz="3870"/>
          </a:p>
        </p:txBody>
      </p:sp>
      <p:sp>
        <p:nvSpPr>
          <p:cNvPr id="463" name="Google Shape;463;p63"/>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A Template specifies View  which will be rendered on webpage.</a:t>
            </a:r>
            <a:endParaRPr/>
          </a:p>
          <a:p>
            <a:pPr indent="-283464" lvl="0" marL="365760" rtl="0" algn="l">
              <a:lnSpc>
                <a:spcPct val="90000"/>
              </a:lnSpc>
              <a:spcBef>
                <a:spcPts val="600"/>
              </a:spcBef>
              <a:spcAft>
                <a:spcPts val="0"/>
              </a:spcAft>
              <a:buSzPts val="2368"/>
              <a:buChar char="●"/>
            </a:pPr>
            <a:r>
              <a:rPr lang="en-US" sz="2960"/>
              <a:t>A Template can be specified either as inline or as URL</a:t>
            </a:r>
            <a:endParaRPr/>
          </a:p>
          <a:p>
            <a:pPr indent="0" lvl="0" marL="82296" rtl="0" algn="l">
              <a:lnSpc>
                <a:spcPct val="90000"/>
              </a:lnSpc>
              <a:spcBef>
                <a:spcPts val="600"/>
              </a:spcBef>
              <a:spcAft>
                <a:spcPts val="0"/>
              </a:spcAft>
              <a:buSzPts val="2368"/>
              <a:buNone/>
            </a:pPr>
            <a:r>
              <a:rPr lang="en-US" sz="2960"/>
              <a:t>@Component({</a:t>
            </a:r>
            <a:endParaRPr/>
          </a:p>
          <a:p>
            <a:pPr indent="0" lvl="0" marL="82296" rtl="0" algn="l">
              <a:lnSpc>
                <a:spcPct val="90000"/>
              </a:lnSpc>
              <a:spcBef>
                <a:spcPts val="600"/>
              </a:spcBef>
              <a:spcAft>
                <a:spcPts val="0"/>
              </a:spcAft>
              <a:buSzPts val="2368"/>
              <a:buNone/>
            </a:pPr>
            <a:r>
              <a:rPr lang="en-US" sz="2960"/>
              <a:t>	selector: 'my-app',</a:t>
            </a:r>
            <a:endParaRPr/>
          </a:p>
          <a:p>
            <a:pPr indent="0" lvl="0" marL="82296" rtl="0" algn="l">
              <a:lnSpc>
                <a:spcPct val="90000"/>
              </a:lnSpc>
              <a:spcBef>
                <a:spcPts val="600"/>
              </a:spcBef>
              <a:spcAft>
                <a:spcPts val="0"/>
              </a:spcAft>
              <a:buSzPts val="2368"/>
              <a:buNone/>
            </a:pPr>
            <a:r>
              <a:rPr lang="en-US" sz="2960"/>
              <a:t>	template: `</a:t>
            </a:r>
            <a:endParaRPr/>
          </a:p>
          <a:p>
            <a:pPr indent="0" lvl="0" marL="82296" rtl="0" algn="l">
              <a:lnSpc>
                <a:spcPct val="90000"/>
              </a:lnSpc>
              <a:spcBef>
                <a:spcPts val="600"/>
              </a:spcBef>
              <a:spcAft>
                <a:spcPts val="0"/>
              </a:spcAft>
              <a:buSzPts val="2368"/>
              <a:buNone/>
            </a:pPr>
            <a:r>
              <a:rPr lang="en-US" sz="2960"/>
              <a:t>	&lt;h1&gt;{{title}}&lt;/h1&gt;</a:t>
            </a:r>
            <a:endParaRPr/>
          </a:p>
          <a:p>
            <a:pPr indent="0" lvl="0" marL="82296" rtl="0" algn="l">
              <a:lnSpc>
                <a:spcPct val="90000"/>
              </a:lnSpc>
              <a:spcBef>
                <a:spcPts val="600"/>
              </a:spcBef>
              <a:spcAft>
                <a:spcPts val="0"/>
              </a:spcAft>
              <a:buSzPts val="2368"/>
              <a:buNone/>
            </a:pPr>
            <a:r>
              <a:rPr lang="en-US" sz="2960"/>
              <a:t>	&lt;h2&gt;My favorite hero is: {{myHero}}&lt;/h2&gt;</a:t>
            </a:r>
            <a:endParaRPr/>
          </a:p>
          <a:p>
            <a:pPr indent="0" lvl="0" marL="82296" rtl="0" algn="l">
              <a:lnSpc>
                <a:spcPct val="90000"/>
              </a:lnSpc>
              <a:spcBef>
                <a:spcPts val="600"/>
              </a:spcBef>
              <a:spcAft>
                <a:spcPts val="0"/>
              </a:spcAft>
              <a:buSzPts val="2368"/>
              <a:buNone/>
            </a:pPr>
            <a:r>
              <a:rPr lang="en-US" sz="2960"/>
              <a:t>	`</a:t>
            </a:r>
            <a:endParaRPr sz="2960"/>
          </a:p>
          <a:p>
            <a:pPr indent="0" lvl="0" marL="82296" rtl="0" algn="l">
              <a:lnSpc>
                <a:spcPct val="90000"/>
              </a:lnSpc>
              <a:spcBef>
                <a:spcPts val="600"/>
              </a:spcBef>
              <a:spcAft>
                <a:spcPts val="0"/>
              </a:spcAft>
              <a:buSzPts val="2368"/>
              <a:buNone/>
            </a:pPr>
            <a:r>
              <a:rPr lang="en-US" sz="2960"/>
              <a:t>})</a:t>
            </a:r>
            <a:endParaRPr/>
          </a:p>
          <a:p>
            <a:pPr indent="0" lvl="0" marL="82296" rtl="0" algn="l">
              <a:lnSpc>
                <a:spcPct val="90000"/>
              </a:lnSpc>
              <a:spcBef>
                <a:spcPts val="600"/>
              </a:spcBef>
              <a:spcAft>
                <a:spcPts val="0"/>
              </a:spcAft>
              <a:buSzPts val="2368"/>
              <a:buNone/>
            </a:pPr>
            <a:r>
              <a:t/>
            </a:r>
            <a:endParaRPr sz="2960"/>
          </a:p>
          <a:p>
            <a:pPr indent="0" lvl="0" marL="82296" rtl="0" algn="l">
              <a:lnSpc>
                <a:spcPct val="90000"/>
              </a:lnSpc>
              <a:spcBef>
                <a:spcPts val="600"/>
              </a:spcBef>
              <a:spcAft>
                <a:spcPts val="0"/>
              </a:spcAft>
              <a:buSzPts val="2368"/>
              <a:buNone/>
            </a:pPr>
            <a:r>
              <a:rPr lang="en-US" sz="2960"/>
              <a:t>{{1 + 1}}  {{met()}}</a:t>
            </a:r>
            <a:endParaRPr sz="2960"/>
          </a:p>
          <a:p>
            <a:pPr indent="0" lvl="0" marL="82296" rtl="0" algn="l">
              <a:lnSpc>
                <a:spcPct val="90000"/>
              </a:lnSpc>
              <a:spcBef>
                <a:spcPts val="600"/>
              </a:spcBef>
              <a:spcAft>
                <a:spcPts val="0"/>
              </a:spcAft>
              <a:buSzPts val="2368"/>
              <a:buNone/>
            </a:pPr>
            <a:r>
              <a:t/>
            </a:r>
            <a:endParaRPr sz="2960"/>
          </a:p>
        </p:txBody>
      </p:sp>
      <p:sp>
        <p:nvSpPr>
          <p:cNvPr id="464" name="Google Shape;464;p63"/>
          <p:cNvSpPr txBox="1"/>
          <p:nvPr/>
        </p:nvSpPr>
        <p:spPr>
          <a:xfrm>
            <a:off x="6324600" y="2403941"/>
            <a:ext cx="2895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Inline template</a:t>
            </a:r>
            <a:endParaRPr sz="1800">
              <a:solidFill>
                <a:srgbClr val="FF0000"/>
              </a:solidFill>
              <a:latin typeface="Cabin"/>
              <a:ea typeface="Cabin"/>
              <a:cs typeface="Cabin"/>
              <a:sym typeface="Cabin"/>
            </a:endParaRPr>
          </a:p>
        </p:txBody>
      </p:sp>
      <p:cxnSp>
        <p:nvCxnSpPr>
          <p:cNvPr id="465" name="Google Shape;465;p63"/>
          <p:cNvCxnSpPr>
            <a:endCxn id="464" idx="1"/>
          </p:cNvCxnSpPr>
          <p:nvPr/>
        </p:nvCxnSpPr>
        <p:spPr>
          <a:xfrm flipH="1" rot="10800000">
            <a:off x="3048000" y="2588607"/>
            <a:ext cx="3276600" cy="958200"/>
          </a:xfrm>
          <a:prstGeom prst="straightConnector1">
            <a:avLst/>
          </a:prstGeom>
          <a:noFill/>
          <a:ln cap="flat" cmpd="sng" w="9525">
            <a:solidFill>
              <a:schemeClr val="accent1"/>
            </a:solidFill>
            <a:prstDash val="solid"/>
            <a:round/>
            <a:headEnd len="sm" w="sm" type="none"/>
            <a:tailEnd len="med" w="med" type="stealth"/>
          </a:ln>
        </p:spPr>
      </p:cxnSp>
      <p:sp>
        <p:nvSpPr>
          <p:cNvPr id="466" name="Google Shape;466;p63"/>
          <p:cNvSpPr txBox="1"/>
          <p:nvPr/>
        </p:nvSpPr>
        <p:spPr>
          <a:xfrm>
            <a:off x="5638800" y="6197539"/>
            <a:ext cx="2514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Property of component</a:t>
            </a:r>
            <a:endParaRPr sz="1800">
              <a:solidFill>
                <a:schemeClr val="dk1"/>
              </a:solidFill>
              <a:latin typeface="Cabin"/>
              <a:ea typeface="Cabin"/>
              <a:cs typeface="Cabin"/>
              <a:sym typeface="Cabin"/>
            </a:endParaRPr>
          </a:p>
        </p:txBody>
      </p:sp>
      <p:cxnSp>
        <p:nvCxnSpPr>
          <p:cNvPr id="467" name="Google Shape;467;p63"/>
          <p:cNvCxnSpPr/>
          <p:nvPr/>
        </p:nvCxnSpPr>
        <p:spPr>
          <a:xfrm>
            <a:off x="5791200" y="4572000"/>
            <a:ext cx="533400" cy="1810205"/>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228600" y="152400"/>
            <a:ext cx="7498080"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a:t>
            </a:r>
            <a:endParaRPr sz="3870"/>
          </a:p>
        </p:txBody>
      </p:sp>
      <p:sp>
        <p:nvSpPr>
          <p:cNvPr id="473" name="Google Shape;473;p64"/>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Data binding is the connection bridge between View and the business logic (View Model) of the application. </a:t>
            </a:r>
            <a:endParaRPr sz="2960"/>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b="1" lang="en-US" sz="2960">
                <a:solidFill>
                  <a:srgbClr val="FF0000"/>
                </a:solidFill>
              </a:rPr>
              <a:t>Data binding in Angular is the automatic synchronization between Model and the View. </a:t>
            </a:r>
            <a:endParaRPr b="1" sz="2960">
              <a:solidFill>
                <a:srgbClr val="FF0000"/>
              </a:solidFill>
            </a:endParaRPr>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When the Model changes, the Views are automatically updated and vice-versa. </a:t>
            </a:r>
            <a:endParaRPr sz="2960"/>
          </a:p>
          <a:p>
            <a:pPr indent="0" lvl="0" marL="82296" rtl="0" algn="l">
              <a:lnSpc>
                <a:spcPct val="80000"/>
              </a:lnSpc>
              <a:spcBef>
                <a:spcPts val="600"/>
              </a:spcBef>
              <a:spcAft>
                <a:spcPts val="0"/>
              </a:spcAft>
              <a:buSzPts val="2368"/>
              <a:buNone/>
            </a:pPr>
            <a:r>
              <a:t/>
            </a:r>
            <a:endParaRPr sz="2960"/>
          </a:p>
          <a:p>
            <a:pPr indent="0" lvl="0" marL="82296" rtl="0" algn="l">
              <a:lnSpc>
                <a:spcPct val="80000"/>
              </a:lnSpc>
              <a:spcBef>
                <a:spcPts val="600"/>
              </a:spcBef>
              <a:spcAft>
                <a:spcPts val="0"/>
              </a:spcAft>
              <a:buSzPts val="2368"/>
              <a:buNone/>
            </a:pPr>
            <a:r>
              <a:rPr lang="en-US" sz="2960"/>
              <a:t>Following are the types of data binding in Angular 2/4.</a:t>
            </a:r>
            <a:endParaRPr sz="2960"/>
          </a:p>
          <a:p>
            <a:pPr indent="-283464" lvl="0" marL="365760" rtl="0" algn="l">
              <a:lnSpc>
                <a:spcPct val="80000"/>
              </a:lnSpc>
              <a:spcBef>
                <a:spcPts val="600"/>
              </a:spcBef>
              <a:spcAft>
                <a:spcPts val="0"/>
              </a:spcAft>
              <a:buSzPts val="2368"/>
              <a:buChar char="●"/>
            </a:pPr>
            <a:r>
              <a:rPr lang="en-US" sz="2960"/>
              <a:t>Interpolation </a:t>
            </a:r>
            <a:r>
              <a:rPr b="1" lang="en-US" sz="2960">
                <a:solidFill>
                  <a:srgbClr val="FF0000"/>
                </a:solidFill>
              </a:rPr>
              <a:t>{{ }}</a:t>
            </a:r>
            <a:endParaRPr b="1" sz="2960">
              <a:solidFill>
                <a:srgbClr val="FF0000"/>
              </a:solidFill>
            </a:endParaRPr>
          </a:p>
          <a:p>
            <a:pPr indent="-283464" lvl="0" marL="365760" rtl="0" algn="l">
              <a:lnSpc>
                <a:spcPct val="80000"/>
              </a:lnSpc>
              <a:spcBef>
                <a:spcPts val="600"/>
              </a:spcBef>
              <a:spcAft>
                <a:spcPts val="0"/>
              </a:spcAft>
              <a:buSzPts val="2368"/>
              <a:buChar char="●"/>
            </a:pPr>
            <a:r>
              <a:rPr lang="en-US" sz="2960"/>
              <a:t>One-way binding </a:t>
            </a:r>
            <a:r>
              <a:rPr b="1" lang="en-US" sz="2960">
                <a:solidFill>
                  <a:srgbClr val="FF0000"/>
                </a:solidFill>
              </a:rPr>
              <a:t>[ ]</a:t>
            </a:r>
            <a:endParaRPr b="1" sz="2960">
              <a:solidFill>
                <a:srgbClr val="FF0000"/>
              </a:solidFill>
            </a:endParaRPr>
          </a:p>
          <a:p>
            <a:pPr indent="-283464" lvl="0" marL="365760" rtl="0" algn="l">
              <a:lnSpc>
                <a:spcPct val="80000"/>
              </a:lnSpc>
              <a:spcBef>
                <a:spcPts val="600"/>
              </a:spcBef>
              <a:spcAft>
                <a:spcPts val="0"/>
              </a:spcAft>
              <a:buSzPts val="2368"/>
              <a:buChar char="●"/>
            </a:pPr>
            <a:r>
              <a:rPr lang="en-US" sz="2960"/>
              <a:t>Two-way binding </a:t>
            </a:r>
            <a:r>
              <a:rPr b="1" lang="en-US" sz="2960">
                <a:solidFill>
                  <a:srgbClr val="FF0000"/>
                </a:solidFill>
              </a:rPr>
              <a:t>[( )]</a:t>
            </a:r>
            <a:endParaRPr b="1" sz="2960">
              <a:solidFill>
                <a:srgbClr val="FF0000"/>
              </a:solidFill>
            </a:endParaRPr>
          </a:p>
          <a:p>
            <a:pPr indent="-283464" lvl="0" marL="365760" rtl="0" algn="l">
              <a:lnSpc>
                <a:spcPct val="80000"/>
              </a:lnSpc>
              <a:spcBef>
                <a:spcPts val="600"/>
              </a:spcBef>
              <a:spcAft>
                <a:spcPts val="0"/>
              </a:spcAft>
              <a:buSzPts val="2368"/>
              <a:buChar char="●"/>
            </a:pPr>
            <a:r>
              <a:rPr lang="en-US" sz="2960"/>
              <a:t>Event binding </a:t>
            </a:r>
            <a:r>
              <a:rPr b="1" lang="en-US" sz="2960">
                <a:solidFill>
                  <a:srgbClr val="FF0000"/>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228600" y="152400"/>
            <a:ext cx="749808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Interpolation  {{ }} </a:t>
            </a:r>
            <a:endParaRPr/>
          </a:p>
        </p:txBody>
      </p:sp>
      <p:sp>
        <p:nvSpPr>
          <p:cNvPr id="479" name="Google Shape;479;p65"/>
          <p:cNvSpPr txBox="1"/>
          <p:nvPr>
            <p:ph idx="1" type="body"/>
          </p:nvPr>
        </p:nvSpPr>
        <p:spPr>
          <a:xfrm>
            <a:off x="0" y="6858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t/>
            </a:r>
            <a:endParaRPr/>
          </a:p>
          <a:p>
            <a:pPr indent="0" lvl="0" marL="82296" rtl="0" algn="l">
              <a:lnSpc>
                <a:spcPct val="100000"/>
              </a:lnSpc>
              <a:spcBef>
                <a:spcPts val="600"/>
              </a:spcBef>
              <a:spcAft>
                <a:spcPts val="0"/>
              </a:spcAft>
              <a:buSzPts val="2560"/>
              <a:buNone/>
            </a:pPr>
            <a:r>
              <a:rPr lang="en-US"/>
              <a:t>Easiest way of data binding in Angular 2/4.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In interpolation, we need to supply property name in the View template, enclosed in double curly braces, e.g. {{name}}.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It is used for one-way binding (</a:t>
            </a:r>
            <a:r>
              <a:rPr b="1" lang="en-US">
                <a:solidFill>
                  <a:srgbClr val="FF0000"/>
                </a:solidFill>
              </a:rPr>
              <a:t>Component class to View only</a:t>
            </a:r>
            <a:r>
              <a:rPr lang="en-US"/>
              <a:t>).</a:t>
            </a:r>
            <a:endParaRPr/>
          </a:p>
          <a:p>
            <a:pPr indent="0" lvl="0" marL="82296" rtl="0" algn="l">
              <a:lnSpc>
                <a:spcPct val="100000"/>
              </a:lnSpc>
              <a:spcBef>
                <a:spcPts val="600"/>
              </a:spcBef>
              <a:spcAft>
                <a:spcPts val="0"/>
              </a:spcAft>
              <a:buSzPts val="2560"/>
              <a:buNone/>
            </a:pPr>
            <a:br>
              <a:rPr b="1" lang="en-US"/>
            </a:b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228600" y="152400"/>
            <a:ext cx="749808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Interpolation  {{ }} </a:t>
            </a:r>
            <a:endParaRPr/>
          </a:p>
        </p:txBody>
      </p:sp>
      <p:sp>
        <p:nvSpPr>
          <p:cNvPr id="485" name="Google Shape;485;p66"/>
          <p:cNvSpPr txBox="1"/>
          <p:nvPr>
            <p:ph idx="1" type="body"/>
          </p:nvPr>
        </p:nvSpPr>
        <p:spPr>
          <a:xfrm>
            <a:off x="0" y="6858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b="1" lang="en-US" sz="2240"/>
              <a:t>app.component.ts</a:t>
            </a:r>
            <a:br>
              <a:rPr b="1" lang="en-US" sz="2240"/>
            </a:br>
            <a:endParaRPr sz="2240"/>
          </a:p>
          <a:p>
            <a:pPr indent="0" lvl="0" marL="82296" rtl="0" algn="l">
              <a:lnSpc>
                <a:spcPct val="80000"/>
              </a:lnSpc>
              <a:spcBef>
                <a:spcPts val="600"/>
              </a:spcBef>
              <a:spcAft>
                <a:spcPts val="0"/>
              </a:spcAft>
              <a:buSzPts val="1792"/>
              <a:buNone/>
            </a:pPr>
            <a:r>
              <a:rPr b="1" lang="en-US" sz="2240"/>
              <a:t>import</a:t>
            </a:r>
            <a:r>
              <a:rPr lang="en-US" sz="2240"/>
              <a:t> { Component } from '@angular/core';  </a:t>
            </a:r>
            <a:endParaRPr/>
          </a:p>
          <a:p>
            <a:pPr indent="0" lvl="0" marL="82296" rtl="0" algn="l">
              <a:lnSpc>
                <a:spcPct val="80000"/>
              </a:lnSpc>
              <a:spcBef>
                <a:spcPts val="600"/>
              </a:spcBef>
              <a:spcAft>
                <a:spcPts val="0"/>
              </a:spcAft>
              <a:buSzPts val="1792"/>
              <a:buNone/>
            </a:pPr>
            <a:r>
              <a:rPr lang="en-US" sz="2240"/>
              <a:t>@Component({  </a:t>
            </a:r>
            <a:endParaRPr/>
          </a:p>
          <a:p>
            <a:pPr indent="0" lvl="0" marL="82296" rtl="0" algn="l">
              <a:lnSpc>
                <a:spcPct val="80000"/>
              </a:lnSpc>
              <a:spcBef>
                <a:spcPts val="600"/>
              </a:spcBef>
              <a:spcAft>
                <a:spcPts val="0"/>
              </a:spcAft>
              <a:buSzPts val="1792"/>
              <a:buNone/>
            </a:pPr>
            <a:r>
              <a:rPr lang="en-US" sz="2240"/>
              <a:t>  selector: 'test-app',  </a:t>
            </a:r>
            <a:endParaRPr/>
          </a:p>
          <a:p>
            <a:pPr indent="0" lvl="0" marL="82296" rtl="0" algn="l">
              <a:lnSpc>
                <a:spcPct val="80000"/>
              </a:lnSpc>
              <a:spcBef>
                <a:spcPts val="600"/>
              </a:spcBef>
              <a:spcAft>
                <a:spcPts val="0"/>
              </a:spcAft>
              <a:buSzPts val="1792"/>
              <a:buNone/>
            </a:pPr>
            <a:r>
              <a:rPr lang="en-US" sz="2240"/>
              <a:t>  templateUrl: './app/databinding.html'  </a:t>
            </a:r>
            <a:endParaRPr/>
          </a:p>
          <a:p>
            <a:pPr indent="0" lvl="0" marL="82296" rtl="0" algn="l">
              <a:lnSpc>
                <a:spcPct val="80000"/>
              </a:lnSpc>
              <a:spcBef>
                <a:spcPts val="600"/>
              </a:spcBef>
              <a:spcAft>
                <a:spcPts val="0"/>
              </a:spcAft>
              <a:buSzPts val="1792"/>
              <a:buNone/>
            </a:pPr>
            <a:r>
              <a:rPr lang="en-US" sz="2240"/>
              <a:t>})  </a:t>
            </a:r>
            <a:endParaRPr/>
          </a:p>
          <a:p>
            <a:pPr indent="0" lvl="0" marL="82296" rtl="0" algn="l">
              <a:lnSpc>
                <a:spcPct val="80000"/>
              </a:lnSpc>
              <a:spcBef>
                <a:spcPts val="600"/>
              </a:spcBef>
              <a:spcAft>
                <a:spcPts val="0"/>
              </a:spcAft>
              <a:buSzPts val="1792"/>
              <a:buNone/>
            </a:pPr>
            <a:r>
              <a:rPr b="1" lang="en-US" sz="2240"/>
              <a:t>export</a:t>
            </a:r>
            <a:r>
              <a:rPr lang="en-US" sz="2240"/>
              <a:t> </a:t>
            </a:r>
            <a:r>
              <a:rPr b="1" lang="en-US" sz="2240"/>
              <a:t>class</a:t>
            </a:r>
            <a:r>
              <a:rPr lang="en-US" sz="2240"/>
              <a:t> AppComponent {   </a:t>
            </a:r>
            <a:endParaRPr/>
          </a:p>
          <a:p>
            <a:pPr indent="0" lvl="0" marL="82296" rtl="0" algn="l">
              <a:lnSpc>
                <a:spcPct val="80000"/>
              </a:lnSpc>
              <a:spcBef>
                <a:spcPts val="600"/>
              </a:spcBef>
              <a:spcAft>
                <a:spcPts val="0"/>
              </a:spcAft>
              <a:buSzPts val="1792"/>
              <a:buNone/>
            </a:pPr>
            <a:r>
              <a:rPr lang="en-US" sz="2240"/>
              <a:t>    </a:t>
            </a:r>
            <a:r>
              <a:rPr lang="en-US" sz="2240">
                <a:solidFill>
                  <a:srgbClr val="FF0000"/>
                </a:solidFill>
              </a:rPr>
              <a:t>name</a:t>
            </a:r>
            <a:r>
              <a:rPr lang="en-US" sz="2240"/>
              <a:t> = ‘Sample Text Here';  </a:t>
            </a:r>
            <a:endParaRPr/>
          </a:p>
          <a:p>
            <a:pPr indent="0" lvl="0" marL="82296" rtl="0" algn="l">
              <a:lnSpc>
                <a:spcPct val="80000"/>
              </a:lnSpc>
              <a:spcBef>
                <a:spcPts val="600"/>
              </a:spcBef>
              <a:spcAft>
                <a:spcPts val="0"/>
              </a:spcAft>
              <a:buSzPts val="1792"/>
              <a:buNone/>
            </a:pPr>
            <a:r>
              <a:rPr lang="en-US" sz="2240"/>
              <a:t>}  </a:t>
            </a:r>
            <a:endParaRPr sz="2240"/>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b="1" lang="en-US" sz="2240"/>
              <a:t>databinding.html</a:t>
            </a:r>
            <a:endParaRPr sz="2240"/>
          </a:p>
          <a:p>
            <a:pPr indent="0" lvl="0" marL="82296" rtl="0" algn="l">
              <a:lnSpc>
                <a:spcPct val="80000"/>
              </a:lnSpc>
              <a:spcBef>
                <a:spcPts val="600"/>
              </a:spcBef>
              <a:spcAft>
                <a:spcPts val="0"/>
              </a:spcAft>
              <a:buSzPts val="1792"/>
              <a:buNone/>
            </a:pPr>
            <a:r>
              <a:rPr lang="en-US" sz="2240"/>
              <a:t>&lt;h4&gt;Data binding </a:t>
            </a:r>
            <a:r>
              <a:rPr b="1" lang="en-US" sz="2240"/>
              <a:t>in</a:t>
            </a:r>
            <a:r>
              <a:rPr lang="en-US" sz="2240"/>
              <a:t> Angular 2/4 Application&lt;/h4&gt;  </a:t>
            </a:r>
            <a:endParaRPr/>
          </a:p>
          <a:p>
            <a:pPr indent="0" lvl="0" marL="82296" rtl="0" algn="l">
              <a:lnSpc>
                <a:spcPct val="80000"/>
              </a:lnSpc>
              <a:spcBef>
                <a:spcPts val="600"/>
              </a:spcBef>
              <a:spcAft>
                <a:spcPts val="0"/>
              </a:spcAft>
              <a:buSzPts val="1792"/>
              <a:buNone/>
            </a:pPr>
            <a:r>
              <a:rPr lang="en-US" sz="2240"/>
              <a:t>&lt;div&gt;  </a:t>
            </a:r>
            <a:endParaRPr/>
          </a:p>
          <a:p>
            <a:pPr indent="0" lvl="0" marL="82296" rtl="0" algn="l">
              <a:lnSpc>
                <a:spcPct val="80000"/>
              </a:lnSpc>
              <a:spcBef>
                <a:spcPts val="600"/>
              </a:spcBef>
              <a:spcAft>
                <a:spcPts val="0"/>
              </a:spcAft>
              <a:buSzPts val="1792"/>
              <a:buNone/>
            </a:pPr>
            <a:r>
              <a:rPr lang="en-US" sz="2240"/>
              <a:t>    &lt;h5&gt;Interpolation Example&lt;/h5&gt;  </a:t>
            </a:r>
            <a:endParaRPr/>
          </a:p>
          <a:p>
            <a:pPr indent="0" lvl="0" marL="82296" rtl="0" algn="l">
              <a:lnSpc>
                <a:spcPct val="80000"/>
              </a:lnSpc>
              <a:spcBef>
                <a:spcPts val="600"/>
              </a:spcBef>
              <a:spcAft>
                <a:spcPts val="0"/>
              </a:spcAft>
              <a:buSzPts val="1792"/>
              <a:buNone/>
            </a:pPr>
            <a:r>
              <a:rPr lang="en-US" sz="2240"/>
              <a:t>    Hello </a:t>
            </a:r>
            <a:r>
              <a:rPr lang="en-US" sz="2240">
                <a:solidFill>
                  <a:srgbClr val="FF0000"/>
                </a:solidFill>
              </a:rPr>
              <a:t>{{name}}</a:t>
            </a:r>
            <a:r>
              <a:rPr lang="en-US" sz="2240"/>
              <a:t>   </a:t>
            </a:r>
            <a:endParaRPr/>
          </a:p>
          <a:p>
            <a:pPr indent="0" lvl="0" marL="82296" rtl="0" algn="l">
              <a:lnSpc>
                <a:spcPct val="80000"/>
              </a:lnSpc>
              <a:spcBef>
                <a:spcPts val="600"/>
              </a:spcBef>
              <a:spcAft>
                <a:spcPts val="0"/>
              </a:spcAft>
              <a:buSzPts val="1792"/>
              <a:buNone/>
            </a:pPr>
            <a:r>
              <a:rPr lang="en-US" sz="2240"/>
              <a:t>&lt;/div&gt;  </a:t>
            </a:r>
            <a:endParaRPr/>
          </a:p>
        </p:txBody>
      </p:sp>
      <p:cxnSp>
        <p:nvCxnSpPr>
          <p:cNvPr id="486" name="Google Shape;486;p66"/>
          <p:cNvCxnSpPr/>
          <p:nvPr/>
        </p:nvCxnSpPr>
        <p:spPr>
          <a:xfrm>
            <a:off x="838200" y="3657600"/>
            <a:ext cx="1143000" cy="2133600"/>
          </a:xfrm>
          <a:prstGeom prst="straightConnector1">
            <a:avLst/>
          </a:prstGeom>
          <a:noFill/>
          <a:ln cap="flat" cmpd="sng" w="38100">
            <a:solidFill>
              <a:schemeClr val="accent1"/>
            </a:solidFill>
            <a:prstDash val="dot"/>
            <a:round/>
            <a:headEnd len="sm" w="sm" type="none"/>
            <a:tailEnd len="med" w="med" type="stealth"/>
          </a:ln>
        </p:spPr>
      </p:cxnSp>
      <p:cxnSp>
        <p:nvCxnSpPr>
          <p:cNvPr id="487" name="Google Shape;487;p66"/>
          <p:cNvCxnSpPr/>
          <p:nvPr/>
        </p:nvCxnSpPr>
        <p:spPr>
          <a:xfrm>
            <a:off x="10363200" y="5105400"/>
            <a:ext cx="914400" cy="9144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228600" y="76200"/>
            <a:ext cx="749808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One-way Binding </a:t>
            </a:r>
            <a:endParaRPr sz="3870"/>
          </a:p>
        </p:txBody>
      </p:sp>
      <p:sp>
        <p:nvSpPr>
          <p:cNvPr id="493" name="Google Shape;493;p67"/>
          <p:cNvSpPr txBox="1"/>
          <p:nvPr>
            <p:ph idx="1" type="body"/>
          </p:nvPr>
        </p:nvSpPr>
        <p:spPr>
          <a:xfrm>
            <a:off x="32479" y="5334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In Angular 2/4, one-way data binding directive is replaced with [property].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Angular 2.0 uses HTML DOM element property for one-way binding. </a:t>
            </a:r>
            <a:endParaRPr/>
          </a:p>
          <a:p>
            <a:pPr indent="0" lvl="0" marL="82296" rtl="0" algn="l">
              <a:lnSpc>
                <a:spcPct val="100000"/>
              </a:lnSpc>
              <a:spcBef>
                <a:spcPts val="600"/>
              </a:spcBef>
              <a:spcAft>
                <a:spcPts val="0"/>
              </a:spcAft>
              <a:buSzPts val="2560"/>
              <a:buNone/>
            </a:pPr>
            <a:r>
              <a:rPr lang="en-US"/>
              <a:t>square brackets are used with property name for one-way data binding in Angular 2/4. </a:t>
            </a:r>
            <a:endParaRPr/>
          </a:p>
          <a:p>
            <a:pPr indent="0" lvl="0" marL="82296" rtl="0" algn="l">
              <a:lnSpc>
                <a:spcPct val="100000"/>
              </a:lnSpc>
              <a:spcBef>
                <a:spcPts val="600"/>
              </a:spcBef>
              <a:spcAft>
                <a:spcPts val="0"/>
              </a:spcAft>
              <a:buSzPts val="2560"/>
              <a:buNone/>
            </a:pPr>
            <a:r>
              <a:rPr lang="en-US"/>
              <a:t>For example, if we want </a:t>
            </a:r>
            <a:r>
              <a:rPr b="1" lang="en-US" sz="3600">
                <a:solidFill>
                  <a:srgbClr val="FF0000"/>
                </a:solidFill>
              </a:rPr>
              <a:t>one-way binding from Model property to template View</a:t>
            </a:r>
            <a:r>
              <a:rPr lang="en-US"/>
              <a:t> for textbox, we need to use </a:t>
            </a:r>
            <a:r>
              <a:rPr lang="en-US" sz="3600">
                <a:solidFill>
                  <a:srgbClr val="FF0000"/>
                </a:solidFill>
              </a:rPr>
              <a:t>[value]</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228600" y="76200"/>
            <a:ext cx="749808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One-way Binding </a:t>
            </a:r>
            <a:r>
              <a:rPr lang="en-US" sz="3870">
                <a:solidFill>
                  <a:srgbClr val="FF0000"/>
                </a:solidFill>
              </a:rPr>
              <a:t>[ ] </a:t>
            </a:r>
            <a:endParaRPr sz="3870">
              <a:solidFill>
                <a:srgbClr val="FF0000"/>
              </a:solidFill>
            </a:endParaRPr>
          </a:p>
        </p:txBody>
      </p:sp>
      <p:sp>
        <p:nvSpPr>
          <p:cNvPr id="499" name="Google Shape;499;p68"/>
          <p:cNvSpPr txBox="1"/>
          <p:nvPr>
            <p:ph idx="1" type="body"/>
          </p:nvPr>
        </p:nvSpPr>
        <p:spPr>
          <a:xfrm>
            <a:off x="32479" y="5334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t/>
            </a:r>
            <a:endParaRPr b="1" sz="2720"/>
          </a:p>
          <a:p>
            <a:pPr indent="0" lvl="0" marL="82296" rtl="0" algn="l">
              <a:lnSpc>
                <a:spcPct val="80000"/>
              </a:lnSpc>
              <a:spcBef>
                <a:spcPts val="600"/>
              </a:spcBef>
              <a:spcAft>
                <a:spcPts val="0"/>
              </a:spcAft>
              <a:buSzPts val="2176"/>
              <a:buNone/>
            </a:pPr>
            <a:r>
              <a:rPr b="1" lang="en-US" sz="2720"/>
              <a:t>app.component.ts</a:t>
            </a:r>
            <a:br>
              <a:rPr lang="en-US" sz="2720"/>
            </a:br>
            <a:endParaRPr sz="2720"/>
          </a:p>
          <a:p>
            <a:pPr indent="0" lvl="0" marL="82296" rtl="0" algn="l">
              <a:lnSpc>
                <a:spcPct val="80000"/>
              </a:lnSpc>
              <a:spcBef>
                <a:spcPts val="600"/>
              </a:spcBef>
              <a:spcAft>
                <a:spcPts val="0"/>
              </a:spcAft>
              <a:buSzPts val="2176"/>
              <a:buNone/>
            </a:pPr>
            <a:r>
              <a:rPr b="1" lang="en-US" sz="2720"/>
              <a:t>import</a:t>
            </a:r>
            <a:r>
              <a:rPr lang="en-US" sz="2720"/>
              <a:t> { Component } </a:t>
            </a:r>
            <a:endParaRPr sz="2720"/>
          </a:p>
          <a:p>
            <a:pPr indent="0" lvl="0" marL="82296" rtl="0" algn="l">
              <a:lnSpc>
                <a:spcPct val="80000"/>
              </a:lnSpc>
              <a:spcBef>
                <a:spcPts val="600"/>
              </a:spcBef>
              <a:spcAft>
                <a:spcPts val="0"/>
              </a:spcAft>
              <a:buSzPts val="2176"/>
              <a:buNone/>
            </a:pPr>
            <a:r>
              <a:rPr lang="en-US" sz="2720"/>
              <a:t>from '@angular/core';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@Component({  </a:t>
            </a:r>
            <a:endParaRPr/>
          </a:p>
          <a:p>
            <a:pPr indent="0" lvl="0" marL="82296" rtl="0" algn="l">
              <a:lnSpc>
                <a:spcPct val="80000"/>
              </a:lnSpc>
              <a:spcBef>
                <a:spcPts val="600"/>
              </a:spcBef>
              <a:spcAft>
                <a:spcPts val="0"/>
              </a:spcAft>
              <a:buSzPts val="2176"/>
              <a:buNone/>
            </a:pPr>
            <a:r>
              <a:rPr lang="en-US" sz="2720"/>
              <a:t>  selector: 'test-app',  </a:t>
            </a:r>
            <a:endParaRPr/>
          </a:p>
          <a:p>
            <a:pPr indent="0" lvl="0" marL="82296" rtl="0" algn="l">
              <a:lnSpc>
                <a:spcPct val="80000"/>
              </a:lnSpc>
              <a:spcBef>
                <a:spcPts val="600"/>
              </a:spcBef>
              <a:spcAft>
                <a:spcPts val="0"/>
              </a:spcAft>
              <a:buSzPts val="2176"/>
              <a:buNone/>
            </a:pPr>
            <a:r>
              <a:rPr lang="en-US" sz="2720"/>
              <a:t>  templateUrl: './app/databinding.html'  </a:t>
            </a:r>
            <a:endParaRPr/>
          </a:p>
          <a:p>
            <a:pPr indent="0" lvl="0" marL="82296" rtl="0" algn="l">
              <a:lnSpc>
                <a:spcPct val="80000"/>
              </a:lnSpc>
              <a:spcBef>
                <a:spcPts val="600"/>
              </a:spcBef>
              <a:spcAft>
                <a:spcPts val="0"/>
              </a:spcAft>
              <a:buSzPts val="2176"/>
              <a:buNone/>
            </a:pPr>
            <a:r>
              <a:rPr lang="en-US" sz="2720"/>
              <a:t>})  </a:t>
            </a:r>
            <a:endParaRPr sz="2720"/>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b="1" lang="en-US" sz="2720"/>
              <a:t>export</a:t>
            </a:r>
            <a:r>
              <a:rPr lang="en-US" sz="2720"/>
              <a:t> </a:t>
            </a:r>
            <a:r>
              <a:rPr b="1" lang="en-US" sz="2720"/>
              <a:t>class</a:t>
            </a:r>
            <a:r>
              <a:rPr lang="en-US" sz="2720"/>
              <a:t> AppComponent {   </a:t>
            </a:r>
            <a:endParaRPr/>
          </a:p>
          <a:p>
            <a:pPr indent="0" lvl="0" marL="82296" rtl="0" algn="l">
              <a:lnSpc>
                <a:spcPct val="80000"/>
              </a:lnSpc>
              <a:spcBef>
                <a:spcPts val="600"/>
              </a:spcBef>
              <a:spcAft>
                <a:spcPts val="0"/>
              </a:spcAft>
              <a:buSzPts val="2176"/>
              <a:buNone/>
            </a:pPr>
            <a:r>
              <a:rPr lang="en-US" sz="2720"/>
              <a:t>    </a:t>
            </a:r>
            <a:r>
              <a:rPr lang="en-US" sz="2720">
                <a:solidFill>
                  <a:srgbClr val="FF0000"/>
                </a:solidFill>
              </a:rPr>
              <a:t>name</a:t>
            </a:r>
            <a:r>
              <a:rPr lang="en-US" sz="2720"/>
              <a:t> = ‘Test Purpose';  </a:t>
            </a:r>
            <a:endParaRPr/>
          </a:p>
          <a:p>
            <a:pPr indent="0" lvl="0" marL="82296" rtl="0" algn="l">
              <a:lnSpc>
                <a:spcPct val="80000"/>
              </a:lnSpc>
              <a:spcBef>
                <a:spcPts val="600"/>
              </a:spcBef>
              <a:spcAft>
                <a:spcPts val="0"/>
              </a:spcAft>
              <a:buSzPts val="2176"/>
              <a:buNone/>
            </a:pPr>
            <a:r>
              <a:rPr lang="en-US" sz="2720"/>
              <a:t>    </a:t>
            </a:r>
            <a:r>
              <a:rPr lang="en-US" sz="2720">
                <a:solidFill>
                  <a:srgbClr val="FF0000"/>
                </a:solidFill>
              </a:rPr>
              <a:t>welcomeText</a:t>
            </a:r>
            <a:r>
              <a:rPr lang="en-US" sz="2720"/>
              <a:t> = 'Welcome All!'  </a:t>
            </a:r>
            <a:endParaRPr/>
          </a:p>
          <a:p>
            <a:pPr indent="0" lvl="0" marL="82296" rtl="0" algn="l">
              <a:lnSpc>
                <a:spcPct val="80000"/>
              </a:lnSpc>
              <a:spcBef>
                <a:spcPts val="600"/>
              </a:spcBef>
              <a:spcAft>
                <a:spcPts val="0"/>
              </a:spcAft>
              <a:buSzPts val="2176"/>
              <a:buNone/>
            </a:pPr>
            <a:r>
              <a:rPr lang="en-US" sz="2720"/>
              <a:t>}  </a:t>
            </a:r>
            <a:endParaRPr/>
          </a:p>
        </p:txBody>
      </p:sp>
      <p:sp>
        <p:nvSpPr>
          <p:cNvPr id="500" name="Google Shape;500;p68"/>
          <p:cNvSpPr txBox="1"/>
          <p:nvPr/>
        </p:nvSpPr>
        <p:spPr>
          <a:xfrm>
            <a:off x="3962400" y="609600"/>
            <a:ext cx="5181600" cy="3170099"/>
          </a:xfrm>
          <a:prstGeom prst="rect">
            <a:avLst/>
          </a:prstGeom>
          <a:noFill/>
          <a:ln>
            <a:noFill/>
          </a:ln>
        </p:spPr>
        <p:txBody>
          <a:bodyPr anchorCtr="0" anchor="t" bIns="45700" lIns="91425" spcFirstLastPara="1" rIns="91425" wrap="square" tIns="45700">
            <a:noAutofit/>
          </a:bodyPr>
          <a:lstStyle/>
          <a:p>
            <a:pPr indent="0" lvl="0" marL="82296" marR="0" rtl="0" algn="l">
              <a:spcBef>
                <a:spcPts val="0"/>
              </a:spcBef>
              <a:spcAft>
                <a:spcPts val="0"/>
              </a:spcAft>
              <a:buClr>
                <a:schemeClr val="dk1"/>
              </a:buClr>
              <a:buSzPts val="2000"/>
              <a:buFont typeface="Cabin"/>
              <a:buNone/>
            </a:pPr>
            <a:r>
              <a:rPr b="1" lang="en-US" sz="2000">
                <a:solidFill>
                  <a:schemeClr val="dk1"/>
                </a:solidFill>
                <a:latin typeface="Cabin"/>
                <a:ea typeface="Cabin"/>
                <a:cs typeface="Cabin"/>
                <a:sym typeface="Cabin"/>
              </a:rPr>
              <a:t>databinding.html</a:t>
            </a:r>
            <a:br>
              <a:rPr b="1" lang="en-US" sz="2000">
                <a:solidFill>
                  <a:schemeClr val="dk1"/>
                </a:solidFill>
                <a:latin typeface="Cabin"/>
                <a:ea typeface="Cabin"/>
                <a:cs typeface="Cabin"/>
                <a:sym typeface="Cabin"/>
              </a:rPr>
            </a:br>
            <a:endParaRPr sz="2000">
              <a:solidFill>
                <a:schemeClr val="dk1"/>
              </a:solidFill>
              <a:latin typeface="Cabin"/>
              <a:ea typeface="Cabin"/>
              <a:cs typeface="Cabin"/>
              <a:sym typeface="Cabin"/>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&lt;div&gt;  </a:t>
            </a:r>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    &lt;h5&gt;One way binding Example&lt;/h5&gt;  </a:t>
            </a:r>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    Hello &lt;span [innerText] = "</a:t>
            </a:r>
            <a:r>
              <a:rPr lang="en-US" sz="2000">
                <a:solidFill>
                  <a:srgbClr val="FF0000"/>
                </a:solidFill>
                <a:latin typeface="Cabin"/>
                <a:ea typeface="Cabin"/>
                <a:cs typeface="Cabin"/>
                <a:sym typeface="Cabin"/>
              </a:rPr>
              <a:t>name</a:t>
            </a:r>
            <a:r>
              <a:rPr lang="en-US" sz="2000">
                <a:solidFill>
                  <a:schemeClr val="dk1"/>
                </a:solidFill>
                <a:latin typeface="Cabin"/>
                <a:ea typeface="Cabin"/>
                <a:cs typeface="Cabin"/>
                <a:sym typeface="Cabin"/>
              </a:rPr>
              <a:t>" &gt;&lt;/span&gt;!  </a:t>
            </a:r>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    &lt;br/&gt;&lt;br/&gt;  </a:t>
            </a:r>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    &lt;input type = 'text'  [value]="</a:t>
            </a:r>
            <a:r>
              <a:rPr lang="en-US" sz="2000">
                <a:solidFill>
                  <a:srgbClr val="FF0000"/>
                </a:solidFill>
                <a:latin typeface="Cabin"/>
                <a:ea typeface="Cabin"/>
                <a:cs typeface="Cabin"/>
                <a:sym typeface="Cabin"/>
              </a:rPr>
              <a:t>welcomeText</a:t>
            </a:r>
            <a:r>
              <a:rPr lang="en-US" sz="2000">
                <a:solidFill>
                  <a:schemeClr val="dk1"/>
                </a:solidFill>
                <a:latin typeface="Cabin"/>
                <a:ea typeface="Cabin"/>
                <a:cs typeface="Cabin"/>
                <a:sym typeface="Cabin"/>
              </a:rPr>
              <a:t>" /&gt;  </a:t>
            </a:r>
            <a:endParaRPr/>
          </a:p>
          <a:p>
            <a:pPr indent="0" lvl="0" marL="82296" marR="0" rtl="0" algn="l">
              <a:spcBef>
                <a:spcPts val="0"/>
              </a:spcBef>
              <a:spcAft>
                <a:spcPts val="0"/>
              </a:spcAft>
              <a:buClr>
                <a:schemeClr val="dk1"/>
              </a:buClr>
              <a:buSzPts val="2000"/>
              <a:buFont typeface="Cabin"/>
              <a:buNone/>
            </a:pPr>
            <a:r>
              <a:rPr lang="en-US" sz="2000">
                <a:solidFill>
                  <a:schemeClr val="dk1"/>
                </a:solidFill>
                <a:latin typeface="Cabin"/>
                <a:ea typeface="Cabin"/>
                <a:cs typeface="Cabin"/>
                <a:sym typeface="Cabin"/>
              </a:rPr>
              <a:t>&lt;/div&gt;  </a:t>
            </a:r>
            <a:endParaRPr/>
          </a:p>
        </p:txBody>
      </p:sp>
      <p:cxnSp>
        <p:nvCxnSpPr>
          <p:cNvPr id="501" name="Google Shape;501;p68"/>
          <p:cNvCxnSpPr/>
          <p:nvPr/>
        </p:nvCxnSpPr>
        <p:spPr>
          <a:xfrm flipH="1" rot="10800000">
            <a:off x="2438400" y="3048000"/>
            <a:ext cx="5182849" cy="2819400"/>
          </a:xfrm>
          <a:prstGeom prst="straightConnector1">
            <a:avLst/>
          </a:prstGeom>
          <a:noFill/>
          <a:ln cap="flat" cmpd="sng" w="38100">
            <a:solidFill>
              <a:schemeClr val="accent1"/>
            </a:solidFill>
            <a:prstDash val="solid"/>
            <a:round/>
            <a:headEnd len="sm" w="sm" type="none"/>
            <a:tailEnd len="med" w="med" type="stealth"/>
          </a:ln>
        </p:spPr>
      </p:cxnSp>
      <p:cxnSp>
        <p:nvCxnSpPr>
          <p:cNvPr id="502" name="Google Shape;502;p68"/>
          <p:cNvCxnSpPr/>
          <p:nvPr/>
        </p:nvCxnSpPr>
        <p:spPr>
          <a:xfrm flipH="1" rot="10800000">
            <a:off x="1371600" y="2057400"/>
            <a:ext cx="5943600" cy="3352800"/>
          </a:xfrm>
          <a:prstGeom prst="straightConnector1">
            <a:avLst/>
          </a:prstGeom>
          <a:noFill/>
          <a:ln cap="flat" cmpd="sng" w="38100">
            <a:solidFill>
              <a:schemeClr val="accent1"/>
            </a:solidFill>
            <a:prstDash val="solid"/>
            <a:round/>
            <a:headEnd len="sm" w="sm" type="none"/>
            <a:tailEnd len="med" w="med" type="stealth"/>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9"/>
          <p:cNvSpPr txBox="1"/>
          <p:nvPr>
            <p:ph type="title"/>
          </p:nvPr>
        </p:nvSpPr>
        <p:spPr>
          <a:xfrm>
            <a:off x="228600" y="76200"/>
            <a:ext cx="749808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One-way Binding </a:t>
            </a:r>
            <a:endParaRPr sz="3870"/>
          </a:p>
        </p:txBody>
      </p:sp>
      <p:sp>
        <p:nvSpPr>
          <p:cNvPr id="508" name="Google Shape;508;p69"/>
          <p:cNvSpPr txBox="1"/>
          <p:nvPr>
            <p:ph idx="1" type="body"/>
          </p:nvPr>
        </p:nvSpPr>
        <p:spPr>
          <a:xfrm>
            <a:off x="32479" y="5334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Below are some more examples, which shows that Angular 2.0 uses HTML DOM element property for one-way binding</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&lt;option </a:t>
            </a:r>
            <a:r>
              <a:rPr b="1" lang="en-US">
                <a:solidFill>
                  <a:srgbClr val="FF0000"/>
                </a:solidFill>
              </a:rPr>
              <a:t>[selected]</a:t>
            </a:r>
            <a:r>
              <a:rPr lang="en-US"/>
              <a:t>="isCarSelected" value="BMW"&gt;BMW&lt;/option&gt;</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&lt;p </a:t>
            </a:r>
            <a:r>
              <a:rPr b="1" lang="en-US">
                <a:solidFill>
                  <a:srgbClr val="FF0000"/>
                </a:solidFill>
              </a:rPr>
              <a:t>[style.color]</a:t>
            </a:r>
            <a:r>
              <a:rPr lang="en-US"/>
              <a:t>="red”&gt;Carlos Menezes&lt;/p&gt;</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152400" y="76200"/>
            <a:ext cx="8991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Data Binding – Two-way Binding ngModel</a:t>
            </a:r>
            <a:endParaRPr sz="3870"/>
          </a:p>
        </p:txBody>
      </p:sp>
      <p:sp>
        <p:nvSpPr>
          <p:cNvPr id="514" name="Google Shape;514;p70"/>
          <p:cNvSpPr txBox="1"/>
          <p:nvPr>
            <p:ph idx="1" type="body"/>
          </p:nvPr>
        </p:nvSpPr>
        <p:spPr>
          <a:xfrm>
            <a:off x="32479" y="533400"/>
            <a:ext cx="8933688" cy="6172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[(ngModel)] is used for this, in Angular 2/4. </a:t>
            </a:r>
            <a:endParaRPr/>
          </a:p>
          <a:p>
            <a:pPr indent="0" lvl="0" marL="82296" rtl="0" algn="l">
              <a:lnSpc>
                <a:spcPct val="80000"/>
              </a:lnSpc>
              <a:spcBef>
                <a:spcPts val="600"/>
              </a:spcBef>
              <a:spcAft>
                <a:spcPts val="0"/>
              </a:spcAft>
              <a:buSzPts val="2368"/>
              <a:buNone/>
            </a:pPr>
            <a:r>
              <a:rPr lang="en-US" sz="2960"/>
              <a:t>The ngModel directive is part of a built-in Angular module called "FormsModule". </a:t>
            </a:r>
            <a:endParaRPr sz="2960"/>
          </a:p>
          <a:p>
            <a:pPr indent="0" lvl="0" marL="82296" rtl="0" algn="l">
              <a:lnSpc>
                <a:spcPct val="80000"/>
              </a:lnSpc>
              <a:spcBef>
                <a:spcPts val="600"/>
              </a:spcBef>
              <a:spcAft>
                <a:spcPts val="0"/>
              </a:spcAft>
              <a:buSzPts val="2368"/>
              <a:buNone/>
            </a:pPr>
            <a:r>
              <a:rPr lang="en-US" sz="2960"/>
              <a:t>We must import this module in to the template module before using the ngModel directive.</a:t>
            </a:r>
            <a:endParaRPr/>
          </a:p>
          <a:p>
            <a:pPr indent="0" lvl="0" marL="82296" rtl="0" algn="l">
              <a:lnSpc>
                <a:spcPct val="80000"/>
              </a:lnSpc>
              <a:spcBef>
                <a:spcPts val="600"/>
              </a:spcBef>
              <a:spcAft>
                <a:spcPts val="0"/>
              </a:spcAft>
              <a:buSzPts val="2368"/>
              <a:buNone/>
            </a:pPr>
            <a:br>
              <a:rPr lang="en-US" sz="2960"/>
            </a:br>
            <a:r>
              <a:rPr b="1" lang="en-US" sz="2960"/>
              <a:t>databinding.html</a:t>
            </a:r>
            <a:endParaRPr sz="2960"/>
          </a:p>
          <a:p>
            <a:pPr indent="0" lvl="0" marL="82296" rtl="0" algn="l">
              <a:lnSpc>
                <a:spcPct val="80000"/>
              </a:lnSpc>
              <a:spcBef>
                <a:spcPts val="600"/>
              </a:spcBef>
              <a:spcAft>
                <a:spcPts val="0"/>
              </a:spcAft>
              <a:buSzPts val="2368"/>
              <a:buNone/>
            </a:pPr>
            <a:r>
              <a:rPr lang="en-US" sz="2960"/>
              <a:t>&lt;div&gt;  </a:t>
            </a:r>
            <a:endParaRPr/>
          </a:p>
          <a:p>
            <a:pPr indent="0" lvl="0" marL="82296" rtl="0" algn="l">
              <a:lnSpc>
                <a:spcPct val="80000"/>
              </a:lnSpc>
              <a:spcBef>
                <a:spcPts val="600"/>
              </a:spcBef>
              <a:spcAft>
                <a:spcPts val="0"/>
              </a:spcAft>
              <a:buSzPts val="2368"/>
              <a:buNone/>
            </a:pPr>
            <a:r>
              <a:rPr lang="en-US" sz="2960"/>
              <a:t>    &lt;h5&gt;Two way binding Example&lt;/h5&gt;  </a:t>
            </a:r>
            <a:endParaRPr/>
          </a:p>
          <a:p>
            <a:pPr indent="0" lvl="0" marL="82296" rtl="0" algn="l">
              <a:lnSpc>
                <a:spcPct val="80000"/>
              </a:lnSpc>
              <a:spcBef>
                <a:spcPts val="600"/>
              </a:spcBef>
              <a:spcAft>
                <a:spcPts val="0"/>
              </a:spcAft>
              <a:buSzPts val="2368"/>
              <a:buNone/>
            </a:pPr>
            <a:r>
              <a:rPr lang="en-US" sz="2960"/>
              <a:t>    Enter Name: &lt;input </a:t>
            </a:r>
            <a:r>
              <a:rPr b="1" lang="en-US" sz="2960">
                <a:solidFill>
                  <a:srgbClr val="FF0000"/>
                </a:solidFill>
              </a:rPr>
              <a:t>[(ngModel)]</a:t>
            </a:r>
            <a:r>
              <a:rPr lang="en-US" sz="2960"/>
              <a:t>="</a:t>
            </a:r>
            <a:r>
              <a:rPr lang="en-US" sz="2960">
                <a:solidFill>
                  <a:srgbClr val="FF0000"/>
                </a:solidFill>
              </a:rPr>
              <a:t>enterName</a:t>
            </a:r>
            <a:r>
              <a:rPr lang="en-US" sz="2960"/>
              <a:t>"  /&gt;  </a:t>
            </a:r>
            <a:endParaRPr/>
          </a:p>
          <a:p>
            <a:pPr indent="0" lvl="0" marL="82296" rtl="0" algn="l">
              <a:lnSpc>
                <a:spcPct val="80000"/>
              </a:lnSpc>
              <a:spcBef>
                <a:spcPts val="600"/>
              </a:spcBef>
              <a:spcAft>
                <a:spcPts val="0"/>
              </a:spcAft>
              <a:buSzPts val="2368"/>
              <a:buNone/>
            </a:pPr>
            <a:r>
              <a:rPr lang="en-US" sz="2960"/>
              <a:t>    &lt;br/&gt;&lt;br/&gt;  </a:t>
            </a:r>
            <a:endParaRPr/>
          </a:p>
          <a:p>
            <a:pPr indent="0" lvl="0" marL="82296" rtl="0" algn="l">
              <a:lnSpc>
                <a:spcPct val="80000"/>
              </a:lnSpc>
              <a:spcBef>
                <a:spcPts val="600"/>
              </a:spcBef>
              <a:spcAft>
                <a:spcPts val="0"/>
              </a:spcAft>
              <a:buSzPts val="2368"/>
              <a:buNone/>
            </a:pPr>
            <a:r>
              <a:rPr lang="en-US" sz="2960"/>
              <a:t>    &lt;span&gt; WelCome </a:t>
            </a:r>
            <a:r>
              <a:rPr lang="en-US" sz="2960">
                <a:solidFill>
                  <a:srgbClr val="FF0000"/>
                </a:solidFill>
              </a:rPr>
              <a:t>{{enterName}}</a:t>
            </a:r>
            <a:r>
              <a:rPr lang="en-US" sz="2960"/>
              <a:t> ! &lt;/span&gt;  </a:t>
            </a:r>
            <a:endParaRPr/>
          </a:p>
          <a:p>
            <a:pPr indent="0" lvl="0" marL="82296" rtl="0" algn="l">
              <a:lnSpc>
                <a:spcPct val="80000"/>
              </a:lnSpc>
              <a:spcBef>
                <a:spcPts val="600"/>
              </a:spcBef>
              <a:spcAft>
                <a:spcPts val="0"/>
              </a:spcAft>
              <a:buSzPts val="2368"/>
              <a:buNone/>
            </a:pPr>
            <a:r>
              <a:rPr lang="en-US" sz="2960"/>
              <a:t>&lt;/div&gt;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152400" y="76200"/>
            <a:ext cx="8991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Two-way Data Binding, without ngModel</a:t>
            </a:r>
            <a:endParaRPr sz="3870"/>
          </a:p>
        </p:txBody>
      </p:sp>
      <p:sp>
        <p:nvSpPr>
          <p:cNvPr id="520" name="Google Shape;520;p71"/>
          <p:cNvSpPr txBox="1"/>
          <p:nvPr>
            <p:ph idx="1" type="body"/>
          </p:nvPr>
        </p:nvSpPr>
        <p:spPr>
          <a:xfrm>
            <a:off x="32479" y="762000"/>
            <a:ext cx="8933688"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lang="en-US" sz="2240"/>
              <a:t>Angular 2/4 has a feature called "</a:t>
            </a:r>
            <a:r>
              <a:rPr b="1" lang="en-US" sz="2240">
                <a:solidFill>
                  <a:srgbClr val="FF0000"/>
                </a:solidFill>
              </a:rPr>
              <a:t>template reference variables</a:t>
            </a:r>
            <a:r>
              <a:rPr lang="en-US" sz="2240"/>
              <a:t>“, </a:t>
            </a:r>
            <a:r>
              <a:rPr b="1" lang="en-US" sz="2240"/>
              <a:t>with which we can have direct access to an element, within the Template</a:t>
            </a:r>
            <a:r>
              <a:rPr lang="en-US" sz="2240"/>
              <a:t>. </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The template reference variable is declared by preceding an identifier with a hash/pound character (#).</a:t>
            </a:r>
            <a:br>
              <a:rPr lang="en-US" sz="2240"/>
            </a:br>
            <a:br>
              <a:rPr lang="en-US" sz="2240"/>
            </a:br>
            <a:r>
              <a:rPr lang="en-US" sz="2240"/>
              <a:t>In the following example, we have declared a template reference variable named "txtName" on the input element. </a:t>
            </a:r>
            <a:endParaRPr sz="2240"/>
          </a:p>
          <a:p>
            <a:pPr indent="0" lvl="0" marL="82296" rtl="0" algn="l">
              <a:lnSpc>
                <a:spcPct val="80000"/>
              </a:lnSpc>
              <a:spcBef>
                <a:spcPts val="600"/>
              </a:spcBef>
              <a:spcAft>
                <a:spcPts val="0"/>
              </a:spcAft>
              <a:buSzPts val="1792"/>
              <a:buNone/>
            </a:pPr>
            <a:br>
              <a:rPr lang="en-US" sz="2240"/>
            </a:br>
            <a:r>
              <a:rPr lang="en-US" sz="2240"/>
              <a:t>txtName is not bind to the component. </a:t>
            </a:r>
            <a:endParaRPr sz="2240"/>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t>&lt;div&gt;  </a:t>
            </a:r>
            <a:endParaRPr/>
          </a:p>
          <a:p>
            <a:pPr indent="0" lvl="0" marL="82296" rtl="0" algn="l">
              <a:lnSpc>
                <a:spcPct val="80000"/>
              </a:lnSpc>
              <a:spcBef>
                <a:spcPts val="600"/>
              </a:spcBef>
              <a:spcAft>
                <a:spcPts val="0"/>
              </a:spcAft>
              <a:buSzPts val="1792"/>
              <a:buNone/>
            </a:pPr>
            <a:r>
              <a:rPr lang="en-US" sz="2240"/>
              <a:t>    &lt;h5&gt;Two way binding (without ngModel directive) Example&lt;/h5&gt;  </a:t>
            </a:r>
            <a:endParaRPr/>
          </a:p>
          <a:p>
            <a:pPr indent="0" lvl="0" marL="82296" rtl="0" algn="l">
              <a:lnSpc>
                <a:spcPct val="80000"/>
              </a:lnSpc>
              <a:spcBef>
                <a:spcPts val="600"/>
              </a:spcBef>
              <a:spcAft>
                <a:spcPts val="0"/>
              </a:spcAft>
              <a:buSzPts val="1792"/>
              <a:buNone/>
            </a:pPr>
            <a:r>
              <a:rPr lang="en-US" sz="2240"/>
              <a:t>    Enter you Name: &lt;input  </a:t>
            </a:r>
            <a:r>
              <a:rPr lang="en-US" sz="2240">
                <a:solidFill>
                  <a:srgbClr val="FF0000"/>
                </a:solidFill>
              </a:rPr>
              <a:t>#txtName</a:t>
            </a:r>
            <a:r>
              <a:rPr lang="en-US" sz="2240"/>
              <a:t>  type = "text"  (keyup)="0" /&gt;  </a:t>
            </a:r>
            <a:endParaRPr/>
          </a:p>
          <a:p>
            <a:pPr indent="0" lvl="0" marL="82296" rtl="0" algn="l">
              <a:lnSpc>
                <a:spcPct val="80000"/>
              </a:lnSpc>
              <a:spcBef>
                <a:spcPts val="600"/>
              </a:spcBef>
              <a:spcAft>
                <a:spcPts val="0"/>
              </a:spcAft>
              <a:buSzPts val="1792"/>
              <a:buNone/>
            </a:pPr>
            <a:r>
              <a:rPr lang="en-US" sz="2240"/>
              <a:t>    &lt;br/&gt;&lt;br/&gt;  </a:t>
            </a:r>
            <a:endParaRPr/>
          </a:p>
          <a:p>
            <a:pPr indent="0" lvl="0" marL="82296" rtl="0" algn="l">
              <a:lnSpc>
                <a:spcPct val="80000"/>
              </a:lnSpc>
              <a:spcBef>
                <a:spcPts val="600"/>
              </a:spcBef>
              <a:spcAft>
                <a:spcPts val="0"/>
              </a:spcAft>
              <a:buSzPts val="1792"/>
              <a:buNone/>
            </a:pPr>
            <a:r>
              <a:rPr lang="en-US" sz="2240"/>
              <a:t>    &lt;span&gt; WelCome {{</a:t>
            </a:r>
            <a:r>
              <a:rPr lang="en-US" sz="2240">
                <a:solidFill>
                  <a:srgbClr val="FF0000"/>
                </a:solidFill>
              </a:rPr>
              <a:t>txtName.value</a:t>
            </a:r>
            <a:r>
              <a:rPr lang="en-US" sz="2240"/>
              <a:t>}} ! &lt;/span&gt;  </a:t>
            </a:r>
            <a:endParaRPr/>
          </a:p>
          <a:p>
            <a:pPr indent="0" lvl="0" marL="82296" rtl="0" algn="l">
              <a:lnSpc>
                <a:spcPct val="80000"/>
              </a:lnSpc>
              <a:spcBef>
                <a:spcPts val="600"/>
              </a:spcBef>
              <a:spcAft>
                <a:spcPts val="0"/>
              </a:spcAft>
              <a:buSzPts val="1792"/>
              <a:buNone/>
            </a:pPr>
            <a:r>
              <a:rPr lang="en-US" sz="2240"/>
              <a:t>&lt;/div&gt;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35" name="Google Shape;135;p18"/>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function fun1(...params) { //Rest Parameters</a:t>
            </a:r>
            <a:endParaRPr/>
          </a:p>
          <a:p>
            <a:pPr indent="0" lvl="0" marL="82296" rtl="0" algn="l">
              <a:lnSpc>
                <a:spcPct val="100000"/>
              </a:lnSpc>
              <a:spcBef>
                <a:spcPts val="600"/>
              </a:spcBef>
              <a:spcAft>
                <a:spcPts val="0"/>
              </a:spcAft>
              <a:buSzPts val="2560"/>
              <a:buNone/>
            </a:pPr>
            <a:r>
              <a:rPr lang="en-US"/>
              <a:t>  console.log(params.length); </a:t>
            </a:r>
            <a:endParaRPr/>
          </a:p>
          <a:p>
            <a:pPr indent="0" lvl="0" marL="82296" rtl="0" algn="l">
              <a:lnSpc>
                <a:spcPct val="100000"/>
              </a:lnSpc>
              <a:spcBef>
                <a:spcPts val="600"/>
              </a:spcBef>
              <a:spcAft>
                <a:spcPts val="0"/>
              </a:spcAft>
              <a:buSzPts val="2560"/>
              <a:buNone/>
            </a:pPr>
            <a:r>
              <a:rPr lang="en-US"/>
              <a:t>}  </a:t>
            </a:r>
            <a:endParaRPr/>
          </a:p>
          <a:p>
            <a:pPr indent="0" lvl="0" marL="82296" rtl="0" algn="l">
              <a:lnSpc>
                <a:spcPct val="100000"/>
              </a:lnSpc>
              <a:spcBef>
                <a:spcPts val="600"/>
              </a:spcBef>
              <a:spcAft>
                <a:spcPts val="0"/>
              </a:spcAft>
              <a:buSzPts val="2560"/>
              <a:buNone/>
            </a:pPr>
            <a:r>
              <a:rPr lang="en-US"/>
              <a:t>fun1();  </a:t>
            </a:r>
            <a:endParaRPr/>
          </a:p>
          <a:p>
            <a:pPr indent="0" lvl="0" marL="82296" rtl="0" algn="l">
              <a:lnSpc>
                <a:spcPct val="100000"/>
              </a:lnSpc>
              <a:spcBef>
                <a:spcPts val="600"/>
              </a:spcBef>
              <a:spcAft>
                <a:spcPts val="0"/>
              </a:spcAft>
              <a:buSzPts val="2560"/>
              <a:buNone/>
            </a:pPr>
            <a:r>
              <a:rPr lang="en-US"/>
              <a:t>fun1(5); </a:t>
            </a:r>
            <a:endParaRPr/>
          </a:p>
          <a:p>
            <a:pPr indent="0" lvl="0" marL="82296" rtl="0" algn="l">
              <a:lnSpc>
                <a:spcPct val="100000"/>
              </a:lnSpc>
              <a:spcBef>
                <a:spcPts val="600"/>
              </a:spcBef>
              <a:spcAft>
                <a:spcPts val="0"/>
              </a:spcAft>
              <a:buSzPts val="2560"/>
              <a:buNone/>
            </a:pPr>
            <a:r>
              <a:rPr lang="en-US"/>
              <a:t>fun1(5, 6, 7);</a:t>
            </a:r>
            <a:endParaRPr/>
          </a:p>
          <a:p>
            <a:pPr indent="0" lvl="0" marL="82296" rtl="0" algn="l">
              <a:lnSpc>
                <a:spcPct val="100000"/>
              </a:lnSpc>
              <a:spcBef>
                <a:spcPts val="600"/>
              </a:spcBef>
              <a:spcAft>
                <a:spcPts val="0"/>
              </a:spcAft>
              <a:buSzPts val="2560"/>
              <a:buNone/>
            </a:pPr>
            <a:r>
              <a:rPr b="1" lang="en-US" u="sng"/>
              <a:t>Function Constructor</a:t>
            </a:r>
            <a:endParaRPr b="1" u="sng"/>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2"/>
          <p:cNvSpPr txBox="1"/>
          <p:nvPr>
            <p:ph type="title"/>
          </p:nvPr>
        </p:nvSpPr>
        <p:spPr>
          <a:xfrm>
            <a:off x="152400" y="76200"/>
            <a:ext cx="8991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Event Binding</a:t>
            </a:r>
            <a:endParaRPr/>
          </a:p>
        </p:txBody>
      </p:sp>
      <p:sp>
        <p:nvSpPr>
          <p:cNvPr id="526" name="Google Shape;526;p72"/>
          <p:cNvSpPr txBox="1"/>
          <p:nvPr>
            <p:ph idx="1" type="body"/>
          </p:nvPr>
        </p:nvSpPr>
        <p:spPr>
          <a:xfrm>
            <a:off x="32479" y="762000"/>
            <a:ext cx="8933688" cy="59436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36"/>
              <a:buNone/>
            </a:pPr>
            <a:r>
              <a:rPr lang="en-US" sz="2420"/>
              <a:t>Angular 2/4  directly uses the valid HTML DOM element events. </a:t>
            </a:r>
            <a:endParaRPr/>
          </a:p>
          <a:p>
            <a:pPr indent="0" lvl="0" marL="82296" rtl="0" algn="l">
              <a:lnSpc>
                <a:spcPct val="80000"/>
              </a:lnSpc>
              <a:spcBef>
                <a:spcPts val="600"/>
              </a:spcBef>
              <a:spcAft>
                <a:spcPts val="0"/>
              </a:spcAft>
              <a:buSzPts val="1936"/>
              <a:buNone/>
            </a:pPr>
            <a:r>
              <a:rPr lang="en-US" sz="2420"/>
              <a:t>round brackets (parentheses) are used with DOM event name for event binding in Angular 2/4.  For eg: </a:t>
            </a:r>
            <a:r>
              <a:rPr lang="en-US" sz="2420">
                <a:solidFill>
                  <a:srgbClr val="FF0000"/>
                </a:solidFill>
              </a:rPr>
              <a:t>(click)</a:t>
            </a:r>
            <a:endParaRPr/>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rPr b="1" lang="en-US" sz="1760" u="sng"/>
              <a:t>app.component.ts file</a:t>
            </a:r>
            <a:br>
              <a:rPr b="1" lang="en-US" sz="1760" u="sng"/>
            </a:br>
            <a:endParaRPr sz="1760" u="sng"/>
          </a:p>
          <a:p>
            <a:pPr indent="0" lvl="0" marL="82296" rtl="0" algn="l">
              <a:lnSpc>
                <a:spcPct val="80000"/>
              </a:lnSpc>
              <a:spcBef>
                <a:spcPts val="600"/>
              </a:spcBef>
              <a:spcAft>
                <a:spcPts val="0"/>
              </a:spcAft>
              <a:buSzPts val="1408"/>
              <a:buNone/>
            </a:pPr>
            <a:r>
              <a:rPr b="1" lang="en-US" sz="1760"/>
              <a:t>import</a:t>
            </a:r>
            <a:r>
              <a:rPr lang="en-US" sz="1760"/>
              <a:t> { Component } </a:t>
            </a:r>
            <a:endParaRPr sz="1760"/>
          </a:p>
          <a:p>
            <a:pPr indent="0" lvl="0" marL="82296" rtl="0" algn="l">
              <a:lnSpc>
                <a:spcPct val="80000"/>
              </a:lnSpc>
              <a:spcBef>
                <a:spcPts val="600"/>
              </a:spcBef>
              <a:spcAft>
                <a:spcPts val="0"/>
              </a:spcAft>
              <a:buSzPts val="1408"/>
              <a:buNone/>
            </a:pPr>
            <a:r>
              <a:rPr lang="en-US" sz="1760"/>
              <a:t>from '@angular/core';  </a:t>
            </a:r>
            <a:endParaRPr sz="1760"/>
          </a:p>
          <a:p>
            <a:pPr indent="0" lvl="0" marL="82296" rtl="0" algn="l">
              <a:lnSpc>
                <a:spcPct val="80000"/>
              </a:lnSpc>
              <a:spcBef>
                <a:spcPts val="600"/>
              </a:spcBef>
              <a:spcAft>
                <a:spcPts val="0"/>
              </a:spcAft>
              <a:buSzPts val="1408"/>
              <a:buNone/>
            </a:pPr>
            <a:r>
              <a:t/>
            </a:r>
            <a:endParaRPr sz="1760"/>
          </a:p>
          <a:p>
            <a:pPr indent="0" lvl="0" marL="82296" rtl="0" algn="l">
              <a:lnSpc>
                <a:spcPct val="80000"/>
              </a:lnSpc>
              <a:spcBef>
                <a:spcPts val="600"/>
              </a:spcBef>
              <a:spcAft>
                <a:spcPts val="0"/>
              </a:spcAft>
              <a:buSzPts val="1408"/>
              <a:buNone/>
            </a:pPr>
            <a:r>
              <a:rPr lang="en-US" sz="1760"/>
              <a:t>@Component({  </a:t>
            </a:r>
            <a:endParaRPr/>
          </a:p>
          <a:p>
            <a:pPr indent="0" lvl="0" marL="82296" rtl="0" algn="l">
              <a:lnSpc>
                <a:spcPct val="80000"/>
              </a:lnSpc>
              <a:spcBef>
                <a:spcPts val="600"/>
              </a:spcBef>
              <a:spcAft>
                <a:spcPts val="0"/>
              </a:spcAft>
              <a:buSzPts val="1408"/>
              <a:buNone/>
            </a:pPr>
            <a:r>
              <a:rPr lang="en-US" sz="1760"/>
              <a:t>  selector: 'test-app',  </a:t>
            </a:r>
            <a:endParaRPr/>
          </a:p>
          <a:p>
            <a:pPr indent="0" lvl="0" marL="82296" rtl="0" algn="l">
              <a:lnSpc>
                <a:spcPct val="80000"/>
              </a:lnSpc>
              <a:spcBef>
                <a:spcPts val="600"/>
              </a:spcBef>
              <a:spcAft>
                <a:spcPts val="0"/>
              </a:spcAft>
              <a:buSzPts val="1408"/>
              <a:buNone/>
            </a:pPr>
            <a:r>
              <a:rPr lang="en-US" sz="1760"/>
              <a:t>  templateUrl: './databinding.html'  </a:t>
            </a:r>
            <a:endParaRPr/>
          </a:p>
          <a:p>
            <a:pPr indent="0" lvl="0" marL="82296" rtl="0" algn="l">
              <a:lnSpc>
                <a:spcPct val="80000"/>
              </a:lnSpc>
              <a:spcBef>
                <a:spcPts val="600"/>
              </a:spcBef>
              <a:spcAft>
                <a:spcPts val="0"/>
              </a:spcAft>
              <a:buSzPts val="1408"/>
              <a:buNone/>
            </a:pPr>
            <a:r>
              <a:rPr lang="en-US" sz="1760"/>
              <a:t>})  </a:t>
            </a:r>
            <a:endParaRPr/>
          </a:p>
          <a:p>
            <a:pPr indent="0" lvl="0" marL="82296" rtl="0" algn="l">
              <a:lnSpc>
                <a:spcPct val="80000"/>
              </a:lnSpc>
              <a:spcBef>
                <a:spcPts val="600"/>
              </a:spcBef>
              <a:spcAft>
                <a:spcPts val="0"/>
              </a:spcAft>
              <a:buSzPts val="1408"/>
              <a:buNone/>
            </a:pPr>
            <a:r>
              <a:rPr b="1" lang="en-US" sz="1760"/>
              <a:t>export</a:t>
            </a:r>
            <a:r>
              <a:rPr lang="en-US" sz="1760"/>
              <a:t> </a:t>
            </a:r>
            <a:r>
              <a:rPr b="1" lang="en-US" sz="1760"/>
              <a:t>class</a:t>
            </a:r>
            <a:r>
              <a:rPr lang="en-US" sz="1760"/>
              <a:t> AppComponent {   </a:t>
            </a:r>
            <a:endParaRPr/>
          </a:p>
          <a:p>
            <a:pPr indent="0" lvl="0" marL="82296" rtl="0" algn="l">
              <a:lnSpc>
                <a:spcPct val="80000"/>
              </a:lnSpc>
              <a:spcBef>
                <a:spcPts val="600"/>
              </a:spcBef>
              <a:spcAft>
                <a:spcPts val="0"/>
              </a:spcAft>
              <a:buSzPts val="1408"/>
              <a:buNone/>
            </a:pPr>
            <a:r>
              <a:rPr lang="en-US" sz="1760"/>
              <a:t>    messageText = '';  </a:t>
            </a:r>
            <a:endParaRPr/>
          </a:p>
          <a:p>
            <a:pPr indent="0" lvl="0" marL="82296" rtl="0" algn="l">
              <a:lnSpc>
                <a:spcPct val="80000"/>
              </a:lnSpc>
              <a:spcBef>
                <a:spcPts val="600"/>
              </a:spcBef>
              <a:spcAft>
                <a:spcPts val="0"/>
              </a:spcAft>
              <a:buSzPts val="1408"/>
              <a:buNone/>
            </a:pPr>
            <a:r>
              <a:rPr lang="en-US" sz="1760"/>
              <a:t>    onClickMe() {  </a:t>
            </a:r>
            <a:endParaRPr/>
          </a:p>
          <a:p>
            <a:pPr indent="0" lvl="0" marL="82296" rtl="0" algn="l">
              <a:lnSpc>
                <a:spcPct val="80000"/>
              </a:lnSpc>
              <a:spcBef>
                <a:spcPts val="600"/>
              </a:spcBef>
              <a:spcAft>
                <a:spcPts val="0"/>
              </a:spcAft>
              <a:buSzPts val="1408"/>
              <a:buNone/>
            </a:pPr>
            <a:r>
              <a:rPr lang="en-US" sz="1760"/>
              <a:t>        </a:t>
            </a:r>
            <a:r>
              <a:rPr b="1" lang="en-US" sz="1760"/>
              <a:t>this</a:t>
            </a:r>
            <a:r>
              <a:rPr lang="en-US" sz="1760"/>
              <a:t>.messageText = "Hi there";  </a:t>
            </a:r>
            <a:endParaRPr/>
          </a:p>
          <a:p>
            <a:pPr indent="0" lvl="0" marL="82296" rtl="0" algn="l">
              <a:lnSpc>
                <a:spcPct val="80000"/>
              </a:lnSpc>
              <a:spcBef>
                <a:spcPts val="600"/>
              </a:spcBef>
              <a:spcAft>
                <a:spcPts val="0"/>
              </a:spcAft>
              <a:buSzPts val="1408"/>
              <a:buNone/>
            </a:pPr>
            <a:r>
              <a:rPr lang="en-US" sz="1760"/>
              <a:t>    }  </a:t>
            </a:r>
            <a:endParaRPr/>
          </a:p>
          <a:p>
            <a:pPr indent="0" lvl="0" marL="82296" rtl="0" algn="l">
              <a:lnSpc>
                <a:spcPct val="80000"/>
              </a:lnSpc>
              <a:spcBef>
                <a:spcPts val="600"/>
              </a:spcBef>
              <a:spcAft>
                <a:spcPts val="0"/>
              </a:spcAft>
              <a:buSzPts val="1408"/>
              <a:buNone/>
            </a:pPr>
            <a:r>
              <a:rPr lang="en-US" sz="1760"/>
              <a:t>}  </a:t>
            </a:r>
            <a:endParaRPr/>
          </a:p>
        </p:txBody>
      </p:sp>
      <p:sp>
        <p:nvSpPr>
          <p:cNvPr id="527" name="Google Shape;527;p72"/>
          <p:cNvSpPr txBox="1"/>
          <p:nvPr/>
        </p:nvSpPr>
        <p:spPr>
          <a:xfrm>
            <a:off x="4267200" y="1888760"/>
            <a:ext cx="4876800" cy="2585323"/>
          </a:xfrm>
          <a:prstGeom prst="rect">
            <a:avLst/>
          </a:prstGeom>
          <a:noFill/>
          <a:ln>
            <a:noFill/>
          </a:ln>
        </p:spPr>
        <p:txBody>
          <a:bodyPr anchorCtr="0" anchor="t" bIns="45700" lIns="91425" spcFirstLastPara="1" rIns="91425" wrap="square" tIns="45700">
            <a:noAutofit/>
          </a:bodyPr>
          <a:lstStyle/>
          <a:p>
            <a:pPr indent="0" lvl="0" marL="82296" marR="0" rtl="0" algn="l">
              <a:spcBef>
                <a:spcPts val="0"/>
              </a:spcBef>
              <a:spcAft>
                <a:spcPts val="0"/>
              </a:spcAft>
              <a:buClr>
                <a:schemeClr val="dk1"/>
              </a:buClr>
              <a:buSzPts val="1800"/>
              <a:buFont typeface="Cabin"/>
              <a:buNone/>
            </a:pPr>
            <a:r>
              <a:rPr b="1" lang="en-US" sz="1800" u="sng">
                <a:solidFill>
                  <a:schemeClr val="dk1"/>
                </a:solidFill>
                <a:latin typeface="Cabin"/>
                <a:ea typeface="Cabin"/>
                <a:cs typeface="Cabin"/>
                <a:sym typeface="Cabin"/>
              </a:rPr>
              <a:t>databinding.html file</a:t>
            </a:r>
            <a:br>
              <a:rPr b="1" lang="en-US" sz="1800" u="sng">
                <a:solidFill>
                  <a:schemeClr val="dk1"/>
                </a:solidFill>
                <a:latin typeface="Cabin"/>
                <a:ea typeface="Cabin"/>
                <a:cs typeface="Cabin"/>
                <a:sym typeface="Cabin"/>
              </a:rPr>
            </a:br>
            <a:endParaRPr sz="1800" u="sng">
              <a:solidFill>
                <a:schemeClr val="dk1"/>
              </a:solidFill>
              <a:latin typeface="Cabin"/>
              <a:ea typeface="Cabin"/>
              <a:cs typeface="Cabin"/>
              <a:sym typeface="Cabin"/>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&lt;div&gt;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    &lt;h5&gt;Event binding Example&lt;/h5&gt;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&lt;button </a:t>
            </a:r>
            <a:r>
              <a:rPr lang="en-US" sz="1800">
                <a:solidFill>
                  <a:srgbClr val="FF0000"/>
                </a:solidFill>
                <a:latin typeface="Cabin"/>
                <a:ea typeface="Cabin"/>
                <a:cs typeface="Cabin"/>
                <a:sym typeface="Cabin"/>
              </a:rPr>
              <a:t>(click)</a:t>
            </a:r>
            <a:r>
              <a:rPr lang="en-US" sz="1800">
                <a:solidFill>
                  <a:schemeClr val="dk1"/>
                </a:solidFill>
                <a:latin typeface="Cabin"/>
                <a:ea typeface="Cabin"/>
                <a:cs typeface="Cabin"/>
                <a:sym typeface="Cabin"/>
              </a:rPr>
              <a:t>="</a:t>
            </a:r>
            <a:r>
              <a:rPr b="1" lang="en-US" sz="1800">
                <a:solidFill>
                  <a:schemeClr val="dk1"/>
                </a:solidFill>
                <a:latin typeface="Cabin"/>
                <a:ea typeface="Cabin"/>
                <a:cs typeface="Cabin"/>
                <a:sym typeface="Cabin"/>
              </a:rPr>
              <a:t>onClickMe()</a:t>
            </a:r>
            <a:r>
              <a:rPr lang="en-US" sz="1800">
                <a:solidFill>
                  <a:schemeClr val="dk1"/>
                </a:solidFill>
                <a:latin typeface="Cabin"/>
                <a:ea typeface="Cabin"/>
                <a:cs typeface="Cabin"/>
                <a:sym typeface="Cabin"/>
              </a:rPr>
              <a:t>"&gt;Click Here &lt;/button&gt;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    &lt;br/&gt;&lt;br/&gt;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    &lt;span&gt; </a:t>
            </a:r>
            <a:r>
              <a:rPr b="1" lang="en-US" sz="1800">
                <a:solidFill>
                  <a:schemeClr val="dk1"/>
                </a:solidFill>
                <a:latin typeface="Cabin"/>
                <a:ea typeface="Cabin"/>
                <a:cs typeface="Cabin"/>
                <a:sym typeface="Cabin"/>
              </a:rPr>
              <a:t>{{messageText}}</a:t>
            </a:r>
            <a:r>
              <a:rPr lang="en-US" sz="1800">
                <a:solidFill>
                  <a:schemeClr val="dk1"/>
                </a:solidFill>
                <a:latin typeface="Cabin"/>
                <a:ea typeface="Cabin"/>
                <a:cs typeface="Cabin"/>
                <a:sym typeface="Cabin"/>
              </a:rPr>
              <a:t> &lt;/span&gt;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&lt;/div&gt;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3"/>
          <p:cNvSpPr txBox="1"/>
          <p:nvPr>
            <p:ph type="title"/>
          </p:nvPr>
        </p:nvSpPr>
        <p:spPr>
          <a:xfrm>
            <a:off x="6927" y="15240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What all we can use in Template?</a:t>
            </a:r>
            <a:endParaRPr sz="3870"/>
          </a:p>
        </p:txBody>
      </p:sp>
      <p:sp>
        <p:nvSpPr>
          <p:cNvPr id="533" name="Google Shape;533;p73"/>
          <p:cNvSpPr txBox="1"/>
          <p:nvPr>
            <p:ph idx="1" type="body"/>
          </p:nvPr>
        </p:nvSpPr>
        <p:spPr>
          <a:xfrm>
            <a:off x="0" y="7620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In a template we can use</a:t>
            </a:r>
            <a:endParaRPr/>
          </a:p>
          <a:p>
            <a:pPr indent="-514350" lvl="0" marL="596646" rtl="0" algn="l">
              <a:lnSpc>
                <a:spcPct val="90000"/>
              </a:lnSpc>
              <a:spcBef>
                <a:spcPts val="600"/>
              </a:spcBef>
              <a:spcAft>
                <a:spcPts val="0"/>
              </a:spcAft>
              <a:buSzPts val="2560"/>
              <a:buFont typeface="Cabin"/>
              <a:buAutoNum type="arabicPeriod"/>
            </a:pPr>
            <a:r>
              <a:rPr lang="en-US"/>
              <a:t>HTML Tags</a:t>
            </a:r>
            <a:endParaRPr/>
          </a:p>
          <a:p>
            <a:pPr indent="-514350" lvl="0" marL="596646" rtl="0" algn="l">
              <a:lnSpc>
                <a:spcPct val="90000"/>
              </a:lnSpc>
              <a:spcBef>
                <a:spcPts val="600"/>
              </a:spcBef>
              <a:spcAft>
                <a:spcPts val="0"/>
              </a:spcAft>
              <a:buSzPts val="2560"/>
              <a:buFont typeface="Cabin"/>
              <a:buAutoNum type="arabicPeriod"/>
            </a:pPr>
            <a:r>
              <a:rPr lang="en-US"/>
              <a:t>Template Expressions</a:t>
            </a:r>
            <a:endParaRPr/>
          </a:p>
          <a:p>
            <a:pPr indent="-514350" lvl="0" marL="596646" rtl="0" algn="l">
              <a:lnSpc>
                <a:spcPct val="90000"/>
              </a:lnSpc>
              <a:spcBef>
                <a:spcPts val="600"/>
              </a:spcBef>
              <a:spcAft>
                <a:spcPts val="0"/>
              </a:spcAft>
              <a:buSzPts val="2560"/>
              <a:buFont typeface="Cabin"/>
              <a:buAutoNum type="arabicPeriod"/>
            </a:pPr>
            <a:r>
              <a:rPr lang="en-US"/>
              <a:t>Directives, which has a specific purpose</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Below are inbuilt directives</a:t>
            </a:r>
            <a:endParaRPr/>
          </a:p>
          <a:p>
            <a:pPr indent="-283464" lvl="0" marL="365760" rtl="0" algn="l">
              <a:lnSpc>
                <a:spcPct val="90000"/>
              </a:lnSpc>
              <a:spcBef>
                <a:spcPts val="600"/>
              </a:spcBef>
              <a:spcAft>
                <a:spcPts val="0"/>
              </a:spcAft>
              <a:buSzPts val="2560"/>
              <a:buChar char="●"/>
            </a:pPr>
            <a:r>
              <a:rPr lang="en-US"/>
              <a:t>ngIf</a:t>
            </a:r>
            <a:endParaRPr/>
          </a:p>
          <a:p>
            <a:pPr indent="-283464" lvl="0" marL="365760" rtl="0" algn="l">
              <a:lnSpc>
                <a:spcPct val="90000"/>
              </a:lnSpc>
              <a:spcBef>
                <a:spcPts val="600"/>
              </a:spcBef>
              <a:spcAft>
                <a:spcPts val="0"/>
              </a:spcAft>
              <a:buSzPts val="2560"/>
              <a:buChar char="●"/>
            </a:pPr>
            <a:r>
              <a:rPr lang="en-US"/>
              <a:t>ngFor</a:t>
            </a:r>
            <a:endParaRPr/>
          </a:p>
          <a:p>
            <a:pPr indent="-283464" lvl="0" marL="365760" rtl="0" algn="l">
              <a:lnSpc>
                <a:spcPct val="90000"/>
              </a:lnSpc>
              <a:spcBef>
                <a:spcPts val="600"/>
              </a:spcBef>
              <a:spcAft>
                <a:spcPts val="0"/>
              </a:spcAft>
              <a:buSzPts val="2560"/>
              <a:buChar char="●"/>
            </a:pPr>
            <a:r>
              <a:rPr lang="en-US"/>
              <a:t>ngSwitch</a:t>
            </a:r>
            <a:endParaRPr/>
          </a:p>
          <a:p>
            <a:pPr indent="-283464" lvl="0" marL="365760" rtl="0" algn="l">
              <a:lnSpc>
                <a:spcPct val="90000"/>
              </a:lnSpc>
              <a:spcBef>
                <a:spcPts val="600"/>
              </a:spcBef>
              <a:spcAft>
                <a:spcPts val="0"/>
              </a:spcAft>
              <a:buSzPts val="2560"/>
              <a:buChar char="●"/>
            </a:pPr>
            <a:r>
              <a:rPr lang="en-US"/>
              <a:t>ngClass</a:t>
            </a:r>
            <a:endParaRPr/>
          </a:p>
          <a:p>
            <a:pPr indent="-283464" lvl="0" marL="365760" rtl="0" algn="l">
              <a:lnSpc>
                <a:spcPct val="90000"/>
              </a:lnSpc>
              <a:spcBef>
                <a:spcPts val="600"/>
              </a:spcBef>
              <a:spcAft>
                <a:spcPts val="0"/>
              </a:spcAft>
              <a:buSzPts val="2560"/>
              <a:buChar char="●"/>
            </a:pPr>
            <a:r>
              <a:rPr lang="en-US"/>
              <a:t>ngModel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4"/>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ngIf Directive</a:t>
            </a:r>
            <a:endParaRPr/>
          </a:p>
        </p:txBody>
      </p:sp>
      <p:sp>
        <p:nvSpPr>
          <p:cNvPr id="539" name="Google Shape;539;p74"/>
          <p:cNvSpPr txBox="1"/>
          <p:nvPr>
            <p:ph idx="1" type="body"/>
          </p:nvPr>
        </p:nvSpPr>
        <p:spPr>
          <a:xfrm>
            <a:off x="152400" y="762000"/>
            <a:ext cx="8781288" cy="5867400"/>
          </a:xfrm>
          <a:prstGeom prst="rect">
            <a:avLst/>
          </a:prstGeom>
          <a:noFill/>
          <a:ln>
            <a:noFill/>
          </a:ln>
        </p:spPr>
        <p:txBody>
          <a:bodyPr anchorCtr="0" anchor="t" bIns="45700" lIns="91425" spcFirstLastPara="1" rIns="91425" wrap="square" tIns="45700">
            <a:noAutofit/>
          </a:bodyPr>
          <a:lstStyle/>
          <a:p>
            <a:pPr indent="-283464" lvl="0" marL="365760" rtl="0" algn="l">
              <a:lnSpc>
                <a:spcPct val="90000"/>
              </a:lnSpc>
              <a:spcBef>
                <a:spcPts val="0"/>
              </a:spcBef>
              <a:spcAft>
                <a:spcPts val="0"/>
              </a:spcAft>
              <a:buSzPts val="2368"/>
              <a:buChar char="●"/>
            </a:pPr>
            <a:r>
              <a:rPr lang="en-US" sz="2960"/>
              <a:t>NgIf is a directive that is used to add an element subtree to the DOM on the basis of true value of an expression. </a:t>
            </a:r>
            <a:endParaRPr sz="2960"/>
          </a:p>
          <a:p>
            <a:pPr indent="-283464" lvl="0" marL="365760" rtl="0" algn="l">
              <a:lnSpc>
                <a:spcPct val="90000"/>
              </a:lnSpc>
              <a:spcBef>
                <a:spcPts val="600"/>
              </a:spcBef>
              <a:spcAft>
                <a:spcPts val="0"/>
              </a:spcAft>
              <a:buSzPts val="2368"/>
              <a:buChar char="●"/>
            </a:pPr>
            <a:r>
              <a:rPr lang="en-US" sz="2960"/>
              <a:t>If the value of expression is false then the element subtree will be removed from the DOM. </a:t>
            </a:r>
            <a:endParaRPr sz="2960"/>
          </a:p>
          <a:p>
            <a:pPr indent="-283464" lvl="0" marL="365760" rtl="0" algn="l">
              <a:lnSpc>
                <a:spcPct val="90000"/>
              </a:lnSpc>
              <a:spcBef>
                <a:spcPts val="600"/>
              </a:spcBef>
              <a:spcAft>
                <a:spcPts val="0"/>
              </a:spcAft>
              <a:buSzPts val="2368"/>
              <a:buChar char="●"/>
            </a:pPr>
            <a:r>
              <a:rPr lang="en-US" sz="2960"/>
              <a:t>To use NgIf we need to prefix it with asterisk (*) as *ngIf. Hiding and displaying element subtree using</a:t>
            </a:r>
            <a:endParaRPr/>
          </a:p>
          <a:p>
            <a:pPr indent="-283464" lvl="0" marL="365760" rtl="0" algn="l">
              <a:lnSpc>
                <a:spcPct val="90000"/>
              </a:lnSpc>
              <a:spcBef>
                <a:spcPts val="600"/>
              </a:spcBef>
              <a:spcAft>
                <a:spcPts val="0"/>
              </a:spcAft>
              <a:buSzPts val="2368"/>
              <a:buChar char="●"/>
            </a:pPr>
            <a:r>
              <a:rPr lang="en-US" sz="2960"/>
              <a:t>CSS visibility property is not same as work done by NgIf.</a:t>
            </a:r>
            <a:endParaRPr/>
          </a:p>
          <a:p>
            <a:pPr indent="-283464" lvl="0" marL="365760" rtl="0" algn="l">
              <a:lnSpc>
                <a:spcPct val="90000"/>
              </a:lnSpc>
              <a:spcBef>
                <a:spcPts val="600"/>
              </a:spcBef>
              <a:spcAft>
                <a:spcPts val="0"/>
              </a:spcAft>
              <a:buSzPts val="2368"/>
              <a:buChar char="●"/>
            </a:pPr>
            <a:r>
              <a:rPr lang="en-US" sz="2960"/>
              <a:t>CSS visibility property does not remove element subtree from DOM, whereas NgIf removes the element subtree from DOM for false value of expression. </a:t>
            </a:r>
            <a:endParaRPr sz="296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5"/>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ngIf Directive</a:t>
            </a:r>
            <a:endParaRPr/>
          </a:p>
        </p:txBody>
      </p:sp>
      <p:sp>
        <p:nvSpPr>
          <p:cNvPr id="545" name="Google Shape;545;p75"/>
          <p:cNvSpPr txBox="1"/>
          <p:nvPr>
            <p:ph idx="1" type="body"/>
          </p:nvPr>
        </p:nvSpPr>
        <p:spPr>
          <a:xfrm>
            <a:off x="152400" y="762000"/>
            <a:ext cx="8781288" cy="5867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CSS visibility property does not physically remove the element subtree when hiding, so it continues to consume resources and memory that will affect the performance. </a:t>
            </a:r>
            <a:endParaRPr/>
          </a:p>
          <a:p>
            <a:pPr indent="-283464" lvl="0" marL="365760" rtl="0" algn="l">
              <a:lnSpc>
                <a:spcPct val="100000"/>
              </a:lnSpc>
              <a:spcBef>
                <a:spcPts val="600"/>
              </a:spcBef>
              <a:spcAft>
                <a:spcPts val="0"/>
              </a:spcAft>
              <a:buSzPts val="2560"/>
              <a:buChar char="●"/>
            </a:pPr>
            <a:r>
              <a:rPr lang="en-US"/>
              <a:t>In case of NgIf it physically removes element subtree, so it does not consume resources and memory which in turn results into better performance. </a:t>
            </a:r>
            <a:endParaRPr/>
          </a:p>
          <a:p>
            <a:pPr indent="-283464" lvl="0" marL="365760" rtl="0" algn="l">
              <a:lnSpc>
                <a:spcPct val="100000"/>
              </a:lnSpc>
              <a:spcBef>
                <a:spcPts val="600"/>
              </a:spcBef>
              <a:spcAft>
                <a:spcPts val="0"/>
              </a:spcAft>
              <a:buSzPts val="2560"/>
              <a:buChar char="●"/>
            </a:pPr>
            <a:r>
              <a:rPr lang="en-US"/>
              <a:t>NgIf is used with HTML elements as well as component elements.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6"/>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ngIf example</a:t>
            </a:r>
            <a:endParaRPr/>
          </a:p>
        </p:txBody>
      </p:sp>
      <p:sp>
        <p:nvSpPr>
          <p:cNvPr id="551" name="Google Shape;551;p76"/>
          <p:cNvSpPr txBox="1"/>
          <p:nvPr>
            <p:ph idx="1" type="body"/>
          </p:nvPr>
        </p:nvSpPr>
        <p:spPr>
          <a:xfrm>
            <a:off x="152400" y="762000"/>
            <a:ext cx="87812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Simple ngIf example</a:t>
            </a:r>
            <a:endParaRPr/>
          </a:p>
          <a:p>
            <a:pPr indent="0" lvl="0" marL="82296" rtl="0" algn="l">
              <a:lnSpc>
                <a:spcPct val="100000"/>
              </a:lnSpc>
              <a:spcBef>
                <a:spcPts val="600"/>
              </a:spcBef>
              <a:spcAft>
                <a:spcPts val="0"/>
              </a:spcAft>
              <a:buSzPts val="2560"/>
              <a:buNone/>
            </a:pPr>
            <a:r>
              <a:rPr lang="en-US"/>
              <a:t>&lt;div *ngIf="isValid"&gt; Data is valid&lt;/div&gt;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t/>
            </a:r>
            <a:endParaRPr/>
          </a:p>
          <a:p>
            <a:pPr indent="-283464" lvl="0" marL="365760" rtl="0" algn="l">
              <a:lnSpc>
                <a:spcPct val="100000"/>
              </a:lnSpc>
              <a:spcBef>
                <a:spcPts val="600"/>
              </a:spcBef>
              <a:spcAft>
                <a:spcPts val="0"/>
              </a:spcAft>
              <a:buSzPts val="2560"/>
              <a:buChar char="●"/>
            </a:pPr>
            <a:r>
              <a:rPr lang="en-US"/>
              <a:t>NgIf is used with component elements as follows.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&lt;my-msg *ngIf="emp1" [pname] = "emp1.name"&gt; &lt;/my-msg&gt; </a:t>
            </a:r>
            <a:endParaRPr/>
          </a:p>
          <a:p>
            <a:pPr indent="-120903" lvl="0" marL="365760" rtl="0" algn="l">
              <a:lnSpc>
                <a:spcPct val="100000"/>
              </a:lnSpc>
              <a:spcBef>
                <a:spcPts val="600"/>
              </a:spcBef>
              <a:spcAft>
                <a:spcPts val="0"/>
              </a:spcAft>
              <a:buSzPts val="2560"/>
              <a:buNone/>
            </a:pPr>
            <a:r>
              <a:t/>
            </a:r>
            <a:endParaRPr/>
          </a:p>
        </p:txBody>
      </p:sp>
      <p:sp>
        <p:nvSpPr>
          <p:cNvPr id="552" name="Google Shape;552;p76"/>
          <p:cNvSpPr txBox="1"/>
          <p:nvPr/>
        </p:nvSpPr>
        <p:spPr>
          <a:xfrm>
            <a:off x="152400" y="2049017"/>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NOTE:  </a:t>
            </a:r>
            <a:r>
              <a:rPr b="1" i="1" lang="en-US" sz="1800">
                <a:solidFill>
                  <a:srgbClr val="FF0000"/>
                </a:solidFill>
                <a:latin typeface="Cabin"/>
                <a:ea typeface="Cabin"/>
                <a:cs typeface="Cabin"/>
                <a:sym typeface="Cabin"/>
              </a:rPr>
              <a:t>Data is valid</a:t>
            </a:r>
            <a:r>
              <a:rPr b="1" lang="en-US" sz="1800">
                <a:solidFill>
                  <a:srgbClr val="FF0000"/>
                </a:solidFill>
                <a:latin typeface="Cabin"/>
                <a:ea typeface="Cabin"/>
                <a:cs typeface="Cabin"/>
                <a:sym typeface="Cabin"/>
              </a:rPr>
              <a:t> is shown on Web page only if isValid is true</a:t>
            </a:r>
            <a:endParaRPr b="1" sz="1800">
              <a:solidFill>
                <a:srgbClr val="FF0000"/>
              </a:solidFill>
              <a:latin typeface="Cabin"/>
              <a:ea typeface="Cabin"/>
              <a:cs typeface="Cabin"/>
              <a:sym typeface="Cabin"/>
            </a:endParaRPr>
          </a:p>
        </p:txBody>
      </p:sp>
      <p:sp>
        <p:nvSpPr>
          <p:cNvPr id="553" name="Google Shape;553;p76"/>
          <p:cNvSpPr txBox="1"/>
          <p:nvPr/>
        </p:nvSpPr>
        <p:spPr>
          <a:xfrm>
            <a:off x="0" y="5257800"/>
            <a:ext cx="914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abin"/>
                <a:ea typeface="Cabin"/>
                <a:cs typeface="Cabin"/>
                <a:sym typeface="Cabin"/>
              </a:rPr>
              <a:t>NOTE:  my-msg element is rendered on web page only if emp1 is true or has some value</a:t>
            </a:r>
            <a:endParaRPr b="1" sz="1800">
              <a:solidFill>
                <a:srgbClr val="FF0000"/>
              </a:solidFill>
              <a:latin typeface="Cabin"/>
              <a:ea typeface="Cabin"/>
              <a:cs typeface="Cabin"/>
              <a:sym typeface="Cabi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7"/>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ngFor Directive</a:t>
            </a:r>
            <a:endParaRPr/>
          </a:p>
        </p:txBody>
      </p:sp>
      <p:sp>
        <p:nvSpPr>
          <p:cNvPr id="559" name="Google Shape;559;p77"/>
          <p:cNvSpPr txBox="1"/>
          <p:nvPr>
            <p:ph idx="1" type="body"/>
          </p:nvPr>
        </p:nvSpPr>
        <p:spPr>
          <a:xfrm>
            <a:off x="381000" y="1219200"/>
            <a:ext cx="85526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NgFor is a directive that iterates over collection of data. </a:t>
            </a:r>
            <a:endParaRPr/>
          </a:p>
          <a:p>
            <a:pPr indent="-283464" lvl="0" marL="365760" rtl="0" algn="l">
              <a:lnSpc>
                <a:spcPct val="100000"/>
              </a:lnSpc>
              <a:spcBef>
                <a:spcPts val="600"/>
              </a:spcBef>
              <a:spcAft>
                <a:spcPts val="0"/>
              </a:spcAft>
              <a:buSzPts val="2560"/>
              <a:buChar char="●"/>
            </a:pPr>
            <a:r>
              <a:rPr lang="en-US"/>
              <a:t>Whenever there is change in collection of data at runtime, that will be updated in data display iterated by NgFor directive. </a:t>
            </a:r>
            <a:endParaRPr/>
          </a:p>
          <a:p>
            <a:pPr indent="-283464" lvl="0" marL="365760" rtl="0" algn="l">
              <a:lnSpc>
                <a:spcPct val="100000"/>
              </a:lnSpc>
              <a:spcBef>
                <a:spcPts val="600"/>
              </a:spcBef>
              <a:spcAft>
                <a:spcPts val="0"/>
              </a:spcAft>
              <a:buSzPts val="2560"/>
              <a:buChar char="●"/>
            </a:pPr>
            <a:r>
              <a:rPr lang="en-US"/>
              <a:t>NgFor provides local variables that will help to get index of current iteration, detect if element in iteration is first or last and odd or even.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78"/>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ngFor Directive</a:t>
            </a:r>
            <a:endParaRPr/>
          </a:p>
        </p:txBody>
      </p:sp>
      <p:sp>
        <p:nvSpPr>
          <p:cNvPr id="565" name="Google Shape;565;p78"/>
          <p:cNvSpPr txBox="1"/>
          <p:nvPr>
            <p:ph idx="1" type="body"/>
          </p:nvPr>
        </p:nvSpPr>
        <p:spPr>
          <a:xfrm>
            <a:off x="381000" y="1219200"/>
            <a:ext cx="85526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NgFor is used with HTML element as well as component element. </a:t>
            </a:r>
            <a:endParaRPr/>
          </a:p>
          <a:p>
            <a:pPr indent="-283464" lvl="0" marL="365760" rtl="0" algn="l">
              <a:lnSpc>
                <a:spcPct val="100000"/>
              </a:lnSpc>
              <a:spcBef>
                <a:spcPts val="600"/>
              </a:spcBef>
              <a:spcAft>
                <a:spcPts val="0"/>
              </a:spcAft>
              <a:buSzPts val="2560"/>
              <a:buChar char="●"/>
            </a:pPr>
            <a:r>
              <a:rPr lang="en-US"/>
              <a:t>NgFor with HTML element iterates the template within it. </a:t>
            </a:r>
            <a:endParaRPr/>
          </a:p>
          <a:p>
            <a:pPr indent="-283464" lvl="0" marL="365760" rtl="0" algn="l">
              <a:lnSpc>
                <a:spcPct val="100000"/>
              </a:lnSpc>
              <a:spcBef>
                <a:spcPts val="600"/>
              </a:spcBef>
              <a:spcAft>
                <a:spcPts val="0"/>
              </a:spcAft>
              <a:buSzPts val="2560"/>
              <a:buChar char="●"/>
            </a:pPr>
            <a:r>
              <a:rPr lang="en-US"/>
              <a:t>NgFor with component element iterates the child component HTML template. </a:t>
            </a:r>
            <a:endParaRPr/>
          </a:p>
          <a:p>
            <a:pPr indent="-283464" lvl="0" marL="365760" rtl="0" algn="l">
              <a:lnSpc>
                <a:spcPct val="100000"/>
              </a:lnSpc>
              <a:spcBef>
                <a:spcPts val="600"/>
              </a:spcBef>
              <a:spcAft>
                <a:spcPts val="0"/>
              </a:spcAft>
              <a:buSzPts val="2560"/>
              <a:buChar char="●"/>
            </a:pPr>
            <a:r>
              <a:rPr lang="en-US"/>
              <a:t>NgFor can be used with asterisk(*) or template directive or template tag.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9"/>
          <p:cNvSpPr txBox="1"/>
          <p:nvPr>
            <p:ph type="title"/>
          </p:nvPr>
        </p:nvSpPr>
        <p:spPr>
          <a:xfrm>
            <a:off x="609600" y="274638"/>
            <a:ext cx="8324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ngFor Directive …</a:t>
            </a:r>
            <a:endParaRPr/>
          </a:p>
        </p:txBody>
      </p:sp>
      <p:sp>
        <p:nvSpPr>
          <p:cNvPr id="571" name="Google Shape;571;p79"/>
          <p:cNvSpPr txBox="1"/>
          <p:nvPr>
            <p:ph idx="1" type="body"/>
          </p:nvPr>
        </p:nvSpPr>
        <p:spPr>
          <a:xfrm>
            <a:off x="381000" y="1219200"/>
            <a:ext cx="8552688" cy="50292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Finding the index position of an element</a:t>
            </a:r>
            <a:endParaRPr/>
          </a:p>
          <a:p>
            <a:pPr indent="-283464" lvl="0" marL="365760" rtl="0" algn="l">
              <a:lnSpc>
                <a:spcPct val="100000"/>
              </a:lnSpc>
              <a:spcBef>
                <a:spcPts val="600"/>
              </a:spcBef>
              <a:spcAft>
                <a:spcPts val="0"/>
              </a:spcAft>
              <a:buSzPts val="2560"/>
              <a:buChar char="●"/>
            </a:pPr>
            <a:r>
              <a:rPr lang="en-US"/>
              <a:t>using even and odd</a:t>
            </a:r>
            <a:endParaRPr/>
          </a:p>
          <a:p>
            <a:pPr indent="-283464" lvl="0" marL="365760" rtl="0" algn="l">
              <a:lnSpc>
                <a:spcPct val="100000"/>
              </a:lnSpc>
              <a:spcBef>
                <a:spcPts val="600"/>
              </a:spcBef>
              <a:spcAft>
                <a:spcPts val="0"/>
              </a:spcAft>
              <a:buSzPts val="2560"/>
              <a:buChar char="●"/>
            </a:pPr>
            <a:r>
              <a:rPr lang="en-US"/>
              <a:t>Identifying first and last element of a list</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t>Questions:</a:t>
            </a:r>
            <a:endParaRPr/>
          </a:p>
          <a:p>
            <a:pPr indent="0" lvl="0" marL="82296" rtl="0" algn="l">
              <a:lnSpc>
                <a:spcPct val="100000"/>
              </a:lnSpc>
              <a:spcBef>
                <a:spcPts val="600"/>
              </a:spcBef>
              <a:spcAft>
                <a:spcPts val="0"/>
              </a:spcAft>
              <a:buSzPts val="2560"/>
              <a:buNone/>
            </a:pPr>
            <a:r>
              <a:rPr lang="en-US"/>
              <a:t>Give Background yellow, for odd elements and green for even elements</a:t>
            </a:r>
            <a:endParaRPr/>
          </a:p>
          <a:p>
            <a:pPr indent="0" lvl="0" marL="82296" rtl="0" algn="l">
              <a:lnSpc>
                <a:spcPct val="100000"/>
              </a:lnSpc>
              <a:spcBef>
                <a:spcPts val="600"/>
              </a:spcBef>
              <a:spcAft>
                <a:spcPts val="0"/>
              </a:spcAft>
              <a:buSzPts val="2560"/>
              <a:buNone/>
            </a:pPr>
            <a:r>
              <a:rPr lang="en-US"/>
              <a:t>Give grey background for first and last elements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80"/>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*ngIf and Else</a:t>
            </a:r>
            <a:endParaRPr/>
          </a:p>
        </p:txBody>
      </p:sp>
      <p:sp>
        <p:nvSpPr>
          <p:cNvPr id="577" name="Google Shape;577;p80"/>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One addition in Angular  4, is the “else” statement. If this, else that. Nice and simple. In AngularJS we’d have to negate the expression to evaluate to an “else”, and templates became a little messy at times.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81"/>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ngSwitch</a:t>
            </a:r>
            <a:endParaRPr/>
          </a:p>
        </p:txBody>
      </p:sp>
      <p:sp>
        <p:nvSpPr>
          <p:cNvPr id="583" name="Google Shape;583;p81"/>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NgSwitch is used to display one element tree from a set of many element trees based on some condition. It uses three keywords as follows. </a:t>
            </a:r>
            <a:br>
              <a:rPr lang="en-US" sz="2960"/>
            </a:br>
            <a:br>
              <a:rPr lang="en-US" sz="2960"/>
            </a:br>
            <a:r>
              <a:rPr b="1" lang="en-US" sz="2960"/>
              <a:t>ngSwitch</a:t>
            </a:r>
            <a:r>
              <a:rPr lang="en-US" sz="2960"/>
              <a:t>: We bind an expression to it that returns the switch value. It uses property binding. </a:t>
            </a:r>
            <a:br>
              <a:rPr lang="en-US" sz="2960"/>
            </a:br>
            <a:br>
              <a:rPr lang="en-US" sz="2960"/>
            </a:br>
            <a:r>
              <a:rPr b="1" lang="en-US" sz="2960"/>
              <a:t>ngSwitchCase</a:t>
            </a:r>
            <a:r>
              <a:rPr lang="en-US" sz="2960"/>
              <a:t>: Defines the element for matched value. We need to prefix it with asterisk (*). </a:t>
            </a:r>
            <a:br>
              <a:rPr lang="en-US" sz="2960"/>
            </a:br>
            <a:br>
              <a:rPr lang="en-US" sz="2960"/>
            </a:br>
            <a:r>
              <a:rPr b="1" lang="en-US" sz="2960"/>
              <a:t>ngSwitchDefault</a:t>
            </a:r>
            <a:r>
              <a:rPr lang="en-US" sz="2960"/>
              <a:t>: Defines the default element when there is no match. We need to prefix it with asterisk (*). </a:t>
            </a:r>
            <a:br>
              <a:rPr lang="en-US" sz="2960"/>
            </a:br>
            <a:br>
              <a:rPr lang="en-US" sz="2960"/>
            </a:br>
            <a:r>
              <a:rPr lang="en-US" sz="2960"/>
              <a:t>Find the code snippet for NgSwitch with bracket </a:t>
            </a:r>
            <a:r>
              <a:rPr b="1" lang="en-US" sz="2960"/>
              <a:t>[ ]</a:t>
            </a:r>
            <a:r>
              <a:rPr lang="en-US" sz="296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42" name="Google Shape;142;p19"/>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Lambda refers to anonymous functions in programming. Lambda functions are a concise mechanism to represent anonymous functions. These functions are also called as Arrow functions.  </a:t>
            </a:r>
            <a:endParaRPr/>
          </a:p>
          <a:p>
            <a:pPr indent="0" lvl="0" marL="82296" rtl="0" algn="l">
              <a:lnSpc>
                <a:spcPct val="100000"/>
              </a:lnSpc>
              <a:spcBef>
                <a:spcPts val="600"/>
              </a:spcBef>
              <a:spcAft>
                <a:spcPts val="0"/>
              </a:spcAft>
              <a:buSzPts val="2560"/>
              <a:buNone/>
            </a:pPr>
            <a:r>
              <a:rPr b="1" lang="en-US"/>
              <a:t>Lambda Function - Anatomy </a:t>
            </a:r>
            <a:endParaRPr b="1"/>
          </a:p>
          <a:p>
            <a:pPr indent="-283464" lvl="0" marL="365760" rtl="0" algn="l">
              <a:lnSpc>
                <a:spcPct val="100000"/>
              </a:lnSpc>
              <a:spcBef>
                <a:spcPts val="600"/>
              </a:spcBef>
              <a:spcAft>
                <a:spcPts val="0"/>
              </a:spcAft>
              <a:buSzPts val="2560"/>
              <a:buChar char="●"/>
            </a:pPr>
            <a:r>
              <a:rPr lang="en-US"/>
              <a:t>There are 3 parts to a Lambda function: </a:t>
            </a:r>
            <a:endParaRPr/>
          </a:p>
          <a:p>
            <a:pPr indent="-283464" lvl="0" marL="365760" rtl="0" algn="l">
              <a:lnSpc>
                <a:spcPct val="100000"/>
              </a:lnSpc>
              <a:spcBef>
                <a:spcPts val="600"/>
              </a:spcBef>
              <a:spcAft>
                <a:spcPts val="0"/>
              </a:spcAft>
              <a:buSzPts val="2560"/>
              <a:buChar char="●"/>
            </a:pPr>
            <a:r>
              <a:rPr lang="en-US">
                <a:solidFill>
                  <a:srgbClr val="FF0000"/>
                </a:solidFill>
              </a:rPr>
              <a:t>Parameters: </a:t>
            </a:r>
            <a:r>
              <a:rPr lang="en-US"/>
              <a:t>A function may optionally have parameters.  </a:t>
            </a:r>
            <a:endParaRPr/>
          </a:p>
          <a:p>
            <a:pPr indent="-283464" lvl="0" marL="365760" rtl="0" algn="l">
              <a:lnSpc>
                <a:spcPct val="100000"/>
              </a:lnSpc>
              <a:spcBef>
                <a:spcPts val="600"/>
              </a:spcBef>
              <a:spcAft>
                <a:spcPts val="0"/>
              </a:spcAft>
              <a:buSzPts val="2560"/>
              <a:buChar char="●"/>
            </a:pPr>
            <a:r>
              <a:rPr lang="en-US">
                <a:solidFill>
                  <a:srgbClr val="FF0000"/>
                </a:solidFill>
              </a:rPr>
              <a:t>The fat arrow notation/lambda notation (=&gt;): </a:t>
            </a:r>
            <a:r>
              <a:rPr lang="en-US"/>
              <a:t>It is also called as the goes to operator.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2"/>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ngSwitch</a:t>
            </a:r>
            <a:endParaRPr/>
          </a:p>
        </p:txBody>
      </p:sp>
      <p:sp>
        <p:nvSpPr>
          <p:cNvPr id="589" name="Google Shape;589;p82"/>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&lt;ul </a:t>
            </a:r>
            <a:r>
              <a:rPr lang="en-US">
                <a:solidFill>
                  <a:srgbClr val="FF0000"/>
                </a:solidFill>
              </a:rPr>
              <a:t>[ngSwitch]</a:t>
            </a:r>
            <a:r>
              <a:rPr lang="en-US"/>
              <a:t>="person"&gt; </a:t>
            </a:r>
            <a:endParaRPr/>
          </a:p>
          <a:p>
            <a:pPr indent="0" lvl="0" marL="82296" rtl="0" algn="l">
              <a:lnSpc>
                <a:spcPct val="100000"/>
              </a:lnSpc>
              <a:spcBef>
                <a:spcPts val="600"/>
              </a:spcBef>
              <a:spcAft>
                <a:spcPts val="0"/>
              </a:spcAft>
              <a:buSzPts val="2560"/>
              <a:buNone/>
            </a:pPr>
            <a:r>
              <a:rPr lang="en-US"/>
              <a:t>&lt;li </a:t>
            </a:r>
            <a:r>
              <a:rPr lang="en-US">
                <a:solidFill>
                  <a:srgbClr val="FF0000"/>
                </a:solidFill>
              </a:rPr>
              <a:t>*ngSwitchCase</a:t>
            </a:r>
            <a:r>
              <a:rPr lang="en-US"/>
              <a:t>="'Mohan'"&gt;Hello Mohan&lt;/li&gt; </a:t>
            </a:r>
            <a:endParaRPr/>
          </a:p>
          <a:p>
            <a:pPr indent="0" lvl="0" marL="82296" rtl="0" algn="l">
              <a:lnSpc>
                <a:spcPct val="100000"/>
              </a:lnSpc>
              <a:spcBef>
                <a:spcPts val="600"/>
              </a:spcBef>
              <a:spcAft>
                <a:spcPts val="0"/>
              </a:spcAft>
              <a:buSzPts val="2560"/>
              <a:buNone/>
            </a:pPr>
            <a:r>
              <a:rPr lang="en-US"/>
              <a:t>&lt;li </a:t>
            </a:r>
            <a:r>
              <a:rPr lang="en-US">
                <a:solidFill>
                  <a:srgbClr val="FF0000"/>
                </a:solidFill>
              </a:rPr>
              <a:t>*ngSwitchCase</a:t>
            </a:r>
            <a:r>
              <a:rPr lang="en-US"/>
              <a:t>="'Sohan'"&gt;Hello Sohan&lt;/li&gt; </a:t>
            </a:r>
            <a:endParaRPr/>
          </a:p>
          <a:p>
            <a:pPr indent="0" lvl="0" marL="82296" rtl="0" algn="l">
              <a:lnSpc>
                <a:spcPct val="100000"/>
              </a:lnSpc>
              <a:spcBef>
                <a:spcPts val="600"/>
              </a:spcBef>
              <a:spcAft>
                <a:spcPts val="0"/>
              </a:spcAft>
              <a:buSzPts val="2560"/>
              <a:buNone/>
            </a:pPr>
            <a:r>
              <a:rPr lang="en-US"/>
              <a:t>&lt;li </a:t>
            </a:r>
            <a:r>
              <a:rPr lang="en-US">
                <a:solidFill>
                  <a:srgbClr val="FF0000"/>
                </a:solidFill>
              </a:rPr>
              <a:t>*ngSwitchCase</a:t>
            </a:r>
            <a:r>
              <a:rPr lang="en-US"/>
              <a:t>="'Vijay'"&gt;Hello Vijay&lt;/li&gt; </a:t>
            </a:r>
            <a:endParaRPr/>
          </a:p>
          <a:p>
            <a:pPr indent="0" lvl="0" marL="82296" rtl="0" algn="l">
              <a:lnSpc>
                <a:spcPct val="100000"/>
              </a:lnSpc>
              <a:spcBef>
                <a:spcPts val="600"/>
              </a:spcBef>
              <a:spcAft>
                <a:spcPts val="0"/>
              </a:spcAft>
              <a:buSzPts val="2560"/>
              <a:buNone/>
            </a:pPr>
            <a:r>
              <a:rPr lang="en-US"/>
              <a:t>&lt;li </a:t>
            </a:r>
            <a:r>
              <a:rPr lang="en-US">
                <a:solidFill>
                  <a:srgbClr val="FF0000"/>
                </a:solidFill>
              </a:rPr>
              <a:t>*ngSwitchDefault</a:t>
            </a:r>
            <a:r>
              <a:rPr lang="en-US"/>
              <a:t>&gt;Bye Bye&lt;/li&gt; </a:t>
            </a:r>
            <a:endParaRPr/>
          </a:p>
          <a:p>
            <a:pPr indent="0" lvl="0" marL="82296" rtl="0" algn="l">
              <a:lnSpc>
                <a:spcPct val="100000"/>
              </a:lnSpc>
              <a:spcBef>
                <a:spcPts val="600"/>
              </a:spcBef>
              <a:spcAft>
                <a:spcPts val="0"/>
              </a:spcAft>
              <a:buSzPts val="2560"/>
              <a:buNone/>
            </a:pPr>
            <a:r>
              <a:rPr lang="en-US"/>
              <a:t>&lt;/ul&gt;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83"/>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ngStyle</a:t>
            </a:r>
            <a:endParaRPr/>
          </a:p>
        </p:txBody>
      </p:sp>
      <p:sp>
        <p:nvSpPr>
          <p:cNvPr id="595" name="Google Shape;595;p83"/>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lang="en-US" sz="2480"/>
              <a:t>Using ngStyle we can easily style multiple properties of our element. </a:t>
            </a:r>
            <a:endParaRPr sz="2480"/>
          </a:p>
          <a:p>
            <a:pPr indent="0" lvl="0" marL="82296" rtl="0" algn="l">
              <a:lnSpc>
                <a:spcPct val="80000"/>
              </a:lnSpc>
              <a:spcBef>
                <a:spcPts val="600"/>
              </a:spcBef>
              <a:spcAft>
                <a:spcPts val="0"/>
              </a:spcAft>
              <a:buSzPts val="1984"/>
              <a:buNone/>
            </a:pPr>
            <a:r>
              <a:rPr lang="en-US" sz="2480"/>
              <a:t>We also </a:t>
            </a:r>
            <a:r>
              <a:rPr b="1" lang="en-US" sz="2480">
                <a:solidFill>
                  <a:srgbClr val="FF0000"/>
                </a:solidFill>
              </a:rPr>
              <a:t>can bind these css properties to variables </a:t>
            </a:r>
            <a:r>
              <a:rPr lang="en-US" sz="2480"/>
              <a:t>that can be updated by the user or our components.</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&lt;div [ngStyle]="</a:t>
            </a:r>
            <a:r>
              <a:rPr lang="en-US" sz="2480">
                <a:solidFill>
                  <a:srgbClr val="FF0000"/>
                </a:solidFill>
              </a:rPr>
              <a:t>{'color': 'blue', 'font-size': '24px', 'font-weight': 'bold'}</a:t>
            </a:r>
            <a:r>
              <a:rPr lang="en-US" sz="2480"/>
              <a:t>"&gt; </a:t>
            </a:r>
            <a:endParaRPr sz="2480"/>
          </a:p>
          <a:p>
            <a:pPr indent="0" lvl="0" marL="82296" rtl="0" algn="l">
              <a:lnSpc>
                <a:spcPct val="80000"/>
              </a:lnSpc>
              <a:spcBef>
                <a:spcPts val="600"/>
              </a:spcBef>
              <a:spcAft>
                <a:spcPts val="0"/>
              </a:spcAft>
              <a:buSzPts val="1984"/>
              <a:buNone/>
            </a:pPr>
            <a:r>
              <a:rPr lang="en-US" sz="2480"/>
              <a:t>style using ngStyle </a:t>
            </a:r>
            <a:endParaRPr sz="2480"/>
          </a:p>
          <a:p>
            <a:pPr indent="0" lvl="0" marL="82296" rtl="0" algn="l">
              <a:lnSpc>
                <a:spcPct val="80000"/>
              </a:lnSpc>
              <a:spcBef>
                <a:spcPts val="600"/>
              </a:spcBef>
              <a:spcAft>
                <a:spcPts val="0"/>
              </a:spcAft>
              <a:buSzPts val="1984"/>
              <a:buNone/>
            </a:pPr>
            <a:r>
              <a:rPr lang="en-US" sz="2480"/>
              <a:t>&lt;/div&gt;</a:t>
            </a:r>
            <a:endParaRPr/>
          </a:p>
          <a:p>
            <a:pPr indent="0" lvl="0" marL="82296" rtl="0" algn="l">
              <a:lnSpc>
                <a:spcPct val="80000"/>
              </a:lnSpc>
              <a:spcBef>
                <a:spcPts val="600"/>
              </a:spcBef>
              <a:spcAft>
                <a:spcPts val="0"/>
              </a:spcAft>
              <a:buSzPts val="1984"/>
              <a:buNone/>
            </a:pPr>
            <a:r>
              <a:t/>
            </a:r>
            <a:endParaRPr sz="2480"/>
          </a:p>
          <a:p>
            <a:pPr indent="0" lvl="0" marL="82296" rtl="0" algn="l">
              <a:lnSpc>
                <a:spcPct val="80000"/>
              </a:lnSpc>
              <a:spcBef>
                <a:spcPts val="600"/>
              </a:spcBef>
              <a:spcAft>
                <a:spcPts val="0"/>
              </a:spcAft>
              <a:buSzPts val="1984"/>
              <a:buNone/>
            </a:pPr>
            <a:r>
              <a:rPr lang="en-US" sz="2480"/>
              <a:t>&lt;div [ngStyle]="{'color': </a:t>
            </a:r>
            <a:r>
              <a:rPr lang="en-US" sz="2480">
                <a:solidFill>
                  <a:srgbClr val="0070C0"/>
                </a:solidFill>
              </a:rPr>
              <a:t>color</a:t>
            </a:r>
            <a:r>
              <a:rPr lang="en-US" sz="2480"/>
              <a:t>, 'font-size': </a:t>
            </a:r>
            <a:r>
              <a:rPr lang="en-US" sz="2480">
                <a:solidFill>
                  <a:srgbClr val="0070C0"/>
                </a:solidFill>
              </a:rPr>
              <a:t>size</a:t>
            </a:r>
            <a:r>
              <a:rPr lang="en-US" sz="2480"/>
              <a:t>, 'font-weight': 'bold'}"&gt; </a:t>
            </a:r>
            <a:endParaRPr sz="2480"/>
          </a:p>
          <a:p>
            <a:pPr indent="0" lvl="0" marL="82296" rtl="0" algn="l">
              <a:lnSpc>
                <a:spcPct val="80000"/>
              </a:lnSpc>
              <a:spcBef>
                <a:spcPts val="600"/>
              </a:spcBef>
              <a:spcAft>
                <a:spcPts val="0"/>
              </a:spcAft>
              <a:buSzPts val="1984"/>
              <a:buNone/>
            </a:pPr>
            <a:r>
              <a:rPr lang="en-US" sz="2480"/>
              <a:t>style using ngStyle </a:t>
            </a:r>
            <a:endParaRPr sz="2480"/>
          </a:p>
          <a:p>
            <a:pPr indent="0" lvl="0" marL="82296" rtl="0" algn="l">
              <a:lnSpc>
                <a:spcPct val="80000"/>
              </a:lnSpc>
              <a:spcBef>
                <a:spcPts val="600"/>
              </a:spcBef>
              <a:spcAft>
                <a:spcPts val="0"/>
              </a:spcAft>
              <a:buSzPts val="1984"/>
              <a:buNone/>
            </a:pPr>
            <a:r>
              <a:rPr lang="en-US" sz="2480"/>
              <a:t>&lt;/div&gt; </a:t>
            </a:r>
            <a:endParaRPr sz="2480"/>
          </a:p>
          <a:p>
            <a:pPr indent="0" lvl="0" marL="82296" rtl="0" algn="l">
              <a:lnSpc>
                <a:spcPct val="80000"/>
              </a:lnSpc>
              <a:spcBef>
                <a:spcPts val="600"/>
              </a:spcBef>
              <a:spcAft>
                <a:spcPts val="0"/>
              </a:spcAft>
              <a:buSzPts val="1984"/>
              <a:buNone/>
            </a:pPr>
            <a:r>
              <a:rPr lang="en-US" sz="2480"/>
              <a:t>&lt;input [(ngModel)]="color" /&gt; </a:t>
            </a:r>
            <a:endParaRPr sz="2480"/>
          </a:p>
          <a:p>
            <a:pPr indent="0" lvl="0" marL="82296" rtl="0" algn="l">
              <a:lnSpc>
                <a:spcPct val="80000"/>
              </a:lnSpc>
              <a:spcBef>
                <a:spcPts val="600"/>
              </a:spcBef>
              <a:spcAft>
                <a:spcPts val="0"/>
              </a:spcAft>
              <a:buSzPts val="1984"/>
              <a:buNone/>
            </a:pPr>
            <a:r>
              <a:rPr lang="en-US" sz="2480"/>
              <a:t>&lt;button (click)="size = size + 1"&gt;+&lt;/button&gt; </a:t>
            </a:r>
            <a:endParaRPr sz="2480"/>
          </a:p>
          <a:p>
            <a:pPr indent="0" lvl="0" marL="82296" rtl="0" algn="l">
              <a:lnSpc>
                <a:spcPct val="80000"/>
              </a:lnSpc>
              <a:spcBef>
                <a:spcPts val="600"/>
              </a:spcBef>
              <a:spcAft>
                <a:spcPts val="0"/>
              </a:spcAft>
              <a:buSzPts val="1984"/>
              <a:buNone/>
            </a:pPr>
            <a:r>
              <a:rPr lang="en-US" sz="2480"/>
              <a:t>&lt;button (click)="size = size - 1"&gt;-&lt;/button&gt;</a:t>
            </a:r>
            <a:endParaRPr/>
          </a:p>
        </p:txBody>
      </p:sp>
      <p:cxnSp>
        <p:nvCxnSpPr>
          <p:cNvPr id="596" name="Google Shape;596;p83"/>
          <p:cNvCxnSpPr/>
          <p:nvPr/>
        </p:nvCxnSpPr>
        <p:spPr>
          <a:xfrm flipH="1" rot="10800000">
            <a:off x="5105400" y="2362200"/>
            <a:ext cx="838200" cy="304800"/>
          </a:xfrm>
          <a:prstGeom prst="straightConnector1">
            <a:avLst/>
          </a:prstGeom>
          <a:noFill/>
          <a:ln cap="flat" cmpd="sng" w="38100">
            <a:solidFill>
              <a:schemeClr val="accent1"/>
            </a:solidFill>
            <a:prstDash val="solid"/>
            <a:round/>
            <a:headEnd len="sm" w="sm" type="none"/>
            <a:tailEnd len="med" w="med" type="stealth"/>
          </a:ln>
        </p:spPr>
      </p:cxnSp>
      <p:sp>
        <p:nvSpPr>
          <p:cNvPr id="597" name="Google Shape;597;p83"/>
          <p:cNvSpPr txBox="1"/>
          <p:nvPr/>
        </p:nvSpPr>
        <p:spPr>
          <a:xfrm>
            <a:off x="5867400" y="2209800"/>
            <a:ext cx="2667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54369"/>
                </a:solidFill>
                <a:latin typeface="Cabin"/>
                <a:ea typeface="Cabin"/>
                <a:cs typeface="Cabin"/>
                <a:sym typeface="Cabin"/>
              </a:rPr>
              <a:t>Normal CSS Style Tags</a:t>
            </a:r>
            <a:endParaRPr sz="1800">
              <a:solidFill>
                <a:srgbClr val="354369"/>
              </a:solidFill>
              <a:latin typeface="Cabin"/>
              <a:ea typeface="Cabin"/>
              <a:cs typeface="Cabin"/>
              <a:sym typeface="Cabin"/>
            </a:endParaRPr>
          </a:p>
        </p:txBody>
      </p:sp>
      <p:cxnSp>
        <p:nvCxnSpPr>
          <p:cNvPr id="598" name="Google Shape;598;p83"/>
          <p:cNvCxnSpPr/>
          <p:nvPr/>
        </p:nvCxnSpPr>
        <p:spPr>
          <a:xfrm flipH="1" rot="10800000">
            <a:off x="3581400" y="3810000"/>
            <a:ext cx="1524000" cy="533400"/>
          </a:xfrm>
          <a:prstGeom prst="straightConnector1">
            <a:avLst/>
          </a:prstGeom>
          <a:noFill/>
          <a:ln cap="flat" cmpd="sng" w="38100">
            <a:solidFill>
              <a:schemeClr val="accent1"/>
            </a:solidFill>
            <a:prstDash val="solid"/>
            <a:round/>
            <a:headEnd len="sm" w="sm" type="none"/>
            <a:tailEnd len="med" w="med" type="stealth"/>
          </a:ln>
        </p:spPr>
      </p:cxnSp>
      <p:cxnSp>
        <p:nvCxnSpPr>
          <p:cNvPr id="599" name="Google Shape;599;p83"/>
          <p:cNvCxnSpPr/>
          <p:nvPr/>
        </p:nvCxnSpPr>
        <p:spPr>
          <a:xfrm rot="10800000">
            <a:off x="5640050" y="3962400"/>
            <a:ext cx="1" cy="419100"/>
          </a:xfrm>
          <a:prstGeom prst="straightConnector1">
            <a:avLst/>
          </a:prstGeom>
          <a:noFill/>
          <a:ln cap="flat" cmpd="sng" w="38100">
            <a:solidFill>
              <a:schemeClr val="accent1"/>
            </a:solidFill>
            <a:prstDash val="solid"/>
            <a:round/>
            <a:headEnd len="sm" w="sm" type="none"/>
            <a:tailEnd len="med" w="med" type="stealth"/>
          </a:ln>
        </p:spPr>
      </p:cxnSp>
      <p:sp>
        <p:nvSpPr>
          <p:cNvPr id="600" name="Google Shape;600;p83"/>
          <p:cNvSpPr txBox="1"/>
          <p:nvPr/>
        </p:nvSpPr>
        <p:spPr>
          <a:xfrm>
            <a:off x="5105400" y="3435074"/>
            <a:ext cx="380000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54369"/>
                </a:solidFill>
                <a:latin typeface="Cabin"/>
                <a:ea typeface="Cabin"/>
                <a:cs typeface="Cabin"/>
                <a:sym typeface="Cabin"/>
              </a:rPr>
              <a:t>Variables whose values can be changed by user or component</a:t>
            </a:r>
            <a:endParaRPr sz="1800">
              <a:solidFill>
                <a:srgbClr val="354369"/>
              </a:solidFill>
              <a:latin typeface="Cabin"/>
              <a:ea typeface="Cabin"/>
              <a:cs typeface="Cabin"/>
              <a:sym typeface="Cabin"/>
            </a:endParaRPr>
          </a:p>
        </p:txBody>
      </p:sp>
      <p:cxnSp>
        <p:nvCxnSpPr>
          <p:cNvPr id="601" name="Google Shape;601;p83"/>
          <p:cNvCxnSpPr/>
          <p:nvPr/>
        </p:nvCxnSpPr>
        <p:spPr>
          <a:xfrm flipH="1" rot="10800000">
            <a:off x="3276600" y="5029200"/>
            <a:ext cx="1752600" cy="533400"/>
          </a:xfrm>
          <a:prstGeom prst="straightConnector1">
            <a:avLst/>
          </a:prstGeom>
          <a:noFill/>
          <a:ln cap="flat" cmpd="sng" w="38100">
            <a:solidFill>
              <a:schemeClr val="accent1"/>
            </a:solidFill>
            <a:prstDash val="solid"/>
            <a:round/>
            <a:headEnd len="sm" w="sm" type="none"/>
            <a:tailEnd len="med" w="med" type="stealth"/>
          </a:ln>
        </p:spPr>
      </p:cxnSp>
      <p:sp>
        <p:nvSpPr>
          <p:cNvPr id="602" name="Google Shape;602;p83"/>
          <p:cNvSpPr txBox="1"/>
          <p:nvPr/>
        </p:nvSpPr>
        <p:spPr>
          <a:xfrm>
            <a:off x="5029199" y="4844534"/>
            <a:ext cx="38000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54369"/>
                </a:solidFill>
                <a:latin typeface="Cabin"/>
                <a:ea typeface="Cabin"/>
                <a:cs typeface="Cabin"/>
                <a:sym typeface="Cabin"/>
              </a:rPr>
              <a:t>Two way binding with color variable</a:t>
            </a:r>
            <a:endParaRPr sz="1800">
              <a:solidFill>
                <a:srgbClr val="354369"/>
              </a:solidFill>
              <a:latin typeface="Cabin"/>
              <a:ea typeface="Cabin"/>
              <a:cs typeface="Cabin"/>
              <a:sym typeface="Cabin"/>
            </a:endParaRPr>
          </a:p>
        </p:txBody>
      </p:sp>
      <p:cxnSp>
        <p:nvCxnSpPr>
          <p:cNvPr id="603" name="Google Shape;603;p83"/>
          <p:cNvCxnSpPr/>
          <p:nvPr/>
        </p:nvCxnSpPr>
        <p:spPr>
          <a:xfrm flipH="1" rot="10800000">
            <a:off x="3467100" y="5772150"/>
            <a:ext cx="3162300" cy="209550"/>
          </a:xfrm>
          <a:prstGeom prst="straightConnector1">
            <a:avLst/>
          </a:prstGeom>
          <a:noFill/>
          <a:ln cap="flat" cmpd="sng" w="38100">
            <a:solidFill>
              <a:schemeClr val="accent1"/>
            </a:solidFill>
            <a:prstDash val="solid"/>
            <a:round/>
            <a:headEnd len="sm" w="sm" type="none"/>
            <a:tailEnd len="med" w="med" type="stealth"/>
          </a:ln>
        </p:spPr>
      </p:cxnSp>
      <p:sp>
        <p:nvSpPr>
          <p:cNvPr id="604" name="Google Shape;604;p83"/>
          <p:cNvSpPr txBox="1"/>
          <p:nvPr/>
        </p:nvSpPr>
        <p:spPr>
          <a:xfrm>
            <a:off x="6629400" y="5410313"/>
            <a:ext cx="227600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54369"/>
                </a:solidFill>
                <a:latin typeface="Cabin"/>
                <a:ea typeface="Cabin"/>
                <a:cs typeface="Cabin"/>
                <a:sym typeface="Cabin"/>
              </a:rPr>
              <a:t>Size gets changed when use clicks + or -button</a:t>
            </a:r>
            <a:endParaRPr sz="1800">
              <a:solidFill>
                <a:srgbClr val="354369"/>
              </a:solidFill>
              <a:latin typeface="Cabin"/>
              <a:ea typeface="Cabin"/>
              <a:cs typeface="Cabin"/>
              <a:sym typeface="Cabi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4"/>
          <p:cNvSpPr txBox="1"/>
          <p:nvPr>
            <p:ph type="title"/>
          </p:nvPr>
        </p:nvSpPr>
        <p:spPr>
          <a:xfrm>
            <a:off x="228600" y="20782"/>
            <a:ext cx="8324088" cy="8842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ngClass</a:t>
            </a:r>
            <a:endParaRPr/>
          </a:p>
        </p:txBody>
      </p:sp>
      <p:sp>
        <p:nvSpPr>
          <p:cNvPr id="610" name="Google Shape;610;p84"/>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It is used to add and remove CSS classes on an HTML element, dynamically.</a:t>
            </a:r>
            <a:endParaRPr/>
          </a:p>
          <a:p>
            <a:pPr indent="0" lvl="0" marL="82296" rtl="0" algn="l">
              <a:lnSpc>
                <a:spcPct val="90000"/>
              </a:lnSpc>
              <a:spcBef>
                <a:spcPts val="600"/>
              </a:spcBef>
              <a:spcAft>
                <a:spcPts val="0"/>
              </a:spcAft>
              <a:buSzPts val="2560"/>
              <a:buNone/>
            </a:pPr>
            <a:r>
              <a:rPr lang="en-US"/>
              <a:t>We can bind several CSS classes to NgClass simultaneously that can be added or removed. </a:t>
            </a:r>
            <a:endParaRPr/>
          </a:p>
          <a:p>
            <a:pPr indent="0" lvl="0" marL="82296" rtl="0" algn="l">
              <a:lnSpc>
                <a:spcPct val="90000"/>
              </a:lnSpc>
              <a:spcBef>
                <a:spcPts val="600"/>
              </a:spcBef>
              <a:spcAft>
                <a:spcPts val="0"/>
              </a:spcAft>
              <a:buSzPts val="2560"/>
              <a:buNone/>
            </a:pPr>
            <a:r>
              <a:rPr lang="en-US"/>
              <a:t>There are different ways to bind CSS classes to NgClass that are using string, array and object. CSS classes are assigned to NgClass as property binding using bracket i.e [ngClass] as attribute of any HTML element . </a:t>
            </a:r>
            <a:endParaRPr/>
          </a:p>
          <a:p>
            <a:pPr indent="0" lvl="0" marL="82296" rtl="0" algn="l">
              <a:lnSpc>
                <a:spcPct val="90000"/>
              </a:lnSpc>
              <a:spcBef>
                <a:spcPts val="600"/>
              </a:spcBef>
              <a:spcAft>
                <a:spcPts val="0"/>
              </a:spcAft>
              <a:buSzPts val="2560"/>
              <a:buNone/>
            </a:pPr>
            <a:r>
              <a:rPr lang="en-US"/>
              <a:t>We can assign one or more than one CSS classes to HTML element using NgClass.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85"/>
          <p:cNvSpPr txBox="1"/>
          <p:nvPr>
            <p:ph type="title"/>
          </p:nvPr>
        </p:nvSpPr>
        <p:spPr>
          <a:xfrm>
            <a:off x="152400" y="22485"/>
            <a:ext cx="7498080" cy="5794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specify Styling details?</a:t>
            </a:r>
            <a:endParaRPr sz="3870"/>
          </a:p>
        </p:txBody>
      </p:sp>
      <p:sp>
        <p:nvSpPr>
          <p:cNvPr id="616" name="Google Shape;616;p85"/>
          <p:cNvSpPr txBox="1"/>
          <p:nvPr>
            <p:ph idx="1" type="body"/>
          </p:nvPr>
        </p:nvSpPr>
        <p:spPr>
          <a:xfrm>
            <a:off x="152400" y="644051"/>
            <a:ext cx="8781288" cy="6149821"/>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b="1" lang="en-US">
                <a:solidFill>
                  <a:srgbClr val="FF0000"/>
                </a:solidFill>
              </a:rPr>
              <a:t>1. Component Inline Styles</a:t>
            </a:r>
            <a:endParaRPr/>
          </a:p>
          <a:p>
            <a:pPr indent="0" lvl="0" marL="82296" rtl="0" algn="l">
              <a:lnSpc>
                <a:spcPct val="100000"/>
              </a:lnSpc>
              <a:spcBef>
                <a:spcPts val="600"/>
              </a:spcBef>
              <a:spcAft>
                <a:spcPts val="0"/>
              </a:spcAft>
              <a:buSzPts val="2560"/>
              <a:buNone/>
            </a:pPr>
            <a:r>
              <a:rPr lang="en-US"/>
              <a:t>It is implemented in the </a:t>
            </a:r>
            <a:endParaRPr/>
          </a:p>
          <a:p>
            <a:pPr indent="0" lvl="0" marL="82296" rtl="0" algn="l">
              <a:lnSpc>
                <a:spcPct val="100000"/>
              </a:lnSpc>
              <a:spcBef>
                <a:spcPts val="600"/>
              </a:spcBef>
              <a:spcAft>
                <a:spcPts val="0"/>
              </a:spcAft>
              <a:buSzPts val="2560"/>
              <a:buNone/>
            </a:pPr>
            <a:r>
              <a:rPr lang="en-US"/>
              <a:t>@Component decorator of </a:t>
            </a:r>
            <a:endParaRPr/>
          </a:p>
          <a:p>
            <a:pPr indent="0" lvl="0" marL="82296" rtl="0" algn="l">
              <a:lnSpc>
                <a:spcPct val="100000"/>
              </a:lnSpc>
              <a:spcBef>
                <a:spcPts val="600"/>
              </a:spcBef>
              <a:spcAft>
                <a:spcPts val="0"/>
              </a:spcAft>
              <a:buSzPts val="2560"/>
              <a:buNone/>
            </a:pPr>
            <a:r>
              <a:rPr lang="en-US"/>
              <a:t>our component class.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solidFill>
                  <a:srgbClr val="FF0000"/>
                </a:solidFill>
              </a:rPr>
              <a:t>2. External Stylesheets</a:t>
            </a:r>
            <a:endParaRPr b="1">
              <a:solidFill>
                <a:srgbClr val="FF0000"/>
              </a:solidFill>
            </a:endParaRPr>
          </a:p>
          <a:p>
            <a:pPr indent="0" lvl="0" marL="82296" rtl="0" algn="l">
              <a:lnSpc>
                <a:spcPct val="100000"/>
              </a:lnSpc>
              <a:spcBef>
                <a:spcPts val="600"/>
              </a:spcBef>
              <a:spcAft>
                <a:spcPts val="0"/>
              </a:spcAft>
              <a:buSzPts val="2560"/>
              <a:buNone/>
            </a:pPr>
            <a:r>
              <a:rPr lang="en-US"/>
              <a:t>Using styleUrls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solidFill>
                  <a:srgbClr val="FF0000"/>
                </a:solidFill>
              </a:rPr>
              <a:t>3.Template Inline Styles</a:t>
            </a:r>
            <a:endParaRPr/>
          </a:p>
          <a:p>
            <a:pPr indent="0" lvl="0" marL="82296" rtl="0" algn="l">
              <a:lnSpc>
                <a:spcPct val="100000"/>
              </a:lnSpc>
              <a:spcBef>
                <a:spcPts val="600"/>
              </a:spcBef>
              <a:spcAft>
                <a:spcPts val="0"/>
              </a:spcAft>
              <a:buSzPts val="2560"/>
              <a:buNone/>
            </a:pPr>
            <a:r>
              <a:rPr lang="en-US"/>
              <a:t>Within HTML Template</a:t>
            </a:r>
            <a:endParaRPr/>
          </a:p>
        </p:txBody>
      </p:sp>
      <p:pic>
        <p:nvPicPr>
          <p:cNvPr id="617" name="Google Shape;617;p85"/>
          <p:cNvPicPr preferRelativeResize="0"/>
          <p:nvPr/>
        </p:nvPicPr>
        <p:blipFill rotWithShape="1">
          <a:blip r:embed="rId3">
            <a:alphaModFix/>
          </a:blip>
          <a:srcRect b="0" l="0" r="0" t="0"/>
          <a:stretch/>
        </p:blipFill>
        <p:spPr>
          <a:xfrm>
            <a:off x="5410200" y="700791"/>
            <a:ext cx="3276600" cy="2628481"/>
          </a:xfrm>
          <a:prstGeom prst="rect">
            <a:avLst/>
          </a:prstGeom>
          <a:noFill/>
          <a:ln>
            <a:noFill/>
          </a:ln>
        </p:spPr>
      </p:pic>
      <p:pic>
        <p:nvPicPr>
          <p:cNvPr id="618" name="Google Shape;618;p85"/>
          <p:cNvPicPr preferRelativeResize="0"/>
          <p:nvPr/>
        </p:nvPicPr>
        <p:blipFill rotWithShape="1">
          <a:blip r:embed="rId4">
            <a:alphaModFix/>
          </a:blip>
          <a:srcRect b="0" l="0" r="0" t="0"/>
          <a:stretch/>
        </p:blipFill>
        <p:spPr>
          <a:xfrm>
            <a:off x="5383541" y="3388356"/>
            <a:ext cx="3303259" cy="1219200"/>
          </a:xfrm>
          <a:prstGeom prst="rect">
            <a:avLst/>
          </a:prstGeom>
          <a:noFill/>
          <a:ln>
            <a:noFill/>
          </a:ln>
        </p:spPr>
      </p:pic>
      <p:pic>
        <p:nvPicPr>
          <p:cNvPr id="619" name="Google Shape;619;p85"/>
          <p:cNvPicPr preferRelativeResize="0"/>
          <p:nvPr/>
        </p:nvPicPr>
        <p:blipFill rotWithShape="1">
          <a:blip r:embed="rId5">
            <a:alphaModFix/>
          </a:blip>
          <a:srcRect b="0" l="0" r="0" t="0"/>
          <a:stretch/>
        </p:blipFill>
        <p:spPr>
          <a:xfrm>
            <a:off x="5354007" y="4651043"/>
            <a:ext cx="3362325" cy="21717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86"/>
          <p:cNvSpPr txBox="1"/>
          <p:nvPr>
            <p:ph type="title"/>
          </p:nvPr>
        </p:nvSpPr>
        <p:spPr>
          <a:xfrm>
            <a:off x="228600" y="274638"/>
            <a:ext cx="870508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Questions</a:t>
            </a:r>
            <a:endParaRPr/>
          </a:p>
        </p:txBody>
      </p:sp>
      <p:sp>
        <p:nvSpPr>
          <p:cNvPr id="625" name="Google Shape;625;p86"/>
          <p:cNvSpPr txBox="1"/>
          <p:nvPr>
            <p:ph idx="1" type="body"/>
          </p:nvPr>
        </p:nvSpPr>
        <p:spPr>
          <a:xfrm>
            <a:off x="152400" y="1219200"/>
            <a:ext cx="8781288" cy="50292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Display Helloworld  with a shade using above different ways of styling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7"/>
          <p:cNvSpPr txBox="1"/>
          <p:nvPr>
            <p:ph type="title"/>
          </p:nvPr>
        </p:nvSpPr>
        <p:spPr>
          <a:xfrm>
            <a:off x="0" y="228600"/>
            <a:ext cx="8933688" cy="71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Angular 2/4 Model Classes</a:t>
            </a:r>
            <a:endParaRPr sz="3870"/>
          </a:p>
        </p:txBody>
      </p:sp>
      <p:sp>
        <p:nvSpPr>
          <p:cNvPr id="631" name="Google Shape;631;p87"/>
          <p:cNvSpPr txBox="1"/>
          <p:nvPr>
            <p:ph idx="1" type="body"/>
          </p:nvPr>
        </p:nvSpPr>
        <p:spPr>
          <a:xfrm>
            <a:off x="0" y="914400"/>
            <a:ext cx="8991600" cy="57912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Yes, we can have Model classes. These Model classes can have only data members</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export class Hero </a:t>
            </a:r>
            <a:endParaRPr/>
          </a:p>
          <a:p>
            <a:pPr indent="0" lvl="0" marL="82296" rtl="0" algn="l">
              <a:lnSpc>
                <a:spcPct val="90000"/>
              </a:lnSpc>
              <a:spcBef>
                <a:spcPts val="600"/>
              </a:spcBef>
              <a:spcAft>
                <a:spcPts val="0"/>
              </a:spcAft>
              <a:buSzPts val="2560"/>
              <a:buNone/>
            </a:pPr>
            <a:r>
              <a:rPr lang="en-US"/>
              <a:t>{  </a:t>
            </a:r>
            <a:endParaRPr/>
          </a:p>
          <a:p>
            <a:pPr indent="0" lvl="0" marL="82296" rtl="0" algn="l">
              <a:lnSpc>
                <a:spcPct val="90000"/>
              </a:lnSpc>
              <a:spcBef>
                <a:spcPts val="600"/>
              </a:spcBef>
              <a:spcAft>
                <a:spcPts val="0"/>
              </a:spcAft>
              <a:buSzPts val="2560"/>
              <a:buNone/>
            </a:pPr>
            <a:r>
              <a:rPr lang="en-US"/>
              <a:t>	id: number;  </a:t>
            </a:r>
            <a:endParaRPr/>
          </a:p>
          <a:p>
            <a:pPr indent="0" lvl="0" marL="82296" rtl="0" algn="l">
              <a:lnSpc>
                <a:spcPct val="90000"/>
              </a:lnSpc>
              <a:spcBef>
                <a:spcPts val="600"/>
              </a:spcBef>
              <a:spcAft>
                <a:spcPts val="0"/>
              </a:spcAft>
              <a:buSzPts val="2560"/>
              <a:buNone/>
            </a:pPr>
            <a:r>
              <a:rPr lang="en-US"/>
              <a:t>	name: string;</a:t>
            </a:r>
            <a:endParaRPr/>
          </a:p>
          <a:p>
            <a:pPr indent="0" lvl="0" marL="82296" rtl="0" algn="l">
              <a:lnSpc>
                <a:spcPct val="90000"/>
              </a:lnSpc>
              <a:spcBef>
                <a:spcPts val="600"/>
              </a:spcBef>
              <a:spcAft>
                <a:spcPts val="0"/>
              </a:spcAft>
              <a:buSzPts val="2560"/>
              <a:buNone/>
            </a:pPr>
            <a:r>
              <a:rPr lang="en-US"/>
              <a:t>}</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Model class can be data member, parameter to a function, etc…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Module</a:t>
            </a:r>
            <a:endParaRPr/>
          </a:p>
        </p:txBody>
      </p:sp>
      <p:sp>
        <p:nvSpPr>
          <p:cNvPr id="637" name="Google Shape;637;p88"/>
          <p:cNvSpPr txBox="1"/>
          <p:nvPr>
            <p:ph idx="1" type="body"/>
          </p:nvPr>
        </p:nvSpPr>
        <p:spPr>
          <a:xfrm>
            <a:off x="685800" y="1143000"/>
            <a:ext cx="8247888" cy="5105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How many components a Module can have?</a:t>
            </a:r>
            <a:endParaRPr/>
          </a:p>
          <a:p>
            <a:pPr indent="-120903" lvl="0" marL="365760" rtl="0" algn="l">
              <a:lnSpc>
                <a:spcPct val="100000"/>
              </a:lnSpc>
              <a:spcBef>
                <a:spcPts val="600"/>
              </a:spcBef>
              <a:spcAft>
                <a:spcPts val="0"/>
              </a:spcAft>
              <a:buSzPts val="2560"/>
              <a:buNone/>
            </a:pPr>
            <a:r>
              <a:t/>
            </a:r>
            <a:endParaRPr/>
          </a:p>
          <a:p>
            <a:pPr indent="-283464" lvl="0" marL="365760" rtl="0" algn="l">
              <a:lnSpc>
                <a:spcPct val="100000"/>
              </a:lnSpc>
              <a:spcBef>
                <a:spcPts val="600"/>
              </a:spcBef>
              <a:spcAft>
                <a:spcPts val="0"/>
              </a:spcAft>
              <a:buSzPts val="2560"/>
              <a:buChar char="●"/>
            </a:pPr>
            <a:r>
              <a:rPr lang="en-US"/>
              <a:t>A Module can import how many other Components?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89"/>
          <p:cNvSpPr txBox="1"/>
          <p:nvPr>
            <p:ph type="title"/>
          </p:nvPr>
        </p:nvSpPr>
        <p:spPr>
          <a:xfrm>
            <a:off x="0" y="152400"/>
            <a:ext cx="89336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Comments</a:t>
            </a:r>
            <a:endParaRPr sz="3870"/>
          </a:p>
        </p:txBody>
      </p:sp>
      <p:sp>
        <p:nvSpPr>
          <p:cNvPr id="643" name="Google Shape;643;p89"/>
          <p:cNvSpPr txBox="1"/>
          <p:nvPr>
            <p:ph idx="1" type="body"/>
          </p:nvPr>
        </p:nvSpPr>
        <p:spPr>
          <a:xfrm>
            <a:off x="29980" y="762000"/>
            <a:ext cx="9037820" cy="5791200"/>
          </a:xfrm>
          <a:prstGeom prst="rect">
            <a:avLst/>
          </a:prstGeom>
          <a:noFill/>
          <a:ln>
            <a:noFill/>
          </a:ln>
        </p:spPr>
        <p:txBody>
          <a:bodyPr anchorCtr="0" anchor="t" bIns="45700" lIns="91425" spcFirstLastPara="1" rIns="91425" wrap="square" tIns="45700">
            <a:noAutofit/>
          </a:bodyPr>
          <a:lstStyle/>
          <a:p>
            <a:pPr indent="-514350" lvl="0" marL="596646" rtl="0" algn="l">
              <a:lnSpc>
                <a:spcPct val="100000"/>
              </a:lnSpc>
              <a:spcBef>
                <a:spcPts val="0"/>
              </a:spcBef>
              <a:spcAft>
                <a:spcPts val="0"/>
              </a:spcAft>
              <a:buSzPts val="2560"/>
              <a:buAutoNum type="arabicPeriod"/>
            </a:pPr>
            <a:r>
              <a:rPr lang="en-US"/>
              <a:t>Comments in Template </a:t>
            </a:r>
            <a:endParaRPr/>
          </a:p>
          <a:p>
            <a:pPr indent="0" lvl="0" marL="82296" rtl="0" algn="l">
              <a:lnSpc>
                <a:spcPct val="100000"/>
              </a:lnSpc>
              <a:spcBef>
                <a:spcPts val="600"/>
              </a:spcBef>
              <a:spcAft>
                <a:spcPts val="0"/>
              </a:spcAft>
              <a:buSzPts val="2560"/>
              <a:buNone/>
            </a:pPr>
            <a:r>
              <a:rPr lang="en-US"/>
              <a:t>	&lt;!--  --&gt;</a:t>
            </a:r>
            <a:endParaRPr/>
          </a:p>
          <a:p>
            <a:pPr indent="-514350" lvl="0" marL="596646" rtl="0" algn="l">
              <a:lnSpc>
                <a:spcPct val="100000"/>
              </a:lnSpc>
              <a:spcBef>
                <a:spcPts val="600"/>
              </a:spcBef>
              <a:spcAft>
                <a:spcPts val="0"/>
              </a:spcAft>
              <a:buSzPts val="2560"/>
              <a:buFont typeface="Cabin"/>
              <a:buAutoNum type="arabicPeriod" startAt="2"/>
            </a:pPr>
            <a:r>
              <a:rPr lang="en-US"/>
              <a:t>Comments in ts file</a:t>
            </a:r>
            <a:endParaRPr/>
          </a:p>
          <a:p>
            <a:pPr indent="0" lvl="0" marL="82296" rtl="0" algn="l">
              <a:lnSpc>
                <a:spcPct val="100000"/>
              </a:lnSpc>
              <a:spcBef>
                <a:spcPts val="600"/>
              </a:spcBef>
              <a:spcAft>
                <a:spcPts val="0"/>
              </a:spcAft>
              <a:buSzPts val="2560"/>
              <a:buNone/>
            </a:pPr>
            <a:r>
              <a:rPr lang="en-US"/>
              <a:t>	//single line comment</a:t>
            </a:r>
            <a:endParaRPr/>
          </a:p>
          <a:p>
            <a:pPr indent="0" lvl="0" marL="82296" rtl="0" algn="l">
              <a:lnSpc>
                <a:spcPct val="100000"/>
              </a:lnSpc>
              <a:spcBef>
                <a:spcPts val="600"/>
              </a:spcBef>
              <a:spcAft>
                <a:spcPts val="0"/>
              </a:spcAft>
              <a:buSzPts val="2560"/>
              <a:buNone/>
            </a:pPr>
            <a:r>
              <a:rPr lang="en-US"/>
              <a:t>	/*muti line comment</a:t>
            </a:r>
            <a:endParaRPr/>
          </a:p>
          <a:p>
            <a:pPr indent="0" lvl="0" marL="82296" rtl="0" algn="l">
              <a:lnSpc>
                <a:spcPct val="100000"/>
              </a:lnSpc>
              <a:spcBef>
                <a:spcPts val="600"/>
              </a:spcBef>
              <a:spcAft>
                <a:spcPts val="0"/>
              </a:spcAft>
              <a:buSzPts val="2560"/>
              <a:buNone/>
            </a:pPr>
            <a:r>
              <a:rPr lang="en-US"/>
              <a:t>	*/</a:t>
            </a:r>
            <a:endParaRPr/>
          </a:p>
          <a:p>
            <a:pPr indent="-514350" lvl="0" marL="596646" rtl="0" algn="l">
              <a:lnSpc>
                <a:spcPct val="100000"/>
              </a:lnSpc>
              <a:spcBef>
                <a:spcPts val="600"/>
              </a:spcBef>
              <a:spcAft>
                <a:spcPts val="0"/>
              </a:spcAft>
              <a:buSzPts val="2560"/>
              <a:buFont typeface="Cabin"/>
              <a:buAutoNum type="arabicPeriod" startAt="3"/>
            </a:pPr>
            <a:r>
              <a:rPr lang="en-US"/>
              <a:t>Comments in css file</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90"/>
          <p:cNvSpPr txBox="1"/>
          <p:nvPr>
            <p:ph type="title"/>
          </p:nvPr>
        </p:nvSpPr>
        <p:spPr>
          <a:xfrm>
            <a:off x="0" y="274638"/>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Custom Directive </a:t>
            </a:r>
            <a:endParaRPr sz="3870"/>
          </a:p>
        </p:txBody>
      </p:sp>
      <p:sp>
        <p:nvSpPr>
          <p:cNvPr id="649" name="Google Shape;649;p90"/>
          <p:cNvSpPr txBox="1"/>
          <p:nvPr>
            <p:ph idx="1" type="body"/>
          </p:nvPr>
        </p:nvSpPr>
        <p:spPr>
          <a:xfrm>
            <a:off x="0" y="838200"/>
            <a:ext cx="9144000" cy="60198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Angular provides three types of directive: </a:t>
            </a:r>
            <a:endParaRPr/>
          </a:p>
          <a:p>
            <a:pPr indent="-514350" lvl="0" marL="596646" rtl="0" algn="l">
              <a:lnSpc>
                <a:spcPct val="90000"/>
              </a:lnSpc>
              <a:spcBef>
                <a:spcPts val="600"/>
              </a:spcBef>
              <a:spcAft>
                <a:spcPts val="0"/>
              </a:spcAft>
              <a:buSzPts val="2560"/>
              <a:buFont typeface="Cabin"/>
              <a:buAutoNum type="arabicPeriod"/>
            </a:pPr>
            <a:r>
              <a:rPr lang="en-US"/>
              <a:t>Component directive, </a:t>
            </a:r>
            <a:endParaRPr/>
          </a:p>
          <a:p>
            <a:pPr indent="-514350" lvl="0" marL="596646" rtl="0" algn="l">
              <a:lnSpc>
                <a:spcPct val="90000"/>
              </a:lnSpc>
              <a:spcBef>
                <a:spcPts val="600"/>
              </a:spcBef>
              <a:spcAft>
                <a:spcPts val="0"/>
              </a:spcAft>
              <a:buSzPts val="2560"/>
              <a:buFont typeface="Cabin"/>
              <a:buAutoNum type="arabicPeriod"/>
            </a:pPr>
            <a:r>
              <a:rPr lang="en-US"/>
              <a:t>Attribute directive</a:t>
            </a:r>
            <a:endParaRPr/>
          </a:p>
          <a:p>
            <a:pPr indent="-514350" lvl="0" marL="596646" rtl="0" algn="l">
              <a:lnSpc>
                <a:spcPct val="90000"/>
              </a:lnSpc>
              <a:spcBef>
                <a:spcPts val="600"/>
              </a:spcBef>
              <a:spcAft>
                <a:spcPts val="0"/>
              </a:spcAft>
              <a:buSzPts val="2560"/>
              <a:buFont typeface="Cabin"/>
              <a:buAutoNum type="arabicPeriod"/>
            </a:pPr>
            <a:r>
              <a:rPr lang="en-US"/>
              <a:t>Structural directive. </a:t>
            </a:r>
            <a:endParaRPr/>
          </a:p>
          <a:p>
            <a:pPr indent="0" lvl="0" marL="82296" rtl="0" algn="l">
              <a:lnSpc>
                <a:spcPct val="90000"/>
              </a:lnSpc>
              <a:spcBef>
                <a:spcPts val="600"/>
              </a:spcBef>
              <a:spcAft>
                <a:spcPts val="0"/>
              </a:spcAft>
              <a:buSzPts val="2560"/>
              <a:buNone/>
            </a:pPr>
            <a:r>
              <a:rPr lang="en-US"/>
              <a:t>Component directive is used to create HTML template.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Attribute directive changes the appearance and behavior of DOM element. </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Structural directive changes the DOM layout by adding and removing DOM elements.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91"/>
          <p:cNvSpPr txBox="1"/>
          <p:nvPr>
            <p:ph type="title"/>
          </p:nvPr>
        </p:nvSpPr>
        <p:spPr>
          <a:xfrm>
            <a:off x="0" y="274638"/>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Builtin Directive </a:t>
            </a:r>
            <a:endParaRPr sz="3870"/>
          </a:p>
        </p:txBody>
      </p:sp>
      <p:sp>
        <p:nvSpPr>
          <p:cNvPr id="655" name="Google Shape;655;p91"/>
          <p:cNvSpPr txBox="1"/>
          <p:nvPr>
            <p:ph idx="1" type="body"/>
          </p:nvPr>
        </p:nvSpPr>
        <p:spPr>
          <a:xfrm>
            <a:off x="0" y="838200"/>
            <a:ext cx="8991600" cy="5867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Angular also provides built-in directives.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The </a:t>
            </a:r>
            <a:r>
              <a:rPr lang="en-US">
                <a:solidFill>
                  <a:srgbClr val="FF0000"/>
                </a:solidFill>
              </a:rPr>
              <a:t>built-in Attribute directives </a:t>
            </a:r>
            <a:r>
              <a:rPr lang="en-US"/>
              <a:t>are NgStyle, NgClass etc.  These directives change the appearance and behavior of HTML elements. </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The </a:t>
            </a:r>
            <a:r>
              <a:rPr lang="en-US">
                <a:solidFill>
                  <a:srgbClr val="FF0000"/>
                </a:solidFill>
              </a:rPr>
              <a:t>built-in Structural directives </a:t>
            </a:r>
            <a:r>
              <a:rPr lang="en-US"/>
              <a:t>are NgFor and NgIf, etc.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a:t>
            </a:r>
            <a:endParaRPr sz="3870"/>
          </a:p>
        </p:txBody>
      </p:sp>
      <p:sp>
        <p:nvSpPr>
          <p:cNvPr id="149" name="Google Shape;149;p20"/>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solidFill>
                  <a:srgbClr val="FF0000"/>
                </a:solidFill>
              </a:rPr>
              <a:t>Statements</a:t>
            </a:r>
            <a:r>
              <a:rPr lang="en-US"/>
              <a:t>: Represents the function’s instruction set  </a:t>
            </a:r>
            <a:endParaRPr/>
          </a:p>
          <a:p>
            <a:pPr indent="-283464" lvl="0" marL="365760" rtl="0" algn="l">
              <a:lnSpc>
                <a:spcPct val="100000"/>
              </a:lnSpc>
              <a:spcBef>
                <a:spcPts val="600"/>
              </a:spcBef>
              <a:spcAft>
                <a:spcPts val="0"/>
              </a:spcAft>
              <a:buSzPts val="2560"/>
              <a:buChar char="●"/>
            </a:pPr>
            <a:r>
              <a:rPr lang="en-US"/>
              <a:t>Tip: By convention, the use of a single letter parameter is encouraged for a compact and precise function declaration.  </a:t>
            </a:r>
            <a:endParaRPr/>
          </a:p>
          <a:p>
            <a:pPr indent="-283464" lvl="0" marL="365760" rtl="0" algn="l">
              <a:lnSpc>
                <a:spcPct val="100000"/>
              </a:lnSpc>
              <a:spcBef>
                <a:spcPts val="600"/>
              </a:spcBef>
              <a:spcAft>
                <a:spcPts val="0"/>
              </a:spcAft>
              <a:buSzPts val="2560"/>
              <a:buChar char="●"/>
            </a:pPr>
            <a:r>
              <a:rPr lang="en-US"/>
              <a:t>Lambda Expression It is an anonymous function expression that points to a single line of code. Following is the syntax for the same. </a:t>
            </a:r>
            <a:endParaRPr/>
          </a:p>
          <a:p>
            <a:pPr indent="-283464" lvl="0" marL="365760" rtl="0" algn="l">
              <a:lnSpc>
                <a:spcPct val="100000"/>
              </a:lnSpc>
              <a:spcBef>
                <a:spcPts val="600"/>
              </a:spcBef>
              <a:spcAft>
                <a:spcPts val="0"/>
              </a:spcAft>
              <a:buSzPts val="2560"/>
              <a:buChar char="●"/>
            </a:pPr>
            <a:r>
              <a:rPr lang="en-US"/>
              <a:t>( [param1, parma2,…param n] )=&gt;statement;</a:t>
            </a:r>
            <a:endParaRPr b="1" u="sng"/>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92"/>
          <p:cNvSpPr txBox="1"/>
          <p:nvPr>
            <p:ph type="title"/>
          </p:nvPr>
        </p:nvSpPr>
        <p:spPr>
          <a:xfrm>
            <a:off x="0" y="274638"/>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Custom Directive </a:t>
            </a:r>
            <a:endParaRPr sz="3870"/>
          </a:p>
        </p:txBody>
      </p:sp>
      <p:sp>
        <p:nvSpPr>
          <p:cNvPr id="661" name="Google Shape;661;p92"/>
          <p:cNvSpPr txBox="1"/>
          <p:nvPr>
            <p:ph idx="1" type="body"/>
          </p:nvPr>
        </p:nvSpPr>
        <p:spPr>
          <a:xfrm>
            <a:off x="0" y="838200"/>
            <a:ext cx="8991600" cy="5867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3200"/>
              <a:buNone/>
            </a:pPr>
            <a:r>
              <a:rPr lang="en-US" sz="4000"/>
              <a:t>As an example let see how to create custom attribute and structural directives. </a:t>
            </a:r>
            <a:endParaRPr/>
          </a:p>
          <a:p>
            <a:pPr indent="0" lvl="0" marL="82296" rtl="0" algn="l">
              <a:lnSpc>
                <a:spcPct val="100000"/>
              </a:lnSpc>
              <a:spcBef>
                <a:spcPts val="600"/>
              </a:spcBef>
              <a:spcAft>
                <a:spcPts val="0"/>
              </a:spcAft>
              <a:buSzPts val="3200"/>
              <a:buNone/>
            </a:pPr>
            <a:r>
              <a:t/>
            </a:r>
            <a:endParaRPr sz="4000"/>
          </a:p>
          <a:p>
            <a:pPr indent="0" lvl="0" marL="82296" rtl="0" algn="l">
              <a:lnSpc>
                <a:spcPct val="100000"/>
              </a:lnSpc>
              <a:spcBef>
                <a:spcPts val="600"/>
              </a:spcBef>
              <a:spcAft>
                <a:spcPts val="0"/>
              </a:spcAft>
              <a:buSzPts val="3200"/>
              <a:buNone/>
            </a:pPr>
            <a:r>
              <a:rPr lang="en-US" sz="4000"/>
              <a:t>In angular we create these directives using </a:t>
            </a:r>
            <a:r>
              <a:rPr lang="en-US" sz="4000">
                <a:solidFill>
                  <a:srgbClr val="FF0000"/>
                </a:solidFill>
              </a:rPr>
              <a:t>@Directive</a:t>
            </a:r>
            <a:r>
              <a:rPr lang="en-US" sz="4000"/>
              <a:t>() decorator.  </a:t>
            </a:r>
            <a:endParaRPr/>
          </a:p>
          <a:p>
            <a:pPr indent="0" lvl="0" marL="82296" rtl="0" algn="l">
              <a:lnSpc>
                <a:spcPct val="100000"/>
              </a:lnSpc>
              <a:spcBef>
                <a:spcPts val="600"/>
              </a:spcBef>
              <a:spcAft>
                <a:spcPts val="0"/>
              </a:spcAft>
              <a:buSzPts val="3200"/>
              <a:buNone/>
            </a:pPr>
            <a:r>
              <a:t/>
            </a:r>
            <a:endParaRPr sz="4000"/>
          </a:p>
          <a:p>
            <a:pPr indent="0" lvl="0" marL="82296" rtl="0" algn="l">
              <a:lnSpc>
                <a:spcPct val="100000"/>
              </a:lnSpc>
              <a:spcBef>
                <a:spcPts val="600"/>
              </a:spcBef>
              <a:spcAft>
                <a:spcPts val="0"/>
              </a:spcAft>
              <a:buSzPts val="3200"/>
              <a:buNone/>
            </a:pPr>
            <a:r>
              <a:rPr lang="en-US" sz="4000"/>
              <a:t>It has a selector metadata that defines the custom directive name.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93"/>
          <p:cNvSpPr txBox="1"/>
          <p:nvPr>
            <p:ph type="title"/>
          </p:nvPr>
        </p:nvSpPr>
        <p:spPr>
          <a:xfrm>
            <a:off x="76200" y="76200"/>
            <a:ext cx="749808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create Custom Directive </a:t>
            </a:r>
            <a:endParaRPr sz="3870"/>
          </a:p>
        </p:txBody>
      </p:sp>
      <p:sp>
        <p:nvSpPr>
          <p:cNvPr id="667" name="Google Shape;667;p93"/>
          <p:cNvSpPr txBox="1"/>
          <p:nvPr>
            <p:ph idx="1" type="body"/>
          </p:nvPr>
        </p:nvSpPr>
        <p:spPr>
          <a:xfrm>
            <a:off x="152400" y="838200"/>
            <a:ext cx="8781288" cy="57912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176"/>
              <a:buNone/>
            </a:pPr>
            <a:r>
              <a:rPr lang="en-US" sz="2720"/>
              <a:t>Custom directives are created using following syntax.</a:t>
            </a:r>
            <a:endParaRPr/>
          </a:p>
          <a:p>
            <a:pPr indent="0" lvl="0" marL="82296" rtl="0" algn="l">
              <a:lnSpc>
                <a:spcPct val="80000"/>
              </a:lnSpc>
              <a:spcBef>
                <a:spcPts val="600"/>
              </a:spcBef>
              <a:spcAft>
                <a:spcPts val="0"/>
              </a:spcAft>
              <a:buSzPts val="2176"/>
              <a:buNone/>
            </a:pPr>
            <a:r>
              <a:t/>
            </a:r>
            <a:endParaRPr sz="2720"/>
          </a:p>
          <a:p>
            <a:pPr indent="0" lvl="0" marL="82296" rtl="0" algn="l">
              <a:lnSpc>
                <a:spcPct val="80000"/>
              </a:lnSpc>
              <a:spcBef>
                <a:spcPts val="600"/>
              </a:spcBef>
              <a:spcAft>
                <a:spcPts val="0"/>
              </a:spcAft>
              <a:buSzPts val="2176"/>
              <a:buNone/>
            </a:pPr>
            <a:r>
              <a:rPr lang="en-US" sz="2720"/>
              <a:t>@Directive</a:t>
            </a:r>
            <a:endParaRPr/>
          </a:p>
          <a:p>
            <a:pPr indent="0" lvl="0" marL="82296" rtl="0" algn="l">
              <a:lnSpc>
                <a:spcPct val="80000"/>
              </a:lnSpc>
              <a:spcBef>
                <a:spcPts val="600"/>
              </a:spcBef>
              <a:spcAft>
                <a:spcPts val="0"/>
              </a:spcAft>
              <a:buSzPts val="2176"/>
              <a:buNone/>
            </a:pPr>
            <a:r>
              <a:rPr lang="en-US" sz="2720"/>
              <a:t>({ selector: '[</a:t>
            </a:r>
            <a:r>
              <a:rPr lang="en-US" sz="2720">
                <a:solidFill>
                  <a:srgbClr val="FF0000"/>
                </a:solidFill>
              </a:rPr>
              <a:t>cpDir</a:t>
            </a:r>
            <a:r>
              <a:rPr lang="en-US" sz="2720"/>
              <a:t>]' }) </a:t>
            </a:r>
            <a:endParaRPr sz="2720"/>
          </a:p>
          <a:p>
            <a:pPr indent="0" lvl="0" marL="82296" rtl="0" algn="l">
              <a:lnSpc>
                <a:spcPct val="80000"/>
              </a:lnSpc>
              <a:spcBef>
                <a:spcPts val="600"/>
              </a:spcBef>
              <a:spcAft>
                <a:spcPts val="0"/>
              </a:spcAft>
              <a:buSzPts val="2176"/>
              <a:buNone/>
            </a:pPr>
            <a:r>
              <a:rPr lang="en-US" sz="2720"/>
              <a:t>export class CPDirective { } </a:t>
            </a:r>
            <a:endParaRPr sz="2720"/>
          </a:p>
          <a:p>
            <a:pPr indent="-145287" lvl="0" marL="365760" rtl="0" algn="l">
              <a:lnSpc>
                <a:spcPct val="80000"/>
              </a:lnSpc>
              <a:spcBef>
                <a:spcPts val="600"/>
              </a:spcBef>
              <a:spcAft>
                <a:spcPts val="0"/>
              </a:spcAft>
              <a:buSzPts val="2176"/>
              <a:buNone/>
            </a:pPr>
            <a:r>
              <a:t/>
            </a:r>
            <a:endParaRPr sz="2720"/>
          </a:p>
          <a:p>
            <a:pPr indent="-283464" lvl="0" marL="365760" rtl="0" algn="l">
              <a:lnSpc>
                <a:spcPct val="80000"/>
              </a:lnSpc>
              <a:spcBef>
                <a:spcPts val="600"/>
              </a:spcBef>
              <a:spcAft>
                <a:spcPts val="0"/>
              </a:spcAft>
              <a:buSzPts val="2176"/>
              <a:buChar char="●"/>
            </a:pPr>
            <a:r>
              <a:rPr lang="en-US" sz="2720"/>
              <a:t>The directive name is </a:t>
            </a:r>
            <a:r>
              <a:rPr lang="en-US" sz="2720">
                <a:solidFill>
                  <a:srgbClr val="FF0000"/>
                </a:solidFill>
              </a:rPr>
              <a:t>cpDir</a:t>
            </a:r>
            <a:r>
              <a:rPr lang="en-US" sz="2720"/>
              <a:t> here. It should be enclosed within bracket </a:t>
            </a:r>
            <a:r>
              <a:rPr b="1" lang="en-US" sz="2720"/>
              <a:t>[ ]</a:t>
            </a:r>
            <a:r>
              <a:rPr lang="en-US" sz="2720"/>
              <a:t>. We can keep directive name as we want but it should be started with your company or project name. </a:t>
            </a:r>
            <a:endParaRPr/>
          </a:p>
          <a:p>
            <a:pPr indent="-283464" lvl="0" marL="365760" rtl="0" algn="l">
              <a:lnSpc>
                <a:spcPct val="80000"/>
              </a:lnSpc>
              <a:spcBef>
                <a:spcPts val="600"/>
              </a:spcBef>
              <a:spcAft>
                <a:spcPts val="0"/>
              </a:spcAft>
              <a:buSzPts val="2176"/>
              <a:buChar char="●"/>
            </a:pPr>
            <a:r>
              <a:rPr lang="en-US" sz="2720"/>
              <a:t>To behave our directive like attribute directive, we can use </a:t>
            </a:r>
            <a:r>
              <a:rPr b="1" lang="en-US" sz="2720"/>
              <a:t>ElementRef</a:t>
            </a:r>
            <a:r>
              <a:rPr lang="en-US" sz="2720"/>
              <a:t> to change appearance. </a:t>
            </a:r>
            <a:endParaRPr sz="2720"/>
          </a:p>
          <a:p>
            <a:pPr indent="-283464" lvl="0" marL="365760" rtl="0" algn="l">
              <a:lnSpc>
                <a:spcPct val="80000"/>
              </a:lnSpc>
              <a:spcBef>
                <a:spcPts val="600"/>
              </a:spcBef>
              <a:spcAft>
                <a:spcPts val="0"/>
              </a:spcAft>
              <a:buSzPts val="2176"/>
              <a:buChar char="●"/>
            </a:pPr>
            <a:r>
              <a:rPr lang="en-US" sz="2720"/>
              <a:t>To listen event we can use </a:t>
            </a:r>
            <a:r>
              <a:rPr b="1" lang="en-US" sz="2720"/>
              <a:t>@HostListener()</a:t>
            </a:r>
            <a:r>
              <a:rPr lang="en-US" sz="2720"/>
              <a:t> decorator. </a:t>
            </a:r>
            <a:endParaRPr sz="2720"/>
          </a:p>
          <a:p>
            <a:pPr indent="-283464" lvl="0" marL="365760" rtl="0" algn="l">
              <a:lnSpc>
                <a:spcPct val="80000"/>
              </a:lnSpc>
              <a:spcBef>
                <a:spcPts val="600"/>
              </a:spcBef>
              <a:spcAft>
                <a:spcPts val="0"/>
              </a:spcAft>
              <a:buSzPts val="2176"/>
              <a:buChar char="●"/>
            </a:pPr>
            <a:r>
              <a:rPr lang="en-US" sz="2720"/>
              <a:t>To behave our directive like structural directive, we can use </a:t>
            </a:r>
            <a:r>
              <a:rPr b="1" lang="en-US" sz="2720"/>
              <a:t>TemplateRef</a:t>
            </a:r>
            <a:r>
              <a:rPr lang="en-US" sz="2720"/>
              <a:t> and </a:t>
            </a:r>
            <a:r>
              <a:rPr b="1" lang="en-US" sz="2720"/>
              <a:t>ViewContainerRef</a:t>
            </a:r>
            <a:r>
              <a:rPr lang="en-US" sz="2720"/>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94"/>
          <p:cNvSpPr txBox="1"/>
          <p:nvPr>
            <p:ph type="title"/>
          </p:nvPr>
        </p:nvSpPr>
        <p:spPr>
          <a:xfrm>
            <a:off x="-27709" y="0"/>
            <a:ext cx="89336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Pipes</a:t>
            </a:r>
            <a:endParaRPr/>
          </a:p>
        </p:txBody>
      </p:sp>
      <p:sp>
        <p:nvSpPr>
          <p:cNvPr id="673" name="Google Shape;673;p94"/>
          <p:cNvSpPr txBox="1"/>
          <p:nvPr>
            <p:ph idx="1" type="body"/>
          </p:nvPr>
        </p:nvSpPr>
        <p:spPr>
          <a:xfrm>
            <a:off x="0" y="685800"/>
            <a:ext cx="89916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984"/>
              <a:buChar char="●"/>
            </a:pPr>
            <a:r>
              <a:rPr b="1" lang="en-US" sz="2480"/>
              <a:t>Why pipes </a:t>
            </a:r>
            <a:r>
              <a:rPr b="1" lang="en-US" sz="2480">
                <a:solidFill>
                  <a:srgbClr val="FF0000"/>
                </a:solidFill>
              </a:rPr>
              <a:t>|</a:t>
            </a:r>
            <a:r>
              <a:rPr b="1" lang="en-US" sz="2480"/>
              <a:t> ?</a:t>
            </a:r>
            <a:endParaRPr b="1" sz="2480"/>
          </a:p>
          <a:p>
            <a:pPr indent="-283464" lvl="0" marL="365760" rtl="0" algn="l">
              <a:lnSpc>
                <a:spcPct val="80000"/>
              </a:lnSpc>
              <a:spcBef>
                <a:spcPts val="600"/>
              </a:spcBef>
              <a:spcAft>
                <a:spcPts val="0"/>
              </a:spcAft>
              <a:buSzPts val="1984"/>
              <a:buChar char="●"/>
            </a:pPr>
            <a:r>
              <a:rPr lang="en-US" sz="2480"/>
              <a:t>A Pipe denoted by vertical bar </a:t>
            </a:r>
            <a:r>
              <a:rPr b="1" lang="en-US" sz="2480">
                <a:solidFill>
                  <a:srgbClr val="FF0000"/>
                </a:solidFill>
              </a:rPr>
              <a:t>|</a:t>
            </a:r>
            <a:r>
              <a:rPr lang="en-US" sz="2480"/>
              <a:t> is used to </a:t>
            </a:r>
            <a:endParaRPr/>
          </a:p>
          <a:p>
            <a:pPr indent="-514350" lvl="0" marL="596646" rtl="0" algn="l">
              <a:lnSpc>
                <a:spcPct val="80000"/>
              </a:lnSpc>
              <a:spcBef>
                <a:spcPts val="600"/>
              </a:spcBef>
              <a:spcAft>
                <a:spcPts val="0"/>
              </a:spcAft>
              <a:buSzPts val="1984"/>
              <a:buFont typeface="Cabin"/>
              <a:buAutoNum type="arabicPeriod"/>
            </a:pPr>
            <a:r>
              <a:rPr lang="en-US" sz="2480"/>
              <a:t>transform data from one form to another</a:t>
            </a:r>
            <a:endParaRPr/>
          </a:p>
          <a:p>
            <a:pPr indent="-514350" lvl="0" marL="596646" rtl="0" algn="l">
              <a:lnSpc>
                <a:spcPct val="80000"/>
              </a:lnSpc>
              <a:spcBef>
                <a:spcPts val="600"/>
              </a:spcBef>
              <a:spcAft>
                <a:spcPts val="0"/>
              </a:spcAft>
              <a:buSzPts val="1984"/>
              <a:buFont typeface="Cabin"/>
              <a:buAutoNum type="arabicPeriod"/>
            </a:pPr>
            <a:r>
              <a:rPr lang="en-US" sz="2480"/>
              <a:t>Filter data items in a list</a:t>
            </a:r>
            <a:endParaRPr/>
          </a:p>
          <a:p>
            <a:pPr indent="-388366" lvl="0" marL="596646" rtl="0" algn="l">
              <a:lnSpc>
                <a:spcPct val="80000"/>
              </a:lnSpc>
              <a:spcBef>
                <a:spcPts val="600"/>
              </a:spcBef>
              <a:spcAft>
                <a:spcPts val="0"/>
              </a:spcAft>
              <a:buSzPts val="1984"/>
              <a:buFont typeface="Cabin"/>
              <a:buNone/>
            </a:pPr>
            <a:r>
              <a:t/>
            </a:r>
            <a:endParaRPr sz="2480"/>
          </a:p>
          <a:p>
            <a:pPr indent="-283464" lvl="0" marL="365760" rtl="0" algn="l">
              <a:lnSpc>
                <a:spcPct val="80000"/>
              </a:lnSpc>
              <a:spcBef>
                <a:spcPts val="600"/>
              </a:spcBef>
              <a:spcAft>
                <a:spcPts val="0"/>
              </a:spcAft>
              <a:buSzPts val="1984"/>
              <a:buChar char="●"/>
            </a:pPr>
            <a:r>
              <a:rPr lang="en-US" sz="2480"/>
              <a:t>A Pipe is generally used in Template</a:t>
            </a:r>
            <a:endParaRPr/>
          </a:p>
          <a:p>
            <a:pPr indent="-157480" lvl="0" marL="365760" rtl="0" algn="l">
              <a:lnSpc>
                <a:spcPct val="80000"/>
              </a:lnSpc>
              <a:spcBef>
                <a:spcPts val="600"/>
              </a:spcBef>
              <a:spcAft>
                <a:spcPts val="0"/>
              </a:spcAft>
              <a:buSzPts val="1984"/>
              <a:buNone/>
            </a:pPr>
            <a:r>
              <a:t/>
            </a:r>
            <a:endParaRPr sz="2480"/>
          </a:p>
          <a:p>
            <a:pPr indent="-283464" lvl="0" marL="365760" rtl="0" algn="l">
              <a:lnSpc>
                <a:spcPct val="80000"/>
              </a:lnSpc>
              <a:spcBef>
                <a:spcPts val="600"/>
              </a:spcBef>
              <a:spcAft>
                <a:spcPts val="0"/>
              </a:spcAft>
              <a:buSzPts val="1984"/>
              <a:buChar char="●"/>
            </a:pPr>
            <a:r>
              <a:rPr lang="en-US" sz="2480"/>
              <a:t>Pipes don’t give you any new feature. In angular 2/4 you can use logics in templates too. You also can execute a function in the template to get its returned value. </a:t>
            </a:r>
            <a:endParaRPr b="1" sz="2480"/>
          </a:p>
          <a:p>
            <a:pPr indent="-157480" lvl="0" marL="365760" rtl="0" algn="l">
              <a:lnSpc>
                <a:spcPct val="80000"/>
              </a:lnSpc>
              <a:spcBef>
                <a:spcPts val="600"/>
              </a:spcBef>
              <a:spcAft>
                <a:spcPts val="0"/>
              </a:spcAft>
              <a:buSzPts val="1984"/>
              <a:buNone/>
            </a:pPr>
            <a:r>
              <a:t/>
            </a:r>
            <a:endParaRPr b="1" sz="2480"/>
          </a:p>
          <a:p>
            <a:pPr indent="-283464" lvl="0" marL="365760" rtl="0" algn="l">
              <a:lnSpc>
                <a:spcPct val="80000"/>
              </a:lnSpc>
              <a:spcBef>
                <a:spcPts val="600"/>
              </a:spcBef>
              <a:spcAft>
                <a:spcPts val="0"/>
              </a:spcAft>
              <a:buSzPts val="1984"/>
              <a:buChar char="●"/>
            </a:pPr>
            <a:r>
              <a:rPr b="1" lang="en-US" sz="2480"/>
              <a:t>Usage of pipes</a:t>
            </a:r>
            <a:endParaRPr/>
          </a:p>
          <a:p>
            <a:pPr indent="-283464" lvl="0" marL="365760" rtl="0" algn="l">
              <a:lnSpc>
                <a:spcPct val="80000"/>
              </a:lnSpc>
              <a:spcBef>
                <a:spcPts val="600"/>
              </a:spcBef>
              <a:spcAft>
                <a:spcPts val="0"/>
              </a:spcAft>
              <a:buSzPts val="1984"/>
              <a:buChar char="●"/>
            </a:pPr>
            <a:r>
              <a:rPr lang="en-US" sz="2480"/>
              <a:t>You can display only some filtered elements from an array.</a:t>
            </a:r>
            <a:endParaRPr/>
          </a:p>
          <a:p>
            <a:pPr indent="-283464" lvl="0" marL="365760" rtl="0" algn="l">
              <a:lnSpc>
                <a:spcPct val="80000"/>
              </a:lnSpc>
              <a:spcBef>
                <a:spcPts val="600"/>
              </a:spcBef>
              <a:spcAft>
                <a:spcPts val="0"/>
              </a:spcAft>
              <a:buSzPts val="1984"/>
              <a:buChar char="●"/>
            </a:pPr>
            <a:r>
              <a:rPr lang="en-US" sz="2480"/>
              <a:t>You can modify or format the value.</a:t>
            </a:r>
            <a:endParaRPr/>
          </a:p>
          <a:p>
            <a:pPr indent="-283464" lvl="0" marL="365760" rtl="0" algn="l">
              <a:lnSpc>
                <a:spcPct val="80000"/>
              </a:lnSpc>
              <a:spcBef>
                <a:spcPts val="600"/>
              </a:spcBef>
              <a:spcAft>
                <a:spcPts val="0"/>
              </a:spcAft>
              <a:buSzPts val="1984"/>
              <a:buChar char="●"/>
            </a:pPr>
            <a:r>
              <a:rPr lang="en-US" sz="2480"/>
              <a:t>You can use them as a function.</a:t>
            </a:r>
            <a:endParaRPr/>
          </a:p>
          <a:p>
            <a:pPr indent="-283464" lvl="0" marL="365760" rtl="0" algn="l">
              <a:lnSpc>
                <a:spcPct val="80000"/>
              </a:lnSpc>
              <a:spcBef>
                <a:spcPts val="600"/>
              </a:spcBef>
              <a:spcAft>
                <a:spcPts val="0"/>
              </a:spcAft>
              <a:buSzPts val="1984"/>
              <a:buChar char="●"/>
            </a:pPr>
            <a:r>
              <a:rPr lang="en-US" sz="2480"/>
              <a:t>You can do all of the above combined.</a:t>
            </a:r>
            <a:endParaRPr/>
          </a:p>
          <a:p>
            <a:pPr indent="-157480" lvl="0" marL="365760" rtl="0" algn="l">
              <a:lnSpc>
                <a:spcPct val="80000"/>
              </a:lnSpc>
              <a:spcBef>
                <a:spcPts val="600"/>
              </a:spcBef>
              <a:spcAft>
                <a:spcPts val="0"/>
              </a:spcAft>
              <a:buSzPts val="1984"/>
              <a:buNone/>
            </a:pPr>
            <a:r>
              <a:t/>
            </a:r>
            <a:endParaRPr sz="2480"/>
          </a:p>
          <a:p>
            <a:pPr indent="-157480" lvl="0" marL="365760" rtl="0" algn="l">
              <a:lnSpc>
                <a:spcPct val="80000"/>
              </a:lnSpc>
              <a:spcBef>
                <a:spcPts val="600"/>
              </a:spcBef>
              <a:spcAft>
                <a:spcPts val="0"/>
              </a:spcAft>
              <a:buSzPts val="1984"/>
              <a:buNone/>
            </a:pPr>
            <a:r>
              <a:t/>
            </a:r>
            <a:endParaRPr sz="248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27709" y="0"/>
            <a:ext cx="89336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Pipes</a:t>
            </a:r>
            <a:endParaRPr/>
          </a:p>
        </p:txBody>
      </p:sp>
      <p:sp>
        <p:nvSpPr>
          <p:cNvPr id="679" name="Google Shape;679;p95"/>
          <p:cNvSpPr txBox="1"/>
          <p:nvPr>
            <p:ph idx="1" type="body"/>
          </p:nvPr>
        </p:nvSpPr>
        <p:spPr>
          <a:xfrm>
            <a:off x="0" y="685800"/>
            <a:ext cx="9144000" cy="60198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560"/>
              <a:buChar char="●"/>
            </a:pPr>
            <a:r>
              <a:rPr lang="en-US"/>
              <a:t>Pipes is a handsome way to handle these things in templates. </a:t>
            </a:r>
            <a:r>
              <a:rPr b="1" lang="en-US"/>
              <a:t>It makes your code more clean and structured.</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b="1" lang="en-US"/>
              <a:t>General syntax of Pipe usage(in templates)</a:t>
            </a:r>
            <a:endParaRPr b="1"/>
          </a:p>
          <a:p>
            <a:pPr indent="-283464" lvl="0" marL="365760" rtl="0" algn="l">
              <a:lnSpc>
                <a:spcPct val="100000"/>
              </a:lnSpc>
              <a:spcBef>
                <a:spcPts val="600"/>
              </a:spcBef>
              <a:spcAft>
                <a:spcPts val="0"/>
              </a:spcAft>
              <a:buSzPts val="2560"/>
              <a:buChar char="●"/>
            </a:pPr>
            <a:r>
              <a:rPr lang="en-US"/>
              <a:t>myValue | myPipe</a:t>
            </a:r>
            <a:endParaRPr/>
          </a:p>
          <a:p>
            <a:pPr indent="-283464" lvl="0" marL="365760" rtl="0" algn="l">
              <a:lnSpc>
                <a:spcPct val="100000"/>
              </a:lnSpc>
              <a:spcBef>
                <a:spcPts val="600"/>
              </a:spcBef>
              <a:spcAft>
                <a:spcPts val="0"/>
              </a:spcAft>
              <a:buSzPts val="2560"/>
              <a:buChar char="●"/>
            </a:pPr>
            <a:r>
              <a:rPr lang="en-US"/>
              <a:t>myValue | myPipe:param1:param2</a:t>
            </a:r>
            <a:endParaRPr/>
          </a:p>
          <a:p>
            <a:pPr indent="-120903" lvl="0" marL="365760"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There are some built in Pipe, and of course we can create customized Pipes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96"/>
          <p:cNvSpPr txBox="1"/>
          <p:nvPr>
            <p:ph type="title"/>
          </p:nvPr>
        </p:nvSpPr>
        <p:spPr>
          <a:xfrm>
            <a:off x="-27709" y="0"/>
            <a:ext cx="89336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Inbuilt Pipes</a:t>
            </a:r>
            <a:endParaRPr/>
          </a:p>
        </p:txBody>
      </p:sp>
      <p:sp>
        <p:nvSpPr>
          <p:cNvPr id="685" name="Google Shape;685;p96"/>
          <p:cNvSpPr txBox="1"/>
          <p:nvPr>
            <p:ph idx="1" type="body"/>
          </p:nvPr>
        </p:nvSpPr>
        <p:spPr>
          <a:xfrm>
            <a:off x="210312" y="228600"/>
            <a:ext cx="8933688" cy="609600"/>
          </a:xfrm>
          <a:prstGeom prst="rect">
            <a:avLst/>
          </a:prstGeom>
          <a:noFill/>
          <a:ln>
            <a:noFill/>
          </a:ln>
        </p:spPr>
        <p:txBody>
          <a:bodyPr anchorCtr="0" anchor="t" bIns="45700" lIns="91425" spcFirstLastPara="1" rIns="91425" wrap="square" tIns="45700">
            <a:noAutofit/>
          </a:bodyPr>
          <a:lstStyle/>
          <a:p>
            <a:pPr indent="-120903" lvl="0" marL="365760" rtl="0" algn="l">
              <a:lnSpc>
                <a:spcPct val="100000"/>
              </a:lnSpc>
              <a:spcBef>
                <a:spcPts val="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p:txBody>
      </p:sp>
      <p:graphicFrame>
        <p:nvGraphicFramePr>
          <p:cNvPr id="686" name="Google Shape;686;p96"/>
          <p:cNvGraphicFramePr/>
          <p:nvPr/>
        </p:nvGraphicFramePr>
        <p:xfrm>
          <a:off x="1" y="685800"/>
          <a:ext cx="3000000" cy="3000000"/>
        </p:xfrm>
        <a:graphic>
          <a:graphicData uri="http://schemas.openxmlformats.org/drawingml/2006/table">
            <a:tbl>
              <a:tblPr bandRow="1" firstRow="1">
                <a:noFill/>
                <a:tableStyleId>{F25EA6BD-A2A0-4C15-9DE9-E99A6E93001A}</a:tableStyleId>
              </a:tblPr>
              <a:tblGrid>
                <a:gridCol w="3124200"/>
                <a:gridCol w="5943600"/>
              </a:tblGrid>
              <a:tr h="338825">
                <a:tc>
                  <a:txBody>
                    <a:bodyPr/>
                    <a:lstStyle/>
                    <a:p>
                      <a:pPr indent="0" lvl="0" marL="0" marR="0" rtl="0" algn="l">
                        <a:spcBef>
                          <a:spcPts val="0"/>
                        </a:spcBef>
                        <a:spcAft>
                          <a:spcPts val="0"/>
                        </a:spcAft>
                        <a:buNone/>
                      </a:pPr>
                      <a:r>
                        <a:rPr lang="en-US" sz="1800"/>
                        <a:t>Pipe Usage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r>
              <a:tr h="760425">
                <a:tc>
                  <a:txBody>
                    <a:bodyPr/>
                    <a:lstStyle/>
                    <a:p>
                      <a:pPr indent="0" lvl="0" marL="0" marR="0" rtl="0" algn="l">
                        <a:spcBef>
                          <a:spcPts val="0"/>
                        </a:spcBef>
                        <a:spcAft>
                          <a:spcPts val="0"/>
                        </a:spcAft>
                        <a:buNone/>
                      </a:pPr>
                      <a:r>
                        <a:rPr lang="en-US" sz="2400"/>
                        <a:t>str | lowercase</a:t>
                      </a:r>
                      <a:endParaRPr/>
                    </a:p>
                    <a:p>
                      <a:pPr indent="0" lvl="0" marL="0" marR="0" rtl="0" algn="l">
                        <a:spcBef>
                          <a:spcPts val="0"/>
                        </a:spcBef>
                        <a:spcAft>
                          <a:spcPts val="0"/>
                        </a:spcAft>
                        <a:buNone/>
                      </a:pPr>
                      <a:r>
                        <a:rPr lang="en-US" sz="2400"/>
                        <a:t>str | uppercase</a:t>
                      </a:r>
                      <a:endParaRPr sz="2400"/>
                    </a:p>
                  </a:txBody>
                  <a:tcPr marT="45725" marB="45725" marR="91450" marL="91450"/>
                </a:tc>
                <a:tc>
                  <a:txBody>
                    <a:bodyPr/>
                    <a:lstStyle/>
                    <a:p>
                      <a:pPr indent="0" lvl="0" marL="0" marR="0" rtl="0" algn="l">
                        <a:spcBef>
                          <a:spcPts val="0"/>
                        </a:spcBef>
                        <a:spcAft>
                          <a:spcPts val="0"/>
                        </a:spcAft>
                        <a:buNone/>
                      </a:pPr>
                      <a:r>
                        <a:rPr lang="en-US" sz="2400"/>
                        <a:t>Converts string to lower or upper case</a:t>
                      </a:r>
                      <a:endParaRPr sz="2400"/>
                    </a:p>
                  </a:txBody>
                  <a:tcPr marT="45725" marB="45725" marR="91450" marL="91450"/>
                </a:tc>
              </a:tr>
              <a:tr h="584800">
                <a:tc>
                  <a:txBody>
                    <a:bodyPr/>
                    <a:lstStyle/>
                    <a:p>
                      <a:pPr indent="0" lvl="0" marL="0" marR="0" rtl="0" algn="l">
                        <a:spcBef>
                          <a:spcPts val="0"/>
                        </a:spcBef>
                        <a:spcAft>
                          <a:spcPts val="0"/>
                        </a:spcAft>
                        <a:buNone/>
                      </a:pPr>
                      <a:r>
                        <a:rPr lang="en-US" sz="2400"/>
                        <a:t>obj | json</a:t>
                      </a:r>
                      <a:endParaRPr sz="2400"/>
                    </a:p>
                  </a:txBody>
                  <a:tcPr marT="45725" marB="45725" marR="91450" marL="91450"/>
                </a:tc>
                <a:tc>
                  <a:txBody>
                    <a:bodyPr/>
                    <a:lstStyle/>
                    <a:p>
                      <a:pPr indent="0" lvl="0" marL="0" marR="0" rtl="0" algn="l">
                        <a:spcBef>
                          <a:spcPts val="0"/>
                        </a:spcBef>
                        <a:spcAft>
                          <a:spcPts val="0"/>
                        </a:spcAft>
                        <a:buNone/>
                      </a:pPr>
                      <a:r>
                        <a:rPr b="0" i="0" lang="en-US" sz="2400">
                          <a:solidFill>
                            <a:schemeClr val="dk1"/>
                          </a:solidFill>
                          <a:latin typeface="Cabin"/>
                          <a:ea typeface="Cabin"/>
                          <a:cs typeface="Cabin"/>
                          <a:sym typeface="Cabin"/>
                        </a:rPr>
                        <a:t>print the object</a:t>
                      </a:r>
                      <a:r>
                        <a:rPr b="0" i="0" lang="en-US" sz="2400">
                          <a:solidFill>
                            <a:schemeClr val="dk1"/>
                          </a:solidFill>
                          <a:latin typeface="Cabin"/>
                          <a:ea typeface="Cabin"/>
                          <a:cs typeface="Cabin"/>
                          <a:sym typeface="Cabin"/>
                        </a:rPr>
                        <a:t> in JSON format</a:t>
                      </a:r>
                      <a:endParaRPr sz="2400"/>
                    </a:p>
                  </a:txBody>
                  <a:tcPr marT="45725" marB="45725" marR="91450" marL="91450"/>
                </a:tc>
              </a:tr>
              <a:tr h="422450">
                <a:tc>
                  <a:txBody>
                    <a:bodyPr/>
                    <a:lstStyle/>
                    <a:p>
                      <a:pPr indent="0" lvl="0" marL="0" marR="0" rtl="0" algn="l">
                        <a:spcBef>
                          <a:spcPts val="0"/>
                        </a:spcBef>
                        <a:spcAft>
                          <a:spcPts val="0"/>
                        </a:spcAft>
                        <a:buNone/>
                      </a:pPr>
                      <a:r>
                        <a:rPr lang="en-US" sz="2400"/>
                        <a:t>str | slice:0:4</a:t>
                      </a:r>
                      <a:endParaRPr sz="2400"/>
                    </a:p>
                  </a:txBody>
                  <a:tcPr marT="45725" marB="45725" marR="91450" marL="91450"/>
                </a:tc>
                <a:tc>
                  <a:txBody>
                    <a:bodyPr/>
                    <a:lstStyle/>
                    <a:p>
                      <a:pPr indent="0" lvl="0" marL="0" marR="0" rtl="0" algn="l">
                        <a:spcBef>
                          <a:spcPts val="0"/>
                        </a:spcBef>
                        <a:spcAft>
                          <a:spcPts val="0"/>
                        </a:spcAft>
                        <a:buNone/>
                      </a:pPr>
                      <a:r>
                        <a:rPr b="0" i="0" lang="en-US" sz="2400">
                          <a:solidFill>
                            <a:schemeClr val="dk1"/>
                          </a:solidFill>
                          <a:latin typeface="Cabin"/>
                          <a:ea typeface="Cabin"/>
                          <a:cs typeface="Cabin"/>
                          <a:sym typeface="Cabin"/>
                        </a:rPr>
                        <a:t>Splits the given str</a:t>
                      </a:r>
                      <a:endParaRPr sz="2400"/>
                    </a:p>
                  </a:txBody>
                  <a:tcPr marT="45725" marB="45725" marR="91450" marL="91450"/>
                </a:tc>
              </a:tr>
              <a:tr h="835450">
                <a:tc>
                  <a:txBody>
                    <a:bodyPr/>
                    <a:lstStyle/>
                    <a:p>
                      <a:pPr indent="0" lvl="0" marL="0" marR="0" rtl="0" algn="l">
                        <a:spcBef>
                          <a:spcPts val="0"/>
                        </a:spcBef>
                        <a:spcAft>
                          <a:spcPts val="0"/>
                        </a:spcAft>
                        <a:buNone/>
                      </a:pPr>
                      <a:r>
                        <a:rPr lang="en-US" sz="2400"/>
                        <a:t>pi | number:'.3-3'</a:t>
                      </a:r>
                      <a:endParaRPr sz="2400"/>
                    </a:p>
                  </a:txBody>
                  <a:tcPr marT="45725" marB="45725" marR="91450" marL="91450"/>
                </a:tc>
                <a:tc>
                  <a:txBody>
                    <a:bodyPr/>
                    <a:lstStyle/>
                    <a:p>
                      <a:pPr indent="0" lvl="0" marL="0" marR="0" rtl="0" algn="l">
                        <a:spcBef>
                          <a:spcPts val="0"/>
                        </a:spcBef>
                        <a:spcAft>
                          <a:spcPts val="0"/>
                        </a:spcAft>
                        <a:buNone/>
                      </a:pPr>
                      <a:r>
                        <a:rPr lang="en-US" sz="2400"/>
                        <a:t>number format pipe, display at least 3 digits after decimal, and not more than 3 digits</a:t>
                      </a:r>
                      <a:endParaRPr sz="2400"/>
                    </a:p>
                  </a:txBody>
                  <a:tcPr marT="45725" marB="45725" marR="91450" marL="91450"/>
                </a:tc>
              </a:tr>
              <a:tr h="1436350">
                <a:tc>
                  <a:txBody>
                    <a:bodyPr/>
                    <a:lstStyle/>
                    <a:p>
                      <a:pPr indent="0" lvl="0" marL="0" marR="0" rtl="0" algn="l">
                        <a:spcBef>
                          <a:spcPts val="0"/>
                        </a:spcBef>
                        <a:spcAft>
                          <a:spcPts val="0"/>
                        </a:spcAft>
                        <a:buNone/>
                      </a:pPr>
                      <a:r>
                        <a:rPr b="0" i="0" lang="en-US" sz="2400">
                          <a:solidFill>
                            <a:schemeClr val="dk1"/>
                          </a:solidFill>
                          <a:latin typeface="Cabin"/>
                          <a:ea typeface="Cabin"/>
                          <a:cs typeface="Cabin"/>
                          <a:sym typeface="Cabin"/>
                        </a:rPr>
                        <a:t>b | currency:'INR':false:'4.2-2'</a:t>
                      </a:r>
                      <a:endParaRPr sz="2400"/>
                    </a:p>
                  </a:txBody>
                  <a:tcPr marT="45725" marB="45725" marR="91450" marL="91450"/>
                </a:tc>
                <a:tc>
                  <a:txBody>
                    <a:bodyPr/>
                    <a:lstStyle/>
                    <a:p>
                      <a:pPr indent="0" lvl="0" marL="0" marR="0" rtl="0" algn="l">
                        <a:spcBef>
                          <a:spcPts val="0"/>
                        </a:spcBef>
                        <a:spcAft>
                          <a:spcPts val="0"/>
                        </a:spcAft>
                        <a:buNone/>
                      </a:pPr>
                      <a:r>
                        <a:rPr b="0" i="0" lang="en-US" sz="2400">
                          <a:solidFill>
                            <a:schemeClr val="dk1"/>
                          </a:solidFill>
                          <a:latin typeface="Cabin"/>
                          <a:ea typeface="Cabin"/>
                          <a:cs typeface="Cabin"/>
                          <a:sym typeface="Cabin"/>
                        </a:rPr>
                        <a:t> second parameter it takes is </a:t>
                      </a:r>
                      <a:r>
                        <a:rPr b="0" i="1" lang="en-US" sz="2400">
                          <a:solidFill>
                            <a:schemeClr val="dk1"/>
                          </a:solidFill>
                          <a:latin typeface="Cabin"/>
                          <a:ea typeface="Cabin"/>
                          <a:cs typeface="Cabin"/>
                          <a:sym typeface="Cabin"/>
                        </a:rPr>
                        <a:t>symbolDisplay</a:t>
                      </a:r>
                      <a:r>
                        <a:rPr b="0" i="0" lang="en-US" sz="2400">
                          <a:solidFill>
                            <a:schemeClr val="dk1"/>
                          </a:solidFill>
                          <a:latin typeface="Cabin"/>
                          <a:ea typeface="Cabin"/>
                          <a:cs typeface="Cabin"/>
                          <a:sym typeface="Cabin"/>
                        </a:rPr>
                        <a:t> whose default value is false. The third parameter is </a:t>
                      </a:r>
                      <a:r>
                        <a:rPr b="0" i="1" lang="en-US" sz="2400">
                          <a:solidFill>
                            <a:schemeClr val="dk1"/>
                          </a:solidFill>
                          <a:latin typeface="Cabin"/>
                          <a:ea typeface="Cabin"/>
                          <a:cs typeface="Cabin"/>
                          <a:sym typeface="Cabin"/>
                        </a:rPr>
                        <a:t>digitInfo</a:t>
                      </a:r>
                      <a:r>
                        <a:rPr b="0" i="0" lang="en-US" sz="2400">
                          <a:solidFill>
                            <a:schemeClr val="dk1"/>
                          </a:solidFill>
                          <a:latin typeface="Cabin"/>
                          <a:ea typeface="Cabin"/>
                          <a:cs typeface="Cabin"/>
                          <a:sym typeface="Cabin"/>
                        </a:rPr>
                        <a:t> which works as </a:t>
                      </a:r>
                      <a:r>
                        <a:rPr b="0" i="1" lang="en-US" sz="2400">
                          <a:solidFill>
                            <a:schemeClr val="dk1"/>
                          </a:solidFill>
                          <a:latin typeface="Cabin"/>
                          <a:ea typeface="Cabin"/>
                          <a:cs typeface="Cabin"/>
                          <a:sym typeface="Cabin"/>
                        </a:rPr>
                        <a:t>DecimalPipe</a:t>
                      </a:r>
                      <a:r>
                        <a:rPr b="0" i="0" lang="en-US" sz="2400">
                          <a:solidFill>
                            <a:schemeClr val="dk1"/>
                          </a:solidFill>
                          <a:latin typeface="Cabin"/>
                          <a:ea typeface="Cabin"/>
                          <a:cs typeface="Cabin"/>
                          <a:sym typeface="Cabin"/>
                        </a:rPr>
                        <a:t>.</a:t>
                      </a:r>
                      <a:endParaRPr sz="2400"/>
                    </a:p>
                  </a:txBody>
                  <a:tcPr marT="45725" marB="45725" marR="91450" marL="91450"/>
                </a:tc>
              </a:tr>
              <a:tr h="1336700">
                <a:tc>
                  <a:txBody>
                    <a:bodyPr/>
                    <a:lstStyle/>
                    <a:p>
                      <a:pPr indent="0" lvl="0" marL="0" marR="0" rtl="0" algn="l">
                        <a:spcBef>
                          <a:spcPts val="0"/>
                        </a:spcBef>
                        <a:spcAft>
                          <a:spcPts val="0"/>
                        </a:spcAft>
                        <a:buNone/>
                      </a:pPr>
                      <a:r>
                        <a:rPr lang="en-US" sz="2400"/>
                        <a:t>promise | async</a:t>
                      </a:r>
                      <a:endParaRPr sz="2400"/>
                    </a:p>
                  </a:txBody>
                  <a:tcPr marT="45725" marB="45725" marR="91450" marL="91450"/>
                </a:tc>
                <a:tc>
                  <a:txBody>
                    <a:bodyPr/>
                    <a:lstStyle/>
                    <a:p>
                      <a:pPr indent="0" lvl="0" marL="0" marR="0" rtl="0" algn="l">
                        <a:spcBef>
                          <a:spcPts val="0"/>
                        </a:spcBef>
                        <a:spcAft>
                          <a:spcPts val="0"/>
                        </a:spcAft>
                        <a:buNone/>
                      </a:pPr>
                      <a:r>
                        <a:rPr b="0" i="0" lang="en-US" sz="2400">
                          <a:solidFill>
                            <a:schemeClr val="dk1"/>
                          </a:solidFill>
                          <a:latin typeface="Cabin"/>
                          <a:ea typeface="Cabin"/>
                          <a:cs typeface="Cabin"/>
                          <a:sym typeface="Cabin"/>
                        </a:rPr>
                        <a:t>works as an observer to a promise. If the promise is resolved.</a:t>
                      </a:r>
                      <a:endParaRPr sz="2400"/>
                    </a:p>
                  </a:txBody>
                  <a:tcPr marT="45725" marB="45725" marR="91450" marL="9145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97"/>
          <p:cNvSpPr txBox="1"/>
          <p:nvPr>
            <p:ph type="title"/>
          </p:nvPr>
        </p:nvSpPr>
        <p:spPr>
          <a:xfrm>
            <a:off x="-27709" y="0"/>
            <a:ext cx="89336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Pipes</a:t>
            </a:r>
            <a:endParaRPr/>
          </a:p>
        </p:txBody>
      </p:sp>
      <p:sp>
        <p:nvSpPr>
          <p:cNvPr id="692" name="Google Shape;692;p97"/>
          <p:cNvSpPr txBox="1"/>
          <p:nvPr>
            <p:ph idx="1" type="body"/>
          </p:nvPr>
        </p:nvSpPr>
        <p:spPr>
          <a:xfrm>
            <a:off x="0" y="685800"/>
            <a:ext cx="9067800" cy="6172200"/>
          </a:xfrm>
          <a:prstGeom prst="rect">
            <a:avLst/>
          </a:prstGeom>
          <a:noFill/>
          <a:ln>
            <a:noFill/>
          </a:ln>
        </p:spPr>
        <p:txBody>
          <a:bodyPr anchorCtr="0" anchor="t" bIns="45700" lIns="91425" spcFirstLastPara="1" rIns="91425" wrap="square" tIns="45700">
            <a:noAutofit/>
          </a:bodyPr>
          <a:lstStyle/>
          <a:p>
            <a:pPr indent="-283464" lvl="0" marL="365760" rtl="0" algn="l">
              <a:lnSpc>
                <a:spcPct val="80000"/>
              </a:lnSpc>
              <a:spcBef>
                <a:spcPts val="0"/>
              </a:spcBef>
              <a:spcAft>
                <a:spcPts val="0"/>
              </a:spcAft>
              <a:buSzPts val="1938"/>
              <a:buChar char="●"/>
            </a:pPr>
            <a:r>
              <a:rPr lang="en-US" sz="2422"/>
              <a:t>params for that particular pipe can be sent separated by colon (:) symbol. The order of execution is from left to right. </a:t>
            </a:r>
            <a:endParaRPr sz="2422"/>
          </a:p>
          <a:p>
            <a:pPr indent="-283464" lvl="0" marL="365760" rtl="0" algn="l">
              <a:lnSpc>
                <a:spcPct val="80000"/>
              </a:lnSpc>
              <a:spcBef>
                <a:spcPts val="600"/>
              </a:spcBef>
              <a:spcAft>
                <a:spcPts val="0"/>
              </a:spcAft>
              <a:buSzPts val="1938"/>
              <a:buChar char="●"/>
            </a:pPr>
            <a:r>
              <a:rPr lang="en-US" sz="2422"/>
              <a:t>The pipe operator only works in your templates and not in JavaScript code. </a:t>
            </a:r>
            <a:endParaRPr sz="2422"/>
          </a:p>
          <a:p>
            <a:pPr indent="-283464" lvl="0" marL="365760" rtl="0" algn="l">
              <a:lnSpc>
                <a:spcPct val="80000"/>
              </a:lnSpc>
              <a:spcBef>
                <a:spcPts val="600"/>
              </a:spcBef>
              <a:spcAft>
                <a:spcPts val="0"/>
              </a:spcAft>
              <a:buSzPts val="1938"/>
              <a:buChar char="●"/>
            </a:pPr>
            <a:r>
              <a:rPr lang="en-US" sz="2422"/>
              <a:t>In JavaScript the pipe symbol works as bitwise operator.</a:t>
            </a:r>
            <a:endParaRPr/>
          </a:p>
          <a:p>
            <a:pPr indent="0" lvl="0" marL="82296" rtl="0" algn="l">
              <a:lnSpc>
                <a:spcPct val="80000"/>
              </a:lnSpc>
              <a:spcBef>
                <a:spcPts val="600"/>
              </a:spcBef>
              <a:spcAft>
                <a:spcPts val="0"/>
              </a:spcAft>
              <a:buSzPts val="1216"/>
              <a:buNone/>
            </a:pPr>
            <a:r>
              <a:t/>
            </a:r>
            <a:endParaRPr b="1" sz="1520"/>
          </a:p>
          <a:p>
            <a:pPr indent="0" lvl="0" marL="82296" rtl="0" algn="l">
              <a:lnSpc>
                <a:spcPct val="80000"/>
              </a:lnSpc>
              <a:spcBef>
                <a:spcPts val="600"/>
              </a:spcBef>
              <a:spcAft>
                <a:spcPts val="0"/>
              </a:spcAft>
              <a:buSzPts val="1216"/>
              <a:buNone/>
            </a:pPr>
            <a:r>
              <a:rPr b="1" lang="en-US" sz="1520"/>
              <a:t>Code example</a:t>
            </a:r>
            <a:endParaRPr/>
          </a:p>
          <a:p>
            <a:pPr indent="0" lvl="0" marL="82296" rtl="0" algn="l">
              <a:lnSpc>
                <a:spcPct val="80000"/>
              </a:lnSpc>
              <a:spcBef>
                <a:spcPts val="600"/>
              </a:spcBef>
              <a:spcAft>
                <a:spcPts val="0"/>
              </a:spcAft>
              <a:buSzPts val="1443"/>
              <a:buNone/>
            </a:pPr>
            <a:r>
              <a:rPr lang="en-US" sz="1804"/>
              <a:t>import {Component, View} from 'angular2/core';</a:t>
            </a:r>
            <a:endParaRPr/>
          </a:p>
          <a:p>
            <a:pPr indent="0" lvl="0" marL="82296" rtl="0" algn="l">
              <a:lnSpc>
                <a:spcPct val="80000"/>
              </a:lnSpc>
              <a:spcBef>
                <a:spcPts val="600"/>
              </a:spcBef>
              <a:spcAft>
                <a:spcPts val="0"/>
              </a:spcAft>
              <a:buSzPts val="1443"/>
              <a:buNone/>
            </a:pPr>
            <a:r>
              <a:rPr lang="en-US" sz="1804"/>
              <a:t>@Component({</a:t>
            </a:r>
            <a:endParaRPr/>
          </a:p>
          <a:p>
            <a:pPr indent="0" lvl="0" marL="82296" rtl="0" algn="l">
              <a:lnSpc>
                <a:spcPct val="80000"/>
              </a:lnSpc>
              <a:spcBef>
                <a:spcPts val="600"/>
              </a:spcBef>
              <a:spcAft>
                <a:spcPts val="0"/>
              </a:spcAft>
              <a:buSzPts val="1443"/>
              <a:buNone/>
            </a:pPr>
            <a:r>
              <a:rPr lang="en-US" sz="1804"/>
              <a:t>  selector: 'date-pipe',</a:t>
            </a:r>
            <a:endParaRPr/>
          </a:p>
          <a:p>
            <a:pPr indent="0" lvl="0" marL="82296" rtl="0" algn="l">
              <a:lnSpc>
                <a:spcPct val="80000"/>
              </a:lnSpc>
              <a:spcBef>
                <a:spcPts val="600"/>
              </a:spcBef>
              <a:spcAft>
                <a:spcPts val="0"/>
              </a:spcAft>
              <a:buSzPts val="1443"/>
              <a:buNone/>
            </a:pPr>
            <a:r>
              <a:rPr lang="en-US" sz="1804"/>
              <a:t>  </a:t>
            </a:r>
            <a:endParaRPr/>
          </a:p>
          <a:p>
            <a:pPr indent="0" lvl="0" marL="82296" rtl="0" algn="l">
              <a:lnSpc>
                <a:spcPct val="80000"/>
              </a:lnSpc>
              <a:spcBef>
                <a:spcPts val="600"/>
              </a:spcBef>
              <a:spcAft>
                <a:spcPts val="0"/>
              </a:spcAft>
              <a:buSzPts val="1443"/>
              <a:buNone/>
            </a:pPr>
            <a:r>
              <a:rPr lang="en-US" sz="1804"/>
              <a:t>})</a:t>
            </a:r>
            <a:endParaRPr/>
          </a:p>
          <a:p>
            <a:pPr indent="0" lvl="0" marL="82296" rtl="0" algn="l">
              <a:lnSpc>
                <a:spcPct val="80000"/>
              </a:lnSpc>
              <a:spcBef>
                <a:spcPts val="600"/>
              </a:spcBef>
              <a:spcAft>
                <a:spcPts val="0"/>
              </a:spcAft>
              <a:buSzPts val="1443"/>
              <a:buNone/>
            </a:pPr>
            <a:r>
              <a:rPr lang="en-US" sz="1804"/>
              <a:t>@View({</a:t>
            </a:r>
            <a:endParaRPr/>
          </a:p>
          <a:p>
            <a:pPr indent="0" lvl="0" marL="82296" rtl="0" algn="l">
              <a:lnSpc>
                <a:spcPct val="80000"/>
              </a:lnSpc>
              <a:spcBef>
                <a:spcPts val="600"/>
              </a:spcBef>
              <a:spcAft>
                <a:spcPts val="0"/>
              </a:spcAft>
              <a:buSzPts val="1443"/>
              <a:buNone/>
            </a:pPr>
            <a:r>
              <a:rPr lang="en-US" sz="1804"/>
              <a:t>	template: `</a:t>
            </a:r>
            <a:endParaRPr/>
          </a:p>
          <a:p>
            <a:pPr indent="0" lvl="0" marL="82296" rtl="0" algn="l">
              <a:lnSpc>
                <a:spcPct val="80000"/>
              </a:lnSpc>
              <a:spcBef>
                <a:spcPts val="600"/>
              </a:spcBef>
              <a:spcAft>
                <a:spcPts val="0"/>
              </a:spcAft>
              <a:buSzPts val="1443"/>
              <a:buNone/>
            </a:pPr>
            <a:r>
              <a:rPr lang="en-US" sz="1804"/>
              <a:t>	    &lt;h2&gt;Pipe Example&lt;/h2&gt;</a:t>
            </a:r>
            <a:endParaRPr/>
          </a:p>
          <a:p>
            <a:pPr indent="0" lvl="0" marL="82296" rtl="0" algn="l">
              <a:lnSpc>
                <a:spcPct val="80000"/>
              </a:lnSpc>
              <a:spcBef>
                <a:spcPts val="600"/>
              </a:spcBef>
              <a:spcAft>
                <a:spcPts val="0"/>
              </a:spcAft>
              <a:buSzPts val="1443"/>
              <a:buNone/>
            </a:pPr>
            <a:r>
              <a:rPr lang="en-US" sz="1804"/>
              <a:t>	    &lt;h4&gt;1. Today is {{today}}&lt;/h4&gt;</a:t>
            </a:r>
            <a:endParaRPr/>
          </a:p>
          <a:p>
            <a:pPr indent="0" lvl="0" marL="82296" rtl="0" algn="l">
              <a:lnSpc>
                <a:spcPct val="80000"/>
              </a:lnSpc>
              <a:spcBef>
                <a:spcPts val="600"/>
              </a:spcBef>
              <a:spcAft>
                <a:spcPts val="0"/>
              </a:spcAft>
              <a:buSzPts val="1443"/>
              <a:buNone/>
            </a:pPr>
            <a:r>
              <a:rPr lang="en-US" sz="1804"/>
              <a:t>	    &lt;h4&gt;2. Today is {{today | date}}&lt;/h4&gt;</a:t>
            </a:r>
            <a:endParaRPr/>
          </a:p>
          <a:p>
            <a:pPr indent="0" lvl="0" marL="82296" rtl="0" algn="l">
              <a:lnSpc>
                <a:spcPct val="80000"/>
              </a:lnSpc>
              <a:spcBef>
                <a:spcPts val="600"/>
              </a:spcBef>
              <a:spcAft>
                <a:spcPts val="0"/>
              </a:spcAft>
              <a:buSzPts val="1443"/>
              <a:buNone/>
            </a:pPr>
            <a:r>
              <a:rPr lang="en-US" sz="1804"/>
              <a:t>	    &lt;h4&gt;3. Today is {{today | date:"dd/MM/yyyy"}}&lt;/h4&gt;</a:t>
            </a:r>
            <a:endParaRPr/>
          </a:p>
          <a:p>
            <a:pPr indent="0" lvl="0" marL="82296" rtl="0" algn="l">
              <a:lnSpc>
                <a:spcPct val="80000"/>
              </a:lnSpc>
              <a:spcBef>
                <a:spcPts val="600"/>
              </a:spcBef>
              <a:spcAft>
                <a:spcPts val="0"/>
              </a:spcAft>
              <a:buSzPts val="1443"/>
              <a:buNone/>
            </a:pPr>
            <a:r>
              <a:rPr lang="en-US" sz="1804"/>
              <a:t>	    `</a:t>
            </a:r>
            <a:endParaRPr/>
          </a:p>
          <a:p>
            <a:pPr indent="0" lvl="0" marL="82296" rtl="0" algn="l">
              <a:lnSpc>
                <a:spcPct val="80000"/>
              </a:lnSpc>
              <a:spcBef>
                <a:spcPts val="600"/>
              </a:spcBef>
              <a:spcAft>
                <a:spcPts val="0"/>
              </a:spcAft>
              <a:buSzPts val="1443"/>
              <a:buNone/>
            </a:pPr>
            <a:r>
              <a:rPr lang="en-US" sz="1804"/>
              <a:t>})</a:t>
            </a:r>
            <a:endParaRPr sz="1804"/>
          </a:p>
        </p:txBody>
      </p:sp>
      <p:sp>
        <p:nvSpPr>
          <p:cNvPr id="693" name="Google Shape;693;p97"/>
          <p:cNvSpPr txBox="1"/>
          <p:nvPr/>
        </p:nvSpPr>
        <p:spPr>
          <a:xfrm>
            <a:off x="4800600" y="3429000"/>
            <a:ext cx="4114800" cy="923330"/>
          </a:xfrm>
          <a:prstGeom prst="rect">
            <a:avLst/>
          </a:prstGeom>
          <a:noFill/>
          <a:ln>
            <a:noFill/>
          </a:ln>
        </p:spPr>
        <p:txBody>
          <a:bodyPr anchorCtr="0" anchor="t" bIns="45700" lIns="91425" spcFirstLastPara="1" rIns="91425" wrap="square" tIns="45700">
            <a:noAutofit/>
          </a:bodyPr>
          <a:lstStyle/>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export class DatePipe {</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	today = new Date();</a:t>
            </a:r>
            <a:endParaRPr/>
          </a:p>
          <a:p>
            <a:pPr indent="0" lvl="0" marL="82296" marR="0" rtl="0" algn="l">
              <a:spcBef>
                <a:spcPts val="0"/>
              </a:spcBef>
              <a:spcAft>
                <a:spcPts val="0"/>
              </a:spcAft>
              <a:buClr>
                <a:schemeClr val="dk1"/>
              </a:buClr>
              <a:buSzPts val="1800"/>
              <a:buFont typeface="Cabin"/>
              <a:buNone/>
            </a:pPr>
            <a:r>
              <a:rPr lang="en-US" sz="1800">
                <a:solidFill>
                  <a:schemeClr val="dk1"/>
                </a:solidFill>
                <a:latin typeface="Cabin"/>
                <a:ea typeface="Cabin"/>
                <a:cs typeface="Cabin"/>
                <a:sym typeface="Cabin"/>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98"/>
          <p:cNvSpPr txBox="1"/>
          <p:nvPr>
            <p:ph type="title"/>
          </p:nvPr>
        </p:nvSpPr>
        <p:spPr>
          <a:xfrm>
            <a:off x="228600" y="152400"/>
            <a:ext cx="749808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How to create custom Pipes</a:t>
            </a:r>
            <a:endParaRPr sz="3870"/>
          </a:p>
        </p:txBody>
      </p:sp>
      <p:sp>
        <p:nvSpPr>
          <p:cNvPr id="699" name="Google Shape;699;p98"/>
          <p:cNvSpPr txBox="1"/>
          <p:nvPr>
            <p:ph idx="1" type="body"/>
          </p:nvPr>
        </p:nvSpPr>
        <p:spPr>
          <a:xfrm>
            <a:off x="0" y="762000"/>
            <a:ext cx="8933688" cy="60198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984"/>
              <a:buNone/>
            </a:pPr>
            <a:r>
              <a:rPr lang="en-US" sz="2480"/>
              <a:t>Along with using inbuilt pipes, it is also possible to create custom pipes. Below are steps for same</a:t>
            </a:r>
            <a:endParaRPr/>
          </a:p>
          <a:p>
            <a:pPr indent="0" lvl="0" marL="82296" rtl="0" algn="l">
              <a:lnSpc>
                <a:spcPct val="80000"/>
              </a:lnSpc>
              <a:spcBef>
                <a:spcPts val="600"/>
              </a:spcBef>
              <a:spcAft>
                <a:spcPts val="0"/>
              </a:spcAft>
              <a:buSzPts val="1984"/>
              <a:buNone/>
            </a:pPr>
            <a:r>
              <a:rPr b="1" lang="en-US" sz="2480"/>
              <a:t>step 1</a:t>
            </a:r>
            <a:r>
              <a:rPr lang="en-US" sz="2480"/>
              <a:t>: Create a typescript class named as WelcomePipe. </a:t>
            </a:r>
            <a:br>
              <a:rPr lang="en-US" sz="2480"/>
            </a:br>
            <a:r>
              <a:rPr b="1" lang="en-US" sz="2480"/>
              <a:t>step 2</a:t>
            </a:r>
            <a:r>
              <a:rPr lang="en-US" sz="2480"/>
              <a:t>: Import Pipe and PipeTransform interface from angular core module. </a:t>
            </a:r>
            <a:br>
              <a:rPr lang="en-US" sz="2480"/>
            </a:br>
            <a:r>
              <a:rPr b="1" lang="en-US" sz="2480"/>
              <a:t>step 3</a:t>
            </a:r>
            <a:r>
              <a:rPr lang="en-US" sz="2480"/>
              <a:t>: Decorate WelcomePipe with </a:t>
            </a:r>
            <a:r>
              <a:rPr lang="en-US" sz="2480">
                <a:solidFill>
                  <a:srgbClr val="FF0000"/>
                </a:solidFill>
              </a:rPr>
              <a:t>@Pipe </a:t>
            </a:r>
            <a:r>
              <a:rPr lang="en-US" sz="2480"/>
              <a:t>. Its </a:t>
            </a:r>
            <a:r>
              <a:rPr b="1" lang="en-US" sz="2480"/>
              <a:t>name</a:t>
            </a:r>
            <a:r>
              <a:rPr lang="en-US" sz="2480"/>
              <a:t> metadata will define custom pipe name. </a:t>
            </a:r>
            <a:br>
              <a:rPr lang="en-US" sz="2480"/>
            </a:br>
            <a:r>
              <a:rPr b="1" lang="en-US" sz="2480"/>
              <a:t>step 4</a:t>
            </a:r>
            <a:r>
              <a:rPr lang="en-US" sz="2480"/>
              <a:t>: WelcomePipe will implement </a:t>
            </a:r>
            <a:r>
              <a:rPr lang="en-US" sz="2480">
                <a:solidFill>
                  <a:srgbClr val="FF0000"/>
                </a:solidFill>
              </a:rPr>
              <a:t>PipeTransform</a:t>
            </a:r>
            <a:r>
              <a:rPr lang="en-US" sz="2480"/>
              <a:t> interface. </a:t>
            </a:r>
            <a:br>
              <a:rPr lang="en-US" sz="2480"/>
            </a:br>
            <a:r>
              <a:rPr b="1" lang="en-US" sz="2480"/>
              <a:t>step 5</a:t>
            </a:r>
            <a:r>
              <a:rPr lang="en-US" sz="2480"/>
              <a:t>: Override </a:t>
            </a:r>
            <a:r>
              <a:rPr lang="en-US" sz="2480">
                <a:solidFill>
                  <a:srgbClr val="FF0000"/>
                </a:solidFill>
              </a:rPr>
              <a:t>transform() </a:t>
            </a:r>
            <a:r>
              <a:rPr lang="en-US" sz="2480"/>
              <a:t>method of </a:t>
            </a:r>
            <a:r>
              <a:rPr lang="en-US" sz="2480">
                <a:solidFill>
                  <a:srgbClr val="FF0000"/>
                </a:solidFill>
              </a:rPr>
              <a:t>PipeTransform</a:t>
            </a:r>
            <a:r>
              <a:rPr lang="en-US" sz="2480"/>
              <a:t> interface. The parameter of transform() can be of any type. In our example we are using string data type and return type is also a string. Here we will perform task which needs to be done by our custom pipe and return the result. This is the result which will be returned by custom pipe.</a:t>
            </a:r>
            <a:br>
              <a:rPr lang="en-US" sz="2480"/>
            </a:br>
            <a:r>
              <a:rPr b="1" lang="en-US" sz="2480"/>
              <a:t>step 6</a:t>
            </a:r>
            <a:r>
              <a:rPr lang="en-US" sz="2480"/>
              <a:t>: To make custom pipe available at application level, declare WelcomePipe in @NgModule decorator. In our example module file is module.ts.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99"/>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Can we invoke Pipe in Component code, instead of in template?</a:t>
            </a:r>
            <a:endParaRPr sz="3870"/>
          </a:p>
        </p:txBody>
      </p:sp>
      <p:sp>
        <p:nvSpPr>
          <p:cNvPr id="705" name="Google Shape;705;p99"/>
          <p:cNvSpPr txBox="1"/>
          <p:nvPr>
            <p:ph idx="1" type="body"/>
          </p:nvPr>
        </p:nvSpPr>
        <p:spPr>
          <a:xfrm>
            <a:off x="0" y="1295400"/>
            <a:ext cx="89336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Yes, it is possible to invoke Pipe from Component or Service code, as shown below</a:t>
            </a:r>
            <a:endParaRPr/>
          </a:p>
        </p:txBody>
      </p:sp>
      <p:pic>
        <p:nvPicPr>
          <p:cNvPr id="706" name="Google Shape;706;p99"/>
          <p:cNvPicPr preferRelativeResize="0"/>
          <p:nvPr/>
        </p:nvPicPr>
        <p:blipFill rotWithShape="1">
          <a:blip r:embed="rId3">
            <a:alphaModFix/>
          </a:blip>
          <a:srcRect b="0" l="0" r="0" t="0"/>
          <a:stretch/>
        </p:blipFill>
        <p:spPr>
          <a:xfrm>
            <a:off x="5147" y="3276600"/>
            <a:ext cx="9143850" cy="2071687"/>
          </a:xfrm>
          <a:prstGeom prst="rect">
            <a:avLst/>
          </a:prstGeom>
          <a:noFill/>
          <a:ln>
            <a:noFill/>
          </a:ln>
        </p:spPr>
      </p:pic>
      <p:sp>
        <p:nvSpPr>
          <p:cNvPr id="707" name="Google Shape;707;p99"/>
          <p:cNvSpPr txBox="1"/>
          <p:nvPr/>
        </p:nvSpPr>
        <p:spPr>
          <a:xfrm>
            <a:off x="5791200" y="2209800"/>
            <a:ext cx="31242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Step 1. Create pipe’s object thru Dependency Injection, from Constructor</a:t>
            </a:r>
            <a:endParaRPr sz="1800">
              <a:solidFill>
                <a:srgbClr val="FF0000"/>
              </a:solidFill>
              <a:latin typeface="Cabin"/>
              <a:ea typeface="Cabin"/>
              <a:cs typeface="Cabin"/>
              <a:sym typeface="Cabin"/>
            </a:endParaRPr>
          </a:p>
        </p:txBody>
      </p:sp>
      <p:sp>
        <p:nvSpPr>
          <p:cNvPr id="708" name="Google Shape;708;p99"/>
          <p:cNvSpPr txBox="1"/>
          <p:nvPr/>
        </p:nvSpPr>
        <p:spPr>
          <a:xfrm>
            <a:off x="5181600" y="5181600"/>
            <a:ext cx="3124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Step 2. Invoke transform() method, with the object of any pipe, pass input data and additional parameters</a:t>
            </a:r>
            <a:endParaRPr sz="1800">
              <a:solidFill>
                <a:srgbClr val="FF0000"/>
              </a:solidFill>
              <a:latin typeface="Cabin"/>
              <a:ea typeface="Cabin"/>
              <a:cs typeface="Cabin"/>
              <a:sym typeface="Cabin"/>
            </a:endParaRPr>
          </a:p>
        </p:txBody>
      </p:sp>
      <p:cxnSp>
        <p:nvCxnSpPr>
          <p:cNvPr id="709" name="Google Shape;709;p99"/>
          <p:cNvCxnSpPr>
            <a:endCxn id="707" idx="1"/>
          </p:cNvCxnSpPr>
          <p:nvPr/>
        </p:nvCxnSpPr>
        <p:spPr>
          <a:xfrm flipH="1" rot="10800000">
            <a:off x="3657600" y="2671465"/>
            <a:ext cx="2133600" cy="605100"/>
          </a:xfrm>
          <a:prstGeom prst="straightConnector1">
            <a:avLst/>
          </a:prstGeom>
          <a:noFill/>
          <a:ln cap="flat" cmpd="sng" w="9525">
            <a:solidFill>
              <a:schemeClr val="accent1"/>
            </a:solidFill>
            <a:prstDash val="solid"/>
            <a:round/>
            <a:headEnd len="sm" w="sm" type="none"/>
            <a:tailEnd len="med" w="med" type="stealth"/>
          </a:ln>
        </p:spPr>
      </p:cxnSp>
      <p:cxnSp>
        <p:nvCxnSpPr>
          <p:cNvPr id="710" name="Google Shape;710;p99"/>
          <p:cNvCxnSpPr/>
          <p:nvPr/>
        </p:nvCxnSpPr>
        <p:spPr>
          <a:xfrm>
            <a:off x="5486400" y="4191000"/>
            <a:ext cx="685800" cy="1157287"/>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100"/>
          <p:cNvSpPr txBox="1"/>
          <p:nvPr>
            <p:ph type="title"/>
          </p:nvPr>
        </p:nvSpPr>
        <p:spPr>
          <a:xfrm>
            <a:off x="13855" y="76200"/>
            <a:ext cx="8933688" cy="80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Service</a:t>
            </a:r>
            <a:endParaRPr/>
          </a:p>
        </p:txBody>
      </p:sp>
      <p:sp>
        <p:nvSpPr>
          <p:cNvPr id="716" name="Google Shape;716;p100"/>
          <p:cNvSpPr txBox="1"/>
          <p:nvPr>
            <p:ph idx="1" type="body"/>
          </p:nvPr>
        </p:nvSpPr>
        <p:spPr>
          <a:xfrm>
            <a:off x="152400" y="838200"/>
            <a:ext cx="8781288" cy="30480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2368"/>
              <a:buChar char="●"/>
            </a:pPr>
            <a:r>
              <a:rPr lang="en-US" sz="2960"/>
              <a:t>A service is used when a common functionality needs to be provided to various modules. </a:t>
            </a:r>
            <a:endParaRPr sz="2960"/>
          </a:p>
          <a:p>
            <a:pPr indent="-283464" lvl="0" marL="365760" rtl="0" algn="l">
              <a:lnSpc>
                <a:spcPct val="100000"/>
              </a:lnSpc>
              <a:spcBef>
                <a:spcPts val="600"/>
              </a:spcBef>
              <a:spcAft>
                <a:spcPts val="0"/>
              </a:spcAft>
              <a:buSzPts val="2368"/>
              <a:buChar char="●"/>
            </a:pPr>
            <a:r>
              <a:rPr lang="en-US" sz="2960"/>
              <a:t>For example, we could have a database functionality that could be reused among various modules. </a:t>
            </a:r>
            <a:endParaRPr sz="2960"/>
          </a:p>
          <a:p>
            <a:pPr indent="-283464" lvl="0" marL="365760" rtl="0" algn="l">
              <a:lnSpc>
                <a:spcPct val="100000"/>
              </a:lnSpc>
              <a:spcBef>
                <a:spcPts val="600"/>
              </a:spcBef>
              <a:spcAft>
                <a:spcPts val="0"/>
              </a:spcAft>
              <a:buSzPts val="2368"/>
              <a:buChar char="●"/>
            </a:pPr>
            <a:r>
              <a:rPr lang="en-US" sz="2960"/>
              <a:t>And hence you could create a service that could have the database functionality.</a:t>
            </a:r>
            <a:endParaRPr/>
          </a:p>
        </p:txBody>
      </p:sp>
      <p:sp>
        <p:nvSpPr>
          <p:cNvPr id="717" name="Google Shape;717;p100"/>
          <p:cNvSpPr/>
          <p:nvPr/>
        </p:nvSpPr>
        <p:spPr>
          <a:xfrm>
            <a:off x="990600" y="4191000"/>
            <a:ext cx="2133600" cy="9144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Module 1</a:t>
            </a:r>
            <a:endParaRPr sz="1800">
              <a:solidFill>
                <a:schemeClr val="lt1"/>
              </a:solidFill>
              <a:latin typeface="Cabin"/>
              <a:ea typeface="Cabin"/>
              <a:cs typeface="Cabin"/>
              <a:sym typeface="Cabin"/>
            </a:endParaRPr>
          </a:p>
        </p:txBody>
      </p:sp>
      <p:sp>
        <p:nvSpPr>
          <p:cNvPr id="718" name="Google Shape;718;p100"/>
          <p:cNvSpPr/>
          <p:nvPr/>
        </p:nvSpPr>
        <p:spPr>
          <a:xfrm>
            <a:off x="5638800" y="4191000"/>
            <a:ext cx="2133600" cy="9144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Module 3</a:t>
            </a:r>
            <a:endParaRPr sz="1800">
              <a:solidFill>
                <a:schemeClr val="lt1"/>
              </a:solidFill>
              <a:latin typeface="Cabin"/>
              <a:ea typeface="Cabin"/>
              <a:cs typeface="Cabin"/>
              <a:sym typeface="Cabin"/>
            </a:endParaRPr>
          </a:p>
        </p:txBody>
      </p:sp>
      <p:sp>
        <p:nvSpPr>
          <p:cNvPr id="719" name="Google Shape;719;p100"/>
          <p:cNvSpPr/>
          <p:nvPr/>
        </p:nvSpPr>
        <p:spPr>
          <a:xfrm>
            <a:off x="3325091" y="4191000"/>
            <a:ext cx="2133600" cy="9144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Module 2</a:t>
            </a:r>
            <a:endParaRPr sz="1800">
              <a:solidFill>
                <a:schemeClr val="lt1"/>
              </a:solidFill>
              <a:latin typeface="Cabin"/>
              <a:ea typeface="Cabin"/>
              <a:cs typeface="Cabin"/>
              <a:sym typeface="Cabin"/>
            </a:endParaRPr>
          </a:p>
        </p:txBody>
      </p:sp>
      <p:sp>
        <p:nvSpPr>
          <p:cNvPr id="720" name="Google Shape;720;p100"/>
          <p:cNvSpPr/>
          <p:nvPr/>
        </p:nvSpPr>
        <p:spPr>
          <a:xfrm>
            <a:off x="1025236" y="5410200"/>
            <a:ext cx="6747164" cy="914400"/>
          </a:xfrm>
          <a:prstGeom prst="rect">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Services</a:t>
            </a:r>
            <a:endParaRPr sz="1800">
              <a:solidFill>
                <a:schemeClr val="lt1"/>
              </a:solidFill>
              <a:latin typeface="Cabin"/>
              <a:ea typeface="Cabin"/>
              <a:cs typeface="Cabin"/>
              <a:sym typeface="Cabin"/>
            </a:endParaRPr>
          </a:p>
        </p:txBody>
      </p:sp>
      <p:sp>
        <p:nvSpPr>
          <p:cNvPr id="721" name="Google Shape;721;p100"/>
          <p:cNvSpPr/>
          <p:nvPr/>
        </p:nvSpPr>
        <p:spPr>
          <a:xfrm>
            <a:off x="6591300" y="4953000"/>
            <a:ext cx="228600" cy="762000"/>
          </a:xfrm>
          <a:prstGeom prst="down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722" name="Google Shape;722;p100"/>
          <p:cNvSpPr/>
          <p:nvPr/>
        </p:nvSpPr>
        <p:spPr>
          <a:xfrm>
            <a:off x="4284518" y="4987636"/>
            <a:ext cx="228600" cy="762000"/>
          </a:xfrm>
          <a:prstGeom prst="down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723" name="Google Shape;723;p100"/>
          <p:cNvSpPr/>
          <p:nvPr/>
        </p:nvSpPr>
        <p:spPr>
          <a:xfrm>
            <a:off x="1943100" y="4953000"/>
            <a:ext cx="228600" cy="762000"/>
          </a:xfrm>
          <a:prstGeom prst="down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01"/>
          <p:cNvSpPr txBox="1"/>
          <p:nvPr>
            <p:ph type="title"/>
          </p:nvPr>
        </p:nvSpPr>
        <p:spPr>
          <a:xfrm>
            <a:off x="-27709" y="27709"/>
            <a:ext cx="8933688" cy="639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Steps to create Service</a:t>
            </a:r>
            <a:endParaRPr sz="3870"/>
          </a:p>
        </p:txBody>
      </p:sp>
      <p:sp>
        <p:nvSpPr>
          <p:cNvPr id="729" name="Google Shape;729;p101"/>
          <p:cNvSpPr txBox="1"/>
          <p:nvPr>
            <p:ph idx="1" type="body"/>
          </p:nvPr>
        </p:nvSpPr>
        <p:spPr>
          <a:xfrm>
            <a:off x="-27709" y="609600"/>
            <a:ext cx="8933688" cy="62484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2368"/>
              <a:buNone/>
            </a:pPr>
            <a:r>
              <a:rPr lang="en-US" sz="2960"/>
              <a:t>Following are steps to create a service.</a:t>
            </a:r>
            <a:endParaRPr/>
          </a:p>
          <a:p>
            <a:pPr indent="0" lvl="0" marL="82296" rtl="0" algn="l">
              <a:lnSpc>
                <a:spcPct val="80000"/>
              </a:lnSpc>
              <a:spcBef>
                <a:spcPts val="600"/>
              </a:spcBef>
              <a:spcAft>
                <a:spcPts val="0"/>
              </a:spcAft>
              <a:buSzPts val="2368"/>
              <a:buNone/>
            </a:pPr>
            <a:r>
              <a:rPr b="1" lang="en-US" sz="2960"/>
              <a:t>Step 1</a:t>
            </a:r>
            <a:r>
              <a:rPr lang="en-US" sz="2960"/>
              <a:t> − Create a separate class which has the injectable decorator. </a:t>
            </a:r>
            <a:endParaRPr sz="2960"/>
          </a:p>
          <a:p>
            <a:pPr indent="0" lvl="0" marL="82296" rtl="0" algn="l">
              <a:lnSpc>
                <a:spcPct val="80000"/>
              </a:lnSpc>
              <a:spcBef>
                <a:spcPts val="600"/>
              </a:spcBef>
              <a:spcAft>
                <a:spcPts val="0"/>
              </a:spcAft>
              <a:buSzPts val="2368"/>
              <a:buNone/>
            </a:pPr>
            <a:r>
              <a:rPr lang="en-US" sz="2960"/>
              <a:t>   The injectable decorator allows the functionality of this class to be injected and used in any Angular JS module.</a:t>
            </a:r>
            <a:endParaRPr/>
          </a:p>
          <a:p>
            <a:pPr indent="0" lvl="0" marL="82296" rtl="0" algn="l">
              <a:lnSpc>
                <a:spcPct val="80000"/>
              </a:lnSpc>
              <a:spcBef>
                <a:spcPts val="600"/>
              </a:spcBef>
              <a:spcAft>
                <a:spcPts val="0"/>
              </a:spcAft>
              <a:buSzPts val="2368"/>
              <a:buNone/>
            </a:pPr>
            <a:r>
              <a:rPr lang="en-US" sz="2960">
                <a:solidFill>
                  <a:srgbClr val="FF0000"/>
                </a:solidFill>
              </a:rPr>
              <a:t>@Injectable() </a:t>
            </a:r>
            <a:endParaRPr sz="2960">
              <a:solidFill>
                <a:srgbClr val="FF0000"/>
              </a:solidFill>
            </a:endParaRPr>
          </a:p>
          <a:p>
            <a:pPr indent="0" lvl="0" marL="82296" rtl="0" algn="l">
              <a:lnSpc>
                <a:spcPct val="80000"/>
              </a:lnSpc>
              <a:spcBef>
                <a:spcPts val="600"/>
              </a:spcBef>
              <a:spcAft>
                <a:spcPts val="0"/>
              </a:spcAft>
              <a:buSzPts val="2368"/>
              <a:buNone/>
            </a:pPr>
            <a:r>
              <a:rPr lang="en-US" sz="2960"/>
              <a:t>export class </a:t>
            </a:r>
            <a:r>
              <a:rPr b="1" lang="en-US" sz="2960"/>
              <a:t>classname</a:t>
            </a:r>
            <a:r>
              <a:rPr lang="en-US" sz="2960"/>
              <a:t> { } </a:t>
            </a:r>
            <a:endParaRPr sz="2960"/>
          </a:p>
          <a:p>
            <a:pPr indent="0" lvl="0" marL="82296" rtl="0" algn="l">
              <a:lnSpc>
                <a:spcPct val="80000"/>
              </a:lnSpc>
              <a:spcBef>
                <a:spcPts val="600"/>
              </a:spcBef>
              <a:spcAft>
                <a:spcPts val="0"/>
              </a:spcAft>
              <a:buSzPts val="2368"/>
              <a:buNone/>
            </a:pPr>
            <a:r>
              <a:rPr b="1" lang="en-US" sz="2960"/>
              <a:t>Step 2</a:t>
            </a:r>
            <a:r>
              <a:rPr lang="en-US" sz="2960"/>
              <a:t> − Next in your appComponent module or the module in which you want to use the service, you need to define it as a provider in the @Component decorator.</a:t>
            </a:r>
            <a:endParaRPr/>
          </a:p>
          <a:p>
            <a:pPr indent="0" lvl="0" marL="82296" rtl="0" algn="l">
              <a:lnSpc>
                <a:spcPct val="80000"/>
              </a:lnSpc>
              <a:spcBef>
                <a:spcPts val="600"/>
              </a:spcBef>
              <a:spcAft>
                <a:spcPts val="0"/>
              </a:spcAft>
              <a:buSzPts val="2368"/>
              <a:buNone/>
            </a:pPr>
            <a:r>
              <a:rPr lang="en-US" sz="2960"/>
              <a:t>@Component ({ </a:t>
            </a:r>
            <a:endParaRPr sz="2960"/>
          </a:p>
          <a:p>
            <a:pPr indent="0" lvl="0" marL="82296" rtl="0" algn="l">
              <a:lnSpc>
                <a:spcPct val="80000"/>
              </a:lnSpc>
              <a:spcBef>
                <a:spcPts val="600"/>
              </a:spcBef>
              <a:spcAft>
                <a:spcPts val="0"/>
              </a:spcAft>
              <a:buSzPts val="2368"/>
              <a:buNone/>
            </a:pPr>
            <a:r>
              <a:rPr lang="en-US" sz="2960">
                <a:solidFill>
                  <a:srgbClr val="FF0000"/>
                </a:solidFill>
              </a:rPr>
              <a:t>providers</a:t>
            </a:r>
            <a:r>
              <a:rPr lang="en-US" sz="2960"/>
              <a:t> : [</a:t>
            </a:r>
            <a:r>
              <a:rPr b="1" lang="en-US" sz="2960"/>
              <a:t>classname</a:t>
            </a:r>
            <a:r>
              <a:rPr lang="en-US" sz="2960"/>
              <a:t>] </a:t>
            </a:r>
            <a:endParaRPr sz="2960"/>
          </a:p>
          <a:p>
            <a:pPr indent="0" lvl="0" marL="82296" rtl="0" algn="l">
              <a:lnSpc>
                <a:spcPct val="80000"/>
              </a:lnSpc>
              <a:spcBef>
                <a:spcPts val="600"/>
              </a:spcBef>
              <a:spcAft>
                <a:spcPts val="0"/>
              </a:spcAft>
              <a:buSzPts val="2368"/>
              <a:buNone/>
            </a:pPr>
            <a:r>
              <a:rPr lang="en-US" sz="2960"/>
              <a:t>})</a:t>
            </a: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ES6 - Collections</a:t>
            </a:r>
            <a:endParaRPr sz="3870"/>
          </a:p>
        </p:txBody>
      </p:sp>
      <p:sp>
        <p:nvSpPr>
          <p:cNvPr id="155" name="Google Shape;155;p21"/>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ES6 introduces two new data structures: Maps and Sets. </a:t>
            </a:r>
            <a:endParaRPr/>
          </a:p>
          <a:p>
            <a:pPr indent="-283464" lvl="0" marL="365760" rtl="0" algn="l">
              <a:lnSpc>
                <a:spcPct val="100000"/>
              </a:lnSpc>
              <a:spcBef>
                <a:spcPts val="600"/>
              </a:spcBef>
              <a:spcAft>
                <a:spcPts val="0"/>
              </a:spcAft>
              <a:buSzPts val="2560"/>
              <a:buChar char="●"/>
            </a:pPr>
            <a:r>
              <a:rPr lang="en-US">
                <a:solidFill>
                  <a:srgbClr val="FF0000"/>
                </a:solidFill>
              </a:rPr>
              <a:t>Maps</a:t>
            </a:r>
            <a:r>
              <a:rPr lang="en-US"/>
              <a:t>: This data structure enables mapping a key to a value. </a:t>
            </a:r>
            <a:endParaRPr/>
          </a:p>
          <a:p>
            <a:pPr indent="-283464" lvl="0" marL="365760" rtl="0" algn="l">
              <a:lnSpc>
                <a:spcPct val="100000"/>
              </a:lnSpc>
              <a:spcBef>
                <a:spcPts val="600"/>
              </a:spcBef>
              <a:spcAft>
                <a:spcPts val="0"/>
              </a:spcAft>
              <a:buSzPts val="2560"/>
              <a:buChar char="●"/>
            </a:pPr>
            <a:r>
              <a:rPr lang="en-US">
                <a:solidFill>
                  <a:srgbClr val="FF0000"/>
                </a:solidFill>
              </a:rPr>
              <a:t>Sets</a:t>
            </a:r>
            <a:r>
              <a:rPr lang="en-US"/>
              <a:t>: Sets are similar to arrays. However, sets do not encourage duplicates.</a:t>
            </a:r>
            <a:endParaRPr b="1" u="sng"/>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102"/>
          <p:cNvSpPr txBox="1"/>
          <p:nvPr>
            <p:ph type="title"/>
          </p:nvPr>
        </p:nvSpPr>
        <p:spPr>
          <a:xfrm>
            <a:off x="19987" y="34977"/>
            <a:ext cx="8933688"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What is Promise?</a:t>
            </a:r>
            <a:endParaRPr sz="3870"/>
          </a:p>
        </p:txBody>
      </p:sp>
      <p:sp>
        <p:nvSpPr>
          <p:cNvPr id="735" name="Google Shape;735;p102"/>
          <p:cNvSpPr txBox="1"/>
          <p:nvPr>
            <p:ph idx="1" type="body"/>
          </p:nvPr>
        </p:nvSpPr>
        <p:spPr>
          <a:xfrm>
            <a:off x="-11243" y="609600"/>
            <a:ext cx="8933688"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Promises are used to handle Asynchronous activities, and generally used in Services.</a:t>
            </a:r>
            <a:endParaRPr/>
          </a:p>
          <a:p>
            <a:pPr indent="0" lvl="0" marL="82296" rtl="0" algn="l">
              <a:lnSpc>
                <a:spcPct val="100000"/>
              </a:lnSpc>
              <a:spcBef>
                <a:spcPts val="600"/>
              </a:spcBef>
              <a:spcAft>
                <a:spcPts val="0"/>
              </a:spcAft>
              <a:buSzPts val="2560"/>
              <a:buNone/>
            </a:pPr>
            <a:r>
              <a:t/>
            </a:r>
            <a:endParaRPr/>
          </a:p>
          <a:p>
            <a:pPr indent="0" lvl="0" marL="82296" rtl="0" algn="l">
              <a:lnSpc>
                <a:spcPct val="100000"/>
              </a:lnSpc>
              <a:spcBef>
                <a:spcPts val="600"/>
              </a:spcBef>
              <a:spcAft>
                <a:spcPts val="0"/>
              </a:spcAft>
              <a:buSzPts val="2560"/>
              <a:buNone/>
            </a:pPr>
            <a:r>
              <a:rPr lang="en-US"/>
              <a:t>Whenever a time consuming activity need to be performed, promise can be used by providing success/failure  functions,  and further Main application can keep proceeding with other activities.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103"/>
          <p:cNvSpPr txBox="1"/>
          <p:nvPr>
            <p:ph type="title"/>
          </p:nvPr>
        </p:nvSpPr>
        <p:spPr>
          <a:xfrm>
            <a:off x="19987" y="34977"/>
            <a:ext cx="8933688"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What is Promise?</a:t>
            </a:r>
            <a:endParaRPr sz="3870"/>
          </a:p>
        </p:txBody>
      </p:sp>
      <p:sp>
        <p:nvSpPr>
          <p:cNvPr id="741" name="Google Shape;741;p103"/>
          <p:cNvSpPr txBox="1"/>
          <p:nvPr>
            <p:ph idx="1" type="body"/>
          </p:nvPr>
        </p:nvSpPr>
        <p:spPr>
          <a:xfrm>
            <a:off x="-11243" y="609600"/>
            <a:ext cx="8933688"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b="1" lang="en-US"/>
              <a:t>States of a promise</a:t>
            </a:r>
            <a:endParaRPr/>
          </a:p>
          <a:p>
            <a:pPr indent="0" lvl="0" marL="82296" rtl="0" algn="l">
              <a:lnSpc>
                <a:spcPct val="100000"/>
              </a:lnSpc>
              <a:spcBef>
                <a:spcPts val="600"/>
              </a:spcBef>
              <a:spcAft>
                <a:spcPts val="0"/>
              </a:spcAft>
              <a:buSzPts val="2560"/>
              <a:buNone/>
            </a:pPr>
            <a:r>
              <a:rPr lang="en-US"/>
              <a:t>At any time, a promise can be in one of these three states –</a:t>
            </a:r>
            <a:endParaRPr/>
          </a:p>
          <a:p>
            <a:pPr indent="0" lvl="0" marL="82296" rtl="0" algn="l">
              <a:lnSpc>
                <a:spcPct val="100000"/>
              </a:lnSpc>
              <a:spcBef>
                <a:spcPts val="600"/>
              </a:spcBef>
              <a:spcAft>
                <a:spcPts val="0"/>
              </a:spcAft>
              <a:buSzPts val="2560"/>
              <a:buNone/>
            </a:pPr>
            <a:r>
              <a:rPr b="1" lang="en-US"/>
              <a:t>1. Pending</a:t>
            </a:r>
            <a:endParaRPr/>
          </a:p>
          <a:p>
            <a:pPr indent="0" lvl="0" marL="82296" rtl="0" algn="l">
              <a:lnSpc>
                <a:spcPct val="100000"/>
              </a:lnSpc>
              <a:spcBef>
                <a:spcPts val="600"/>
              </a:spcBef>
              <a:spcAft>
                <a:spcPts val="0"/>
              </a:spcAft>
              <a:buSzPts val="2560"/>
              <a:buNone/>
            </a:pPr>
            <a:r>
              <a:rPr lang="en-US"/>
              <a:t>A promise is </a:t>
            </a:r>
            <a:r>
              <a:rPr i="1" lang="en-US"/>
              <a:t>pending</a:t>
            </a:r>
            <a:r>
              <a:rPr lang="en-US"/>
              <a:t> when you start it. It hasn’t been resolved or rejected. It is in a neutral state.</a:t>
            </a:r>
            <a:endParaRPr/>
          </a:p>
          <a:p>
            <a:pPr indent="0" lvl="0" marL="82296" rtl="0" algn="l">
              <a:lnSpc>
                <a:spcPct val="100000"/>
              </a:lnSpc>
              <a:spcBef>
                <a:spcPts val="600"/>
              </a:spcBef>
              <a:spcAft>
                <a:spcPts val="0"/>
              </a:spcAft>
              <a:buSzPts val="2560"/>
              <a:buNone/>
            </a:pPr>
            <a:r>
              <a:rPr b="1" lang="en-US"/>
              <a:t>2. Fulfilled</a:t>
            </a:r>
            <a:endParaRPr/>
          </a:p>
          <a:p>
            <a:pPr indent="0" lvl="0" marL="82296" rtl="0" algn="l">
              <a:lnSpc>
                <a:spcPct val="100000"/>
              </a:lnSpc>
              <a:spcBef>
                <a:spcPts val="600"/>
              </a:spcBef>
              <a:spcAft>
                <a:spcPts val="0"/>
              </a:spcAft>
              <a:buSzPts val="2560"/>
              <a:buNone/>
            </a:pPr>
            <a:r>
              <a:rPr lang="en-US"/>
              <a:t>When the operation is successful, a promise is considered fulfilled or resolved.</a:t>
            </a:r>
            <a:endParaRPr/>
          </a:p>
          <a:p>
            <a:pPr indent="0" lvl="0" marL="82296" rtl="0" algn="l">
              <a:lnSpc>
                <a:spcPct val="100000"/>
              </a:lnSpc>
              <a:spcBef>
                <a:spcPts val="600"/>
              </a:spcBef>
              <a:spcAft>
                <a:spcPts val="0"/>
              </a:spcAft>
              <a:buSzPts val="2560"/>
              <a:buNone/>
            </a:pPr>
            <a:r>
              <a:rPr b="1" lang="en-US"/>
              <a:t>3. Rejected</a:t>
            </a:r>
            <a:endParaRPr/>
          </a:p>
          <a:p>
            <a:pPr indent="0" lvl="0" marL="82296" rtl="0" algn="l">
              <a:lnSpc>
                <a:spcPct val="100000"/>
              </a:lnSpc>
              <a:spcBef>
                <a:spcPts val="600"/>
              </a:spcBef>
              <a:spcAft>
                <a:spcPts val="0"/>
              </a:spcAft>
              <a:buSzPts val="2560"/>
              <a:buNone/>
            </a:pPr>
            <a:r>
              <a:rPr lang="en-US"/>
              <a:t>If an operation fails, the promise is rejected.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104"/>
          <p:cNvSpPr txBox="1"/>
          <p:nvPr>
            <p:ph type="title"/>
          </p:nvPr>
        </p:nvSpPr>
        <p:spPr>
          <a:xfrm>
            <a:off x="19987" y="34977"/>
            <a:ext cx="8933688"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Promise Code Snippets</a:t>
            </a:r>
            <a:endParaRPr sz="3870"/>
          </a:p>
        </p:txBody>
      </p:sp>
      <p:sp>
        <p:nvSpPr>
          <p:cNvPr id="747" name="Google Shape;747;p104"/>
          <p:cNvSpPr txBox="1"/>
          <p:nvPr>
            <p:ph idx="1" type="body"/>
          </p:nvPr>
        </p:nvSpPr>
        <p:spPr>
          <a:xfrm>
            <a:off x="-11243" y="609600"/>
            <a:ext cx="8933688" cy="6248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getServiceWithMultipleQueryTerm(url: string, query: string): Promise&lt;any&gt; </a:t>
            </a:r>
            <a:endParaRPr/>
          </a:p>
          <a:p>
            <a:pPr indent="0" lvl="0" marL="82296" rtl="0" algn="l">
              <a:lnSpc>
                <a:spcPct val="100000"/>
              </a:lnSpc>
              <a:spcBef>
                <a:spcPts val="600"/>
              </a:spcBef>
              <a:spcAft>
                <a:spcPts val="0"/>
              </a:spcAft>
              <a:buSzPts val="2560"/>
              <a:buNone/>
            </a:pPr>
            <a:r>
              <a:rPr lang="en-US"/>
              <a:t>{ </a:t>
            </a:r>
            <a:endParaRPr/>
          </a:p>
          <a:p>
            <a:pPr indent="0" lvl="0" marL="82296" rtl="0" algn="l">
              <a:lnSpc>
                <a:spcPct val="100000"/>
              </a:lnSpc>
              <a:spcBef>
                <a:spcPts val="600"/>
              </a:spcBef>
              <a:spcAft>
                <a:spcPts val="0"/>
              </a:spcAft>
              <a:buSzPts val="2560"/>
              <a:buNone/>
            </a:pPr>
            <a:r>
              <a:rPr lang="en-US"/>
              <a:t>	return this.http .get(url + "/?" + query, 	this.options).toPromise() </a:t>
            </a:r>
            <a:endParaRPr/>
          </a:p>
          <a:p>
            <a:pPr indent="0" lvl="0" marL="82296" rtl="0" algn="l">
              <a:lnSpc>
                <a:spcPct val="100000"/>
              </a:lnSpc>
              <a:spcBef>
                <a:spcPts val="600"/>
              </a:spcBef>
              <a:spcAft>
                <a:spcPts val="0"/>
              </a:spcAft>
              <a:buSzPts val="2560"/>
              <a:buNone/>
            </a:pPr>
            <a:r>
              <a:rPr lang="en-US"/>
              <a:t>	.then(this.extractData) </a:t>
            </a:r>
            <a:endParaRPr/>
          </a:p>
          <a:p>
            <a:pPr indent="0" lvl="0" marL="82296" rtl="0" algn="l">
              <a:lnSpc>
                <a:spcPct val="100000"/>
              </a:lnSpc>
              <a:spcBef>
                <a:spcPts val="600"/>
              </a:spcBef>
              <a:spcAft>
                <a:spcPts val="0"/>
              </a:spcAft>
              <a:buSzPts val="2560"/>
              <a:buNone/>
            </a:pPr>
            <a:r>
              <a:rPr lang="en-US"/>
              <a:t>	.catch(this.handleError); </a:t>
            </a:r>
            <a:endParaRPr/>
          </a:p>
          <a:p>
            <a:pPr indent="0" lvl="0" marL="82296" rtl="0" algn="l">
              <a:lnSpc>
                <a:spcPct val="100000"/>
              </a:lnSpc>
              <a:spcBef>
                <a:spcPts val="600"/>
              </a:spcBef>
              <a:spcAft>
                <a:spcPts val="0"/>
              </a:spcAft>
              <a:buSzPts val="2560"/>
              <a:buNone/>
            </a:pPr>
            <a:r>
              <a:rPr lang="en-US"/>
              <a:t>}</a:t>
            </a:r>
            <a:endParaRPr/>
          </a:p>
        </p:txBody>
      </p:sp>
      <p:sp>
        <p:nvSpPr>
          <p:cNvPr id="748" name="Google Shape;748;p104"/>
          <p:cNvSpPr txBox="1"/>
          <p:nvPr/>
        </p:nvSpPr>
        <p:spPr>
          <a:xfrm>
            <a:off x="6172200" y="3200400"/>
            <a:ext cx="2819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Create Promise</a:t>
            </a:r>
            <a:endParaRPr sz="1800">
              <a:solidFill>
                <a:srgbClr val="FF0000"/>
              </a:solidFill>
              <a:latin typeface="Cabin"/>
              <a:ea typeface="Cabin"/>
              <a:cs typeface="Cabin"/>
              <a:sym typeface="Cabin"/>
            </a:endParaRPr>
          </a:p>
        </p:txBody>
      </p:sp>
      <p:cxnSp>
        <p:nvCxnSpPr>
          <p:cNvPr id="749" name="Google Shape;749;p104"/>
          <p:cNvCxnSpPr>
            <a:endCxn id="748" idx="1"/>
          </p:cNvCxnSpPr>
          <p:nvPr/>
        </p:nvCxnSpPr>
        <p:spPr>
          <a:xfrm>
            <a:off x="4648200" y="3200266"/>
            <a:ext cx="1524000" cy="184800"/>
          </a:xfrm>
          <a:prstGeom prst="straightConnector1">
            <a:avLst/>
          </a:prstGeom>
          <a:noFill/>
          <a:ln cap="flat" cmpd="sng" w="9525">
            <a:solidFill>
              <a:schemeClr val="accent1"/>
            </a:solidFill>
            <a:prstDash val="solid"/>
            <a:round/>
            <a:headEnd len="sm" w="sm" type="none"/>
            <a:tailEnd len="med" w="med" type="stealth"/>
          </a:ln>
        </p:spPr>
      </p:cxnSp>
      <p:sp>
        <p:nvSpPr>
          <p:cNvPr id="750" name="Google Shape;750;p104"/>
          <p:cNvSpPr txBox="1"/>
          <p:nvPr/>
        </p:nvSpPr>
        <p:spPr>
          <a:xfrm>
            <a:off x="6172200" y="4343400"/>
            <a:ext cx="2819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Execute if Successful</a:t>
            </a:r>
            <a:endParaRPr sz="1800">
              <a:solidFill>
                <a:srgbClr val="FF0000"/>
              </a:solidFill>
              <a:latin typeface="Cabin"/>
              <a:ea typeface="Cabin"/>
              <a:cs typeface="Cabin"/>
              <a:sym typeface="Cabin"/>
            </a:endParaRPr>
          </a:p>
        </p:txBody>
      </p:sp>
      <p:sp>
        <p:nvSpPr>
          <p:cNvPr id="751" name="Google Shape;751;p104"/>
          <p:cNvSpPr txBox="1"/>
          <p:nvPr/>
        </p:nvSpPr>
        <p:spPr>
          <a:xfrm>
            <a:off x="5943600" y="5638800"/>
            <a:ext cx="2819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bin"/>
                <a:ea typeface="Cabin"/>
                <a:cs typeface="Cabin"/>
                <a:sym typeface="Cabin"/>
              </a:rPr>
              <a:t>Execute if Failure</a:t>
            </a:r>
            <a:endParaRPr sz="1800">
              <a:solidFill>
                <a:srgbClr val="FF0000"/>
              </a:solidFill>
              <a:latin typeface="Cabin"/>
              <a:ea typeface="Cabin"/>
              <a:cs typeface="Cabin"/>
              <a:sym typeface="Cabin"/>
            </a:endParaRPr>
          </a:p>
        </p:txBody>
      </p:sp>
      <p:cxnSp>
        <p:nvCxnSpPr>
          <p:cNvPr id="752" name="Google Shape;752;p104"/>
          <p:cNvCxnSpPr/>
          <p:nvPr/>
        </p:nvCxnSpPr>
        <p:spPr>
          <a:xfrm>
            <a:off x="4648200" y="3569732"/>
            <a:ext cx="1752600" cy="773668"/>
          </a:xfrm>
          <a:prstGeom prst="straightConnector1">
            <a:avLst/>
          </a:prstGeom>
          <a:noFill/>
          <a:ln cap="flat" cmpd="sng" w="9525">
            <a:solidFill>
              <a:schemeClr val="accent1"/>
            </a:solidFill>
            <a:prstDash val="solid"/>
            <a:round/>
            <a:headEnd len="sm" w="sm" type="none"/>
            <a:tailEnd len="med" w="med" type="stealth"/>
          </a:ln>
        </p:spPr>
      </p:cxnSp>
      <p:cxnSp>
        <p:nvCxnSpPr>
          <p:cNvPr id="753" name="Google Shape;753;p104"/>
          <p:cNvCxnSpPr/>
          <p:nvPr/>
        </p:nvCxnSpPr>
        <p:spPr>
          <a:xfrm>
            <a:off x="4953000" y="4343400"/>
            <a:ext cx="1219200" cy="12954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10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4300"/>
              <a:buFont typeface="Cabin"/>
              <a:buNone/>
            </a:pPr>
            <a:r>
              <a:rPr lang="en-US"/>
              <a:t>Http- Ajax</a:t>
            </a:r>
            <a:endParaRPr/>
          </a:p>
        </p:txBody>
      </p:sp>
      <p:sp>
        <p:nvSpPr>
          <p:cNvPr id="759" name="Google Shape;759;p10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120903" lvl="0" marL="365760" rtl="0" algn="l">
              <a:lnSpc>
                <a:spcPct val="100000"/>
              </a:lnSpc>
              <a:spcBef>
                <a:spcPts val="0"/>
              </a:spcBef>
              <a:spcAft>
                <a:spcPts val="0"/>
              </a:spcAft>
              <a:buSzPts val="2560"/>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Forms</a:t>
            </a:r>
            <a:endParaRPr sz="3870"/>
          </a:p>
        </p:txBody>
      </p:sp>
      <p:sp>
        <p:nvSpPr>
          <p:cNvPr id="765" name="Google Shape;765;p106"/>
          <p:cNvSpPr txBox="1"/>
          <p:nvPr>
            <p:ph idx="1" type="body"/>
          </p:nvPr>
        </p:nvSpPr>
        <p:spPr>
          <a:xfrm>
            <a:off x="0" y="762000"/>
            <a:ext cx="89336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rPr lang="en-US"/>
              <a:t>A large number of Front-end Applications need a number of forms, with various input controls. To build a Form we need to be aware what support we get from Angular, on below </a:t>
            </a:r>
            <a:endParaRPr/>
          </a:p>
          <a:p>
            <a:pPr indent="-283464" lvl="0" marL="365760" rtl="0" algn="l">
              <a:lnSpc>
                <a:spcPct val="100000"/>
              </a:lnSpc>
              <a:spcBef>
                <a:spcPts val="600"/>
              </a:spcBef>
              <a:spcAft>
                <a:spcPts val="0"/>
              </a:spcAft>
              <a:buSzPts val="2560"/>
              <a:buChar char="●"/>
            </a:pPr>
            <a:r>
              <a:rPr lang="en-US"/>
              <a:t>how to keep track of the global form state</a:t>
            </a:r>
            <a:endParaRPr/>
          </a:p>
          <a:p>
            <a:pPr indent="-283464" lvl="0" marL="365760" rtl="0" algn="l">
              <a:lnSpc>
                <a:spcPct val="100000"/>
              </a:lnSpc>
              <a:spcBef>
                <a:spcPts val="600"/>
              </a:spcBef>
              <a:spcAft>
                <a:spcPts val="0"/>
              </a:spcAft>
              <a:buSzPts val="2560"/>
              <a:buChar char="●"/>
            </a:pPr>
            <a:r>
              <a:rPr lang="en-US"/>
              <a:t>know which parts of the form are valid and which are still invalid</a:t>
            </a:r>
            <a:endParaRPr/>
          </a:p>
          <a:p>
            <a:pPr indent="-283464" lvl="0" marL="365760" rtl="0" algn="l">
              <a:lnSpc>
                <a:spcPct val="100000"/>
              </a:lnSpc>
              <a:spcBef>
                <a:spcPts val="600"/>
              </a:spcBef>
              <a:spcAft>
                <a:spcPts val="0"/>
              </a:spcAft>
              <a:buSzPts val="2560"/>
              <a:buChar char="●"/>
            </a:pPr>
            <a:r>
              <a:rPr lang="en-US"/>
              <a:t>properly displaying error messages to the user so that the user knows what to do to make the form valid</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107"/>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Forms</a:t>
            </a:r>
            <a:endParaRPr sz="3870"/>
          </a:p>
        </p:txBody>
      </p:sp>
      <p:sp>
        <p:nvSpPr>
          <p:cNvPr id="771" name="Google Shape;771;p107"/>
          <p:cNvSpPr txBox="1"/>
          <p:nvPr>
            <p:ph idx="1" type="body"/>
          </p:nvPr>
        </p:nvSpPr>
        <p:spPr>
          <a:xfrm>
            <a:off x="0" y="762000"/>
            <a:ext cx="8933688" cy="59436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560"/>
              <a:buNone/>
            </a:pPr>
            <a:r>
              <a:rPr lang="en-US"/>
              <a:t>Using Angular, there can be two different Forms</a:t>
            </a:r>
            <a:endParaRPr/>
          </a:p>
          <a:p>
            <a:pPr indent="-514350" lvl="0" marL="596646" rtl="0" algn="l">
              <a:lnSpc>
                <a:spcPct val="90000"/>
              </a:lnSpc>
              <a:spcBef>
                <a:spcPts val="600"/>
              </a:spcBef>
              <a:spcAft>
                <a:spcPts val="0"/>
              </a:spcAft>
              <a:buSzPts val="2560"/>
              <a:buAutoNum type="arabicPeriod"/>
            </a:pPr>
            <a:r>
              <a:rPr lang="en-US"/>
              <a:t>Template Driven Forms</a:t>
            </a:r>
            <a:endParaRPr/>
          </a:p>
          <a:p>
            <a:pPr indent="-514350" lvl="0" marL="596646" rtl="0" algn="l">
              <a:lnSpc>
                <a:spcPct val="90000"/>
              </a:lnSpc>
              <a:spcBef>
                <a:spcPts val="600"/>
              </a:spcBef>
              <a:spcAft>
                <a:spcPts val="0"/>
              </a:spcAft>
              <a:buSzPts val="2560"/>
              <a:buAutoNum type="arabicPeriod"/>
            </a:pPr>
            <a:r>
              <a:rPr lang="en-US"/>
              <a:t>Model Driven Forms</a:t>
            </a:r>
            <a:endParaRPr/>
          </a:p>
          <a:p>
            <a:pPr indent="0" lvl="0" marL="82296" rtl="0" algn="l">
              <a:lnSpc>
                <a:spcPct val="90000"/>
              </a:lnSpc>
              <a:spcBef>
                <a:spcPts val="600"/>
              </a:spcBef>
              <a:spcAft>
                <a:spcPts val="0"/>
              </a:spcAft>
              <a:buSzPts val="2560"/>
              <a:buNone/>
            </a:pPr>
            <a:r>
              <a:t/>
            </a:r>
            <a:endParaRPr/>
          </a:p>
          <a:p>
            <a:pPr indent="0" lvl="0" marL="82296" rtl="0" algn="l">
              <a:lnSpc>
                <a:spcPct val="90000"/>
              </a:lnSpc>
              <a:spcBef>
                <a:spcPts val="600"/>
              </a:spcBef>
              <a:spcAft>
                <a:spcPts val="0"/>
              </a:spcAft>
              <a:buSzPts val="2560"/>
              <a:buNone/>
            </a:pPr>
            <a:r>
              <a:rPr lang="en-US"/>
              <a:t>Below are the characteristics of the same</a:t>
            </a:r>
            <a:endParaRPr/>
          </a:p>
          <a:p>
            <a:pPr indent="0" lvl="0" marL="82296" rtl="0" algn="l">
              <a:lnSpc>
                <a:spcPct val="90000"/>
              </a:lnSpc>
              <a:spcBef>
                <a:spcPts val="600"/>
              </a:spcBef>
              <a:spcAft>
                <a:spcPts val="0"/>
              </a:spcAft>
              <a:buSzPts val="2560"/>
              <a:buNone/>
            </a:pPr>
            <a:r>
              <a:rPr b="1" lang="en-US"/>
              <a:t>Template-Driven Form Characteristics</a:t>
            </a:r>
            <a:endParaRPr b="1"/>
          </a:p>
          <a:p>
            <a:pPr indent="-514350" lvl="0" marL="596646" rtl="0" algn="l">
              <a:lnSpc>
                <a:spcPct val="90000"/>
              </a:lnSpc>
              <a:spcBef>
                <a:spcPts val="600"/>
              </a:spcBef>
              <a:spcAft>
                <a:spcPts val="0"/>
              </a:spcAft>
              <a:buSzPts val="2560"/>
              <a:buFont typeface="Cabin"/>
              <a:buAutoNum type="arabicPeriod"/>
            </a:pPr>
            <a:r>
              <a:rPr lang="en-US"/>
              <a:t>Easy to use</a:t>
            </a:r>
            <a:endParaRPr/>
          </a:p>
          <a:p>
            <a:pPr indent="-514350" lvl="0" marL="596646" rtl="0" algn="l">
              <a:lnSpc>
                <a:spcPct val="90000"/>
              </a:lnSpc>
              <a:spcBef>
                <a:spcPts val="600"/>
              </a:spcBef>
              <a:spcAft>
                <a:spcPts val="0"/>
              </a:spcAft>
              <a:buSzPts val="2560"/>
              <a:buFont typeface="Cabin"/>
              <a:buAutoNum type="arabicPeriod"/>
            </a:pPr>
            <a:r>
              <a:rPr lang="en-US"/>
              <a:t>Similar to Angular 1</a:t>
            </a:r>
            <a:endParaRPr/>
          </a:p>
          <a:p>
            <a:pPr indent="-514350" lvl="0" marL="596646" rtl="0" algn="l">
              <a:lnSpc>
                <a:spcPct val="90000"/>
              </a:lnSpc>
              <a:spcBef>
                <a:spcPts val="600"/>
              </a:spcBef>
              <a:spcAft>
                <a:spcPts val="0"/>
              </a:spcAft>
              <a:buSzPts val="2560"/>
              <a:buFont typeface="Cabin"/>
              <a:buAutoNum type="arabicPeriod"/>
            </a:pPr>
            <a:r>
              <a:rPr lang="en-US"/>
              <a:t>Two-way data binding-&gt;Minimal component code</a:t>
            </a:r>
            <a:endParaRPr/>
          </a:p>
          <a:p>
            <a:pPr indent="-514350" lvl="0" marL="596646" rtl="0" algn="l">
              <a:lnSpc>
                <a:spcPct val="90000"/>
              </a:lnSpc>
              <a:spcBef>
                <a:spcPts val="600"/>
              </a:spcBef>
              <a:spcAft>
                <a:spcPts val="0"/>
              </a:spcAft>
              <a:buSzPts val="2560"/>
              <a:buFont typeface="Cabin"/>
              <a:buAutoNum type="arabicPeriod"/>
            </a:pPr>
            <a:r>
              <a:rPr lang="en-US"/>
              <a:t>Automatically tracks form and input element state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108"/>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Forms</a:t>
            </a:r>
            <a:endParaRPr sz="3870"/>
          </a:p>
        </p:txBody>
      </p:sp>
      <p:sp>
        <p:nvSpPr>
          <p:cNvPr id="777" name="Google Shape;777;p108"/>
          <p:cNvSpPr txBox="1"/>
          <p:nvPr>
            <p:ph idx="1" type="body"/>
          </p:nvPr>
        </p:nvSpPr>
        <p:spPr>
          <a:xfrm>
            <a:off x="0" y="762000"/>
            <a:ext cx="8933688" cy="5486400"/>
          </a:xfrm>
          <a:prstGeom prst="rect">
            <a:avLst/>
          </a:prstGeom>
          <a:noFill/>
          <a:ln>
            <a:noFill/>
          </a:ln>
        </p:spPr>
        <p:txBody>
          <a:bodyPr anchorCtr="0" anchor="t" bIns="45700" lIns="91425" spcFirstLastPara="1" rIns="91425" wrap="square" tIns="45700">
            <a:noAutofit/>
          </a:bodyPr>
          <a:lstStyle/>
          <a:p>
            <a:pPr indent="0" lvl="0" marL="82296" rtl="0" algn="l">
              <a:lnSpc>
                <a:spcPct val="100000"/>
              </a:lnSpc>
              <a:spcBef>
                <a:spcPts val="0"/>
              </a:spcBef>
              <a:spcAft>
                <a:spcPts val="0"/>
              </a:spcAft>
              <a:buSzPts val="2560"/>
              <a:buNone/>
            </a:pPr>
            <a:r>
              <a:t/>
            </a:r>
            <a:endParaRPr/>
          </a:p>
          <a:p>
            <a:pPr indent="0" lvl="0" marL="82296" rtl="0" algn="l">
              <a:lnSpc>
                <a:spcPct val="100000"/>
              </a:lnSpc>
              <a:spcBef>
                <a:spcPts val="600"/>
              </a:spcBef>
              <a:spcAft>
                <a:spcPts val="0"/>
              </a:spcAft>
              <a:buSzPts val="2560"/>
              <a:buNone/>
            </a:pPr>
            <a:r>
              <a:rPr b="1" lang="en-US"/>
              <a:t>Model Driven or Reactive Form Characteristics</a:t>
            </a:r>
            <a:endParaRPr b="1"/>
          </a:p>
          <a:p>
            <a:pPr indent="-514350" lvl="0" marL="596646" rtl="0" algn="l">
              <a:lnSpc>
                <a:spcPct val="100000"/>
              </a:lnSpc>
              <a:spcBef>
                <a:spcPts val="600"/>
              </a:spcBef>
              <a:spcAft>
                <a:spcPts val="0"/>
              </a:spcAft>
              <a:buSzPts val="2560"/>
              <a:buFont typeface="Cabin"/>
              <a:buAutoNum type="arabicPeriod"/>
            </a:pPr>
            <a:r>
              <a:rPr lang="en-US"/>
              <a:t>More flexible in more complex scenarios</a:t>
            </a:r>
            <a:endParaRPr/>
          </a:p>
          <a:p>
            <a:pPr indent="-514350" lvl="0" marL="596646" rtl="0" algn="l">
              <a:lnSpc>
                <a:spcPct val="100000"/>
              </a:lnSpc>
              <a:spcBef>
                <a:spcPts val="600"/>
              </a:spcBef>
              <a:spcAft>
                <a:spcPts val="0"/>
              </a:spcAft>
              <a:buSzPts val="2560"/>
              <a:buFont typeface="Cabin"/>
              <a:buAutoNum type="arabicPeriod"/>
            </a:pPr>
            <a:r>
              <a:rPr lang="en-US"/>
              <a:t>Easier to perform an action on a value change</a:t>
            </a:r>
            <a:endParaRPr/>
          </a:p>
          <a:p>
            <a:pPr indent="-514350" lvl="0" marL="596646" rtl="0" algn="l">
              <a:lnSpc>
                <a:spcPct val="100000"/>
              </a:lnSpc>
              <a:spcBef>
                <a:spcPts val="600"/>
              </a:spcBef>
              <a:spcAft>
                <a:spcPts val="0"/>
              </a:spcAft>
              <a:buSzPts val="2560"/>
              <a:buFont typeface="Cabin"/>
              <a:buAutoNum type="arabicPeriod"/>
            </a:pPr>
            <a:r>
              <a:rPr lang="en-US"/>
              <a:t>Easily add input elements dynamically</a:t>
            </a:r>
            <a:endParaRPr/>
          </a:p>
          <a:p>
            <a:pPr indent="-514350" lvl="0" marL="596646" rtl="0" algn="l">
              <a:lnSpc>
                <a:spcPct val="100000"/>
              </a:lnSpc>
              <a:spcBef>
                <a:spcPts val="600"/>
              </a:spcBef>
              <a:spcAft>
                <a:spcPts val="0"/>
              </a:spcAft>
              <a:buSzPts val="2560"/>
              <a:buFont typeface="Cabin"/>
              <a:buAutoNum type="arabicPeriod"/>
            </a:pPr>
            <a:r>
              <a:rPr lang="en-US"/>
              <a:t>Easier unit testing</a:t>
            </a:r>
            <a:endParaRPr/>
          </a:p>
          <a:p>
            <a:pPr indent="0" lvl="0" marL="82296" rtl="0" algn="l">
              <a:lnSpc>
                <a:spcPct val="100000"/>
              </a:lnSpc>
              <a:spcBef>
                <a:spcPts val="600"/>
              </a:spcBef>
              <a:spcAft>
                <a:spcPts val="0"/>
              </a:spcAft>
              <a:buSzPts val="2560"/>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109"/>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t/>
            </a:r>
            <a:endParaRPr sz="3870"/>
          </a:p>
        </p:txBody>
      </p:sp>
      <p:sp>
        <p:nvSpPr>
          <p:cNvPr id="783" name="Google Shape;783;p109"/>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use</a:t>
            </a:r>
            <a:r>
              <a:rPr b="1" lang="en-US" sz="2960"/>
              <a:t> novalidate </a:t>
            </a:r>
            <a:r>
              <a:rPr lang="en-US" sz="2960"/>
              <a:t>directive with the opening form tag, for Angular to override HTML5's validation. </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formGroup: </a:t>
            </a:r>
            <a:r>
              <a:rPr lang="en-US" sz="2960"/>
              <a:t>The form will be treated as a FormGroup in the component class, so the formGroup directive allows to give a name to the form group.</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ngSubmit: </a:t>
            </a:r>
            <a:r>
              <a:rPr lang="en-US" sz="2960"/>
              <a:t>This is the event that will be triggered upon submission of the form.</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formControlName: </a:t>
            </a:r>
            <a:r>
              <a:rPr lang="en-US" sz="2960"/>
              <a:t>Each form field should have a formControlName directive with a value that will be the name used in the component class.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110"/>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t/>
            </a:r>
            <a:endParaRPr sz="3870"/>
          </a:p>
        </p:txBody>
      </p:sp>
      <p:sp>
        <p:nvSpPr>
          <p:cNvPr id="789" name="Google Shape;789;p110"/>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90000"/>
              </a:lnSpc>
              <a:spcBef>
                <a:spcPts val="0"/>
              </a:spcBef>
              <a:spcAft>
                <a:spcPts val="0"/>
              </a:spcAft>
              <a:buSzPts val="2368"/>
              <a:buNone/>
            </a:pPr>
            <a:r>
              <a:rPr lang="en-US" sz="2960"/>
              <a:t>use</a:t>
            </a:r>
            <a:r>
              <a:rPr b="1" lang="en-US" sz="2960"/>
              <a:t> novalidate </a:t>
            </a:r>
            <a:r>
              <a:rPr lang="en-US" sz="2960"/>
              <a:t>directive with the opening form tag, for Angular to override HTML5's validation. </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formGroup: </a:t>
            </a:r>
            <a:r>
              <a:rPr lang="en-US" sz="2960"/>
              <a:t>The form will be treated as a FormGroup in the component class, so the formGroup directive allows to give a name to the form group.</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ngSubmit: </a:t>
            </a:r>
            <a:r>
              <a:rPr lang="en-US" sz="2960"/>
              <a:t>This is the event that will be triggered upon submission of the form.</a:t>
            </a:r>
            <a:endParaRPr/>
          </a:p>
          <a:p>
            <a:pPr indent="0" lvl="0" marL="82296" rtl="0" algn="l">
              <a:lnSpc>
                <a:spcPct val="90000"/>
              </a:lnSpc>
              <a:spcBef>
                <a:spcPts val="600"/>
              </a:spcBef>
              <a:spcAft>
                <a:spcPts val="0"/>
              </a:spcAft>
              <a:buSzPts val="2368"/>
              <a:buNone/>
            </a:pPr>
            <a:r>
              <a:t/>
            </a:r>
            <a:endParaRPr b="1" sz="2960"/>
          </a:p>
          <a:p>
            <a:pPr indent="0" lvl="0" marL="82296" rtl="0" algn="l">
              <a:lnSpc>
                <a:spcPct val="90000"/>
              </a:lnSpc>
              <a:spcBef>
                <a:spcPts val="600"/>
              </a:spcBef>
              <a:spcAft>
                <a:spcPts val="0"/>
              </a:spcAft>
              <a:buSzPts val="2368"/>
              <a:buNone/>
            </a:pPr>
            <a:r>
              <a:rPr b="1" lang="en-US" sz="2960"/>
              <a:t>formControlName: </a:t>
            </a:r>
            <a:r>
              <a:rPr lang="en-US" sz="2960"/>
              <a:t>Each form field should have a formControlName directive with a value that will be the name used in the component class.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11"/>
          <p:cNvSpPr txBox="1"/>
          <p:nvPr>
            <p:ph type="title"/>
          </p:nvPr>
        </p:nvSpPr>
        <p:spPr>
          <a:xfrm>
            <a:off x="0" y="152400"/>
            <a:ext cx="8933688"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562214"/>
              </a:buClr>
              <a:buSzPts val="3870"/>
              <a:buFont typeface="Cabin"/>
              <a:buNone/>
            </a:pPr>
            <a:r>
              <a:rPr lang="en-US" sz="3870"/>
              <a:t>States of a FormControl</a:t>
            </a:r>
            <a:endParaRPr sz="3870"/>
          </a:p>
        </p:txBody>
      </p:sp>
      <p:sp>
        <p:nvSpPr>
          <p:cNvPr id="795" name="Google Shape;795;p111"/>
          <p:cNvSpPr txBox="1"/>
          <p:nvPr>
            <p:ph idx="1" type="body"/>
          </p:nvPr>
        </p:nvSpPr>
        <p:spPr>
          <a:xfrm>
            <a:off x="0" y="762000"/>
            <a:ext cx="8933688" cy="6096000"/>
          </a:xfrm>
          <a:prstGeom prst="rect">
            <a:avLst/>
          </a:prstGeom>
          <a:noFill/>
          <a:ln>
            <a:noFill/>
          </a:ln>
        </p:spPr>
        <p:txBody>
          <a:bodyPr anchorCtr="0" anchor="t" bIns="45700" lIns="91425" spcFirstLastPara="1" rIns="91425" wrap="square" tIns="45700">
            <a:noAutofit/>
          </a:bodyPr>
          <a:lstStyle/>
          <a:p>
            <a:pPr indent="0" lvl="0" marL="82296" rtl="0" algn="l">
              <a:lnSpc>
                <a:spcPct val="80000"/>
              </a:lnSpc>
              <a:spcBef>
                <a:spcPts val="0"/>
              </a:spcBef>
              <a:spcAft>
                <a:spcPts val="0"/>
              </a:spcAft>
              <a:buSzPts val="1792"/>
              <a:buNone/>
            </a:pPr>
            <a:r>
              <a:rPr b="1" lang="en-US" sz="2240"/>
              <a:t>Input fields have the following states:</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solidFill>
                  <a:srgbClr val="FF0000"/>
                </a:solidFill>
              </a:rPr>
              <a:t>untouched</a:t>
            </a:r>
            <a:r>
              <a:rPr lang="en-US" sz="2240"/>
              <a:t> The field has not been touched yet</a:t>
            </a:r>
            <a:endParaRPr/>
          </a:p>
          <a:p>
            <a:pPr indent="0" lvl="0" marL="82296" rtl="0" algn="l">
              <a:lnSpc>
                <a:spcPct val="80000"/>
              </a:lnSpc>
              <a:spcBef>
                <a:spcPts val="600"/>
              </a:spcBef>
              <a:spcAft>
                <a:spcPts val="0"/>
              </a:spcAft>
              <a:buSzPts val="1736"/>
              <a:buNone/>
            </a:pPr>
            <a:r>
              <a:rPr lang="en-US" sz="2170">
                <a:solidFill>
                  <a:srgbClr val="FF0000"/>
                </a:solidFill>
              </a:rPr>
              <a:t>touched</a:t>
            </a:r>
            <a:r>
              <a:rPr lang="en-US" sz="2240"/>
              <a:t> The field has been touched</a:t>
            </a:r>
            <a:endParaRPr/>
          </a:p>
          <a:p>
            <a:pPr indent="0" lvl="0" marL="82296" rtl="0" algn="l">
              <a:lnSpc>
                <a:spcPct val="80000"/>
              </a:lnSpc>
              <a:spcBef>
                <a:spcPts val="600"/>
              </a:spcBef>
              <a:spcAft>
                <a:spcPts val="0"/>
              </a:spcAft>
              <a:buSzPts val="1736"/>
              <a:buNone/>
            </a:pPr>
            <a:r>
              <a:rPr lang="en-US" sz="2170">
                <a:solidFill>
                  <a:srgbClr val="FF0000"/>
                </a:solidFill>
              </a:rPr>
              <a:t>pristine</a:t>
            </a:r>
            <a:r>
              <a:rPr lang="en-US" sz="2240"/>
              <a:t> The field has not been modified yet</a:t>
            </a:r>
            <a:endParaRPr/>
          </a:p>
          <a:p>
            <a:pPr indent="0" lvl="0" marL="82296" rtl="0" algn="l">
              <a:lnSpc>
                <a:spcPct val="80000"/>
              </a:lnSpc>
              <a:spcBef>
                <a:spcPts val="600"/>
              </a:spcBef>
              <a:spcAft>
                <a:spcPts val="0"/>
              </a:spcAft>
              <a:buSzPts val="1736"/>
              <a:buNone/>
            </a:pPr>
            <a:r>
              <a:rPr lang="en-US" sz="2170">
                <a:solidFill>
                  <a:srgbClr val="FF0000"/>
                </a:solidFill>
              </a:rPr>
              <a:t>dirty</a:t>
            </a:r>
            <a:r>
              <a:rPr lang="en-US" sz="2240"/>
              <a:t> The field has been modified</a:t>
            </a:r>
            <a:endParaRPr/>
          </a:p>
          <a:p>
            <a:pPr indent="0" lvl="0" marL="82296" rtl="0" algn="l">
              <a:lnSpc>
                <a:spcPct val="80000"/>
              </a:lnSpc>
              <a:spcBef>
                <a:spcPts val="600"/>
              </a:spcBef>
              <a:spcAft>
                <a:spcPts val="0"/>
              </a:spcAft>
              <a:buSzPts val="1736"/>
              <a:buNone/>
            </a:pPr>
            <a:r>
              <a:rPr lang="en-US" sz="2170">
                <a:solidFill>
                  <a:srgbClr val="FF0000"/>
                </a:solidFill>
              </a:rPr>
              <a:t>invalid</a:t>
            </a:r>
            <a:r>
              <a:rPr lang="en-US" sz="2240"/>
              <a:t> The field content is not valid</a:t>
            </a:r>
            <a:endParaRPr/>
          </a:p>
          <a:p>
            <a:pPr indent="0" lvl="0" marL="82296" rtl="0" algn="l">
              <a:lnSpc>
                <a:spcPct val="80000"/>
              </a:lnSpc>
              <a:spcBef>
                <a:spcPts val="600"/>
              </a:spcBef>
              <a:spcAft>
                <a:spcPts val="0"/>
              </a:spcAft>
              <a:buSzPts val="1736"/>
              <a:buNone/>
            </a:pPr>
            <a:r>
              <a:rPr lang="en-US" sz="2170">
                <a:solidFill>
                  <a:srgbClr val="FF0000"/>
                </a:solidFill>
              </a:rPr>
              <a:t>valid </a:t>
            </a:r>
            <a:r>
              <a:rPr lang="en-US" sz="2240"/>
              <a:t>The field content is valid</a:t>
            </a:r>
            <a:endParaRPr/>
          </a:p>
          <a:p>
            <a:pPr indent="0" lvl="0" marL="82296" rtl="0" algn="l">
              <a:lnSpc>
                <a:spcPct val="80000"/>
              </a:lnSpc>
              <a:spcBef>
                <a:spcPts val="600"/>
              </a:spcBef>
              <a:spcAft>
                <a:spcPts val="0"/>
              </a:spcAft>
              <a:buSzPts val="1792"/>
              <a:buNone/>
            </a:pPr>
            <a:r>
              <a:rPr lang="en-US" sz="2240"/>
              <a:t>They are all properties of the input field, and are either true or false.</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b="1" lang="en-US" sz="2240"/>
              <a:t>Forms have the following states:</a:t>
            </a:r>
            <a:endParaRPr/>
          </a:p>
          <a:p>
            <a:pPr indent="0" lvl="0" marL="82296" rtl="0" algn="l">
              <a:lnSpc>
                <a:spcPct val="80000"/>
              </a:lnSpc>
              <a:spcBef>
                <a:spcPts val="600"/>
              </a:spcBef>
              <a:spcAft>
                <a:spcPts val="0"/>
              </a:spcAft>
              <a:buSzPts val="1792"/>
              <a:buNone/>
            </a:pPr>
            <a:r>
              <a:t/>
            </a:r>
            <a:endParaRPr sz="2240"/>
          </a:p>
          <a:p>
            <a:pPr indent="0" lvl="0" marL="82296" rtl="0" algn="l">
              <a:lnSpc>
                <a:spcPct val="80000"/>
              </a:lnSpc>
              <a:spcBef>
                <a:spcPts val="600"/>
              </a:spcBef>
              <a:spcAft>
                <a:spcPts val="0"/>
              </a:spcAft>
              <a:buSzPts val="1792"/>
              <a:buNone/>
            </a:pPr>
            <a:r>
              <a:rPr lang="en-US" sz="2240">
                <a:solidFill>
                  <a:srgbClr val="FF0000"/>
                </a:solidFill>
              </a:rPr>
              <a:t>pristine</a:t>
            </a:r>
            <a:r>
              <a:rPr lang="en-US" sz="2240"/>
              <a:t> No fields have been modified yet</a:t>
            </a:r>
            <a:endParaRPr/>
          </a:p>
          <a:p>
            <a:pPr indent="0" lvl="0" marL="82296" rtl="0" algn="l">
              <a:lnSpc>
                <a:spcPct val="80000"/>
              </a:lnSpc>
              <a:spcBef>
                <a:spcPts val="600"/>
              </a:spcBef>
              <a:spcAft>
                <a:spcPts val="0"/>
              </a:spcAft>
              <a:buSzPts val="1736"/>
              <a:buNone/>
            </a:pPr>
            <a:r>
              <a:rPr lang="en-US" sz="2170">
                <a:solidFill>
                  <a:srgbClr val="FF0000"/>
                </a:solidFill>
              </a:rPr>
              <a:t>dirty</a:t>
            </a:r>
            <a:r>
              <a:rPr lang="en-US" sz="2240"/>
              <a:t> One or more have been modified</a:t>
            </a:r>
            <a:endParaRPr/>
          </a:p>
          <a:p>
            <a:pPr indent="0" lvl="0" marL="82296" rtl="0" algn="l">
              <a:lnSpc>
                <a:spcPct val="80000"/>
              </a:lnSpc>
              <a:spcBef>
                <a:spcPts val="600"/>
              </a:spcBef>
              <a:spcAft>
                <a:spcPts val="0"/>
              </a:spcAft>
              <a:buSzPts val="1736"/>
              <a:buNone/>
            </a:pPr>
            <a:r>
              <a:rPr lang="en-US" sz="2170">
                <a:solidFill>
                  <a:srgbClr val="FF0000"/>
                </a:solidFill>
              </a:rPr>
              <a:t>invalid </a:t>
            </a:r>
            <a:r>
              <a:rPr lang="en-US" sz="2240"/>
              <a:t>The form content is not valid</a:t>
            </a:r>
            <a:endParaRPr/>
          </a:p>
          <a:p>
            <a:pPr indent="0" lvl="0" marL="82296" rtl="0" algn="l">
              <a:lnSpc>
                <a:spcPct val="80000"/>
              </a:lnSpc>
              <a:spcBef>
                <a:spcPts val="600"/>
              </a:spcBef>
              <a:spcAft>
                <a:spcPts val="0"/>
              </a:spcAft>
              <a:buSzPts val="1736"/>
              <a:buNone/>
            </a:pPr>
            <a:r>
              <a:rPr lang="en-US" sz="2170">
                <a:solidFill>
                  <a:srgbClr val="FF0000"/>
                </a:solidFill>
              </a:rPr>
              <a:t>valid</a:t>
            </a:r>
            <a:r>
              <a:rPr lang="en-US" sz="2240"/>
              <a:t> The form content is valid</a:t>
            </a:r>
            <a:endParaRPr/>
          </a:p>
          <a:p>
            <a:pPr indent="0" lvl="0" marL="82296" rtl="0" algn="l">
              <a:lnSpc>
                <a:spcPct val="80000"/>
              </a:lnSpc>
              <a:spcBef>
                <a:spcPts val="600"/>
              </a:spcBef>
              <a:spcAft>
                <a:spcPts val="0"/>
              </a:spcAft>
              <a:buSzPts val="1736"/>
              <a:buNone/>
            </a:pPr>
            <a:r>
              <a:rPr lang="en-US" sz="2170">
                <a:solidFill>
                  <a:srgbClr val="FF0000"/>
                </a:solidFill>
              </a:rPr>
              <a:t>submitted</a:t>
            </a:r>
            <a:r>
              <a:rPr lang="en-US" sz="2240"/>
              <a:t> The form is submitted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