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41168802" r:id="rId3"/>
    <p:sldId id="141168803" r:id="rId4"/>
    <p:sldId id="141168804" r:id="rId5"/>
    <p:sldId id="141168544" r:id="rId6"/>
    <p:sldId id="141168345" r:id="rId7"/>
    <p:sldId id="141168782" r:id="rId8"/>
    <p:sldId id="268" r:id="rId9"/>
    <p:sldId id="1411688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7282C-6447-E749-92FC-76E468496FC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404E-7AA7-BE42-BD46-C3BDAF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1. Unix/chroot - Bill Joy adds "change root" feature to BSD in 1982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2. FreeBSD zones/Solaris jails - Other UNIX OS variants expand chroot with more features - circa 2000-2004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3. </a:t>
            </a:r>
            <a:r>
              <a:rPr lang="en-US" dirty="0" err="1"/>
              <a:t>OpenVZ</a:t>
            </a:r>
            <a:r>
              <a:rPr lang="en-US" dirty="0"/>
              <a:t> - many of the early Linux container technologies existed in the out-of-kernel </a:t>
            </a:r>
            <a:r>
              <a:rPr lang="en-US" dirty="0" err="1"/>
              <a:t>OpenVZ</a:t>
            </a:r>
            <a:r>
              <a:rPr lang="en-US" dirty="0"/>
              <a:t> implementation - 2005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4. </a:t>
            </a:r>
            <a:r>
              <a:rPr lang="en-US" dirty="0" err="1"/>
              <a:t>Cgroups</a:t>
            </a:r>
            <a:r>
              <a:rPr lang="en-US" dirty="0"/>
              <a:t>/Process Containers - Google and IBM work together on resource management, control groups features in Linux - 2006/2007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5. AIX </a:t>
            </a:r>
            <a:r>
              <a:rPr lang="en-US" dirty="0" err="1"/>
              <a:t>Wpars</a:t>
            </a:r>
            <a:r>
              <a:rPr lang="en-US" dirty="0"/>
              <a:t> - On the UNIX side, IBM continued work to create "workload partitions"; a lightweight VM concept - 2007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6. LXC - IBM Linux engineers create a </a:t>
            </a:r>
            <a:r>
              <a:rPr lang="en-US" dirty="0" err="1"/>
              <a:t>userspace</a:t>
            </a:r>
            <a:r>
              <a:rPr lang="en-US" dirty="0"/>
              <a:t> tool wrapper around namespaces + </a:t>
            </a:r>
            <a:r>
              <a:rPr lang="en-US" dirty="0" err="1"/>
              <a:t>cgroups</a:t>
            </a:r>
            <a:r>
              <a:rPr lang="en-US" dirty="0"/>
              <a:t> to create Linux containers - 2008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- At that point I would sort of say you are at the "modern day" and everything else is present day development/technology: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&gt; Cloud Foundry Warden, now Garden/Guardian (based on OCI)</a:t>
            </a:r>
          </a:p>
          <a:p>
            <a:pPr rtl="0"/>
            <a:r>
              <a:rPr lang="en-US" dirty="0"/>
              <a:t>&gt; Docker</a:t>
            </a:r>
          </a:p>
          <a:p>
            <a:pPr rtl="0"/>
            <a:r>
              <a:rPr lang="en-US" dirty="0"/>
              <a:t>&gt; Rocket (</a:t>
            </a:r>
            <a:r>
              <a:rPr lang="en-US" dirty="0" err="1"/>
              <a:t>rkt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1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/docs/concepts/workloads/controllers/deployment/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</a:t>
            </a:r>
            <a:r>
              <a:rPr lang="en-US" dirty="0" err="1"/>
              <a:t>replicaset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/v1.6/#rollout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/v1.6/#rolling-update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/docs/concepts/cluster-administration/manage-deployment/#canary-deployments</a:t>
            </a:r>
          </a:p>
          <a:p>
            <a:endParaRPr lang="en-US" dirty="0"/>
          </a:p>
          <a:p>
            <a:r>
              <a:rPr lang="en-US" dirty="0"/>
              <a:t>Blue-green deployment isn’t built-in to Kubernetes (as</a:t>
            </a:r>
            <a:r>
              <a:rPr lang="en-US" baseline="0" dirty="0"/>
              <a:t> of July 2017). Some examples others have built: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techbeacon.com</a:t>
            </a:r>
            <a:r>
              <a:rPr lang="en-US" baseline="0" dirty="0"/>
              <a:t>/one-year-using-</a:t>
            </a:r>
            <a:r>
              <a:rPr lang="en-US" baseline="0" dirty="0" err="1"/>
              <a:t>kubernetes</a:t>
            </a:r>
            <a:r>
              <a:rPr lang="en-US" baseline="0" dirty="0"/>
              <a:t>-production-lessons-learned</a:t>
            </a:r>
          </a:p>
          <a:p>
            <a:r>
              <a:rPr lang="en-US" baseline="0" dirty="0"/>
              <a:t>http://</a:t>
            </a:r>
            <a:r>
              <a:rPr lang="en-US" baseline="0" dirty="0" err="1"/>
              <a:t>www.devoperandi.com</a:t>
            </a:r>
            <a:r>
              <a:rPr lang="en-US" baseline="0" dirty="0"/>
              <a:t>/</a:t>
            </a:r>
            <a:r>
              <a:rPr lang="en-US" baseline="0" dirty="0" err="1"/>
              <a:t>kubernetes</a:t>
            </a:r>
            <a:r>
              <a:rPr lang="en-US" baseline="0" dirty="0"/>
              <a:t>-deployment-resource-</a:t>
            </a:r>
            <a:r>
              <a:rPr lang="en-US" baseline="0" dirty="0" err="1"/>
              <a:t>bluegreen</a:t>
            </a:r>
            <a:r>
              <a:rPr lang="en-US" baseline="0" dirty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© Copyright IBM Corporation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75DD5-0764-482C-9A5A-1DB6DE378BB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1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/docs/concepts/workloads/controllers/deployment/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</a:t>
            </a:r>
            <a:r>
              <a:rPr lang="en-US" dirty="0" err="1"/>
              <a:t>replicaset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/v1.6/#rollout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/v1.6/#rolling-update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/docs/concepts/cluster-administration/manage-deployment/#canary-deployments</a:t>
            </a:r>
          </a:p>
          <a:p>
            <a:endParaRPr lang="en-US" dirty="0"/>
          </a:p>
          <a:p>
            <a:r>
              <a:rPr lang="en-US" dirty="0"/>
              <a:t>Blue-green deployment isn’t built-in to Kubernetes (as</a:t>
            </a:r>
            <a:r>
              <a:rPr lang="en-US" baseline="0" dirty="0"/>
              <a:t> of July 2017). Some examples others have built: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techbeacon.com</a:t>
            </a:r>
            <a:r>
              <a:rPr lang="en-US" baseline="0" dirty="0"/>
              <a:t>/one-year-using-</a:t>
            </a:r>
            <a:r>
              <a:rPr lang="en-US" baseline="0" dirty="0" err="1"/>
              <a:t>kubernetes</a:t>
            </a:r>
            <a:r>
              <a:rPr lang="en-US" baseline="0" dirty="0"/>
              <a:t>-production-lessons-learned</a:t>
            </a:r>
          </a:p>
          <a:p>
            <a:r>
              <a:rPr lang="en-US" baseline="0" dirty="0"/>
              <a:t>http://</a:t>
            </a:r>
            <a:r>
              <a:rPr lang="en-US" baseline="0" dirty="0" err="1"/>
              <a:t>www.devoperandi.com</a:t>
            </a:r>
            <a:r>
              <a:rPr lang="en-US" baseline="0" dirty="0"/>
              <a:t>/</a:t>
            </a:r>
            <a:r>
              <a:rPr lang="en-US" baseline="0" dirty="0" err="1"/>
              <a:t>kubernetes</a:t>
            </a:r>
            <a:r>
              <a:rPr lang="en-US" baseline="0" dirty="0"/>
              <a:t>-deployment-resource-</a:t>
            </a:r>
            <a:r>
              <a:rPr lang="en-US" baseline="0" dirty="0" err="1"/>
              <a:t>bluegreen</a:t>
            </a:r>
            <a:r>
              <a:rPr lang="en-US" baseline="0" dirty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© Copyright IBM Corporation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75DD5-0764-482C-9A5A-1DB6DE378BB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6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016F-5782-0A49-A039-9350858B3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06CE3-D082-8140-8A24-03F89BBD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4214-12F5-D544-8422-5DFB0A39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EF41-0C76-5B4F-BE54-E7CCF37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CB92-CF12-0D4E-95F2-8ED81A72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B6D7-3826-7943-87EC-BA511A52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6504-4E95-3745-98EC-837C2DC6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E58-9654-DE49-AD46-88B7ABC7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F1A6-E412-A74C-9316-E341EDB9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EAE5-B06E-9444-8A8A-71EDE6DF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888CE-D900-F046-B9AC-B62C7859E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3431-1A32-CA44-89C0-03FB11C0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000F-4DB6-C54C-8A4E-B5A6300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FAA0-975F-264D-9407-9541FFFB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5B9-7A77-1146-8C69-095B7F27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IBM Plex Sans" panose="020B0503050000000000" pitchFamily="34" charset="77"/>
              </a:rPr>
              <a:t>IBM Cloud / © 2018 IBM Corporation  </a:t>
            </a:r>
            <a:r>
              <a:rPr lang="en-US">
                <a:latin typeface="IBM Plex Sans" panose="020B0503050000000000" pitchFamily="34" charset="77"/>
              </a:rPr>
              <a:t>IBM and Business Partner use only</a:t>
            </a:r>
            <a:endParaRPr lang="en-US" dirty="0">
              <a:latin typeface="IBM Plex Sans" panose="020B050305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436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3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7900-E408-C14A-98D6-752F80E1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9C50-3E73-4B49-B737-30C492ED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44ED-3F1A-7445-AFE6-870024A4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3115-502F-3E4F-BD28-29C4D30F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7271-380E-EB46-AD30-9C711A1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000-EFAB-0240-AC2F-2A1E2D2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D24F-AD9C-3445-9B2F-66646C7D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D2BC-F3A6-934A-81F2-5E6D87C4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B73F-4508-C640-939D-1385F406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FE07-A185-B046-8160-0E6DD45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E5D2-C167-8940-BA30-9F3CD0A0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2621-E06A-5A45-B768-F73C5D1B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625EC-CA4B-E943-86C1-07B9683F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74C2-BA7A-BE4B-93A4-B1DD24E0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67F3-FEAA-514B-BFEF-4C13C5AB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8F04-D66E-6844-BA73-B22989EC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B36-71BE-8B43-AC6E-5DDC3264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A70FA-AE48-764C-B93B-5EC5E02F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3635-0979-784B-B2C2-7E4AF805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139F2-D0AC-5A46-BBFF-46506B25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B3A1B-A1A0-8544-A01E-12FB38A0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85A2-151C-D54D-BDEE-A8CB04F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3098D-99F9-7546-8515-C37073B2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476EF-58FA-4E41-B4AC-F7090B17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8C11-CAE9-7D40-8006-EA6ED864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8635-8287-A54C-BE66-D0332B9E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21008-766B-E64E-910B-251D7490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081E8-25B7-2248-9A88-AEFE5F7F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A90D-F624-BB43-9185-FF7DCCD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43A3-1BDC-2143-8961-CF15D68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34B43-5766-554A-ACFE-D921FFF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3B09-21BB-4042-BD20-4AD0803C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39C0-7146-ED46-A2B5-D5F02B33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E7EB-5104-1947-BF37-70B7F651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E137-FDD8-C84A-BC01-8EC34308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3DC7-2E98-7A47-BF4B-D3EB8095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A7DF-06E2-854E-8CFB-80A6364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DD75-9580-CD48-A2EB-70FFD7B2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7244D-0ED5-DE4B-BE1C-7EDC8C3A4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64520-7E6B-9C42-B0FA-F4C02758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E1BB-8E91-3F4F-BF20-CD7129DE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523F-F457-8E46-B566-D5077D31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93231-2101-AA4D-BC51-CB487F7A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5E3E6-8958-0248-A156-FC888E1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3448-1515-764A-B7E3-7D71ADF8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84AB-98AC-7144-BF5D-5D1F1BFC1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61F8-D58F-494B-A03A-DFAECF7DA02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0191-9C80-024F-A36E-A4F2AB930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795C-6E6C-694C-BED9-ADC158C80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6E90-7669-4247-A605-4B9465E5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04CC-6693-C04A-BAC4-F933A89E6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A788-B3D6-1044-ABE3-07A643AC5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D35-636C-5044-A19F-5B2DC4DE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8225"/>
            <a:ext cx="9634383" cy="5988135"/>
          </a:xfrm>
        </p:spPr>
        <p:txBody>
          <a:bodyPr/>
          <a:lstStyle/>
          <a:p>
            <a:r>
              <a:rPr lang="en-US" dirty="0"/>
              <a:t>Docker Basics – Build</a:t>
            </a:r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7D2916B-BED0-9B49-92E4-1F88A368B163}"/>
              </a:ext>
            </a:extLst>
          </p:cNvPr>
          <p:cNvSpPr/>
          <p:nvPr/>
        </p:nvSpPr>
        <p:spPr>
          <a:xfrm>
            <a:off x="506511" y="1239955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Dockerfile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EDF4F2AE-7A9B-0348-89C6-ED158AF0A433}"/>
              </a:ext>
            </a:extLst>
          </p:cNvPr>
          <p:cNvSpPr/>
          <p:nvPr/>
        </p:nvSpPr>
        <p:spPr>
          <a:xfrm>
            <a:off x="506511" y="2435933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Code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5DD8BDAE-9FF2-3549-9295-A69CC969295D}"/>
              </a:ext>
            </a:extLst>
          </p:cNvPr>
          <p:cNvSpPr/>
          <p:nvPr/>
        </p:nvSpPr>
        <p:spPr>
          <a:xfrm>
            <a:off x="506511" y="3631910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54A9E-24C6-AF4F-97D5-A7BB49DA6BC5}"/>
              </a:ext>
            </a:extLst>
          </p:cNvPr>
          <p:cNvSpPr/>
          <p:nvPr/>
        </p:nvSpPr>
        <p:spPr>
          <a:xfrm>
            <a:off x="2857827" y="2435933"/>
            <a:ext cx="2246812" cy="9579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b="1" dirty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D42307-3F94-164C-8540-F0BB10EB330C}"/>
              </a:ext>
            </a:extLst>
          </p:cNvPr>
          <p:cNvCxnSpPr>
            <a:endCxn id="6" idx="1"/>
          </p:cNvCxnSpPr>
          <p:nvPr/>
        </p:nvCxnSpPr>
        <p:spPr>
          <a:xfrm>
            <a:off x="2265643" y="1718925"/>
            <a:ext cx="592184" cy="1195979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A0185E-76C3-B44E-B0C4-453A9D1BB8D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65643" y="2914904"/>
            <a:ext cx="592184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4EF755-1DF4-A941-9D41-33C0D09245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65643" y="2914905"/>
            <a:ext cx="592184" cy="1195977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F884E90D-3F97-9145-885F-D410A8231488}"/>
              </a:ext>
            </a:extLst>
          </p:cNvPr>
          <p:cNvSpPr/>
          <p:nvPr/>
        </p:nvSpPr>
        <p:spPr>
          <a:xfrm>
            <a:off x="5622649" y="2528219"/>
            <a:ext cx="801187" cy="773368"/>
          </a:xfrm>
          <a:prstGeom prst="fram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A05E33-D5BD-1E4D-BE5F-3734BA352F3D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5104639" y="2914904"/>
            <a:ext cx="51801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CFB487C4-EA1F-1E46-B3B9-BBD3E21BF76B}"/>
              </a:ext>
            </a:extLst>
          </p:cNvPr>
          <p:cNvSpPr txBox="1">
            <a:spLocks/>
          </p:cNvSpPr>
          <p:nvPr/>
        </p:nvSpPr>
        <p:spPr>
          <a:xfrm>
            <a:off x="9162172" y="6592679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cs typeface="Arial" charset="0"/>
                <a:sym typeface="Calibri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IBM Plex Sans"/>
              <a:cs typeface="Arial" charset="0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07460-9BB6-EC4F-BCCD-53B50BA7EF91}"/>
              </a:ext>
            </a:extLst>
          </p:cNvPr>
          <p:cNvSpPr txBox="1"/>
          <p:nvPr/>
        </p:nvSpPr>
        <p:spPr>
          <a:xfrm>
            <a:off x="5465102" y="1585463"/>
            <a:ext cx="111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Docker</a:t>
            </a:r>
          </a:p>
          <a:p>
            <a:pPr algn="ctr"/>
            <a:r>
              <a:rPr lang="en-US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222903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7D2916B-BED0-9B49-92E4-1F88A368B163}"/>
              </a:ext>
            </a:extLst>
          </p:cNvPr>
          <p:cNvSpPr/>
          <p:nvPr/>
        </p:nvSpPr>
        <p:spPr>
          <a:xfrm>
            <a:off x="506511" y="1239955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Dockerfile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EDF4F2AE-7A9B-0348-89C6-ED158AF0A433}"/>
              </a:ext>
            </a:extLst>
          </p:cNvPr>
          <p:cNvSpPr/>
          <p:nvPr/>
        </p:nvSpPr>
        <p:spPr>
          <a:xfrm>
            <a:off x="506511" y="2435933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Code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5DD8BDAE-9FF2-3549-9295-A69CC969295D}"/>
              </a:ext>
            </a:extLst>
          </p:cNvPr>
          <p:cNvSpPr/>
          <p:nvPr/>
        </p:nvSpPr>
        <p:spPr>
          <a:xfrm>
            <a:off x="506511" y="3631910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54A9E-24C6-AF4F-97D5-A7BB49DA6BC5}"/>
              </a:ext>
            </a:extLst>
          </p:cNvPr>
          <p:cNvSpPr/>
          <p:nvPr/>
        </p:nvSpPr>
        <p:spPr>
          <a:xfrm>
            <a:off x="2857827" y="2435933"/>
            <a:ext cx="2246812" cy="9579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b="1" dirty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D42307-3F94-164C-8540-F0BB10EB330C}"/>
              </a:ext>
            </a:extLst>
          </p:cNvPr>
          <p:cNvCxnSpPr>
            <a:endCxn id="6" idx="1"/>
          </p:cNvCxnSpPr>
          <p:nvPr/>
        </p:nvCxnSpPr>
        <p:spPr>
          <a:xfrm>
            <a:off x="2265643" y="1718925"/>
            <a:ext cx="592184" cy="1195979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A0185E-76C3-B44E-B0C4-453A9D1BB8D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65643" y="2914904"/>
            <a:ext cx="592184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4EF755-1DF4-A941-9D41-33C0D09245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65643" y="2914905"/>
            <a:ext cx="592184" cy="1195977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F884E90D-3F97-9145-885F-D410A8231488}"/>
              </a:ext>
            </a:extLst>
          </p:cNvPr>
          <p:cNvSpPr/>
          <p:nvPr/>
        </p:nvSpPr>
        <p:spPr>
          <a:xfrm>
            <a:off x="5622649" y="2528219"/>
            <a:ext cx="801187" cy="773368"/>
          </a:xfrm>
          <a:prstGeom prst="fram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A05E33-D5BD-1E4D-BE5F-3734BA352F3D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5104639" y="2914904"/>
            <a:ext cx="51801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B18BE-8E77-1841-8533-4803992F0219}"/>
              </a:ext>
            </a:extLst>
          </p:cNvPr>
          <p:cNvSpPr/>
          <p:nvPr/>
        </p:nvSpPr>
        <p:spPr>
          <a:xfrm>
            <a:off x="6994099" y="2435933"/>
            <a:ext cx="2246812" cy="9579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b="1" dirty="0">
                <a:solidFill>
                  <a:schemeClr val="tx1"/>
                </a:solidFill>
              </a:rPr>
              <a:t>run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73EA46-E5F0-284E-B730-5FB38B7783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240911" y="2914904"/>
            <a:ext cx="51801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89AF54-D1BF-3A40-8DAC-656E2A2E53F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423837" y="2914904"/>
            <a:ext cx="570263" cy="1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091D525-32E8-5B43-AB96-138E2D2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21" y="2539831"/>
            <a:ext cx="795867" cy="812800"/>
          </a:xfrm>
          <a:prstGeom prst="rect">
            <a:avLst/>
          </a:prstGeom>
          <a:ln>
            <a:noFill/>
          </a:ln>
        </p:spPr>
      </p:pic>
      <p:sp>
        <p:nvSpPr>
          <p:cNvPr id="36" name="Frame 35">
            <a:extLst>
              <a:ext uri="{FF2B5EF4-FFF2-40B4-BE49-F238E27FC236}">
                <a16:creationId xmlns:a16="http://schemas.microsoft.com/office/drawing/2014/main" id="{086A17C3-B7B0-1847-9AB2-C42534CE9AF3}"/>
              </a:ext>
            </a:extLst>
          </p:cNvPr>
          <p:cNvSpPr/>
          <p:nvPr/>
        </p:nvSpPr>
        <p:spPr>
          <a:xfrm>
            <a:off x="6528339" y="5827194"/>
            <a:ext cx="5450149" cy="819209"/>
          </a:xfrm>
          <a:prstGeom prst="fram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98C66-7669-514D-AFC9-5B7EB27337B7}"/>
              </a:ext>
            </a:extLst>
          </p:cNvPr>
          <p:cNvSpPr txBox="1"/>
          <p:nvPr/>
        </p:nvSpPr>
        <p:spPr>
          <a:xfrm>
            <a:off x="9121839" y="5990577"/>
            <a:ext cx="5389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BB561-3022-C84A-A458-F556D987DC7B}"/>
              </a:ext>
            </a:extLst>
          </p:cNvPr>
          <p:cNvSpPr/>
          <p:nvPr/>
        </p:nvSpPr>
        <p:spPr>
          <a:xfrm>
            <a:off x="6528339" y="5025884"/>
            <a:ext cx="5450149" cy="73164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Docker Engine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612F4EA-7E51-7946-A372-7AC6DF3CEA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7116" y="5108780"/>
            <a:ext cx="682185" cy="64874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0811C43-8332-4342-9B99-12133692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83" y="4110881"/>
            <a:ext cx="795867" cy="812800"/>
          </a:xfrm>
          <a:prstGeom prst="rect">
            <a:avLst/>
          </a:prstGeom>
          <a:ln>
            <a:noFill/>
          </a:ln>
        </p:spPr>
      </p:pic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2F90B1F-15EA-8245-AAF3-F3195E036E16}"/>
              </a:ext>
            </a:extLst>
          </p:cNvPr>
          <p:cNvCxnSpPr>
            <a:cxnSpLocks/>
            <a:stCxn id="35" idx="3"/>
            <a:endCxn id="42" idx="0"/>
          </p:cNvCxnSpPr>
          <p:nvPr/>
        </p:nvCxnSpPr>
        <p:spPr>
          <a:xfrm>
            <a:off x="10554789" y="2946231"/>
            <a:ext cx="1003028" cy="1164651"/>
          </a:xfrm>
          <a:prstGeom prst="curvedConnector2">
            <a:avLst/>
          </a:prstGeom>
          <a:ln w="38100">
            <a:solidFill>
              <a:srgbClr val="00206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BEA2F965-67E2-2C42-9ECC-9E6F96DF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183" y="4110881"/>
            <a:ext cx="795867" cy="812800"/>
          </a:xfrm>
          <a:prstGeom prst="rect">
            <a:avLst/>
          </a:prstGeom>
          <a:ln>
            <a:noFill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44BD71-BE49-2D40-9205-1EE54D6B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483" y="4110881"/>
            <a:ext cx="795867" cy="812800"/>
          </a:xfrm>
          <a:prstGeom prst="rect">
            <a:avLst/>
          </a:prstGeom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E01F72-B05C-B046-BADD-5878F19568A7}"/>
              </a:ext>
            </a:extLst>
          </p:cNvPr>
          <p:cNvSpPr txBox="1"/>
          <p:nvPr/>
        </p:nvSpPr>
        <p:spPr>
          <a:xfrm>
            <a:off x="5465102" y="1585463"/>
            <a:ext cx="11162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Docker</a:t>
            </a:r>
          </a:p>
          <a:p>
            <a:pPr algn="ctr"/>
            <a:r>
              <a:rPr lang="en-US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236269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7D2916B-BED0-9B49-92E4-1F88A368B163}"/>
              </a:ext>
            </a:extLst>
          </p:cNvPr>
          <p:cNvSpPr/>
          <p:nvPr/>
        </p:nvSpPr>
        <p:spPr>
          <a:xfrm>
            <a:off x="506511" y="1239955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Dockerfile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EDF4F2AE-7A9B-0348-89C6-ED158AF0A433}"/>
              </a:ext>
            </a:extLst>
          </p:cNvPr>
          <p:cNvSpPr/>
          <p:nvPr/>
        </p:nvSpPr>
        <p:spPr>
          <a:xfrm>
            <a:off x="506511" y="2435933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Code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5DD8BDAE-9FF2-3549-9295-A69CC969295D}"/>
              </a:ext>
            </a:extLst>
          </p:cNvPr>
          <p:cNvSpPr/>
          <p:nvPr/>
        </p:nvSpPr>
        <p:spPr>
          <a:xfrm>
            <a:off x="506511" y="3631910"/>
            <a:ext cx="1759132" cy="957943"/>
          </a:xfrm>
          <a:prstGeom prst="round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54A9E-24C6-AF4F-97D5-A7BB49DA6BC5}"/>
              </a:ext>
            </a:extLst>
          </p:cNvPr>
          <p:cNvSpPr/>
          <p:nvPr/>
        </p:nvSpPr>
        <p:spPr>
          <a:xfrm>
            <a:off x="2857828" y="2451597"/>
            <a:ext cx="1319197" cy="9579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b="1" dirty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D42307-3F94-164C-8540-F0BB10EB33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65644" y="1718925"/>
            <a:ext cx="592185" cy="1211643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A0185E-76C3-B44E-B0C4-453A9D1BB8D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65644" y="2914904"/>
            <a:ext cx="592185" cy="15664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4EF755-1DF4-A941-9D41-33C0D09245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65644" y="2930569"/>
            <a:ext cx="592185" cy="1180313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F884E90D-3F97-9145-885F-D410A8231488}"/>
              </a:ext>
            </a:extLst>
          </p:cNvPr>
          <p:cNvSpPr/>
          <p:nvPr/>
        </p:nvSpPr>
        <p:spPr>
          <a:xfrm>
            <a:off x="4535807" y="2543883"/>
            <a:ext cx="801187" cy="773368"/>
          </a:xfrm>
          <a:prstGeom prst="fram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A05E33-D5BD-1E4D-BE5F-3734BA352F3D}"/>
              </a:ext>
            </a:extLst>
          </p:cNvPr>
          <p:cNvCxnSpPr>
            <a:cxnSpLocks/>
          </p:cNvCxnSpPr>
          <p:nvPr/>
        </p:nvCxnSpPr>
        <p:spPr>
          <a:xfrm flipV="1">
            <a:off x="4177026" y="2930568"/>
            <a:ext cx="35878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B18BE-8E77-1841-8533-4803992F0219}"/>
              </a:ext>
            </a:extLst>
          </p:cNvPr>
          <p:cNvSpPr/>
          <p:nvPr/>
        </p:nvSpPr>
        <p:spPr>
          <a:xfrm>
            <a:off x="5695776" y="2451597"/>
            <a:ext cx="1226793" cy="9579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b="1" dirty="0">
                <a:solidFill>
                  <a:schemeClr val="tx1"/>
                </a:solidFill>
              </a:rPr>
              <a:t>push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73EA46-E5F0-284E-B730-5FB38B778388}"/>
              </a:ext>
            </a:extLst>
          </p:cNvPr>
          <p:cNvCxnSpPr>
            <a:cxnSpLocks/>
          </p:cNvCxnSpPr>
          <p:nvPr/>
        </p:nvCxnSpPr>
        <p:spPr>
          <a:xfrm>
            <a:off x="9668111" y="2925997"/>
            <a:ext cx="358780" cy="91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89AF54-D1BF-3A40-8DAC-656E2A2E53F1}"/>
              </a:ext>
            </a:extLst>
          </p:cNvPr>
          <p:cNvCxnSpPr>
            <a:cxnSpLocks/>
          </p:cNvCxnSpPr>
          <p:nvPr/>
        </p:nvCxnSpPr>
        <p:spPr>
          <a:xfrm>
            <a:off x="5336994" y="2930568"/>
            <a:ext cx="358781" cy="1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091D525-32E8-5B43-AB96-138E2D2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91" y="2524167"/>
            <a:ext cx="795867" cy="812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788D0A-1F6C-E24E-9789-71C5B017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49" y="2541757"/>
            <a:ext cx="801187" cy="77762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630829-A546-FA4D-B012-0D8EAE7FA6F2}"/>
              </a:ext>
            </a:extLst>
          </p:cNvPr>
          <p:cNvCxnSpPr>
            <a:cxnSpLocks/>
          </p:cNvCxnSpPr>
          <p:nvPr/>
        </p:nvCxnSpPr>
        <p:spPr>
          <a:xfrm>
            <a:off x="6922568" y="2930567"/>
            <a:ext cx="35878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2D8CE-00FF-044D-A97D-7946B070AD24}"/>
              </a:ext>
            </a:extLst>
          </p:cNvPr>
          <p:cNvSpPr/>
          <p:nvPr/>
        </p:nvSpPr>
        <p:spPr>
          <a:xfrm>
            <a:off x="8441318" y="2451597"/>
            <a:ext cx="1226793" cy="9579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run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B7C015-C5C8-8044-B35B-52EEA006ABB6}"/>
              </a:ext>
            </a:extLst>
          </p:cNvPr>
          <p:cNvCxnSpPr>
            <a:cxnSpLocks/>
          </p:cNvCxnSpPr>
          <p:nvPr/>
        </p:nvCxnSpPr>
        <p:spPr>
          <a:xfrm>
            <a:off x="8082536" y="2930567"/>
            <a:ext cx="358781" cy="0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ame 46">
            <a:extLst>
              <a:ext uri="{FF2B5EF4-FFF2-40B4-BE49-F238E27FC236}">
                <a16:creationId xmlns:a16="http://schemas.microsoft.com/office/drawing/2014/main" id="{6B53918F-DCAC-0E47-A672-819C3D063818}"/>
              </a:ext>
            </a:extLst>
          </p:cNvPr>
          <p:cNvSpPr/>
          <p:nvPr/>
        </p:nvSpPr>
        <p:spPr>
          <a:xfrm>
            <a:off x="6528339" y="5827194"/>
            <a:ext cx="5450149" cy="819209"/>
          </a:xfrm>
          <a:prstGeom prst="fram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47E16D-E178-E645-AC8F-C832918A64DC}"/>
              </a:ext>
            </a:extLst>
          </p:cNvPr>
          <p:cNvSpPr txBox="1"/>
          <p:nvPr/>
        </p:nvSpPr>
        <p:spPr>
          <a:xfrm>
            <a:off x="9121839" y="5990577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F2377-671A-A648-9A1C-17EE978D2C4C}"/>
              </a:ext>
            </a:extLst>
          </p:cNvPr>
          <p:cNvSpPr/>
          <p:nvPr/>
        </p:nvSpPr>
        <p:spPr>
          <a:xfrm>
            <a:off x="6528339" y="5025884"/>
            <a:ext cx="5450149" cy="73164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Docker Engine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150FE28-D14C-EA45-AE46-48A53348E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7116" y="5108780"/>
            <a:ext cx="682185" cy="6487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C20DB05-47A1-9444-BFD2-AA1B83B2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83" y="4110881"/>
            <a:ext cx="795867" cy="812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D023E27-84A3-7944-A0A0-EB89A53B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183" y="4110881"/>
            <a:ext cx="795867" cy="812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D7F8D99-B9E1-AB47-9614-474EB7C9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483" y="4110881"/>
            <a:ext cx="795867" cy="812800"/>
          </a:xfrm>
          <a:prstGeom prst="rect">
            <a:avLst/>
          </a:prstGeom>
        </p:spPr>
      </p:pic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6B5A7AF-980A-5C4A-B288-22E9764156A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822757" y="2930567"/>
            <a:ext cx="735059" cy="1180315"/>
          </a:xfrm>
          <a:prstGeom prst="curvedConnector2">
            <a:avLst/>
          </a:prstGeom>
          <a:ln w="38100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57E0079-A047-2942-917C-11FEAC4FC00D}"/>
              </a:ext>
            </a:extLst>
          </p:cNvPr>
          <p:cNvSpPr/>
          <p:nvPr/>
        </p:nvSpPr>
        <p:spPr>
          <a:xfrm>
            <a:off x="8416208" y="1366805"/>
            <a:ext cx="1226793" cy="9579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pull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E63415-D723-C34E-ABFA-9E9CD870B6A0}"/>
              </a:ext>
            </a:extLst>
          </p:cNvPr>
          <p:cNvCxnSpPr>
            <a:stCxn id="33" idx="3"/>
            <a:endCxn id="57" idx="1"/>
          </p:cNvCxnSpPr>
          <p:nvPr/>
        </p:nvCxnSpPr>
        <p:spPr>
          <a:xfrm flipV="1">
            <a:off x="8082537" y="1845776"/>
            <a:ext cx="333671" cy="108479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DF753-337E-6746-811C-15F9F7CD2041}"/>
              </a:ext>
            </a:extLst>
          </p:cNvPr>
          <p:cNvCxnSpPr>
            <a:cxnSpLocks/>
            <a:stCxn id="57" idx="3"/>
            <a:endCxn id="35" idx="1"/>
          </p:cNvCxnSpPr>
          <p:nvPr/>
        </p:nvCxnSpPr>
        <p:spPr>
          <a:xfrm>
            <a:off x="9643000" y="1845777"/>
            <a:ext cx="383891" cy="108479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4CD56A33-87E1-5544-BD77-B205D6CE1367}"/>
              </a:ext>
            </a:extLst>
          </p:cNvPr>
          <p:cNvSpPr txBox="1">
            <a:spLocks/>
          </p:cNvSpPr>
          <p:nvPr/>
        </p:nvSpPr>
        <p:spPr>
          <a:xfrm>
            <a:off x="9162172" y="6592679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IBM Plex Sans"/>
                <a:cs typeface="Arial" charset="0"/>
                <a:sym typeface="Calibri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IBM Plex Sans"/>
              <a:cs typeface="Arial" charset="0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3956EE-4397-664A-8B05-F150E464C3AC}"/>
              </a:ext>
            </a:extLst>
          </p:cNvPr>
          <p:cNvSpPr txBox="1"/>
          <p:nvPr/>
        </p:nvSpPr>
        <p:spPr>
          <a:xfrm>
            <a:off x="7120537" y="1860591"/>
            <a:ext cx="11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B1C678-2D93-384E-BCB7-79E7264D77F9}"/>
              </a:ext>
            </a:extLst>
          </p:cNvPr>
          <p:cNvSpPr txBox="1"/>
          <p:nvPr/>
        </p:nvSpPr>
        <p:spPr>
          <a:xfrm>
            <a:off x="4374993" y="1583592"/>
            <a:ext cx="11162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Docker</a:t>
            </a:r>
          </a:p>
          <a:p>
            <a:pPr algn="ctr"/>
            <a:r>
              <a:rPr lang="en-US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238011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5ABB66-ECE2-5941-90F5-EB3ECA0F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8813075" cy="508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VMs vs. Containers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5F99994-07D9-F34F-B0DF-40DEDF2E5A33}"/>
              </a:ext>
            </a:extLst>
          </p:cNvPr>
          <p:cNvSpPr txBox="1">
            <a:spLocks/>
          </p:cNvSpPr>
          <p:nvPr/>
        </p:nvSpPr>
        <p:spPr>
          <a:xfrm>
            <a:off x="9334005" y="663846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D0BE6F14-FF48-0F4F-A8AA-2E3F25371E4A}" type="slidenum">
              <a:rPr lang="en-US">
                <a:solidFill>
                  <a:schemeClr val="bg2"/>
                </a:solidFill>
                <a:latin typeface="IBM Plex Sans" panose="020B0503050000000000" pitchFamily="34" charset="77"/>
              </a:rPr>
              <a:pPr/>
              <a:t>5</a:t>
            </a:fld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0CE2F-D3D1-7143-9F51-55424B3CD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9" t="-2" r="-9375" b="16708"/>
          <a:stretch/>
        </p:blipFill>
        <p:spPr>
          <a:xfrm>
            <a:off x="6636737" y="800343"/>
            <a:ext cx="2945455" cy="3010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581AA2-E45D-EE40-83D7-943B53E84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" t="-2" r="50668" b="16708"/>
          <a:stretch/>
        </p:blipFill>
        <p:spPr>
          <a:xfrm>
            <a:off x="2087508" y="800345"/>
            <a:ext cx="2585455" cy="30109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5E5A8C-B08D-904B-A751-288650208BDE}"/>
              </a:ext>
            </a:extLst>
          </p:cNvPr>
          <p:cNvSpPr/>
          <p:nvPr/>
        </p:nvSpPr>
        <p:spPr>
          <a:xfrm>
            <a:off x="2145846" y="3947418"/>
            <a:ext cx="36427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Overpass"/>
              </a:rPr>
              <a:t>+</a:t>
            </a:r>
            <a:r>
              <a:rPr lang="en-US" sz="2400" dirty="0">
                <a:latin typeface="Overpass"/>
              </a:rPr>
              <a:t> VM Isolation </a:t>
            </a:r>
          </a:p>
          <a:p>
            <a:r>
              <a:rPr lang="en-US" sz="2400" b="1" dirty="0">
                <a:latin typeface="Overpass"/>
              </a:rPr>
              <a:t>- </a:t>
            </a:r>
            <a:r>
              <a:rPr lang="en-US" sz="2400" dirty="0">
                <a:latin typeface="Overpass"/>
              </a:rPr>
              <a:t>Complete OS</a:t>
            </a:r>
            <a:br>
              <a:rPr lang="en-US" sz="2400" dirty="0">
                <a:latin typeface="Overpass"/>
              </a:rPr>
            </a:br>
            <a:r>
              <a:rPr lang="en-US" sz="2400" b="1" dirty="0">
                <a:latin typeface="Overpass"/>
              </a:rPr>
              <a:t>-</a:t>
            </a:r>
            <a:r>
              <a:rPr lang="en-US" sz="2400" dirty="0">
                <a:latin typeface="Overpass"/>
              </a:rPr>
              <a:t> Static Compute </a:t>
            </a:r>
          </a:p>
          <a:p>
            <a:r>
              <a:rPr lang="en-US" sz="2400" b="1" dirty="0">
                <a:latin typeface="Overpass"/>
              </a:rPr>
              <a:t>- </a:t>
            </a:r>
            <a:r>
              <a:rPr lang="en-US" sz="2400" dirty="0">
                <a:latin typeface="Overpass"/>
              </a:rPr>
              <a:t>Static Memory</a:t>
            </a:r>
            <a:br>
              <a:rPr lang="en-US" sz="2400" dirty="0">
                <a:latin typeface="Overpass"/>
              </a:rPr>
            </a:b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446673-8AD8-BC45-8941-9623D8C5BBE0}"/>
              </a:ext>
            </a:extLst>
          </p:cNvPr>
          <p:cNvSpPr/>
          <p:nvPr/>
        </p:nvSpPr>
        <p:spPr>
          <a:xfrm>
            <a:off x="6598706" y="3939108"/>
            <a:ext cx="3642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Overpass"/>
              </a:rPr>
              <a:t>+</a:t>
            </a:r>
            <a:r>
              <a:rPr lang="en-US" sz="2400" dirty="0">
                <a:latin typeface="Overpass"/>
              </a:rPr>
              <a:t> Container Isolation </a:t>
            </a:r>
          </a:p>
          <a:p>
            <a:r>
              <a:rPr lang="en-US" sz="2400" b="1" dirty="0">
                <a:latin typeface="Overpass"/>
              </a:rPr>
              <a:t>+</a:t>
            </a:r>
            <a:r>
              <a:rPr lang="en-US" sz="2400" dirty="0">
                <a:latin typeface="Overpass"/>
              </a:rPr>
              <a:t> Shared Kernel </a:t>
            </a:r>
          </a:p>
          <a:p>
            <a:r>
              <a:rPr lang="en-US" sz="2400" b="1" dirty="0">
                <a:latin typeface="Overpass"/>
              </a:rPr>
              <a:t>+</a:t>
            </a:r>
            <a:r>
              <a:rPr lang="en-US" sz="2400" dirty="0">
                <a:latin typeface="Overpass"/>
              </a:rPr>
              <a:t> Burstable Compute </a:t>
            </a:r>
          </a:p>
          <a:p>
            <a:r>
              <a:rPr lang="en-US" sz="2400" b="1" dirty="0">
                <a:latin typeface="Overpass"/>
              </a:rPr>
              <a:t>+</a:t>
            </a:r>
            <a:r>
              <a:rPr lang="en-US" sz="2400" dirty="0">
                <a:latin typeface="Overpass"/>
              </a:rPr>
              <a:t> Burstable Memory </a:t>
            </a:r>
          </a:p>
        </p:txBody>
      </p:sp>
    </p:spTree>
    <p:extLst>
      <p:ext uri="{BB962C8B-B14F-4D97-AF65-F5344CB8AC3E}">
        <p14:creationId xmlns:p14="http://schemas.microsoft.com/office/powerpoint/2010/main" val="21580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EAA5DD-D669-4044-85F1-3134A898C647}"/>
              </a:ext>
            </a:extLst>
          </p:cNvPr>
          <p:cNvSpPr/>
          <p:nvPr/>
        </p:nvSpPr>
        <p:spPr>
          <a:xfrm>
            <a:off x="8183638" y="2605857"/>
            <a:ext cx="3311676" cy="3707857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IBM Plex Mono" panose="020B0509050000000000" pitchFamily="49" charset="77"/>
                <a:cs typeface="Arial"/>
              </a:rPr>
              <a:t>Kubernetes Cluster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856DBB3-811E-B84A-8F83-E42DCF3A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0214" y="3173978"/>
            <a:ext cx="2367485" cy="2674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6"/>
            <a:ext cx="8112607" cy="489421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 – Declarative System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ACD91E7-E86A-A14D-9C8C-7387A0D23F9F}"/>
              </a:ext>
            </a:extLst>
          </p:cNvPr>
          <p:cNvSpPr txBox="1">
            <a:spLocks/>
          </p:cNvSpPr>
          <p:nvPr/>
        </p:nvSpPr>
        <p:spPr>
          <a:xfrm>
            <a:off x="1203794" y="1056776"/>
            <a:ext cx="9500673" cy="136794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800" b="1" dirty="0">
                <a:solidFill>
                  <a:srgbClr val="00B0F0"/>
                </a:solidFill>
                <a:latin typeface="IBM Plex Sans" panose="020B0503050000000000" pitchFamily="34" charset="77"/>
              </a:rPr>
              <a:t>The Desired State</a:t>
            </a:r>
          </a:p>
          <a:p>
            <a:pPr defTabSz="609570">
              <a:defRPr/>
            </a:pPr>
            <a:r>
              <a:rPr lang="en-US" sz="2400" dirty="0">
                <a:solidFill>
                  <a:schemeClr val="bg2"/>
                </a:solidFill>
                <a:latin typeface="IBM Plex Sans" panose="020B0503050000000000" pitchFamily="34" charset="77"/>
              </a:rPr>
              <a:t>Kubernetes ensures that all the containers running across the cluster are in the desired state at any moment. </a:t>
            </a:r>
            <a:br>
              <a:rPr lang="en-US" sz="2400" dirty="0">
                <a:solidFill>
                  <a:schemeClr val="bg2"/>
                </a:solidFill>
                <a:latin typeface="IBM Plex Sans" panose="020B0503050000000000" pitchFamily="34" charset="77"/>
              </a:rPr>
            </a:br>
            <a:endParaRPr lang="en-US" sz="2400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E8AD50B-0418-E04C-B933-8B17D90F1347}"/>
              </a:ext>
            </a:extLst>
          </p:cNvPr>
          <p:cNvSpPr txBox="1">
            <a:spLocks/>
          </p:cNvSpPr>
          <p:nvPr/>
        </p:nvSpPr>
        <p:spPr>
          <a:xfrm>
            <a:off x="9334005" y="663846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914377">
              <a:defRPr/>
            </a:pPr>
            <a:fld id="{D0BE6F14-FF48-0F4F-A8AA-2E3F25371E4A}" type="slidenum">
              <a:rPr lang="en-US">
                <a:solidFill>
                  <a:schemeClr val="bg2"/>
                </a:solidFill>
                <a:latin typeface="IBM Plex Sans" panose="020B0503050000000000" pitchFamily="34" charset="77"/>
              </a:rPr>
              <a:pPr defTabSz="914377">
                <a:defRPr/>
              </a:pPr>
              <a:t>6</a:t>
            </a:fld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pic>
        <p:nvPicPr>
          <p:cNvPr id="7" name="image49.png" descr="ttps://avatars3.githubusercontent.com/u/13629408?v=3&amp;s=400">
            <a:extLst>
              <a:ext uri="{FF2B5EF4-FFF2-40B4-BE49-F238E27FC236}">
                <a16:creationId xmlns:a16="http://schemas.microsoft.com/office/drawing/2014/main" id="{659EA1F1-29ED-044B-B4FA-2139C70B3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343" y="2132321"/>
            <a:ext cx="964659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EFB8C0-3111-E14D-9006-343A03457E4D}"/>
              </a:ext>
            </a:extLst>
          </p:cNvPr>
          <p:cNvSpPr/>
          <p:nvPr/>
        </p:nvSpPr>
        <p:spPr>
          <a:xfrm>
            <a:off x="304799" y="3061073"/>
            <a:ext cx="3948821" cy="2900812"/>
          </a:xfrm>
          <a:prstGeom prst="rect">
            <a:avLst/>
          </a:prstGeom>
          <a:solidFill>
            <a:srgbClr val="419B68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IBM Plex Mono" panose="020B0509050000000000" pitchFamily="49" charset="77"/>
                <a:cs typeface="Arial"/>
              </a:rPr>
              <a:t>Desired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777B2-3896-7546-ABE3-F9272E87A68A}"/>
              </a:ext>
            </a:extLst>
          </p:cNvPr>
          <p:cNvSpPr/>
          <p:nvPr/>
        </p:nvSpPr>
        <p:spPr>
          <a:xfrm>
            <a:off x="9053385" y="3019908"/>
            <a:ext cx="1422400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app1:1.0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8052DD-FA2C-C844-9C35-EEF8C7242A1B}"/>
              </a:ext>
            </a:extLst>
          </p:cNvPr>
          <p:cNvSpPr/>
          <p:nvPr/>
        </p:nvSpPr>
        <p:spPr>
          <a:xfrm>
            <a:off x="909527" y="4774079"/>
            <a:ext cx="2487675" cy="44397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17652-617F-0D4A-BE88-C4C24DF386CC}"/>
              </a:ext>
            </a:extLst>
          </p:cNvPr>
          <p:cNvSpPr/>
          <p:nvPr/>
        </p:nvSpPr>
        <p:spPr>
          <a:xfrm>
            <a:off x="909527" y="5283255"/>
            <a:ext cx="2487675" cy="44397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8827DF-25A1-8B4C-84EC-88E6D37A8E79}"/>
              </a:ext>
            </a:extLst>
          </p:cNvPr>
          <p:cNvCxnSpPr>
            <a:cxnSpLocks/>
          </p:cNvCxnSpPr>
          <p:nvPr/>
        </p:nvCxnSpPr>
        <p:spPr>
          <a:xfrm flipV="1">
            <a:off x="4355276" y="4515774"/>
            <a:ext cx="4353297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4E709C-90C5-CB4D-8555-30AD5E2CDCCB}"/>
              </a:ext>
            </a:extLst>
          </p:cNvPr>
          <p:cNvSpPr/>
          <p:nvPr/>
        </p:nvSpPr>
        <p:spPr>
          <a:xfrm>
            <a:off x="909530" y="3553767"/>
            <a:ext cx="2487675" cy="44397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Container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B9CC31-98E0-684D-82B8-679D1BAA76A3}"/>
              </a:ext>
            </a:extLst>
          </p:cNvPr>
          <p:cNvSpPr/>
          <p:nvPr/>
        </p:nvSpPr>
        <p:spPr>
          <a:xfrm>
            <a:off x="1013263" y="3611962"/>
            <a:ext cx="2487675" cy="44397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App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17A04-1740-A046-B8E5-DD9B4101A6CE}"/>
              </a:ext>
            </a:extLst>
          </p:cNvPr>
          <p:cNvSpPr txBox="1"/>
          <p:nvPr/>
        </p:nvSpPr>
        <p:spPr>
          <a:xfrm>
            <a:off x="355814" y="355376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DC12A-A3F0-504D-BC0A-E57AFE6267B7}"/>
              </a:ext>
            </a:extLst>
          </p:cNvPr>
          <p:cNvSpPr/>
          <p:nvPr/>
        </p:nvSpPr>
        <p:spPr>
          <a:xfrm>
            <a:off x="909527" y="4093736"/>
            <a:ext cx="2487675" cy="44397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Container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4458B2-15DB-2642-A1F2-A9B22F64F629}"/>
              </a:ext>
            </a:extLst>
          </p:cNvPr>
          <p:cNvSpPr/>
          <p:nvPr/>
        </p:nvSpPr>
        <p:spPr>
          <a:xfrm>
            <a:off x="1028369" y="4160517"/>
            <a:ext cx="2487675" cy="44397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Container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24880A-6A1A-D04D-AFED-B5A86640FC2B}"/>
              </a:ext>
            </a:extLst>
          </p:cNvPr>
          <p:cNvSpPr/>
          <p:nvPr/>
        </p:nvSpPr>
        <p:spPr>
          <a:xfrm>
            <a:off x="1147210" y="4223907"/>
            <a:ext cx="2487675" cy="44397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App2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2D9DC-7AC0-204C-8E0D-ADFE9079BE80}"/>
              </a:ext>
            </a:extLst>
          </p:cNvPr>
          <p:cNvSpPr txBox="1"/>
          <p:nvPr/>
        </p:nvSpPr>
        <p:spPr>
          <a:xfrm>
            <a:off x="355814" y="4115667"/>
            <a:ext cx="524503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3830EC-32EE-0D4D-B8D9-5EEC8F40F94A}"/>
              </a:ext>
            </a:extLst>
          </p:cNvPr>
          <p:cNvSpPr/>
          <p:nvPr/>
        </p:nvSpPr>
        <p:spPr>
          <a:xfrm>
            <a:off x="9155040" y="3096728"/>
            <a:ext cx="1422400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Pod/Container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app1:1.0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1C7EF-9033-B340-99E3-ED72325F877B}"/>
              </a:ext>
            </a:extLst>
          </p:cNvPr>
          <p:cNvSpPr/>
          <p:nvPr/>
        </p:nvSpPr>
        <p:spPr>
          <a:xfrm>
            <a:off x="9053385" y="3861519"/>
            <a:ext cx="1422400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app1:1.0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1074F-2BBC-9D43-B6C2-B6244C977033}"/>
              </a:ext>
            </a:extLst>
          </p:cNvPr>
          <p:cNvSpPr/>
          <p:nvPr/>
        </p:nvSpPr>
        <p:spPr>
          <a:xfrm>
            <a:off x="9155040" y="3938339"/>
            <a:ext cx="1422400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app1:1.0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6179D7-BA2E-334E-91C4-86F24DFF3E62}"/>
              </a:ext>
            </a:extLst>
          </p:cNvPr>
          <p:cNvSpPr/>
          <p:nvPr/>
        </p:nvSpPr>
        <p:spPr>
          <a:xfrm>
            <a:off x="9256695" y="4017659"/>
            <a:ext cx="1422400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Pod/Container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app2:2.1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552BB4-175F-3748-B2F1-5518DAD5550E}"/>
              </a:ext>
            </a:extLst>
          </p:cNvPr>
          <p:cNvSpPr/>
          <p:nvPr/>
        </p:nvSpPr>
        <p:spPr>
          <a:xfrm>
            <a:off x="9053386" y="4778835"/>
            <a:ext cx="1729453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Service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port:8080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5915A5-8699-D14B-B8FC-A36A8FACCA5B}"/>
              </a:ext>
            </a:extLst>
          </p:cNvPr>
          <p:cNvSpPr/>
          <p:nvPr/>
        </p:nvSpPr>
        <p:spPr>
          <a:xfrm>
            <a:off x="9053385" y="5516350"/>
            <a:ext cx="1729455" cy="631421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PersistentVolume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IBM Plex Mono Light" panose="020B0409050000000000" pitchFamily="49" charset="77"/>
                <a:cs typeface="Arial"/>
              </a:rPr>
              <a:t>NFS </a:t>
            </a:r>
          </a:p>
        </p:txBody>
      </p:sp>
      <p:pic>
        <p:nvPicPr>
          <p:cNvPr id="32" name="image49.png" descr="ttps://avatars3.githubusercontent.com/u/13629408?v=3&amp;s=400">
            <a:extLst>
              <a:ext uri="{FF2B5EF4-FFF2-40B4-BE49-F238E27FC236}">
                <a16:creationId xmlns:a16="http://schemas.microsoft.com/office/drawing/2014/main" id="{A29E9646-DE1D-5348-9533-D12EE5C12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547" y="168947"/>
            <a:ext cx="964658" cy="9644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135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8" grpId="0" animBg="1"/>
      <p:bldP spid="12" grpId="0" animBg="1"/>
      <p:bldP spid="1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0CCED5D-5F16-8740-82B3-65E61A2B9F64}"/>
              </a:ext>
            </a:extLst>
          </p:cNvPr>
          <p:cNvSpPr txBox="1">
            <a:spLocks/>
          </p:cNvSpPr>
          <p:nvPr/>
        </p:nvSpPr>
        <p:spPr>
          <a:xfrm>
            <a:off x="9334005" y="663846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D0BE6F14-FF48-0F4F-A8AA-2E3F25371E4A}" type="slidenum">
              <a:rPr lang="en-US" smtClean="0">
                <a:solidFill>
                  <a:schemeClr val="bg2"/>
                </a:solidFill>
                <a:latin typeface="IBM Plex Sans" panose="020B0503050000000000" pitchFamily="34" charset="77"/>
              </a:rPr>
              <a:pPr/>
              <a:t>7</a:t>
            </a:fld>
            <a:endParaRPr lang="en-US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pic>
        <p:nvPicPr>
          <p:cNvPr id="6" name="image49.png" descr="ttps://avatars3.githubusercontent.com/u/13629408?v=3&amp;s=400">
            <a:extLst>
              <a:ext uri="{FF2B5EF4-FFF2-40B4-BE49-F238E27FC236}">
                <a16:creationId xmlns:a16="http://schemas.microsoft.com/office/drawing/2014/main" id="{07398F81-050F-B545-B834-43736DB1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47" y="168947"/>
            <a:ext cx="964658" cy="964406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E4E0AD4-F2CD-0A41-9744-FA577A31BEA8}"/>
              </a:ext>
            </a:extLst>
          </p:cNvPr>
          <p:cNvSpPr/>
          <p:nvPr/>
        </p:nvSpPr>
        <p:spPr>
          <a:xfrm>
            <a:off x="3788251" y="2251202"/>
            <a:ext cx="1066800" cy="1045028"/>
          </a:xfrm>
          <a:prstGeom prst="rect">
            <a:avLst/>
          </a:prstGeom>
          <a:solidFill>
            <a:srgbClr val="000E5E"/>
          </a:solidFill>
        </p:spPr>
        <p:txBody>
          <a:bodyPr wrap="square" lIns="0" tIns="3600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121803-284B-D148-A168-439778F17A42}"/>
              </a:ext>
            </a:extLst>
          </p:cNvPr>
          <p:cNvSpPr/>
          <p:nvPr/>
        </p:nvSpPr>
        <p:spPr>
          <a:xfrm>
            <a:off x="4033141" y="2567581"/>
            <a:ext cx="602181" cy="589891"/>
          </a:xfrm>
          <a:prstGeom prst="rect">
            <a:avLst/>
          </a:prstGeom>
          <a:solidFill>
            <a:srgbClr val="0064FF">
              <a:lumMod val="40000"/>
              <a:lumOff val="60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E5E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E5E"/>
                </a:solidFill>
                <a:effectLst/>
                <a:uLnTx/>
                <a:uFillTx/>
                <a:latin typeface="IBM Plex Mono Light" panose="020B0409050000000000" pitchFamily="49" charset="77"/>
                <a:cs typeface="Arial"/>
              </a:rPr>
              <a:t>nginx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IBM Plex Mono Light" panose="020B0409050000000000" pitchFamily="49" charset="7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IBM Plex Mono Light" panose="020B0409050000000000" pitchFamily="49" charset="77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C8A2-33B1-F642-86D0-194FB39388F8}"/>
              </a:ext>
            </a:extLst>
          </p:cNvPr>
          <p:cNvSpPr txBox="1"/>
          <p:nvPr/>
        </p:nvSpPr>
        <p:spPr>
          <a:xfrm>
            <a:off x="3902061" y="3304940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IBM Plex Mono Light" panose="020B0409050000000000" pitchFamily="49" charset="77"/>
              </a:rPr>
              <a:t>10.0.0.1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946CF1-A256-1944-9B3E-8CAB1C01E617}"/>
              </a:ext>
            </a:extLst>
          </p:cNvPr>
          <p:cNvSpPr/>
          <p:nvPr/>
        </p:nvSpPr>
        <p:spPr>
          <a:xfrm>
            <a:off x="2013818" y="2632472"/>
            <a:ext cx="1066800" cy="282488"/>
          </a:xfrm>
          <a:prstGeom prst="rect">
            <a:avLst/>
          </a:prstGeom>
          <a:solidFill>
            <a:srgbClr val="014D23"/>
          </a:solidFill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BAA71-4896-4C44-AE57-D5638980E1AC}"/>
              </a:ext>
            </a:extLst>
          </p:cNvPr>
          <p:cNvSpPr/>
          <p:nvPr/>
        </p:nvSpPr>
        <p:spPr>
          <a:xfrm>
            <a:off x="3788251" y="3741407"/>
            <a:ext cx="1066800" cy="1045028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wrap="square" lIns="0" tIns="3600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97275-80FC-E84D-A39B-39B569241C08}"/>
              </a:ext>
            </a:extLst>
          </p:cNvPr>
          <p:cNvSpPr/>
          <p:nvPr/>
        </p:nvSpPr>
        <p:spPr>
          <a:xfrm>
            <a:off x="4033141" y="4057786"/>
            <a:ext cx="602181" cy="589891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E5E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IBM Plex Mono Light" panose="020B0409050000000000" pitchFamily="49" charset="7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IBM Plex Mono Light" panose="020B0409050000000000" pitchFamily="49" charset="77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72E048-8AD0-D241-8185-F3546B37FC46}"/>
              </a:ext>
            </a:extLst>
          </p:cNvPr>
          <p:cNvSpPr txBox="1"/>
          <p:nvPr/>
        </p:nvSpPr>
        <p:spPr>
          <a:xfrm>
            <a:off x="3902061" y="479514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IBM Plex Mono Light" panose="020B0409050000000000" pitchFamily="49" charset="77"/>
              </a:rPr>
              <a:t>10.0.0.2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B7AE20-89FF-EA47-AE70-9188B26659FC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3080618" y="2773716"/>
            <a:ext cx="707633" cy="1490205"/>
          </a:xfrm>
          <a:prstGeom prst="bentConnector3">
            <a:avLst/>
          </a:prstGeom>
          <a:noFill/>
          <a:ln w="76200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F80AA1-C5CF-6143-9987-645C0FBD5B1F}"/>
              </a:ext>
            </a:extLst>
          </p:cNvPr>
          <p:cNvSpPr txBox="1"/>
          <p:nvPr/>
        </p:nvSpPr>
        <p:spPr>
          <a:xfrm>
            <a:off x="3902061" y="2700733"/>
            <a:ext cx="161108" cy="323585"/>
          </a:xfrm>
          <a:prstGeom prst="rect">
            <a:avLst/>
          </a:prstGeom>
          <a:solidFill>
            <a:srgbClr val="69A6FF">
              <a:lumMod val="75000"/>
            </a:srgbClr>
          </a:solidFill>
        </p:spPr>
        <p:txBody>
          <a:bodyPr vert="vert"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80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2ED97F-D63A-9A47-B854-D6885DF37F07}"/>
              </a:ext>
            </a:extLst>
          </p:cNvPr>
          <p:cNvSpPr txBox="1"/>
          <p:nvPr/>
        </p:nvSpPr>
        <p:spPr>
          <a:xfrm>
            <a:off x="3018294" y="2370861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IBM Plex Mono Light" panose="020B0409050000000000" pitchFamily="49" charset="77"/>
              </a:rPr>
              <a:t>8000</a:t>
            </a:r>
            <a:r>
              <a:rPr lang="en-US" sz="1100" dirty="0">
                <a:latin typeface="IBM Plex Mono Light" panose="020B0409050000000000" pitchFamily="49" charset="77"/>
                <a:sym typeface="Wingdings" pitchFamily="2" charset="2"/>
              </a:rPr>
              <a:t>80</a:t>
            </a:r>
            <a:endParaRPr lang="en-US" sz="1100" dirty="0">
              <a:latin typeface="IBM Plex Mono Light" panose="020B0409050000000000" pitchFamily="49" charset="77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696CAD-AA54-0F49-96BB-AA2EFFA45B1C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3080618" y="2773716"/>
            <a:ext cx="707633" cy="0"/>
          </a:xfrm>
          <a:prstGeom prst="straightConnector1">
            <a:avLst/>
          </a:prstGeom>
          <a:noFill/>
          <a:ln w="7620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5C846A-B95F-D142-9C63-396FDFBF61F9}"/>
              </a:ext>
            </a:extLst>
          </p:cNvPr>
          <p:cNvCxnSpPr>
            <a:cxnSpLocks/>
          </p:cNvCxnSpPr>
          <p:nvPr/>
        </p:nvCxnSpPr>
        <p:spPr>
          <a:xfrm>
            <a:off x="1306185" y="2773716"/>
            <a:ext cx="707633" cy="0"/>
          </a:xfrm>
          <a:prstGeom prst="straightConnector1">
            <a:avLst/>
          </a:prstGeom>
          <a:noFill/>
          <a:ln w="76200" cap="flat" cmpd="sng" algn="ctr">
            <a:solidFill>
              <a:srgbClr val="00206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27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Deployments &amp; </a:t>
            </a:r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F5DBF7-58A4-5B44-A25C-425B323A93BD}"/>
              </a:ext>
            </a:extLst>
          </p:cNvPr>
          <p:cNvSpPr/>
          <p:nvPr/>
        </p:nvSpPr>
        <p:spPr bwMode="auto">
          <a:xfrm>
            <a:off x="5457744" y="2091112"/>
            <a:ext cx="1598294" cy="521757"/>
          </a:xfrm>
          <a:prstGeom prst="rect">
            <a:avLst/>
          </a:prstGeom>
          <a:solidFill>
            <a:srgbClr val="69A6FF">
              <a:lumMod val="60000"/>
              <a:lumOff val="4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>
              <a:defRPr/>
            </a:pPr>
            <a:r>
              <a:rPr lang="en-US" sz="1200" dirty="0">
                <a:latin typeface="IBM Plex Sans" panose="020B0503050000000000" pitchFamily="34" charset="77"/>
              </a:rPr>
              <a:t>Deployment </a:t>
            </a: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2267E127-1BF0-B546-AFF1-12FAD2E77A75}"/>
              </a:ext>
            </a:extLst>
          </p:cNvPr>
          <p:cNvSpPr/>
          <p:nvPr/>
        </p:nvSpPr>
        <p:spPr bwMode="auto">
          <a:xfrm>
            <a:off x="5457744" y="3136602"/>
            <a:ext cx="1599714" cy="52175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>
              <a:defRPr/>
            </a:pPr>
            <a:r>
              <a:rPr lang="en-US" sz="1200" dirty="0" err="1">
                <a:latin typeface="IBM Plex Sans" panose="020B0503050000000000" pitchFamily="34" charset="77"/>
              </a:rPr>
              <a:t>ReplicaSet</a:t>
            </a:r>
            <a:r>
              <a:rPr lang="en-US" sz="1200" dirty="0">
                <a:latin typeface="IBM Plex Sans" panose="020B0503050000000000" pitchFamily="34" charset="77"/>
              </a:rPr>
              <a:t> 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E4F659-4BEE-EA4C-8964-AF97F11F10D1}"/>
              </a:ext>
            </a:extLst>
          </p:cNvPr>
          <p:cNvCxnSpPr/>
          <p:nvPr/>
        </p:nvCxnSpPr>
        <p:spPr bwMode="auto">
          <a:xfrm>
            <a:off x="6256891" y="2612869"/>
            <a:ext cx="710" cy="523733"/>
          </a:xfrm>
          <a:prstGeom prst="straightConnector1">
            <a:avLst/>
          </a:prstGeom>
          <a:solidFill>
            <a:srgbClr val="FDFDFD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FDA6B41-2391-464F-BD27-AC1BFFEFB5F0}"/>
              </a:ext>
            </a:extLst>
          </p:cNvPr>
          <p:cNvSpPr txBox="1"/>
          <p:nvPr/>
        </p:nvSpPr>
        <p:spPr>
          <a:xfrm>
            <a:off x="6285463" y="2770861"/>
            <a:ext cx="703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latin typeface="IBM Plex Sans" panose="020B0503050000000000" pitchFamily="34" charset="77"/>
              </a:rPr>
              <a:t>create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6D9475D-6B06-8946-BCFD-A09421A0642E}"/>
              </a:ext>
            </a:extLst>
          </p:cNvPr>
          <p:cNvSpPr txBox="1">
            <a:spLocks/>
          </p:cNvSpPr>
          <p:nvPr/>
        </p:nvSpPr>
        <p:spPr>
          <a:xfrm>
            <a:off x="9334005" y="663846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chemeClr val="bg2"/>
                </a:solidFill>
                <a:latin typeface="IBM Plex Sans" panose="020B0503050000000000" pitchFamily="34" charset="77"/>
              </a:rPr>
              <a:pPr/>
              <a:t>8</a:t>
            </a:fld>
            <a:endParaRPr lang="en-US" sz="1200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pic>
        <p:nvPicPr>
          <p:cNvPr id="30" name="image49.png" descr="ttps://avatars3.githubusercontent.com/u/13629408?v=3&amp;s=400">
            <a:extLst>
              <a:ext uri="{FF2B5EF4-FFF2-40B4-BE49-F238E27FC236}">
                <a16:creationId xmlns:a16="http://schemas.microsoft.com/office/drawing/2014/main" id="{3FD99A0C-70A8-B84E-B880-5C78DC28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47" y="168947"/>
            <a:ext cx="964658" cy="964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67578-C746-B948-BE6B-2EDF2D1180BB}"/>
              </a:ext>
            </a:extLst>
          </p:cNvPr>
          <p:cNvGrpSpPr/>
          <p:nvPr/>
        </p:nvGrpSpPr>
        <p:grpSpPr>
          <a:xfrm>
            <a:off x="2533990" y="2689681"/>
            <a:ext cx="2032139" cy="1287643"/>
            <a:chOff x="5444846" y="4719112"/>
            <a:chExt cx="2708813" cy="17168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9E5C70-503F-8C4A-BFA8-41FBB933A550}"/>
                </a:ext>
              </a:extLst>
            </p:cNvPr>
            <p:cNvSpPr/>
            <p:nvPr/>
          </p:nvSpPr>
          <p:spPr bwMode="auto">
            <a:xfrm>
              <a:off x="5444846" y="4719112"/>
              <a:ext cx="2708813" cy="1716857"/>
            </a:xfrm>
            <a:prstGeom prst="rect">
              <a:avLst/>
            </a:prstGeom>
            <a:solidFill>
              <a:srgbClr val="69A6FF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60830">
                <a:defRPr/>
              </a:pPr>
              <a:r>
                <a:rPr lang="en-US" sz="1000" dirty="0">
                  <a:latin typeface="IBM Plex Sans" panose="020B0503050000000000" pitchFamily="34" charset="77"/>
                </a:rPr>
                <a:t>Deployment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72E3990-16AC-F147-A347-D193059F0094}"/>
                </a:ext>
              </a:extLst>
            </p:cNvPr>
            <p:cNvGrpSpPr/>
            <p:nvPr/>
          </p:nvGrpSpPr>
          <p:grpSpPr>
            <a:xfrm>
              <a:off x="5553704" y="5001892"/>
              <a:ext cx="2443832" cy="1291974"/>
              <a:chOff x="4467025" y="2375922"/>
              <a:chExt cx="2443832" cy="1291974"/>
            </a:xfrm>
          </p:grpSpPr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D7D4E63F-C4DB-F649-832D-F8DFDA812D55}"/>
                  </a:ext>
                </a:extLst>
              </p:cNvPr>
              <p:cNvSpPr/>
              <p:nvPr/>
            </p:nvSpPr>
            <p:spPr bwMode="auto">
              <a:xfrm>
                <a:off x="4467025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7150" tIns="28575" rIns="57150" bIns="28575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60830">
                  <a:defRPr/>
                </a:pPr>
                <a:r>
                  <a:rPr lang="en-US" sz="1000" dirty="0" err="1">
                    <a:latin typeface="IBM Plex Sans" panose="020B0503050000000000" pitchFamily="34" charset="77"/>
                  </a:rPr>
                  <a:t>ReplicaSet</a:t>
                </a:r>
                <a:endParaRPr lang="en-US" sz="1000" dirty="0">
                  <a:latin typeface="IBM Plex Sans" panose="020B0503050000000000" pitchFamily="34" charset="77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0212C5F-4586-904F-B2BF-F8EB2F89A53F}"/>
                  </a:ext>
                </a:extLst>
              </p:cNvPr>
              <p:cNvGrpSpPr/>
              <p:nvPr/>
            </p:nvGrpSpPr>
            <p:grpSpPr>
              <a:xfrm>
                <a:off x="5745129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F2503A8E-44AC-2B4C-BA7A-DDF44C5697DB}"/>
                    </a:ext>
                  </a:extLst>
                </p:cNvPr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0064FF">
                    <a:lumMod val="5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60830">
                    <a:defRPr/>
                  </a:pPr>
                  <a:r>
                    <a:rPr lang="en-US" sz="1000" dirty="0">
                      <a:solidFill>
                        <a:srgbClr val="69A6FF">
                          <a:lumMod val="20000"/>
                          <a:lumOff val="80000"/>
                        </a:srgbClr>
                      </a:solidFill>
                      <a:latin typeface="IBM Plex Sans" panose="020B0503050000000000" pitchFamily="34" charset="77"/>
                    </a:rPr>
                    <a:t>pod</a:t>
                  </a:r>
                </a:p>
              </p:txBody>
            </p:sp>
            <p:sp>
              <p:nvSpPr>
                <p:cNvPr id="42" name="Rectangle 30">
                  <a:extLst>
                    <a:ext uri="{FF2B5EF4-FFF2-40B4-BE49-F238E27FC236}">
                      <a16:creationId xmlns:a16="http://schemas.microsoft.com/office/drawing/2014/main" id="{3726BD06-10FC-BA47-A8A6-CBC696763DF4}"/>
                    </a:ext>
                  </a:extLst>
                </p:cNvPr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rgbClr val="FFFFFF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60830">
                    <a:defRPr/>
                  </a:pPr>
                  <a:r>
                    <a:rPr lang="en-US" sz="1000" dirty="0" err="1">
                      <a:latin typeface="IBM Plex Sans" panose="020B0503050000000000" pitchFamily="34" charset="77"/>
                    </a:rPr>
                    <a:t>svcB</a:t>
                  </a:r>
                  <a:endParaRPr lang="en-US" sz="1000" dirty="0">
                    <a:latin typeface="IBM Plex Sans" panose="020B0503050000000000" pitchFamily="34" charset="77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ED3081C-B42A-C74F-A3C3-7FC6933DF040}"/>
                  </a:ext>
                </a:extLst>
              </p:cNvPr>
              <p:cNvGrpSpPr/>
              <p:nvPr/>
            </p:nvGrpSpPr>
            <p:grpSpPr>
              <a:xfrm>
                <a:off x="4624508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AC71B0FC-2A4D-4341-B92C-999E8C5CF72E}"/>
                    </a:ext>
                  </a:extLst>
                </p:cNvPr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0064FF">
                    <a:lumMod val="5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60830">
                    <a:defRPr/>
                  </a:pPr>
                  <a:r>
                    <a:rPr lang="en-US" sz="1000" dirty="0">
                      <a:solidFill>
                        <a:srgbClr val="69A6FF">
                          <a:lumMod val="20000"/>
                          <a:lumOff val="80000"/>
                        </a:srgbClr>
                      </a:solidFill>
                      <a:latin typeface="IBM Plex Sans" panose="020B0503050000000000" pitchFamily="34" charset="77"/>
                    </a:rPr>
                    <a:t>pod</a:t>
                  </a:r>
                </a:p>
              </p:txBody>
            </p:sp>
            <p:sp>
              <p:nvSpPr>
                <p:cNvPr id="40" name="Rectangle 33">
                  <a:extLst>
                    <a:ext uri="{FF2B5EF4-FFF2-40B4-BE49-F238E27FC236}">
                      <a16:creationId xmlns:a16="http://schemas.microsoft.com/office/drawing/2014/main" id="{57BF7E68-5E7A-D849-9EEA-EFAFAFBC7B5C}"/>
                    </a:ext>
                  </a:extLst>
                </p:cNvPr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rgbClr val="FFFFFF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60830">
                    <a:defRPr/>
                  </a:pPr>
                  <a:r>
                    <a:rPr lang="en-US" sz="1000" dirty="0" err="1">
                      <a:latin typeface="IBM Plex Sans" panose="020B0503050000000000" pitchFamily="34" charset="77"/>
                    </a:rPr>
                    <a:t>svcA</a:t>
                  </a:r>
                  <a:endParaRPr lang="en-US" sz="1000" dirty="0">
                    <a:latin typeface="IBM Plex Sans" panose="020B0503050000000000" pitchFamily="34" charset="77"/>
                  </a:endParaRPr>
                </a:p>
              </p:txBody>
            </p:sp>
          </p:grpSp>
        </p:grp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F6CD8ED5-8EFF-BC46-9450-B3FAC02B7A86}"/>
              </a:ext>
            </a:extLst>
          </p:cNvPr>
          <p:cNvSpPr/>
          <p:nvPr/>
        </p:nvSpPr>
        <p:spPr bwMode="auto">
          <a:xfrm>
            <a:off x="5262797" y="4096225"/>
            <a:ext cx="1599714" cy="521757"/>
          </a:xfrm>
          <a:prstGeom prst="roundRect">
            <a:avLst/>
          </a:prstGeom>
          <a:solidFill>
            <a:srgbClr val="0064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/>
            <a:r>
              <a:rPr lang="en-US" sz="1200" dirty="0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Pod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523A43-FDCD-D34D-A238-6E0CA4789AE8}"/>
              </a:ext>
            </a:extLst>
          </p:cNvPr>
          <p:cNvCxnSpPr/>
          <p:nvPr/>
        </p:nvCxnSpPr>
        <p:spPr bwMode="auto">
          <a:xfrm>
            <a:off x="6255471" y="3658359"/>
            <a:ext cx="710" cy="523733"/>
          </a:xfrm>
          <a:prstGeom prst="straightConnector1">
            <a:avLst/>
          </a:prstGeom>
          <a:solidFill>
            <a:srgbClr val="FDFDFD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0D7488-DDC6-5841-8CF2-C12C29368B16}"/>
              </a:ext>
            </a:extLst>
          </p:cNvPr>
          <p:cNvSpPr txBox="1"/>
          <p:nvPr/>
        </p:nvSpPr>
        <p:spPr>
          <a:xfrm>
            <a:off x="6284043" y="3716961"/>
            <a:ext cx="703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latin typeface="IBM Plex Sans" panose="020B0503050000000000" pitchFamily="34" charset="77"/>
              </a:rPr>
              <a:t>create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7E54425-1041-DF46-BDDB-1A513DCB28BD}"/>
              </a:ext>
            </a:extLst>
          </p:cNvPr>
          <p:cNvSpPr/>
          <p:nvPr/>
        </p:nvSpPr>
        <p:spPr bwMode="auto">
          <a:xfrm>
            <a:off x="5415197" y="4248625"/>
            <a:ext cx="1599714" cy="521757"/>
          </a:xfrm>
          <a:prstGeom prst="roundRect">
            <a:avLst/>
          </a:prstGeom>
          <a:solidFill>
            <a:srgbClr val="0064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/>
            <a:r>
              <a:rPr lang="en-US" sz="1200" dirty="0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Pod 1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2264BE98-FB71-324E-B0CD-073F5E7F71B9}"/>
              </a:ext>
            </a:extLst>
          </p:cNvPr>
          <p:cNvSpPr/>
          <p:nvPr/>
        </p:nvSpPr>
        <p:spPr bwMode="auto">
          <a:xfrm>
            <a:off x="5567597" y="4401025"/>
            <a:ext cx="1599714" cy="521757"/>
          </a:xfrm>
          <a:prstGeom prst="roundRect">
            <a:avLst/>
          </a:prstGeom>
          <a:solidFill>
            <a:srgbClr val="0064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/>
            <a:r>
              <a:rPr lang="en-US" sz="1200" dirty="0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Pod 1</a:t>
            </a:r>
          </a:p>
        </p:txBody>
      </p:sp>
    </p:spTree>
    <p:extLst>
      <p:ext uri="{BB962C8B-B14F-4D97-AF65-F5344CB8AC3E}">
        <p14:creationId xmlns:p14="http://schemas.microsoft.com/office/powerpoint/2010/main" val="33411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Deployments &amp; </a:t>
            </a:r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EF5DBF7-58A4-5B44-A25C-425B323A93BD}"/>
              </a:ext>
            </a:extLst>
          </p:cNvPr>
          <p:cNvSpPr/>
          <p:nvPr/>
        </p:nvSpPr>
        <p:spPr bwMode="auto">
          <a:xfrm>
            <a:off x="5457744" y="2091112"/>
            <a:ext cx="1598294" cy="521757"/>
          </a:xfrm>
          <a:prstGeom prst="rect">
            <a:avLst/>
          </a:prstGeom>
          <a:solidFill>
            <a:srgbClr val="69A6FF">
              <a:lumMod val="60000"/>
              <a:lumOff val="4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>
              <a:defRPr/>
            </a:pPr>
            <a:r>
              <a:rPr lang="en-US" sz="1200" dirty="0">
                <a:latin typeface="IBM Plex Sans" panose="020B0503050000000000" pitchFamily="34" charset="77"/>
              </a:rPr>
              <a:t>Deployment</a:t>
            </a:r>
          </a:p>
          <a:p>
            <a:pPr algn="ctr" defTabSz="460830">
              <a:defRPr/>
            </a:pPr>
            <a:r>
              <a:rPr lang="en-US" sz="1200" dirty="0" err="1">
                <a:latin typeface="IBM Plex Sans" panose="020B0503050000000000" pitchFamily="34" charset="77"/>
              </a:rPr>
              <a:t>nginx</a:t>
            </a:r>
            <a:r>
              <a:rPr lang="en-US" sz="1200" dirty="0">
                <a:latin typeface="IBM Plex Sans" panose="020B0503050000000000" pitchFamily="34" charset="77"/>
              </a:rPr>
              <a:t>-deployment </a:t>
            </a: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2267E127-1BF0-B546-AFF1-12FAD2E77A75}"/>
              </a:ext>
            </a:extLst>
          </p:cNvPr>
          <p:cNvSpPr/>
          <p:nvPr/>
        </p:nvSpPr>
        <p:spPr bwMode="auto">
          <a:xfrm>
            <a:off x="5457744" y="3136602"/>
            <a:ext cx="1599714" cy="52175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>
              <a:defRPr/>
            </a:pPr>
            <a:r>
              <a:rPr lang="en-US" sz="1200" dirty="0" err="1">
                <a:latin typeface="IBM Plex Sans" panose="020B0503050000000000" pitchFamily="34" charset="77"/>
              </a:rPr>
              <a:t>ReplicaSet</a:t>
            </a:r>
            <a:endParaRPr lang="en-US" sz="1200" dirty="0">
              <a:latin typeface="IBM Plex Sans" panose="020B0503050000000000" pitchFamily="34" charset="77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E4F659-4BEE-EA4C-8964-AF97F11F10D1}"/>
              </a:ext>
            </a:extLst>
          </p:cNvPr>
          <p:cNvCxnSpPr/>
          <p:nvPr/>
        </p:nvCxnSpPr>
        <p:spPr bwMode="auto">
          <a:xfrm>
            <a:off x="6256891" y="2612869"/>
            <a:ext cx="710" cy="523733"/>
          </a:xfrm>
          <a:prstGeom prst="straightConnector1">
            <a:avLst/>
          </a:prstGeom>
          <a:solidFill>
            <a:srgbClr val="FDFDFD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FDA6B41-2391-464F-BD27-AC1BFFEFB5F0}"/>
              </a:ext>
            </a:extLst>
          </p:cNvPr>
          <p:cNvSpPr txBox="1"/>
          <p:nvPr/>
        </p:nvSpPr>
        <p:spPr>
          <a:xfrm>
            <a:off x="6285463" y="2770861"/>
            <a:ext cx="703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latin typeface="IBM Plex Sans" panose="020B0503050000000000" pitchFamily="34" charset="77"/>
              </a:rPr>
              <a:t>create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6D9475D-6B06-8946-BCFD-A09421A0642E}"/>
              </a:ext>
            </a:extLst>
          </p:cNvPr>
          <p:cNvSpPr txBox="1">
            <a:spLocks/>
          </p:cNvSpPr>
          <p:nvPr/>
        </p:nvSpPr>
        <p:spPr>
          <a:xfrm>
            <a:off x="9334005" y="6638464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Arial" charset="0"/>
                <a:cs typeface="Arial" charset="0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chemeClr val="bg2"/>
                </a:solidFill>
                <a:latin typeface="IBM Plex Sans" panose="020B0503050000000000" pitchFamily="34" charset="77"/>
              </a:rPr>
              <a:pPr/>
              <a:t>9</a:t>
            </a:fld>
            <a:endParaRPr lang="en-US" sz="1200" dirty="0">
              <a:solidFill>
                <a:schemeClr val="bg2"/>
              </a:solidFill>
              <a:latin typeface="IBM Plex Sans" panose="020B0503050000000000" pitchFamily="34" charset="77"/>
            </a:endParaRPr>
          </a:p>
        </p:txBody>
      </p:sp>
      <p:pic>
        <p:nvPicPr>
          <p:cNvPr id="30" name="image49.png" descr="ttps://avatars3.githubusercontent.com/u/13629408?v=3&amp;s=400">
            <a:extLst>
              <a:ext uri="{FF2B5EF4-FFF2-40B4-BE49-F238E27FC236}">
                <a16:creationId xmlns:a16="http://schemas.microsoft.com/office/drawing/2014/main" id="{3FD99A0C-70A8-B84E-B880-5C78DC28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47" y="168947"/>
            <a:ext cx="964658" cy="964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67578-C746-B948-BE6B-2EDF2D1180BB}"/>
              </a:ext>
            </a:extLst>
          </p:cNvPr>
          <p:cNvGrpSpPr/>
          <p:nvPr/>
        </p:nvGrpSpPr>
        <p:grpSpPr>
          <a:xfrm>
            <a:off x="1798494" y="2706317"/>
            <a:ext cx="2032139" cy="1287643"/>
            <a:chOff x="5444846" y="4719112"/>
            <a:chExt cx="2708813" cy="17168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9E5C70-503F-8C4A-BFA8-41FBB933A550}"/>
                </a:ext>
              </a:extLst>
            </p:cNvPr>
            <p:cNvSpPr/>
            <p:nvPr/>
          </p:nvSpPr>
          <p:spPr bwMode="auto">
            <a:xfrm>
              <a:off x="5444846" y="4719112"/>
              <a:ext cx="2708813" cy="1716857"/>
            </a:xfrm>
            <a:prstGeom prst="rect">
              <a:avLst/>
            </a:prstGeom>
            <a:solidFill>
              <a:srgbClr val="69A6FF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60830">
                <a:defRPr/>
              </a:pPr>
              <a:r>
                <a:rPr lang="en-US" sz="1000" dirty="0">
                  <a:latin typeface="IBM Plex Sans" panose="020B0503050000000000" pitchFamily="34" charset="77"/>
                </a:rPr>
                <a:t>Deployment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72E3990-16AC-F147-A347-D193059F0094}"/>
                </a:ext>
              </a:extLst>
            </p:cNvPr>
            <p:cNvGrpSpPr/>
            <p:nvPr/>
          </p:nvGrpSpPr>
          <p:grpSpPr>
            <a:xfrm>
              <a:off x="5553704" y="5001892"/>
              <a:ext cx="2443832" cy="1291974"/>
              <a:chOff x="4467025" y="2375922"/>
              <a:chExt cx="2443832" cy="1291974"/>
            </a:xfrm>
          </p:grpSpPr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D7D4E63F-C4DB-F649-832D-F8DFDA812D55}"/>
                  </a:ext>
                </a:extLst>
              </p:cNvPr>
              <p:cNvSpPr/>
              <p:nvPr/>
            </p:nvSpPr>
            <p:spPr bwMode="auto">
              <a:xfrm>
                <a:off x="4467025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7150" tIns="28575" rIns="57150" bIns="28575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60830">
                  <a:defRPr/>
                </a:pPr>
                <a:r>
                  <a:rPr lang="en-US" sz="1000" dirty="0" err="1">
                    <a:latin typeface="IBM Plex Sans" panose="020B0503050000000000" pitchFamily="34" charset="77"/>
                  </a:rPr>
                  <a:t>ReplicaSet</a:t>
                </a:r>
                <a:endParaRPr lang="en-US" sz="1000" dirty="0">
                  <a:latin typeface="IBM Plex Sans" panose="020B0503050000000000" pitchFamily="34" charset="77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0212C5F-4586-904F-B2BF-F8EB2F89A53F}"/>
                  </a:ext>
                </a:extLst>
              </p:cNvPr>
              <p:cNvGrpSpPr/>
              <p:nvPr/>
            </p:nvGrpSpPr>
            <p:grpSpPr>
              <a:xfrm>
                <a:off x="5745129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F2503A8E-44AC-2B4C-BA7A-DDF44C5697DB}"/>
                    </a:ext>
                  </a:extLst>
                </p:cNvPr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0064FF">
                    <a:lumMod val="5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60830">
                    <a:defRPr/>
                  </a:pPr>
                  <a:r>
                    <a:rPr lang="en-US" sz="1000" dirty="0">
                      <a:solidFill>
                        <a:srgbClr val="69A6FF">
                          <a:lumMod val="20000"/>
                          <a:lumOff val="80000"/>
                        </a:srgbClr>
                      </a:solidFill>
                      <a:latin typeface="IBM Plex Sans" panose="020B0503050000000000" pitchFamily="34" charset="77"/>
                    </a:rPr>
                    <a:t>pod</a:t>
                  </a:r>
                </a:p>
              </p:txBody>
            </p:sp>
            <p:sp>
              <p:nvSpPr>
                <p:cNvPr id="42" name="Rectangle 30">
                  <a:extLst>
                    <a:ext uri="{FF2B5EF4-FFF2-40B4-BE49-F238E27FC236}">
                      <a16:creationId xmlns:a16="http://schemas.microsoft.com/office/drawing/2014/main" id="{3726BD06-10FC-BA47-A8A6-CBC696763DF4}"/>
                    </a:ext>
                  </a:extLst>
                </p:cNvPr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rgbClr val="FFFFFF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60830">
                    <a:defRPr/>
                  </a:pPr>
                  <a:r>
                    <a:rPr lang="en-US" sz="1000" dirty="0" err="1">
                      <a:latin typeface="IBM Plex Sans" panose="020B0503050000000000" pitchFamily="34" charset="77"/>
                    </a:rPr>
                    <a:t>svcB</a:t>
                  </a:r>
                  <a:endParaRPr lang="en-US" sz="1000" dirty="0">
                    <a:latin typeface="IBM Plex Sans" panose="020B0503050000000000" pitchFamily="34" charset="77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ED3081C-B42A-C74F-A3C3-7FC6933DF040}"/>
                  </a:ext>
                </a:extLst>
              </p:cNvPr>
              <p:cNvGrpSpPr/>
              <p:nvPr/>
            </p:nvGrpSpPr>
            <p:grpSpPr>
              <a:xfrm>
                <a:off x="4624508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AC71B0FC-2A4D-4341-B92C-999E8C5CF72E}"/>
                    </a:ext>
                  </a:extLst>
                </p:cNvPr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0064FF">
                    <a:lumMod val="5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460830">
                    <a:defRPr/>
                  </a:pPr>
                  <a:r>
                    <a:rPr lang="en-US" sz="1000" dirty="0">
                      <a:solidFill>
                        <a:srgbClr val="69A6FF">
                          <a:lumMod val="20000"/>
                          <a:lumOff val="80000"/>
                        </a:srgbClr>
                      </a:solidFill>
                      <a:latin typeface="IBM Plex Sans" panose="020B0503050000000000" pitchFamily="34" charset="77"/>
                    </a:rPr>
                    <a:t>pod</a:t>
                  </a:r>
                </a:p>
              </p:txBody>
            </p:sp>
            <p:sp>
              <p:nvSpPr>
                <p:cNvPr id="40" name="Rectangle 33">
                  <a:extLst>
                    <a:ext uri="{FF2B5EF4-FFF2-40B4-BE49-F238E27FC236}">
                      <a16:creationId xmlns:a16="http://schemas.microsoft.com/office/drawing/2014/main" id="{57BF7E68-5E7A-D849-9EEA-EFAFAFBC7B5C}"/>
                    </a:ext>
                  </a:extLst>
                </p:cNvPr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rgbClr val="FFFFFF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57150" tIns="28575" rIns="57150" bIns="2857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60830">
                    <a:defRPr/>
                  </a:pPr>
                  <a:r>
                    <a:rPr lang="en-US" sz="1000" dirty="0" err="1">
                      <a:latin typeface="IBM Plex Sans" panose="020B0503050000000000" pitchFamily="34" charset="77"/>
                    </a:rPr>
                    <a:t>svcA</a:t>
                  </a:r>
                  <a:endParaRPr lang="en-US" sz="1000" dirty="0">
                    <a:latin typeface="IBM Plex Sans" panose="020B0503050000000000" pitchFamily="34" charset="77"/>
                  </a:endParaRPr>
                </a:p>
              </p:txBody>
            </p:sp>
          </p:grpSp>
        </p:grp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F6CD8ED5-8EFF-BC46-9450-B3FAC02B7A86}"/>
              </a:ext>
            </a:extLst>
          </p:cNvPr>
          <p:cNvSpPr/>
          <p:nvPr/>
        </p:nvSpPr>
        <p:spPr bwMode="auto">
          <a:xfrm>
            <a:off x="5262797" y="4096225"/>
            <a:ext cx="1599714" cy="521757"/>
          </a:xfrm>
          <a:prstGeom prst="roundRect">
            <a:avLst/>
          </a:prstGeom>
          <a:solidFill>
            <a:srgbClr val="0064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/>
            <a:r>
              <a:rPr lang="en-US" sz="1200" dirty="0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Pod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523A43-FDCD-D34D-A238-6E0CA4789AE8}"/>
              </a:ext>
            </a:extLst>
          </p:cNvPr>
          <p:cNvCxnSpPr/>
          <p:nvPr/>
        </p:nvCxnSpPr>
        <p:spPr bwMode="auto">
          <a:xfrm>
            <a:off x="6255471" y="3658359"/>
            <a:ext cx="710" cy="523733"/>
          </a:xfrm>
          <a:prstGeom prst="straightConnector1">
            <a:avLst/>
          </a:prstGeom>
          <a:solidFill>
            <a:srgbClr val="FDFDFD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0D7488-DDC6-5841-8CF2-C12C29368B16}"/>
              </a:ext>
            </a:extLst>
          </p:cNvPr>
          <p:cNvSpPr txBox="1"/>
          <p:nvPr/>
        </p:nvSpPr>
        <p:spPr>
          <a:xfrm>
            <a:off x="6284043" y="3716961"/>
            <a:ext cx="703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latin typeface="IBM Plex Sans" panose="020B0503050000000000" pitchFamily="34" charset="77"/>
              </a:rPr>
              <a:t>create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7E54425-1041-DF46-BDDB-1A513DCB28BD}"/>
              </a:ext>
            </a:extLst>
          </p:cNvPr>
          <p:cNvSpPr/>
          <p:nvPr/>
        </p:nvSpPr>
        <p:spPr bwMode="auto">
          <a:xfrm>
            <a:off x="5415197" y="4248625"/>
            <a:ext cx="1599714" cy="521757"/>
          </a:xfrm>
          <a:prstGeom prst="roundRect">
            <a:avLst/>
          </a:prstGeom>
          <a:solidFill>
            <a:srgbClr val="0064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/>
            <a:r>
              <a:rPr lang="en-US" sz="1200" dirty="0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Pod 1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2264BE98-FB71-324E-B0CD-073F5E7F71B9}"/>
              </a:ext>
            </a:extLst>
          </p:cNvPr>
          <p:cNvSpPr/>
          <p:nvPr/>
        </p:nvSpPr>
        <p:spPr bwMode="auto">
          <a:xfrm>
            <a:off x="5567597" y="4401025"/>
            <a:ext cx="1599714" cy="521757"/>
          </a:xfrm>
          <a:prstGeom prst="roundRect">
            <a:avLst/>
          </a:prstGeom>
          <a:solidFill>
            <a:srgbClr val="0064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 algn="ctr" defTabSz="460830"/>
            <a:r>
              <a:rPr lang="en-US" sz="1200" dirty="0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Pod </a:t>
            </a:r>
            <a:r>
              <a:rPr lang="en-US" sz="1200" dirty="0" err="1">
                <a:solidFill>
                  <a:srgbClr val="69A6FF">
                    <a:lumMod val="20000"/>
                    <a:lumOff val="80000"/>
                  </a:srgbClr>
                </a:solidFill>
                <a:latin typeface="IBM Plex Sans" panose="020B0503050000000000" pitchFamily="34" charset="77"/>
              </a:rPr>
              <a:t>nginx</a:t>
            </a:r>
            <a:endParaRPr lang="en-US" sz="1200" dirty="0">
              <a:solidFill>
                <a:srgbClr val="69A6FF">
                  <a:lumMod val="20000"/>
                  <a:lumOff val="80000"/>
                </a:srgbClr>
              </a:solidFill>
              <a:latin typeface="IBM Plex Sans" panose="020B050305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702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407</Words>
  <Application>Microsoft Macintosh PowerPoint</Application>
  <PresentationFormat>Widescreen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IBM Plex Mono</vt:lpstr>
      <vt:lpstr>IBM Plex Mono Light</vt:lpstr>
      <vt:lpstr>IBM Plex Sans</vt:lpstr>
      <vt:lpstr>Overpass</vt:lpstr>
      <vt:lpstr>Office Theme</vt:lpstr>
      <vt:lpstr>PowerPoint Presentation</vt:lpstr>
      <vt:lpstr>Docker Basics – Build</vt:lpstr>
      <vt:lpstr>PowerPoint Presentation</vt:lpstr>
      <vt:lpstr>PowerPoint Presentation</vt:lpstr>
      <vt:lpstr>VMs vs. Containers </vt:lpstr>
      <vt:lpstr>Kubernetes – Declarative System</vt:lpstr>
      <vt:lpstr>Service</vt:lpstr>
      <vt:lpstr>Deployments &amp; ReplicaSets</vt:lpstr>
      <vt:lpstr>Deployments &amp; ReplicaSets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Niklaus Hirt</dc:creator>
  <cp:lastModifiedBy>Niklaus Hirt</cp:lastModifiedBy>
  <cp:revision>5</cp:revision>
  <dcterms:created xsi:type="dcterms:W3CDTF">2019-10-08T16:19:00Z</dcterms:created>
  <dcterms:modified xsi:type="dcterms:W3CDTF">2019-10-08T18:10:25Z</dcterms:modified>
</cp:coreProperties>
</file>