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a" ContentType="audio/x-ms-wma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2" r:id="rId2"/>
    <p:sldId id="256" r:id="rId3"/>
    <p:sldId id="278" r:id="rId4"/>
    <p:sldId id="257" r:id="rId5"/>
    <p:sldId id="258" r:id="rId6"/>
    <p:sldId id="279" r:id="rId7"/>
    <p:sldId id="281" r:id="rId8"/>
    <p:sldId id="264" r:id="rId9"/>
    <p:sldId id="268" r:id="rId10"/>
    <p:sldId id="269" r:id="rId11"/>
    <p:sldId id="28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0000"/>
    <a:srgbClr val="990033"/>
    <a:srgbClr val="003300"/>
    <a:srgbClr val="0066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08" autoAdjust="0"/>
  </p:normalViewPr>
  <p:slideViewPr>
    <p:cSldViewPr snapToGrid="0">
      <p:cViewPr>
        <p:scale>
          <a:sx n="77" d="100"/>
          <a:sy n="77" d="100"/>
        </p:scale>
        <p:origin x="-402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1894958940532034E-2"/>
          <c:y val="5.3428091323186315E-2"/>
          <c:w val="0.65261720860465622"/>
          <c:h val="0.86566302831492459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областные семинары (плановые)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pPr>
              <a:solidFill>
                <a:srgbClr val="C00000"/>
              </a:solidFill>
              <a:ln w="28575">
                <a:solidFill>
                  <a:srgbClr val="C00000"/>
                </a:solidFill>
              </a:ln>
            </c:spPr>
          </c:marker>
          <c:dLbls>
            <c:dLbl>
              <c:idx val="0"/>
              <c:layout>
                <c:manualLayout>
                  <c:x val="-5.8291545760452194E-2"/>
                  <c:y val="3.3917171596318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2.9736220457613968E-2"/>
                  <c:y val="-4.409232307521392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2.3914598001352011E-2"/>
                  <c:y val="-5.765919171374122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3.2882410428973094E-2"/>
                  <c:y val="-5.426747455410942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000" i="0">
                    <a:solidFill>
                      <a:srgbClr val="3E0000"/>
                    </a:solidFill>
                  </a:defRPr>
                </a:pPr>
                <a:endParaRPr lang="ru-RU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Лист1!$A$2:$A$5</c:f>
              <c:strCache>
                <c:ptCount val="4"/>
                <c:pt idx="0">
                  <c:v>2014г.</c:v>
                </c:pt>
                <c:pt idx="1">
                  <c:v>2015г.</c:v>
                </c:pt>
                <c:pt idx="2">
                  <c:v>2016г.</c:v>
                </c:pt>
                <c:pt idx="3">
                  <c:v>итого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12</c:v>
                </c:pt>
                <c:pt idx="1">
                  <c:v>11</c:v>
                </c:pt>
                <c:pt idx="2">
                  <c:v>7</c:v>
                </c:pt>
                <c:pt idx="3">
                  <c:v>30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обучающие курсы (семинары) на платной основе</c:v>
                </c:pt>
              </c:strCache>
            </c:strRef>
          </c:tx>
          <c:spPr>
            <a:ln w="28575">
              <a:solidFill>
                <a:srgbClr val="FF6600"/>
              </a:solidFill>
            </a:ln>
          </c:spPr>
          <c:marker>
            <c:spPr>
              <a:solidFill>
                <a:srgbClr val="FF6600"/>
              </a:solidFill>
              <a:ln w="28575">
                <a:solidFill>
                  <a:srgbClr val="FF6600"/>
                </a:solidFill>
              </a:ln>
            </c:spPr>
          </c:marker>
          <c:dLbls>
            <c:dLbl>
              <c:idx val="0"/>
              <c:layout>
                <c:manualLayout>
                  <c:x val="-5.8291545760452194E-2"/>
                  <c:y val="1.3566868638527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1.943051525348408E-2"/>
                  <c:y val="7.461777751190040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2.3914598001352011E-2"/>
                  <c:y val="6.783434319263673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3.2882410428973094E-2"/>
                  <c:y val="9.49680804696914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000" i="0">
                    <a:solidFill>
                      <a:srgbClr val="3E0000"/>
                    </a:solidFill>
                  </a:defRPr>
                </a:pPr>
                <a:endParaRPr lang="ru-RU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Лист1!$A$2:$A$5</c:f>
              <c:strCache>
                <c:ptCount val="4"/>
                <c:pt idx="0">
                  <c:v>2014г.</c:v>
                </c:pt>
                <c:pt idx="1">
                  <c:v>2015г.</c:v>
                </c:pt>
                <c:pt idx="2">
                  <c:v>2016г.</c:v>
                </c:pt>
                <c:pt idx="3">
                  <c:v>итого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34</c:v>
                </c:pt>
                <c:pt idx="1">
                  <c:v>83</c:v>
                </c:pt>
                <c:pt idx="2">
                  <c:v>95</c:v>
                </c:pt>
                <c:pt idx="3">
                  <c:v>212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всего</c:v>
                </c:pt>
              </c:strCache>
            </c:strRef>
          </c:tx>
          <c:spPr>
            <a:ln w="28575">
              <a:solidFill>
                <a:srgbClr val="0000FF"/>
              </a:solidFill>
            </a:ln>
          </c:spPr>
          <c:marker>
            <c:spPr>
              <a:solidFill>
                <a:srgbClr val="0000FF"/>
              </a:solidFill>
              <a:ln w="28575">
                <a:solidFill>
                  <a:srgbClr val="0000FF"/>
                </a:solidFill>
              </a:ln>
            </c:spPr>
          </c:marker>
          <c:dLbls>
            <c:dLbl>
              <c:idx val="0"/>
              <c:layout>
                <c:manualLayout>
                  <c:x val="-5.9786200779951046E-2"/>
                  <c:y val="-2.71337372770547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2.989310038997554E-2"/>
                  <c:y val="-6.78343431926367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4.3344995565464457E-2"/>
                  <c:y val="-8.14012118311639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3.2882410428973094E-2"/>
                  <c:y val="-5.08757573944775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000" i="0">
                    <a:solidFill>
                      <a:srgbClr val="3E0000"/>
                    </a:solidFill>
                  </a:defRPr>
                </a:pPr>
                <a:endParaRPr lang="ru-RU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Лист1!$A$2:$A$5</c:f>
              <c:strCache>
                <c:ptCount val="4"/>
                <c:pt idx="0">
                  <c:v>2014г.</c:v>
                </c:pt>
                <c:pt idx="1">
                  <c:v>2015г.</c:v>
                </c:pt>
                <c:pt idx="2">
                  <c:v>2016г.</c:v>
                </c:pt>
                <c:pt idx="3">
                  <c:v>итого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46</c:v>
                </c:pt>
                <c:pt idx="1">
                  <c:v>94</c:v>
                </c:pt>
                <c:pt idx="2">
                  <c:v>102</c:v>
                </c:pt>
                <c:pt idx="3">
                  <c:v>242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1603072"/>
        <c:axId val="41604608"/>
      </c:lineChart>
      <c:catAx>
        <c:axId val="416030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003300"/>
                </a:solidFill>
              </a:defRPr>
            </a:pPr>
            <a:endParaRPr lang="ru-RU"/>
          </a:p>
        </c:txPr>
        <c:crossAx val="41604608"/>
        <c:crosses val="autoZero"/>
        <c:auto val="1"/>
        <c:lblAlgn val="ctr"/>
        <c:lblOffset val="100"/>
        <c:noMultiLvlLbl val="0"/>
      </c:catAx>
      <c:valAx>
        <c:axId val="416046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003300"/>
                </a:solidFill>
              </a:defRPr>
            </a:pPr>
            <a:endParaRPr lang="ru-RU"/>
          </a:p>
        </c:txPr>
        <c:crossAx val="416030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328395244219605"/>
          <c:y val="9.6216873338859893E-2"/>
          <c:w val="0.22774811744081186"/>
          <c:h val="0.65493898113884785"/>
        </c:manualLayout>
      </c:layout>
      <c:overlay val="0"/>
      <c:txPr>
        <a:bodyPr/>
        <a:lstStyle/>
        <a:p>
          <a:pPr>
            <a:defRPr>
              <a:solidFill>
                <a:srgbClr val="003300"/>
              </a:solidFill>
            </a:defRPr>
          </a:pPr>
          <a:endParaRPr lang="ru-RU"/>
        </a:p>
      </c:txPr>
    </c:legend>
    <c:plotVisOnly val="1"/>
    <c:dispBlanksAs val="gap"/>
    <c:showDLblsOverMax val="0"/>
  </c:chart>
  <c:txPr>
    <a:bodyPr/>
    <a:lstStyle/>
    <a:p>
      <a:pPr>
        <a:defRPr sz="1400" b="1" i="1">
          <a:solidFill>
            <a:schemeClr val="accent6">
              <a:lumMod val="50000"/>
            </a:schemeClr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0.xml"/><Relationship Id="rId3" Type="http://schemas.openxmlformats.org/officeDocument/2006/relationships/slide" Target="../slides/slide5.xml"/><Relationship Id="rId7" Type="http://schemas.openxmlformats.org/officeDocument/2006/relationships/slide" Target="../slides/slide7.xml"/><Relationship Id="rId2" Type="http://schemas.openxmlformats.org/officeDocument/2006/relationships/slide" Target="../slides/slide4.xml"/><Relationship Id="rId1" Type="http://schemas.openxmlformats.org/officeDocument/2006/relationships/slide" Target="../slides/slide3.xml"/><Relationship Id="rId6" Type="http://schemas.openxmlformats.org/officeDocument/2006/relationships/slide" Target="../slides/slide9.xml"/><Relationship Id="rId5" Type="http://schemas.openxmlformats.org/officeDocument/2006/relationships/slide" Target="../slides/slide8.xml"/><Relationship Id="rId4" Type="http://schemas.openxmlformats.org/officeDocument/2006/relationships/slide" Target="../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8B7D4C-9C10-4A32-B09D-2BA03665BDAF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B467F70A-6A2F-4D71-9F92-D5C4DC25456A}">
      <dgm:prSet phldrT="[Текст]" custT="1"/>
      <dgm:spPr/>
      <dgm:t>
        <a:bodyPr/>
        <a:lstStyle/>
        <a:p>
          <a:r>
            <a:rPr lang="ru-RU" sz="1200" b="1" dirty="0" smtClean="0">
              <a:solidFill>
                <a:srgbClr val="003300"/>
              </a:solidFill>
              <a:latin typeface="Times New Roman" pitchFamily="18" charset="0"/>
              <a:cs typeface="Arial" charset="0"/>
            </a:rPr>
            <a:t>СРАВНИТЕЛЬНЫЙ  АНАЛИЗ  ВЫПОЛНЕНИЯ  </a:t>
          </a:r>
        </a:p>
        <a:p>
          <a:r>
            <a:rPr lang="ru-RU" sz="1200" b="1" dirty="0" smtClean="0">
              <a:solidFill>
                <a:srgbClr val="003300"/>
              </a:solidFill>
              <a:latin typeface="Times New Roman" pitchFamily="18" charset="0"/>
              <a:cs typeface="Arial" charset="0"/>
            </a:rPr>
            <a:t>ПЛАНА ПОВЫШЕНИЯ  КВАЛИФИКАЦИИ</a:t>
          </a:r>
          <a:endParaRPr lang="en-US" sz="1200" b="1" dirty="0" smtClean="0">
            <a:solidFill>
              <a:srgbClr val="003300"/>
            </a:solidFill>
            <a:latin typeface="Times New Roman" pitchFamily="18" charset="0"/>
            <a:cs typeface="Arial" charset="0"/>
          </a:endParaRPr>
        </a:p>
        <a:p>
          <a:r>
            <a:rPr lang="ru-RU" sz="1200" b="1" dirty="0" smtClean="0">
              <a:solidFill>
                <a:srgbClr val="003300"/>
              </a:solidFill>
              <a:latin typeface="Times New Roman" pitchFamily="18" charset="0"/>
              <a:cs typeface="Arial" charset="0"/>
            </a:rPr>
            <a:t> ( </a:t>
          </a:r>
          <a:r>
            <a:rPr lang="en-US" sz="1200" b="1" dirty="0" smtClean="0">
              <a:solidFill>
                <a:srgbClr val="003300"/>
              </a:solidFill>
              <a:latin typeface="Times New Roman" pitchFamily="18" charset="0"/>
              <a:cs typeface="Arial" charset="0"/>
            </a:rPr>
            <a:t>20</a:t>
          </a:r>
          <a:r>
            <a:rPr lang="ru-RU" sz="1200" b="1" dirty="0" smtClean="0">
              <a:solidFill>
                <a:srgbClr val="003300"/>
              </a:solidFill>
              <a:latin typeface="Times New Roman" pitchFamily="18" charset="0"/>
              <a:cs typeface="Arial" charset="0"/>
            </a:rPr>
            <a:t>12</a:t>
          </a:r>
          <a:r>
            <a:rPr lang="en-US" sz="1200" b="1" dirty="0" smtClean="0">
              <a:solidFill>
                <a:srgbClr val="003300"/>
              </a:solidFill>
              <a:latin typeface="Times New Roman" pitchFamily="18" charset="0"/>
              <a:cs typeface="Arial" charset="0"/>
            </a:rPr>
            <a:t>-201</a:t>
          </a:r>
          <a:r>
            <a:rPr lang="ru-RU" sz="1200" b="1" dirty="0" smtClean="0">
              <a:solidFill>
                <a:srgbClr val="003300"/>
              </a:solidFill>
              <a:latin typeface="Times New Roman" pitchFamily="18" charset="0"/>
              <a:cs typeface="Arial" charset="0"/>
            </a:rPr>
            <a:t>6</a:t>
          </a:r>
          <a:r>
            <a:rPr lang="en-US" sz="1200" b="1" dirty="0" smtClean="0">
              <a:solidFill>
                <a:srgbClr val="003300"/>
              </a:solidFill>
              <a:latin typeface="Times New Roman" pitchFamily="18" charset="0"/>
              <a:cs typeface="Arial" charset="0"/>
            </a:rPr>
            <a:t> </a:t>
          </a:r>
          <a:r>
            <a:rPr lang="ru-RU" sz="1200" b="1" dirty="0" smtClean="0">
              <a:solidFill>
                <a:srgbClr val="003300"/>
              </a:solidFill>
              <a:latin typeface="Times New Roman" pitchFamily="18" charset="0"/>
              <a:cs typeface="Arial" charset="0"/>
            </a:rPr>
            <a:t>гг.)</a:t>
          </a:r>
          <a:endParaRPr lang="ru-RU" sz="1200" dirty="0">
            <a:solidFill>
              <a:srgbClr val="003300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D160338A-DE4D-4587-8831-6A0960C0A551}" type="parTrans" cxnId="{511ACDDF-A175-44C9-BFB1-854B376441A6}">
      <dgm:prSet/>
      <dgm:spPr/>
      <dgm:t>
        <a:bodyPr/>
        <a:lstStyle/>
        <a:p>
          <a:endParaRPr lang="ru-RU"/>
        </a:p>
      </dgm:t>
    </dgm:pt>
    <dgm:pt modelId="{ECA7AA6C-80FA-4625-B960-AA49689596C3}" type="sibTrans" cxnId="{511ACDDF-A175-44C9-BFB1-854B376441A6}">
      <dgm:prSet/>
      <dgm:spPr/>
      <dgm:t>
        <a:bodyPr/>
        <a:lstStyle/>
        <a:p>
          <a:endParaRPr lang="ru-RU"/>
        </a:p>
      </dgm:t>
    </dgm:pt>
    <dgm:pt modelId="{ED3840D1-6BFE-4FCE-8AF0-E703030A6E15}">
      <dgm:prSet phldrT="[Текст]" custT="1"/>
      <dgm:spPr/>
      <dgm:t>
        <a:bodyPr/>
        <a:lstStyle/>
        <a:p>
          <a:r>
            <a:rPr lang="ru-RU" sz="1200" b="1" dirty="0" smtClean="0">
              <a:solidFill>
                <a:srgbClr val="0033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ПОВЫШЕНИЕ КВАЛИФИКАЦИИ </a:t>
          </a:r>
          <a:endParaRPr lang="en-US" sz="1200" b="1" dirty="0" smtClean="0">
            <a:solidFill>
              <a:srgbClr val="003300"/>
            </a:solidFill>
            <a:effectLst/>
            <a:latin typeface="Times New Roman" panose="02020603050405020304" pitchFamily="18" charset="0"/>
            <a:ea typeface="Calibri" panose="020F0502020204030204" pitchFamily="34" charset="0"/>
            <a:cs typeface="Times New Roman" panose="02020603050405020304" pitchFamily="18" charset="0"/>
          </a:endParaRPr>
        </a:p>
        <a:p>
          <a:r>
            <a:rPr lang="ru-RU" sz="1200" b="1" i="0" dirty="0" smtClean="0">
              <a:solidFill>
                <a:srgbClr val="0033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(2016 ГОД)</a:t>
          </a:r>
          <a:endParaRPr lang="ru-RU" sz="1200" b="1" i="0" dirty="0">
            <a:solidFill>
              <a:srgbClr val="003300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49FD8482-23E3-44ED-9324-B2086990F604}" type="parTrans" cxnId="{E27102C0-8B60-4F7A-B499-BC3E6749A4A9}">
      <dgm:prSet/>
      <dgm:spPr/>
      <dgm:t>
        <a:bodyPr/>
        <a:lstStyle/>
        <a:p>
          <a:endParaRPr lang="ru-RU"/>
        </a:p>
      </dgm:t>
    </dgm:pt>
    <dgm:pt modelId="{9AA9F167-992B-4DDE-BF70-A34A8E254938}" type="sibTrans" cxnId="{E27102C0-8B60-4F7A-B499-BC3E6749A4A9}">
      <dgm:prSet/>
      <dgm:spPr/>
      <dgm:t>
        <a:bodyPr/>
        <a:lstStyle/>
        <a:p>
          <a:endParaRPr lang="ru-RU"/>
        </a:p>
      </dgm:t>
    </dgm:pt>
    <dgm:pt modelId="{9BA83F53-E458-4B94-ADC3-602F2A6A71E9}">
      <dgm:prSet phldrT="[Текст]" custT="1"/>
      <dgm:spPr/>
      <dgm:t>
        <a:bodyPr/>
        <a:lstStyle/>
        <a:p>
          <a:r>
            <a:rPr lang="ru-RU" sz="1100" b="1" dirty="0" smtClean="0">
              <a:solidFill>
                <a:srgbClr val="0033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КОЛИЧЕСТВЕННЫЙ ПОКАЗАТЕЛЬ УЧАСТИЯ В ИННОВАЦИОННОЙ И ЭКСПЕРИМЕНТАЛЬНОЙ ДЕЯТЕЛЬНОСТИ 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93475A1D-597E-479D-9860-7D62FB428E67}" type="parTrans" cxnId="{1EED4202-71DE-46FD-9A49-1220030FFF30}">
      <dgm:prSet/>
      <dgm:spPr/>
      <dgm:t>
        <a:bodyPr/>
        <a:lstStyle/>
        <a:p>
          <a:endParaRPr lang="ru-RU"/>
        </a:p>
      </dgm:t>
    </dgm:pt>
    <dgm:pt modelId="{A915E2B2-853A-46E1-BA43-367F237C98D8}" type="sibTrans" cxnId="{1EED4202-71DE-46FD-9A49-1220030FFF30}">
      <dgm:prSet/>
      <dgm:spPr/>
      <dgm:t>
        <a:bodyPr/>
        <a:lstStyle/>
        <a:p>
          <a:endParaRPr lang="ru-RU"/>
        </a:p>
      </dgm:t>
    </dgm:pt>
    <dgm:pt modelId="{9E72C5E8-2A6A-418D-9FC6-A7741C434FD8}">
      <dgm:prSet phldrT="[Текст]" custT="1"/>
      <dgm:spPr/>
      <dgm:t>
        <a:bodyPr/>
        <a:lstStyle/>
        <a:p>
          <a:r>
            <a:rPr lang="ru-RU" altLang="ru-RU" sz="1100" b="1" dirty="0" smtClean="0">
              <a:solidFill>
                <a:srgbClr val="0033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МЕРОПРИЯТИЯ МЕЖКУРСОВОГО ПЕРИОДА ДЛЯ </a:t>
          </a:r>
          <a:br>
            <a:rPr lang="ru-RU" altLang="ru-RU" sz="1100" b="1" dirty="0" smtClean="0">
              <a:solidFill>
                <a:srgbClr val="0033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</a:br>
          <a:r>
            <a:rPr lang="ru-RU" altLang="ru-RU" sz="1100" b="1" dirty="0" smtClean="0">
              <a:solidFill>
                <a:srgbClr val="0033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РУКОВОДЯЩИХ КАДРОВ </a:t>
          </a:r>
          <a:endParaRPr lang="ru-RU" sz="1100" b="1" dirty="0">
            <a:solidFill>
              <a:srgbClr val="003300"/>
            </a:solidFill>
            <a:effectLst/>
            <a:latin typeface="Times New Roman" panose="02020603050405020304" pitchFamily="18" charset="0"/>
            <a:ea typeface="Calibri" panose="020F0502020204030204" pitchFamily="34" charset="0"/>
            <a:cs typeface="Times New Roman" panose="02020603050405020304" pitchFamily="18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5D85FB24-9D46-4569-95EF-8692C27FB5C4}" type="parTrans" cxnId="{2E1888B3-8A6A-4929-8390-B68FBFCC6D2B}">
      <dgm:prSet/>
      <dgm:spPr/>
      <dgm:t>
        <a:bodyPr/>
        <a:lstStyle/>
        <a:p>
          <a:endParaRPr lang="ru-RU"/>
        </a:p>
      </dgm:t>
    </dgm:pt>
    <dgm:pt modelId="{64AA3309-DF3C-4766-AE4C-B83614B9285A}" type="sibTrans" cxnId="{2E1888B3-8A6A-4929-8390-B68FBFCC6D2B}">
      <dgm:prSet/>
      <dgm:spPr/>
      <dgm:t>
        <a:bodyPr/>
        <a:lstStyle/>
        <a:p>
          <a:endParaRPr lang="ru-RU"/>
        </a:p>
      </dgm:t>
    </dgm:pt>
    <dgm:pt modelId="{7DF6E239-D50F-4CDD-ADC3-CB3C8397C91D}">
      <dgm:prSet phldrT="[Текст]"/>
      <dgm:spPr/>
      <dgm:t>
        <a:bodyPr/>
        <a:lstStyle/>
        <a:p>
          <a:r>
            <a:rPr lang="ru-RU" b="0" dirty="0" smtClean="0">
              <a:solidFill>
                <a:srgbClr val="0033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О</a:t>
          </a:r>
          <a:r>
            <a:rPr lang="ru-RU" b="0" dirty="0" smtClean="0">
              <a:solidFill>
                <a:srgbClr val="0033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БЛАСТНОЙ СЕМИНАР </a:t>
          </a:r>
          <a:r>
            <a:rPr lang="ru-RU" b="1" dirty="0" smtClean="0">
              <a:solidFill>
                <a:srgbClr val="0033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«ЭФФЕКТИВНЫЙ МЕНЕДЖМЕНТ КАК ОСНОВА УПРАВЛЕНИЯ ИННОВАЦИОННЫМИ ПРОЦЕССАМИ В УЧРЕЖДЕНИЯХ ОБРАЗОВАНИЯ»</a:t>
          </a:r>
          <a:endParaRPr lang="ru-RU" dirty="0">
            <a:solidFill>
              <a:srgbClr val="003300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C9AA0579-F1AD-4D3F-B428-05E5387A9B68}" type="parTrans" cxnId="{4F06CF8D-4197-4257-86E5-BB1A10F0963F}">
      <dgm:prSet/>
      <dgm:spPr/>
      <dgm:t>
        <a:bodyPr/>
        <a:lstStyle/>
        <a:p>
          <a:endParaRPr lang="ru-RU"/>
        </a:p>
      </dgm:t>
    </dgm:pt>
    <dgm:pt modelId="{CD71A14F-35C8-4BFF-B357-2D5636B3FCA5}" type="sibTrans" cxnId="{4F06CF8D-4197-4257-86E5-BB1A10F0963F}">
      <dgm:prSet/>
      <dgm:spPr/>
      <dgm:t>
        <a:bodyPr/>
        <a:lstStyle/>
        <a:p>
          <a:endParaRPr lang="ru-RU"/>
        </a:p>
      </dgm:t>
    </dgm:pt>
    <dgm:pt modelId="{82F0EEA4-145D-461F-BB89-6DE8E26036CD}">
      <dgm:prSet/>
      <dgm:spPr/>
      <dgm:t>
        <a:bodyPr/>
        <a:lstStyle/>
        <a:p>
          <a:r>
            <a:rPr lang="ru-RU" b="1" dirty="0" smtClean="0">
              <a:solidFill>
                <a:srgbClr val="0033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НАУЧНО-МЕТОДИЧЕСКОЕ СОПРОВОЖДЕНИЕ ПОСРЕДСТВОМ САЙТА ГОИРО (ОБРАЗОВАТЕЛЬНЫЙ МАРШРУТ)</a:t>
          </a:r>
          <a:endParaRPr lang="ru-RU" b="1" dirty="0">
            <a:solidFill>
              <a:srgbClr val="003300"/>
            </a:solidFill>
            <a:latin typeface="Times New Roman" panose="02020603050405020304" pitchFamily="18" charset="0"/>
            <a:ea typeface="Calibri" panose="020F0502020204030204" pitchFamily="34" charset="0"/>
            <a:cs typeface="Times New Roman" panose="02020603050405020304" pitchFamily="18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F12E1372-CFC1-4632-A995-BC86E51005F8}" type="parTrans" cxnId="{7B740A26-A4E1-4035-8A7B-B28AB9743B2E}">
      <dgm:prSet/>
      <dgm:spPr/>
      <dgm:t>
        <a:bodyPr/>
        <a:lstStyle/>
        <a:p>
          <a:endParaRPr lang="ru-RU"/>
        </a:p>
      </dgm:t>
    </dgm:pt>
    <dgm:pt modelId="{905F5FFE-206E-4362-A430-D6708D6A9F9C}" type="sibTrans" cxnId="{7B740A26-A4E1-4035-8A7B-B28AB9743B2E}">
      <dgm:prSet/>
      <dgm:spPr/>
      <dgm:t>
        <a:bodyPr/>
        <a:lstStyle/>
        <a:p>
          <a:endParaRPr lang="ru-RU"/>
        </a:p>
      </dgm:t>
    </dgm:pt>
    <dgm:pt modelId="{0E91B49B-3CFA-4C14-A8D9-207CEB6C1FC3}">
      <dgm:prSet/>
      <dgm:spPr/>
      <dgm:t>
        <a:bodyPr/>
        <a:lstStyle/>
        <a:p>
          <a:r>
            <a:rPr lang="ru-RU" b="1" dirty="0" smtClean="0">
              <a:solidFill>
                <a:srgbClr val="0033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ГОМЕЛЬ. ИНСТИТУТ РАЗВИТИЯ ОБРАЗОВАНИЯ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7" action="ppaction://hlinksldjump"/>
          </dgm14:cNvPr>
        </a:ext>
      </dgm:extLst>
    </dgm:pt>
    <dgm:pt modelId="{E502A622-53B7-4316-9E4D-177EF2EEEBCD}" type="parTrans" cxnId="{56CE50B9-C156-49D0-8534-70E0CEE109C1}">
      <dgm:prSet/>
      <dgm:spPr/>
      <dgm:t>
        <a:bodyPr/>
        <a:lstStyle/>
        <a:p>
          <a:endParaRPr lang="ru-RU"/>
        </a:p>
      </dgm:t>
    </dgm:pt>
    <dgm:pt modelId="{353EB82A-EA18-4FB3-B0E2-D495678C8BEB}" type="sibTrans" cxnId="{56CE50B9-C156-49D0-8534-70E0CEE109C1}">
      <dgm:prSet/>
      <dgm:spPr/>
      <dgm:t>
        <a:bodyPr/>
        <a:lstStyle/>
        <a:p>
          <a:endParaRPr lang="ru-RU"/>
        </a:p>
      </dgm:t>
    </dgm:pt>
    <dgm:pt modelId="{E1EE9137-FD26-4D4B-9A76-7A959AFAB061}">
      <dgm:prSet phldrT="[Текст]"/>
      <dgm:spPr/>
      <dgm:t>
        <a:bodyPr/>
        <a:lstStyle/>
        <a:p>
          <a:r>
            <a:rPr lang="ru-RU" b="1" dirty="0" smtClean="0">
              <a:solidFill>
                <a:srgbClr val="0033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ВОПРОС ДЛЯ САМОКОНТРОЛЯ</a:t>
          </a:r>
          <a:endParaRPr lang="ru-RU" dirty="0">
            <a:solidFill>
              <a:srgbClr val="003300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8" action="ppaction://hlinksldjump"/>
          </dgm14:cNvPr>
        </a:ext>
      </dgm:extLst>
    </dgm:pt>
    <dgm:pt modelId="{19366635-71F3-4B05-91BF-FAB4072F7379}" type="parTrans" cxnId="{B803C061-13E8-4C45-8FFC-FA98424F266D}">
      <dgm:prSet/>
      <dgm:spPr/>
      <dgm:t>
        <a:bodyPr/>
        <a:lstStyle/>
        <a:p>
          <a:endParaRPr lang="ru-RU"/>
        </a:p>
      </dgm:t>
    </dgm:pt>
    <dgm:pt modelId="{90E74D66-2A31-4FD4-A1BD-2B8D6036DD9B}" type="sibTrans" cxnId="{B803C061-13E8-4C45-8FFC-FA98424F266D}">
      <dgm:prSet/>
      <dgm:spPr/>
      <dgm:t>
        <a:bodyPr/>
        <a:lstStyle/>
        <a:p>
          <a:endParaRPr lang="ru-RU"/>
        </a:p>
      </dgm:t>
    </dgm:pt>
    <dgm:pt modelId="{6A226CEE-263C-4F68-992B-1E0C04D3D127}" type="pres">
      <dgm:prSet presAssocID="{6C8B7D4C-9C10-4A32-B09D-2BA03665BDA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9DB9505-E5E7-4627-8317-3A9A19F7D1BD}" type="pres">
      <dgm:prSet presAssocID="{B467F70A-6A2F-4D71-9F92-D5C4DC25456A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1408E54-F661-47F0-BAEC-88CC14C6EB15}" type="pres">
      <dgm:prSet presAssocID="{ECA7AA6C-80FA-4625-B960-AA49689596C3}" presName="sibTrans" presStyleCnt="0"/>
      <dgm:spPr/>
    </dgm:pt>
    <dgm:pt modelId="{D73BEC1E-2B80-43D7-BE62-BFA1D25515FC}" type="pres">
      <dgm:prSet presAssocID="{ED3840D1-6BFE-4FCE-8AF0-E703030A6E15}" presName="node" presStyleLbl="node1" presStyleIdx="1" presStyleCnt="8" custLinFactNeighborY="-106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CB3B92-19FD-4CA2-A660-CC247FAA3146}" type="pres">
      <dgm:prSet presAssocID="{9AA9F167-992B-4DDE-BF70-A34A8E254938}" presName="sibTrans" presStyleCnt="0"/>
      <dgm:spPr/>
    </dgm:pt>
    <dgm:pt modelId="{A6E62295-E099-4DC1-A415-BF59B7984961}" type="pres">
      <dgm:prSet presAssocID="{9BA83F53-E458-4B94-ADC3-602F2A6A71E9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75B815-4FE0-46EF-8EBE-61981B9266B3}" type="pres">
      <dgm:prSet presAssocID="{A915E2B2-853A-46E1-BA43-367F237C98D8}" presName="sibTrans" presStyleCnt="0"/>
      <dgm:spPr/>
    </dgm:pt>
    <dgm:pt modelId="{7B23F729-D1DE-4C2F-A274-E1BCF4671B3A}" type="pres">
      <dgm:prSet presAssocID="{9E72C5E8-2A6A-418D-9FC6-A7741C434FD8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D85812D-62FA-4798-8A55-765084FB00F4}" type="pres">
      <dgm:prSet presAssocID="{64AA3309-DF3C-4766-AE4C-B83614B9285A}" presName="sibTrans" presStyleCnt="0"/>
      <dgm:spPr/>
    </dgm:pt>
    <dgm:pt modelId="{DB849047-AD9A-468E-A37C-9E172A699C18}" type="pres">
      <dgm:prSet presAssocID="{7DF6E239-D50F-4CDD-ADC3-CB3C8397C91D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46A254-A97A-4A11-91FC-1E0234A52AAB}" type="pres">
      <dgm:prSet presAssocID="{CD71A14F-35C8-4BFF-B357-2D5636B3FCA5}" presName="sibTrans" presStyleCnt="0"/>
      <dgm:spPr/>
    </dgm:pt>
    <dgm:pt modelId="{49A8442F-7442-48FC-94C2-311130DAB34D}" type="pres">
      <dgm:prSet presAssocID="{82F0EEA4-145D-461F-BB89-6DE8E26036CD}" presName="node" presStyleLbl="node1" presStyleIdx="5" presStyleCnt="8" custLinFactX="10089" custLinFactNeighborX="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C4B2A99-E3E4-458B-A74B-62237FCFC411}" type="pres">
      <dgm:prSet presAssocID="{905F5FFE-206E-4362-A430-D6708D6A9F9C}" presName="sibTrans" presStyleCnt="0"/>
      <dgm:spPr/>
    </dgm:pt>
    <dgm:pt modelId="{D5A4C909-D6A9-4162-82D4-F91EC4B9E363}" type="pres">
      <dgm:prSet presAssocID="{0E91B49B-3CFA-4C14-A8D9-207CEB6C1FC3}" presName="node" presStyleLbl="node1" presStyleIdx="6" presStyleCnt="8" custLinFactX="-10622" custLinFactNeighborX="-100000" custLinFactNeighborY="-29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3E801F-2291-45E2-BDF6-88FB9FF80610}" type="pres">
      <dgm:prSet presAssocID="{353EB82A-EA18-4FB3-B0E2-D495678C8BEB}" presName="sibTrans" presStyleCnt="0"/>
      <dgm:spPr/>
    </dgm:pt>
    <dgm:pt modelId="{595CA9E8-3420-40BD-A73B-E44F61C549A0}" type="pres">
      <dgm:prSet presAssocID="{E1EE9137-FD26-4D4B-9A76-7A959AFAB061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11ACDDF-A175-44C9-BFB1-854B376441A6}" srcId="{6C8B7D4C-9C10-4A32-B09D-2BA03665BDAF}" destId="{B467F70A-6A2F-4D71-9F92-D5C4DC25456A}" srcOrd="0" destOrd="0" parTransId="{D160338A-DE4D-4587-8831-6A0960C0A551}" sibTransId="{ECA7AA6C-80FA-4625-B960-AA49689596C3}"/>
    <dgm:cxn modelId="{4898B299-0A83-4444-88CB-9A702E8C64EB}" type="presOf" srcId="{9BA83F53-E458-4B94-ADC3-602F2A6A71E9}" destId="{A6E62295-E099-4DC1-A415-BF59B7984961}" srcOrd="0" destOrd="0" presId="urn:microsoft.com/office/officeart/2005/8/layout/default"/>
    <dgm:cxn modelId="{7706981F-CE6C-4220-ABE3-014F3CA117A3}" type="presOf" srcId="{0E91B49B-3CFA-4C14-A8D9-207CEB6C1FC3}" destId="{D5A4C909-D6A9-4162-82D4-F91EC4B9E363}" srcOrd="0" destOrd="0" presId="urn:microsoft.com/office/officeart/2005/8/layout/default"/>
    <dgm:cxn modelId="{F8F01659-8B7F-40B2-A5CD-B70B759828BC}" type="presOf" srcId="{ED3840D1-6BFE-4FCE-8AF0-E703030A6E15}" destId="{D73BEC1E-2B80-43D7-BE62-BFA1D25515FC}" srcOrd="0" destOrd="0" presId="urn:microsoft.com/office/officeart/2005/8/layout/default"/>
    <dgm:cxn modelId="{7B740A26-A4E1-4035-8A7B-B28AB9743B2E}" srcId="{6C8B7D4C-9C10-4A32-B09D-2BA03665BDAF}" destId="{82F0EEA4-145D-461F-BB89-6DE8E26036CD}" srcOrd="5" destOrd="0" parTransId="{F12E1372-CFC1-4632-A995-BC86E51005F8}" sibTransId="{905F5FFE-206E-4362-A430-D6708D6A9F9C}"/>
    <dgm:cxn modelId="{B803C061-13E8-4C45-8FFC-FA98424F266D}" srcId="{6C8B7D4C-9C10-4A32-B09D-2BA03665BDAF}" destId="{E1EE9137-FD26-4D4B-9A76-7A959AFAB061}" srcOrd="7" destOrd="0" parTransId="{19366635-71F3-4B05-91BF-FAB4072F7379}" sibTransId="{90E74D66-2A31-4FD4-A1BD-2B8D6036DD9B}"/>
    <dgm:cxn modelId="{1EED4202-71DE-46FD-9A49-1220030FFF30}" srcId="{6C8B7D4C-9C10-4A32-B09D-2BA03665BDAF}" destId="{9BA83F53-E458-4B94-ADC3-602F2A6A71E9}" srcOrd="2" destOrd="0" parTransId="{93475A1D-597E-479D-9860-7D62FB428E67}" sibTransId="{A915E2B2-853A-46E1-BA43-367F237C98D8}"/>
    <dgm:cxn modelId="{2E1888B3-8A6A-4929-8390-B68FBFCC6D2B}" srcId="{6C8B7D4C-9C10-4A32-B09D-2BA03665BDAF}" destId="{9E72C5E8-2A6A-418D-9FC6-A7741C434FD8}" srcOrd="3" destOrd="0" parTransId="{5D85FB24-9D46-4569-95EF-8692C27FB5C4}" sibTransId="{64AA3309-DF3C-4766-AE4C-B83614B9285A}"/>
    <dgm:cxn modelId="{4F06CF8D-4197-4257-86E5-BB1A10F0963F}" srcId="{6C8B7D4C-9C10-4A32-B09D-2BA03665BDAF}" destId="{7DF6E239-D50F-4CDD-ADC3-CB3C8397C91D}" srcOrd="4" destOrd="0" parTransId="{C9AA0579-F1AD-4D3F-B428-05E5387A9B68}" sibTransId="{CD71A14F-35C8-4BFF-B357-2D5636B3FCA5}"/>
    <dgm:cxn modelId="{5416C50E-DCEF-44D2-A8FB-7B3973AF55DD}" type="presOf" srcId="{82F0EEA4-145D-461F-BB89-6DE8E26036CD}" destId="{49A8442F-7442-48FC-94C2-311130DAB34D}" srcOrd="0" destOrd="0" presId="urn:microsoft.com/office/officeart/2005/8/layout/default"/>
    <dgm:cxn modelId="{8307D2B2-2B1C-44C8-86D8-69D8569A2FF6}" type="presOf" srcId="{B467F70A-6A2F-4D71-9F92-D5C4DC25456A}" destId="{69DB9505-E5E7-4627-8317-3A9A19F7D1BD}" srcOrd="0" destOrd="0" presId="urn:microsoft.com/office/officeart/2005/8/layout/default"/>
    <dgm:cxn modelId="{BDB58054-4AB0-40CE-9DAF-A0928619899F}" type="presOf" srcId="{E1EE9137-FD26-4D4B-9A76-7A959AFAB061}" destId="{595CA9E8-3420-40BD-A73B-E44F61C549A0}" srcOrd="0" destOrd="0" presId="urn:microsoft.com/office/officeart/2005/8/layout/default"/>
    <dgm:cxn modelId="{8A5BED80-2CDB-482D-AEBF-D4A0470B7B1B}" type="presOf" srcId="{7DF6E239-D50F-4CDD-ADC3-CB3C8397C91D}" destId="{DB849047-AD9A-468E-A37C-9E172A699C18}" srcOrd="0" destOrd="0" presId="urn:microsoft.com/office/officeart/2005/8/layout/default"/>
    <dgm:cxn modelId="{56CE50B9-C156-49D0-8534-70E0CEE109C1}" srcId="{6C8B7D4C-9C10-4A32-B09D-2BA03665BDAF}" destId="{0E91B49B-3CFA-4C14-A8D9-207CEB6C1FC3}" srcOrd="6" destOrd="0" parTransId="{E502A622-53B7-4316-9E4D-177EF2EEEBCD}" sibTransId="{353EB82A-EA18-4FB3-B0E2-D495678C8BEB}"/>
    <dgm:cxn modelId="{5E053104-A891-4F3A-B921-059737295D75}" type="presOf" srcId="{9E72C5E8-2A6A-418D-9FC6-A7741C434FD8}" destId="{7B23F729-D1DE-4C2F-A274-E1BCF4671B3A}" srcOrd="0" destOrd="0" presId="urn:microsoft.com/office/officeart/2005/8/layout/default"/>
    <dgm:cxn modelId="{E27102C0-8B60-4F7A-B499-BC3E6749A4A9}" srcId="{6C8B7D4C-9C10-4A32-B09D-2BA03665BDAF}" destId="{ED3840D1-6BFE-4FCE-8AF0-E703030A6E15}" srcOrd="1" destOrd="0" parTransId="{49FD8482-23E3-44ED-9324-B2086990F604}" sibTransId="{9AA9F167-992B-4DDE-BF70-A34A8E254938}"/>
    <dgm:cxn modelId="{A01F08DF-A65A-4C8E-A221-AE4284CD8653}" type="presOf" srcId="{6C8B7D4C-9C10-4A32-B09D-2BA03665BDAF}" destId="{6A226CEE-263C-4F68-992B-1E0C04D3D127}" srcOrd="0" destOrd="0" presId="urn:microsoft.com/office/officeart/2005/8/layout/default"/>
    <dgm:cxn modelId="{4D60FDF2-A344-4F17-A33D-7480C4E9B05F}" type="presParOf" srcId="{6A226CEE-263C-4F68-992B-1E0C04D3D127}" destId="{69DB9505-E5E7-4627-8317-3A9A19F7D1BD}" srcOrd="0" destOrd="0" presId="urn:microsoft.com/office/officeart/2005/8/layout/default"/>
    <dgm:cxn modelId="{2919BC18-6914-4781-BB83-B08187F87B01}" type="presParOf" srcId="{6A226CEE-263C-4F68-992B-1E0C04D3D127}" destId="{71408E54-F661-47F0-BAEC-88CC14C6EB15}" srcOrd="1" destOrd="0" presId="urn:microsoft.com/office/officeart/2005/8/layout/default"/>
    <dgm:cxn modelId="{BD2FE880-6C29-4C51-A0AD-C5231F5A04CB}" type="presParOf" srcId="{6A226CEE-263C-4F68-992B-1E0C04D3D127}" destId="{D73BEC1E-2B80-43D7-BE62-BFA1D25515FC}" srcOrd="2" destOrd="0" presId="urn:microsoft.com/office/officeart/2005/8/layout/default"/>
    <dgm:cxn modelId="{F5C2D685-28BD-4B41-9865-738F6D7CFA02}" type="presParOf" srcId="{6A226CEE-263C-4F68-992B-1E0C04D3D127}" destId="{43CB3B92-19FD-4CA2-A660-CC247FAA3146}" srcOrd="3" destOrd="0" presId="urn:microsoft.com/office/officeart/2005/8/layout/default"/>
    <dgm:cxn modelId="{F9100C71-729B-4F29-880D-E450F850E813}" type="presParOf" srcId="{6A226CEE-263C-4F68-992B-1E0C04D3D127}" destId="{A6E62295-E099-4DC1-A415-BF59B7984961}" srcOrd="4" destOrd="0" presId="urn:microsoft.com/office/officeart/2005/8/layout/default"/>
    <dgm:cxn modelId="{265DAD24-4888-4315-B5B1-ECF275134181}" type="presParOf" srcId="{6A226CEE-263C-4F68-992B-1E0C04D3D127}" destId="{5675B815-4FE0-46EF-8EBE-61981B9266B3}" srcOrd="5" destOrd="0" presId="urn:microsoft.com/office/officeart/2005/8/layout/default"/>
    <dgm:cxn modelId="{0FF71983-59E8-4F8C-AF1F-E2321BC78E39}" type="presParOf" srcId="{6A226CEE-263C-4F68-992B-1E0C04D3D127}" destId="{7B23F729-D1DE-4C2F-A274-E1BCF4671B3A}" srcOrd="6" destOrd="0" presId="urn:microsoft.com/office/officeart/2005/8/layout/default"/>
    <dgm:cxn modelId="{247FDA43-664B-445E-A707-165E2856F532}" type="presParOf" srcId="{6A226CEE-263C-4F68-992B-1E0C04D3D127}" destId="{5D85812D-62FA-4798-8A55-765084FB00F4}" srcOrd="7" destOrd="0" presId="urn:microsoft.com/office/officeart/2005/8/layout/default"/>
    <dgm:cxn modelId="{2E07081B-2F22-43C7-A218-8316D02A0C90}" type="presParOf" srcId="{6A226CEE-263C-4F68-992B-1E0C04D3D127}" destId="{DB849047-AD9A-468E-A37C-9E172A699C18}" srcOrd="8" destOrd="0" presId="urn:microsoft.com/office/officeart/2005/8/layout/default"/>
    <dgm:cxn modelId="{73BC3AD8-C36E-4C0D-A182-76407AEFBCE8}" type="presParOf" srcId="{6A226CEE-263C-4F68-992B-1E0C04D3D127}" destId="{D346A254-A97A-4A11-91FC-1E0234A52AAB}" srcOrd="9" destOrd="0" presId="urn:microsoft.com/office/officeart/2005/8/layout/default"/>
    <dgm:cxn modelId="{9AE00FE0-7327-493B-B38A-79343FDF8262}" type="presParOf" srcId="{6A226CEE-263C-4F68-992B-1E0C04D3D127}" destId="{49A8442F-7442-48FC-94C2-311130DAB34D}" srcOrd="10" destOrd="0" presId="urn:microsoft.com/office/officeart/2005/8/layout/default"/>
    <dgm:cxn modelId="{3BEB7476-A638-4F82-9D65-092957BEE4B0}" type="presParOf" srcId="{6A226CEE-263C-4F68-992B-1E0C04D3D127}" destId="{BC4B2A99-E3E4-458B-A74B-62237FCFC411}" srcOrd="11" destOrd="0" presId="urn:microsoft.com/office/officeart/2005/8/layout/default"/>
    <dgm:cxn modelId="{11F41589-4CBC-4D5A-8F7A-AFD1694221DB}" type="presParOf" srcId="{6A226CEE-263C-4F68-992B-1E0C04D3D127}" destId="{D5A4C909-D6A9-4162-82D4-F91EC4B9E363}" srcOrd="12" destOrd="0" presId="urn:microsoft.com/office/officeart/2005/8/layout/default"/>
    <dgm:cxn modelId="{0A5F608D-9D3E-4CF8-BB1B-6AC749183E84}" type="presParOf" srcId="{6A226CEE-263C-4F68-992B-1E0C04D3D127}" destId="{663E801F-2291-45E2-BDF6-88FB9FF80610}" srcOrd="13" destOrd="0" presId="urn:microsoft.com/office/officeart/2005/8/layout/default"/>
    <dgm:cxn modelId="{12BBEAFF-4032-4E98-AA42-5A7EAB7AFECE}" type="presParOf" srcId="{6A226CEE-263C-4F68-992B-1E0C04D3D127}" destId="{595CA9E8-3420-40BD-A73B-E44F61C549A0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B9505-E5E7-4627-8317-3A9A19F7D1BD}">
      <dsp:nvSpPr>
        <dsp:cNvPr id="0" name=""/>
        <dsp:cNvSpPr/>
      </dsp:nvSpPr>
      <dsp:spPr>
        <a:xfrm>
          <a:off x="2928" y="737290"/>
          <a:ext cx="2323432" cy="13940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>
              <a:solidFill>
                <a:srgbClr val="003300"/>
              </a:solidFill>
              <a:latin typeface="Times New Roman" pitchFamily="18" charset="0"/>
              <a:cs typeface="Arial" charset="0"/>
            </a:rPr>
            <a:t>СРАВНИТЕЛЬНЫЙ  АНАЛИЗ  ВЫПОЛНЕНИЯ 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>
              <a:solidFill>
                <a:srgbClr val="003300"/>
              </a:solidFill>
              <a:latin typeface="Times New Roman" pitchFamily="18" charset="0"/>
              <a:cs typeface="Arial" charset="0"/>
            </a:rPr>
            <a:t>ПЛАНА ПОВЫШЕНИЯ  КВАЛИФИКАЦИИ</a:t>
          </a:r>
          <a:endParaRPr lang="en-US" sz="1200" b="1" kern="1200" dirty="0" smtClean="0">
            <a:solidFill>
              <a:srgbClr val="003300"/>
            </a:solidFill>
            <a:latin typeface="Times New Roman" pitchFamily="18" charset="0"/>
            <a:cs typeface="Arial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>
              <a:solidFill>
                <a:srgbClr val="003300"/>
              </a:solidFill>
              <a:latin typeface="Times New Roman" pitchFamily="18" charset="0"/>
              <a:cs typeface="Arial" charset="0"/>
            </a:rPr>
            <a:t> ( </a:t>
          </a:r>
          <a:r>
            <a:rPr lang="en-US" sz="1200" b="1" kern="1200" dirty="0" smtClean="0">
              <a:solidFill>
                <a:srgbClr val="003300"/>
              </a:solidFill>
              <a:latin typeface="Times New Roman" pitchFamily="18" charset="0"/>
              <a:cs typeface="Arial" charset="0"/>
            </a:rPr>
            <a:t>20</a:t>
          </a:r>
          <a:r>
            <a:rPr lang="ru-RU" sz="1200" b="1" kern="1200" dirty="0" smtClean="0">
              <a:solidFill>
                <a:srgbClr val="003300"/>
              </a:solidFill>
              <a:latin typeface="Times New Roman" pitchFamily="18" charset="0"/>
              <a:cs typeface="Arial" charset="0"/>
            </a:rPr>
            <a:t>12</a:t>
          </a:r>
          <a:r>
            <a:rPr lang="en-US" sz="1200" b="1" kern="1200" dirty="0" smtClean="0">
              <a:solidFill>
                <a:srgbClr val="003300"/>
              </a:solidFill>
              <a:latin typeface="Times New Roman" pitchFamily="18" charset="0"/>
              <a:cs typeface="Arial" charset="0"/>
            </a:rPr>
            <a:t>-201</a:t>
          </a:r>
          <a:r>
            <a:rPr lang="ru-RU" sz="1200" b="1" kern="1200" dirty="0" smtClean="0">
              <a:solidFill>
                <a:srgbClr val="003300"/>
              </a:solidFill>
              <a:latin typeface="Times New Roman" pitchFamily="18" charset="0"/>
              <a:cs typeface="Arial" charset="0"/>
            </a:rPr>
            <a:t>6</a:t>
          </a:r>
          <a:r>
            <a:rPr lang="en-US" sz="1200" b="1" kern="1200" dirty="0" smtClean="0">
              <a:solidFill>
                <a:srgbClr val="003300"/>
              </a:solidFill>
              <a:latin typeface="Times New Roman" pitchFamily="18" charset="0"/>
              <a:cs typeface="Arial" charset="0"/>
            </a:rPr>
            <a:t> </a:t>
          </a:r>
          <a:r>
            <a:rPr lang="ru-RU" sz="1200" b="1" kern="1200" dirty="0" smtClean="0">
              <a:solidFill>
                <a:srgbClr val="003300"/>
              </a:solidFill>
              <a:latin typeface="Times New Roman" pitchFamily="18" charset="0"/>
              <a:cs typeface="Arial" charset="0"/>
            </a:rPr>
            <a:t>гг.)</a:t>
          </a:r>
          <a:endParaRPr lang="ru-RU" sz="1200" kern="1200" dirty="0">
            <a:solidFill>
              <a:srgbClr val="003300"/>
            </a:solidFill>
          </a:endParaRPr>
        </a:p>
      </dsp:txBody>
      <dsp:txXfrm>
        <a:off x="2928" y="737290"/>
        <a:ext cx="2323432" cy="1394059"/>
      </dsp:txXfrm>
    </dsp:sp>
    <dsp:sp modelId="{D73BEC1E-2B80-43D7-BE62-BFA1D25515FC}">
      <dsp:nvSpPr>
        <dsp:cNvPr id="0" name=""/>
        <dsp:cNvSpPr/>
      </dsp:nvSpPr>
      <dsp:spPr>
        <a:xfrm>
          <a:off x="2558704" y="722457"/>
          <a:ext cx="2323432" cy="13940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>
              <a:solidFill>
                <a:srgbClr val="0033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ПОВЫШЕНИЕ КВАЛИФИКАЦИИ </a:t>
          </a:r>
          <a:endParaRPr lang="en-US" sz="1200" b="1" kern="1200" dirty="0" smtClean="0">
            <a:solidFill>
              <a:srgbClr val="003300"/>
            </a:solidFill>
            <a:effectLst/>
            <a:latin typeface="Times New Roman" panose="02020603050405020304" pitchFamily="18" charset="0"/>
            <a:ea typeface="Calibri" panose="020F0502020204030204" pitchFamily="34" charset="0"/>
            <a:cs typeface="Times New Roman" panose="02020603050405020304" pitchFamily="18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i="0" kern="1200" dirty="0" smtClean="0">
              <a:solidFill>
                <a:srgbClr val="0033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(2016 ГОД)</a:t>
          </a:r>
          <a:endParaRPr lang="ru-RU" sz="1200" b="1" i="0" kern="1200" dirty="0">
            <a:solidFill>
              <a:srgbClr val="003300"/>
            </a:solidFill>
          </a:endParaRPr>
        </a:p>
      </dsp:txBody>
      <dsp:txXfrm>
        <a:off x="2558704" y="722457"/>
        <a:ext cx="2323432" cy="1394059"/>
      </dsp:txXfrm>
    </dsp:sp>
    <dsp:sp modelId="{A6E62295-E099-4DC1-A415-BF59B7984961}">
      <dsp:nvSpPr>
        <dsp:cNvPr id="0" name=""/>
        <dsp:cNvSpPr/>
      </dsp:nvSpPr>
      <dsp:spPr>
        <a:xfrm>
          <a:off x="5114479" y="737290"/>
          <a:ext cx="2323432" cy="13940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b="1" kern="1200" dirty="0" smtClean="0">
              <a:solidFill>
                <a:srgbClr val="0033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КОЛИЧЕСТВЕННЫЙ ПОКАЗАТЕЛЬ УЧАСТИЯ В ИННОВАЦИОННОЙ И ЭКСПЕРИМЕНТАЛЬНОЙ ДЕЯТЕЛЬНОСТИ </a:t>
          </a:r>
        </a:p>
      </dsp:txBody>
      <dsp:txXfrm>
        <a:off x="5114479" y="737290"/>
        <a:ext cx="2323432" cy="1394059"/>
      </dsp:txXfrm>
    </dsp:sp>
    <dsp:sp modelId="{7B23F729-D1DE-4C2F-A274-E1BCF4671B3A}">
      <dsp:nvSpPr>
        <dsp:cNvPr id="0" name=""/>
        <dsp:cNvSpPr/>
      </dsp:nvSpPr>
      <dsp:spPr>
        <a:xfrm>
          <a:off x="7670255" y="737290"/>
          <a:ext cx="2323432" cy="13940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altLang="ru-RU" sz="1100" b="1" kern="1200" dirty="0" smtClean="0">
              <a:solidFill>
                <a:srgbClr val="0033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МЕРОПРИЯТИЯ МЕЖКУРСОВОГО ПЕРИОДА ДЛЯ </a:t>
          </a:r>
          <a:br>
            <a:rPr lang="ru-RU" altLang="ru-RU" sz="1100" b="1" kern="1200" dirty="0" smtClean="0">
              <a:solidFill>
                <a:srgbClr val="0033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</a:br>
          <a:r>
            <a:rPr lang="ru-RU" altLang="ru-RU" sz="1100" b="1" kern="1200" dirty="0" smtClean="0">
              <a:solidFill>
                <a:srgbClr val="0033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РУКОВОДЯЩИХ КАДРОВ </a:t>
          </a:r>
          <a:endParaRPr lang="ru-RU" sz="1100" b="1" kern="1200" dirty="0">
            <a:solidFill>
              <a:srgbClr val="003300"/>
            </a:solidFill>
            <a:effectLst/>
            <a:latin typeface="Times New Roman" panose="02020603050405020304" pitchFamily="18" charset="0"/>
            <a:ea typeface="Calibri" panose="020F0502020204030204" pitchFamily="34" charset="0"/>
            <a:cs typeface="Times New Roman" panose="02020603050405020304" pitchFamily="18" charset="0"/>
          </a:endParaRPr>
        </a:p>
      </dsp:txBody>
      <dsp:txXfrm>
        <a:off x="7670255" y="737290"/>
        <a:ext cx="2323432" cy="1394059"/>
      </dsp:txXfrm>
    </dsp:sp>
    <dsp:sp modelId="{DB849047-AD9A-468E-A37C-9E172A699C18}">
      <dsp:nvSpPr>
        <dsp:cNvPr id="0" name=""/>
        <dsp:cNvSpPr/>
      </dsp:nvSpPr>
      <dsp:spPr>
        <a:xfrm>
          <a:off x="2928" y="2363693"/>
          <a:ext cx="2323432" cy="13940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0" kern="1200" dirty="0" smtClean="0">
              <a:solidFill>
                <a:srgbClr val="0033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О</a:t>
          </a:r>
          <a:r>
            <a:rPr lang="ru-RU" sz="1200" b="0" kern="1200" dirty="0" smtClean="0">
              <a:solidFill>
                <a:srgbClr val="0033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БЛАСТНОЙ СЕМИНАР </a:t>
          </a:r>
          <a:r>
            <a:rPr lang="ru-RU" sz="1200" b="1" kern="1200" dirty="0" smtClean="0">
              <a:solidFill>
                <a:srgbClr val="0033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«ЭФФЕКТИВНЫЙ МЕНЕДЖМЕНТ КАК ОСНОВА УПРАВЛЕНИЯ ИННОВАЦИОННЫМИ ПРОЦЕССАМИ В УЧРЕЖДЕНИЯХ ОБРАЗОВАНИЯ»</a:t>
          </a:r>
          <a:endParaRPr lang="ru-RU" sz="1200" kern="1200" dirty="0">
            <a:solidFill>
              <a:srgbClr val="003300"/>
            </a:solidFill>
          </a:endParaRPr>
        </a:p>
      </dsp:txBody>
      <dsp:txXfrm>
        <a:off x="2928" y="2363693"/>
        <a:ext cx="2323432" cy="1394059"/>
      </dsp:txXfrm>
    </dsp:sp>
    <dsp:sp modelId="{49A8442F-7442-48FC-94C2-311130DAB34D}">
      <dsp:nvSpPr>
        <dsp:cNvPr id="0" name=""/>
        <dsp:cNvSpPr/>
      </dsp:nvSpPr>
      <dsp:spPr>
        <a:xfrm>
          <a:off x="5116547" y="2363693"/>
          <a:ext cx="2323432" cy="13940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>
              <a:solidFill>
                <a:srgbClr val="0033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НАУЧНО-МЕТОДИЧЕСКОЕ СОПРОВОЖДЕНИЕ ПОСРЕДСТВОМ САЙТА ГОИРО (ОБРАЗОВАТЕЛЬНЫЙ МАРШРУТ)</a:t>
          </a:r>
          <a:endParaRPr lang="ru-RU" sz="1200" b="1" kern="1200" dirty="0">
            <a:solidFill>
              <a:srgbClr val="003300"/>
            </a:solidFill>
            <a:latin typeface="Times New Roman" panose="02020603050405020304" pitchFamily="18" charset="0"/>
            <a:ea typeface="Calibri" panose="020F0502020204030204" pitchFamily="34" charset="0"/>
            <a:cs typeface="Times New Roman" panose="02020603050405020304" pitchFamily="18" charset="0"/>
          </a:endParaRPr>
        </a:p>
      </dsp:txBody>
      <dsp:txXfrm>
        <a:off x="5116547" y="2363693"/>
        <a:ext cx="2323432" cy="1394059"/>
      </dsp:txXfrm>
    </dsp:sp>
    <dsp:sp modelId="{D5A4C909-D6A9-4162-82D4-F91EC4B9E363}">
      <dsp:nvSpPr>
        <dsp:cNvPr id="0" name=""/>
        <dsp:cNvSpPr/>
      </dsp:nvSpPr>
      <dsp:spPr>
        <a:xfrm>
          <a:off x="2544252" y="2359580"/>
          <a:ext cx="2323432" cy="13940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>
              <a:solidFill>
                <a:srgbClr val="0033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ГОМЕЛЬ. ИНСТИТУТ РАЗВИТИЯ ОБРАЗОВАНИЯ</a:t>
          </a:r>
        </a:p>
      </dsp:txBody>
      <dsp:txXfrm>
        <a:off x="2544252" y="2359580"/>
        <a:ext cx="2323432" cy="1394059"/>
      </dsp:txXfrm>
    </dsp:sp>
    <dsp:sp modelId="{595CA9E8-3420-40BD-A73B-E44F61C549A0}">
      <dsp:nvSpPr>
        <dsp:cNvPr id="0" name=""/>
        <dsp:cNvSpPr/>
      </dsp:nvSpPr>
      <dsp:spPr>
        <a:xfrm>
          <a:off x="7670255" y="2363693"/>
          <a:ext cx="2323432" cy="13940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>
              <a:solidFill>
                <a:srgbClr val="0033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ВОПРОС ДЛЯ САМОКОНТРОЛЯ</a:t>
          </a:r>
          <a:endParaRPr lang="ru-RU" sz="1200" kern="1200" dirty="0">
            <a:solidFill>
              <a:srgbClr val="003300"/>
            </a:solidFill>
          </a:endParaRPr>
        </a:p>
      </dsp:txBody>
      <dsp:txXfrm>
        <a:off x="7670255" y="2363693"/>
        <a:ext cx="2323432" cy="1394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6FC2D-C2F3-42CB-9BDF-67FD101405CD}" type="datetimeFigureOut">
              <a:rPr lang="ru-RU" smtClean="0"/>
              <a:pPr/>
              <a:t>10.03.2018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E9DD0-33F8-4C46-A62B-B21EC160C7C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925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E9DD0-33F8-4C46-A62B-B21EC160C7CA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478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E9DD0-33F8-4C46-A62B-B21EC160C7CA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667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E9DD0-33F8-4C46-A62B-B21EC160C7CA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667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9E94-EFD6-4DAA-8EA0-C4FDA2947D25}" type="datetimeFigureOut">
              <a:rPr lang="ru-RU" smtClean="0"/>
              <a:pPr/>
              <a:t>10.03.2018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288-A72E-4A5A-98F1-B6E4AA2DF2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01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9E94-EFD6-4DAA-8EA0-C4FDA2947D25}" type="datetimeFigureOut">
              <a:rPr lang="ru-RU" smtClean="0"/>
              <a:pPr/>
              <a:t>10.03.2018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288-A72E-4A5A-98F1-B6E4AA2DF2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5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9E94-EFD6-4DAA-8EA0-C4FDA2947D25}" type="datetimeFigureOut">
              <a:rPr lang="ru-RU" smtClean="0"/>
              <a:pPr/>
              <a:t>10.03.2018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288-A72E-4A5A-98F1-B6E4AA2DF2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58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9E94-EFD6-4DAA-8EA0-C4FDA2947D25}" type="datetimeFigureOut">
              <a:rPr lang="ru-RU" smtClean="0"/>
              <a:pPr/>
              <a:t>10.03.2018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288-A72E-4A5A-98F1-B6E4AA2DF2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88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9E94-EFD6-4DAA-8EA0-C4FDA2947D25}" type="datetimeFigureOut">
              <a:rPr lang="ru-RU" smtClean="0"/>
              <a:pPr/>
              <a:t>10.03.2018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288-A72E-4A5A-98F1-B6E4AA2DF2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43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9E94-EFD6-4DAA-8EA0-C4FDA2947D25}" type="datetimeFigureOut">
              <a:rPr lang="ru-RU" smtClean="0"/>
              <a:pPr/>
              <a:t>10.03.2018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288-A72E-4A5A-98F1-B6E4AA2DF2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50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9E94-EFD6-4DAA-8EA0-C4FDA2947D25}" type="datetimeFigureOut">
              <a:rPr lang="ru-RU" smtClean="0"/>
              <a:pPr/>
              <a:t>10.03.2018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288-A72E-4A5A-98F1-B6E4AA2DF2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84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9E94-EFD6-4DAA-8EA0-C4FDA2947D25}" type="datetimeFigureOut">
              <a:rPr lang="ru-RU" smtClean="0"/>
              <a:pPr/>
              <a:t>10.03.2018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288-A72E-4A5A-98F1-B6E4AA2DF2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9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9E94-EFD6-4DAA-8EA0-C4FDA2947D25}" type="datetimeFigureOut">
              <a:rPr lang="ru-RU" smtClean="0"/>
              <a:pPr/>
              <a:t>10.03.2018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288-A72E-4A5A-98F1-B6E4AA2DF2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64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9E94-EFD6-4DAA-8EA0-C4FDA2947D25}" type="datetimeFigureOut">
              <a:rPr lang="ru-RU" smtClean="0"/>
              <a:pPr/>
              <a:t>10.03.2018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288-A72E-4A5A-98F1-B6E4AA2DF2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23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69E94-EFD6-4DAA-8EA0-C4FDA2947D25}" type="datetimeFigureOut">
              <a:rPr lang="ru-RU" smtClean="0"/>
              <a:pPr/>
              <a:t>10.03.2018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4288-A72E-4A5A-98F1-B6E4AA2DF2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38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69E94-EFD6-4DAA-8EA0-C4FDA2947D25}" type="datetimeFigureOut">
              <a:rPr lang="ru-RU" smtClean="0"/>
              <a:pPr/>
              <a:t>10.03.2018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74288-A72E-4A5A-98F1-B6E4AA2DF2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65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www.youtube.com/watch?v=p3bKYQFUUL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.jpeg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8.jpeg"/><Relationship Id="rId11" Type="http://schemas.openxmlformats.org/officeDocument/2006/relationships/image" Target="../media/image11.png"/><Relationship Id="rId5" Type="http://schemas.openxmlformats.org/officeDocument/2006/relationships/image" Target="../media/image7.jpeg"/><Relationship Id="rId10" Type="http://schemas.openxmlformats.org/officeDocument/2006/relationships/slide" Target="slide2.xml"/><Relationship Id="rId4" Type="http://schemas.openxmlformats.org/officeDocument/2006/relationships/image" Target="../media/image6.jpeg"/><Relationship Id="rId9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1" y="0"/>
            <a:ext cx="12191999" cy="47055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5114" y="1210214"/>
            <a:ext cx="114265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Формирование компетентности руководителей </a:t>
            </a:r>
            <a:endParaRPr lang="en-US" sz="3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учреждений </a:t>
            </a:r>
            <a:r>
              <a:rPr lang="ru-RU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общего среднего образования в сфере </a:t>
            </a:r>
            <a:endParaRPr lang="en-US" sz="3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3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инновационно</a:t>
            </a:r>
            <a:r>
              <a:rPr lang="ru-RU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-педагогической </a:t>
            </a:r>
            <a:r>
              <a:rPr lang="ru-RU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деятельности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-1" y="4705522"/>
            <a:ext cx="12192000" cy="360000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349578" y="5065523"/>
            <a:ext cx="7842420" cy="83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573794" y="5299866"/>
            <a:ext cx="51362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Никифорова Л.Н., </a:t>
            </a:r>
          </a:p>
          <a:p>
            <a:pPr algn="r"/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аспирант кафедры педагогики</a:t>
            </a:r>
            <a:endParaRPr lang="ru-RU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5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942535"/>
            <a:ext cx="12192000" cy="36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942535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72996" y="149440"/>
            <a:ext cx="111705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3200" b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Вопрос для самоконтроля</a:t>
            </a:r>
          </a:p>
        </p:txBody>
      </p:sp>
      <p:sp>
        <p:nvSpPr>
          <p:cNvPr id="11" name="Управляющая кнопка: домой 10">
            <a:hlinkClick r:id="rId3" action="ppaction://hlinksldjump" highlightClick="1"/>
          </p:cNvPr>
          <p:cNvSpPr/>
          <p:nvPr/>
        </p:nvSpPr>
        <p:spPr>
          <a:xfrm>
            <a:off x="11067534" y="149440"/>
            <a:ext cx="1029730" cy="650876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Picture 3" descr="D:\vrem\imgpreview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5415" y="1618734"/>
            <a:ext cx="1952369" cy="315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1865870" y="1471876"/>
            <a:ext cx="103261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400" b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Сколько обучающих курсов (семинаров) на платной основе </a:t>
            </a:r>
          </a:p>
          <a:p>
            <a:pPr algn="ctr">
              <a:spcAft>
                <a:spcPts val="0"/>
              </a:spcAft>
            </a:pPr>
            <a:r>
              <a:rPr lang="ru-RU" sz="2400" b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проведено для руководящих кадров системы </a:t>
            </a:r>
          </a:p>
          <a:p>
            <a:pPr algn="ctr">
              <a:spcAft>
                <a:spcPts val="0"/>
              </a:spcAft>
            </a:pPr>
            <a:r>
              <a:rPr lang="ru-RU" sz="2400" b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образования в области с 2014 по 2017 год?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617825" y="3252892"/>
            <a:ext cx="882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400" b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95</a:t>
            </a:r>
          </a:p>
        </p:txBody>
      </p:sp>
      <p:sp>
        <p:nvSpPr>
          <p:cNvPr id="3" name="Овал 2"/>
          <p:cNvSpPr/>
          <p:nvPr/>
        </p:nvSpPr>
        <p:spPr>
          <a:xfrm>
            <a:off x="4063308" y="4271032"/>
            <a:ext cx="308919" cy="28420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4063310" y="3795577"/>
            <a:ext cx="308919" cy="28420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4063309" y="3335124"/>
            <a:ext cx="308919" cy="28420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4063312" y="4769707"/>
            <a:ext cx="308919" cy="28420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659530" y="3681225"/>
            <a:ext cx="8762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400" b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212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544455" y="4203182"/>
            <a:ext cx="10709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400" b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242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4596972" y="4680976"/>
            <a:ext cx="924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400" b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 </a:t>
            </a:r>
          </a:p>
        </p:txBody>
      </p:sp>
      <p:pic>
        <p:nvPicPr>
          <p:cNvPr id="22" name="Picture 7" descr="D:\vrem\2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007178" y="2871872"/>
            <a:ext cx="2125363" cy="341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0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1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1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942535"/>
            <a:ext cx="12192000" cy="36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942535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домой 10">
            <a:hlinkClick r:id="rId3" action="ppaction://hlinksldjump" highlightClick="1"/>
          </p:cNvPr>
          <p:cNvSpPr/>
          <p:nvPr/>
        </p:nvSpPr>
        <p:spPr>
          <a:xfrm>
            <a:off x="11067534" y="149440"/>
            <a:ext cx="1029730" cy="650876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692875" y="1692875"/>
            <a:ext cx="98895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600000"/>
                </a:solidFill>
                <a:latin typeface="Times New Roman" pitchFamily="18" charset="0"/>
                <a:cs typeface="Times New Roman" pitchFamily="18" charset="0"/>
              </a:rPr>
              <a:t>И всякий из нас, кто предполагает, что может руководить другими, должен постоянно и напряженно учиться. </a:t>
            </a:r>
            <a:endParaRPr lang="ru-RU" sz="3600" b="1" dirty="0" smtClean="0">
              <a:solidFill>
                <a:srgbClr val="6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ru-RU" sz="3600" b="1" i="1" dirty="0" smtClean="0">
              <a:solidFill>
                <a:srgbClr val="6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3600" b="1" i="1" dirty="0" smtClean="0">
                <a:solidFill>
                  <a:srgbClr val="600000"/>
                </a:solidFill>
                <a:latin typeface="Times New Roman" pitchFamily="18" charset="0"/>
                <a:cs typeface="Times New Roman" pitchFamily="18" charset="0"/>
              </a:rPr>
              <a:t>Анатолий </a:t>
            </a:r>
            <a:r>
              <a:rPr lang="ru-RU" sz="3600" b="1" i="1" dirty="0">
                <a:solidFill>
                  <a:srgbClr val="600000"/>
                </a:solidFill>
                <a:latin typeface="Times New Roman" pitchFamily="18" charset="0"/>
                <a:cs typeface="Times New Roman" pitchFamily="18" charset="0"/>
              </a:rPr>
              <a:t>Васильевич </a:t>
            </a:r>
            <a:r>
              <a:rPr lang="ru-RU" sz="3600" b="1" i="1" dirty="0" smtClean="0">
                <a:solidFill>
                  <a:srgbClr val="600000"/>
                </a:solidFill>
                <a:latin typeface="Times New Roman" pitchFamily="18" charset="0"/>
                <a:cs typeface="Times New Roman" pitchFamily="18" charset="0"/>
              </a:rPr>
              <a:t>Луначарский</a:t>
            </a:r>
            <a:endParaRPr lang="ru-RU" sz="3600" b="1" dirty="0">
              <a:solidFill>
                <a:srgbClr val="6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" name="Picture 3" descr="D:\vrem\fatalzm-ce-viznachennya-termna-fatalzm-u-flosofyi_611.jpe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7549" y="3939902"/>
            <a:ext cx="2828001" cy="196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59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47055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2714" y="5065522"/>
            <a:ext cx="114265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000" b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Формирование компетентности руководителей </a:t>
            </a:r>
            <a:r>
              <a:rPr lang="ru-RU" sz="3000" b="1" dirty="0" smtClean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учреждений </a:t>
            </a:r>
            <a:r>
              <a:rPr lang="ru-RU" sz="3000" b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общего среднего образования в сфере </a:t>
            </a:r>
            <a:endParaRPr lang="ru-RU" sz="3000" b="1" dirty="0" smtClean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3000" b="1" dirty="0" err="1" smtClean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инновационно</a:t>
            </a:r>
            <a:r>
              <a:rPr lang="ru-RU" sz="3000" b="1" dirty="0" smtClean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-педагогической </a:t>
            </a:r>
            <a:r>
              <a:rPr lang="ru-RU" sz="3000" b="1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деятельности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-1" y="4705522"/>
            <a:ext cx="12192000" cy="360000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1" name="Схема 10">
            <a:hlinkClick r:id="rId2" action="ppaction://hlinksldjump"/>
          </p:cNvPr>
          <p:cNvGraphicFramePr/>
          <p:nvPr>
            <p:extLst>
              <p:ext uri="{D42A27DB-BD31-4B8C-83A1-F6EECF244321}">
                <p14:modId xmlns:p14="http://schemas.microsoft.com/office/powerpoint/2010/main" val="2149508035"/>
              </p:ext>
            </p:extLst>
          </p:nvPr>
        </p:nvGraphicFramePr>
        <p:xfrm>
          <a:off x="864973" y="105239"/>
          <a:ext cx="9996616" cy="4495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765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0652" y="722313"/>
            <a:ext cx="882649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Рисунок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6267" y="966789"/>
            <a:ext cx="104013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965200" y="315913"/>
            <a:ext cx="10617200" cy="793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0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СРАВНИТЕЛЬНЫЙ  АНАЛИЗ  ВЫПОЛНЕНИЯ  </a:t>
            </a:r>
          </a:p>
          <a:p>
            <a:pPr algn="ctr"/>
            <a:r>
              <a:rPr lang="ru-RU" sz="20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ПЛАНА ПОВЫШЕНИЯ  КВАЛИФИКАЦИИ </a:t>
            </a:r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( 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20</a:t>
            </a:r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12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-201</a:t>
            </a:r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6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гг.)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-201</a:t>
            </a:r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6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ru-RU" sz="2000" b="1" dirty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гг.)</a:t>
            </a:r>
          </a:p>
        </p:txBody>
      </p:sp>
      <p:sp>
        <p:nvSpPr>
          <p:cNvPr id="3077" name="AutoShape 25"/>
          <p:cNvSpPr>
            <a:spLocks noChangeArrowheads="1"/>
          </p:cNvSpPr>
          <p:nvPr/>
        </p:nvSpPr>
        <p:spPr bwMode="gray">
          <a:xfrm>
            <a:off x="414867" y="5913438"/>
            <a:ext cx="12481984" cy="1727200"/>
          </a:xfrm>
          <a:prstGeom prst="roundRect">
            <a:avLst>
              <a:gd name="adj" fmla="val 50000"/>
            </a:avLst>
          </a:prstGeom>
          <a:noFill/>
          <a:ln w="28575" algn="ctr">
            <a:noFill/>
            <a:round/>
            <a:headEnd/>
            <a:tailEnd/>
          </a:ln>
        </p:spPr>
        <p:txBody>
          <a:bodyPr anchor="ctr"/>
          <a:lstStyle/>
          <a:p>
            <a:pPr>
              <a:buClr>
                <a:srgbClr val="78222A"/>
              </a:buClr>
            </a:pPr>
            <a:endParaRPr lang="ru-RU" sz="2400" b="1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3078" name="AutoShape 8"/>
          <p:cNvSpPr>
            <a:spLocks noChangeArrowheads="1"/>
          </p:cNvSpPr>
          <p:nvPr/>
        </p:nvSpPr>
        <p:spPr bwMode="gray">
          <a:xfrm>
            <a:off x="4737100" y="4148138"/>
            <a:ext cx="2641600" cy="6858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004776"/>
              </a:gs>
              <a:gs pos="50000">
                <a:srgbClr val="0099FF"/>
              </a:gs>
              <a:gs pos="100000">
                <a:srgbClr val="004776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ru-RU" altLang="ru-RU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9" name="Text Box 9"/>
          <p:cNvSpPr txBox="1">
            <a:spLocks noChangeArrowheads="1"/>
          </p:cNvSpPr>
          <p:nvPr/>
        </p:nvSpPr>
        <p:spPr bwMode="gray">
          <a:xfrm>
            <a:off x="5213351" y="4383088"/>
            <a:ext cx="167640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ru-RU" sz="20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201</a:t>
            </a:r>
            <a:r>
              <a:rPr lang="ru-RU" altLang="ru-RU" sz="20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ru-RU" sz="20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год</a:t>
            </a:r>
            <a:endParaRPr lang="ru-RU" altLang="ru-RU" sz="2000" b="1">
              <a:solidFill>
                <a:srgbClr val="0000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0" name="AutoShape 10"/>
          <p:cNvSpPr>
            <a:spLocks noChangeArrowheads="1"/>
          </p:cNvSpPr>
          <p:nvPr/>
        </p:nvSpPr>
        <p:spPr bwMode="gray">
          <a:xfrm>
            <a:off x="8483601" y="4183064"/>
            <a:ext cx="1318684" cy="6127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33CCCC"/>
              </a:gs>
              <a:gs pos="50000">
                <a:srgbClr val="FFFFFF"/>
              </a:gs>
              <a:gs pos="100000">
                <a:srgbClr val="33CCCC"/>
              </a:gs>
            </a:gsLst>
            <a:lin ang="5400000" scaled="1"/>
          </a:gradFill>
          <a:ln w="57150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rgbClr val="800080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endParaRPr lang="ru-RU" altLang="ru-RU" sz="1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altLang="ru-RU" sz="2400" b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6 450</a:t>
            </a:r>
            <a:endParaRPr lang="ru-RU" altLang="ru-RU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AutoShape 11"/>
          <p:cNvSpPr>
            <a:spLocks noChangeArrowheads="1"/>
          </p:cNvSpPr>
          <p:nvPr/>
        </p:nvSpPr>
        <p:spPr bwMode="gray">
          <a:xfrm flipH="1">
            <a:off x="3807884" y="4254501"/>
            <a:ext cx="914400" cy="385763"/>
          </a:xfrm>
          <a:prstGeom prst="rightArrow">
            <a:avLst>
              <a:gd name="adj1" fmla="val 61269"/>
              <a:gd name="adj2" fmla="val 96708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rgbClr val="0070C0">
                  <a:lumMod val="92000"/>
                </a:srgbClr>
              </a:gs>
            </a:gsLst>
            <a:lin ang="108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ru-RU" altLang="ru-RU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2" name="AutoShape 12"/>
          <p:cNvSpPr>
            <a:spLocks noChangeArrowheads="1"/>
          </p:cNvSpPr>
          <p:nvPr/>
        </p:nvSpPr>
        <p:spPr bwMode="gray">
          <a:xfrm>
            <a:off x="4732867" y="4883150"/>
            <a:ext cx="2643717" cy="6858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004776"/>
              </a:gs>
              <a:gs pos="50000">
                <a:srgbClr val="0099FF"/>
              </a:gs>
              <a:gs pos="100000">
                <a:srgbClr val="004776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ru-RU" altLang="ru-RU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3" name="Text Box 13"/>
          <p:cNvSpPr txBox="1">
            <a:spLocks noChangeArrowheads="1"/>
          </p:cNvSpPr>
          <p:nvPr/>
        </p:nvSpPr>
        <p:spPr bwMode="gray">
          <a:xfrm>
            <a:off x="5209117" y="5116513"/>
            <a:ext cx="167640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ru-RU" sz="20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201</a:t>
            </a:r>
            <a:r>
              <a:rPr lang="ru-RU" altLang="ru-RU" sz="20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ru-RU" sz="20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год</a:t>
            </a:r>
            <a:endParaRPr lang="ru-RU" altLang="ru-RU" sz="2000" b="1">
              <a:solidFill>
                <a:srgbClr val="0000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AutoShape 17"/>
          <p:cNvSpPr>
            <a:spLocks noChangeArrowheads="1"/>
          </p:cNvSpPr>
          <p:nvPr/>
        </p:nvSpPr>
        <p:spPr bwMode="gray">
          <a:xfrm>
            <a:off x="7380817" y="4254501"/>
            <a:ext cx="914400" cy="385763"/>
          </a:xfrm>
          <a:prstGeom prst="rightArrow">
            <a:avLst>
              <a:gd name="adj1" fmla="val 61269"/>
              <a:gd name="adj2" fmla="val 96708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rgbClr val="0070C0">
                  <a:lumMod val="92000"/>
                </a:srgbClr>
              </a:gs>
            </a:gsLst>
            <a:lin ang="108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ru-RU" altLang="ru-RU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AutoShape 18"/>
          <p:cNvSpPr>
            <a:spLocks noChangeArrowheads="1"/>
          </p:cNvSpPr>
          <p:nvPr/>
        </p:nvSpPr>
        <p:spPr bwMode="gray">
          <a:xfrm>
            <a:off x="7391400" y="4997451"/>
            <a:ext cx="914400" cy="385763"/>
          </a:xfrm>
          <a:prstGeom prst="rightArrow">
            <a:avLst>
              <a:gd name="adj1" fmla="val 61269"/>
              <a:gd name="adj2" fmla="val 96708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rgbClr val="0070C0">
                  <a:lumMod val="92000"/>
                </a:srgbClr>
              </a:gs>
            </a:gsLst>
            <a:lin ang="108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ru-RU" altLang="ru-RU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AutoShape 19"/>
          <p:cNvSpPr>
            <a:spLocks noChangeArrowheads="1"/>
          </p:cNvSpPr>
          <p:nvPr/>
        </p:nvSpPr>
        <p:spPr bwMode="gray">
          <a:xfrm flipH="1">
            <a:off x="3818467" y="4997451"/>
            <a:ext cx="914400" cy="385763"/>
          </a:xfrm>
          <a:prstGeom prst="rightArrow">
            <a:avLst>
              <a:gd name="adj1" fmla="val 61269"/>
              <a:gd name="adj2" fmla="val 96708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rgbClr val="0070C0">
                  <a:lumMod val="92000"/>
                </a:srgbClr>
              </a:gs>
            </a:gsLst>
            <a:lin ang="108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ru-RU" altLang="ru-RU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7" name="AutoShape 22"/>
          <p:cNvSpPr>
            <a:spLocks noChangeArrowheads="1"/>
          </p:cNvSpPr>
          <p:nvPr/>
        </p:nvSpPr>
        <p:spPr bwMode="gray">
          <a:xfrm>
            <a:off x="8494184" y="4926014"/>
            <a:ext cx="1318683" cy="61277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33CCCC"/>
              </a:gs>
              <a:gs pos="50000">
                <a:srgbClr val="FFFFFF"/>
              </a:gs>
              <a:gs pos="100000">
                <a:srgbClr val="33CCCC"/>
              </a:gs>
            </a:gsLst>
            <a:lin ang="5400000" scaled="1"/>
          </a:gradFill>
          <a:ln w="57150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rgbClr val="800080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endParaRPr lang="ru-RU" altLang="ru-RU" sz="1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altLang="ru-RU" sz="2400" b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5 900</a:t>
            </a:r>
            <a:endParaRPr lang="ru-RU" altLang="ru-RU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8" name="AutoShape 25"/>
          <p:cNvSpPr>
            <a:spLocks noChangeArrowheads="1"/>
          </p:cNvSpPr>
          <p:nvPr/>
        </p:nvSpPr>
        <p:spPr bwMode="gray">
          <a:xfrm>
            <a:off x="10160001" y="4183064"/>
            <a:ext cx="1318684" cy="61277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57150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rgbClr val="800080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endParaRPr lang="ru-RU" altLang="ru-RU" sz="1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altLang="ru-RU" sz="2400" b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7 537</a:t>
            </a:r>
            <a:endParaRPr lang="ru-RU" altLang="ru-RU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9" name="AutoShape 26"/>
          <p:cNvSpPr>
            <a:spLocks noChangeArrowheads="1"/>
          </p:cNvSpPr>
          <p:nvPr/>
        </p:nvSpPr>
        <p:spPr bwMode="gray">
          <a:xfrm>
            <a:off x="10170584" y="4926014"/>
            <a:ext cx="1318683" cy="61277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57150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rgbClr val="800080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endParaRPr lang="ru-RU" altLang="ru-RU" sz="1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altLang="ru-RU" sz="2400" b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6 557</a:t>
            </a:r>
            <a:endParaRPr lang="ru-RU" altLang="ru-RU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0" name="AutoShape 29"/>
          <p:cNvSpPr>
            <a:spLocks noChangeArrowheads="1"/>
          </p:cNvSpPr>
          <p:nvPr/>
        </p:nvSpPr>
        <p:spPr bwMode="gray">
          <a:xfrm>
            <a:off x="711201" y="4183064"/>
            <a:ext cx="1318684" cy="61277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33CCCC"/>
              </a:gs>
              <a:gs pos="50000">
                <a:srgbClr val="FFFFFF"/>
              </a:gs>
              <a:gs pos="100000">
                <a:srgbClr val="33CCCC"/>
              </a:gs>
            </a:gsLst>
            <a:lin ang="5400000" scaled="1"/>
          </a:gradFill>
          <a:ln w="57150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rgbClr val="800080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endParaRPr lang="ru-RU" altLang="ru-RU" sz="1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altLang="ru-RU" sz="2400" b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258</a:t>
            </a:r>
            <a:endParaRPr lang="ru-RU" altLang="ru-RU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1" name="AutoShape 30"/>
          <p:cNvSpPr>
            <a:spLocks noChangeArrowheads="1"/>
          </p:cNvSpPr>
          <p:nvPr/>
        </p:nvSpPr>
        <p:spPr bwMode="gray">
          <a:xfrm>
            <a:off x="721784" y="4926014"/>
            <a:ext cx="1318683" cy="61277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33CCCC"/>
              </a:gs>
              <a:gs pos="50000">
                <a:srgbClr val="FFFFFF"/>
              </a:gs>
              <a:gs pos="100000">
                <a:srgbClr val="33CCCC"/>
              </a:gs>
            </a:gsLst>
            <a:lin ang="5400000" scaled="1"/>
          </a:gradFill>
          <a:ln w="57150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rgbClr val="800080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endParaRPr lang="ru-RU" altLang="ru-RU" sz="1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altLang="ru-RU" sz="2400" b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235</a:t>
            </a:r>
            <a:endParaRPr lang="ru-RU" altLang="ru-RU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2" name="AutoShape 33"/>
          <p:cNvSpPr>
            <a:spLocks noChangeArrowheads="1"/>
          </p:cNvSpPr>
          <p:nvPr/>
        </p:nvSpPr>
        <p:spPr bwMode="gray">
          <a:xfrm>
            <a:off x="2387601" y="4183064"/>
            <a:ext cx="1318684" cy="61277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57150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rgbClr val="800080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endParaRPr lang="ru-RU" altLang="ru-RU" sz="1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altLang="ru-RU" sz="2400" b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2285</a:t>
            </a:r>
            <a:endParaRPr lang="ru-RU" altLang="ru-RU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3" name="AutoShape 34"/>
          <p:cNvSpPr>
            <a:spLocks noChangeArrowheads="1"/>
          </p:cNvSpPr>
          <p:nvPr/>
        </p:nvSpPr>
        <p:spPr bwMode="gray">
          <a:xfrm>
            <a:off x="2398184" y="4926014"/>
            <a:ext cx="1318683" cy="61277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57150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rgbClr val="800080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endParaRPr lang="ru-RU" altLang="ru-RU" sz="1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altLang="ru-RU" sz="2400" b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249</a:t>
            </a:r>
            <a:endParaRPr lang="ru-RU" altLang="ru-RU" sz="24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859367" y="1465263"/>
            <a:ext cx="2743200" cy="685800"/>
            <a:chOff x="1404" y="3282"/>
            <a:chExt cx="3060" cy="406"/>
          </a:xfrm>
        </p:grpSpPr>
        <p:sp>
          <p:nvSpPr>
            <p:cNvPr id="3130" name="AutoShape 38"/>
            <p:cNvSpPr>
              <a:spLocks noChangeArrowheads="1"/>
            </p:cNvSpPr>
            <p:nvPr/>
          </p:nvSpPr>
          <p:spPr bwMode="gray">
            <a:xfrm>
              <a:off x="1404" y="3282"/>
              <a:ext cx="3060" cy="40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2268B4"/>
                </a:gs>
                <a:gs pos="100000">
                  <a:srgbClr val="99CCFF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ru-RU" altLang="ru-RU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31" name="AutoShape 39"/>
            <p:cNvSpPr>
              <a:spLocks noChangeArrowheads="1"/>
            </p:cNvSpPr>
            <p:nvPr/>
          </p:nvSpPr>
          <p:spPr bwMode="gray">
            <a:xfrm>
              <a:off x="1458" y="3312"/>
              <a:ext cx="2970" cy="33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8BB5EC"/>
                </a:gs>
                <a:gs pos="100000">
                  <a:srgbClr val="1166D7">
                    <a:alpha val="50000"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ru-RU" altLang="ru-RU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095" name="Text Box 40"/>
          <p:cNvSpPr txBox="1">
            <a:spLocks noChangeArrowheads="1"/>
          </p:cNvSpPr>
          <p:nvPr/>
        </p:nvSpPr>
        <p:spPr bwMode="gray">
          <a:xfrm>
            <a:off x="918634" y="1516063"/>
            <a:ext cx="2645833" cy="593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2700" dir="1799935" algn="ctr" rotWithShape="0">
              <a:srgbClr val="002060"/>
            </a:outerShdw>
          </a:effectLst>
        </p:spPr>
        <p:txBody>
          <a:bodyPr/>
          <a:lstStyle/>
          <a:p>
            <a:pPr algn="ctr"/>
            <a:r>
              <a:rPr lang="ru-RU" altLang="ru-RU" sz="1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КОЛИЧЕСТВО </a:t>
            </a:r>
          </a:p>
          <a:p>
            <a:pPr algn="ctr"/>
            <a:r>
              <a:rPr lang="ru-RU" altLang="ru-RU" sz="1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ГРУПП</a:t>
            </a:r>
            <a:endParaRPr lang="ru-RU" altLang="ru-RU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6" name="Text Box 41"/>
          <p:cNvSpPr txBox="1">
            <a:spLocks noChangeArrowheads="1"/>
          </p:cNvSpPr>
          <p:nvPr/>
        </p:nvSpPr>
        <p:spPr bwMode="auto">
          <a:xfrm>
            <a:off x="755651" y="2265363"/>
            <a:ext cx="1219200" cy="3429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altLang="ru-RU" sz="1400" b="1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ПЛАН</a:t>
            </a:r>
            <a:endParaRPr lang="ru-RU" altLang="ru-RU" b="1">
              <a:solidFill>
                <a:srgbClr val="0000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7" name="Text Box 42"/>
          <p:cNvSpPr txBox="1">
            <a:spLocks noChangeArrowheads="1"/>
          </p:cNvSpPr>
          <p:nvPr/>
        </p:nvSpPr>
        <p:spPr bwMode="auto">
          <a:xfrm>
            <a:off x="8528051" y="2265363"/>
            <a:ext cx="1219200" cy="3429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altLang="ru-RU" sz="1400" b="1">
                <a:solidFill>
                  <a:srgbClr val="008080"/>
                </a:solidFill>
                <a:latin typeface="Times New Roman" pitchFamily="18" charset="0"/>
                <a:cs typeface="Times New Roman" pitchFamily="18" charset="0"/>
              </a:rPr>
              <a:t>ПЛАН</a:t>
            </a:r>
            <a:endParaRPr lang="ru-RU" altLang="ru-RU" b="1">
              <a:solidFill>
                <a:srgbClr val="0000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8" name="Text Box 43"/>
          <p:cNvSpPr txBox="1">
            <a:spLocks noChangeArrowheads="1"/>
          </p:cNvSpPr>
          <p:nvPr/>
        </p:nvSpPr>
        <p:spPr bwMode="auto">
          <a:xfrm>
            <a:off x="10204451" y="2265363"/>
            <a:ext cx="1219200" cy="3429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altLang="ru-RU" sz="1400" b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ФАКТ</a:t>
            </a:r>
            <a:endParaRPr lang="ru-RU" altLang="ru-RU" b="1">
              <a:solidFill>
                <a:srgbClr val="0000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9" name="Text Box 44"/>
          <p:cNvSpPr txBox="1">
            <a:spLocks noChangeArrowheads="1"/>
          </p:cNvSpPr>
          <p:nvPr/>
        </p:nvSpPr>
        <p:spPr bwMode="auto">
          <a:xfrm>
            <a:off x="2432051" y="2265363"/>
            <a:ext cx="1219200" cy="3429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altLang="ru-RU" sz="1400" b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ФАКТ</a:t>
            </a:r>
            <a:endParaRPr lang="ru-RU" altLang="ru-RU" b="1">
              <a:solidFill>
                <a:srgbClr val="0000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AutoShape 45"/>
          <p:cNvSpPr>
            <a:spLocks noChangeArrowheads="1"/>
          </p:cNvSpPr>
          <p:nvPr/>
        </p:nvSpPr>
        <p:spPr bwMode="gray">
          <a:xfrm rot="5400000" flipH="1" flipV="1">
            <a:off x="5737754" y="1352551"/>
            <a:ext cx="606425" cy="2133600"/>
          </a:xfrm>
          <a:prstGeom prst="rightArrow">
            <a:avLst>
              <a:gd name="adj1" fmla="val 61269"/>
              <a:gd name="adj2" fmla="val 54398"/>
            </a:avLst>
          </a:prstGeom>
          <a:gradFill rotWithShape="0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rgbClr val="0070C0">
                  <a:lumMod val="92000"/>
                </a:srgbClr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ru-RU" altLang="ru-RU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1" name="Text Box 46"/>
          <p:cNvSpPr txBox="1">
            <a:spLocks noChangeArrowheads="1"/>
          </p:cNvSpPr>
          <p:nvPr/>
        </p:nvSpPr>
        <p:spPr bwMode="auto">
          <a:xfrm>
            <a:off x="4516967" y="1428750"/>
            <a:ext cx="3048000" cy="800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altLang="ru-R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7,5</a:t>
            </a:r>
            <a:r>
              <a:rPr lang="ru-RU" altLang="ru-RU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% выполнения</a:t>
            </a:r>
          </a:p>
          <a:p>
            <a:pPr algn="ctr"/>
            <a:r>
              <a:rPr lang="ru-RU" altLang="ru-RU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117,5</a:t>
            </a:r>
          </a:p>
          <a:p>
            <a:pPr algn="ctr"/>
            <a:endParaRPr lang="ru-RU" altLang="ru-RU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AutoShape 47"/>
          <p:cNvSpPr>
            <a:spLocks noChangeArrowheads="1"/>
          </p:cNvSpPr>
          <p:nvPr/>
        </p:nvSpPr>
        <p:spPr bwMode="gray">
          <a:xfrm>
            <a:off x="7478184" y="2757488"/>
            <a:ext cx="914400" cy="387350"/>
          </a:xfrm>
          <a:prstGeom prst="rightArrow">
            <a:avLst>
              <a:gd name="adj1" fmla="val 61269"/>
              <a:gd name="adj2" fmla="val 96311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rgbClr val="0070C0">
                  <a:lumMod val="92000"/>
                </a:srgbClr>
              </a:gs>
            </a:gsLst>
            <a:lin ang="108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ru-RU" altLang="ru-RU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3" name="AutoShape 48"/>
          <p:cNvSpPr>
            <a:spLocks noChangeArrowheads="1"/>
          </p:cNvSpPr>
          <p:nvPr/>
        </p:nvSpPr>
        <p:spPr bwMode="gray">
          <a:xfrm>
            <a:off x="4828117" y="2617788"/>
            <a:ext cx="2641600" cy="6858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004776"/>
              </a:gs>
              <a:gs pos="50000">
                <a:srgbClr val="0099FF"/>
              </a:gs>
              <a:gs pos="100000">
                <a:srgbClr val="004776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ru-RU" altLang="ru-RU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AutoShape 49"/>
          <p:cNvSpPr>
            <a:spLocks noChangeArrowheads="1"/>
          </p:cNvSpPr>
          <p:nvPr/>
        </p:nvSpPr>
        <p:spPr bwMode="gray">
          <a:xfrm flipH="1">
            <a:off x="3805767" y="2757488"/>
            <a:ext cx="914400" cy="387350"/>
          </a:xfrm>
          <a:prstGeom prst="rightArrow">
            <a:avLst>
              <a:gd name="adj1" fmla="val 61269"/>
              <a:gd name="adj2" fmla="val 96311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rgbClr val="0070C0">
                  <a:lumMod val="92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ru-RU" altLang="ru-RU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5" name="AutoShape 50"/>
          <p:cNvSpPr>
            <a:spLocks noChangeArrowheads="1"/>
          </p:cNvSpPr>
          <p:nvPr/>
        </p:nvSpPr>
        <p:spPr bwMode="gray">
          <a:xfrm>
            <a:off x="8483601" y="2686051"/>
            <a:ext cx="1316567" cy="61277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33CCCC"/>
              </a:gs>
              <a:gs pos="50000">
                <a:srgbClr val="FFFFFF"/>
              </a:gs>
              <a:gs pos="100000">
                <a:srgbClr val="33CCCC"/>
              </a:gs>
            </a:gsLst>
            <a:lin ang="5400000" scaled="1"/>
          </a:gradFill>
          <a:ln w="57150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rgbClr val="800080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endParaRPr lang="ru-RU" altLang="ru-RU" sz="1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altLang="ru-RU" sz="2400" b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8 075</a:t>
            </a:r>
            <a:endParaRPr lang="ru-RU" altLang="ru-RU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6" name="AutoShape 51"/>
          <p:cNvSpPr>
            <a:spLocks noChangeArrowheads="1"/>
          </p:cNvSpPr>
          <p:nvPr/>
        </p:nvSpPr>
        <p:spPr bwMode="gray">
          <a:xfrm>
            <a:off x="10160001" y="2686051"/>
            <a:ext cx="1316567" cy="61277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57150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rgbClr val="800080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endParaRPr lang="ru-RU" altLang="ru-RU" sz="1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altLang="ru-RU" sz="2400" b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9 490</a:t>
            </a:r>
            <a:endParaRPr lang="ru-RU" altLang="ru-RU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7" name="AutoShape 52"/>
          <p:cNvSpPr>
            <a:spLocks noChangeArrowheads="1"/>
          </p:cNvSpPr>
          <p:nvPr/>
        </p:nvSpPr>
        <p:spPr bwMode="gray">
          <a:xfrm>
            <a:off x="711201" y="2686051"/>
            <a:ext cx="1316567" cy="61277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33CCCC"/>
              </a:gs>
              <a:gs pos="50000">
                <a:srgbClr val="FFFFFF"/>
              </a:gs>
              <a:gs pos="100000">
                <a:srgbClr val="33CCCC"/>
              </a:gs>
            </a:gsLst>
            <a:lin ang="5400000" scaled="1"/>
          </a:gradFill>
          <a:ln w="57150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rgbClr val="800080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endParaRPr lang="ru-RU" altLang="ru-RU" sz="1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altLang="ru-RU" sz="24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323</a:t>
            </a:r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8" name="AutoShape 53"/>
          <p:cNvSpPr>
            <a:spLocks noChangeArrowheads="1"/>
          </p:cNvSpPr>
          <p:nvPr/>
        </p:nvSpPr>
        <p:spPr bwMode="gray">
          <a:xfrm>
            <a:off x="2387601" y="2686051"/>
            <a:ext cx="1316567" cy="61277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57150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rgbClr val="800080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endParaRPr lang="ru-RU" altLang="ru-RU" sz="1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altLang="ru-RU" sz="24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345</a:t>
            </a:r>
            <a:endParaRPr lang="ru-RU" alt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8631767" y="1465263"/>
            <a:ext cx="2743200" cy="685800"/>
            <a:chOff x="1404" y="3282"/>
            <a:chExt cx="3060" cy="406"/>
          </a:xfrm>
        </p:grpSpPr>
        <p:sp>
          <p:nvSpPr>
            <p:cNvPr id="3128" name="AutoShape 55"/>
            <p:cNvSpPr>
              <a:spLocks noChangeArrowheads="1"/>
            </p:cNvSpPr>
            <p:nvPr/>
          </p:nvSpPr>
          <p:spPr bwMode="gray">
            <a:xfrm>
              <a:off x="1404" y="3282"/>
              <a:ext cx="3060" cy="40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2268B4"/>
                </a:gs>
                <a:gs pos="100000">
                  <a:srgbClr val="99CCFF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ru-RU" altLang="ru-RU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9" name="AutoShape 56"/>
            <p:cNvSpPr>
              <a:spLocks noChangeArrowheads="1"/>
            </p:cNvSpPr>
            <p:nvPr/>
          </p:nvSpPr>
          <p:spPr bwMode="gray">
            <a:xfrm>
              <a:off x="1458" y="3312"/>
              <a:ext cx="2970" cy="33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8BB5EC"/>
                </a:gs>
                <a:gs pos="100000">
                  <a:srgbClr val="1166D7">
                    <a:alpha val="50000"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ru-RU" altLang="ru-RU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110" name="Text Box 57"/>
          <p:cNvSpPr txBox="1">
            <a:spLocks noChangeArrowheads="1"/>
          </p:cNvSpPr>
          <p:nvPr/>
        </p:nvSpPr>
        <p:spPr bwMode="gray">
          <a:xfrm>
            <a:off x="8691034" y="1516063"/>
            <a:ext cx="2645833" cy="593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2700" dir="1799935" algn="ctr" rotWithShape="0">
              <a:srgbClr val="002060"/>
            </a:outerShdw>
          </a:effectLst>
        </p:spPr>
        <p:txBody>
          <a:bodyPr/>
          <a:lstStyle/>
          <a:p>
            <a:pPr algn="ctr"/>
            <a:r>
              <a:rPr lang="ru-RU" altLang="ru-RU" sz="1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КОЛИЧЕСТВО СЛУШАТЕЛЕЙ</a:t>
            </a:r>
          </a:p>
        </p:txBody>
      </p:sp>
      <p:sp>
        <p:nvSpPr>
          <p:cNvPr id="3111" name="Text Box 58"/>
          <p:cNvSpPr txBox="1">
            <a:spLocks noChangeArrowheads="1"/>
          </p:cNvSpPr>
          <p:nvPr/>
        </p:nvSpPr>
        <p:spPr bwMode="gray">
          <a:xfrm>
            <a:off x="5247217" y="2871788"/>
            <a:ext cx="167640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ru-RU" sz="20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ru-RU" altLang="ru-RU" sz="20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altLang="ru-RU" sz="20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год</a:t>
            </a:r>
            <a:endParaRPr lang="ru-RU" altLang="ru-RU" sz="2000" b="1">
              <a:solidFill>
                <a:srgbClr val="0000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AutoShape 59"/>
          <p:cNvSpPr>
            <a:spLocks noChangeArrowheads="1"/>
          </p:cNvSpPr>
          <p:nvPr/>
        </p:nvSpPr>
        <p:spPr bwMode="gray">
          <a:xfrm>
            <a:off x="7484533" y="5737226"/>
            <a:ext cx="914400" cy="385763"/>
          </a:xfrm>
          <a:prstGeom prst="rightArrow">
            <a:avLst>
              <a:gd name="adj1" fmla="val 61269"/>
              <a:gd name="adj2" fmla="val 96708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rgbClr val="0070C0">
                  <a:lumMod val="92000"/>
                </a:srgbClr>
              </a:gs>
            </a:gsLst>
            <a:lin ang="108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ru-RU" altLang="ru-RU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3" name="AutoShape 60"/>
          <p:cNvSpPr>
            <a:spLocks noChangeArrowheads="1"/>
          </p:cNvSpPr>
          <p:nvPr/>
        </p:nvSpPr>
        <p:spPr bwMode="gray">
          <a:xfrm>
            <a:off x="4783667" y="5622925"/>
            <a:ext cx="2641600" cy="6858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004776"/>
              </a:gs>
              <a:gs pos="50000">
                <a:srgbClr val="0099FF"/>
              </a:gs>
              <a:gs pos="100000">
                <a:srgbClr val="004776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ru-RU" altLang="ru-RU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AutoShape 61"/>
          <p:cNvSpPr>
            <a:spLocks noChangeArrowheads="1"/>
          </p:cNvSpPr>
          <p:nvPr/>
        </p:nvSpPr>
        <p:spPr bwMode="gray">
          <a:xfrm flipH="1">
            <a:off x="3812117" y="5737226"/>
            <a:ext cx="914400" cy="385763"/>
          </a:xfrm>
          <a:prstGeom prst="rightArrow">
            <a:avLst>
              <a:gd name="adj1" fmla="val 61269"/>
              <a:gd name="adj2" fmla="val 96708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rgbClr val="0070C0">
                  <a:lumMod val="92000"/>
                </a:srgbClr>
              </a:gs>
            </a:gsLst>
            <a:lin ang="108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ru-RU" altLang="ru-RU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5" name="AutoShape 62"/>
          <p:cNvSpPr>
            <a:spLocks noChangeArrowheads="1"/>
          </p:cNvSpPr>
          <p:nvPr/>
        </p:nvSpPr>
        <p:spPr bwMode="gray">
          <a:xfrm>
            <a:off x="8489951" y="5665789"/>
            <a:ext cx="1316567" cy="61277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33CCCC"/>
              </a:gs>
              <a:gs pos="50000">
                <a:srgbClr val="FFFFFF"/>
              </a:gs>
              <a:gs pos="100000">
                <a:srgbClr val="33CCCC"/>
              </a:gs>
            </a:gsLst>
            <a:lin ang="5400000" scaled="1"/>
          </a:gradFill>
          <a:ln w="57150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rgbClr val="800080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endParaRPr lang="ru-RU" altLang="ru-RU" sz="1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altLang="ru-RU" sz="2400" b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5 950</a:t>
            </a:r>
            <a:endParaRPr lang="ru-RU" altLang="ru-RU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6" name="AutoShape 63"/>
          <p:cNvSpPr>
            <a:spLocks noChangeArrowheads="1"/>
          </p:cNvSpPr>
          <p:nvPr/>
        </p:nvSpPr>
        <p:spPr bwMode="gray">
          <a:xfrm>
            <a:off x="10166351" y="5665789"/>
            <a:ext cx="1316567" cy="61277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57150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rgbClr val="800080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endParaRPr lang="ru-RU" altLang="ru-RU" sz="1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altLang="ru-RU" sz="2400" b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6 594</a:t>
            </a:r>
            <a:endParaRPr lang="ru-RU" altLang="ru-RU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7" name="AutoShape 64"/>
          <p:cNvSpPr>
            <a:spLocks noChangeArrowheads="1"/>
          </p:cNvSpPr>
          <p:nvPr/>
        </p:nvSpPr>
        <p:spPr bwMode="gray">
          <a:xfrm>
            <a:off x="717551" y="5665789"/>
            <a:ext cx="1316567" cy="61277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33CCCC"/>
              </a:gs>
              <a:gs pos="50000">
                <a:srgbClr val="FFFFFF"/>
              </a:gs>
              <a:gs pos="100000">
                <a:srgbClr val="33CCCC"/>
              </a:gs>
            </a:gsLst>
            <a:lin ang="5400000" scaled="1"/>
          </a:gradFill>
          <a:ln w="57150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rgbClr val="800080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r>
              <a:rPr lang="ru-RU" altLang="ru-RU" sz="2400" b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238</a:t>
            </a:r>
          </a:p>
        </p:txBody>
      </p:sp>
      <p:sp>
        <p:nvSpPr>
          <p:cNvPr id="3118" name="AutoShape 65"/>
          <p:cNvSpPr>
            <a:spLocks noChangeArrowheads="1"/>
          </p:cNvSpPr>
          <p:nvPr/>
        </p:nvSpPr>
        <p:spPr bwMode="gray">
          <a:xfrm>
            <a:off x="2393951" y="5665789"/>
            <a:ext cx="1316567" cy="61277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57150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rgbClr val="800080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endParaRPr lang="ru-RU" altLang="ru-RU" sz="2400" b="1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altLang="ru-RU" sz="2400" b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250</a:t>
            </a:r>
          </a:p>
          <a:p>
            <a:pPr algn="ctr"/>
            <a:endParaRPr lang="ru-RU" altLang="ru-RU" sz="2400" b="1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9" name="Text Box 66"/>
          <p:cNvSpPr txBox="1">
            <a:spLocks noChangeArrowheads="1"/>
          </p:cNvSpPr>
          <p:nvPr/>
        </p:nvSpPr>
        <p:spPr bwMode="gray">
          <a:xfrm>
            <a:off x="5253567" y="5851525"/>
            <a:ext cx="167640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ru-RU" sz="20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ru-RU" altLang="ru-RU" sz="20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ru-RU" sz="20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год</a:t>
            </a:r>
            <a:endParaRPr lang="ru-RU" altLang="ru-RU" sz="2000" b="1">
              <a:solidFill>
                <a:srgbClr val="0000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0" name="AutoShape 67"/>
          <p:cNvSpPr>
            <a:spLocks noChangeArrowheads="1"/>
          </p:cNvSpPr>
          <p:nvPr/>
        </p:nvSpPr>
        <p:spPr bwMode="gray">
          <a:xfrm>
            <a:off x="4739217" y="3402013"/>
            <a:ext cx="2641600" cy="6858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004776"/>
              </a:gs>
              <a:gs pos="50000">
                <a:srgbClr val="0099FF"/>
              </a:gs>
              <a:gs pos="100000">
                <a:srgbClr val="004776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ru-RU" altLang="ru-RU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1" name="Text Box 68"/>
          <p:cNvSpPr txBox="1">
            <a:spLocks noChangeArrowheads="1"/>
          </p:cNvSpPr>
          <p:nvPr/>
        </p:nvSpPr>
        <p:spPr bwMode="gray">
          <a:xfrm>
            <a:off x="5215467" y="3636963"/>
            <a:ext cx="167640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ru-RU" sz="20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201</a:t>
            </a:r>
            <a:r>
              <a:rPr lang="ru-RU" altLang="ru-RU" sz="20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ru-RU" sz="20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год</a:t>
            </a:r>
            <a:endParaRPr lang="ru-RU" altLang="ru-RU" sz="2000" b="1">
              <a:solidFill>
                <a:srgbClr val="0000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2" name="AutoShape 69"/>
          <p:cNvSpPr>
            <a:spLocks noChangeArrowheads="1"/>
          </p:cNvSpPr>
          <p:nvPr/>
        </p:nvSpPr>
        <p:spPr bwMode="gray">
          <a:xfrm>
            <a:off x="8485717" y="3436939"/>
            <a:ext cx="1318683" cy="6127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33CCCC"/>
              </a:gs>
              <a:gs pos="50000">
                <a:srgbClr val="FFFFFF"/>
              </a:gs>
              <a:gs pos="100000">
                <a:srgbClr val="33CCCC"/>
              </a:gs>
            </a:gsLst>
            <a:lin ang="5400000" scaled="1"/>
          </a:gradFill>
          <a:ln w="57150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rgbClr val="800080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endParaRPr lang="ru-RU" altLang="ru-RU" sz="1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altLang="ru-RU" sz="2400" b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7 750</a:t>
            </a:r>
            <a:endParaRPr lang="ru-RU" altLang="ru-RU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AutoShape 70"/>
          <p:cNvSpPr>
            <a:spLocks noChangeArrowheads="1"/>
          </p:cNvSpPr>
          <p:nvPr/>
        </p:nvSpPr>
        <p:spPr bwMode="gray">
          <a:xfrm flipH="1">
            <a:off x="3810000" y="3508376"/>
            <a:ext cx="914400" cy="385763"/>
          </a:xfrm>
          <a:prstGeom prst="rightArrow">
            <a:avLst>
              <a:gd name="adj1" fmla="val 61269"/>
              <a:gd name="adj2" fmla="val 96708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rgbClr val="0070C0">
                  <a:lumMod val="92000"/>
                </a:srgbClr>
              </a:gs>
            </a:gsLst>
            <a:lin ang="108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ru-RU" altLang="ru-RU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AutoShape 71"/>
          <p:cNvSpPr>
            <a:spLocks noChangeArrowheads="1"/>
          </p:cNvSpPr>
          <p:nvPr/>
        </p:nvSpPr>
        <p:spPr bwMode="gray">
          <a:xfrm>
            <a:off x="7382933" y="3508376"/>
            <a:ext cx="914400" cy="385763"/>
          </a:xfrm>
          <a:prstGeom prst="rightArrow">
            <a:avLst>
              <a:gd name="adj1" fmla="val 61269"/>
              <a:gd name="adj2" fmla="val 96708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rgbClr val="0070C0">
                  <a:lumMod val="92000"/>
                </a:srgbClr>
              </a:gs>
            </a:gsLst>
            <a:lin ang="108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ru-RU" altLang="ru-RU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5" name="AutoShape 72"/>
          <p:cNvSpPr>
            <a:spLocks noChangeArrowheads="1"/>
          </p:cNvSpPr>
          <p:nvPr/>
        </p:nvSpPr>
        <p:spPr bwMode="gray">
          <a:xfrm>
            <a:off x="10162117" y="3436939"/>
            <a:ext cx="1318683" cy="61277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57150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rgbClr val="800080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endParaRPr lang="ru-RU" altLang="ru-RU" sz="1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altLang="ru-RU" sz="2400" b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9 152</a:t>
            </a:r>
            <a:endParaRPr lang="ru-RU" altLang="ru-RU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6" name="AutoShape 73"/>
          <p:cNvSpPr>
            <a:spLocks noChangeArrowheads="1"/>
          </p:cNvSpPr>
          <p:nvPr/>
        </p:nvSpPr>
        <p:spPr bwMode="gray">
          <a:xfrm>
            <a:off x="713317" y="3436939"/>
            <a:ext cx="1318683" cy="61277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33CCCC"/>
              </a:gs>
              <a:gs pos="50000">
                <a:srgbClr val="FFFFFF"/>
              </a:gs>
              <a:gs pos="100000">
                <a:srgbClr val="33CCCC"/>
              </a:gs>
            </a:gsLst>
            <a:lin ang="5400000" scaled="1"/>
          </a:gradFill>
          <a:ln w="57150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rgbClr val="800080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endParaRPr lang="ru-RU" altLang="ru-RU" sz="1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altLang="ru-RU" sz="2400" b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310</a:t>
            </a:r>
            <a:endParaRPr lang="ru-RU" altLang="ru-RU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27" name="AutoShape 74"/>
          <p:cNvSpPr>
            <a:spLocks noChangeArrowheads="1"/>
          </p:cNvSpPr>
          <p:nvPr/>
        </p:nvSpPr>
        <p:spPr bwMode="gray">
          <a:xfrm>
            <a:off x="2389717" y="3436939"/>
            <a:ext cx="1318683" cy="61277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57150" algn="ctr">
            <a:solidFill>
              <a:srgbClr val="C0C0C0"/>
            </a:solidFill>
            <a:round/>
            <a:headEnd/>
            <a:tailEnd/>
          </a:ln>
          <a:effectLst>
            <a:outerShdw dist="35921" dir="2700000" algn="ctr" rotWithShape="0">
              <a:srgbClr val="800080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endParaRPr lang="ru-RU" altLang="ru-RU" sz="1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altLang="ru-RU" sz="2400" b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334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20</a:t>
            </a:r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12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-201</a:t>
            </a:r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6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ru-RU" b="1" dirty="0" smtClean="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гг.)</a:t>
            </a:r>
            <a:endParaRPr lang="ru-RU" dirty="0"/>
          </a:p>
        </p:txBody>
      </p:sp>
      <p:sp>
        <p:nvSpPr>
          <p:cNvPr id="62" name="Управляющая кнопка: домой 61">
            <a:hlinkClick r:id="rId4" action="ppaction://hlinksldjump" highlightClick="1"/>
          </p:cNvPr>
          <p:cNvSpPr/>
          <p:nvPr/>
        </p:nvSpPr>
        <p:spPr>
          <a:xfrm>
            <a:off x="10860102" y="149440"/>
            <a:ext cx="1029730" cy="650876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46" grpId="0" animBg="1"/>
      <p:bldP spid="47" grpId="0" animBg="1"/>
      <p:bldP spid="63" grpId="0" animBg="1"/>
      <p:bldP spid="65" grpId="0" animBg="1"/>
      <p:bldP spid="67" grpId="0" animBg="1"/>
      <p:bldP spid="77" grpId="0" animBg="1"/>
      <p:bldP spid="79" grpId="0" animBg="1"/>
      <p:bldP spid="88" grpId="0" animBg="1"/>
      <p:bldP spid="8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942535"/>
            <a:ext cx="12192000" cy="36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942535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178880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3200" b="1" dirty="0" smtClean="0">
                <a:solidFill>
                  <a:srgbClr val="6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Повышение квалификации </a:t>
            </a:r>
            <a:r>
              <a:rPr lang="ru-RU" sz="3200" i="1" dirty="0" smtClean="0">
                <a:solidFill>
                  <a:srgbClr val="6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(2016 год)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613" y="4863084"/>
            <a:ext cx="17933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3200" b="1" dirty="0" smtClean="0">
                <a:solidFill>
                  <a:srgbClr val="6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АПО</a:t>
            </a:r>
            <a:endParaRPr lang="ru-RU" sz="3200" b="1" dirty="0">
              <a:solidFill>
                <a:srgbClr val="6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915904" y="4763838"/>
            <a:ext cx="25040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3200" b="1" dirty="0" smtClean="0">
                <a:solidFill>
                  <a:srgbClr val="6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ГОИРО</a:t>
            </a:r>
            <a:endParaRPr lang="ru-RU" sz="3200" b="1" dirty="0">
              <a:solidFill>
                <a:srgbClr val="6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777" y="3091101"/>
            <a:ext cx="1440973" cy="14409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Прямоугольник 9"/>
          <p:cNvSpPr/>
          <p:nvPr/>
        </p:nvSpPr>
        <p:spPr>
          <a:xfrm>
            <a:off x="1915904" y="5585838"/>
            <a:ext cx="25040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800" b="1" i="1" dirty="0" smtClean="0">
                <a:solidFill>
                  <a:srgbClr val="6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(432 чел.)</a:t>
            </a:r>
            <a:endParaRPr lang="ru-RU" sz="2800" b="1" i="1" dirty="0">
              <a:solidFill>
                <a:srgbClr val="6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2613" y="5585812"/>
            <a:ext cx="1793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800" b="1" i="1" dirty="0" smtClean="0">
                <a:solidFill>
                  <a:srgbClr val="6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(35 чел.)</a:t>
            </a:r>
            <a:endParaRPr lang="ru-RU" sz="2800" b="1" i="1" dirty="0">
              <a:solidFill>
                <a:srgbClr val="6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80795" y="5543634"/>
            <a:ext cx="1800000" cy="0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231428" y="5543634"/>
            <a:ext cx="1800000" cy="0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Левая фигурная скобка 15"/>
          <p:cNvSpPr/>
          <p:nvPr/>
        </p:nvSpPr>
        <p:spPr>
          <a:xfrm>
            <a:off x="4144320" y="1412897"/>
            <a:ext cx="689125" cy="5240155"/>
          </a:xfrm>
          <a:prstGeom prst="leftBrace">
            <a:avLst>
              <a:gd name="adj1" fmla="val 8333"/>
              <a:gd name="adj2" fmla="val 70290"/>
            </a:avLst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4662067" y="1460685"/>
            <a:ext cx="6484136" cy="658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Aft>
                <a:spcPts val="0"/>
              </a:spcAft>
            </a:pPr>
            <a:r>
              <a:rPr lang="ru-RU" sz="2200" b="1" i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Освоили «тематическую» образовательную программу </a:t>
            </a:r>
            <a:endParaRPr lang="ru-RU" sz="2200" b="1" i="1" dirty="0">
              <a:solidFill>
                <a:srgbClr val="6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676235" y="3589354"/>
            <a:ext cx="6874310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ru-RU" sz="2200" b="1" i="1" dirty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Вопросы организации инновационной деятельности включали образовательные программы для</a:t>
            </a:r>
          </a:p>
        </p:txBody>
      </p:sp>
      <p:sp>
        <p:nvSpPr>
          <p:cNvPr id="26" name="Скругленная прямоугольная выноска 25"/>
          <p:cNvSpPr/>
          <p:nvPr/>
        </p:nvSpPr>
        <p:spPr>
          <a:xfrm>
            <a:off x="4897201" y="2351160"/>
            <a:ext cx="966953" cy="747031"/>
          </a:xfrm>
          <a:prstGeom prst="wedgeRoundRectCallout">
            <a:avLst>
              <a:gd name="adj1" fmla="val 62320"/>
              <a:gd name="adj2" fmla="val -83256"/>
              <a:gd name="adj3" fmla="val 16667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4896511" y="2319629"/>
            <a:ext cx="9504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8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55</a:t>
            </a:r>
            <a:r>
              <a:rPr lang="ru-RU" sz="20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чел.</a:t>
            </a:r>
            <a:endParaRPr lang="ru-RU" sz="2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Скругленная прямоугольная выноска 27"/>
          <p:cNvSpPr/>
          <p:nvPr/>
        </p:nvSpPr>
        <p:spPr>
          <a:xfrm>
            <a:off x="4976031" y="4480050"/>
            <a:ext cx="966953" cy="747031"/>
          </a:xfrm>
          <a:prstGeom prst="wedgeRoundRectCallout">
            <a:avLst>
              <a:gd name="adj1" fmla="val 65581"/>
              <a:gd name="adj2" fmla="val -87477"/>
              <a:gd name="adj3" fmla="val 16667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4975341" y="4448519"/>
            <a:ext cx="9504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8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377</a:t>
            </a:r>
            <a:r>
              <a:rPr lang="ru-RU" sz="20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чел.</a:t>
            </a:r>
            <a:endParaRPr lang="ru-RU" sz="2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4890545" y="3542056"/>
            <a:ext cx="6660000" cy="0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6122845" y="2078755"/>
            <a:ext cx="6084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ru-RU" i="1" u="sng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 них представители</a:t>
            </a:r>
            <a:r>
              <a:rPr lang="ru-RU" b="1" i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ts val="1800"/>
              </a:lnSpc>
            </a:pPr>
            <a:r>
              <a:rPr lang="ru-RU" i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учреждений общего среднего образования </a:t>
            </a:r>
            <a:r>
              <a:rPr lang="ru-RU" b="1" i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sz="2400" b="1" i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38</a:t>
            </a:r>
          </a:p>
          <a:p>
            <a:pPr>
              <a:lnSpc>
                <a:spcPts val="1800"/>
              </a:lnSpc>
            </a:pPr>
            <a:r>
              <a:rPr lang="ru-RU" i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учреждений </a:t>
            </a:r>
            <a:r>
              <a:rPr lang="ru-RU" i="1" dirty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дошкольного </a:t>
            </a:r>
            <a:r>
              <a:rPr lang="ru-RU" i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образования </a:t>
            </a:r>
            <a:r>
              <a:rPr lang="ru-RU" b="1" i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sz="2400" b="1" i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ru-RU" b="1" i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b="1" i="1" dirty="0">
              <a:solidFill>
                <a:srgbClr val="6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ru-RU" i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социально-педагогических центров </a:t>
            </a:r>
            <a:r>
              <a:rPr lang="ru-RU" b="1" i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sz="2400" b="1" i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ru-RU" b="1" i="1" dirty="0">
              <a:solidFill>
                <a:srgbClr val="6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ru-RU" i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учреждений </a:t>
            </a:r>
            <a:r>
              <a:rPr lang="ru-RU" i="1" dirty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дополнительного образования детей и </a:t>
            </a:r>
            <a:r>
              <a:rPr lang="ru-RU" i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молодежи </a:t>
            </a:r>
            <a:r>
              <a:rPr lang="ru-RU" b="1" i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sz="2400" b="1" i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ru-RU" b="1" i="1" dirty="0">
              <a:solidFill>
                <a:srgbClr val="6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6110972" y="4237707"/>
            <a:ext cx="549250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ru-RU" i="1" u="sng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 них:</a:t>
            </a:r>
          </a:p>
          <a:p>
            <a:pPr>
              <a:lnSpc>
                <a:spcPts val="1800"/>
              </a:lnSpc>
            </a:pPr>
            <a:r>
              <a:rPr lang="ru-RU" i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директора, заместители директоров </a:t>
            </a:r>
            <a:r>
              <a:rPr lang="ru-RU" b="1" i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sz="2400" b="1" i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77</a:t>
            </a:r>
            <a:r>
              <a:rPr lang="ru-RU" b="1" i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1800"/>
              </a:lnSpc>
            </a:pPr>
            <a:r>
              <a:rPr lang="ru-RU" i="1" u="sng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 них учителя</a:t>
            </a:r>
            <a:r>
              <a:rPr lang="ru-RU" b="1" i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ts val="1800"/>
              </a:lnSpc>
            </a:pPr>
            <a:r>
              <a:rPr lang="ru-RU" i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русского </a:t>
            </a:r>
            <a:r>
              <a:rPr lang="ru-RU" i="1" dirty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языка и литературы </a:t>
            </a:r>
            <a:r>
              <a:rPr lang="ru-RU" b="1" i="1" dirty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2400" b="1" i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75</a:t>
            </a:r>
            <a:endParaRPr lang="ru-RU" b="1" i="1" dirty="0">
              <a:solidFill>
                <a:srgbClr val="6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ru-RU" i="1" dirty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белорусского языка и литературы </a:t>
            </a:r>
            <a:r>
              <a:rPr lang="ru-RU" b="1" i="1" dirty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2400" b="1" i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</a:t>
            </a:r>
            <a:r>
              <a:rPr lang="ru-RU" b="1" i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b="1" i="1" dirty="0">
              <a:solidFill>
                <a:srgbClr val="6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ru-RU" i="1" dirty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истории и обществоведения </a:t>
            </a:r>
            <a:r>
              <a:rPr lang="ru-RU" b="1" i="1" dirty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2400" b="1" i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50</a:t>
            </a:r>
            <a:endParaRPr lang="ru-RU" b="1" i="1" dirty="0">
              <a:solidFill>
                <a:srgbClr val="6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ru-RU" i="1" dirty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иностранного языка </a:t>
            </a:r>
            <a:r>
              <a:rPr lang="ru-RU" b="1" i="1" dirty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2400" b="1" i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</a:t>
            </a:r>
            <a:r>
              <a:rPr lang="ru-RU" b="1" i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b="1" i="1" dirty="0">
              <a:solidFill>
                <a:srgbClr val="6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ru-RU" i="1" dirty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информатики</a:t>
            </a:r>
            <a:r>
              <a:rPr lang="ru-RU" b="1" i="1" dirty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2400" b="1" i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</a:t>
            </a:r>
            <a:r>
              <a:rPr lang="ru-RU" b="1" i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b="1" i="1" dirty="0">
              <a:solidFill>
                <a:srgbClr val="6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ru-RU" i="1" dirty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физической культуры и здоровья</a:t>
            </a:r>
            <a:r>
              <a:rPr lang="ru-RU" b="1" i="1" dirty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2400" b="1" i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50</a:t>
            </a:r>
            <a:r>
              <a:rPr lang="ru-RU" b="1" i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b="1" i="1" dirty="0">
              <a:solidFill>
                <a:srgbClr val="6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ru-RU" i="1" dirty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географии</a:t>
            </a:r>
            <a:r>
              <a:rPr lang="ru-RU" b="1" i="1" dirty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2400" b="1" i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</a:t>
            </a:r>
            <a:endParaRPr lang="ru-RU" b="1" i="1" dirty="0">
              <a:solidFill>
                <a:srgbClr val="6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ru-RU" i="1" dirty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химии и биологии  </a:t>
            </a:r>
            <a:r>
              <a:rPr lang="ru-RU" b="1" i="1" dirty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2400" b="1" i="1" dirty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</a:t>
            </a:r>
          </a:p>
        </p:txBody>
      </p:sp>
      <p:pic>
        <p:nvPicPr>
          <p:cNvPr id="1026" name="Picture 2" descr="Картинки по запросу человечки gif"/>
          <p:cNvPicPr>
            <a:picLocks noChangeAspect="1" noChangeArrowheads="1" noCrop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15297" y="1939281"/>
            <a:ext cx="2632262" cy="292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Управляющая кнопка: домой 30">
            <a:hlinkClick r:id="rId4" action="ppaction://hlinksldjump" highlightClick="1"/>
          </p:cNvPr>
          <p:cNvSpPr/>
          <p:nvPr/>
        </p:nvSpPr>
        <p:spPr>
          <a:xfrm>
            <a:off x="10860102" y="149440"/>
            <a:ext cx="1029730" cy="650876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55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942535"/>
            <a:ext cx="12192000" cy="36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942535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5" name="Прямоугольник 4"/>
          <p:cNvSpPr/>
          <p:nvPr/>
        </p:nvSpPr>
        <p:spPr>
          <a:xfrm>
            <a:off x="2" y="52752"/>
            <a:ext cx="111622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000" b="1" dirty="0" smtClean="0">
                <a:solidFill>
                  <a:srgbClr val="6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Количественный показатель участия в инновационной и экспериментальной деятельности </a:t>
            </a:r>
          </a:p>
          <a:p>
            <a:pPr algn="ctr">
              <a:spcAft>
                <a:spcPts val="0"/>
              </a:spcAft>
            </a:pPr>
            <a:r>
              <a:rPr lang="ru-RU" sz="2000" b="1" dirty="0" smtClean="0">
                <a:solidFill>
                  <a:srgbClr val="6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Республике Беларусь в 2016/2017 учебном году (</a:t>
            </a:r>
            <a:r>
              <a:rPr lang="ru-RU" sz="2000" i="1" dirty="0" smtClean="0">
                <a:solidFill>
                  <a:srgbClr val="6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областям</a:t>
            </a:r>
            <a:r>
              <a:rPr lang="ru-RU" sz="2000" b="1" dirty="0" smtClean="0">
                <a:solidFill>
                  <a:srgbClr val="6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225434"/>
              </p:ext>
            </p:extLst>
          </p:nvPr>
        </p:nvGraphicFramePr>
        <p:xfrm>
          <a:off x="157652" y="1497723"/>
          <a:ext cx="11568912" cy="50142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3926"/>
                <a:gridCol w="1541496"/>
                <a:gridCol w="1676698"/>
                <a:gridCol w="1676698"/>
                <a:gridCol w="1676698"/>
                <a:gridCol w="1676698"/>
                <a:gridCol w="1676698"/>
              </a:tblGrid>
              <a:tr h="9539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000" dirty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Экспериментальная </a:t>
                      </a:r>
                      <a:r>
                        <a:rPr lang="ru-RU" sz="2400" dirty="0" smtClean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деятельность</a:t>
                      </a:r>
                      <a:endParaRPr lang="ru-RU" sz="2400" dirty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Инновационная деятельность</a:t>
                      </a:r>
                      <a:endParaRPr lang="ru-RU" sz="2400" dirty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</a:t>
                      </a:r>
                      <a:endParaRPr lang="ru-RU" sz="2400" dirty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604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учебный год</a:t>
                      </a:r>
                      <a:endParaRPr lang="ru-RU" sz="2000" b="0" dirty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проектов</a:t>
                      </a:r>
                      <a:endParaRPr lang="ru-RU" sz="2000" i="1" dirty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учреждений</a:t>
                      </a:r>
                      <a:endParaRPr lang="ru-RU" sz="2000" i="1" dirty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проектов</a:t>
                      </a:r>
                      <a:endParaRPr lang="ru-RU" sz="2000" i="1" dirty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учреждений</a:t>
                      </a:r>
                      <a:endParaRPr lang="ru-RU" sz="2000" i="1" dirty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проектов</a:t>
                      </a:r>
                      <a:endParaRPr lang="ru-RU" sz="2000" i="1" dirty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1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учреждений</a:t>
                      </a:r>
                      <a:endParaRPr lang="ru-RU" sz="2000" i="1" dirty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89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Гомельская</a:t>
                      </a:r>
                      <a:endParaRPr lang="ru-RU" sz="2200" dirty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500" b="1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2500" b="1" dirty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500" b="1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2500" b="1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500" b="1" dirty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500" b="1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2500" b="1" dirty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500" b="1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2500" b="1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2500" b="1" dirty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500" b="1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ru-RU" sz="2500" b="1" dirty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500" b="1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2500" b="1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ru-RU" sz="2500" b="1" dirty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</a:tr>
              <a:tr h="4618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Гродненская</a:t>
                      </a:r>
                      <a:endParaRPr lang="ru-RU" sz="2000" b="0" dirty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50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250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500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ru-RU" sz="2500" dirty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500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ru-RU" sz="2500" dirty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500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  <a:endParaRPr lang="ru-RU" sz="2500" dirty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500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ru-RU" sz="2500" dirty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500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229</a:t>
                      </a:r>
                      <a:endParaRPr lang="ru-RU" sz="2500" dirty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8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Брестская</a:t>
                      </a:r>
                      <a:endParaRPr lang="ru-RU" sz="2000" b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50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250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500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2500" dirty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50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ru-RU" sz="250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500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lang="ru-RU" sz="2500" dirty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500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ru-RU" sz="2500" dirty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500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  <a:endParaRPr lang="ru-RU" sz="2500" dirty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8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Могилевская</a:t>
                      </a:r>
                      <a:endParaRPr lang="ru-RU" sz="2000" b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50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250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50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250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50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50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ru-RU" sz="250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500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  <a:endParaRPr lang="ru-RU" sz="2500" dirty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500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ru-RU" sz="2500" dirty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500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  <a:endParaRPr lang="ru-RU" sz="2500" dirty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8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Минская</a:t>
                      </a:r>
                      <a:endParaRPr lang="ru-RU" sz="2000" b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50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250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500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2500" dirty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50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ru-RU" sz="250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500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</a:t>
                      </a:r>
                      <a:endParaRPr lang="ru-RU" sz="2500" dirty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50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ru-RU" sz="250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500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  <a:endParaRPr lang="ru-RU" sz="2500" dirty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8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г.Минск</a:t>
                      </a:r>
                      <a:endParaRPr lang="ru-RU" sz="2000" b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50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250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50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250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50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50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ru-RU" sz="250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50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lang="ru-RU" sz="250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500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ru-RU" sz="2500" dirty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500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</a:t>
                      </a:r>
                      <a:endParaRPr lang="ru-RU" sz="2500" dirty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18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Витебская</a:t>
                      </a:r>
                      <a:endParaRPr lang="ru-RU" sz="2000" b="0" dirty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500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500" dirty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500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2500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500" dirty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50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ru-RU" sz="250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50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</a:t>
                      </a:r>
                      <a:endParaRPr lang="ru-RU" sz="250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500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ru-RU" sz="2500" dirty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500" dirty="0">
                          <a:solidFill>
                            <a:srgbClr val="6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  <a:endParaRPr lang="ru-RU" sz="2500" dirty="0">
                        <a:solidFill>
                          <a:srgbClr val="6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Управляющая кнопка: домой 7">
            <a:hlinkClick r:id="rId2" action="ppaction://hlinksldjump" highlightClick="1"/>
          </p:cNvPr>
          <p:cNvSpPr/>
          <p:nvPr/>
        </p:nvSpPr>
        <p:spPr>
          <a:xfrm>
            <a:off x="11008383" y="130048"/>
            <a:ext cx="1029730" cy="650876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86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86498"/>
            <a:ext cx="12192000" cy="1394126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ru-RU" altLang="ru-RU" sz="3200" b="1" dirty="0" smtClean="0">
                <a:solidFill>
                  <a:srgbClr val="600000"/>
                </a:solidFill>
                <a:latin typeface="Times New Roman" pitchFamily="18" charset="0"/>
                <a:cs typeface="Times New Roman" pitchFamily="18" charset="0"/>
              </a:rPr>
              <a:t>Мероприятия </a:t>
            </a:r>
            <a:r>
              <a:rPr lang="ru-RU" altLang="ru-RU" sz="3200" b="1" dirty="0">
                <a:solidFill>
                  <a:srgbClr val="600000"/>
                </a:solidFill>
                <a:latin typeface="Times New Roman" pitchFamily="18" charset="0"/>
                <a:cs typeface="Times New Roman" pitchFamily="18" charset="0"/>
              </a:rPr>
              <a:t>межкурсового периода для </a:t>
            </a:r>
            <a:br>
              <a:rPr lang="ru-RU" altLang="ru-RU" sz="3200" b="1" dirty="0">
                <a:solidFill>
                  <a:srgbClr val="6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3200" b="1" dirty="0" smtClean="0">
                <a:solidFill>
                  <a:srgbClr val="600000"/>
                </a:solidFill>
                <a:latin typeface="Times New Roman" pitchFamily="18" charset="0"/>
                <a:cs typeface="Times New Roman" pitchFamily="18" charset="0"/>
              </a:rPr>
              <a:t>руководящих кадров </a:t>
            </a:r>
            <a:r>
              <a:rPr lang="ru-RU" altLang="ru-RU" sz="3200" dirty="0">
                <a:solidFill>
                  <a:srgbClr val="600000"/>
                </a:solidFill>
                <a:latin typeface="Times New Roman" pitchFamily="18" charset="0"/>
                <a:cs typeface="Times New Roman" pitchFamily="18" charset="0"/>
              </a:rPr>
              <a:t>(количество)</a:t>
            </a:r>
            <a:endParaRPr lang="be-BY" altLang="ru-RU" sz="3200" dirty="0">
              <a:solidFill>
                <a:srgbClr val="6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1489654"/>
            <a:ext cx="12192000" cy="36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1336660401"/>
              </p:ext>
            </p:extLst>
          </p:nvPr>
        </p:nvGraphicFramePr>
        <p:xfrm>
          <a:off x="1057090" y="1849654"/>
          <a:ext cx="10459407" cy="4609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Управляющая кнопка: домой 8">
            <a:hlinkClick r:id="rId3" action="ppaction://hlinksldjump" highlightClick="1"/>
          </p:cNvPr>
          <p:cNvSpPr/>
          <p:nvPr/>
        </p:nvSpPr>
        <p:spPr>
          <a:xfrm>
            <a:off x="11008383" y="384218"/>
            <a:ext cx="1029730" cy="650876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7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942535"/>
            <a:ext cx="12192000" cy="36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942535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b="1" dirty="0" smtClean="0">
              <a:solidFill>
                <a:srgbClr val="6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2000" b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Гомель</a:t>
            </a:r>
            <a:r>
              <a:rPr lang="ru-RU" sz="2000" b="1" dirty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Институт развития образования. </a:t>
            </a:r>
            <a:r>
              <a:rPr lang="ru-RU" sz="2000" b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Место </a:t>
            </a:r>
            <a:r>
              <a:rPr lang="ru-RU" sz="2000" b="1" dirty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проведения семинара </a:t>
            </a:r>
            <a:endParaRPr lang="ru-RU" sz="2000" b="1" dirty="0" smtClean="0">
              <a:solidFill>
                <a:srgbClr val="6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2000" b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ru-RU" sz="2000" b="1" dirty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Эффективный менеджмент как основа управления инновационными процессами </a:t>
            </a:r>
            <a:endParaRPr lang="ru-RU" sz="2000" b="1" dirty="0" smtClean="0">
              <a:solidFill>
                <a:srgbClr val="6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2000" b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ru-RU" sz="2000" b="1" dirty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учреждениях образования»</a:t>
            </a:r>
            <a:endParaRPr lang="ru-RU" sz="2000" i="1" dirty="0">
              <a:solidFill>
                <a:srgbClr val="6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hlinkClick r:id="rId2" tooltip="Ссылка на видео"/>
              </a:rPr>
              <a:t>https://www.youtube.com/watch?v=p3bKYQFUULM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9" name="Управляющая кнопка: домой 8">
            <a:hlinkClick r:id="rId3" action="ppaction://hlinksldjump" highlightClick="1"/>
          </p:cNvPr>
          <p:cNvSpPr/>
          <p:nvPr/>
        </p:nvSpPr>
        <p:spPr>
          <a:xfrm>
            <a:off x="11008383" y="145829"/>
            <a:ext cx="1029730" cy="650876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4841" y="1302534"/>
            <a:ext cx="9961523" cy="5555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829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942535"/>
            <a:ext cx="12192000" cy="36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942535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52752"/>
            <a:ext cx="119283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400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RU" sz="2400" dirty="0" smtClean="0">
                <a:solidFill>
                  <a:srgbClr val="6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бластной семинар </a:t>
            </a:r>
            <a:r>
              <a:rPr lang="ru-RU" sz="2400" b="1" dirty="0" smtClean="0">
                <a:solidFill>
                  <a:srgbClr val="6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«Эффективный менеджмент как основа управления инновационными процессами в учреждениях образования»</a:t>
            </a:r>
            <a:endParaRPr lang="ru-RU" sz="2400" i="1" dirty="0" smtClean="0">
              <a:solidFill>
                <a:srgbClr val="6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59310" y="1302535"/>
            <a:ext cx="3969079" cy="3797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28086" y="1481959"/>
            <a:ext cx="3770174" cy="2441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886" y="1481959"/>
            <a:ext cx="2899273" cy="2251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514" y="3986808"/>
            <a:ext cx="3794983" cy="2712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3258" y="4009915"/>
            <a:ext cx="4448450" cy="2585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Управляющая кнопка: домой 15">
            <a:hlinkClick r:id="rId10" action="ppaction://hlinksldjump" highlightClick="1"/>
          </p:cNvPr>
          <p:cNvSpPr/>
          <p:nvPr/>
        </p:nvSpPr>
        <p:spPr>
          <a:xfrm>
            <a:off x="11020740" y="142812"/>
            <a:ext cx="1029730" cy="650876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james_last_dzhejms_last_-_simfonija_40_mocart (mp3cut.ru)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5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2">
                <p:cTn id="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942535"/>
            <a:ext cx="12192000" cy="36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12192000" cy="942535"/>
          </a:xfrm>
          <a:prstGeom prst="rect">
            <a:avLst/>
          </a:prstGeom>
          <a:solidFill>
            <a:srgbClr val="FFCC6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109604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800" b="1" dirty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Научно-методическое сопровождение посредством сайта </a:t>
            </a:r>
            <a:r>
              <a:rPr lang="ru-RU" sz="2800" b="1" dirty="0" smtClean="0">
                <a:solidFill>
                  <a:srgbClr val="6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ГОИРО (образовательный маршрут)</a:t>
            </a:r>
          </a:p>
          <a:p>
            <a:pPr algn="ctr">
              <a:spcAft>
                <a:spcPts val="0"/>
              </a:spcAft>
            </a:pPr>
            <a:endParaRPr lang="ru-RU" sz="3200" b="1" dirty="0">
              <a:solidFill>
                <a:srgbClr val="6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3780" y="1348498"/>
            <a:ext cx="5977758" cy="3684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444061" y="933203"/>
            <a:ext cx="11303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http://iro.gomel.by/nauchno-metodicheskoe-obespechenie/96-eksperimentalnaya-i-innovatsionnaya-deyatelnost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68452" y="2458386"/>
            <a:ext cx="8264111" cy="3735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34865" y="4047346"/>
            <a:ext cx="5157135" cy="2810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5" name="Прямая со стрелкой 14"/>
          <p:cNvCxnSpPr/>
          <p:nvPr/>
        </p:nvCxnSpPr>
        <p:spPr>
          <a:xfrm>
            <a:off x="5119850" y="2355431"/>
            <a:ext cx="3943" cy="127063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6667431" y="4724623"/>
            <a:ext cx="317985" cy="19215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>
            <a:off x="4398579" y="1891862"/>
            <a:ext cx="1450428" cy="47296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5067100" y="4353231"/>
            <a:ext cx="1663483" cy="47296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Управляющая кнопка: домой 18">
            <a:hlinkClick r:id="rId6" action="ppaction://hlinksldjump" highlightClick="1"/>
          </p:cNvPr>
          <p:cNvSpPr/>
          <p:nvPr/>
        </p:nvSpPr>
        <p:spPr>
          <a:xfrm>
            <a:off x="10960443" y="149440"/>
            <a:ext cx="1029730" cy="650876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05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492</Words>
  <Application>Microsoft Office PowerPoint</Application>
  <PresentationFormat>Произвольный</PresentationFormat>
  <Paragraphs>197</Paragraphs>
  <Slides>11</Slides>
  <Notes>3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Мероприятия межкурсового периода для  руководящих кадров (количество)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Ganna Sh</dc:creator>
  <cp:lastModifiedBy>Mikalai Kotoc</cp:lastModifiedBy>
  <cp:revision>115</cp:revision>
  <dcterms:created xsi:type="dcterms:W3CDTF">2017-02-23T20:24:48Z</dcterms:created>
  <dcterms:modified xsi:type="dcterms:W3CDTF">2018-03-10T10:09:13Z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