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87" r:id="rId18"/>
    <p:sldId id="288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3" r:id="rId30"/>
    <p:sldId id="281" r:id="rId31"/>
    <p:sldId id="282" r:id="rId32"/>
    <p:sldId id="289" r:id="rId33"/>
    <p:sldId id="290" r:id="rId34"/>
    <p:sldId id="292" r:id="rId35"/>
    <p:sldId id="284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973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0411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74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102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732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550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45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066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64" y="255917"/>
            <a:ext cx="8596668" cy="13208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723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185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571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5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57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1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6249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290" y="25591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25FB2-47E8-467B-BE4D-ECED507C18CB}" type="datetimeFigureOut">
              <a:rPr lang="hu-HU" smtClean="0"/>
              <a:t>2025. 01. 07.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295FA0-0A9B-4A2F-9641-75F2A55A9C6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7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16AB9-0C37-BBED-6AF7-31EF3B022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hu-HU" sz="3600" b="0" i="0" dirty="0">
                <a:effectLst/>
                <a:latin typeface="Arial" panose="020B0604020202020204" pitchFamily="34" charset="0"/>
              </a:rPr>
              <a:t>Egy JavaScript alapú REST API keretrendszer</a:t>
            </a:r>
            <a:br>
              <a:rPr lang="hu-HU" sz="3600" dirty="0"/>
            </a:br>
            <a:r>
              <a:rPr lang="hu-HU" sz="3600" b="0" i="0" dirty="0">
                <a:effectLst/>
                <a:latin typeface="Arial" panose="020B0604020202020204" pitchFamily="34" charset="0"/>
              </a:rPr>
              <a:t>megtervezése és megvalósítása</a:t>
            </a:r>
            <a:endParaRPr lang="hu-HU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5CC8B-20D7-FC4B-E8F8-F9F836F55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374106"/>
            <a:ext cx="7766936" cy="2340730"/>
          </a:xfrm>
        </p:spPr>
        <p:txBody>
          <a:bodyPr>
            <a:normAutofit/>
          </a:bodyPr>
          <a:lstStyle/>
          <a:p>
            <a:r>
              <a:rPr lang="en-US" sz="2000" dirty="0" err="1"/>
              <a:t>Készítette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Nikli Erik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Konzulens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Dr. Antal </a:t>
            </a:r>
            <a:r>
              <a:rPr lang="en-US" sz="2000" dirty="0" err="1"/>
              <a:t>Gábor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9368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7ACD-29D0-F69A-C622-9E34D3C19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43" y="295563"/>
            <a:ext cx="8596668" cy="1320800"/>
          </a:xfrm>
        </p:spPr>
        <p:txBody>
          <a:bodyPr/>
          <a:lstStyle/>
          <a:p>
            <a:r>
              <a:rPr lang="en-US" dirty="0" err="1"/>
              <a:t>Paraméterezhető</a:t>
            </a:r>
            <a:r>
              <a:rPr lang="en-US" dirty="0"/>
              <a:t> </a:t>
            </a:r>
            <a:r>
              <a:rPr lang="en-US" dirty="0" err="1"/>
              <a:t>útvonal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81D90-88A7-3D33-8E87-9DA37A566182}"/>
              </a:ext>
            </a:extLst>
          </p:cNvPr>
          <p:cNvSpPr txBox="1"/>
          <p:nvPr/>
        </p:nvSpPr>
        <p:spPr>
          <a:xfrm>
            <a:off x="612680" y="1616363"/>
            <a:ext cx="6564051" cy="111825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public async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Id(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F636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endParaRPr lang="hu-HU" b="0" dirty="0">
              <a:solidFill>
                <a:srgbClr val="90909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DE8CE-F967-359F-B824-1C0CDB97DFB5}"/>
              </a:ext>
            </a:extLst>
          </p:cNvPr>
          <p:cNvSpPr txBox="1"/>
          <p:nvPr/>
        </p:nvSpPr>
        <p:spPr>
          <a:xfrm>
            <a:off x="612680" y="3429000"/>
            <a:ext cx="6822593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someId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id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someId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3F71B-A8B2-B4D5-78C6-20E66F407DEA}"/>
              </a:ext>
            </a:extLst>
          </p:cNvPr>
          <p:cNvSpPr txBox="1"/>
          <p:nvPr/>
        </p:nvSpPr>
        <p:spPr>
          <a:xfrm>
            <a:off x="612680" y="305966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37057-DF80-54FE-F82F-02A960C739FB}"/>
              </a:ext>
            </a:extLst>
          </p:cNvPr>
          <p:cNvSpPr txBox="1"/>
          <p:nvPr/>
        </p:nvSpPr>
        <p:spPr>
          <a:xfrm>
            <a:off x="612680" y="1247031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194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769B-D6EA-F56D-7470-3007946D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(Body) </a:t>
            </a:r>
            <a:r>
              <a:rPr lang="en-US" dirty="0" err="1"/>
              <a:t>olvasása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ata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/>
              <a:t>ransfer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bject-ek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9D2D-DC9D-0641-F00C-A4679D40604D}"/>
              </a:ext>
            </a:extLst>
          </p:cNvPr>
          <p:cNvSpPr txBox="1"/>
          <p:nvPr/>
        </p:nvSpPr>
        <p:spPr>
          <a:xfrm>
            <a:off x="335664" y="1761383"/>
            <a:ext cx="3081791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@Post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public async create(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1600" b="0" dirty="0">
              <a:solidFill>
                <a:srgbClr val="FFD86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dirty="0">
                <a:solidFill>
                  <a:srgbClr val="FFD86E"/>
                </a:solidFill>
                <a:latin typeface="Consolas" panose="020B0609020204030204" pitchFamily="49" charset="0"/>
              </a:rPr>
              <a:t>		 </a:t>
            </a:r>
            <a:r>
              <a:rPr lang="en-US" sz="16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CreateDto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dto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59B22-2D32-FE7D-604E-9D40AE1DF302}"/>
              </a:ext>
            </a:extLst>
          </p:cNvPr>
          <p:cNvSpPr txBox="1"/>
          <p:nvPr/>
        </p:nvSpPr>
        <p:spPr>
          <a:xfrm>
            <a:off x="335664" y="1392051"/>
            <a:ext cx="30817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4E5F2-9178-6548-2F11-1EF710808422}"/>
              </a:ext>
            </a:extLst>
          </p:cNvPr>
          <p:cNvSpPr txBox="1"/>
          <p:nvPr/>
        </p:nvSpPr>
        <p:spPr>
          <a:xfrm>
            <a:off x="3524828" y="1768702"/>
            <a:ext cx="2980191" cy="367171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6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@Field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2E617-0EFB-A134-AAD3-5463B69171BE}"/>
              </a:ext>
            </a:extLst>
          </p:cNvPr>
          <p:cNvSpPr txBox="1"/>
          <p:nvPr/>
        </p:nvSpPr>
        <p:spPr>
          <a:xfrm>
            <a:off x="3524828" y="1392051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DC14C-BEF1-22D1-85A3-66F9784657FF}"/>
              </a:ext>
            </a:extLst>
          </p:cNvPr>
          <p:cNvSpPr txBox="1"/>
          <p:nvPr/>
        </p:nvSpPr>
        <p:spPr>
          <a:xfrm>
            <a:off x="6797963" y="1731034"/>
            <a:ext cx="5076845" cy="43755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sz="1600" dirty="0">
                <a:solidFill>
                  <a:srgbClr val="909090"/>
                </a:solidFill>
              </a:rPr>
              <a:t>$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-X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\"Teszt Elek\",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23,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\"tesztelek@gmail.com\",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\"location\": \"Szeged\"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"Teszt Elek"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"tesztelek@gmail.com"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"Szeged"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DF5FE-DA68-9A4C-EBEA-45546C8B18A4}"/>
              </a:ext>
            </a:extLst>
          </p:cNvPr>
          <p:cNvSpPr txBox="1"/>
          <p:nvPr/>
        </p:nvSpPr>
        <p:spPr>
          <a:xfrm>
            <a:off x="6797963" y="1361702"/>
            <a:ext cx="5224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888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76E6-1122-F1F7-412E-A2A1602A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0A19F-9C24-3155-496C-26D81051FFBD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E56FF-2973-2DBB-C547-5E6D89C1A90F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1C34C-97F2-12D5-5A5F-CF1AACB5CCC4}"/>
              </a:ext>
            </a:extLst>
          </p:cNvPr>
          <p:cNvSpPr txBox="1"/>
          <p:nvPr/>
        </p:nvSpPr>
        <p:spPr>
          <a:xfrm>
            <a:off x="3505819" y="1371538"/>
            <a:ext cx="5623791" cy="296619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\"Teszt Elek\",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\"23\",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\"tesztelek@gmail.com\",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FD86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Teszt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Elek"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"birthdate"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2001-07-04T00:00:00.000Z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tesztelek@gmail.com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35133-8FFD-CE72-CF3C-364E6395BD4E}"/>
              </a:ext>
            </a:extLst>
          </p:cNvPr>
          <p:cNvSpPr txBox="1"/>
          <p:nvPr/>
        </p:nvSpPr>
        <p:spPr>
          <a:xfrm>
            <a:off x="3505819" y="1002206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bemenetre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17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719FA-D244-9DFC-EA42-E480672AC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FEE7-9704-A168-0237-BD4273BB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DFD1F-D2CD-08B9-80B2-B8D657FDDFED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E99E7-5B38-F136-98BA-A9BA3AF24781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1BB409-B135-ECFC-8E79-77BE7D763CDF}"/>
              </a:ext>
            </a:extLst>
          </p:cNvPr>
          <p:cNvSpPr txBox="1"/>
          <p:nvPr/>
        </p:nvSpPr>
        <p:spPr>
          <a:xfrm>
            <a:off x="3505819" y="1371538"/>
            <a:ext cx="5623791" cy="386387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\"1234\",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-1,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'name' has to be at least 5 characters long."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'age' was not set to a positive number."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'email' was not set to a valid email address."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35F22-41FD-2874-2259-EC29653CE8C9}"/>
              </a:ext>
            </a:extLst>
          </p:cNvPr>
          <p:cNvSpPr txBox="1"/>
          <p:nvPr/>
        </p:nvSpPr>
        <p:spPr>
          <a:xfrm>
            <a:off x="3505819" y="1002206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Példák</a:t>
            </a:r>
            <a:r>
              <a:rPr lang="en-US" dirty="0"/>
              <a:t> </a:t>
            </a:r>
            <a:r>
              <a:rPr lang="en-US" dirty="0" err="1"/>
              <a:t>helytelen</a:t>
            </a:r>
            <a:r>
              <a:rPr lang="en-US" dirty="0"/>
              <a:t> </a:t>
            </a:r>
            <a:r>
              <a:rPr lang="en-US" dirty="0" err="1"/>
              <a:t>bemenetekre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524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CFBD6-104F-8698-FF71-82B67D4F1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E3D1-441C-7264-F02D-DF35681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Kérés</a:t>
            </a:r>
            <a:r>
              <a:rPr lang="en-US" dirty="0"/>
              <a:t> </a:t>
            </a:r>
            <a:r>
              <a:rPr lang="en-US" dirty="0" err="1"/>
              <a:t>törzsének</a:t>
            </a:r>
            <a:r>
              <a:rPr lang="en-US" dirty="0"/>
              <a:t> </a:t>
            </a:r>
            <a:r>
              <a:rPr lang="en-US" dirty="0" err="1"/>
              <a:t>validálása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41B39A-C115-5003-41C5-C36CBCD75019}"/>
              </a:ext>
            </a:extLst>
          </p:cNvPr>
          <p:cNvSpPr txBox="1"/>
          <p:nvPr/>
        </p:nvSpPr>
        <p:spPr>
          <a:xfrm>
            <a:off x="430646" y="1371538"/>
            <a:ext cx="2980191" cy="5316199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Dto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class </a:t>
            </a:r>
            <a:r>
              <a:rPr lang="en-US" sz="14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CreateDto</a:t>
            </a: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IsString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@Min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IsInteger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@Max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@Convert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IsDate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birthdate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b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@Field</a:t>
            </a:r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IsEmail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en-US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73F23-0102-57EC-547E-8BFAC850FFC9}"/>
              </a:ext>
            </a:extLst>
          </p:cNvPr>
          <p:cNvSpPr txBox="1"/>
          <p:nvPr/>
        </p:nvSpPr>
        <p:spPr>
          <a:xfrm>
            <a:off x="430646" y="99488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</a:t>
            </a:r>
            <a:r>
              <a:rPr lang="en-US" sz="1800" dirty="0" err="1"/>
              <a:t>reate.dto.ts</a:t>
            </a:r>
            <a:endParaRPr lang="hu-H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9ECFF0-525B-F7B4-767E-192548309F91}"/>
              </a:ext>
            </a:extLst>
          </p:cNvPr>
          <p:cNvSpPr txBox="1"/>
          <p:nvPr/>
        </p:nvSpPr>
        <p:spPr>
          <a:xfrm>
            <a:off x="3505819" y="1371538"/>
            <a:ext cx="6820436" cy="296619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-H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"Content-Type: application/json"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--data-raw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"{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\"name\":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\"age\":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\"email\": \"tesztelek@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gmail.com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\",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\"birthdate\": \"2001-07-04\"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}"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'name' is not a valid string."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"Property 'age' must be an integer."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400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A9DEA-5732-51F3-BFCA-CAEDE0ED497E}"/>
              </a:ext>
            </a:extLst>
          </p:cNvPr>
          <p:cNvSpPr txBox="1"/>
          <p:nvPr/>
        </p:nvSpPr>
        <p:spPr>
          <a:xfrm>
            <a:off x="3505819" y="1002206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Példák</a:t>
            </a:r>
            <a:r>
              <a:rPr lang="en-US" dirty="0"/>
              <a:t> </a:t>
            </a:r>
            <a:r>
              <a:rPr lang="en-US" dirty="0" err="1"/>
              <a:t>helytelen</a:t>
            </a:r>
            <a:r>
              <a:rPr lang="en-US" dirty="0"/>
              <a:t> </a:t>
            </a:r>
            <a:r>
              <a:rPr lang="en-US" dirty="0" err="1"/>
              <a:t>bemenetekre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302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6719-35CA-880D-31E5-D64C4017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-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letöltése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45206-5332-F163-6724-08DECB148BBF}"/>
              </a:ext>
            </a:extLst>
          </p:cNvPr>
          <p:cNvSpPr txBox="1"/>
          <p:nvPr/>
        </p:nvSpPr>
        <p:spPr>
          <a:xfrm>
            <a:off x="335664" y="4505157"/>
            <a:ext cx="6416118" cy="227241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':/filename'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download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filepath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readFile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contentType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...;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binary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file, contentType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35394-AF3D-8D30-417B-73D7A3A3D075}"/>
              </a:ext>
            </a:extLst>
          </p:cNvPr>
          <p:cNvSpPr txBox="1"/>
          <p:nvPr/>
        </p:nvSpPr>
        <p:spPr>
          <a:xfrm>
            <a:off x="335664" y="1289506"/>
            <a:ext cx="7026563" cy="270843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@Post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upload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'filename'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@Body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'buffer'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data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Buffer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filepath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'files'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writeFile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filepath,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700"/>
              </a:lnSpc>
            </a:pP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72F72-110C-D6E1-F67D-2CC4547C7B29}"/>
              </a:ext>
            </a:extLst>
          </p:cNvPr>
          <p:cNvSpPr txBox="1"/>
          <p:nvPr/>
        </p:nvSpPr>
        <p:spPr>
          <a:xfrm>
            <a:off x="335664" y="92017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Feltöltés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187FC-9F65-6604-671C-F85BA0B74B26}"/>
              </a:ext>
            </a:extLst>
          </p:cNvPr>
          <p:cNvSpPr txBox="1"/>
          <p:nvPr/>
        </p:nvSpPr>
        <p:spPr>
          <a:xfrm>
            <a:off x="335663" y="413582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Letöltés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429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B7106-B61A-FA54-1687-8974994B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B9A1-7B7E-F891-E818-7F7BDB89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E1A26-250F-9CCA-0037-12D210087F29}"/>
              </a:ext>
            </a:extLst>
          </p:cNvPr>
          <p:cNvSpPr txBox="1"/>
          <p:nvPr/>
        </p:nvSpPr>
        <p:spPr>
          <a:xfrm>
            <a:off x="335664" y="1268807"/>
            <a:ext cx="8752918" cy="206210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adatbázis művelet;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`Entry of '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 cannot be found.`</a:t>
            </a:r>
            <a:r>
              <a:rPr lang="en-US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B1139-3848-0F64-5794-001AFF93E2CB}"/>
              </a:ext>
            </a:extLst>
          </p:cNvPr>
          <p:cNvSpPr txBox="1"/>
          <p:nvPr/>
        </p:nvSpPr>
        <p:spPr>
          <a:xfrm>
            <a:off x="335664" y="92017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Hiba mint </a:t>
            </a:r>
            <a:r>
              <a:rPr lang="en-US" dirty="0" err="1"/>
              <a:t>kivétel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B919D-6136-337A-0D40-3A25615ACD0D}"/>
              </a:ext>
            </a:extLst>
          </p:cNvPr>
          <p:cNvSpPr txBox="1"/>
          <p:nvPr/>
        </p:nvSpPr>
        <p:spPr>
          <a:xfrm>
            <a:off x="335664" y="3679543"/>
            <a:ext cx="6820436" cy="310854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curl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localhost:3000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/example/test"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"Entry of 'test' cannot be found."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curl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localhost:3000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/example/test"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 HTTP/1.1 404 Not Found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3BB-CADF-8A6A-5888-4A972796E3A3}"/>
              </a:ext>
            </a:extLst>
          </p:cNvPr>
          <p:cNvSpPr txBox="1"/>
          <p:nvPr/>
        </p:nvSpPr>
        <p:spPr>
          <a:xfrm>
            <a:off x="335664" y="3310211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3122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3CF04-FB2C-07DB-62A3-CB8344F1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3C37-D877-A5A9-F7EE-A40BB37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6A525-892C-FB02-F26D-4867ABDB7247}"/>
              </a:ext>
            </a:extLst>
          </p:cNvPr>
          <p:cNvSpPr txBox="1"/>
          <p:nvPr/>
        </p:nvSpPr>
        <p:spPr>
          <a:xfrm>
            <a:off x="335663" y="1268807"/>
            <a:ext cx="7847283" cy="230832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1" dirty="0" err="1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adatbázis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 err="1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művelet</a:t>
            </a:r>
            <a:r>
              <a:rPr lang="en-US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withStatus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C366C-9D40-0FD6-DB39-6DAE5D974075}"/>
              </a:ext>
            </a:extLst>
          </p:cNvPr>
          <p:cNvSpPr txBox="1"/>
          <p:nvPr/>
        </p:nvSpPr>
        <p:spPr>
          <a:xfrm>
            <a:off x="335664" y="920174"/>
            <a:ext cx="4254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Visszatérés</a:t>
            </a:r>
            <a:r>
              <a:rPr lang="en-US" dirty="0"/>
              <a:t> </a:t>
            </a:r>
            <a:r>
              <a:rPr lang="en-US" dirty="0" err="1"/>
              <a:t>státusszal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5D3B6-5BFA-5A7F-169A-234560C9956A}"/>
              </a:ext>
            </a:extLst>
          </p:cNvPr>
          <p:cNvSpPr txBox="1"/>
          <p:nvPr/>
        </p:nvSpPr>
        <p:spPr>
          <a:xfrm>
            <a:off x="335664" y="4387429"/>
            <a:ext cx="6820436" cy="113364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curl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localhost:3000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/example/test"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 HTTP/1.1 404 Not Found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BCD33-AA60-7E48-8BD0-471E2413D54A}"/>
              </a:ext>
            </a:extLst>
          </p:cNvPr>
          <p:cNvSpPr txBox="1"/>
          <p:nvPr/>
        </p:nvSpPr>
        <p:spPr>
          <a:xfrm>
            <a:off x="335664" y="4018097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6700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AD0F-F45B-5785-2199-653523971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8C14-B473-7A1B-902C-E4E223CB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45FB57-C148-87C0-C844-44E6F22B1C25}"/>
              </a:ext>
            </a:extLst>
          </p:cNvPr>
          <p:cNvSpPr txBox="1"/>
          <p:nvPr/>
        </p:nvSpPr>
        <p:spPr>
          <a:xfrm>
            <a:off x="335663" y="1268807"/>
            <a:ext cx="7847283" cy="3416320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'/:id'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@Param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 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@Status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status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StatusSetter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adatbázis művelet;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HttpStatus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NotFound)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D4793A-B8D8-6400-25C6-7D7EFA761E46}"/>
              </a:ext>
            </a:extLst>
          </p:cNvPr>
          <p:cNvSpPr txBox="1"/>
          <p:nvPr/>
        </p:nvSpPr>
        <p:spPr>
          <a:xfrm>
            <a:off x="335664" y="920174"/>
            <a:ext cx="4254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Státusz</a:t>
            </a:r>
            <a:r>
              <a:rPr lang="en-US" dirty="0"/>
              <a:t> setter </a:t>
            </a:r>
            <a:r>
              <a:rPr lang="en-US" dirty="0" err="1"/>
              <a:t>használata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44E91-089C-6431-6274-E9C77458C843}"/>
              </a:ext>
            </a:extLst>
          </p:cNvPr>
          <p:cNvSpPr txBox="1"/>
          <p:nvPr/>
        </p:nvSpPr>
        <p:spPr>
          <a:xfrm>
            <a:off x="335663" y="5131195"/>
            <a:ext cx="6820436" cy="113364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dirty="0">
                <a:solidFill>
                  <a:srgbClr val="909090"/>
                </a:solidFill>
              </a:rPr>
              <a:t>$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curl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-L</a:t>
            </a:r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localhost:3000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/example/test"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 HTTP/1.1 404 Not Found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...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DC422-CA7C-D6B1-5EBD-E913A57772A1}"/>
              </a:ext>
            </a:extLst>
          </p:cNvPr>
          <p:cNvSpPr txBox="1"/>
          <p:nvPr/>
        </p:nvSpPr>
        <p:spPr>
          <a:xfrm>
            <a:off x="335663" y="4761863"/>
            <a:ext cx="337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6794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05D8F-C1DD-00C2-1031-CE06EE4F7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DAF06-C8BC-20A1-914A-F0DD79455D1B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public constructor(</a:t>
            </a: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15EDD-902B-1A4A-45A9-5E8706F60F4B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8395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6A66-6CFE-137E-75B7-5DF925F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feladatról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928DC-ACC2-3AD7-08D7-B11968DE8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4" y="1153826"/>
            <a:ext cx="8596668" cy="3880773"/>
          </a:xfrm>
        </p:spPr>
        <p:txBody>
          <a:bodyPr/>
          <a:lstStyle/>
          <a:p>
            <a:r>
              <a:rPr lang="en-US" dirty="0" err="1"/>
              <a:t>Motiváció</a:t>
            </a:r>
            <a:endParaRPr lang="en-US" dirty="0"/>
          </a:p>
          <a:p>
            <a:pPr lvl="1"/>
            <a:r>
              <a:rPr lang="en-US" dirty="0" err="1"/>
              <a:t>architektúra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backend </a:t>
            </a:r>
            <a:r>
              <a:rPr lang="en-US" dirty="0" err="1"/>
              <a:t>fókusz</a:t>
            </a:r>
            <a:endParaRPr lang="en-US" dirty="0"/>
          </a:p>
          <a:p>
            <a:r>
              <a:rPr lang="en-US" dirty="0" err="1"/>
              <a:t>Inspiráció</a:t>
            </a:r>
            <a:endParaRPr lang="en-US" dirty="0"/>
          </a:p>
          <a:p>
            <a:pPr lvl="1"/>
            <a:r>
              <a:rPr lang="en-US" dirty="0" err="1"/>
              <a:t>NestJS</a:t>
            </a:r>
            <a:r>
              <a:rPr lang="en-US" dirty="0"/>
              <a:t>, Spring, </a:t>
            </a:r>
            <a:r>
              <a:rPr lang="en-US" dirty="0" err="1"/>
              <a:t>ASP.NET</a:t>
            </a:r>
            <a:endParaRPr lang="en-US" dirty="0"/>
          </a:p>
          <a:p>
            <a:r>
              <a:rPr lang="en-US" dirty="0" err="1"/>
              <a:t>Technológiák</a:t>
            </a:r>
            <a:endParaRPr lang="en-US" dirty="0"/>
          </a:p>
          <a:p>
            <a:pPr lvl="1"/>
            <a:r>
              <a:rPr lang="en-US" dirty="0"/>
              <a:t>REST, HTTP, Node, Typescript, Postgres, </a:t>
            </a:r>
            <a:r>
              <a:rPr lang="en-US" dirty="0" err="1"/>
              <a:t>SolidJS</a:t>
            </a:r>
            <a:endParaRPr lang="en-US" dirty="0"/>
          </a:p>
          <a:p>
            <a:r>
              <a:rPr lang="en-US" dirty="0" err="1"/>
              <a:t>Eredmények</a:t>
            </a:r>
            <a:endParaRPr lang="en-US" dirty="0"/>
          </a:p>
          <a:p>
            <a:pPr lvl="1"/>
            <a:r>
              <a:rPr lang="en-US" dirty="0" err="1"/>
              <a:t>Keretrendszer</a:t>
            </a:r>
            <a:r>
              <a:rPr lang="en-US" dirty="0"/>
              <a:t>, </a:t>
            </a:r>
            <a:r>
              <a:rPr lang="en-US" dirty="0" err="1"/>
              <a:t>bemutatóalkalmazás</a:t>
            </a:r>
            <a:r>
              <a:rPr lang="en-US" dirty="0"/>
              <a:t> </a:t>
            </a:r>
            <a:r>
              <a:rPr lang="en-US" dirty="0" err="1"/>
              <a:t>frontenddel</a:t>
            </a:r>
            <a:endParaRPr lang="en-US" dirty="0"/>
          </a:p>
          <a:p>
            <a:r>
              <a:rPr lang="en-US" dirty="0" err="1"/>
              <a:t>Célközönség</a:t>
            </a:r>
            <a:endParaRPr lang="en-US" dirty="0"/>
          </a:p>
          <a:p>
            <a:pPr lvl="1"/>
            <a:r>
              <a:rPr lang="en-US" dirty="0" err="1"/>
              <a:t>Fejlesztők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48850-93FC-029E-C1C4-53C1A3AF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9ABB-C55A-D9A3-826F-5E08D59C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E2CFF-A118-713F-F570-41C7F639832D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ACADE-2604-F9C5-7395-D764F2B1F7D6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04B94-8FCF-DABB-B91B-99E55FEAF446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public constructor(</a:t>
            </a: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chemeClr val="bg2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C23EC-B02C-3189-EFB8-800E11254DE3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1304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39B6E-8A91-47B5-7C9B-9B889EE1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51DC-5ED5-E39C-1159-DC15C089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DD6C3-6250-B9FD-3E5A-38CA799A7565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6090C-9278-F7D0-F965-79A0F9317291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256977-9C8E-97E4-495C-E4DE967B005B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5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47A9E-FC51-0508-DA8E-9E61ED9E2F2C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263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AA36-D0F9-6A3F-EC5C-6A4998FA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6424-434D-E288-23A4-FC27D77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B1DDF-611B-472A-77B8-10CADE03F492}"/>
              </a:ext>
            </a:extLst>
          </p:cNvPr>
          <p:cNvSpPr txBox="1"/>
          <p:nvPr/>
        </p:nvSpPr>
        <p:spPr>
          <a:xfrm>
            <a:off x="6550006" y="2223399"/>
            <a:ext cx="5074921" cy="4185761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FFD86E"/>
                </a:solidFill>
                <a:latin typeface="Consolas" panose="020B0609020204030204" pitchFamily="49" charset="0"/>
              </a:rPr>
              <a:t>userInfo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ById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toUpdate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DeepPartial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E0474B"/>
                </a:solidFill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FF636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6E636-DA25-2246-BD09-6BECBF1D4F2D}"/>
              </a:ext>
            </a:extLst>
          </p:cNvPr>
          <p:cNvSpPr txBox="1"/>
          <p:nvPr/>
        </p:nvSpPr>
        <p:spPr>
          <a:xfrm>
            <a:off x="6550007" y="185406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07107E-B538-BFC1-DEF5-43A2CFA08636}"/>
              </a:ext>
            </a:extLst>
          </p:cNvPr>
          <p:cNvSpPr txBox="1"/>
          <p:nvPr/>
        </p:nvSpPr>
        <p:spPr>
          <a:xfrm>
            <a:off x="244395" y="2441839"/>
            <a:ext cx="6093593" cy="147732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FCA57E"/>
                </a:solidFill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		</a:t>
            </a:r>
            <a:r>
              <a:rPr lang="en-US" sz="15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5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sz="15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5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UserSevice</a:t>
            </a:r>
            <a:endParaRPr lang="en-US" sz="1500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 </a:t>
            </a:r>
          </a:p>
          <a:p>
            <a:r>
              <a:rPr lang="en-US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5436B-4E90-00BB-8DA7-07A18A21C0CD}"/>
              </a:ext>
            </a:extLst>
          </p:cNvPr>
          <p:cNvSpPr txBox="1"/>
          <p:nvPr/>
        </p:nvSpPr>
        <p:spPr>
          <a:xfrm>
            <a:off x="240385" y="2072507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user.controller.ts</a:t>
            </a:r>
            <a:endParaRPr lang="hu-H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77024-60C4-5B4B-75B3-10D2112FA9CD}"/>
              </a:ext>
            </a:extLst>
          </p:cNvPr>
          <p:cNvSpPr txBox="1"/>
          <p:nvPr/>
        </p:nvSpPr>
        <p:spPr>
          <a:xfrm>
            <a:off x="335665" y="4913076"/>
            <a:ext cx="4715069" cy="101566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UserM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odule = 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.addController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UserC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5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.provideType</a:t>
            </a:r>
            <a:r>
              <a:rPr lang="hu-HU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F8F8F2"/>
                </a:solidFill>
                <a:latin typeface="Consolas" panose="020B0609020204030204" pitchFamily="49" charset="0"/>
              </a:rPr>
              <a:t>User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31421-2310-A4A0-90E5-BD6FABF54B39}"/>
              </a:ext>
            </a:extLst>
          </p:cNvPr>
          <p:cNvSpPr txBox="1"/>
          <p:nvPr/>
        </p:nvSpPr>
        <p:spPr>
          <a:xfrm>
            <a:off x="335664" y="45437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697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D9C0B-F43B-ADC4-1B36-A335AEF6A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36B8-173F-0DF6-87CF-0A2930E9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4BE26-08C0-9BBB-1EE7-2C2B72575834}"/>
              </a:ext>
            </a:extLst>
          </p:cNvPr>
          <p:cNvSpPr txBox="1"/>
          <p:nvPr/>
        </p:nvSpPr>
        <p:spPr>
          <a:xfrm>
            <a:off x="335665" y="1448157"/>
            <a:ext cx="6363716" cy="45243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AppModule = createModule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.provideServerConfig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hu-HU" sz="16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 ...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6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sz="1600" b="0" i="1" dirty="0">
                <a:solidFill>
                  <a:srgbClr val="5C6276"/>
                </a:solidFill>
                <a:effectLst/>
                <a:latin typeface="Consolas" panose="020B0609020204030204" pitchFamily="49" charset="0"/>
              </a:rPr>
              <a:t>//  ...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TypeOrmModule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.root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'postgres'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synchronize: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entities: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User, Ad, Image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namingStrategy: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SnakeNamingStrategy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	);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98E5-4462-2C3B-1494-C3BF385F281A}"/>
              </a:ext>
            </a:extLst>
          </p:cNvPr>
          <p:cNvSpPr txBox="1"/>
          <p:nvPr/>
        </p:nvSpPr>
        <p:spPr>
          <a:xfrm>
            <a:off x="335664" y="107882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app.module.ts</a:t>
            </a:r>
            <a:endParaRPr lang="hu-H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34017-2D01-D6D0-D284-E5C4201886B9}"/>
              </a:ext>
            </a:extLst>
          </p:cNvPr>
          <p:cNvSpPr txBox="1"/>
          <p:nvPr/>
        </p:nvSpPr>
        <p:spPr>
          <a:xfrm>
            <a:off x="6941739" y="2649738"/>
            <a:ext cx="4715069" cy="126188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export const 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UserM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odule = 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.addController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UserC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ontroller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hu-HU" sz="1500" b="0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.provideType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User</a:t>
            </a:r>
            <a:r>
              <a:rPr lang="hu-HU" sz="15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lang="hu-HU" sz="15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500" b="1" dirty="0">
              <a:solidFill>
                <a:schemeClr val="tx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1" dirty="0">
                <a:solidFill>
                  <a:srgbClr val="F8F8F2"/>
                </a:solidFill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TypeOrmModule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hu-HU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6C0AA-57FE-928F-5737-3B16F267C89D}"/>
              </a:ext>
            </a:extLst>
          </p:cNvPr>
          <p:cNvSpPr txBox="1"/>
          <p:nvPr/>
        </p:nvSpPr>
        <p:spPr>
          <a:xfrm>
            <a:off x="6941738" y="2280406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35526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7D410-AB14-56C3-1FC1-41911744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7D77-3672-23D6-FF64-C8B569A7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3E844-7995-FBC4-210F-2C70DA9BB6A1}"/>
              </a:ext>
            </a:extLst>
          </p:cNvPr>
          <p:cNvSpPr txBox="1"/>
          <p:nvPr/>
        </p:nvSpPr>
        <p:spPr>
          <a:xfrm>
            <a:off x="335664" y="1576717"/>
            <a:ext cx="8596667" cy="45243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RepositoryProvider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findByEmail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hu-HU" sz="1600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 undefined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.findOne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where: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??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CB4D32-A786-D044-25E8-74527B9E0F8E}"/>
              </a:ext>
            </a:extLst>
          </p:cNvPr>
          <p:cNvSpPr txBox="1"/>
          <p:nvPr/>
        </p:nvSpPr>
        <p:spPr>
          <a:xfrm>
            <a:off x="335664" y="120738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user.repository.ts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2274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45DF-69FB-7280-E224-F94C5DED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D036-40D7-F5A3-AD75-42E18516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elérése</a:t>
            </a:r>
            <a:endParaRPr lang="hu-H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4B6D79-FE7C-9745-C843-2090244FFC21}"/>
              </a:ext>
            </a:extLst>
          </p:cNvPr>
          <p:cNvSpPr txBox="1"/>
          <p:nvPr/>
        </p:nvSpPr>
        <p:spPr>
          <a:xfrm>
            <a:off x="335665" y="1576717"/>
            <a:ext cx="7548702" cy="206210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RepositoryProvider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6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repositoryProvider</a:t>
            </a:r>
            <a:r>
              <a:rPr lang="hu-HU" sz="16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hu-HU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CA3ED-5B28-4DE3-AEC4-632482E13FF6}"/>
              </a:ext>
            </a:extLst>
          </p:cNvPr>
          <p:cNvSpPr txBox="1"/>
          <p:nvPr/>
        </p:nvSpPr>
        <p:spPr>
          <a:xfrm>
            <a:off x="335664" y="1207385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user.repository.ts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B0444-4E9B-3E17-A513-79DC1AB6B5B8}"/>
              </a:ext>
            </a:extLst>
          </p:cNvPr>
          <p:cNvSpPr txBox="1"/>
          <p:nvPr/>
        </p:nvSpPr>
        <p:spPr>
          <a:xfrm>
            <a:off x="335663" y="4377484"/>
            <a:ext cx="8192517" cy="175432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 constructor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userRepository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UserRepository</a:t>
            </a:r>
            <a:endParaRPr lang="en-US" b="0" dirty="0">
              <a:solidFill>
                <a:srgbClr val="FCA57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CA57E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888FE-94B7-1826-3161-D5A6810D8FB5}"/>
              </a:ext>
            </a:extLst>
          </p:cNvPr>
          <p:cNvSpPr txBox="1"/>
          <p:nvPr/>
        </p:nvSpPr>
        <p:spPr>
          <a:xfrm>
            <a:off x="335663" y="4008152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user.service.ts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2616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FBF9-297E-12CC-3F04-C4CDD94AD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Általános</a:t>
            </a:r>
            <a:r>
              <a:rPr lang="en-US" dirty="0"/>
              <a:t> </a:t>
            </a:r>
            <a:r>
              <a:rPr lang="en-US" dirty="0" err="1"/>
              <a:t>architektúra</a:t>
            </a:r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1A43C-552A-B5D5-F7B3-450954028C91}"/>
              </a:ext>
            </a:extLst>
          </p:cNvPr>
          <p:cNvSpPr/>
          <p:nvPr/>
        </p:nvSpPr>
        <p:spPr>
          <a:xfrm>
            <a:off x="1119674" y="1604709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  <a:endParaRPr lang="hu-H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0168A3-5AC2-01EE-12AC-FF4BFE3C9ACD}"/>
              </a:ext>
            </a:extLst>
          </p:cNvPr>
          <p:cNvSpPr/>
          <p:nvPr/>
        </p:nvSpPr>
        <p:spPr>
          <a:xfrm>
            <a:off x="1119674" y="2934478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</a:t>
            </a:r>
            <a:endParaRPr lang="hu-H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9B090-CC97-7494-71BB-4FF5F130A28B}"/>
              </a:ext>
            </a:extLst>
          </p:cNvPr>
          <p:cNvSpPr/>
          <p:nvPr/>
        </p:nvSpPr>
        <p:spPr>
          <a:xfrm>
            <a:off x="1119674" y="4264248"/>
            <a:ext cx="2351314" cy="494522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90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  <a:endParaRPr lang="hu-H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52CAFC-BF0F-C0F7-D3F3-6C6DD28FD665}"/>
              </a:ext>
            </a:extLst>
          </p:cNvPr>
          <p:cNvCxnSpPr>
            <a:cxnSpLocks/>
          </p:cNvCxnSpPr>
          <p:nvPr/>
        </p:nvCxnSpPr>
        <p:spPr>
          <a:xfrm rot="10800000">
            <a:off x="2295331" y="3429000"/>
            <a:ext cx="0" cy="835248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diamond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598C5D-268C-8A20-6967-315D9979A2C2}"/>
              </a:ext>
            </a:extLst>
          </p:cNvPr>
          <p:cNvCxnSpPr>
            <a:cxnSpLocks/>
          </p:cNvCxnSpPr>
          <p:nvPr/>
        </p:nvCxnSpPr>
        <p:spPr>
          <a:xfrm rot="10800000">
            <a:off x="2295331" y="2099231"/>
            <a:ext cx="12441" cy="835247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dash"/>
            <a:round/>
            <a:headEnd type="diamond" w="lg" len="lg"/>
            <a:tailEnd type="non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660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EAAB-145E-D4A5-9D6E-A545F923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E7776-9A25-6795-11D7-346599012600}"/>
              </a:ext>
            </a:extLst>
          </p:cNvPr>
          <p:cNvSpPr txBox="1"/>
          <p:nvPr/>
        </p:nvSpPr>
        <p:spPr>
          <a:xfrm>
            <a:off x="335664" y="1318776"/>
            <a:ext cx="7222132" cy="440120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Middleware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public constructor(private readonly userService: UserService) {}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RequestData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res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ResponseData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let authorization = req.headers.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0" dirty="0">
              <a:solidFill>
                <a:schemeClr val="bg2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const [username, password] = authorization.split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const user = await this.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username, password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!user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throw new Unauthorized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chemeClr val="bg2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user;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1C5D7-C397-E892-2787-5239807D6111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auth.middleware.ts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69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C5FE-874B-E6FD-49B4-10C2F1EB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C142-B3BF-C487-EC0B-E51024D0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ED0E-CA8D-8284-E555-8830AC87F460}"/>
              </a:ext>
            </a:extLst>
          </p:cNvPr>
          <p:cNvSpPr txBox="1"/>
          <p:nvPr/>
        </p:nvSpPr>
        <p:spPr>
          <a:xfrm>
            <a:off x="335664" y="1318776"/>
            <a:ext cx="7222132" cy="440120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@Injectable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Middleware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userService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UserService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req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RequestData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res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ResponseData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authorization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[username, password]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authorization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400" b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userService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username, password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user;</a:t>
            </a:r>
          </a:p>
          <a:p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BE927-4085-C52C-1340-0D477A2A0975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auth.middleware.ts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4545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676C0-702A-4606-B3F1-1FFF928B6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7F6C-34F1-091B-A4F5-5E2CF2F2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Middleware-k </a:t>
            </a:r>
            <a:r>
              <a:rPr lang="en-US" dirty="0" err="1"/>
              <a:t>beregisztrálása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E98C5-9C2B-4ED7-7CDC-7262E301E7B3}"/>
              </a:ext>
            </a:extLst>
          </p:cNvPr>
          <p:cNvSpPr txBox="1"/>
          <p:nvPr/>
        </p:nvSpPr>
        <p:spPr>
          <a:xfrm>
            <a:off x="335664" y="1318776"/>
            <a:ext cx="7222132" cy="152990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async function main(): </a:t>
            </a:r>
            <a:r>
              <a:rPr lang="hu-HU" sz="14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400" b="0" i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const app = await startHttpApp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  app.logError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sz="14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.addMiddlewares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1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.startsWith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'/api/auth'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middlewares: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AuthMiddleware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A8D90-C403-2596-FD8B-BEDD21433FE9}"/>
              </a:ext>
            </a:extLst>
          </p:cNvPr>
          <p:cNvSpPr txBox="1"/>
          <p:nvPr/>
        </p:nvSpPr>
        <p:spPr>
          <a:xfrm>
            <a:off x="335662" y="949444"/>
            <a:ext cx="291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main.ts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7420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1E4C-CFB7-02B2-57ED-D7F0339A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Kiindulási</a:t>
            </a:r>
            <a:r>
              <a:rPr lang="en-US" dirty="0"/>
              <a:t> </a:t>
            </a:r>
            <a:r>
              <a:rPr lang="en-US" dirty="0" err="1"/>
              <a:t>pont</a:t>
            </a:r>
            <a:br>
              <a:rPr lang="en-US" dirty="0"/>
            </a:br>
            <a:endParaRPr lang="hu-H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1E6AD4-D7A1-84A5-3149-E263F8B10B97}"/>
              </a:ext>
            </a:extLst>
          </p:cNvPr>
          <p:cNvSpPr txBox="1"/>
          <p:nvPr/>
        </p:nvSpPr>
        <p:spPr>
          <a:xfrm>
            <a:off x="677334" y="1639332"/>
            <a:ext cx="6100618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startHttpApp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.logError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2000"/>
              </a:lnSpc>
              <a:buNone/>
            </a:pP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.catch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b="1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002B0-951B-B3D0-30E6-C69AC621CF10}"/>
              </a:ext>
            </a:extLst>
          </p:cNvPr>
          <p:cNvSpPr txBox="1"/>
          <p:nvPr/>
        </p:nvSpPr>
        <p:spPr>
          <a:xfrm>
            <a:off x="677334" y="127000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main.ts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100AC-FFB4-FD7E-E8CA-7B552182C28E}"/>
              </a:ext>
            </a:extLst>
          </p:cNvPr>
          <p:cNvSpPr txBox="1"/>
          <p:nvPr/>
        </p:nvSpPr>
        <p:spPr>
          <a:xfrm>
            <a:off x="677334" y="3956785"/>
            <a:ext cx="610061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AppModule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.provideServerConfig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ssl: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routePrefix: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'/api'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148E7-DFC1-30DB-DA67-23705D0AA20C}"/>
              </a:ext>
            </a:extLst>
          </p:cNvPr>
          <p:cNvSpPr txBox="1"/>
          <p:nvPr/>
        </p:nvSpPr>
        <p:spPr>
          <a:xfrm>
            <a:off x="677334" y="358745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app.module.ts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839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F8AC-AC38-F601-4A7C-E946320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FE91-C3A6-20B0-50E6-6AE98C16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Saját</a:t>
            </a:r>
            <a:r>
              <a:rPr lang="en-US" dirty="0"/>
              <a:t> parameter decorator </a:t>
            </a:r>
            <a:r>
              <a:rPr lang="en-US" dirty="0" err="1"/>
              <a:t>végponthoz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177BB-E36A-665C-14AC-02D0B99E3513}"/>
              </a:ext>
            </a:extLst>
          </p:cNvPr>
          <p:cNvSpPr txBox="1"/>
          <p:nvPr/>
        </p:nvSpPr>
        <p:spPr>
          <a:xfrm>
            <a:off x="335666" y="1490795"/>
            <a:ext cx="4460271" cy="20685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CurrentUser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paramDecor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{ request }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E4718-FC36-139E-72EB-4B3D10E0F35C}"/>
              </a:ext>
            </a:extLst>
          </p:cNvPr>
          <p:cNvSpPr txBox="1"/>
          <p:nvPr/>
        </p:nvSpPr>
        <p:spPr>
          <a:xfrm>
            <a:off x="335664" y="1121463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current-</a:t>
            </a:r>
            <a:r>
              <a:rPr lang="en-US" sz="1600" dirty="0" err="1"/>
              <a:t>user.decorator.ts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67563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37A13-522C-3964-088E-68A748A8B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E17-D00E-04BA-2BDD-142C666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Saját</a:t>
            </a:r>
            <a:r>
              <a:rPr lang="en-US" dirty="0"/>
              <a:t> parameter decorator </a:t>
            </a:r>
            <a:r>
              <a:rPr lang="en-US" dirty="0" err="1"/>
              <a:t>végponthoz</a:t>
            </a:r>
            <a:endParaRPr lang="hu-H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25004-3B4A-74EC-25C8-46A8334E812D}"/>
              </a:ext>
            </a:extLst>
          </p:cNvPr>
          <p:cNvSpPr txBox="1"/>
          <p:nvPr/>
        </p:nvSpPr>
        <p:spPr>
          <a:xfrm>
            <a:off x="335666" y="1490795"/>
            <a:ext cx="4460271" cy="2068515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CurrentUser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paramDecor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{ request }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Unauthorized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;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6A21E4-3A03-4BA4-41A6-F4A6FAD20887}"/>
              </a:ext>
            </a:extLst>
          </p:cNvPr>
          <p:cNvSpPr txBox="1"/>
          <p:nvPr/>
        </p:nvSpPr>
        <p:spPr>
          <a:xfrm>
            <a:off x="335664" y="1121463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current-</a:t>
            </a:r>
            <a:r>
              <a:rPr lang="en-US" sz="1600" dirty="0" err="1"/>
              <a:t>user.decorator.ts</a:t>
            </a:r>
            <a:endParaRPr lang="hu-HU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A4309-9C30-1C18-B069-C5EE196A4922}"/>
              </a:ext>
            </a:extLst>
          </p:cNvPr>
          <p:cNvSpPr txBox="1"/>
          <p:nvPr/>
        </p:nvSpPr>
        <p:spPr>
          <a:xfrm>
            <a:off x="335667" y="4255766"/>
            <a:ext cx="3685828" cy="95410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@Post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sz="1400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@CurrentUser</a:t>
            </a:r>
            <a:r>
              <a:rPr lang="hu-HU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user</a:t>
            </a:r>
            <a:r>
              <a:rPr lang="hu-HU" sz="1400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400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User</a:t>
            </a:r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hu-HU" sz="1400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C8667-E209-A6A1-642B-006EA76C1FC8}"/>
              </a:ext>
            </a:extLst>
          </p:cNvPr>
          <p:cNvSpPr txBox="1"/>
          <p:nvPr/>
        </p:nvSpPr>
        <p:spPr>
          <a:xfrm>
            <a:off x="335663" y="3870611"/>
            <a:ext cx="29129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Dekorátor</a:t>
            </a:r>
            <a:r>
              <a:rPr lang="en-US" sz="1600" dirty="0"/>
              <a:t> </a:t>
            </a:r>
            <a:r>
              <a:rPr lang="en-US" sz="1600" dirty="0" err="1"/>
              <a:t>használata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64371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7C66-B77D-3B4F-AAB8-23D52A78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Bemutató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frontendje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7EBD22-FF81-615E-A2EB-471E6544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986559"/>
            <a:ext cx="8743681" cy="49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3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6F79-B8A3-EBF9-D95C-95DE287CB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87C8-B19A-3513-E79C-30CA7FE0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Bemutató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frontendje</a:t>
            </a:r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F9D14-C9F3-E57E-7BC0-43703311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916317"/>
            <a:ext cx="772160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78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AAF06-5949-F9DE-2E98-DBFDD9898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6292-C582-9942-BFBF-A851A381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Bemutató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frontendje</a:t>
            </a:r>
            <a:endParaRPr lang="hu-H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66127-9A64-2253-6F15-123753C29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64" y="916318"/>
            <a:ext cx="8872991" cy="49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57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0452-5CE7-4F03-735C-6E9A6449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Összefoglaló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71A5-AFA8-F11A-ABEF-1C6CCE9A9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42" y="1326864"/>
            <a:ext cx="8596668" cy="4616736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err="1"/>
              <a:t>Feladatról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Vezérlő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végpontok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Végpont</a:t>
            </a:r>
            <a:r>
              <a:rPr lang="en-US" dirty="0"/>
              <a:t> </a:t>
            </a:r>
            <a:r>
              <a:rPr lang="en-US" dirty="0" err="1"/>
              <a:t>készítése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Query </a:t>
            </a:r>
            <a:r>
              <a:rPr lang="en-US" dirty="0" err="1"/>
              <a:t>bemenet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Paraméterezhető</a:t>
            </a:r>
            <a:r>
              <a:rPr lang="en-US" dirty="0"/>
              <a:t> URL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err="1"/>
              <a:t>Törzs</a:t>
            </a:r>
            <a:r>
              <a:rPr lang="en-US" dirty="0"/>
              <a:t> </a:t>
            </a:r>
            <a:r>
              <a:rPr lang="en-US" dirty="0" err="1"/>
              <a:t>olvasása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DTO</a:t>
            </a:r>
            <a:r>
              <a:rPr lang="en-US" dirty="0"/>
              <a:t>-k</a:t>
            </a:r>
          </a:p>
          <a:p>
            <a:pPr marL="800100" lvl="1">
              <a:buFont typeface="+mj-lt"/>
              <a:buAutoNum type="alphaLcPeriod"/>
            </a:pPr>
            <a:r>
              <a:rPr lang="en-US" dirty="0" err="1"/>
              <a:t>Státuszkódok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hibakezelés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/>
              <a:t>Dependency Injection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szervízek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 err="1"/>
              <a:t>Adatbázis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TypeORM</a:t>
            </a:r>
            <a:endParaRPr lang="en-US" dirty="0"/>
          </a:p>
          <a:p>
            <a:pPr marL="400050">
              <a:buFont typeface="+mj-lt"/>
              <a:buAutoNum type="arabicPeriod"/>
            </a:pPr>
            <a:r>
              <a:rPr lang="en-US" dirty="0"/>
              <a:t>Middleware-k</a:t>
            </a:r>
          </a:p>
          <a:p>
            <a:pPr marL="400050">
              <a:buFont typeface="+mj-lt"/>
              <a:buAutoNum type="arabicPeriod"/>
            </a:pPr>
            <a:r>
              <a:rPr lang="en-US" dirty="0" err="1"/>
              <a:t>Saját</a:t>
            </a:r>
            <a:r>
              <a:rPr lang="en-US" dirty="0"/>
              <a:t> decorator</a:t>
            </a:r>
          </a:p>
          <a:p>
            <a:pPr marL="400050">
              <a:buFont typeface="+mj-lt"/>
              <a:buAutoNum type="arabicPeriod"/>
            </a:pPr>
            <a:r>
              <a:rPr lang="en-US" dirty="0" err="1"/>
              <a:t>Bemutató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frontendje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4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2C11-0455-06DD-FCC2-6E4DFE2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végpont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94BC7-8611-7176-AA17-2E096F98F2F5}"/>
              </a:ext>
            </a:extLst>
          </p:cNvPr>
          <p:cNvSpPr txBox="1"/>
          <p:nvPr/>
        </p:nvSpPr>
        <p:spPr>
          <a:xfrm>
            <a:off x="677334" y="138545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0FA86-8671-8249-F65C-F94D3484511E}"/>
              </a:ext>
            </a:extLst>
          </p:cNvPr>
          <p:cNvSpPr txBox="1"/>
          <p:nvPr/>
        </p:nvSpPr>
        <p:spPr>
          <a:xfrm>
            <a:off x="677334" y="1726954"/>
            <a:ext cx="556644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ExampleController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FF636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'Example works!'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7D454-CCC3-82D2-7520-1C73CF96D2F1}"/>
              </a:ext>
            </a:extLst>
          </p:cNvPr>
          <p:cNvSpPr txBox="1"/>
          <p:nvPr/>
        </p:nvSpPr>
        <p:spPr>
          <a:xfrm>
            <a:off x="677334" y="4859502"/>
            <a:ext cx="6822593" cy="1568763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--location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603F38-8F5C-70F9-F2F1-89EFE3CA1CA2}"/>
              </a:ext>
            </a:extLst>
          </p:cNvPr>
          <p:cNvSpPr txBox="1"/>
          <p:nvPr/>
        </p:nvSpPr>
        <p:spPr>
          <a:xfrm>
            <a:off x="677334" y="44901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904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28B6-B593-2C07-31EB-0770CCC57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E68FE-5955-B22C-FDE1-6C3F3198B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vezérlő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hozzátartozó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beregisztrálása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ADB69-0545-5D43-2698-8DC9D680B5BE}"/>
              </a:ext>
            </a:extLst>
          </p:cNvPr>
          <p:cNvSpPr txBox="1"/>
          <p:nvPr/>
        </p:nvSpPr>
        <p:spPr>
          <a:xfrm>
            <a:off x="634231" y="182828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example.module.ts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A8755-9C59-632C-8286-4393644B5C16}"/>
              </a:ext>
            </a:extLst>
          </p:cNvPr>
          <p:cNvSpPr txBox="1"/>
          <p:nvPr/>
        </p:nvSpPr>
        <p:spPr>
          <a:xfrm>
            <a:off x="634230" y="2169789"/>
            <a:ext cx="6767175" cy="60529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ExampleModule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'Example'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addController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ExampleController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606A6-1834-297F-6AB4-D0B178BDC0FC}"/>
              </a:ext>
            </a:extLst>
          </p:cNvPr>
          <p:cNvSpPr txBox="1"/>
          <p:nvPr/>
        </p:nvSpPr>
        <p:spPr>
          <a:xfrm>
            <a:off x="677334" y="3197184"/>
            <a:ext cx="6100618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export const AppModule =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createModule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'App'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.provideServerConfig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http: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3000,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ssl: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false,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routePrefix: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'/api',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.import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ExampleModule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A1B582-0678-E2D5-CFDC-7001BDD929CE}"/>
              </a:ext>
            </a:extLst>
          </p:cNvPr>
          <p:cNvSpPr txBox="1"/>
          <p:nvPr/>
        </p:nvSpPr>
        <p:spPr>
          <a:xfrm>
            <a:off x="677333" y="2827852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app.module.ts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529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205A-81B9-103B-B838-A6A30B8A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6791C-DD93-C757-4813-4566F7C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25" y="304677"/>
            <a:ext cx="8596668" cy="1320800"/>
          </a:xfrm>
        </p:spPr>
        <p:txBody>
          <a:bodyPr/>
          <a:lstStyle/>
          <a:p>
            <a:r>
              <a:rPr lang="en-US" dirty="0"/>
              <a:t>Más </a:t>
            </a:r>
            <a:r>
              <a:rPr lang="en-US" dirty="0" err="1"/>
              <a:t>metódusok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A1DA2-7932-9A70-52FC-14D7A89171A4}"/>
              </a:ext>
            </a:extLst>
          </p:cNvPr>
          <p:cNvSpPr txBox="1"/>
          <p:nvPr/>
        </p:nvSpPr>
        <p:spPr>
          <a:xfrm>
            <a:off x="677334" y="1000888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97F89-8F43-07D8-ECFA-DDC011F76744}"/>
              </a:ext>
            </a:extLst>
          </p:cNvPr>
          <p:cNvSpPr txBox="1"/>
          <p:nvPr/>
        </p:nvSpPr>
        <p:spPr>
          <a:xfrm>
            <a:off x="677334" y="1342388"/>
            <a:ext cx="5566448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export class ExampleController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public async test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return {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'Example</a:t>
            </a: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post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works!' </a:t>
            </a:r>
            <a:b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C3C1-84DB-BEC7-425D-2C6A4EE5A162}"/>
              </a:ext>
            </a:extLst>
          </p:cNvPr>
          <p:cNvSpPr txBox="1"/>
          <p:nvPr/>
        </p:nvSpPr>
        <p:spPr>
          <a:xfrm>
            <a:off x="677335" y="4453065"/>
            <a:ext cx="8402010" cy="2081724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D86E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\</a:t>
            </a:r>
            <a:b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	--request POST \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post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AB19D-F180-627B-B988-6F24CC02742C}"/>
              </a:ext>
            </a:extLst>
          </p:cNvPr>
          <p:cNvSpPr txBox="1"/>
          <p:nvPr/>
        </p:nvSpPr>
        <p:spPr>
          <a:xfrm>
            <a:off x="677334" y="408373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7374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7EE3-0F8F-3A62-6E04-6AC414DCC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9CCB-C05F-1794-5C6D-61A831F77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43" y="351043"/>
            <a:ext cx="8596668" cy="849745"/>
          </a:xfrm>
        </p:spPr>
        <p:txBody>
          <a:bodyPr/>
          <a:lstStyle/>
          <a:p>
            <a:r>
              <a:rPr lang="en-US" dirty="0" err="1"/>
              <a:t>Vezérlőn</a:t>
            </a:r>
            <a:r>
              <a:rPr lang="en-US" dirty="0"/>
              <a:t> </a:t>
            </a:r>
            <a:r>
              <a:rPr lang="en-US" dirty="0" err="1"/>
              <a:t>belüli</a:t>
            </a:r>
            <a:r>
              <a:rPr lang="en-US" dirty="0"/>
              <a:t> </a:t>
            </a:r>
            <a:r>
              <a:rPr lang="en-US" dirty="0" err="1"/>
              <a:t>útvonalak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2D12C-04DA-5208-0767-337880C650EC}"/>
              </a:ext>
            </a:extLst>
          </p:cNvPr>
          <p:cNvSpPr txBox="1"/>
          <p:nvPr/>
        </p:nvSpPr>
        <p:spPr>
          <a:xfrm>
            <a:off x="677334" y="138545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72F28-630F-ECAA-A060-D990B0103249}"/>
              </a:ext>
            </a:extLst>
          </p:cNvPr>
          <p:cNvSpPr txBox="1"/>
          <p:nvPr/>
        </p:nvSpPr>
        <p:spPr>
          <a:xfrm>
            <a:off x="677334" y="1726954"/>
            <a:ext cx="5566448" cy="2400657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@Controller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'/example'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class ExampleController {</a:t>
            </a:r>
            <a:endParaRPr lang="en-US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b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public async test()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    return { </a:t>
            </a:r>
            <a:r>
              <a:rPr lang="hu-HU" b="1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text:</a:t>
            </a: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'Example works!'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996A0-D261-0001-235F-7D1BD9B86027}"/>
              </a:ext>
            </a:extLst>
          </p:cNvPr>
          <p:cNvSpPr txBox="1"/>
          <p:nvPr/>
        </p:nvSpPr>
        <p:spPr>
          <a:xfrm>
            <a:off x="677334" y="4859502"/>
            <a:ext cx="5704993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/>
              <a:t>$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--location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\ 	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"http://localhost:3000/api/example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/sub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"Example works!"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E6F2F1-8BBB-1A50-6789-3CF3DD5F8C81}"/>
              </a:ext>
            </a:extLst>
          </p:cNvPr>
          <p:cNvSpPr txBox="1"/>
          <p:nvPr/>
        </p:nvSpPr>
        <p:spPr>
          <a:xfrm>
            <a:off x="677334" y="4490170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9720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725-1DBF-12B5-901D-B5E3373C3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D6F1-369C-8480-82CD-4EE0225B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589" y="235299"/>
            <a:ext cx="8596668" cy="8497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keresőargumentumokkal</a:t>
            </a:r>
            <a:r>
              <a:rPr lang="en-US" dirty="0"/>
              <a:t> (Query)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DB2F9C-3E5F-92D2-653D-B7814F44181F}"/>
              </a:ext>
            </a:extLst>
          </p:cNvPr>
          <p:cNvSpPr txBox="1"/>
          <p:nvPr/>
        </p:nvSpPr>
        <p:spPr>
          <a:xfrm>
            <a:off x="677334" y="9663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8F679-E28E-FD7E-C7D2-8898C4F1D2B6}"/>
              </a:ext>
            </a:extLst>
          </p:cNvPr>
          <p:cNvSpPr txBox="1"/>
          <p:nvPr/>
        </p:nvSpPr>
        <p:spPr>
          <a:xfrm>
            <a:off x="677335" y="1269710"/>
            <a:ext cx="4199466" cy="188769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@Get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FFD86E"/>
                </a:solidFill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F8F8F2"/>
                </a:solidFill>
                <a:latin typeface="Consolas" panose="020B0609020204030204" pitchFamily="49" charset="0"/>
              </a:rPr>
              <a:t>text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85CF0-E194-B533-D462-A6B422394651}"/>
              </a:ext>
            </a:extLst>
          </p:cNvPr>
          <p:cNvSpPr txBox="1"/>
          <p:nvPr/>
        </p:nvSpPr>
        <p:spPr>
          <a:xfrm>
            <a:off x="677334" y="3885261"/>
            <a:ext cx="7108921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text=hello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"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9340B-987E-DD3B-5B60-ABC132BAE552}"/>
              </a:ext>
            </a:extLst>
          </p:cNvPr>
          <p:cNvSpPr txBox="1"/>
          <p:nvPr/>
        </p:nvSpPr>
        <p:spPr>
          <a:xfrm>
            <a:off x="677334" y="3515929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84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D23B-CB0E-3E5C-3E29-FE606E856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7C62-E75E-0A2D-A3B9-F29F9780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878" y="268291"/>
            <a:ext cx="8596668" cy="849745"/>
          </a:xfrm>
        </p:spPr>
        <p:txBody>
          <a:bodyPr/>
          <a:lstStyle/>
          <a:p>
            <a:r>
              <a:rPr lang="en-US" dirty="0"/>
              <a:t>Query </a:t>
            </a:r>
            <a:r>
              <a:rPr lang="en-US" dirty="0" err="1"/>
              <a:t>Bemenet</a:t>
            </a:r>
            <a:r>
              <a:rPr lang="en-US" dirty="0"/>
              <a:t> </a:t>
            </a:r>
            <a:r>
              <a:rPr lang="en-US" dirty="0" err="1"/>
              <a:t>transzformálása</a:t>
            </a:r>
            <a:endParaRPr lang="hu-H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BF8B0-A10A-5E27-A6EF-B879A979FBB0}"/>
              </a:ext>
            </a:extLst>
          </p:cNvPr>
          <p:cNvSpPr txBox="1"/>
          <p:nvPr/>
        </p:nvSpPr>
        <p:spPr>
          <a:xfrm>
            <a:off x="677334" y="96636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example.controller.ts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5AD0DB-73AD-274C-EB86-0C5926D3DE98}"/>
              </a:ext>
            </a:extLst>
          </p:cNvPr>
          <p:cNvSpPr txBox="1"/>
          <p:nvPr/>
        </p:nvSpPr>
        <p:spPr>
          <a:xfrm>
            <a:off x="677334" y="1269710"/>
            <a:ext cx="7727757" cy="2657138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    @Get</a:t>
            </a:r>
            <a:r>
              <a:rPr lang="hu-HU" b="1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'sum'</a:t>
            </a:r>
            <a:r>
              <a:rPr lang="hu-HU" b="1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90909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    public async test(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a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@Query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1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7ECAFA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defaultValue: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b="0" dirty="0">
                <a:solidFill>
                  <a:srgbClr val="579DF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    b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b="0" dirty="0">
                <a:solidFill>
                  <a:srgbClr val="FCA57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i="1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6363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hu-HU" b="0" dirty="0">
                <a:solidFill>
                  <a:srgbClr val="E0474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C774E-BF40-B782-6686-E7D45D37356F}"/>
              </a:ext>
            </a:extLst>
          </p:cNvPr>
          <p:cNvSpPr txBox="1"/>
          <p:nvPr/>
        </p:nvSpPr>
        <p:spPr>
          <a:xfrm>
            <a:off x="677334" y="4515655"/>
            <a:ext cx="6822593" cy="1631216"/>
          </a:xfrm>
          <a:prstGeom prst="rect">
            <a:avLst/>
          </a:prstGeom>
          <a:solidFill>
            <a:schemeClr val="bg2">
              <a:lumMod val="95000"/>
              <a:lumOff val="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dirty="0">
                <a:solidFill>
                  <a:srgbClr val="909090"/>
                </a:solidFill>
              </a:rPr>
              <a:t>$ 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curl </a:t>
            </a:r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</a:rPr>
              <a:t>--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\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"http://localhost:3000/api/example/sum?</a:t>
            </a:r>
            <a:r>
              <a:rPr lang="hu-HU" b="0" dirty="0">
                <a:solidFill>
                  <a:srgbClr val="FFD86E"/>
                </a:solidFill>
                <a:effectLst/>
                <a:latin typeface="Consolas" panose="020B0609020204030204" pitchFamily="49" charset="0"/>
              </a:rPr>
              <a:t>a=2&amp;b=3</a:t>
            </a:r>
            <a:r>
              <a:rPr lang="hu-HU" b="0" dirty="0">
                <a:solidFill>
                  <a:srgbClr val="90909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000"/>
              </a:lnSpc>
            </a:pP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hu-HU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b="0" dirty="0">
                <a:solidFill>
                  <a:srgbClr val="86DBFD"/>
                </a:solidFill>
                <a:effectLst/>
                <a:latin typeface="Consolas" panose="020B0609020204030204" pitchFamily="49" charset="0"/>
              </a:rPr>
              <a:t>5</a:t>
            </a:r>
            <a:endParaRPr lang="hu-H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r>
              <a:rPr lang="hu-H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A17D1-EDDC-663F-7952-8AB4F98D7AFF}"/>
              </a:ext>
            </a:extLst>
          </p:cNvPr>
          <p:cNvSpPr txBox="1"/>
          <p:nvPr/>
        </p:nvSpPr>
        <p:spPr>
          <a:xfrm>
            <a:off x="677334" y="414632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Parancssor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76764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BFBD5D1-39F7-47EC-B5F9-DEA709873BC5}">
  <we:reference id="wa200006214" version="1.0.0.0" store="en-US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3204</Words>
  <Application>Microsoft Office PowerPoint</Application>
  <PresentationFormat>Widescreen</PresentationFormat>
  <Paragraphs>614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Trebuchet MS</vt:lpstr>
      <vt:lpstr>Wingdings 3</vt:lpstr>
      <vt:lpstr>Facet</vt:lpstr>
      <vt:lpstr>Egy JavaScript alapú REST API keretrendszer megtervezése és megvalósítása</vt:lpstr>
      <vt:lpstr>A feladatról</vt:lpstr>
      <vt:lpstr>Kiindulási pont </vt:lpstr>
      <vt:lpstr>Legelső végpont</vt:lpstr>
      <vt:lpstr>A vezérlő, és a hozzátartozó modul beregisztrálása</vt:lpstr>
      <vt:lpstr>Más metódusok</vt:lpstr>
      <vt:lpstr>Vezérlőn belüli útvonalak</vt:lpstr>
      <vt:lpstr>Bemenet keresőargumentumokkal (Query)</vt:lpstr>
      <vt:lpstr>Query Bemenet transzformálása</vt:lpstr>
      <vt:lpstr>Paraméterezhető útvonal</vt:lpstr>
      <vt:lpstr>Kérés törzsének (Body) olvasása és  Data Transfer Object-ek</vt:lpstr>
      <vt:lpstr>Kérés törzsének validálása</vt:lpstr>
      <vt:lpstr>Kérés törzsének validálása</vt:lpstr>
      <vt:lpstr>Kérés törzsének validálása</vt:lpstr>
      <vt:lpstr>Fájlok fel- és letöltése</vt:lpstr>
      <vt:lpstr>Státuszkódok és hibakezelés</vt:lpstr>
      <vt:lpstr>Státuszkódok és hibakezelés</vt:lpstr>
      <vt:lpstr>Státuszkódok és hibakezelés</vt:lpstr>
      <vt:lpstr>Dependency Injection</vt:lpstr>
      <vt:lpstr>Dependency Injection</vt:lpstr>
      <vt:lpstr>Dependency Injection</vt:lpstr>
      <vt:lpstr>Dependency Injection</vt:lpstr>
      <vt:lpstr>Adatbázis elérése</vt:lpstr>
      <vt:lpstr>Adatbázis elérése</vt:lpstr>
      <vt:lpstr>Adatbázis elérése</vt:lpstr>
      <vt:lpstr>Általános architektúra</vt:lpstr>
      <vt:lpstr>Middleware-k</vt:lpstr>
      <vt:lpstr>Middleware-k</vt:lpstr>
      <vt:lpstr>Middleware-k beregisztrálása</vt:lpstr>
      <vt:lpstr>Saját parameter decorator végponthoz</vt:lpstr>
      <vt:lpstr>Saját parameter decorator végponthoz</vt:lpstr>
      <vt:lpstr>Bemutató alkalmazás frontendje</vt:lpstr>
      <vt:lpstr>Bemutató alkalmazás frontendje</vt:lpstr>
      <vt:lpstr>Bemutató alkalmazás frontendje</vt:lpstr>
      <vt:lpstr>Összefoglaló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Nikli</dc:creator>
  <cp:lastModifiedBy>Erik Nikli</cp:lastModifiedBy>
  <cp:revision>237</cp:revision>
  <dcterms:created xsi:type="dcterms:W3CDTF">2025-01-06T13:32:08Z</dcterms:created>
  <dcterms:modified xsi:type="dcterms:W3CDTF">2025-01-07T16:45:51Z</dcterms:modified>
</cp:coreProperties>
</file>