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75C7-8AF7-6EBE-FF58-543997117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F4D5C-732B-C016-9971-4180ABF07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A57E81-73F7-5147-0EA0-9CAD49FDACF3}"/>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5" name="Footer Placeholder 4">
            <a:extLst>
              <a:ext uri="{FF2B5EF4-FFF2-40B4-BE49-F238E27FC236}">
                <a16:creationId xmlns:a16="http://schemas.microsoft.com/office/drawing/2014/main" id="{477EA724-2706-F537-5AA0-4F77F4ECB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DBAC6-295A-BEA0-CB52-5CFF84D786A0}"/>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176073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EDF3-7D55-EF2D-A1E9-916F82719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F91AC-6D03-5B86-8431-99B81FF23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52EC5-CEB4-CA4B-FDAC-44BCF4461888}"/>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5" name="Footer Placeholder 4">
            <a:extLst>
              <a:ext uri="{FF2B5EF4-FFF2-40B4-BE49-F238E27FC236}">
                <a16:creationId xmlns:a16="http://schemas.microsoft.com/office/drawing/2014/main" id="{6843D0A2-89DD-41E2-1874-09A29831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17AE4-C1E4-1020-2648-DC959FD6E0BE}"/>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17466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DD80B-811B-0F10-C846-118B6745C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41DB7-1E14-4608-47B8-94456A6BC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C049A-986D-5EEF-FD89-86E5A51652DD}"/>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5" name="Footer Placeholder 4">
            <a:extLst>
              <a:ext uri="{FF2B5EF4-FFF2-40B4-BE49-F238E27FC236}">
                <a16:creationId xmlns:a16="http://schemas.microsoft.com/office/drawing/2014/main" id="{5C31810A-7C8B-8374-9E10-C5D83ABFB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380DF-99BF-2DDB-2572-AB2434525B68}"/>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7985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F681-D908-393A-935E-D18A83DBB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A77170-9223-E3AF-E82A-6F70A5972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A5A74-8C83-7E22-E31C-261ECA551CF4}"/>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5" name="Footer Placeholder 4">
            <a:extLst>
              <a:ext uri="{FF2B5EF4-FFF2-40B4-BE49-F238E27FC236}">
                <a16:creationId xmlns:a16="http://schemas.microsoft.com/office/drawing/2014/main" id="{4F87DE2F-DA12-1BB4-A44B-4FAD6F31F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E6688-5972-D841-7B94-29CF20D40ADA}"/>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48983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F19A-82F7-A55D-34BE-9339C990F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48963-72B0-3913-EBD9-6BFB85CB34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6A138-2FCD-B7BB-0175-343A80578832}"/>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5" name="Footer Placeholder 4">
            <a:extLst>
              <a:ext uri="{FF2B5EF4-FFF2-40B4-BE49-F238E27FC236}">
                <a16:creationId xmlns:a16="http://schemas.microsoft.com/office/drawing/2014/main" id="{D4AAD972-6A15-B93E-67E6-00A0A032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B96E2-3BD6-6AA2-1C18-2E0135C8312D}"/>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60917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9255-3AA3-10ED-A2C2-D05FDE918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F27DF-C90E-5071-83A8-0D8C3B762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0F4279-17FA-30AA-A20F-F9BC2E3790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FE7940-C9DD-E136-B7F1-85163028031A}"/>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6" name="Footer Placeholder 5">
            <a:extLst>
              <a:ext uri="{FF2B5EF4-FFF2-40B4-BE49-F238E27FC236}">
                <a16:creationId xmlns:a16="http://schemas.microsoft.com/office/drawing/2014/main" id="{EB644CA9-ADE5-0B1C-A5FD-17C6108CA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B7976-1C30-2975-DF86-786C1E8B0C9A}"/>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73824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6A31-80D7-0333-660B-C4F76761F9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A9257E-1B27-D2A2-93A8-DDE82E681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9543B-8897-507E-81A5-90DDB03C4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693A98-9B6E-528D-DC99-00FFEFB68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270ED-91F9-159B-AC27-F60913298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970C55-2D13-E222-47BA-65517D26B5FB}"/>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8" name="Footer Placeholder 7">
            <a:extLst>
              <a:ext uri="{FF2B5EF4-FFF2-40B4-BE49-F238E27FC236}">
                <a16:creationId xmlns:a16="http://schemas.microsoft.com/office/drawing/2014/main" id="{0638FD67-7161-BEFC-52D5-4ECAAD0443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D0D77-1E0F-A5FC-190A-B7C4A698E6D3}"/>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10181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811C-C1BE-8D79-7E70-8A0B2E647F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86AD6-00A7-1308-66EB-CDF6521861CC}"/>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4" name="Footer Placeholder 3">
            <a:extLst>
              <a:ext uri="{FF2B5EF4-FFF2-40B4-BE49-F238E27FC236}">
                <a16:creationId xmlns:a16="http://schemas.microsoft.com/office/drawing/2014/main" id="{940C9098-4BF7-FF69-DE73-807C90915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F1909C-29E9-5C91-FD09-89C62F346876}"/>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05948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77585-3D50-EE75-A4C0-A6F95FCAFDCA}"/>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3" name="Footer Placeholder 2">
            <a:extLst>
              <a:ext uri="{FF2B5EF4-FFF2-40B4-BE49-F238E27FC236}">
                <a16:creationId xmlns:a16="http://schemas.microsoft.com/office/drawing/2014/main" id="{9B1B09BA-26A5-C3DB-598F-8853F0972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2E7674-333F-3528-852A-4C6C487AE30F}"/>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35245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BFCA-F397-E1F3-E920-E602C92CF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8F657-672D-A1BC-7AD6-6D7249393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848885-6477-A326-4541-96B114F43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62F0C-202D-3496-74BF-5E2AE031A06B}"/>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6" name="Footer Placeholder 5">
            <a:extLst>
              <a:ext uri="{FF2B5EF4-FFF2-40B4-BE49-F238E27FC236}">
                <a16:creationId xmlns:a16="http://schemas.microsoft.com/office/drawing/2014/main" id="{CE045FCD-93E6-9BAB-800C-CA9EB5D7A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22A94-4AA9-D1D3-BAA5-7987307915A7}"/>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24007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AEFF-2DEC-22B4-2C1F-66682C921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613E6-32C2-3381-8A08-FFDF49680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BF4FE-2996-CF15-1A2B-2A36113B5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1E052-F829-E1BC-1E7D-1B406AD00AC4}"/>
              </a:ext>
            </a:extLst>
          </p:cNvPr>
          <p:cNvSpPr>
            <a:spLocks noGrp="1"/>
          </p:cNvSpPr>
          <p:nvPr>
            <p:ph type="dt" sz="half" idx="10"/>
          </p:nvPr>
        </p:nvSpPr>
        <p:spPr/>
        <p:txBody>
          <a:bodyPr/>
          <a:lstStyle/>
          <a:p>
            <a:fld id="{AAB689D3-E70E-4D00-9168-31443A6C135F}" type="datetimeFigureOut">
              <a:rPr lang="en-US" smtClean="0"/>
              <a:t>12/01/2023</a:t>
            </a:fld>
            <a:endParaRPr lang="en-US"/>
          </a:p>
        </p:txBody>
      </p:sp>
      <p:sp>
        <p:nvSpPr>
          <p:cNvPr id="6" name="Footer Placeholder 5">
            <a:extLst>
              <a:ext uri="{FF2B5EF4-FFF2-40B4-BE49-F238E27FC236}">
                <a16:creationId xmlns:a16="http://schemas.microsoft.com/office/drawing/2014/main" id="{1118533E-5C65-A11E-D427-1375246BE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61515-6889-C897-AF80-9D7A6F9300D6}"/>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07399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B32C0-8A55-3F71-A56E-6D6F51B27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CBE4F0-E288-0967-CFCE-CE88D55C8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7BD52-325E-BFD3-3491-B8B308DB1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689D3-E70E-4D00-9168-31443A6C135F}" type="datetimeFigureOut">
              <a:rPr lang="en-US" smtClean="0"/>
              <a:t>12/01/2023</a:t>
            </a:fld>
            <a:endParaRPr lang="en-US"/>
          </a:p>
        </p:txBody>
      </p:sp>
      <p:sp>
        <p:nvSpPr>
          <p:cNvPr id="5" name="Footer Placeholder 4">
            <a:extLst>
              <a:ext uri="{FF2B5EF4-FFF2-40B4-BE49-F238E27FC236}">
                <a16:creationId xmlns:a16="http://schemas.microsoft.com/office/drawing/2014/main" id="{09114410-2A0D-9390-776E-6FB86A581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5B0606-C713-08F9-3281-DE5845E8C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3CFC7-AD4A-415A-8C38-96DF1EC5600B}" type="slidenum">
              <a:rPr lang="en-US" smtClean="0"/>
              <a:t>‹#›</a:t>
            </a:fld>
            <a:endParaRPr lang="en-US"/>
          </a:p>
        </p:txBody>
      </p:sp>
    </p:spTree>
    <p:extLst>
      <p:ext uri="{BB962C8B-B14F-4D97-AF65-F5344CB8AC3E}">
        <p14:creationId xmlns:p14="http://schemas.microsoft.com/office/powerpoint/2010/main" val="84066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302C-97F8-1B50-ACE1-2F2BCA0384A0}"/>
              </a:ext>
            </a:extLst>
          </p:cNvPr>
          <p:cNvSpPr>
            <a:spLocks noGrp="1"/>
          </p:cNvSpPr>
          <p:nvPr>
            <p:ph type="ctrTitle"/>
          </p:nvPr>
        </p:nvSpPr>
        <p:spPr/>
        <p:txBody>
          <a:bodyPr>
            <a:normAutofit/>
          </a:bodyPr>
          <a:lstStyle/>
          <a:p>
            <a:r>
              <a:rPr lang="en-IN" sz="4800" dirty="0">
                <a:effectLst/>
                <a:latin typeface="Times New Roman" panose="02020603050405020304" pitchFamily="18" charset="0"/>
                <a:ea typeface="Calibri" panose="020F0502020204030204" pitchFamily="34" charset="0"/>
                <a:cs typeface="Times New Roman" panose="02020603050405020304" pitchFamily="18" charset="0"/>
              </a:rPr>
              <a:t>E-retail factors for customer activation and retention - Analysis</a:t>
            </a:r>
            <a:endParaRPr lang="en-US" sz="1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95AADA-D4C0-F9AB-EDE4-34E1B4BA3873}"/>
              </a:ext>
            </a:extLst>
          </p:cNvPr>
          <p:cNvSpPr>
            <a:spLocks noGrp="1"/>
          </p:cNvSpPr>
          <p:nvPr>
            <p:ph type="subTitle" idx="1"/>
          </p:nvPr>
        </p:nvSpPr>
        <p:spPr/>
        <p:txBody>
          <a:bodyPr/>
          <a:lstStyle/>
          <a:p>
            <a:r>
              <a:rPr lang="en-US" dirty="0"/>
              <a:t>By- Nikhil Kumar</a:t>
            </a:r>
          </a:p>
        </p:txBody>
      </p:sp>
    </p:spTree>
    <p:extLst>
      <p:ext uri="{BB962C8B-B14F-4D97-AF65-F5344CB8AC3E}">
        <p14:creationId xmlns:p14="http://schemas.microsoft.com/office/powerpoint/2010/main" val="252081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742013"/>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System Quality </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989352"/>
            <a:ext cx="10515600" cy="5741232"/>
          </a:xfrm>
        </p:spPr>
        <p:txBody>
          <a:bodyPr>
            <a:normAutofit fontScale="92500" lnSpcReduction="10000"/>
          </a:bodyPr>
          <a:lstStyle/>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Ease of navigation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52.42%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39.03%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Disagree - 6.69%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1.86%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Loading and Proceeding speed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42.75%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41.64%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Disagree – 4.46%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6.69%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Indifferent – 4.46%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User friendly Interface of the website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70.26%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16.73%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Disagree – 6.69%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4.46%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Indifferent – 1.86%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Convenient Payment Options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59.11%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29.74%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11.15%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Conclusion: -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On an average 56.13% are strongly agreed, that ease of website navigation, loading and proceeding speed, user friendly interface and Convenient payment options are good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01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742013"/>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of trust and net benefit</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989352"/>
            <a:ext cx="10515600" cy="5741232"/>
          </a:xfrm>
        </p:spPr>
        <p:txBody>
          <a:bodyPr>
            <a:normAutofit fontScale="92500"/>
          </a:bodyPr>
          <a:lstStyle/>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Customers (52.41% + 31.97%) are trusts that online retail store will fulfill its part of the transaction at the stipulated time</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72.12% and 15.61% are agreeing that the online retailers showed empathy towards customer query.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68.77%+21.56% thinks that online retailers are able to guarantee the privacy of the customer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55.39%+34.95% customers thinks that the retailers are responsive via several communication channels (email, online rep, twitter, phone etc.)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rPr>
              <a:t>Around 39% of the customers are strongly agreed upon that they got monetary benefits and discounts on shopping, 32% of the agreed the same, around 11% disagree and 18.59% having indifferent feeling.</a:t>
            </a: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32% customers enjoy shopping very high, 22% moderately enjoys shopping, 28% are indifferent 18% do not enjoy.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93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742013"/>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of Trust and Net Benefit</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989352"/>
            <a:ext cx="10515600" cy="5741232"/>
          </a:xfrm>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54.28% and 29% feels that shopping online is convenient and flexible, 5% disagrees to it and 12.27% are indifferent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73.81%+18.96% customers thinks that return and replacement policy of the e-tailer is important for purchase decision</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Gaining access to loyalty programs is a benefit of shopping online – 42.75% are strongly agreed, 23.79% are agreed and 23.79% are indifferent vote and about 10% are disagreed</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623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135660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Findings for Customer Satisfaction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484026"/>
            <a:ext cx="10515600" cy="5246558"/>
          </a:xfrm>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Displaying quality Information on the website improves satisfaction of customers, 49.44%+29.74% agreed, 20.82 are disagree to 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Customers (65.06% +31.97%) thinks that the if the website or application on which they are shopping having maintained with good quality then they get satisfied with the shopping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Around 80% customers thinks that Net Benefit derived from shopping online can lead to users’ satisfaction.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Trust is very important phenomenon on which satisfaction depends, around 89% customers agreed this statement.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About 76% customers like that website has offered a wide variety of listed product in several category.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rPr>
              <a:t>50.19% strongly agreed that there should be provision of complete and relevant product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220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135660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Findings for Customer Satisfaction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484026"/>
            <a:ext cx="10515600" cy="5246558"/>
          </a:xfrm>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55.02%+27.88% agreed that monetary benefits should be there, 11.52% disagreed to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Convenience of patronizing the online retailers means helpful but betraying the superiority, 20.07% are strongly agreed to sentence, 51.30% agreed and 28.62%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20.07% customers thinks that shopping online is adventures, 37.55 agreed to it, 22% are indifferent, 20% disagreed.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Shopping on favorite e-tailers enhances social status, 39.77 agreed this statement, 23.05% are against of it and 37.17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24.16% customers feel gratification while shopping on their favorite e-tailer, while 23.42% agreed, 8.18 are disagreed to it and 37.55% are indifferent vote.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14.13%+32.71% agrees that the website helps them to fulfill certain roles in life, 24.17% disagreed to it and 32.71 are given vote as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30.48%+55.39% thinks that they get value for money spent, 14.39 are having indifferent opinion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825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8"/>
            <a:ext cx="10515600" cy="1041816"/>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on Comparison between Online Retailers</a:t>
            </a:r>
          </a:p>
        </p:txBody>
      </p:sp>
      <p:sp>
        <p:nvSpPr>
          <p:cNvPr id="5" name="Rectangle 2">
            <a:extLst>
              <a:ext uri="{FF2B5EF4-FFF2-40B4-BE49-F238E27FC236}">
                <a16:creationId xmlns:a16="http://schemas.microsoft.com/office/drawing/2014/main" id="{FBFE5093-E5E4-4233-0042-54541A0B90FB}"/>
              </a:ext>
            </a:extLst>
          </p:cNvPr>
          <p:cNvSpPr>
            <a:spLocks noGrp="1" noChangeArrowheads="1"/>
          </p:cNvSpPr>
          <p:nvPr>
            <p:ph idx="1"/>
          </p:nvPr>
        </p:nvSpPr>
        <p:spPr bwMode="auto">
          <a:xfrm>
            <a:off x="698440" y="1482829"/>
            <a:ext cx="1051560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1168"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Amazon, Flipkart, Paytm, Myntra and Snapdeal are performing good for the following points in order given</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'Shopping on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Prefered</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e-tailers’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'Gratification for e-tailers’</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'Shopping Helps’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 for Money’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'Retailers Shopped’</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'Ease of Use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Wesite</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'Visuals on Webpage’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'Product Variety’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 Description’</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'Speed of Website’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'Reliability’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'Quickness’ </a:t>
            </a:r>
          </a:p>
        </p:txBody>
      </p:sp>
    </p:spTree>
    <p:extLst>
      <p:ext uri="{BB962C8B-B14F-4D97-AF65-F5344CB8AC3E}">
        <p14:creationId xmlns:p14="http://schemas.microsoft.com/office/powerpoint/2010/main" val="24275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8"/>
            <a:ext cx="10515600" cy="846944"/>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on Comparison between Online Retailers</a:t>
            </a:r>
          </a:p>
        </p:txBody>
      </p:sp>
      <p:sp>
        <p:nvSpPr>
          <p:cNvPr id="5" name="Rectangle 2">
            <a:extLst>
              <a:ext uri="{FF2B5EF4-FFF2-40B4-BE49-F238E27FC236}">
                <a16:creationId xmlns:a16="http://schemas.microsoft.com/office/drawing/2014/main" id="{FBFE5093-E5E4-4233-0042-54541A0B90FB}"/>
              </a:ext>
            </a:extLst>
          </p:cNvPr>
          <p:cNvSpPr>
            <a:spLocks noGrp="1" noChangeArrowheads="1"/>
          </p:cNvSpPr>
          <p:nvPr>
            <p:ph idx="1"/>
          </p:nvPr>
        </p:nvSpPr>
        <p:spPr bwMode="auto">
          <a:xfrm>
            <a:off x="149902" y="1522336"/>
            <a:ext cx="12121475"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1168"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of Payment Options’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'Speedy Order Delivery’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'Privacy of Customer Info’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 of Customer Info’</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'Perceived Trustworthiness’</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'Online Assistance’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'Longer Time for Login’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'Longer Time for Display Graphics’</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'Late Declaration of Price’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in Website’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'Website is Efficient’</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 of e-tailer to a friend'</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678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135660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484026"/>
            <a:ext cx="10659256" cy="5246558"/>
          </a:xfrm>
        </p:spPr>
        <p:txBody>
          <a:bodyPr>
            <a:normAutofit fontScale="92500" lnSpcReduction="10000"/>
          </a:bodyPr>
          <a:lstStyle/>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Women are doing more shopping as compared to men as per the data analysis done.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an increasing trend towards online shopping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customer retention is also remarkably seen from this analysis as 40% of the customer are doing shopping online since more than 4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Count of customers using smartphones (windows/android as OS) are more than the other type of device.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frequency of shopping 10 times a year is at 42% but for 31-40 times is 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more than 50% of the people are shopping with mobile as a device, hence the application/mobile graphic display of website should be taken care of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searched for e-tailer website first then 50% of them shifted to the application for succeeding logins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data we can say on an average customer spends more than 10 min for e-shopping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Customers uses the Debit/Credit cards for shopping as there are monetary benefits/ discounts offered by e-tailers are lucrative.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Customers abandoning the purchase are 68% reason are better alternative, promo code not working, change of price and lack of trust. All these reasons have to be addressed properly to increase the sell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541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8"/>
            <a:ext cx="10515600" cy="906904"/>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034322"/>
            <a:ext cx="10515600" cy="5696262"/>
          </a:xfrm>
        </p:spPr>
        <p:txBody>
          <a:bodyPr>
            <a:normAutofit lnSpcReduction="10000"/>
          </a:bodyPr>
          <a:lstStyle/>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 to 80% customers want website/application to easy to understand, and thinks that similar products to be highlighted for comparison, and complete information of seller must be there for purchase decision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 to 80% customers thinks that the application/website should be easy of navigation, high speed loading, user friendly interface and more payment options to be there.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Around 80% customers show trust on e-tailers for their availability through multiple channels for communication, they show empathy and guarantying privacy, and they got Monetary benefits too.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55% of customers enjoys shopping online, over 75% feels e-shopping is flexible, over 90% feels that the return/replacement policy is important.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 customers want to be part of loyalty programmes to get extra benefits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Satisfaction is depending upon following points value for money spent, benefits offered, wide variety of products, net benefit satisfaction, trust, speedy delivery</a:t>
            </a: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Amazon, Flipkart, Paytm, Myntra and Snapdeal are performing good.</a:t>
            </a: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rPr>
              <a:t> Amazon and </a:t>
            </a:r>
            <a:r>
              <a:rPr lang="en-US" sz="1800" dirty="0">
                <a:solidFill>
                  <a:srgbClr val="000000"/>
                </a:solidFill>
                <a:latin typeface="Times New Roman" panose="02020603050405020304" pitchFamily="18" charset="0"/>
                <a:ea typeface="Times New Roman" panose="02020603050405020304" pitchFamily="18" charset="0"/>
              </a:rPr>
              <a:t>F</a:t>
            </a:r>
            <a:r>
              <a:rPr lang="en-US" sz="1800" dirty="0">
                <a:solidFill>
                  <a:srgbClr val="000000"/>
                </a:solidFill>
                <a:effectLst/>
                <a:latin typeface="Times New Roman" panose="02020603050405020304" pitchFamily="18" charset="0"/>
                <a:ea typeface="Times New Roman" panose="02020603050405020304" pitchFamily="18" charset="0"/>
              </a:rPr>
              <a:t>lipkart must keep doing or enhance the policies pertaining to customers whereas </a:t>
            </a:r>
            <a:r>
              <a:rPr lang="en-US" sz="1800" dirty="0">
                <a:solidFill>
                  <a:srgbClr val="000000"/>
                </a:solidFill>
                <a:latin typeface="Times New Roman" panose="02020603050405020304" pitchFamily="18" charset="0"/>
                <a:ea typeface="Times New Roman" panose="02020603050405020304" pitchFamily="18" charset="0"/>
              </a:rPr>
              <a:t>P</a:t>
            </a:r>
            <a:r>
              <a:rPr lang="en-US" sz="1800" dirty="0">
                <a:solidFill>
                  <a:srgbClr val="000000"/>
                </a:solidFill>
                <a:effectLst/>
                <a:latin typeface="Times New Roman" panose="02020603050405020304" pitchFamily="18" charset="0"/>
                <a:ea typeface="Times New Roman" panose="02020603050405020304" pitchFamily="18" charset="0"/>
              </a:rPr>
              <a:t>aytm</a:t>
            </a:r>
            <a:r>
              <a:rPr lang="en-US" sz="1800" dirty="0">
                <a:solidFill>
                  <a:srgbClr val="000000"/>
                </a:solidFill>
                <a:latin typeface="Times New Roman" panose="02020603050405020304" pitchFamily="18" charset="0"/>
                <a:ea typeface="Times New Roman" panose="02020603050405020304" pitchFamily="18" charset="0"/>
              </a:rPr>
              <a:t>, Myntra and Snapdeal have to rework on their business model</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823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idx="4294967295"/>
          </p:nvPr>
        </p:nvSpPr>
        <p:spPr>
          <a:xfrm>
            <a:off x="838200" y="3020102"/>
            <a:ext cx="10515600" cy="1357313"/>
          </a:xfrm>
        </p:spPr>
        <p:txBody>
          <a:bodyPr>
            <a:normAutofit/>
          </a:bodyPr>
          <a:lstStyle/>
          <a:p>
            <a:pPr algn="ctr">
              <a:lnSpc>
                <a:spcPct val="150000"/>
              </a:lnSpc>
            </a:pPr>
            <a:r>
              <a:rPr lang="en-US">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6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lstStyle/>
          <a:p>
            <a:pPr>
              <a:lnSpc>
                <a:spcPct val="150000"/>
              </a:lnSpc>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a:t>
            </a: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Five major factors that contributed to the success of an e-commerce store have been identified as: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Service quality,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System quality,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quality,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Trust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Net benefit</a:t>
            </a:r>
          </a:p>
          <a:p>
            <a:endParaRPr lang="en-US" dirty="0"/>
          </a:p>
        </p:txBody>
      </p:sp>
    </p:spTree>
    <p:extLst>
      <p:ext uri="{BB962C8B-B14F-4D97-AF65-F5344CB8AC3E}">
        <p14:creationId xmlns:p14="http://schemas.microsoft.com/office/powerpoint/2010/main" val="348700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Understanding</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a:bodyPr>
          <a:lstStyle/>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organization’s survival depends on the customers needs and how we are serving it.</a:t>
            </a:r>
          </a:p>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Reliable customers are the most important customer. A reliable customer is one who buys repeatedly from the same e-tailers. Customers who are satisfied with the quality of their purchases from an e-tailer become reliable customers. Therefore customer satisfaction is essential.</a:t>
            </a:r>
          </a:p>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is ensured by delivering high quality products within less time with all the services offered to him. Satisfaction implies continual improvement. Continual improvement is the only way to keep customers satisfied and loyal.</a:t>
            </a:r>
          </a:p>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key to establishing customer focus is putting employees in touch with customers and empowering those employees to act as necessary to satisfy the customers according to their need.</a:t>
            </a:r>
          </a:p>
          <a:p>
            <a:pPr marL="0" indent="0">
              <a:buNone/>
            </a:pPr>
            <a:endParaRPr lang="en-US" dirty="0"/>
          </a:p>
        </p:txBody>
      </p:sp>
    </p:spTree>
    <p:extLst>
      <p:ext uri="{BB962C8B-B14F-4D97-AF65-F5344CB8AC3E}">
        <p14:creationId xmlns:p14="http://schemas.microsoft.com/office/powerpoint/2010/main" val="320178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E5D8-AC86-F732-1ABE-00A22726F60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Exploratory Data Analysis</a:t>
            </a:r>
            <a:endParaRPr lang="en-US" dirty="0"/>
          </a:p>
        </p:txBody>
      </p:sp>
    </p:spTree>
    <p:extLst>
      <p:ext uri="{BB962C8B-B14F-4D97-AF65-F5344CB8AC3E}">
        <p14:creationId xmlns:p14="http://schemas.microsoft.com/office/powerpoint/2010/main" val="57352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fontScale="92500" lnSpcReduction="20000"/>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Female respondents (67.29%) are more than male respondents (32.71%), which can tell us that women are doing online shopping more than men.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Women need to be focused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30.11% buyers are having age group 31 to 40 years, followed by 21 to 30 years (29.37%) in which women are having more count than men.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Age group 21 and above need to focus according to their needs both for men and women.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the dataset the respondents are more from Delhi, Greater Noida, Noida, Bangalore, Karnal in descending order count.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 according to their location the recommendations /suggestions of the products can be given.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data set the Greater Noida pin code location shows high counts (14.13%).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36.43% people are 4 years and older doing e-shopping, followed by 24.16% 2-3years and least is 1-2 years with 5.95%.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It shows that People started trusting the Ecommerce websites preferably to shop the trend is increasing. In which the Women count is more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6383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fontScale="85000" lnSpcReduction="10000"/>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last 1 year the shopping frequency is for less than 10 times is more (42.38%). And for 31 to 41 and above is 38.89% which is quite good.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Need to focus these category buyers and influence them to buy more by suggesting them the variety of range of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interesting to know that 70.26% people do shopping from mobile internet, followed by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(28.25%) and very less 1.49% uses dial up connection.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Female percentage is 70% in accessing the ecommerce websites from mobile.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phones are being used by 52.42% people majority are women in it, laptops are used as a device by 31.97%, and 11.15% are only using desktops.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graphics/appearance and easiness of handling the website on mobile to be improved to attract the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can be seen that most of the people are not knowing the display size of their mobile have opted others (almost 50%) in which women are more in count.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average size of mobile screen can be assumed as 5 inches and the graphics can be upgraded accordingly.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45.35% people uses windows/windows mobile as operating system, followed by the Android users at 31.60, and last in row is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 with 23.05%.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39750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80.30% people uses Chrome bowser to access the website and 14.87% safari and opera and Mozilla nearly 2% each.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 the performance/compatibility with all browsers to be there but for chrome should be exceptionally great.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85.50% people have followed search engine to arrive for very first time on website, followed by content making and display advertising. New Customers are preferring to access the website from google itself.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1</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visit people shifted the from search engine to mobile application (31.97%) still the search engine has almost equal share (32.34%) for the visit, then 26.02% have used direct URL.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Mobile Application and search engine both to be optimized for the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People spending more than 15 min are 45.72%, and that of 6 to 10 min are 26.39%, 11-15 min are 17.10%.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On an average more than 60% of people spends more than 11mins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74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lnSpcReduction="10000"/>
          </a:bodyPr>
          <a:lstStyle/>
          <a:p>
            <a:pPr marR="0" lvl="0"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Debit and Credit cards are being used as a payment option are 55.02%, followed by cash on delivery 28.25% and 16.73% using e-wallets.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More benefits/discounts to be offered on the debit and credit cards.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People abandoned the purchase from putting in into cart are 67.57% who abandon sometime and 	17.84% abandoning never.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We have to focus on these category Customers only for purchase to convert them to never doing it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Investigating the cause of the abandoning because customers are as follows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having better alternative option (49.44%).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promo code not applicable (20.07%)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Change in price 13.75%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Lack of trust 11.32%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No preferred mode of payment 5.20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buFont typeface="Wingdings" panose="05000000000000000000" pitchFamily="2" charset="2"/>
              <a:buChar char="v"/>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All above issues need to addressed to increase the customer satisfaction and trust and to never abandoning attitude.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21409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Findings Related to Information Quality </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content on the website must be easy to read and understand have replied, 60.97% Strongly Agreed, 29.74% Agreed, 6.69% Strongly Disagree, 2.60% are indifferent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on similar product to the one highlighted is important for product comparison, 43.14% Strongly Agreed, 34.20% Agreed, 15.99% Strongly Disagree, 6.69%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Complete information on listed seller and product being offered is important for purchase decision, 32.34% Strongly Agreed, 37.55% Agreed, 12% Strongly Disagree, 19.33%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relevant information on listed products must be stated clearly, 39.78% Strongly Agreed, 49.07% Agreed, 12% Strongly Disagree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Nearly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50% and more people thinks that information provided about product is relevant and complete also similar products are highlighted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835480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2341</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Theme</vt:lpstr>
      <vt:lpstr>E-retail factors for customer activation and retention - Analysis</vt:lpstr>
      <vt:lpstr>Introduction</vt:lpstr>
      <vt:lpstr>Understanding</vt:lpstr>
      <vt:lpstr>Exploratory Data Analysis</vt:lpstr>
      <vt:lpstr>General Findings from data</vt:lpstr>
      <vt:lpstr>General Findings from data</vt:lpstr>
      <vt:lpstr>General Findings from data</vt:lpstr>
      <vt:lpstr>General Findings from data</vt:lpstr>
      <vt:lpstr>Findings Related to Information Quality </vt:lpstr>
      <vt:lpstr>Findings System Quality </vt:lpstr>
      <vt:lpstr>Findings of trust and net benefit</vt:lpstr>
      <vt:lpstr>Findings of Trust and Net Benefit</vt:lpstr>
      <vt:lpstr>Findings for Customer Satisfaction</vt:lpstr>
      <vt:lpstr>Findings for Customer Satisfaction</vt:lpstr>
      <vt:lpstr>Findings on Comparison between Online Retailers</vt:lpstr>
      <vt:lpstr>Findings on Comparison between Online Retailers</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ADMIN</dc:creator>
  <cp:lastModifiedBy>Nikhil Kumar</cp:lastModifiedBy>
  <cp:revision>11</cp:revision>
  <dcterms:created xsi:type="dcterms:W3CDTF">2023-01-12T04:34:09Z</dcterms:created>
  <dcterms:modified xsi:type="dcterms:W3CDTF">2023-01-12T15:46:24Z</dcterms:modified>
</cp:coreProperties>
</file>