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68" r:id="rId6"/>
    <p:sldId id="261" r:id="rId7"/>
    <p:sldId id="262" r:id="rId8"/>
    <p:sldId id="270" r:id="rId9"/>
    <p:sldId id="271" r:id="rId10"/>
    <p:sldId id="272" r:id="rId11"/>
    <p:sldId id="277" r:id="rId12"/>
    <p:sldId id="263" r:id="rId13"/>
    <p:sldId id="264" r:id="rId14"/>
    <p:sldId id="265" r:id="rId15"/>
    <p:sldId id="275" r:id="rId16"/>
    <p:sldId id="276"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9178" y="815361"/>
            <a:ext cx="8528895" cy="2293599"/>
          </a:xfrm>
        </p:spPr>
        <p:txBody>
          <a:bodyPr>
            <a:normAutofit fontScale="90000"/>
          </a:bodyPr>
          <a:lstStyle/>
          <a:p>
            <a:r>
              <a:rPr lang="en-US" sz="2400" b="1" cap="none" dirty="0" smtClean="0">
                <a:ln w="0">
                  <a:noFill/>
                </a:ln>
                <a:effectLst>
                  <a:outerShdw blurRad="38100" dist="19050" dir="2700000" algn="tl" rotWithShape="0">
                    <a:schemeClr val="dk1">
                      <a:alpha val="40000"/>
                    </a:schemeClr>
                  </a:outerShdw>
                </a:effectLst>
              </a:rPr>
              <a:t>		      </a:t>
            </a:r>
            <a:r>
              <a:rPr lang="el-GR" sz="2400" b="1" cap="none" dirty="0" smtClean="0">
                <a:ln w="0">
                  <a:noFill/>
                </a:ln>
                <a:effectLst>
                  <a:outerShdw blurRad="38100" dist="19050" dir="2700000" algn="tl" rotWithShape="0">
                    <a:schemeClr val="dk1">
                      <a:alpha val="40000"/>
                    </a:schemeClr>
                  </a:outerShdw>
                </a:effectLst>
              </a:rPr>
              <a:t>Εθνικό Μετσόβιο Πολυτεχνείο</a:t>
            </a:r>
            <a:br>
              <a:rPr lang="el-GR" sz="2400" b="1" cap="none" dirty="0" smtClean="0">
                <a:ln w="0">
                  <a:noFill/>
                </a:ln>
                <a:effectLst>
                  <a:outerShdw blurRad="38100" dist="19050" dir="2700000" algn="tl" rotWithShape="0">
                    <a:schemeClr val="dk1">
                      <a:alpha val="40000"/>
                    </a:schemeClr>
                  </a:outerShdw>
                </a:effectLst>
              </a:rPr>
            </a:br>
            <a:r>
              <a:rPr lang="en-US" sz="2400" b="1" cap="none" dirty="0" smtClean="0">
                <a:ln w="0">
                  <a:noFill/>
                </a:ln>
                <a:effectLst>
                  <a:outerShdw blurRad="38100" dist="19050" dir="2700000" algn="tl" rotWithShape="0">
                    <a:schemeClr val="dk1">
                      <a:alpha val="40000"/>
                    </a:schemeClr>
                  </a:outerShdw>
                </a:effectLst>
              </a:rPr>
              <a:t>       </a:t>
            </a:r>
            <a:r>
              <a:rPr lang="el-GR" sz="2400" b="1" cap="none" dirty="0" smtClean="0">
                <a:ln w="0">
                  <a:noFill/>
                </a:ln>
                <a:effectLst>
                  <a:outerShdw blurRad="38100" dist="19050" dir="2700000" algn="tl" rotWithShape="0">
                    <a:schemeClr val="dk1">
                      <a:alpha val="40000"/>
                    </a:schemeClr>
                  </a:outerShdw>
                </a:effectLst>
              </a:rPr>
              <a:t>Σχολή Ηλεκτρολόγων Μηχανικών Και Μηχανικών Υπολογιστών</a:t>
            </a:r>
            <a:r>
              <a:rPr lang="en-US" sz="2400" b="1" cap="none" dirty="0" smtClean="0">
                <a:ln w="0">
                  <a:noFill/>
                </a:ln>
                <a:effectLst>
                  <a:outerShdw blurRad="38100" dist="19050" dir="2700000" algn="tl" rotWithShape="0">
                    <a:schemeClr val="dk1">
                      <a:alpha val="40000"/>
                    </a:schemeClr>
                  </a:outerShdw>
                </a:effectLst>
              </a:rPr>
              <a:t/>
            </a:r>
            <a:br>
              <a:rPr lang="en-US" sz="2400" b="1" cap="none" dirty="0" smtClean="0">
                <a:ln w="0">
                  <a:noFill/>
                </a:ln>
                <a:effectLst>
                  <a:outerShdw blurRad="38100" dist="19050" dir="2700000" algn="tl" rotWithShape="0">
                    <a:schemeClr val="dk1">
                      <a:alpha val="40000"/>
                    </a:schemeClr>
                  </a:outerShdw>
                </a:effectLst>
              </a:rPr>
            </a:br>
            <a:r>
              <a:rPr lang="en-US" sz="2400" b="1" cap="none" dirty="0" smtClean="0">
                <a:ln w="0">
                  <a:noFill/>
                </a:ln>
                <a:effectLst>
                  <a:outerShdw blurRad="38100" dist="19050" dir="2700000" algn="tl" rotWithShape="0">
                    <a:schemeClr val="dk1">
                      <a:alpha val="40000"/>
                    </a:schemeClr>
                  </a:outerShdw>
                </a:effectLst>
              </a:rPr>
              <a:t/>
            </a:r>
            <a:br>
              <a:rPr lang="en-US" sz="2400" b="1" cap="none" dirty="0" smtClean="0">
                <a:ln w="0">
                  <a:noFill/>
                </a:ln>
                <a:effectLst>
                  <a:outerShdw blurRad="38100" dist="19050" dir="2700000" algn="tl" rotWithShape="0">
                    <a:schemeClr val="dk1">
                      <a:alpha val="40000"/>
                    </a:schemeClr>
                  </a:outerShdw>
                </a:effectLst>
              </a:rPr>
            </a:br>
            <a:r>
              <a:rPr lang="en-US" sz="2400" b="1" cap="none" dirty="0" smtClean="0">
                <a:ln w="0">
                  <a:noFill/>
                </a:ln>
                <a:effectLst>
                  <a:outerShdw blurRad="38100" dist="19050" dir="2700000" algn="tl" rotWithShape="0">
                    <a:schemeClr val="dk1">
                      <a:alpha val="40000"/>
                    </a:schemeClr>
                  </a:outerShdw>
                </a:effectLst>
              </a:rPr>
              <a:t>	</a:t>
            </a:r>
            <a:r>
              <a:rPr lang="el-GR" sz="2400" b="1" cap="none" dirty="0" smtClean="0"/>
              <a:t>Εξαμηνιαία Εργασία Μαθήματος Μηχανική Μάθηση</a:t>
            </a:r>
            <a:r>
              <a:rPr lang="el-GR" sz="2400" b="1" dirty="0"/>
              <a:t/>
            </a:r>
            <a:br>
              <a:rPr lang="el-GR" sz="2400" b="1" dirty="0"/>
            </a:br>
            <a:r>
              <a:rPr lang="el-GR" sz="2400" b="1" dirty="0">
                <a:ln w="0">
                  <a:noFill/>
                </a:ln>
                <a:effectLst>
                  <a:outerShdw blurRad="38100" dist="19050" dir="2700000" algn="tl" rotWithShape="0">
                    <a:schemeClr val="dk1">
                      <a:alpha val="40000"/>
                    </a:schemeClr>
                  </a:outerShdw>
                </a:effectLst>
              </a:rPr>
              <a:t/>
            </a:r>
            <a:br>
              <a:rPr lang="el-GR" sz="2400" b="1" dirty="0">
                <a:ln w="0">
                  <a:noFill/>
                </a:ln>
                <a:effectLst>
                  <a:outerShdw blurRad="38100" dist="19050" dir="2700000" algn="tl" rotWithShape="0">
                    <a:schemeClr val="dk1">
                      <a:alpha val="40000"/>
                    </a:schemeClr>
                  </a:outerShdw>
                </a:effectLst>
              </a:rPr>
            </a:br>
            <a:r>
              <a:rPr lang="en-US" sz="2400" dirty="0">
                <a:ln w="0"/>
                <a:effectLst>
                  <a:outerShdw blurRad="38100" dist="19050" dir="2700000" algn="tl" rotWithShape="0">
                    <a:schemeClr val="dk1">
                      <a:alpha val="40000"/>
                    </a:schemeClr>
                  </a:outerShdw>
                </a:effectLst>
              </a:rPr>
              <a:t/>
            </a:r>
            <a:br>
              <a:rPr lang="en-US" sz="2400" dirty="0">
                <a:ln w="0"/>
                <a:effectLst>
                  <a:outerShdw blurRad="38100" dist="19050" dir="2700000" algn="tl" rotWithShape="0">
                    <a:schemeClr val="dk1">
                      <a:alpha val="40000"/>
                    </a:schemeClr>
                  </a:outerShdw>
                </a:effectLst>
              </a:rPr>
            </a:br>
            <a:endParaRPr lang="en-US" sz="2400" dirty="0"/>
          </a:p>
        </p:txBody>
      </p:sp>
      <p:sp>
        <p:nvSpPr>
          <p:cNvPr id="3" name="Subtitle 2"/>
          <p:cNvSpPr>
            <a:spLocks noGrp="1"/>
          </p:cNvSpPr>
          <p:nvPr>
            <p:ph type="subTitle" idx="1"/>
          </p:nvPr>
        </p:nvSpPr>
        <p:spPr>
          <a:xfrm>
            <a:off x="2065082" y="3553097"/>
            <a:ext cx="8777089" cy="2416628"/>
          </a:xfrm>
        </p:spPr>
        <p:txBody>
          <a:bodyPr>
            <a:noAutofit/>
          </a:bodyPr>
          <a:lstStyle/>
          <a:p>
            <a:pPr algn="ctr"/>
            <a:r>
              <a:rPr lang="el-GR" sz="2000" cap="none" dirty="0" smtClean="0"/>
              <a:t>Γιώργος Βερνίκος Α</a:t>
            </a:r>
            <a:r>
              <a:rPr lang="en-US" sz="2000" cap="none" dirty="0" smtClean="0"/>
              <a:t>.</a:t>
            </a:r>
            <a:r>
              <a:rPr lang="el-GR" sz="2000" cap="none" dirty="0" smtClean="0"/>
              <a:t>Μ</a:t>
            </a:r>
            <a:r>
              <a:rPr lang="en-US" sz="2000" cap="none" dirty="0" smtClean="0"/>
              <a:t>.: </a:t>
            </a:r>
            <a:r>
              <a:rPr lang="el-GR" sz="2000" cap="none" dirty="0" smtClean="0"/>
              <a:t>03400005</a:t>
            </a:r>
          </a:p>
          <a:p>
            <a:pPr algn="ctr"/>
            <a:r>
              <a:rPr lang="el-GR" sz="2000" cap="none" dirty="0" smtClean="0"/>
              <a:t/>
            </a:r>
            <a:br>
              <a:rPr lang="el-GR" sz="2000" cap="none" dirty="0" smtClean="0"/>
            </a:br>
            <a:r>
              <a:rPr lang="el-GR" sz="2000" cap="none" dirty="0" smtClean="0"/>
              <a:t>Νικηφόρος Μανδηλαράς Α</a:t>
            </a:r>
            <a:r>
              <a:rPr lang="en-US" sz="2000" cap="none" dirty="0" smtClean="0"/>
              <a:t>.</a:t>
            </a:r>
            <a:r>
              <a:rPr lang="el-GR" sz="2000" cap="none" dirty="0" smtClean="0"/>
              <a:t>Μ</a:t>
            </a:r>
            <a:r>
              <a:rPr lang="en-US" sz="2000" cap="none" dirty="0" smtClean="0"/>
              <a:t>.: </a:t>
            </a:r>
            <a:r>
              <a:rPr lang="el-GR" sz="2000" cap="none" dirty="0" smtClean="0"/>
              <a:t>03400022</a:t>
            </a:r>
          </a:p>
          <a:p>
            <a:pPr algn="ctr"/>
            <a:endParaRPr lang="el-GR" sz="2000" cap="none" dirty="0" smtClean="0"/>
          </a:p>
          <a:p>
            <a:pPr algn="ctr"/>
            <a:r>
              <a:rPr lang="el-GR" sz="2000" cap="none" dirty="0" smtClean="0"/>
              <a:t>Χρήστος Σπυρόπουλος Α</a:t>
            </a:r>
            <a:r>
              <a:rPr lang="en-US" sz="2000" cap="none" dirty="0" smtClean="0"/>
              <a:t>.</a:t>
            </a:r>
            <a:r>
              <a:rPr lang="el-GR" sz="2000" cap="none" dirty="0" smtClean="0"/>
              <a:t>Μ</a:t>
            </a:r>
            <a:r>
              <a:rPr lang="en-US" sz="2000" cap="none" dirty="0" smtClean="0"/>
              <a:t>.: </a:t>
            </a:r>
            <a:r>
              <a:rPr lang="el-GR" sz="2000" cap="none" dirty="0" smtClean="0"/>
              <a:t>03400035</a:t>
            </a:r>
            <a:endParaRPr lang="en-US" sz="2000" cap="none" dirty="0" smtClean="0"/>
          </a:p>
          <a:p>
            <a:endParaRPr lang="en-US" sz="2000" dirty="0"/>
          </a:p>
        </p:txBody>
      </p:sp>
    </p:spTree>
    <p:extLst>
      <p:ext uri="{BB962C8B-B14F-4D97-AF65-F5344CB8AC3E}">
        <p14:creationId xmlns:p14="http://schemas.microsoft.com/office/powerpoint/2010/main" val="2007498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Cnn</a:t>
            </a:r>
            <a:r>
              <a:rPr lang="en-US" dirty="0" smtClean="0"/>
              <a:t> (</a:t>
            </a:r>
            <a:r>
              <a:rPr lang="en-US" cap="none" dirty="0" smtClean="0"/>
              <a:t>Convolutional neural network</a:t>
            </a:r>
            <a:r>
              <a:rPr lang="en-US" dirty="0" smtClean="0"/>
              <a:t>)</a:t>
            </a:r>
            <a:endParaRPr lang="en-US" dirty="0"/>
          </a:p>
        </p:txBody>
      </p:sp>
      <p:sp>
        <p:nvSpPr>
          <p:cNvPr id="3" name="Content Placeholder 2"/>
          <p:cNvSpPr>
            <a:spLocks noGrp="1"/>
          </p:cNvSpPr>
          <p:nvPr>
            <p:ph idx="1"/>
          </p:nvPr>
        </p:nvSpPr>
        <p:spPr/>
        <p:txBody>
          <a:bodyPr/>
          <a:lstStyle/>
          <a:p>
            <a:pPr algn="just"/>
            <a:r>
              <a:rPr lang="el-GR" dirty="0" smtClean="0">
                <a:latin typeface="Arial" panose="020B0604020202020204" pitchFamily="34" charset="0"/>
                <a:cs typeface="Arial" panose="020B0604020202020204" pitchFamily="34" charset="0"/>
              </a:rPr>
              <a:t>Προσθήκη </a:t>
            </a:r>
            <a:r>
              <a:rPr lang="el-GR" dirty="0" err="1" smtClean="0">
                <a:latin typeface="Arial" panose="020B0604020202020204" pitchFamily="34" charset="0"/>
                <a:cs typeface="Arial" panose="020B0604020202020204" pitchFamily="34" charset="0"/>
              </a:rPr>
              <a:t>συνελικτικών</a:t>
            </a:r>
            <a:r>
              <a:rPr lang="el-GR" dirty="0" smtClean="0">
                <a:latin typeface="Arial" panose="020B0604020202020204" pitchFamily="34" charset="0"/>
                <a:cs typeface="Arial" panose="020B0604020202020204" pitchFamily="34" charset="0"/>
              </a:rPr>
              <a:t> επιπέδων πριν το </a:t>
            </a:r>
            <a:r>
              <a:rPr lang="en-US" dirty="0" smtClean="0">
                <a:latin typeface="Arial" panose="020B0604020202020204" pitchFamily="34" charset="0"/>
                <a:cs typeface="Arial" panose="020B0604020202020204" pitchFamily="34" charset="0"/>
              </a:rPr>
              <a:t>LSTM</a:t>
            </a:r>
            <a:r>
              <a:rPr lang="el-GR" dirty="0" smtClean="0">
                <a:latin typeface="Arial" panose="020B0604020202020204" pitchFamily="34" charset="0"/>
                <a:cs typeface="Arial" panose="020B0604020202020204" pitchFamily="34" charset="0"/>
              </a:rPr>
              <a:t>, ώστε να μάθει το δίκτυο μόνο του ποια χαρακτηριστικά θα εξαχθούν από την είσοδο.</a:t>
            </a:r>
            <a:endParaRPr lang="en-US" dirty="0">
              <a:latin typeface="Arial" panose="020B0604020202020204" pitchFamily="34" charset="0"/>
              <a:cs typeface="Arial" panose="020B0604020202020204" pitchFamily="34" charset="0"/>
            </a:endParaRPr>
          </a:p>
          <a:p>
            <a:pPr algn="just"/>
            <a:r>
              <a:rPr lang="el-GR" dirty="0" smtClean="0">
                <a:latin typeface="Arial" panose="020B0604020202020204" pitchFamily="34" charset="0"/>
                <a:cs typeface="Arial" panose="020B0604020202020204" pitchFamily="34" charset="0"/>
              </a:rPr>
              <a:t>Αποκλειστική χρήση </a:t>
            </a:r>
            <a:r>
              <a:rPr lang="el-GR" dirty="0" err="1" smtClean="0">
                <a:latin typeface="Arial" panose="020B0604020202020204" pitchFamily="34" charset="0"/>
                <a:cs typeface="Arial" panose="020B0604020202020204" pitchFamily="34" charset="0"/>
              </a:rPr>
              <a:t>συνελικτικών</a:t>
            </a:r>
            <a:r>
              <a:rPr lang="el-GR" dirty="0" smtClean="0">
                <a:latin typeface="Arial" panose="020B0604020202020204" pitchFamily="34" charset="0"/>
                <a:cs typeface="Arial" panose="020B0604020202020204" pitchFamily="34" charset="0"/>
              </a:rPr>
              <a:t> επιπέδων.</a:t>
            </a:r>
          </a:p>
          <a:p>
            <a:pPr algn="just"/>
            <a:r>
              <a:rPr lang="el-GR" dirty="0" smtClean="0">
                <a:latin typeface="Arial" panose="020B0604020202020204" pitchFamily="34" charset="0"/>
                <a:cs typeface="Arial" panose="020B0604020202020204" pitchFamily="34" charset="0"/>
              </a:rPr>
              <a:t>Τα </a:t>
            </a:r>
            <a:r>
              <a:rPr lang="el-GR" dirty="0" err="1" smtClean="0">
                <a:latin typeface="Arial" panose="020B0604020202020204" pitchFamily="34" charset="0"/>
                <a:cs typeface="Arial" panose="020B0604020202020204" pitchFamily="34" charset="0"/>
              </a:rPr>
              <a:t>συνελεκτικά</a:t>
            </a:r>
            <a:r>
              <a:rPr lang="el-GR" dirty="0" smtClean="0">
                <a:latin typeface="Arial" panose="020B0604020202020204" pitchFamily="34" charset="0"/>
                <a:cs typeface="Arial" panose="020B0604020202020204" pitchFamily="34" charset="0"/>
              </a:rPr>
              <a:t> επίπεδα πραγματοποιούσαν με τη σειρά:</a:t>
            </a:r>
          </a:p>
          <a:p>
            <a:pPr lvl="1" algn="just"/>
            <a:r>
              <a:rPr lang="el-GR" dirty="0" smtClean="0">
                <a:latin typeface="Arial" panose="020B0604020202020204" pitchFamily="34" charset="0"/>
                <a:cs typeface="Arial" panose="020B0604020202020204" pitchFamily="34" charset="0"/>
              </a:rPr>
              <a:t>Συνέλιξη</a:t>
            </a:r>
          </a:p>
          <a:p>
            <a:pPr lvl="1" algn="just"/>
            <a:r>
              <a:rPr lang="en-US" dirty="0" smtClean="0">
                <a:latin typeface="Arial" panose="020B0604020202020204" pitchFamily="34" charset="0"/>
                <a:cs typeface="Arial" panose="020B0604020202020204" pitchFamily="34" charset="0"/>
              </a:rPr>
              <a:t>Batch normalization</a:t>
            </a:r>
          </a:p>
          <a:p>
            <a:pPr lvl="1" algn="just"/>
            <a:r>
              <a:rPr lang="el-GR" dirty="0" smtClean="0">
                <a:latin typeface="Arial" panose="020B0604020202020204" pitchFamily="34" charset="0"/>
                <a:cs typeface="Arial" panose="020B0604020202020204" pitchFamily="34" charset="0"/>
              </a:rPr>
              <a:t>Ενεργοποίηση (</a:t>
            </a:r>
            <a:r>
              <a:rPr lang="en-US" dirty="0" err="1" smtClean="0">
                <a:latin typeface="Arial" panose="020B0604020202020204" pitchFamily="34" charset="0"/>
                <a:cs typeface="Arial" panose="020B0604020202020204" pitchFamily="34" charset="0"/>
              </a:rPr>
              <a:t>Relu</a:t>
            </a:r>
            <a:r>
              <a:rPr lang="el-GR"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lvl="1" algn="just"/>
            <a:r>
              <a:rPr lang="en-US" dirty="0" smtClean="0">
                <a:latin typeface="Arial" panose="020B0604020202020204" pitchFamily="34" charset="0"/>
                <a:cs typeface="Arial" panose="020B0604020202020204" pitchFamily="34" charset="0"/>
              </a:rPr>
              <a:t>Max pooling</a:t>
            </a:r>
            <a:endParaRPr lang="el-G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5351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Cnn</a:t>
            </a:r>
            <a:r>
              <a:rPr lang="en-US" dirty="0"/>
              <a:t> (</a:t>
            </a:r>
            <a:r>
              <a:rPr lang="en-US" cap="none" dirty="0"/>
              <a:t>Convolutional neural network</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3933" y="1972491"/>
            <a:ext cx="8580144" cy="3984171"/>
          </a:xfrm>
        </p:spPr>
      </p:pic>
    </p:spTree>
    <p:extLst>
      <p:ext uri="{BB962C8B-B14F-4D97-AF65-F5344CB8AC3E}">
        <p14:creationId xmlns:p14="http://schemas.microsoft.com/office/powerpoint/2010/main" val="3212562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cap="none" dirty="0" smtClean="0">
                <a:latin typeface="Arial" panose="020B0604020202020204" pitchFamily="34" charset="0"/>
                <a:cs typeface="Arial" panose="020B0604020202020204" pitchFamily="34" charset="0"/>
              </a:rPr>
              <a:t>Αποτελέσματα</a:t>
            </a:r>
            <a:endParaRPr lang="en-US" cap="none"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609558"/>
              </p:ext>
            </p:extLst>
          </p:nvPr>
        </p:nvGraphicFramePr>
        <p:xfrm>
          <a:off x="2847703" y="1946368"/>
          <a:ext cx="6531428" cy="4075608"/>
        </p:xfrm>
        <a:graphic>
          <a:graphicData uri="http://schemas.openxmlformats.org/drawingml/2006/table">
            <a:tbl>
              <a:tblPr/>
              <a:tblGrid>
                <a:gridCol w="2900148">
                  <a:extLst>
                    <a:ext uri="{9D8B030D-6E8A-4147-A177-3AD203B41FA5}">
                      <a16:colId xmlns:a16="http://schemas.microsoft.com/office/drawing/2014/main" val="1015829696"/>
                    </a:ext>
                  </a:extLst>
                </a:gridCol>
                <a:gridCol w="3631280">
                  <a:extLst>
                    <a:ext uri="{9D8B030D-6E8A-4147-A177-3AD203B41FA5}">
                      <a16:colId xmlns:a16="http://schemas.microsoft.com/office/drawing/2014/main" val="2440645213"/>
                    </a:ext>
                  </a:extLst>
                </a:gridCol>
              </a:tblGrid>
              <a:tr h="679268">
                <a:tc>
                  <a:txBody>
                    <a:bodyPr/>
                    <a:lstStyle/>
                    <a:p>
                      <a:pPr algn="ctr" fontAlgn="ctr"/>
                      <a:r>
                        <a:rPr lang="en-US" sz="1800" b="0" i="0" u="none" strike="noStrike" dirty="0">
                          <a:solidFill>
                            <a:srgbClr val="000000"/>
                          </a:solidFill>
                          <a:effectLst/>
                          <a:latin typeface="Calibri" panose="020F050202020403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279902"/>
                  </a:ext>
                </a:extLst>
              </a:tr>
              <a:tr h="679268">
                <a:tc>
                  <a:txBody>
                    <a:bodyPr/>
                    <a:lstStyle/>
                    <a:p>
                      <a:pPr algn="ctr" fontAlgn="ctr"/>
                      <a:r>
                        <a:rPr lang="en-US" sz="1800" b="0" i="0" u="none" strike="noStrike" dirty="0">
                          <a:solidFill>
                            <a:srgbClr val="000000"/>
                          </a:solidFill>
                          <a:effectLst/>
                          <a:latin typeface="Calibri" panose="020F0502020204030204" pitchFamily="34" charset="0"/>
                        </a:rPr>
                        <a:t>DNN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69.71%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388818"/>
                  </a:ext>
                </a:extLst>
              </a:tr>
              <a:tr h="679268">
                <a:tc>
                  <a:txBody>
                    <a:bodyPr/>
                    <a:lstStyle/>
                    <a:p>
                      <a:pPr algn="ctr" fontAlgn="ctr"/>
                      <a:r>
                        <a:rPr lang="en-US" sz="1800" b="0" i="0" u="none" strike="noStrike" dirty="0">
                          <a:solidFill>
                            <a:srgbClr val="000000"/>
                          </a:solidFill>
                          <a:effectLst/>
                          <a:latin typeface="Calibri" panose="020F0502020204030204" pitchFamily="34" charset="0"/>
                        </a:rPr>
                        <a:t>LSTM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56.96%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8297082"/>
                  </a:ext>
                </a:extLst>
              </a:tr>
              <a:tr h="679268">
                <a:tc>
                  <a:txBody>
                    <a:bodyPr/>
                    <a:lstStyle/>
                    <a:p>
                      <a:pPr algn="ctr" fontAlgn="ctr"/>
                      <a:r>
                        <a:rPr lang="en-US" sz="1800" b="1" i="0" u="none" strike="noStrike" dirty="0" smtClean="0">
                          <a:solidFill>
                            <a:srgbClr val="000000"/>
                          </a:solidFill>
                          <a:effectLst/>
                          <a:latin typeface="Calibri" panose="020F0502020204030204" pitchFamily="34" charset="0"/>
                        </a:rPr>
                        <a:t>1dConv </a:t>
                      </a:r>
                      <a:r>
                        <a:rPr lang="en-US" sz="1800" b="1" i="0" u="none" strike="noStrike" dirty="0">
                          <a:solidFill>
                            <a:srgbClr val="000000"/>
                          </a:solidFill>
                          <a:effectLst/>
                          <a:latin typeface="Calibri" panose="020F0502020204030204" pitchFamily="34" charset="0"/>
                        </a:rPr>
                        <a:t>(in time</a:t>
                      </a:r>
                      <a:r>
                        <a:rPr lang="en-US" sz="1800" b="1" i="0" u="none" strike="noStrike" dirty="0" smtClean="0">
                          <a:solidFill>
                            <a:srgbClr val="000000"/>
                          </a:solidFill>
                          <a:effectLst/>
                          <a:latin typeface="Calibri" panose="020F0502020204030204" pitchFamily="34" charset="0"/>
                        </a:rPr>
                        <a:t>)</a:t>
                      </a:r>
                      <a:r>
                        <a:rPr lang="el-GR" sz="1800" b="1" i="0" u="none" strike="noStrike" dirty="0" smtClean="0">
                          <a:solidFill>
                            <a:srgbClr val="000000"/>
                          </a:solidFill>
                          <a:effectLst/>
                          <a:latin typeface="Calibri" panose="020F0502020204030204" pitchFamily="34" charset="0"/>
                        </a:rPr>
                        <a:t>+ </a:t>
                      </a:r>
                      <a:r>
                        <a:rPr lang="en-US" sz="1800" b="1" i="0" u="none" strike="noStrike" dirty="0" smtClean="0">
                          <a:solidFill>
                            <a:srgbClr val="000000"/>
                          </a:solidFill>
                          <a:effectLst/>
                          <a:latin typeface="Calibri" panose="020F0502020204030204" pitchFamily="34" charset="0"/>
                        </a:rPr>
                        <a:t>LSTM</a:t>
                      </a:r>
                      <a:endParaRPr lang="en-US" sz="18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panose="020F0502020204030204" pitchFamily="34" charset="0"/>
                        </a:rPr>
                        <a:t>71.31%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4084405"/>
                  </a:ext>
                </a:extLst>
              </a:tr>
              <a:tr h="679268">
                <a:tc>
                  <a:txBody>
                    <a:bodyPr/>
                    <a:lstStyle/>
                    <a:p>
                      <a:pPr algn="ctr" fontAlgn="ctr"/>
                      <a:r>
                        <a:rPr lang="en-US" sz="1800" b="0" i="0" u="none" strike="noStrike" dirty="0" smtClean="0">
                          <a:solidFill>
                            <a:srgbClr val="000000"/>
                          </a:solidFill>
                          <a:effectLst/>
                          <a:latin typeface="Calibri" panose="020F0502020204030204" pitchFamily="34" charset="0"/>
                        </a:rPr>
                        <a:t>1dConv </a:t>
                      </a:r>
                      <a:r>
                        <a:rPr lang="en-US" sz="1800" b="0" i="0" u="none" strike="noStrike" dirty="0">
                          <a:solidFill>
                            <a:srgbClr val="000000"/>
                          </a:solidFill>
                          <a:effectLst/>
                          <a:latin typeface="Calibri" panose="020F0502020204030204" pitchFamily="34" charset="0"/>
                        </a:rPr>
                        <a:t>(in space</a:t>
                      </a:r>
                      <a:r>
                        <a:rPr lang="en-US" sz="1800" b="0" i="0" u="none" strike="noStrike" dirty="0" smtClean="0">
                          <a:solidFill>
                            <a:srgbClr val="000000"/>
                          </a:solidFill>
                          <a:effectLst/>
                          <a:latin typeface="Calibri" panose="020F0502020204030204" pitchFamily="34" charset="0"/>
                        </a:rPr>
                        <a:t>)+ LSTM</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68.44%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815883"/>
                  </a:ext>
                </a:extLst>
              </a:tr>
              <a:tr h="679268">
                <a:tc>
                  <a:txBody>
                    <a:bodyPr/>
                    <a:lstStyle/>
                    <a:p>
                      <a:pPr algn="ctr" fontAlgn="ctr"/>
                      <a:r>
                        <a:rPr lang="en-US" sz="1800" b="0" i="0" u="none" strike="noStrike">
                          <a:solidFill>
                            <a:srgbClr val="000000"/>
                          </a:solidFill>
                          <a:effectLst/>
                          <a:latin typeface="Calibri" panose="020F0502020204030204" pitchFamily="34" charset="0"/>
                        </a:rPr>
                        <a:t>CNN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68.97%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271919"/>
                  </a:ext>
                </a:extLst>
              </a:tr>
            </a:tbl>
          </a:graphicData>
        </a:graphic>
      </p:graphicFrame>
    </p:spTree>
    <p:extLst>
      <p:ext uri="{BB962C8B-B14F-4D97-AF65-F5344CB8AC3E}">
        <p14:creationId xmlns:p14="http://schemas.microsoft.com/office/powerpoint/2010/main" val="1910301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cap="none" dirty="0" smtClean="0">
                <a:latin typeface="Arial" panose="020B0604020202020204" pitchFamily="34" charset="0"/>
                <a:cs typeface="Arial" panose="020B0604020202020204" pitchFamily="34" charset="0"/>
              </a:rPr>
              <a:t>Συμπεράσματα</a:t>
            </a:r>
            <a:endParaRPr lang="en-US" cap="none"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l-GR" dirty="0" smtClean="0">
                <a:latin typeface="Arial" panose="020B0604020202020204" pitchFamily="34" charset="0"/>
                <a:cs typeface="Arial" panose="020B0604020202020204" pitchFamily="34" charset="0"/>
              </a:rPr>
              <a:t>Αρχικά παρατηρούμε ότι το </a:t>
            </a:r>
            <a:r>
              <a:rPr lang="en-US" dirty="0" smtClean="0">
                <a:latin typeface="Arial" panose="020B0604020202020204" pitchFamily="34" charset="0"/>
                <a:cs typeface="Arial" panose="020B0604020202020204" pitchFamily="34" charset="0"/>
              </a:rPr>
              <a:t>LSTM </a:t>
            </a:r>
            <a:r>
              <a:rPr lang="el-GR" dirty="0" smtClean="0">
                <a:latin typeface="Arial" panose="020B0604020202020204" pitchFamily="34" charset="0"/>
                <a:cs typeface="Arial" panose="020B0604020202020204" pitchFamily="34" charset="0"/>
              </a:rPr>
              <a:t>χωρίς προεπεξεργασία δεν μπορεί να πετύχει καλά ποσοστά.</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DNN </a:t>
            </a:r>
            <a:r>
              <a:rPr lang="el-GR" dirty="0" smtClean="0">
                <a:latin typeface="Arial" panose="020B0604020202020204" pitchFamily="34" charset="0"/>
                <a:cs typeface="Arial" panose="020B0604020202020204" pitchFamily="34" charset="0"/>
              </a:rPr>
              <a:t>παρόλο την απλότητα του τα πηγαίνει πολύ καλά στο προβλημά μας.</a:t>
            </a:r>
          </a:p>
          <a:p>
            <a:r>
              <a:rPr lang="el-GR" dirty="0" smtClean="0">
                <a:latin typeface="Arial" panose="020B0604020202020204" pitchFamily="34" charset="0"/>
                <a:cs typeface="Arial" panose="020B0604020202020204" pitchFamily="34" charset="0"/>
              </a:rPr>
              <a:t>Το 1</a:t>
            </a:r>
            <a:r>
              <a:rPr lang="en-US" dirty="0" smtClean="0">
                <a:latin typeface="Arial" panose="020B0604020202020204" pitchFamily="34" charset="0"/>
                <a:cs typeface="Arial" panose="020B0604020202020204" pitchFamily="34" charset="0"/>
              </a:rPr>
              <a:t>D CNN </a:t>
            </a:r>
            <a:r>
              <a:rPr lang="el-GR" dirty="0" smtClean="0">
                <a:latin typeface="Arial" panose="020B0604020202020204" pitchFamily="34" charset="0"/>
                <a:cs typeface="Arial" panose="020B0604020202020204" pitchFamily="34" charset="0"/>
              </a:rPr>
              <a:t>συνεισφέρει πολύ στην απόδοση και αυτό γιατί λειτουργεί ως </a:t>
            </a:r>
            <a:r>
              <a:rPr lang="en-US" dirty="0" smtClean="0">
                <a:latin typeface="Arial" panose="020B0604020202020204" pitchFamily="34" charset="0"/>
                <a:cs typeface="Arial" panose="020B0604020202020204" pitchFamily="34" charset="0"/>
              </a:rPr>
              <a:t>feature extractor </a:t>
            </a:r>
            <a:r>
              <a:rPr lang="el-GR" dirty="0" smtClean="0">
                <a:latin typeface="Arial" panose="020B0604020202020204" pitchFamily="34" charset="0"/>
                <a:cs typeface="Arial" panose="020B0604020202020204" pitchFamily="34" charset="0"/>
              </a:rPr>
              <a:t>μεταξύ των καναλιών και μεταξύ των δειγμάτων στο χρόνο.</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7598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cap="none" dirty="0" smtClean="0">
                <a:latin typeface="Arial" panose="020B0604020202020204" pitchFamily="34" charset="0"/>
                <a:cs typeface="Arial" panose="020B0604020202020204" pitchFamily="34" charset="0"/>
              </a:rPr>
              <a:t>Επεκτάσεις</a:t>
            </a:r>
            <a:endParaRPr lang="en-US" cap="none"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US" dirty="0" smtClean="0">
                <a:latin typeface="Arial" panose="020B0604020202020204" pitchFamily="34" charset="0"/>
                <a:cs typeface="Arial" panose="020B0604020202020204" pitchFamily="34" charset="0"/>
              </a:rPr>
              <a:t>N</a:t>
            </a:r>
            <a:r>
              <a:rPr lang="el-GR" dirty="0" smtClean="0">
                <a:latin typeface="Arial" panose="020B0604020202020204" pitchFamily="34" charset="0"/>
                <a:cs typeface="Arial" panose="020B0604020202020204" pitchFamily="34" charset="0"/>
              </a:rPr>
              <a:t>α χρησιμοποιήσουμε γνώση από αναγνώριση σήματος για να αναλύσουμε τα μοντέλα μας (</a:t>
            </a:r>
            <a:r>
              <a:rPr lang="en-US" dirty="0" smtClean="0">
                <a:latin typeface="Arial" panose="020B0604020202020204" pitchFamily="34" charset="0"/>
                <a:cs typeface="Arial" panose="020B0604020202020204" pitchFamily="34" charset="0"/>
              </a:rPr>
              <a:t>CSP)</a:t>
            </a:r>
            <a:r>
              <a:rPr lang="el-GR" dirty="0" smtClean="0">
                <a:latin typeface="Arial" panose="020B0604020202020204" pitchFamily="34" charset="0"/>
                <a:cs typeface="Arial" panose="020B0604020202020204" pitchFamily="34" charset="0"/>
              </a:rPr>
              <a:t>.</a:t>
            </a:r>
          </a:p>
          <a:p>
            <a:pPr algn="just"/>
            <a:r>
              <a:rPr lang="el-GR" dirty="0" smtClean="0">
                <a:latin typeface="Arial" panose="020B0604020202020204" pitchFamily="34" charset="0"/>
                <a:cs typeface="Arial" panose="020B0604020202020204" pitchFamily="34" charset="0"/>
              </a:rPr>
              <a:t>Θα θέλαμε να έχουμε και την χωρική πληροφορία των αισθήτήρων για να μπορούμε να κάνουμε κάποια ταξινόμηση ανάλογα με την θέση τους.</a:t>
            </a:r>
          </a:p>
          <a:p>
            <a:pPr algn="just"/>
            <a:r>
              <a:rPr lang="el-GR" dirty="0" smtClean="0">
                <a:latin typeface="Arial" panose="020B0604020202020204" pitchFamily="34" charset="0"/>
                <a:cs typeface="Arial" panose="020B0604020202020204" pitchFamily="34" charset="0"/>
              </a:rPr>
              <a:t>Χρήση προεκπαιδευμένων μοντέλων</a:t>
            </a:r>
            <a:r>
              <a:rPr lang="en-US" dirty="0" smtClean="0">
                <a:latin typeface="Arial" panose="020B0604020202020204" pitchFamily="34" charset="0"/>
                <a:cs typeface="Arial" panose="020B0604020202020204" pitchFamily="34" charset="0"/>
              </a:rPr>
              <a:t> </a:t>
            </a:r>
            <a:r>
              <a:rPr lang="el-GR" dirty="0" smtClean="0">
                <a:latin typeface="Arial" panose="020B0604020202020204" pitchFamily="34" charset="0"/>
                <a:cs typeface="Arial" panose="020B0604020202020204" pitchFamily="34" charset="0"/>
              </a:rPr>
              <a:t>τύπου </a:t>
            </a:r>
            <a:r>
              <a:rPr lang="en-US" dirty="0" smtClean="0">
                <a:latin typeface="Arial" panose="020B0604020202020204" pitchFamily="34" charset="0"/>
                <a:cs typeface="Arial" panose="020B0604020202020204" pitchFamily="34" charset="0"/>
              </a:rPr>
              <a:t>VGG, Inception</a:t>
            </a:r>
            <a:r>
              <a:rPr lang="en-US" dirty="0">
                <a:latin typeface="Arial" panose="020B0604020202020204" pitchFamily="34" charset="0"/>
                <a:cs typeface="Arial" panose="020B0604020202020204" pitchFamily="34" charset="0"/>
              </a:rPr>
              <a:t> </a:t>
            </a:r>
            <a:r>
              <a:rPr lang="el-GR" dirty="0" smtClean="0">
                <a:latin typeface="Arial" panose="020B0604020202020204" pitchFamily="34" charset="0"/>
                <a:cs typeface="Arial" panose="020B0604020202020204" pitchFamily="34" charset="0"/>
              </a:rPr>
              <a:t>κλπ. για να κάνουμε </a:t>
            </a:r>
            <a:r>
              <a:rPr lang="en-US" dirty="0" smtClean="0">
                <a:latin typeface="Arial" panose="020B0604020202020204" pitchFamily="34" charset="0"/>
                <a:cs typeface="Arial" panose="020B0604020202020204" pitchFamily="34" charset="0"/>
              </a:rPr>
              <a:t>transfer learning.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9816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cap="none" dirty="0" smtClean="0"/>
              <a:t>Αναφορές</a:t>
            </a:r>
            <a:endParaRPr lang="en-US" cap="none" dirty="0"/>
          </a:p>
        </p:txBody>
      </p:sp>
      <p:sp>
        <p:nvSpPr>
          <p:cNvPr id="3" name="Content Placeholder 2"/>
          <p:cNvSpPr>
            <a:spLocks noGrp="1"/>
          </p:cNvSpPr>
          <p:nvPr>
            <p:ph idx="1"/>
          </p:nvPr>
        </p:nvSpPr>
        <p:spPr/>
        <p:txBody>
          <a:bodyPr>
            <a:normAutofit/>
          </a:bodyPr>
          <a:lstStyle/>
          <a:p>
            <a:r>
              <a:rPr lang="en-US" sz="1800" dirty="0" err="1" smtClean="0">
                <a:latin typeface="Arial" panose="020B0604020202020204" pitchFamily="34" charset="0"/>
                <a:cs typeface="Arial" panose="020B0604020202020204" pitchFamily="34" charset="0"/>
              </a:rPr>
              <a:t>Siavash</a:t>
            </a:r>
            <a:r>
              <a:rPr lang="en-US" sz="1800" dirty="0" smtClean="0">
                <a:latin typeface="Arial" panose="020B0604020202020204" pitchFamily="34" charset="0"/>
                <a:cs typeface="Arial" panose="020B0604020202020204" pitchFamily="34" charset="0"/>
              </a:rPr>
              <a:t> S et.al. </a:t>
            </a:r>
            <a:r>
              <a:rPr lang="en-US" sz="1800" dirty="0">
                <a:latin typeface="Arial" panose="020B0604020202020204" pitchFamily="34" charset="0"/>
                <a:cs typeface="Arial" panose="020B0604020202020204" pitchFamily="34" charset="0"/>
              </a:rPr>
              <a:t>(2018). Learning Temporal Information for Brain-Computer Interface Using Convolutional Neural </a:t>
            </a:r>
            <a:r>
              <a:rPr lang="en-US" sz="1800" dirty="0" smtClean="0">
                <a:latin typeface="Arial" panose="020B0604020202020204" pitchFamily="34" charset="0"/>
                <a:cs typeface="Arial" panose="020B0604020202020204" pitchFamily="34" charset="0"/>
              </a:rPr>
              <a:t>Networks. </a:t>
            </a:r>
            <a:r>
              <a:rPr lang="en-US" sz="1800" dirty="0">
                <a:latin typeface="Arial" panose="020B0604020202020204" pitchFamily="34" charset="0"/>
                <a:cs typeface="Arial" panose="020B0604020202020204" pitchFamily="34" charset="0"/>
              </a:rPr>
              <a:t>IEEE TRANSACTIONS ON NEURAL NETWORKS AND LEARNING SYSTEMS, VOL. 29, NO. 11, NOVEMBER </a:t>
            </a:r>
            <a:r>
              <a:rPr lang="en-US" sz="1800" dirty="0" smtClean="0">
                <a:latin typeface="Arial" panose="020B0604020202020204" pitchFamily="34" charset="0"/>
                <a:cs typeface="Arial" panose="020B0604020202020204" pitchFamily="34" charset="0"/>
              </a:rPr>
              <a:t>2018</a:t>
            </a:r>
          </a:p>
          <a:p>
            <a:r>
              <a:rPr lang="en-US" sz="1800" dirty="0" smtClean="0">
                <a:latin typeface="Arial" panose="020B0604020202020204" pitchFamily="34" charset="0"/>
                <a:cs typeface="Arial" panose="020B0604020202020204" pitchFamily="34" charset="0"/>
              </a:rPr>
              <a:t>Benjamin B. et.al. (2008). </a:t>
            </a:r>
            <a:r>
              <a:rPr lang="en-US" sz="1800" dirty="0">
                <a:latin typeface="Arial" panose="020B0604020202020204" pitchFamily="34" charset="0"/>
                <a:cs typeface="Arial" panose="020B0604020202020204" pitchFamily="34" charset="0"/>
              </a:rPr>
              <a:t>Optimizing Spatial Filters for </a:t>
            </a:r>
            <a:r>
              <a:rPr lang="en-US" sz="1800" dirty="0" smtClean="0">
                <a:latin typeface="Arial" panose="020B0604020202020204" pitchFamily="34" charset="0"/>
                <a:cs typeface="Arial" panose="020B0604020202020204" pitchFamily="34" charset="0"/>
              </a:rPr>
              <a:t>Robust EEG </a:t>
            </a:r>
            <a:r>
              <a:rPr lang="en-US" sz="1800" dirty="0">
                <a:latin typeface="Arial" panose="020B0604020202020204" pitchFamily="34" charset="0"/>
                <a:cs typeface="Arial" panose="020B0604020202020204" pitchFamily="34" charset="0"/>
              </a:rPr>
              <a:t>Single-Trial </a:t>
            </a:r>
            <a:r>
              <a:rPr lang="en-US" sz="1800" dirty="0" smtClean="0">
                <a:latin typeface="Arial" panose="020B0604020202020204" pitchFamily="34" charset="0"/>
                <a:cs typeface="Arial" panose="020B0604020202020204" pitchFamily="34" charset="0"/>
              </a:rPr>
              <a:t>Analysis. </a:t>
            </a:r>
            <a:r>
              <a:rPr lang="en-US" sz="1800" dirty="0">
                <a:latin typeface="Arial" panose="020B0604020202020204" pitchFamily="34" charset="0"/>
                <a:cs typeface="Arial" panose="020B0604020202020204" pitchFamily="34" charset="0"/>
              </a:rPr>
              <a:t>IEEE SIGNAL PROCESSING MAGAZINE, VOL. XX, 2008 (AUTHORS’ </a:t>
            </a:r>
            <a:r>
              <a:rPr lang="en-US" sz="1800" dirty="0" smtClean="0">
                <a:latin typeface="Arial" panose="020B0604020202020204" pitchFamily="34" charset="0"/>
                <a:cs typeface="Arial" panose="020B0604020202020204" pitchFamily="34" charset="0"/>
              </a:rPr>
              <a:t>DRAFT)</a:t>
            </a:r>
          </a:p>
          <a:p>
            <a:r>
              <a:rPr lang="en-US" sz="1800" dirty="0" smtClean="0">
                <a:latin typeface="Arial" panose="020B0604020202020204" pitchFamily="34" charset="0"/>
                <a:cs typeface="Arial" panose="020B0604020202020204" pitchFamily="34" charset="0"/>
              </a:rPr>
              <a:t>Hill N. et.al. (2006). </a:t>
            </a:r>
            <a:r>
              <a:rPr lang="en-US" sz="1800" dirty="0">
                <a:latin typeface="Arial" panose="020B0604020202020204" pitchFamily="34" charset="0"/>
                <a:cs typeface="Arial" panose="020B0604020202020204" pitchFamily="34" charset="0"/>
              </a:rPr>
              <a:t>Classifying event-related desynchronization in EEG, </a:t>
            </a:r>
            <a:r>
              <a:rPr lang="en-US" sz="1800" dirty="0" err="1">
                <a:latin typeface="Arial" panose="020B0604020202020204" pitchFamily="34" charset="0"/>
                <a:cs typeface="Arial" panose="020B0604020202020204" pitchFamily="34" charset="0"/>
              </a:rPr>
              <a:t>ECoG</a:t>
            </a:r>
            <a:r>
              <a:rPr lang="en-US" sz="1800" dirty="0">
                <a:latin typeface="Arial" panose="020B0604020202020204" pitchFamily="34" charset="0"/>
                <a:cs typeface="Arial" panose="020B0604020202020204" pitchFamily="34" charset="0"/>
              </a:rPr>
              <a:t> and MEG </a:t>
            </a:r>
            <a:r>
              <a:rPr lang="en-US" sz="1800" dirty="0" smtClean="0">
                <a:latin typeface="Arial" panose="020B0604020202020204" pitchFamily="34" charset="0"/>
                <a:cs typeface="Arial" panose="020B0604020202020204" pitchFamily="34" charset="0"/>
              </a:rPr>
              <a:t>signals. </a:t>
            </a:r>
            <a:r>
              <a:rPr lang="en-US" sz="1800" dirty="0">
                <a:latin typeface="Arial" panose="020B0604020202020204" pitchFamily="34" charset="0"/>
                <a:cs typeface="Arial" panose="020B0604020202020204" pitchFamily="34" charset="0"/>
              </a:rPr>
              <a:t>Conference Paper · September </a:t>
            </a:r>
            <a:r>
              <a:rPr lang="en-US" sz="1800" dirty="0" smtClean="0">
                <a:latin typeface="Arial" panose="020B0604020202020204" pitchFamily="34" charset="0"/>
                <a:cs typeface="Arial" panose="020B0604020202020204" pitchFamily="34" charset="0"/>
              </a:rPr>
              <a:t>2006</a:t>
            </a:r>
          </a:p>
          <a:p>
            <a:r>
              <a:rPr lang="en-US" sz="1800" dirty="0" err="1" smtClean="0">
                <a:latin typeface="Arial" panose="020B0604020202020204" pitchFamily="34" charset="0"/>
                <a:cs typeface="Arial" panose="020B0604020202020204" pitchFamily="34" charset="0"/>
              </a:rPr>
              <a:t>Ang</a:t>
            </a:r>
            <a:r>
              <a:rPr lang="en-US" sz="1800" dirty="0" smtClean="0">
                <a:latin typeface="Arial" panose="020B0604020202020204" pitchFamily="34" charset="0"/>
                <a:cs typeface="Arial" panose="020B0604020202020204" pitchFamily="34" charset="0"/>
              </a:rPr>
              <a:t> K. et.al. (2012). </a:t>
            </a:r>
            <a:r>
              <a:rPr lang="en-US" sz="1800" dirty="0">
                <a:latin typeface="Arial" panose="020B0604020202020204" pitchFamily="34" charset="0"/>
                <a:cs typeface="Arial" panose="020B0604020202020204" pitchFamily="34" charset="0"/>
              </a:rPr>
              <a:t>Filter bank common spatial pattern algorithm on BCI competition IV Datasets 2a and </a:t>
            </a:r>
            <a:r>
              <a:rPr lang="en-US" sz="1800" dirty="0" smtClean="0">
                <a:latin typeface="Arial" panose="020B0604020202020204" pitchFamily="34" charset="0"/>
                <a:cs typeface="Arial" panose="020B0604020202020204" pitchFamily="34" charset="0"/>
              </a:rPr>
              <a:t>2b. </a:t>
            </a:r>
            <a:r>
              <a:rPr lang="fr-FR" sz="1800" dirty="0">
                <a:latin typeface="Arial" panose="020B0604020202020204" pitchFamily="34" charset="0"/>
                <a:cs typeface="Arial" panose="020B0604020202020204" pitchFamily="34" charset="0"/>
              </a:rPr>
              <a:t>Front. </a:t>
            </a:r>
            <a:r>
              <a:rPr lang="fr-FR" sz="1800" dirty="0" err="1">
                <a:latin typeface="Arial" panose="020B0604020202020204" pitchFamily="34" charset="0"/>
                <a:cs typeface="Arial" panose="020B0604020202020204" pitchFamily="34" charset="0"/>
              </a:rPr>
              <a:t>Neurosci</a:t>
            </a:r>
            <a:r>
              <a:rPr lang="fr-FR" sz="1800" dirty="0">
                <a:latin typeface="Arial" panose="020B0604020202020204" pitchFamily="34" charset="0"/>
                <a:cs typeface="Arial" panose="020B0604020202020204" pitchFamily="34" charset="0"/>
              </a:rPr>
              <a:t>., 29 March 2012 </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7282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cap="none" dirty="0" smtClean="0"/>
              <a:t>Αναφορές</a:t>
            </a:r>
            <a:endParaRPr lang="en-US" cap="none" dirty="0"/>
          </a:p>
        </p:txBody>
      </p:sp>
      <p:sp>
        <p:nvSpPr>
          <p:cNvPr id="3" name="Content Placeholder 2"/>
          <p:cNvSpPr>
            <a:spLocks noGrp="1"/>
          </p:cNvSpPr>
          <p:nvPr>
            <p:ph idx="1"/>
          </p:nvPr>
        </p:nvSpPr>
        <p:spPr/>
        <p:txBody>
          <a:bodyPr>
            <a:normAutofit/>
          </a:bodyPr>
          <a:lstStyle/>
          <a:p>
            <a:r>
              <a:rPr lang="en-US" sz="1800" dirty="0" smtClean="0">
                <a:latin typeface="Arial" panose="020B0604020202020204" pitchFamily="34" charset="0"/>
                <a:cs typeface="Arial" panose="020B0604020202020204" pitchFamily="34" charset="0"/>
              </a:rPr>
              <a:t>Christopher </a:t>
            </a:r>
            <a:r>
              <a:rPr lang="en-US" sz="1800" dirty="0" err="1" smtClean="0">
                <a:latin typeface="Arial" panose="020B0604020202020204" pitchFamily="34" charset="0"/>
                <a:cs typeface="Arial" panose="020B0604020202020204" pitchFamily="34" charset="0"/>
              </a:rPr>
              <a:t>Olah</a:t>
            </a:r>
            <a:r>
              <a:rPr lang="el-GR"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(2015). Understanding LSTM Networks </a:t>
            </a:r>
            <a:r>
              <a:rPr lang="en-US" sz="1800" dirty="0">
                <a:solidFill>
                  <a:schemeClr val="bg2"/>
                </a:solidFill>
                <a:latin typeface="Arial" panose="020B0604020202020204" pitchFamily="34" charset="0"/>
                <a:cs typeface="Arial" panose="020B0604020202020204" pitchFamily="34" charset="0"/>
                <a:hlinkClick r:id="rId2"/>
              </a:rPr>
              <a:t>http://colah.github.io/posts/2015-08-Understanding-LSTMs/</a:t>
            </a:r>
            <a:endParaRPr lang="el-GR" sz="1800" dirty="0" smtClean="0">
              <a:solidFill>
                <a:schemeClr val="bg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9879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l-GR" dirty="0" smtClean="0">
              <a:latin typeface="Arial" panose="020B0604020202020204" pitchFamily="34" charset="0"/>
              <a:cs typeface="Arial" panose="020B0604020202020204" pitchFamily="34" charset="0"/>
            </a:endParaRPr>
          </a:p>
          <a:p>
            <a:pPr marL="0" indent="0">
              <a:buNone/>
            </a:pPr>
            <a:r>
              <a:rPr lang="el-GR" sz="3600" dirty="0" smtClean="0">
                <a:latin typeface="Arial" panose="020B0604020202020204" pitchFamily="34" charset="0"/>
                <a:cs typeface="Arial" panose="020B0604020202020204" pitchFamily="34" charset="0"/>
              </a:rPr>
              <a:t>	Ευχαριστούμε για την </a:t>
            </a:r>
            <a:r>
              <a:rPr lang="el-GR" sz="3600" dirty="0">
                <a:latin typeface="Arial" panose="020B0604020202020204" pitchFamily="34" charset="0"/>
                <a:cs typeface="Arial" panose="020B0604020202020204" pitchFamily="34" charset="0"/>
              </a:rPr>
              <a:t>π</a:t>
            </a:r>
            <a:r>
              <a:rPr lang="el-GR" sz="3600" dirty="0" smtClean="0">
                <a:latin typeface="Arial" panose="020B0604020202020204" pitchFamily="34" charset="0"/>
                <a:cs typeface="Arial" panose="020B0604020202020204" pitchFamily="34" charset="0"/>
              </a:rPr>
              <a:t>ροσοχή σας!</a:t>
            </a:r>
            <a:endParaRPr lang="en-US" sz="3600"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11330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cap="none" dirty="0" smtClean="0"/>
              <a:t>Εισαγωγή</a:t>
            </a:r>
            <a:endParaRPr lang="en-US" cap="none" dirty="0"/>
          </a:p>
        </p:txBody>
      </p:sp>
      <p:sp>
        <p:nvSpPr>
          <p:cNvPr id="3" name="Content Placeholder 2"/>
          <p:cNvSpPr>
            <a:spLocks noGrp="1"/>
          </p:cNvSpPr>
          <p:nvPr>
            <p:ph idx="1"/>
          </p:nvPr>
        </p:nvSpPr>
        <p:spPr/>
        <p:txBody>
          <a:bodyPr/>
          <a:lstStyle/>
          <a:p>
            <a:pPr marL="0" indent="0" algn="just">
              <a:buNone/>
            </a:pPr>
            <a:r>
              <a:rPr lang="el-GR" dirty="0" smtClean="0">
                <a:latin typeface="Arial" panose="020B0604020202020204" pitchFamily="34" charset="0"/>
                <a:cs typeface="Arial" panose="020B0604020202020204" pitchFamily="34" charset="0"/>
              </a:rPr>
              <a:t>Η εργασία μας έχει ως αντικείμενο τον βασικό στόχο της νευρολογίας, ο οποίος είναι η κατανοήση του τρόπου λειτουργίας του εγκεφάλου.</a:t>
            </a:r>
          </a:p>
          <a:p>
            <a:pPr marL="0" indent="0" algn="just">
              <a:buNone/>
            </a:pPr>
            <a:r>
              <a:rPr lang="el-GR" dirty="0" smtClean="0">
                <a:latin typeface="Arial" panose="020B0604020202020204" pitchFamily="34" charset="0"/>
                <a:cs typeface="Arial" panose="020B0604020202020204" pitchFamily="34" charset="0"/>
              </a:rPr>
              <a:t>Μια κλασσική τεχνική σε αυτό το πρόβλημα είναι τα μαγνητοεγκεφαλογραφήματα που μπορούν να αποτυπώσουν την λειτουργία του εγκεφάλου σαν μια χρονοσειρά.</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4957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cap="none" dirty="0"/>
              <a:t>Εισαγωγή</a:t>
            </a:r>
            <a:endParaRPr lang="en-US" dirty="0"/>
          </a:p>
        </p:txBody>
      </p:sp>
      <p:sp>
        <p:nvSpPr>
          <p:cNvPr id="3" name="Content Placeholder 2"/>
          <p:cNvSpPr>
            <a:spLocks noGrp="1"/>
          </p:cNvSpPr>
          <p:nvPr>
            <p:ph idx="1"/>
          </p:nvPr>
        </p:nvSpPr>
        <p:spPr/>
        <p:txBody>
          <a:bodyPr/>
          <a:lstStyle/>
          <a:p>
            <a:pPr marL="0" indent="0" algn="just">
              <a:buNone/>
            </a:pPr>
            <a:r>
              <a:rPr lang="el-GR" dirty="0" smtClean="0">
                <a:latin typeface="Arial" panose="020B0604020202020204" pitchFamily="34" charset="0"/>
                <a:cs typeface="Arial" panose="020B0604020202020204" pitchFamily="34" charset="0"/>
              </a:rPr>
              <a:t>Η τεχνική της μαγνητοεγκεφαλογράφησης είναι μια απεικόνηση των νευρώνων της εγκεφαλικής δραστηριότητας με την καταγραφή μαγνητικών πεδίων που παράγονται από ‘ηλεκτρίκα ρεύματα’ που δημιουργούνται μέσα στον ανθρώπινο εγκέφαλο, και η μέτρηση τους γίνεται με πολύ ευαίσθητους αισθητήρες.</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7617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cap="none" dirty="0" smtClean="0"/>
              <a:t>Τι είναι η μαγνητοεγκεφαλογράφηση</a:t>
            </a:r>
            <a:r>
              <a:rPr lang="en-US" cap="none" dirty="0" smtClean="0"/>
              <a:t>;</a:t>
            </a:r>
            <a:endParaRPr lang="en-US" cap="none"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1395" y="2206452"/>
            <a:ext cx="6113416" cy="3538936"/>
          </a:xfrm>
        </p:spPr>
      </p:pic>
    </p:spTree>
    <p:extLst>
      <p:ext uri="{BB962C8B-B14F-4D97-AF65-F5344CB8AC3E}">
        <p14:creationId xmlns:p14="http://schemas.microsoft.com/office/powerpoint/2010/main" val="863857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cap="none" dirty="0" smtClean="0"/>
              <a:t>Το σετ δεδομένων μας</a:t>
            </a:r>
            <a:endParaRPr lang="en-US" cap="none"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l-GR" dirty="0" smtClean="0">
                <a:latin typeface="Arial" panose="020B0604020202020204" pitchFamily="34" charset="0"/>
                <a:cs typeface="Arial" panose="020B0604020202020204" pitchFamily="34" charset="0"/>
              </a:rPr>
              <a:t>Το σύνολο δεδομένων αποτελείται από εγκεφαλογραφήματα 23 διαφορετικών υποκειμένων. Τα 16 από αυτά ανήκουν στο </a:t>
            </a:r>
            <a:r>
              <a:rPr lang="en-US" dirty="0" smtClean="0">
                <a:latin typeface="Arial" panose="020B0604020202020204" pitchFamily="34" charset="0"/>
                <a:cs typeface="Arial" panose="020B0604020202020204" pitchFamily="34" charset="0"/>
              </a:rPr>
              <a:t>training set </a:t>
            </a:r>
            <a:r>
              <a:rPr lang="el-GR" dirty="0" smtClean="0">
                <a:latin typeface="Arial" panose="020B0604020202020204" pitchFamily="34" charset="0"/>
                <a:cs typeface="Arial" panose="020B0604020202020204" pitchFamily="34" charset="0"/>
              </a:rPr>
              <a:t>και τα 7 στο </a:t>
            </a:r>
            <a:r>
              <a:rPr lang="en-US" dirty="0" smtClean="0">
                <a:latin typeface="Arial" panose="020B0604020202020204" pitchFamily="34" charset="0"/>
                <a:cs typeface="Arial" panose="020B0604020202020204" pitchFamily="34" charset="0"/>
              </a:rPr>
              <a:t>test set. </a:t>
            </a:r>
          </a:p>
          <a:p>
            <a:pPr algn="just">
              <a:buFont typeface="Wingdings" panose="05000000000000000000" pitchFamily="2" charset="2"/>
              <a:buChar char="§"/>
            </a:pPr>
            <a:r>
              <a:rPr lang="el-GR" dirty="0" smtClean="0">
                <a:latin typeface="Arial" panose="020B0604020202020204" pitchFamily="34" charset="0"/>
                <a:cs typeface="Arial" panose="020B0604020202020204" pitchFamily="34" charset="0"/>
              </a:rPr>
              <a:t>Για κάθε διαφορετικό άτομο υπάρουν γύρω στα 600 δείγματα. Το κάθε δείγμα μας αποτελείται από καταγραφές 306 διαφορετικών αισθητήρων που αναπαριστούν τη διέγερση μιας περιοχής του εγκεφάλου σε μορφή σήματος, όταν προβάλλεται στο άτομο είτε ένα πρόσωπο είτε μια μπερδεμένη εικόνα.</a:t>
            </a:r>
          </a:p>
          <a:p>
            <a:pPr algn="just">
              <a:buFont typeface="Wingdings" panose="05000000000000000000" pitchFamily="2" charset="2"/>
              <a:buChar char="§"/>
            </a:pPr>
            <a:r>
              <a:rPr lang="el-GR" dirty="0" smtClean="0">
                <a:latin typeface="Arial" panose="020B0604020202020204" pitchFamily="34" charset="0"/>
                <a:cs typeface="Arial" panose="020B0604020202020204" pitchFamily="34" charset="0"/>
              </a:rPr>
              <a:t>Στόχος να ανιχνεύσουμε τι εικόνα βλέπει το άτομο με δεδομένο το εγκεφαλογράφημα.</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415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cap="none" dirty="0">
                <a:latin typeface="Arial" panose="020B0604020202020204" pitchFamily="34" charset="0"/>
                <a:cs typeface="Arial" panose="020B0604020202020204" pitchFamily="34" charset="0"/>
              </a:rPr>
              <a:t>Π</a:t>
            </a:r>
            <a:r>
              <a:rPr lang="el-GR" cap="none" dirty="0" smtClean="0">
                <a:latin typeface="Arial" panose="020B0604020202020204" pitchFamily="34" charset="0"/>
                <a:cs typeface="Arial" panose="020B0604020202020204" pitchFamily="34" charset="0"/>
              </a:rPr>
              <a:t>ροεπεξεργασία των δεδομένων</a:t>
            </a:r>
            <a:endParaRPr lang="en-US" cap="none"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l-GR" dirty="0" smtClean="0">
                <a:latin typeface="Arial" panose="020B0604020202020204" pitchFamily="34" charset="0"/>
                <a:cs typeface="Arial" panose="020B0604020202020204" pitchFamily="34" charset="0"/>
              </a:rPr>
              <a:t>Τα σήματα που έχουμε σαν δεδομένα από τους αισθητήρες είναι διάρκειας 1,5 δευτερολέπτου με συχνότητα δειγματοληψίας 250</a:t>
            </a:r>
            <a:r>
              <a:rPr lang="en-US" dirty="0" smtClean="0">
                <a:latin typeface="Arial" panose="020B0604020202020204" pitchFamily="34" charset="0"/>
                <a:cs typeface="Arial" panose="020B0604020202020204" pitchFamily="34" charset="0"/>
              </a:rPr>
              <a:t>Hz,</a:t>
            </a:r>
            <a:r>
              <a:rPr lang="el-GR" dirty="0">
                <a:latin typeface="Arial" panose="020B0604020202020204" pitchFamily="34" charset="0"/>
                <a:cs typeface="Arial" panose="020B0604020202020204" pitchFamily="34" charset="0"/>
              </a:rPr>
              <a:t> </a:t>
            </a:r>
            <a:r>
              <a:rPr lang="el-GR" dirty="0" smtClean="0">
                <a:latin typeface="Arial" panose="020B0604020202020204" pitchFamily="34" charset="0"/>
                <a:cs typeface="Arial" panose="020B0604020202020204" pitchFamily="34" charset="0"/>
              </a:rPr>
              <a:t>το πρώτο μισό δευτερόλεπτο αποτυπώνει την δραστηριότητα του εγκεφάλου πριν από το ερέθισμα, οπότε κρίναμε σκόπιμο να αφαιρέσουμε το χρόνο αυτό.</a:t>
            </a:r>
          </a:p>
          <a:p>
            <a:pPr algn="just">
              <a:buFont typeface="Wingdings" panose="05000000000000000000" pitchFamily="2" charset="2"/>
              <a:buChar char="§"/>
            </a:pPr>
            <a:r>
              <a:rPr lang="el-GR" dirty="0">
                <a:latin typeface="Arial" panose="020B0604020202020204" pitchFamily="34" charset="0"/>
                <a:cs typeface="Arial" panose="020B0604020202020204" pitchFamily="34" charset="0"/>
              </a:rPr>
              <a:t> </a:t>
            </a:r>
            <a:r>
              <a:rPr lang="el-GR" dirty="0" smtClean="0">
                <a:latin typeface="Arial" panose="020B0604020202020204" pitchFamily="34" charset="0"/>
                <a:cs typeface="Arial" panose="020B0604020202020204" pitchFamily="34" charset="0"/>
              </a:rPr>
              <a:t>Οι τιμές που είχαμε για τα σήματα είναι 11 τάξεις μεγέθους μικρότερες της μονάδας, οπότε χρειάστηκε να κάνουμε κανονοικοποίηση στα χαρακτηριστικά του μοντέλου μας.</a:t>
            </a:r>
          </a:p>
          <a:p>
            <a:pPr marL="0" indent="0" algn="just">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847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cap="none" dirty="0" smtClean="0">
                <a:latin typeface="Arial" panose="020B0604020202020204" pitchFamily="34" charset="0"/>
                <a:cs typeface="Arial" panose="020B0604020202020204" pitchFamily="34" charset="0"/>
              </a:rPr>
              <a:t>Τα μοντέλα που χρησιμοποιήσαμε</a:t>
            </a:r>
            <a:endParaRPr lang="en-US" cap="none"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DNN (Deep neural </a:t>
            </a:r>
            <a:r>
              <a:rPr lang="en-US" dirty="0">
                <a:latin typeface="Arial" panose="020B0604020202020204" pitchFamily="34" charset="0"/>
                <a:cs typeface="Arial" panose="020B0604020202020204" pitchFamily="34" charset="0"/>
              </a:rPr>
              <a:t>n</a:t>
            </a:r>
            <a:r>
              <a:rPr lang="en-US" dirty="0" smtClean="0">
                <a:latin typeface="Arial" panose="020B0604020202020204" pitchFamily="34" charset="0"/>
                <a:cs typeface="Arial" panose="020B0604020202020204" pitchFamily="34" charset="0"/>
              </a:rPr>
              <a:t>etwork)</a:t>
            </a:r>
          </a:p>
          <a:p>
            <a:r>
              <a:rPr lang="en-US" dirty="0" smtClean="0">
                <a:latin typeface="Arial" panose="020B0604020202020204" pitchFamily="34" charset="0"/>
                <a:cs typeface="Arial" panose="020B0604020202020204" pitchFamily="34" charset="0"/>
              </a:rPr>
              <a:t>LSTM (Long short-term memory)</a:t>
            </a:r>
          </a:p>
          <a:p>
            <a:r>
              <a:rPr lang="en-US" dirty="0" smtClean="0">
                <a:latin typeface="Arial" panose="020B0604020202020204" pitchFamily="34" charset="0"/>
                <a:cs typeface="Arial" panose="020B0604020202020204" pitchFamily="34" charset="0"/>
              </a:rPr>
              <a:t>CNN + LSTM</a:t>
            </a:r>
          </a:p>
          <a:p>
            <a:r>
              <a:rPr lang="en-US" dirty="0" smtClean="0">
                <a:latin typeface="Arial" panose="020B0604020202020204" pitchFamily="34" charset="0"/>
                <a:cs typeface="Arial" panose="020B0604020202020204" pitchFamily="34" charset="0"/>
              </a:rPr>
              <a:t>CNN (Convolutional neural network)</a:t>
            </a:r>
          </a:p>
          <a:p>
            <a:pPr marL="0" indent="0">
              <a:buNone/>
            </a:pPr>
            <a:endParaRPr lang="en-US" dirty="0">
              <a:latin typeface="Arial" panose="020B0604020202020204" pitchFamily="34" charset="0"/>
              <a:cs typeface="Arial" panose="020B0604020202020204" pitchFamily="34" charset="0"/>
            </a:endParaRPr>
          </a:p>
          <a:p>
            <a:pPr marL="0" indent="0">
              <a:buNone/>
            </a:pPr>
            <a:r>
              <a:rPr lang="el-GR" dirty="0" smtClean="0">
                <a:latin typeface="Arial" panose="020B0604020202020204" pitchFamily="34" charset="0"/>
                <a:cs typeface="Arial" panose="020B0604020202020204" pitchFamily="34" charset="0"/>
              </a:rPr>
              <a:t>Η υλοποίηση μας έγινε σε </a:t>
            </a:r>
            <a:r>
              <a:rPr lang="en-US" dirty="0" err="1" smtClean="0">
                <a:latin typeface="Arial" panose="020B0604020202020204" pitchFamily="34" charset="0"/>
                <a:cs typeface="Arial" panose="020B0604020202020204" pitchFamily="34" charset="0"/>
              </a:rPr>
              <a:t>Pytorch</a:t>
            </a:r>
            <a:r>
              <a:rPr lang="en-US" dirty="0" smtClean="0">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4125127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a:t>
            </a:r>
            <a:r>
              <a:rPr lang="en-US" cap="none" dirty="0" smtClean="0"/>
              <a:t>Long short-term memory</a:t>
            </a:r>
            <a:r>
              <a:rPr lang="en-US" dirty="0" smtClean="0"/>
              <a:t>)</a:t>
            </a:r>
            <a:endParaRPr lang="en-US" dirty="0"/>
          </a:p>
        </p:txBody>
      </p:sp>
      <p:sp>
        <p:nvSpPr>
          <p:cNvPr id="3" name="Content Placeholder 2"/>
          <p:cNvSpPr>
            <a:spLocks noGrp="1"/>
          </p:cNvSpPr>
          <p:nvPr>
            <p:ph idx="1"/>
          </p:nvPr>
        </p:nvSpPr>
        <p:spPr>
          <a:xfrm>
            <a:off x="1451579" y="2015732"/>
            <a:ext cx="9603275" cy="3896695"/>
          </a:xfrm>
        </p:spPr>
        <p:txBody>
          <a:bodyPr>
            <a:normAutofit/>
          </a:bodyPr>
          <a:lstStyle/>
          <a:p>
            <a:pPr algn="just"/>
            <a:r>
              <a:rPr lang="el-GR" dirty="0" smtClean="0">
                <a:latin typeface="Arial" panose="020B0604020202020204" pitchFamily="34" charset="0"/>
                <a:cs typeface="Arial" panose="020B0604020202020204" pitchFamily="34" charset="0"/>
              </a:rPr>
              <a:t>Τα </a:t>
            </a:r>
            <a:r>
              <a:rPr lang="en-US" dirty="0" smtClean="0">
                <a:latin typeface="Arial" panose="020B0604020202020204" pitchFamily="34" charset="0"/>
                <a:cs typeface="Arial" panose="020B0604020202020204" pitchFamily="34" charset="0"/>
              </a:rPr>
              <a:t>LSTM </a:t>
            </a:r>
            <a:r>
              <a:rPr lang="el-GR" dirty="0" smtClean="0">
                <a:latin typeface="Arial" panose="020B0604020202020204" pitchFamily="34" charset="0"/>
                <a:cs typeface="Arial" panose="020B0604020202020204" pitchFamily="34" charset="0"/>
              </a:rPr>
              <a:t>είναι ειδικά αναδρομικά </a:t>
            </a:r>
            <a:r>
              <a:rPr lang="el-GR" dirty="0" err="1" smtClean="0">
                <a:latin typeface="Arial" panose="020B0604020202020204" pitchFamily="34" charset="0"/>
                <a:cs typeface="Arial" panose="020B0604020202020204" pitchFamily="34" charset="0"/>
              </a:rPr>
              <a:t>νευρωνικά</a:t>
            </a:r>
            <a:r>
              <a:rPr lang="el-GR" dirty="0" smtClean="0">
                <a:latin typeface="Arial" panose="020B0604020202020204" pitchFamily="34" charset="0"/>
                <a:cs typeface="Arial" panose="020B0604020202020204" pitchFamily="34" charset="0"/>
              </a:rPr>
              <a:t> δίκτυα που έχουν τη δυνατότητα να «απομνημονεύουν» προηγούμενες καταστάσεις σε βάθος χρόνου.</a:t>
            </a:r>
          </a:p>
          <a:p>
            <a:pPr algn="just"/>
            <a:r>
              <a:rPr lang="el-GR" dirty="0" smtClean="0">
                <a:latin typeface="Arial" panose="020B0604020202020204" pitchFamily="34" charset="0"/>
                <a:cs typeface="Arial" panose="020B0604020202020204" pitchFamily="34" charset="0"/>
              </a:rPr>
              <a:t>Συνεπώς είναι κατάλληλα για μια σειρά προβλημάτων όπου εμπλέκονται ακολουθίες, όπως είναι η αναγνώριση κειμένου, μουσικής κτλ.</a:t>
            </a:r>
          </a:p>
          <a:p>
            <a:pPr algn="just"/>
            <a:r>
              <a:rPr lang="el-GR" dirty="0" smtClean="0">
                <a:latin typeface="Arial" panose="020B0604020202020204" pitchFamily="34" charset="0"/>
                <a:cs typeface="Arial" panose="020B0604020202020204" pitchFamily="34" charset="0"/>
              </a:rPr>
              <a:t>Αποτελούνται συνήθως από τα εξής στοιχεία:</a:t>
            </a:r>
          </a:p>
          <a:p>
            <a:pPr lvl="1"/>
            <a:r>
              <a:rPr lang="en-US" dirty="0" smtClean="0">
                <a:latin typeface="Arial" panose="020B0604020202020204" pitchFamily="34" charset="0"/>
                <a:cs typeface="Arial" panose="020B0604020202020204" pitchFamily="34" charset="0"/>
              </a:rPr>
              <a:t>Input gate		</a:t>
            </a:r>
          </a:p>
          <a:p>
            <a:pPr lvl="1"/>
            <a:r>
              <a:rPr lang="en-US" dirty="0" smtClean="0">
                <a:latin typeface="Arial" panose="020B0604020202020204" pitchFamily="34" charset="0"/>
                <a:cs typeface="Arial" panose="020B0604020202020204" pitchFamily="34" charset="0"/>
              </a:rPr>
              <a:t>Forget gate</a:t>
            </a:r>
          </a:p>
          <a:p>
            <a:pPr lvl="1"/>
            <a:r>
              <a:rPr lang="en-US" dirty="0" smtClean="0">
                <a:latin typeface="Arial" panose="020B0604020202020204" pitchFamily="34" charset="0"/>
                <a:cs typeface="Arial" panose="020B0604020202020204" pitchFamily="34" charset="0"/>
              </a:rPr>
              <a:t>Output gate</a:t>
            </a:r>
          </a:p>
          <a:p>
            <a:pPr lvl="1"/>
            <a:r>
              <a:rPr lang="en-US" dirty="0" smtClean="0">
                <a:latin typeface="Arial" panose="020B0604020202020204" pitchFamily="34" charset="0"/>
                <a:cs typeface="Arial" panose="020B0604020202020204" pitchFamily="34" charset="0"/>
              </a:rPr>
              <a:t>Cell state</a:t>
            </a:r>
            <a:endParaRPr lang="el-G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2372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a:t>
            </a:r>
            <a:r>
              <a:rPr lang="en-US" cap="none" dirty="0"/>
              <a:t>Long short-term memory</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554" y="2016125"/>
            <a:ext cx="9181216" cy="3449638"/>
          </a:xfrm>
        </p:spPr>
      </p:pic>
    </p:spTree>
    <p:extLst>
      <p:ext uri="{BB962C8B-B14F-4D97-AF65-F5344CB8AC3E}">
        <p14:creationId xmlns:p14="http://schemas.microsoft.com/office/powerpoint/2010/main" val="634223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1230</TotalTime>
  <Words>651</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Gill Sans MT</vt:lpstr>
      <vt:lpstr>Wingdings</vt:lpstr>
      <vt:lpstr>Gallery</vt:lpstr>
      <vt:lpstr>        Εθνικό Μετσόβιο Πολυτεχνείο        Σχολή Ηλεκτρολόγων Μηχανικών Και Μηχανικών Υπολογιστών   Εξαμηνιαία Εργασία Μαθήματος Μηχανική Μάθηση   </vt:lpstr>
      <vt:lpstr>Εισαγωγή</vt:lpstr>
      <vt:lpstr>Εισαγωγή</vt:lpstr>
      <vt:lpstr>Τι είναι η μαγνητοεγκεφαλογράφηση;</vt:lpstr>
      <vt:lpstr>Το σετ δεδομένων μας</vt:lpstr>
      <vt:lpstr>Προεπεξεργασία των δεδομένων</vt:lpstr>
      <vt:lpstr>Τα μοντέλα που χρησιμοποιήσαμε</vt:lpstr>
      <vt:lpstr>LSTM (Long short-term memory)</vt:lpstr>
      <vt:lpstr>LSTM (Long short-term memory)</vt:lpstr>
      <vt:lpstr>Cnn (Convolutional neural network)</vt:lpstr>
      <vt:lpstr>Cnn (Convolutional neural network)</vt:lpstr>
      <vt:lpstr>Αποτελέσματα</vt:lpstr>
      <vt:lpstr>Συμπεράσματα</vt:lpstr>
      <vt:lpstr>Επεκτάσεις</vt:lpstr>
      <vt:lpstr>Αναφορές</vt:lpstr>
      <vt:lpstr>Αναφορές</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bouldog</dc:creator>
  <cp:lastModifiedBy>bouldog</cp:lastModifiedBy>
  <cp:revision>36</cp:revision>
  <dcterms:created xsi:type="dcterms:W3CDTF">2019-02-24T11:27:54Z</dcterms:created>
  <dcterms:modified xsi:type="dcterms:W3CDTF">2019-03-03T13:51:19Z</dcterms:modified>
</cp:coreProperties>
</file>