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95" r:id="rId2"/>
    <p:sldId id="285" r:id="rId3"/>
    <p:sldId id="286" r:id="rId4"/>
    <p:sldId id="287" r:id="rId5"/>
    <p:sldId id="284" r:id="rId6"/>
    <p:sldId id="283" r:id="rId7"/>
    <p:sldId id="288" r:id="rId8"/>
    <p:sldId id="289" r:id="rId9"/>
    <p:sldId id="294" r:id="rId10"/>
    <p:sldId id="292" r:id="rId11"/>
    <p:sldId id="293" r:id="rId12"/>
    <p:sldId id="291" r:id="rId13"/>
    <p:sldId id="296" r:id="rId14"/>
    <p:sldId id="297" r:id="rId15"/>
    <p:sldId id="298" r:id="rId16"/>
    <p:sldId id="304" r:id="rId17"/>
    <p:sldId id="301" r:id="rId18"/>
    <p:sldId id="300" r:id="rId19"/>
    <p:sldId id="30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95"/>
            <p14:sldId id="285"/>
            <p14:sldId id="286"/>
            <p14:sldId id="287"/>
            <p14:sldId id="284"/>
            <p14:sldId id="283"/>
            <p14:sldId id="288"/>
            <p14:sldId id="289"/>
            <p14:sldId id="294"/>
            <p14:sldId id="292"/>
            <p14:sldId id="293"/>
            <p14:sldId id="291"/>
            <p14:sldId id="296"/>
            <p14:sldId id="297"/>
            <p14:sldId id="298"/>
            <p14:sldId id="304"/>
            <p14:sldId id="301"/>
            <p14:sldId id="300"/>
            <p14:sldId id="303"/>
          </p14:sldIdLst>
        </p14:section>
        <p14:section name="Design, Morph, Annotate, Work Together, Tell Me"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bouldog" initials="b" lastIdx="1" clrIdx="2">
    <p:extLst>
      <p:ext uri="{19B8F6BF-5375-455C-9EA6-DF929625EA0E}">
        <p15:presenceInfo xmlns:p15="http://schemas.microsoft.com/office/powerpoint/2012/main" userId="bouldo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309" autoAdjust="0"/>
    <p:restoredTop sz="94214" autoAdjust="0"/>
  </p:normalViewPr>
  <p:slideViewPr>
    <p:cSldViewPr snapToGrid="0">
      <p:cViewPr varScale="1">
        <p:scale>
          <a:sx n="83" d="100"/>
          <a:sy n="83" d="100"/>
        </p:scale>
        <p:origin x="77" y="1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2/18/2019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2/18/2019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2/18/2019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19" y="3265205"/>
            <a:ext cx="6804014" cy="675350"/>
          </a:xfrm>
          <a:ln>
            <a:solidFill>
              <a:schemeClr val="bg1"/>
            </a:solidFill>
          </a:ln>
        </p:spPr>
        <p:txBody>
          <a:bodyPr>
            <a:normAutofit fontScale="90000"/>
          </a:bodyPr>
          <a:lstStyle/>
          <a:p>
            <a:br>
              <a:rPr lang="el-GR" dirty="0"/>
            </a:br>
            <a:br>
              <a:rPr lang="el-GR" dirty="0"/>
            </a:br>
            <a:endParaRPr lang="en-US" dirty="0"/>
          </a:p>
        </p:txBody>
      </p:sp>
      <p:sp>
        <p:nvSpPr>
          <p:cNvPr id="6" name="Rectangle 5"/>
          <p:cNvSpPr/>
          <p:nvPr/>
        </p:nvSpPr>
        <p:spPr>
          <a:xfrm>
            <a:off x="2987038" y="1767583"/>
            <a:ext cx="6705602" cy="707886"/>
          </a:xfrm>
          <a:prstGeom prst="rect">
            <a:avLst/>
          </a:prstGeom>
        </p:spPr>
        <p:txBody>
          <a:bodyPr wrap="square">
            <a:spAutoFit/>
          </a:bodyPr>
          <a:lstStyle/>
          <a:p>
            <a:r>
              <a:rPr lang="el-GR" sz="2000" b="1" dirty="0"/>
              <a:t>Εξαμηνιαία Εργασία Μαθήματος Εξόρυξη Γνώσης</a:t>
            </a:r>
          </a:p>
          <a:p>
            <a:endParaRPr lang="el-GR" sz="2000" dirty="0"/>
          </a:p>
        </p:txBody>
      </p:sp>
      <p:sp>
        <p:nvSpPr>
          <p:cNvPr id="7" name="Rectangle 6"/>
          <p:cNvSpPr/>
          <p:nvPr/>
        </p:nvSpPr>
        <p:spPr>
          <a:xfrm>
            <a:off x="1902823" y="328462"/>
            <a:ext cx="8386353" cy="8197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b="1" dirty="0">
                <a:ln w="0">
                  <a:noFill/>
                </a:ln>
                <a:solidFill>
                  <a:schemeClr val="tx1"/>
                </a:solidFill>
                <a:effectLst>
                  <a:outerShdw blurRad="38100" dist="19050" dir="2700000" algn="tl" rotWithShape="0">
                    <a:schemeClr val="dk1">
                      <a:alpha val="40000"/>
                    </a:schemeClr>
                  </a:outerShdw>
                </a:effectLst>
              </a:rPr>
              <a:t>Εθνικό Μετσόβιο Πολυτεχνείο</a:t>
            </a:r>
          </a:p>
          <a:p>
            <a:pPr algn="ctr"/>
            <a:r>
              <a:rPr lang="el-GR" sz="2000" b="1" dirty="0">
                <a:ln w="0">
                  <a:noFill/>
                </a:ln>
                <a:solidFill>
                  <a:schemeClr val="tx1"/>
                </a:solidFill>
                <a:effectLst>
                  <a:outerShdw blurRad="38100" dist="19050" dir="2700000" algn="tl" rotWithShape="0">
                    <a:schemeClr val="dk1">
                      <a:alpha val="40000"/>
                    </a:schemeClr>
                  </a:outerShdw>
                </a:effectLst>
              </a:rPr>
              <a:t>Σχολή Ηλεκτρολόγων Μηχανικών και Μηχανικών Υπολογιστών</a:t>
            </a:r>
          </a:p>
          <a:p>
            <a:pPr algn="ctr"/>
            <a:endParaRPr lang="en-US" sz="200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3048000" y="2690336"/>
            <a:ext cx="6096000" cy="1754326"/>
          </a:xfrm>
          <a:prstGeom prst="rect">
            <a:avLst/>
          </a:prstGeom>
        </p:spPr>
        <p:txBody>
          <a:bodyPr>
            <a:spAutoFit/>
          </a:bodyPr>
          <a:lstStyle/>
          <a:p>
            <a:pPr algn="ctr"/>
            <a:r>
              <a:rPr lang="el-GR" dirty="0"/>
              <a:t>Γιώργος Βερνίκος Α</a:t>
            </a:r>
            <a:r>
              <a:rPr lang="en-US" dirty="0"/>
              <a:t>.</a:t>
            </a:r>
            <a:r>
              <a:rPr lang="el-GR" dirty="0"/>
              <a:t>Μ</a:t>
            </a:r>
            <a:r>
              <a:rPr lang="en-US" dirty="0"/>
              <a:t>.: </a:t>
            </a:r>
            <a:r>
              <a:rPr lang="el-GR" dirty="0"/>
              <a:t>03400005</a:t>
            </a:r>
          </a:p>
          <a:p>
            <a:pPr algn="ctr"/>
            <a:br>
              <a:rPr lang="el-GR" dirty="0"/>
            </a:br>
            <a:r>
              <a:rPr lang="el-GR" dirty="0"/>
              <a:t>Νικηφόρος Μανδηλαράς Α</a:t>
            </a:r>
            <a:r>
              <a:rPr lang="en-US" dirty="0"/>
              <a:t>.</a:t>
            </a:r>
            <a:r>
              <a:rPr lang="el-GR" dirty="0"/>
              <a:t>Μ</a:t>
            </a:r>
            <a:r>
              <a:rPr lang="en-US" dirty="0"/>
              <a:t>.: </a:t>
            </a:r>
            <a:r>
              <a:rPr lang="el-GR" dirty="0"/>
              <a:t>03400022</a:t>
            </a:r>
          </a:p>
          <a:p>
            <a:pPr algn="ctr"/>
            <a:endParaRPr lang="el-GR" dirty="0"/>
          </a:p>
          <a:p>
            <a:pPr algn="ctr"/>
            <a:r>
              <a:rPr lang="el-GR" dirty="0"/>
              <a:t>Χρήστος Σπυρόπουλος Α</a:t>
            </a:r>
            <a:r>
              <a:rPr lang="en-US" dirty="0"/>
              <a:t>.</a:t>
            </a:r>
            <a:r>
              <a:rPr lang="el-GR" dirty="0"/>
              <a:t>Μ</a:t>
            </a:r>
            <a:r>
              <a:rPr lang="en-US" dirty="0"/>
              <a:t>.: </a:t>
            </a:r>
            <a:r>
              <a:rPr lang="el-GR" dirty="0"/>
              <a:t>03400035</a:t>
            </a:r>
            <a:endParaRPr lang="en-US" dirty="0"/>
          </a:p>
          <a:p>
            <a:endParaRPr lang="en-US" dirty="0"/>
          </a:p>
        </p:txBody>
      </p:sp>
      <p:sp>
        <p:nvSpPr>
          <p:cNvPr id="11" name="Content Placeholder 10"/>
          <p:cNvSpPr>
            <a:spLocks noGrp="1"/>
          </p:cNvSpPr>
          <p:nvPr>
            <p:ph sz="quarter" idx="10"/>
          </p:nvPr>
        </p:nvSpPr>
        <p:spPr>
          <a:ln>
            <a:noFill/>
          </a:ln>
        </p:spPr>
        <p:txBody>
          <a:bodyPr/>
          <a:lstStyle/>
          <a:p>
            <a:endParaRPr lang="en-US" dirty="0"/>
          </a:p>
        </p:txBody>
      </p:sp>
    </p:spTree>
    <p:extLst>
      <p:ext uri="{BB962C8B-B14F-4D97-AF65-F5344CB8AC3E}">
        <p14:creationId xmlns:p14="http://schemas.microsoft.com/office/powerpoint/2010/main" val="162771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773" y="487245"/>
            <a:ext cx="9315124" cy="636161"/>
          </a:xfrm>
        </p:spPr>
        <p:txBody>
          <a:bodyPr>
            <a:noAutofit/>
          </a:bodyPr>
          <a:lstStyle/>
          <a:p>
            <a:r>
              <a:rPr lang="el-GR" sz="3200" b="1" dirty="0"/>
              <a:t>Εντός έδρας αποτελέσματα για την κάθε ομάδα</a:t>
            </a:r>
            <a:endParaRPr lang="en-US" sz="3200" b="1" dirty="0"/>
          </a:p>
        </p:txBody>
      </p:sp>
      <p:pic>
        <p:nvPicPr>
          <p:cNvPr id="7" name="Content Placeholder 6"/>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539749" y="1841863"/>
            <a:ext cx="10968627" cy="4481033"/>
          </a:xfrm>
        </p:spPr>
      </p:pic>
    </p:spTree>
    <p:extLst>
      <p:ext uri="{BB962C8B-B14F-4D97-AF65-F5344CB8AC3E}">
        <p14:creationId xmlns:p14="http://schemas.microsoft.com/office/powerpoint/2010/main" val="2092900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529970" cy="505533"/>
          </a:xfrm>
        </p:spPr>
        <p:txBody>
          <a:bodyPr>
            <a:noAutofit/>
          </a:bodyPr>
          <a:lstStyle/>
          <a:p>
            <a:r>
              <a:rPr lang="el-GR" sz="3200" b="1" dirty="0"/>
              <a:t>Ο πιο βασικός παράγοντας για τη νίκη σε ένα παιχνίδι</a:t>
            </a:r>
            <a:endParaRPr lang="en-US" sz="3200" b="1" dirty="0"/>
          </a:p>
        </p:txBody>
      </p:sp>
      <p:pic>
        <p:nvPicPr>
          <p:cNvPr id="8" name="Content Placeholder 7"/>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826529" y="1811840"/>
            <a:ext cx="5169321" cy="4241192"/>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3118" y="1811840"/>
            <a:ext cx="4903317" cy="4241192"/>
          </a:xfrm>
          <a:prstGeom prst="rect">
            <a:avLst/>
          </a:prstGeom>
        </p:spPr>
      </p:pic>
    </p:spTree>
    <p:extLst>
      <p:ext uri="{BB962C8B-B14F-4D97-AF65-F5344CB8AC3E}">
        <p14:creationId xmlns:p14="http://schemas.microsoft.com/office/powerpoint/2010/main" val="450687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3200" b="1" dirty="0"/>
              <a:t>Σκορ μετά από αιφνιδιασμό</a:t>
            </a:r>
            <a:endParaRPr lang="en-US" sz="3200" b="1"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47373" y="1653040"/>
            <a:ext cx="6292124" cy="4414117"/>
          </a:xfrm>
        </p:spPr>
      </p:pic>
    </p:spTree>
    <p:extLst>
      <p:ext uri="{BB962C8B-B14F-4D97-AF65-F5344CB8AC3E}">
        <p14:creationId xmlns:p14="http://schemas.microsoft.com/office/powerpoint/2010/main" val="119531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5"/>
            <a:ext cx="11235364" cy="701475"/>
          </a:xfrm>
        </p:spPr>
        <p:txBody>
          <a:bodyPr>
            <a:noAutofit/>
          </a:bodyPr>
          <a:lstStyle/>
          <a:p>
            <a:r>
              <a:rPr lang="el-GR" sz="3200" b="1" dirty="0"/>
              <a:t>Τα χαρακτηριστικά που εξάγαμε από το σετ δεδομένων μας</a:t>
            </a:r>
            <a:endParaRPr lang="en-US" sz="3200" b="1"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65932" y="1423852"/>
            <a:ext cx="10829382" cy="4685095"/>
          </a:xfrm>
        </p:spPr>
      </p:pic>
    </p:spTree>
    <p:extLst>
      <p:ext uri="{BB962C8B-B14F-4D97-AF65-F5344CB8AC3E}">
        <p14:creationId xmlns:p14="http://schemas.microsoft.com/office/powerpoint/2010/main" val="324929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3200" b="1" dirty="0"/>
              <a:t>Πρόβλεψη νίκης</a:t>
            </a:r>
            <a:endParaRPr lang="en-US" sz="3200" b="1" dirty="0"/>
          </a:p>
        </p:txBody>
      </p:sp>
      <p:sp>
        <p:nvSpPr>
          <p:cNvPr id="3" name="Content Placeholder 2"/>
          <p:cNvSpPr>
            <a:spLocks noGrp="1"/>
          </p:cNvSpPr>
          <p:nvPr>
            <p:ph sz="quarter" idx="10"/>
          </p:nvPr>
        </p:nvSpPr>
        <p:spPr>
          <a:xfrm>
            <a:off x="539496" y="1435608"/>
            <a:ext cx="10590058" cy="3802598"/>
          </a:xfrm>
        </p:spPr>
        <p:txBody>
          <a:bodyPr>
            <a:normAutofit/>
          </a:bodyPr>
          <a:lstStyle/>
          <a:p>
            <a:pPr algn="just"/>
            <a:r>
              <a:rPr lang="el-GR" sz="2000" dirty="0"/>
              <a:t>Εκπαιδεύουμε το μοντέλο μας από τα χαρακτηριστικά που δημιουργήσαμε για αγώνες  της κανονικής περιόδου. </a:t>
            </a:r>
          </a:p>
          <a:p>
            <a:pPr algn="just"/>
            <a:r>
              <a:rPr lang="el-GR" sz="2000" dirty="0"/>
              <a:t>Στόχος μας να προβλέψουμε τα αποτελέσματα των </a:t>
            </a:r>
            <a:r>
              <a:rPr lang="en-US" sz="2000" dirty="0"/>
              <a:t>play off </a:t>
            </a:r>
            <a:r>
              <a:rPr lang="el-GR" sz="2000" dirty="0"/>
              <a:t>και του </a:t>
            </a:r>
            <a:r>
              <a:rPr lang="en-US" sz="2000" dirty="0"/>
              <a:t>Final Four.</a:t>
            </a:r>
          </a:p>
          <a:p>
            <a:endParaRPr lang="en-US" sz="2000" dirty="0"/>
          </a:p>
        </p:txBody>
      </p:sp>
    </p:spTree>
    <p:extLst>
      <p:ext uri="{BB962C8B-B14F-4D97-AF65-F5344CB8AC3E}">
        <p14:creationId xmlns:p14="http://schemas.microsoft.com/office/powerpoint/2010/main" val="162639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3200" b="1" dirty="0"/>
              <a:t>Πώς λειτουργεί το μοντέλο μας</a:t>
            </a:r>
            <a:endParaRPr lang="en-US" sz="3200" b="1" dirty="0"/>
          </a:p>
        </p:txBody>
      </p:sp>
      <p:sp>
        <p:nvSpPr>
          <p:cNvPr id="3" name="Content Placeholder 2"/>
          <p:cNvSpPr>
            <a:spLocks noGrp="1"/>
          </p:cNvSpPr>
          <p:nvPr>
            <p:ph sz="quarter" idx="10"/>
          </p:nvPr>
        </p:nvSpPr>
        <p:spPr>
          <a:xfrm>
            <a:off x="539496" y="1435608"/>
            <a:ext cx="10532158" cy="4075506"/>
          </a:xfrm>
        </p:spPr>
        <p:txBody>
          <a:bodyPr>
            <a:normAutofit/>
          </a:bodyPr>
          <a:lstStyle/>
          <a:p>
            <a:pPr algn="just"/>
            <a:r>
              <a:rPr lang="el-GR" sz="1600" dirty="0"/>
              <a:t>Σαν είσοδο στο μοντέλο μας χρησιμοποιούμε το διάνυσμα των στατιστικών της γηπεδούχου ομάδας μείον τα στατιστικά της ομάδας που παίζει εκτός έδρας, χωρίς να μας ενδιαφέρει το ποια είναι η κάθε ομάδα.</a:t>
            </a:r>
          </a:p>
          <a:p>
            <a:pPr algn="just"/>
            <a:r>
              <a:rPr lang="el-GR" sz="1600" dirty="0"/>
              <a:t>Σαν έξοδο στο μοντέλο μας παίρνουμε το αποτέλεσμα του αγώνα.</a:t>
            </a:r>
          </a:p>
          <a:p>
            <a:pPr algn="just"/>
            <a:r>
              <a:rPr lang="el-GR" sz="1600" dirty="0"/>
              <a:t>Αξιολογούμε τα μοντέλα</a:t>
            </a:r>
            <a:r>
              <a:rPr lang="en-US" sz="1600" dirty="0"/>
              <a:t> </a:t>
            </a:r>
            <a:r>
              <a:rPr lang="el-GR" sz="1600" dirty="0"/>
              <a:t>μας με βάση το </a:t>
            </a:r>
            <a:r>
              <a:rPr lang="en-US" sz="1600" dirty="0"/>
              <a:t>accuracy score.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890" y="3865247"/>
            <a:ext cx="6909435" cy="2430789"/>
          </a:xfrm>
          <a:prstGeom prst="rect">
            <a:avLst/>
          </a:prstGeom>
        </p:spPr>
      </p:pic>
    </p:spTree>
    <p:extLst>
      <p:ext uri="{BB962C8B-B14F-4D97-AF65-F5344CB8AC3E}">
        <p14:creationId xmlns:p14="http://schemas.microsoft.com/office/powerpoint/2010/main" val="1862143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b="1" dirty="0"/>
              <a:t>Αποτελέσματα</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658182387"/>
              </p:ext>
            </p:extLst>
          </p:nvPr>
        </p:nvGraphicFramePr>
        <p:xfrm>
          <a:off x="1694950" y="1672048"/>
          <a:ext cx="8650832" cy="4297675"/>
        </p:xfrm>
        <a:graphic>
          <a:graphicData uri="http://schemas.openxmlformats.org/drawingml/2006/table">
            <a:tbl>
              <a:tblPr>
                <a:tableStyleId>{5C22544A-7EE6-4342-B048-85BDC9FD1C3A}</a:tableStyleId>
              </a:tblPr>
              <a:tblGrid>
                <a:gridCol w="5353589">
                  <a:extLst>
                    <a:ext uri="{9D8B030D-6E8A-4147-A177-3AD203B41FA5}">
                      <a16:colId xmlns:a16="http://schemas.microsoft.com/office/drawing/2014/main" val="2854753432"/>
                    </a:ext>
                  </a:extLst>
                </a:gridCol>
                <a:gridCol w="3297243">
                  <a:extLst>
                    <a:ext uri="{9D8B030D-6E8A-4147-A177-3AD203B41FA5}">
                      <a16:colId xmlns:a16="http://schemas.microsoft.com/office/drawing/2014/main" val="269639677"/>
                    </a:ext>
                  </a:extLst>
                </a:gridCol>
              </a:tblGrid>
              <a:tr h="751461">
                <a:tc>
                  <a:txBody>
                    <a:bodyPr/>
                    <a:lstStyle/>
                    <a:p>
                      <a:pPr algn="ctr" fontAlgn="ctr"/>
                      <a:r>
                        <a:rPr lang="en-US" sz="1800" u="none" strike="noStrike" dirty="0">
                          <a:effectLst/>
                        </a:rPr>
                        <a:t>Model</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Accuracy</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74200871"/>
                  </a:ext>
                </a:extLst>
              </a:tr>
              <a:tr h="506602">
                <a:tc>
                  <a:txBody>
                    <a:bodyPr/>
                    <a:lstStyle/>
                    <a:p>
                      <a:pPr algn="ctr" fontAlgn="ctr"/>
                      <a:r>
                        <a:rPr lang="en-US" sz="1800" u="none" strike="noStrike" dirty="0">
                          <a:effectLst/>
                        </a:rPr>
                        <a:t>Logistic Regression</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70.00%</a:t>
                      </a:r>
                      <a:endParaRPr lang="en-US" sz="18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40729661"/>
                  </a:ext>
                </a:extLst>
              </a:tr>
              <a:tr h="506602">
                <a:tc>
                  <a:txBody>
                    <a:bodyPr/>
                    <a:lstStyle/>
                    <a:p>
                      <a:pPr algn="ctr" fontAlgn="ctr"/>
                      <a:r>
                        <a:rPr lang="en-US" sz="1800" u="none" strike="noStrike" dirty="0">
                          <a:effectLst/>
                        </a:rPr>
                        <a:t>3 Nearest </a:t>
                      </a:r>
                      <a:r>
                        <a:rPr lang="en-US" sz="1800" u="none" strike="noStrike" dirty="0" err="1">
                          <a:effectLst/>
                        </a:rPr>
                        <a:t>Neighbour</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60.00%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99252076"/>
                  </a:ext>
                </a:extLst>
              </a:tr>
              <a:tr h="506602">
                <a:tc>
                  <a:txBody>
                    <a:bodyPr/>
                    <a:lstStyle/>
                    <a:p>
                      <a:pPr algn="ctr" fontAlgn="ctr"/>
                      <a:r>
                        <a:rPr lang="en-US" sz="1800" u="none" strike="noStrike" dirty="0">
                          <a:effectLst/>
                        </a:rPr>
                        <a:t>5 Nearest </a:t>
                      </a:r>
                      <a:r>
                        <a:rPr lang="en-US" sz="1800" u="none" strike="noStrike" dirty="0" err="1">
                          <a:effectLst/>
                        </a:rPr>
                        <a:t>Neighbour</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66.67%</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20943761"/>
                  </a:ext>
                </a:extLst>
              </a:tr>
              <a:tr h="506602">
                <a:tc>
                  <a:txBody>
                    <a:bodyPr/>
                    <a:lstStyle/>
                    <a:p>
                      <a:pPr algn="ctr" fontAlgn="ctr"/>
                      <a:r>
                        <a:rPr lang="en-US" sz="1800" u="none" strike="noStrike" dirty="0">
                          <a:effectLst/>
                        </a:rPr>
                        <a:t>Naïve Bayes </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66.67%</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4070507"/>
                  </a:ext>
                </a:extLst>
              </a:tr>
              <a:tr h="506602">
                <a:tc>
                  <a:txBody>
                    <a:bodyPr/>
                    <a:lstStyle/>
                    <a:p>
                      <a:pPr algn="ctr" fontAlgn="ctr"/>
                      <a:r>
                        <a:rPr lang="en-US" sz="1800" u="none" strike="noStrike" dirty="0">
                          <a:effectLst/>
                        </a:rPr>
                        <a:t>SVM (</a:t>
                      </a:r>
                      <a:r>
                        <a:rPr lang="en-US" sz="1800" u="none" strike="noStrike" dirty="0" err="1">
                          <a:effectLst/>
                        </a:rPr>
                        <a:t>rbf</a:t>
                      </a:r>
                      <a:r>
                        <a:rPr lang="en-US" sz="1800" u="none" strike="noStrike" dirty="0">
                          <a:effectLst/>
                        </a:rPr>
                        <a:t> kernel)</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60.00%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73143049"/>
                  </a:ext>
                </a:extLst>
              </a:tr>
              <a:tr h="506602">
                <a:tc>
                  <a:txBody>
                    <a:bodyPr/>
                    <a:lstStyle/>
                    <a:p>
                      <a:pPr algn="ctr" fontAlgn="ctr"/>
                      <a:r>
                        <a:rPr lang="en-US" sz="1800" u="none" strike="noStrike">
                          <a:effectLst/>
                        </a:rPr>
                        <a:t>SVM (linear kernel)</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70.00%</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08839766"/>
                  </a:ext>
                </a:extLst>
              </a:tr>
              <a:tr h="506602">
                <a:tc>
                  <a:txBody>
                    <a:bodyPr/>
                    <a:lstStyle/>
                    <a:p>
                      <a:pPr algn="ctr" fontAlgn="ctr"/>
                      <a:r>
                        <a:rPr lang="en-US" sz="1800" u="none" strike="noStrike" dirty="0">
                          <a:effectLst/>
                        </a:rPr>
                        <a:t>Decision Trees</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60.00%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98244235"/>
                  </a:ext>
                </a:extLst>
              </a:tr>
            </a:tbl>
          </a:graphicData>
        </a:graphic>
      </p:graphicFrame>
    </p:spTree>
    <p:extLst>
      <p:ext uri="{BB962C8B-B14F-4D97-AF65-F5344CB8AC3E}">
        <p14:creationId xmlns:p14="http://schemas.microsoft.com/office/powerpoint/2010/main" val="3025569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3200" b="1" dirty="0"/>
              <a:t>Συμπεράσματα</a:t>
            </a:r>
            <a:endParaRPr lang="en-US" sz="3200" b="1" dirty="0"/>
          </a:p>
        </p:txBody>
      </p:sp>
      <p:sp>
        <p:nvSpPr>
          <p:cNvPr id="3" name="Content Placeholder 2"/>
          <p:cNvSpPr>
            <a:spLocks noGrp="1"/>
          </p:cNvSpPr>
          <p:nvPr>
            <p:ph sz="quarter" idx="10"/>
          </p:nvPr>
        </p:nvSpPr>
        <p:spPr>
          <a:xfrm>
            <a:off x="539495" y="1423851"/>
            <a:ext cx="10381053" cy="3989397"/>
          </a:xfrm>
        </p:spPr>
        <p:txBody>
          <a:bodyPr>
            <a:normAutofit/>
          </a:bodyPr>
          <a:lstStyle/>
          <a:p>
            <a:pPr marL="342900" indent="-342900" algn="just">
              <a:buFont typeface="Wingdings" panose="05000000000000000000" pitchFamily="2" charset="2"/>
              <a:buChar char="Ø"/>
            </a:pPr>
            <a:r>
              <a:rPr lang="en-US" sz="2000" dirty="0"/>
              <a:t> </a:t>
            </a:r>
            <a:r>
              <a:rPr lang="el-GR" sz="2000" dirty="0"/>
              <a:t>Όπως βλέπουμε από τα αποτελέσματα των μοντέλων μας η πρόβλεψη ενός αποτελέσματος σε ένα ομαδικό άθλημα είναι μία πολύ δύσκολη διαδικασία.</a:t>
            </a:r>
            <a:endParaRPr lang="en-US" sz="2000" dirty="0"/>
          </a:p>
          <a:p>
            <a:pPr marL="342900" indent="-342900" algn="just">
              <a:buFont typeface="Wingdings" panose="05000000000000000000" pitchFamily="2" charset="2"/>
              <a:buChar char="Ø"/>
            </a:pPr>
            <a:r>
              <a:rPr lang="el-GR" sz="2000" dirty="0"/>
              <a:t>Τα μοντέλα μας δίνουν ένα προβάδισμα στις ομάδες που παίζουν εντός έδρας. Γεγονός που είναι απολύτως λογικό γιατί όπως είδαμε και σε προηγούμενο γράφημα, οι ομάδες με δυνατή έδρα έχουν περάσει στην επόμενη φάση.</a:t>
            </a:r>
            <a:endParaRPr lang="en-US" sz="2000" dirty="0"/>
          </a:p>
        </p:txBody>
      </p:sp>
    </p:spTree>
    <p:extLst>
      <p:ext uri="{BB962C8B-B14F-4D97-AF65-F5344CB8AC3E}">
        <p14:creationId xmlns:p14="http://schemas.microsoft.com/office/powerpoint/2010/main" val="393783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3200" b="1" dirty="0"/>
              <a:t>Επεκτάσεις</a:t>
            </a:r>
            <a:endParaRPr lang="en-US" sz="3200" b="1" dirty="0"/>
          </a:p>
        </p:txBody>
      </p:sp>
      <p:sp>
        <p:nvSpPr>
          <p:cNvPr id="3" name="Content Placeholder 2"/>
          <p:cNvSpPr>
            <a:spLocks noGrp="1"/>
          </p:cNvSpPr>
          <p:nvPr>
            <p:ph sz="quarter" idx="10"/>
          </p:nvPr>
        </p:nvSpPr>
        <p:spPr>
          <a:xfrm>
            <a:off x="539495" y="1423851"/>
            <a:ext cx="11060321" cy="4963886"/>
          </a:xfrm>
        </p:spPr>
        <p:txBody>
          <a:bodyPr>
            <a:normAutofit fontScale="85000" lnSpcReduction="10000"/>
          </a:bodyPr>
          <a:lstStyle/>
          <a:p>
            <a:pPr marL="342900" indent="-342900" algn="just">
              <a:buFont typeface="Wingdings" panose="05000000000000000000" pitchFamily="2" charset="2"/>
              <a:buChar char="Ø"/>
            </a:pPr>
            <a:r>
              <a:rPr lang="el-GR" sz="2000" dirty="0"/>
              <a:t>Θα μπορούσαμε να χρησιμοποιήσουμε κάποιο σετ δεδομένων που αφορά στις προπονήσεις της κάθε ομάδας με στόχο την συλλογή πληροφορίας που ίσως δεν εμφανίζεται στο σετ δεδομένων μας.</a:t>
            </a:r>
          </a:p>
          <a:p>
            <a:pPr marL="342900" indent="-342900" algn="just">
              <a:buFont typeface="Wingdings" panose="05000000000000000000" pitchFamily="2" charset="2"/>
              <a:buChar char="Ø"/>
            </a:pPr>
            <a:r>
              <a:rPr lang="el-GR" sz="2000" dirty="0"/>
              <a:t>Θα μπορούσαμε να κάνουμε ένα </a:t>
            </a:r>
            <a:r>
              <a:rPr lang="en-US" sz="2000" dirty="0"/>
              <a:t>update </a:t>
            </a:r>
            <a:r>
              <a:rPr lang="el-GR" sz="2000" dirty="0"/>
              <a:t>στα δεδομένα μας χρησιμοποιώντας μεταβλητές όπως η φόρμα μιας ομάδας, το πρόγραμμα της και οι τραυματισμοί που μπορεί να αντιμετωπίσει κατά τη διάρκεια της χρονιάς.</a:t>
            </a:r>
          </a:p>
          <a:p>
            <a:pPr marL="342900" indent="-342900" algn="just">
              <a:buFont typeface="Wingdings" panose="05000000000000000000" pitchFamily="2" charset="2"/>
              <a:buChar char="Ø"/>
            </a:pPr>
            <a:r>
              <a:rPr lang="el-GR" sz="2000" dirty="0"/>
              <a:t>Ο βασικός λόγος που δεν κάναμε νευρωνικά είναι ότι είναι μικρο το σετ δεδομένων μας. Αν χρησιμοποιούσαμε ένα σετ δεδομένων από το</a:t>
            </a:r>
            <a:r>
              <a:rPr lang="en-US" sz="2000" dirty="0"/>
              <a:t> NCAA</a:t>
            </a:r>
            <a:r>
              <a:rPr lang="el-GR" sz="2000" dirty="0"/>
              <a:t> θα μπορούσαμε να συνθέσουμε πολύ πιο σύνθετα μοντέλα</a:t>
            </a:r>
            <a:r>
              <a:rPr lang="en-US" sz="2000" dirty="0"/>
              <a:t>.</a:t>
            </a:r>
            <a:endParaRPr lang="el-GR" sz="2000" dirty="0"/>
          </a:p>
          <a:p>
            <a:pPr marL="342900" indent="-342900" algn="just">
              <a:buFont typeface="Wingdings" panose="05000000000000000000" pitchFamily="2" charset="2"/>
              <a:buChar char="Ø"/>
            </a:pPr>
            <a:r>
              <a:rPr lang="el-GR" sz="2000"/>
              <a:t>Όπως </a:t>
            </a:r>
            <a:r>
              <a:rPr lang="el-GR" sz="2000" dirty="0"/>
              <a:t>για παράδειγμα θα μπορούσαμε να χρησιμοποιήσουμε </a:t>
            </a:r>
            <a:r>
              <a:rPr lang="en-US" sz="2000" dirty="0"/>
              <a:t>RNN </a:t>
            </a:r>
            <a:r>
              <a:rPr lang="el-GR" sz="2000" dirty="0"/>
              <a:t>θεωρώντας την απόδοση μιας ομάδας ως χρονοσειρά.</a:t>
            </a:r>
            <a:endParaRPr lang="en-US" sz="2000" dirty="0"/>
          </a:p>
        </p:txBody>
      </p:sp>
    </p:spTree>
    <p:extLst>
      <p:ext uri="{BB962C8B-B14F-4D97-AF65-F5344CB8AC3E}">
        <p14:creationId xmlns:p14="http://schemas.microsoft.com/office/powerpoint/2010/main" val="3870714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a:xfrm>
            <a:off x="2780270" y="2150076"/>
            <a:ext cx="6425513" cy="3633874"/>
          </a:xfrm>
        </p:spPr>
        <p:txBody>
          <a:bodyPr>
            <a:normAutofit/>
          </a:bodyPr>
          <a:lstStyle/>
          <a:p>
            <a:r>
              <a:rPr lang="el-GR" sz="2400" b="1" dirty="0">
                <a:solidFill>
                  <a:schemeClr val="tx1"/>
                </a:solidFill>
              </a:rPr>
              <a:t>Ευχαριστούμε για την προσοχή σας!</a:t>
            </a:r>
            <a:endParaRPr lang="en-US" sz="2400" b="1" dirty="0">
              <a:solidFill>
                <a:schemeClr val="tx1"/>
              </a:solidFill>
            </a:endParaRPr>
          </a:p>
        </p:txBody>
      </p:sp>
    </p:spTree>
    <p:extLst>
      <p:ext uri="{BB962C8B-B14F-4D97-AF65-F5344CB8AC3E}">
        <p14:creationId xmlns:p14="http://schemas.microsoft.com/office/powerpoint/2010/main" val="367891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3200" b="1" dirty="0"/>
              <a:t>Εισαγωγή</a:t>
            </a:r>
            <a:endParaRPr lang="en-US" sz="3200" b="1" dirty="0"/>
          </a:p>
        </p:txBody>
      </p:sp>
      <p:sp>
        <p:nvSpPr>
          <p:cNvPr id="3" name="Content Placeholder 2"/>
          <p:cNvSpPr>
            <a:spLocks noGrp="1"/>
          </p:cNvSpPr>
          <p:nvPr>
            <p:ph sz="quarter" idx="10"/>
          </p:nvPr>
        </p:nvSpPr>
        <p:spPr>
          <a:xfrm>
            <a:off x="539495" y="1435607"/>
            <a:ext cx="10981945" cy="4926004"/>
          </a:xfrm>
        </p:spPr>
        <p:txBody>
          <a:bodyPr>
            <a:normAutofit fontScale="77500" lnSpcReduction="20000"/>
          </a:bodyPr>
          <a:lstStyle/>
          <a:p>
            <a:pPr marL="171450" indent="-171450">
              <a:buFont typeface="Arial" panose="020B0604020202020204" pitchFamily="34" charset="0"/>
              <a:buChar char="•"/>
            </a:pPr>
            <a:r>
              <a:rPr lang="en-US" sz="2000" b="1" dirty="0"/>
              <a:t>T</a:t>
            </a:r>
            <a:r>
              <a:rPr lang="el-GR" sz="2000" b="1" dirty="0"/>
              <a:t>ι είναι </a:t>
            </a:r>
            <a:r>
              <a:rPr lang="en-US" sz="2000" b="1" dirty="0"/>
              <a:t>sports analytics</a:t>
            </a:r>
            <a:r>
              <a:rPr lang="en-US" sz="2000" dirty="0"/>
              <a:t>;</a:t>
            </a:r>
          </a:p>
          <a:p>
            <a:pPr algn="just"/>
            <a:r>
              <a:rPr lang="el-GR" sz="2000" dirty="0"/>
              <a:t>Η χρήση στατιστικών μεθόδων και αναγνώρισης προτύπων για την εξαγωγή συμπερασμάτων στο εκάστοτε άθλημα.</a:t>
            </a:r>
          </a:p>
          <a:p>
            <a:pPr marL="342900" indent="-342900" algn="just">
              <a:buFont typeface="Arial" panose="020B0604020202020204" pitchFamily="34" charset="0"/>
              <a:buChar char="•"/>
            </a:pPr>
            <a:r>
              <a:rPr lang="el-GR" sz="2000" b="1" dirty="0"/>
              <a:t>Πόσο διαδεδομένα είναι σήμερα</a:t>
            </a:r>
            <a:r>
              <a:rPr lang="en-US" sz="2000" dirty="0"/>
              <a:t>;</a:t>
            </a:r>
            <a:endParaRPr lang="el-GR" sz="2000" dirty="0"/>
          </a:p>
          <a:p>
            <a:pPr marL="742950" lvl="1" indent="-514350" algn="just">
              <a:buFont typeface="+mj-lt"/>
              <a:buAutoNum type="romanLcPeriod"/>
            </a:pPr>
            <a:r>
              <a:rPr lang="el-GR" sz="2000" dirty="0"/>
              <a:t>	Στο χώρο του </a:t>
            </a:r>
            <a:r>
              <a:rPr lang="en-US" sz="2000" dirty="0"/>
              <a:t>baseball (</a:t>
            </a:r>
            <a:r>
              <a:rPr lang="en-US" sz="2000" dirty="0" err="1"/>
              <a:t>moneyball</a:t>
            </a:r>
            <a:r>
              <a:rPr lang="en-US" sz="2000" dirty="0"/>
              <a:t>)</a:t>
            </a:r>
            <a:r>
              <a:rPr lang="el-GR" sz="2000" dirty="0"/>
              <a:t>.</a:t>
            </a:r>
            <a:endParaRPr lang="en-US" sz="2000" dirty="0"/>
          </a:p>
          <a:p>
            <a:pPr marL="742950" lvl="1" indent="-514350" algn="just">
              <a:buFont typeface="+mj-lt"/>
              <a:buAutoNum type="romanLcPeriod"/>
            </a:pPr>
            <a:r>
              <a:rPr lang="en-US" sz="2000" dirty="0"/>
              <a:t>   </a:t>
            </a:r>
            <a:r>
              <a:rPr lang="el-GR" sz="2000" dirty="0"/>
              <a:t> Στο μπάσκετ η κάθε ομάδα έχει εξειδικευμένη ομάδα αναλυτών.</a:t>
            </a:r>
          </a:p>
          <a:p>
            <a:pPr marL="742950" lvl="1" indent="-514350" algn="just">
              <a:buFont typeface="+mj-lt"/>
              <a:buAutoNum type="romanLcPeriod"/>
            </a:pPr>
            <a:r>
              <a:rPr lang="el-GR" sz="2000" dirty="0"/>
              <a:t>    Στο ποδόσφαιρο, οι αθλητές φοράνε </a:t>
            </a:r>
            <a:r>
              <a:rPr lang="en-US" sz="2000" dirty="0"/>
              <a:t>wearable device.</a:t>
            </a:r>
          </a:p>
          <a:p>
            <a:pPr marL="342900" indent="-342900" algn="just">
              <a:buFont typeface="Arial" panose="020B0604020202020204" pitchFamily="34" charset="0"/>
              <a:buChar char="•"/>
            </a:pPr>
            <a:r>
              <a:rPr lang="el-GR" sz="2000" b="1" dirty="0"/>
              <a:t>Ποια η χρησιμότητα τους στον αθλητισμό και κυρίως στο χώρο του μπάσκετ</a:t>
            </a:r>
            <a:r>
              <a:rPr lang="en-US" sz="2000" dirty="0"/>
              <a:t>;</a:t>
            </a:r>
          </a:p>
          <a:p>
            <a:pPr algn="just"/>
            <a:r>
              <a:rPr lang="el-GR" sz="2000" dirty="0"/>
              <a:t>Στη δημιουργία του ρόστερ μίας ομάδας, στη βελτίωση της τεχνικής και της προπόνησης, στη</a:t>
            </a:r>
            <a:r>
              <a:rPr lang="en-US" sz="2000" dirty="0"/>
              <a:t> </a:t>
            </a:r>
            <a:r>
              <a:rPr lang="el-GR" sz="2000" dirty="0"/>
              <a:t>χάραξη βέλτιστων στρατηγικών και στην αύξηση της αποτελεσματικότητας ανάλογα με τα όπλα που διαθέτει η κάθε ομάδα.</a:t>
            </a:r>
            <a:endParaRPr lang="en-US" sz="2000" dirty="0"/>
          </a:p>
        </p:txBody>
      </p:sp>
    </p:spTree>
    <p:extLst>
      <p:ext uri="{BB962C8B-B14F-4D97-AF65-F5344CB8AC3E}">
        <p14:creationId xmlns:p14="http://schemas.microsoft.com/office/powerpoint/2010/main" val="314414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3200" b="1" dirty="0"/>
              <a:t>Εισαγωγή</a:t>
            </a:r>
            <a:endParaRPr lang="en-US" sz="3200" b="1" dirty="0"/>
          </a:p>
        </p:txBody>
      </p:sp>
      <p:sp>
        <p:nvSpPr>
          <p:cNvPr id="3" name="Content Placeholder 2"/>
          <p:cNvSpPr>
            <a:spLocks noGrp="1"/>
          </p:cNvSpPr>
          <p:nvPr>
            <p:ph sz="quarter" idx="10"/>
          </p:nvPr>
        </p:nvSpPr>
        <p:spPr>
          <a:xfrm>
            <a:off x="539496" y="1435608"/>
            <a:ext cx="11047258" cy="4808438"/>
          </a:xfrm>
        </p:spPr>
        <p:txBody>
          <a:bodyPr>
            <a:normAutofit/>
          </a:bodyPr>
          <a:lstStyle/>
          <a:p>
            <a:pPr marL="171450" indent="-171450">
              <a:buFont typeface="Arial" panose="020B0604020202020204" pitchFamily="34" charset="0"/>
              <a:buChar char="•"/>
            </a:pPr>
            <a:r>
              <a:rPr lang="el-GR" sz="2000" dirty="0"/>
              <a:t>Τα </a:t>
            </a:r>
            <a:r>
              <a:rPr lang="en-US" sz="2000" dirty="0"/>
              <a:t>sports analytics </a:t>
            </a:r>
            <a:r>
              <a:rPr lang="el-GR" sz="2000" dirty="0"/>
              <a:t>έχουν αλλάξει το παιχνίδι</a:t>
            </a:r>
            <a:r>
              <a:rPr lang="en-US" sz="2000" dirty="0"/>
              <a:t> </a:t>
            </a:r>
            <a:r>
              <a:rPr lang="el-GR" sz="2000" dirty="0"/>
              <a:t>του μπάσκετ</a:t>
            </a:r>
            <a:r>
              <a:rPr lang="en-US" sz="2000" dirty="0"/>
              <a:t>;</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361" y="2008333"/>
            <a:ext cx="7872982" cy="4428552"/>
          </a:xfrm>
          <a:prstGeom prst="rect">
            <a:avLst/>
          </a:prstGeom>
        </p:spPr>
      </p:pic>
    </p:spTree>
    <p:extLst>
      <p:ext uri="{BB962C8B-B14F-4D97-AF65-F5344CB8AC3E}">
        <p14:creationId xmlns:p14="http://schemas.microsoft.com/office/powerpoint/2010/main" val="232197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4359" y="513371"/>
            <a:ext cx="6877119" cy="640080"/>
          </a:xfrm>
        </p:spPr>
        <p:txBody>
          <a:bodyPr>
            <a:normAutofit/>
          </a:bodyPr>
          <a:lstStyle/>
          <a:p>
            <a:r>
              <a:rPr lang="el-GR" sz="3200" b="1" dirty="0"/>
              <a:t>Η στατιστική στην τεχνική του σουτ</a:t>
            </a:r>
            <a:endParaRPr lang="en-US" sz="3200" b="1" dirty="0"/>
          </a:p>
        </p:txBody>
      </p:sp>
      <p:pic>
        <p:nvPicPr>
          <p:cNvPr id="4" name="video-1550413127">
            <a:hlinkClick r:id="" action="ppaction://media"/>
          </p:cNvPr>
          <p:cNvPicPr>
            <a:picLocks noGrp="1" noChangeAspect="1"/>
          </p:cNvPicPr>
          <p:nvPr>
            <p:ph sz="quarter" idx="10"/>
            <a:videoFile r:link="rId2"/>
            <p:extLst>
              <p:ext uri="{DAA4B4D4-6D71-4841-9C94-3DE7FCFB9230}">
                <p14:media xmlns:p14="http://schemas.microsoft.com/office/powerpoint/2010/main" r:embed="rId1"/>
              </p:ext>
            </p:extLst>
          </p:nvPr>
        </p:nvPicPr>
        <p:blipFill>
          <a:blip r:embed="rId4"/>
          <a:stretch>
            <a:fillRect/>
          </a:stretch>
        </p:blipFill>
        <p:spPr>
          <a:xfrm>
            <a:off x="1937474" y="1511481"/>
            <a:ext cx="8337378" cy="4654188"/>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867653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3200" b="1" dirty="0"/>
              <a:t>Ορισμός του Προβλήματος</a:t>
            </a:r>
            <a:endParaRPr lang="en-US" sz="3200" b="1" dirty="0"/>
          </a:p>
        </p:txBody>
      </p:sp>
      <p:sp>
        <p:nvSpPr>
          <p:cNvPr id="3" name="Content Placeholder 2"/>
          <p:cNvSpPr>
            <a:spLocks noGrp="1"/>
          </p:cNvSpPr>
          <p:nvPr>
            <p:ph sz="quarter" idx="10"/>
          </p:nvPr>
        </p:nvSpPr>
        <p:spPr>
          <a:xfrm>
            <a:off x="1153450" y="2532888"/>
            <a:ext cx="9884664" cy="2117489"/>
          </a:xfrm>
        </p:spPr>
        <p:txBody>
          <a:bodyPr>
            <a:normAutofit/>
          </a:bodyPr>
          <a:lstStyle/>
          <a:p>
            <a:pPr algn="just"/>
            <a:r>
              <a:rPr lang="el-GR" sz="2000" i="1" dirty="0"/>
              <a:t>Όπως σε κάθε άθλημα στόχος είναι η νίκη  έτσι και στην δικιά μας περίπτωση. Το ζήτημα είναι όμως ο τρόπος με τον οποίο φτάνεις εκεί και αν μπορείς να το επαναλάβεις. Σε αυτό το κομμάτι έρχεται η βοήθεια της ανάλυσης δεδομένων. Που έρχεται να καταδήξει τα χαρακτηριστικά που οδηγούν σε νίκη.</a:t>
            </a:r>
          </a:p>
          <a:p>
            <a:pPr marL="342900" indent="-342900">
              <a:buFont typeface="Arial" panose="020B0604020202020204" pitchFamily="34" charset="0"/>
              <a:buChar char="•"/>
            </a:pPr>
            <a:endParaRPr lang="el-GR" sz="2000" dirty="0"/>
          </a:p>
        </p:txBody>
      </p:sp>
    </p:spTree>
    <p:extLst>
      <p:ext uri="{BB962C8B-B14F-4D97-AF65-F5344CB8AC3E}">
        <p14:creationId xmlns:p14="http://schemas.microsoft.com/office/powerpoint/2010/main" val="152438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3200" b="1" dirty="0"/>
              <a:t>Λύση του Προβλήματος</a:t>
            </a:r>
            <a:endParaRPr lang="en-US" sz="3200" b="1"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316298" y="1465303"/>
            <a:ext cx="7467781" cy="47251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0374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3200" b="1" dirty="0"/>
              <a:t>Το σετ δεδομένων που μελετήσαμε</a:t>
            </a:r>
            <a:endParaRPr lang="en-US" sz="3200" b="1" dirty="0"/>
          </a:p>
        </p:txBody>
      </p:sp>
      <p:sp>
        <p:nvSpPr>
          <p:cNvPr id="3" name="Content Placeholder 2"/>
          <p:cNvSpPr>
            <a:spLocks noGrp="1"/>
          </p:cNvSpPr>
          <p:nvPr>
            <p:ph sz="quarter" idx="10"/>
          </p:nvPr>
        </p:nvSpPr>
        <p:spPr>
          <a:xfrm>
            <a:off x="539495" y="1435607"/>
            <a:ext cx="10838253" cy="4586369"/>
          </a:xfrm>
        </p:spPr>
        <p:txBody>
          <a:bodyPr>
            <a:normAutofit fontScale="92500" lnSpcReduction="10000"/>
          </a:bodyPr>
          <a:lstStyle/>
          <a:p>
            <a:pPr algn="just"/>
            <a:r>
              <a:rPr lang="el-GR" sz="2000" dirty="0"/>
              <a:t>Εξασφαλίσαμε ένα σετ δεδομένων από την </a:t>
            </a:r>
            <a:r>
              <a:rPr lang="en-US" sz="2000" dirty="0" err="1"/>
              <a:t>Euroleague</a:t>
            </a:r>
            <a:r>
              <a:rPr lang="en-US" sz="2000" dirty="0"/>
              <a:t> </a:t>
            </a:r>
            <a:r>
              <a:rPr lang="el-GR" sz="2000" dirty="0"/>
              <a:t>και την </a:t>
            </a:r>
            <a:r>
              <a:rPr lang="en-US" sz="2000" dirty="0"/>
              <a:t>SAP</a:t>
            </a:r>
            <a:r>
              <a:rPr lang="el-GR" sz="2000" dirty="0"/>
              <a:t>, που περιέχει δεδομένα για κάθε φάση όλων των παιχνιδιών της </a:t>
            </a:r>
            <a:r>
              <a:rPr lang="en-US" sz="2000" dirty="0" err="1"/>
              <a:t>Euroleague</a:t>
            </a:r>
            <a:r>
              <a:rPr lang="en-US" sz="2000" dirty="0"/>
              <a:t> </a:t>
            </a:r>
            <a:r>
              <a:rPr lang="el-GR" sz="2000" dirty="0"/>
              <a:t>τα τελευταία δύο χρόνια.</a:t>
            </a:r>
          </a:p>
          <a:p>
            <a:pPr algn="just"/>
            <a:r>
              <a:rPr lang="el-GR" sz="2000" dirty="0"/>
              <a:t>Πληροφορίες για το σετ δεδομένων μας</a:t>
            </a:r>
            <a:r>
              <a:rPr lang="en-US" sz="2000" dirty="0"/>
              <a:t>:</a:t>
            </a:r>
          </a:p>
          <a:p>
            <a:pPr marL="342900" indent="-342900" algn="just">
              <a:buFont typeface="Wingdings" panose="05000000000000000000" pitchFamily="2" charset="2"/>
              <a:buChar char="Ø"/>
            </a:pPr>
            <a:r>
              <a:rPr lang="el-GR" sz="2000" dirty="0"/>
              <a:t>Αποτελείται από 51 στήλες </a:t>
            </a:r>
          </a:p>
          <a:p>
            <a:pPr marL="342900" indent="-342900" algn="just">
              <a:buFont typeface="Wingdings" panose="05000000000000000000" pitchFamily="2" charset="2"/>
              <a:buChar char="Ø"/>
            </a:pPr>
            <a:r>
              <a:rPr lang="el-GR" sz="2000" dirty="0"/>
              <a:t>Περιέχουν πληροφορία όπως π.χ. επιτιθέμενος παίκτης, ενέργεια, αποτέλεσμα, </a:t>
            </a:r>
            <a:r>
              <a:rPr lang="en-US" sz="2000" dirty="0" err="1"/>
              <a:t>assistman</a:t>
            </a:r>
            <a:r>
              <a:rPr lang="en-US" sz="2000" dirty="0"/>
              <a:t>, </a:t>
            </a:r>
            <a:r>
              <a:rPr lang="el-GR" sz="2000" dirty="0"/>
              <a:t>διάρκεια κλπ.</a:t>
            </a:r>
          </a:p>
          <a:p>
            <a:pPr marL="342900" indent="-342900" algn="just">
              <a:buFont typeface="Wingdings" panose="05000000000000000000" pitchFamily="2" charset="2"/>
              <a:buChar char="Ø"/>
            </a:pPr>
            <a:r>
              <a:rPr lang="en-US" sz="2000" dirty="0"/>
              <a:t>To </a:t>
            </a:r>
            <a:r>
              <a:rPr lang="el-GR" sz="2000" dirty="0"/>
              <a:t>σύνολο των δεδομένων έχει εμπλουτιστεί με πληροφορία όπως συνολικά εύστοχα δίποντα σε κάθε εγγραφή.</a:t>
            </a:r>
          </a:p>
        </p:txBody>
      </p:sp>
    </p:spTree>
    <p:extLst>
      <p:ext uri="{BB962C8B-B14F-4D97-AF65-F5344CB8AC3E}">
        <p14:creationId xmlns:p14="http://schemas.microsoft.com/office/powerpoint/2010/main" val="59313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3200" b="1" dirty="0"/>
              <a:t>Προεπεξεργασία των δεδομένων</a:t>
            </a:r>
            <a:endParaRPr lang="en-US" sz="3200" b="1" dirty="0"/>
          </a:p>
        </p:txBody>
      </p:sp>
      <p:sp>
        <p:nvSpPr>
          <p:cNvPr id="3" name="Content Placeholder 2"/>
          <p:cNvSpPr>
            <a:spLocks noGrp="1"/>
          </p:cNvSpPr>
          <p:nvPr>
            <p:ph sz="quarter" idx="10"/>
          </p:nvPr>
        </p:nvSpPr>
        <p:spPr>
          <a:xfrm>
            <a:off x="539495" y="1435607"/>
            <a:ext cx="10746814" cy="4677809"/>
          </a:xfrm>
        </p:spPr>
        <p:txBody>
          <a:bodyPr>
            <a:normAutofit/>
          </a:bodyPr>
          <a:lstStyle/>
          <a:p>
            <a:pPr marL="457200" indent="-457200" algn="just">
              <a:buFont typeface="Wingdings" panose="05000000000000000000" pitchFamily="2" charset="2"/>
              <a:buChar char="Ø"/>
            </a:pPr>
            <a:r>
              <a:rPr lang="el-GR" sz="2000" dirty="0"/>
              <a:t>Πολλές στήλες δεν παρουσίαζαν ενδιαφέρον για τη μελέτη μας είτε περιείχαν πληροφορία που υπήρχε και σε άλλες στήλες οπότε τις απομακρύναμε από το σετ μας. </a:t>
            </a:r>
          </a:p>
          <a:p>
            <a:pPr marL="457200" indent="-457200" algn="just">
              <a:buFont typeface="Wingdings" panose="05000000000000000000" pitchFamily="2" charset="2"/>
              <a:buChar char="Ø"/>
            </a:pPr>
            <a:r>
              <a:rPr lang="el-GR" sz="2000" dirty="0"/>
              <a:t>Ακόμα απομακρύναμε εγγραφές που είχαν μη ρεαλιστικές τιμές και λάθη π.χ. σκόρ αγώνα μικρότερο των 50 πόντων.</a:t>
            </a:r>
          </a:p>
          <a:p>
            <a:pPr marL="457200" indent="-457200" algn="just">
              <a:buFont typeface="Wingdings" panose="05000000000000000000" pitchFamily="2" charset="2"/>
              <a:buChar char="Ø"/>
            </a:pPr>
            <a:r>
              <a:rPr lang="el-GR" sz="2000" dirty="0"/>
              <a:t>Δημιουργήσαμε νέες μεταβλητές όπως αιφνιδιασμοί, </a:t>
            </a:r>
            <a:r>
              <a:rPr lang="en-US" sz="2000" dirty="0"/>
              <a:t>assists, transitions, </a:t>
            </a:r>
            <a:r>
              <a:rPr lang="el-GR" sz="2000" dirty="0"/>
              <a:t> </a:t>
            </a:r>
            <a:r>
              <a:rPr lang="en-US" sz="2000" dirty="0"/>
              <a:t>pick &amp; rolls </a:t>
            </a:r>
            <a:r>
              <a:rPr lang="el-GR" sz="2000" dirty="0"/>
              <a:t>που χρησιμοποιήσαμε στο μοντέλο μας. </a:t>
            </a:r>
          </a:p>
          <a:p>
            <a:pPr marL="457200" indent="-457200" algn="just">
              <a:buFont typeface="Wingdings" panose="05000000000000000000" pitchFamily="2" charset="2"/>
              <a:buChar char="Ø"/>
            </a:pPr>
            <a:r>
              <a:rPr lang="el-GR" sz="2000" dirty="0"/>
              <a:t>Διακριτοποίηση μεταβλητών όπως τα δευτερόλεπτα στα οποία εκδηλώνει επίθεση μία όμαδα.</a:t>
            </a:r>
            <a:endParaRPr lang="en-US" sz="2000" dirty="0"/>
          </a:p>
        </p:txBody>
      </p:sp>
    </p:spTree>
    <p:extLst>
      <p:ext uri="{BB962C8B-B14F-4D97-AF65-F5344CB8AC3E}">
        <p14:creationId xmlns:p14="http://schemas.microsoft.com/office/powerpoint/2010/main" val="405812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984" y="496389"/>
            <a:ext cx="8444662" cy="679268"/>
          </a:xfrm>
        </p:spPr>
        <p:txBody>
          <a:bodyPr>
            <a:noAutofit/>
          </a:bodyPr>
          <a:lstStyle/>
          <a:p>
            <a:r>
              <a:rPr lang="en-US" sz="3200" b="1" dirty="0"/>
              <a:t>O</a:t>
            </a:r>
            <a:r>
              <a:rPr lang="el-GR" sz="3200" b="1" dirty="0"/>
              <a:t>ι πιο </a:t>
            </a:r>
            <a:r>
              <a:rPr lang="el-GR" sz="3200" b="1" dirty="0" err="1"/>
              <a:t>αλτρουϊστές</a:t>
            </a:r>
            <a:r>
              <a:rPr lang="el-GR" sz="3200" b="1" dirty="0"/>
              <a:t> παίκτες της </a:t>
            </a:r>
            <a:r>
              <a:rPr lang="en-US" sz="3200" b="1" dirty="0" err="1"/>
              <a:t>Euroleague</a:t>
            </a:r>
            <a:endParaRPr lang="en-US" sz="3200" b="1"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468880" y="1324112"/>
            <a:ext cx="7001691" cy="4942822"/>
          </a:xfrm>
        </p:spPr>
      </p:pic>
    </p:spTree>
    <p:extLst>
      <p:ext uri="{BB962C8B-B14F-4D97-AF65-F5344CB8AC3E}">
        <p14:creationId xmlns:p14="http://schemas.microsoft.com/office/powerpoint/2010/main" val="96538186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TotalTime>
  <Words>630</Words>
  <Application>Microsoft Office PowerPoint</Application>
  <PresentationFormat>Widescreen</PresentationFormat>
  <Paragraphs>72</Paragraphs>
  <Slides>19</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Segoe UI</vt:lpstr>
      <vt:lpstr>Segoe UI Light</vt:lpstr>
      <vt:lpstr>Wingdings</vt:lpstr>
      <vt:lpstr>WelcomeDoc</vt:lpstr>
      <vt:lpstr>  </vt:lpstr>
      <vt:lpstr>Εισαγωγή</vt:lpstr>
      <vt:lpstr>Εισαγωγή</vt:lpstr>
      <vt:lpstr>Η στατιστική στην τεχνική του σουτ</vt:lpstr>
      <vt:lpstr>Ορισμός του Προβλήματος</vt:lpstr>
      <vt:lpstr>Λύση του Προβλήματος</vt:lpstr>
      <vt:lpstr>Το σετ δεδομένων που μελετήσαμε</vt:lpstr>
      <vt:lpstr>Προεπεξεργασία των δεδομένων</vt:lpstr>
      <vt:lpstr>Oι πιο αλτρουϊστές παίκτες της Euroleague</vt:lpstr>
      <vt:lpstr>Εντός έδρας αποτελέσματα για την κάθε ομάδα</vt:lpstr>
      <vt:lpstr>Ο πιο βασικός παράγοντας για τη νίκη σε ένα παιχνίδι</vt:lpstr>
      <vt:lpstr>Σκορ μετά από αιφνιδιασμό</vt:lpstr>
      <vt:lpstr>Τα χαρακτηριστικά που εξάγαμε από το σετ δεδομένων μας</vt:lpstr>
      <vt:lpstr>Πρόβλεψη νίκης</vt:lpstr>
      <vt:lpstr>Πώς λειτουργεί το μοντέλο μας</vt:lpstr>
      <vt:lpstr>Αποτελέσματα</vt:lpstr>
      <vt:lpstr>Συμπεράσματα</vt:lpstr>
      <vt:lpstr>Επεκτάσεις</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bouldog</dc:creator>
  <cp:keywords/>
  <cp:lastModifiedBy>George Vernikos</cp:lastModifiedBy>
  <cp:revision>41</cp:revision>
  <dcterms:created xsi:type="dcterms:W3CDTF">2019-02-17T11:34:14Z</dcterms:created>
  <dcterms:modified xsi:type="dcterms:W3CDTF">2019-02-18T10:05:35Z</dcterms:modified>
  <cp:version/>
</cp:coreProperties>
</file>