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6" r:id="rId4"/>
    <p:sldId id="270" r:id="rId5"/>
    <p:sldId id="258" r:id="rId6"/>
    <p:sldId id="272" r:id="rId7"/>
    <p:sldId id="273" r:id="rId8"/>
    <p:sldId id="274" r:id="rId9"/>
    <p:sldId id="275" r:id="rId10"/>
    <p:sldId id="276" r:id="rId11"/>
    <p:sldId id="259" r:id="rId12"/>
    <p:sldId id="278" r:id="rId13"/>
    <p:sldId id="296" r:id="rId14"/>
    <p:sldId id="279" r:id="rId15"/>
    <p:sldId id="280" r:id="rId16"/>
    <p:sldId id="260" r:id="rId17"/>
    <p:sldId id="282" r:id="rId18"/>
    <p:sldId id="284" r:id="rId19"/>
    <p:sldId id="262" r:id="rId20"/>
    <p:sldId id="293" r:id="rId21"/>
    <p:sldId id="286" r:id="rId22"/>
    <p:sldId id="263" r:id="rId23"/>
    <p:sldId id="288" r:id="rId24"/>
    <p:sldId id="264" r:id="rId25"/>
    <p:sldId id="290" r:id="rId26"/>
    <p:sldId id="294" r:id="rId27"/>
    <p:sldId id="265" r:id="rId28"/>
    <p:sldId id="292" r:id="rId29"/>
    <p:sldId id="268" r:id="rId30"/>
  </p:sldIdLst>
  <p:sldSz cx="9144000" cy="5143500" type="screen16x9"/>
  <p:notesSz cx="6858000" cy="9144000"/>
  <p:embeddedFontLst>
    <p:embeddedFont>
      <p:font typeface="Clubland" panose="02000500000000000000" pitchFamily="2" charset="0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FontAwesome" pitchFamily="2" charset="0"/>
      <p:regular r:id="rId37"/>
    </p:embeddedFont>
    <p:embeddedFont>
      <p:font typeface="Segoe UI" panose="020B0502040204020203" pitchFamily="34" charset="0"/>
      <p:regular r:id="rId38"/>
      <p:bold r:id="rId39"/>
      <p:italic r:id="rId40"/>
      <p:boldItalic r:id="rId41"/>
    </p:embeddedFont>
    <p:embeddedFont>
      <p:font typeface="Segoe UI Light" panose="020B0502040204020203" pitchFamily="34" charset="0"/>
      <p:regular r:id="rId42"/>
      <p: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A7A7"/>
    <a:srgbClr val="3D3D3D"/>
    <a:srgbClr val="7F7F7F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58" autoAdjust="0"/>
  </p:normalViewPr>
  <p:slideViewPr>
    <p:cSldViewPr>
      <p:cViewPr varScale="1">
        <p:scale>
          <a:sx n="94" d="100"/>
          <a:sy n="94" d="100"/>
        </p:scale>
        <p:origin x="128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EE7AF-44E2-432D-B29B-E3A5CBB12A8F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DEF4C-023B-4E22-97E5-23ECA408D2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0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Introducing Nonacat (Guerilla Hacking an Extra Arm onto GitHub)</a:t>
            </a:r>
          </a:p>
          <a:p>
            <a:r>
              <a:rPr lang="en-US" dirty="0" smtClean="0">
                <a:effectLst/>
              </a:rPr>
              <a:t>GitHub, as instrumental as it is, knows that they cannot possibly offer a one-size-fits-all service that meets the needs to every OSS project. With that in mind, come join Nik Molnar, co-founder of Glimpse, for a session on how to extend GitHub by leveraging their API’s, cutting edge web technologies and free/open source tools to provide users, contributors and project maintainers with a better overall experience.</a:t>
            </a:r>
          </a:p>
          <a:p>
            <a:r>
              <a:rPr lang="en-US" dirty="0" smtClean="0">
                <a:effectLst/>
              </a:rPr>
              <a:t>This session is not about </a:t>
            </a:r>
            <a:r>
              <a:rPr lang="en-US" dirty="0" err="1" smtClean="0">
                <a:effectLst/>
              </a:rPr>
              <a:t>Git</a:t>
            </a:r>
            <a:r>
              <a:rPr lang="en-US" dirty="0" smtClean="0">
                <a:effectLst/>
              </a:rPr>
              <a:t> itself and is suitable for OSS project maintainers and all users of GitHub.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What is a Nonacat?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9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People get really into Emoji with sample from Emoji Dick – show book, and emoji-cheat-sheet.com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want to paste Emoji Dick into someone’s issue one day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Also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has great little usability tricks</a:t>
            </a:r>
          </a:p>
          <a:p>
            <a:r>
              <a:rPr lang="en-US" baseline="0" dirty="0" smtClean="0"/>
              <a:t>[DEMO] Keystrokes:</a:t>
            </a:r>
          </a:p>
          <a:p>
            <a:r>
              <a:rPr lang="en-US" baseline="0" dirty="0" smtClean="0"/>
              <a:t>G I – issues</a:t>
            </a:r>
          </a:p>
          <a:p>
            <a:r>
              <a:rPr lang="en-US" baseline="0" dirty="0" smtClean="0"/>
              <a:t>G P – pull requests</a:t>
            </a:r>
          </a:p>
          <a:p>
            <a:r>
              <a:rPr lang="en-US" baseline="0" dirty="0" smtClean="0"/>
              <a:t>G C – code</a:t>
            </a:r>
          </a:p>
          <a:p>
            <a:r>
              <a:rPr lang="en-US" baseline="0" dirty="0" smtClean="0"/>
              <a:t>T – find file</a:t>
            </a:r>
          </a:p>
          <a:p>
            <a:r>
              <a:rPr lang="en-US" baseline="0" dirty="0" smtClean="0"/>
              <a:t>L – jump to line</a:t>
            </a:r>
          </a:p>
          <a:p>
            <a:r>
              <a:rPr lang="en-US" baseline="0" dirty="0" smtClean="0"/>
              <a:t>G I – back to issues</a:t>
            </a:r>
          </a:p>
          <a:p>
            <a:r>
              <a:rPr lang="en-US" baseline="0" dirty="0" smtClean="0"/>
              <a:t>J and K – navigate issues</a:t>
            </a:r>
          </a:p>
          <a:p>
            <a:r>
              <a:rPr lang="en-US" baseline="0" dirty="0" smtClean="0"/>
              <a:t>R – Reply to issue, select some 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28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82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 names:</a:t>
            </a:r>
          </a:p>
          <a:p>
            <a:r>
              <a:rPr lang="en-US" dirty="0" smtClean="0"/>
              <a:t>Static</a:t>
            </a:r>
            <a:r>
              <a:rPr lang="en-US" baseline="0" dirty="0" smtClean="0"/>
              <a:t> </a:t>
            </a:r>
            <a:r>
              <a:rPr lang="en-US" dirty="0" smtClean="0"/>
              <a:t>index.html enables Remy Sharp’s 5minfork.com site</a:t>
            </a:r>
            <a:r>
              <a:rPr lang="en-US" baseline="0" dirty="0" smtClean="0"/>
              <a:t> to temporarily host the source. https://github.com/nikmd23/oss0to60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16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URI:</a:t>
            </a:r>
          </a:p>
          <a:p>
            <a:r>
              <a:rPr lang="en-US" dirty="0" smtClean="0"/>
              <a:t>Change the URI on any markdown file from GitHub.com to GitPrint.com</a:t>
            </a:r>
            <a:r>
              <a:rPr lang="en-US" baseline="0" dirty="0" smtClean="0"/>
              <a:t> to convert the MD file to PDF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Example: https://gitprint.com/jquery/jquery/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40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Issue Tags:</a:t>
            </a:r>
          </a:p>
          <a:p>
            <a:r>
              <a:rPr lang="en-US" baseline="0" dirty="0" smtClean="0"/>
              <a:t>[DEMO] Huboard.com - http://huboard.com/nikmd23/scratchPad/board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6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[DEMO] </a:t>
            </a:r>
            <a:r>
              <a:rPr lang="en-US" baseline="0" dirty="0" err="1" smtClean="0"/>
              <a:t>Gists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jsFiddle</a:t>
            </a:r>
            <a:r>
              <a:rPr lang="en-US" baseline="0" dirty="0" smtClean="0"/>
              <a:t> demo 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http://doc.jsfiddle.net/use/gist_read.html  </a:t>
            </a:r>
            <a:r>
              <a:rPr lang="en-US" baseline="0" dirty="0" smtClean="0"/>
              <a:t>http://jsfiddle.net/3HJF4/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12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194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Search:</a:t>
            </a:r>
          </a:p>
          <a:p>
            <a:r>
              <a:rPr lang="en-US" dirty="0" smtClean="0"/>
              <a:t>@nikmd23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47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RSS to IFTTT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80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r>
              <a:rPr lang="en-US" baseline="0" dirty="0" smtClean="0"/>
              <a:t> extensions – not really open/</a:t>
            </a:r>
            <a:r>
              <a:rPr lang="en-US" baseline="0" dirty="0" err="1" smtClean="0"/>
              <a:t>kinda</a:t>
            </a:r>
            <a:r>
              <a:rPr lang="en-US" baseline="0" dirty="0" smtClean="0"/>
              <a:t> proprietary.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UserScripts</a:t>
            </a:r>
            <a:r>
              <a:rPr lang="en-US" baseline="0" dirty="0" smtClean="0"/>
              <a:t> are a bit more portable and easier to develop.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voterScript</a:t>
            </a:r>
            <a:r>
              <a:rPr lang="en-US" baseline="0" dirty="0" smtClean="0"/>
              <a:t> – no need to show </a:t>
            </a:r>
            <a:r>
              <a:rPr lang="en-US" baseline="0" smtClean="0"/>
              <a:t>the token hider.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95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 Nik Molnar</a:t>
            </a:r>
            <a:r>
              <a:rPr lang="en-US" baseline="0" dirty="0" smtClean="0"/>
              <a:t> – from NY, web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of 16 years, co-founder of Glimpse, full time OSS.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talk started as a request – lets break into a little story.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69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Demo at https://github.com/Glimpse/Glimpse/tree/master/source/Glimpse.Core/Framework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930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r>
              <a:rPr lang="en-US" baseline="0" dirty="0" smtClean="0"/>
              <a:t> extensions – not really open/</a:t>
            </a:r>
            <a:r>
              <a:rPr lang="en-US" baseline="0" dirty="0" err="1" smtClean="0"/>
              <a:t>kinda</a:t>
            </a:r>
            <a:r>
              <a:rPr lang="en-US" baseline="0" dirty="0" smtClean="0"/>
              <a:t> proprietary.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UserScripts</a:t>
            </a:r>
            <a:r>
              <a:rPr lang="en-US" baseline="0" dirty="0" smtClean="0"/>
              <a:t> are a bit more portable and easier to develop.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voterScript</a:t>
            </a:r>
            <a:r>
              <a:rPr lang="en-US" baseline="0" dirty="0" smtClean="0"/>
              <a:t> – no need to show the token hider.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06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webhooks</a:t>
            </a:r>
            <a:endParaRPr lang="en-US" dirty="0" smtClean="0"/>
          </a:p>
          <a:p>
            <a:r>
              <a:rPr lang="en-US" dirty="0" smtClean="0"/>
              <a:t>Show </a:t>
            </a:r>
            <a:r>
              <a:rPr lang="en-US" dirty="0" err="1" smtClean="0"/>
              <a:t>github</a:t>
            </a:r>
            <a:r>
              <a:rPr lang="en-US" dirty="0" smtClean="0"/>
              <a:t> services – DEMO </a:t>
            </a:r>
            <a:r>
              <a:rPr lang="en-US" dirty="0" err="1" smtClean="0"/>
              <a:t>HipChat</a:t>
            </a:r>
            <a:r>
              <a:rPr lang="en-US" dirty="0" smtClean="0"/>
              <a:t>, Revision.io</a:t>
            </a:r>
          </a:p>
          <a:p>
            <a:r>
              <a:rPr lang="en-US" dirty="0" smtClean="0"/>
              <a:t>Demo </a:t>
            </a:r>
            <a:r>
              <a:rPr lang="en-US" dirty="0" err="1" smtClean="0"/>
              <a:t>ngrok</a:t>
            </a:r>
            <a:r>
              <a:rPr lang="en-US" dirty="0" smtClean="0"/>
              <a:t> for testing</a:t>
            </a:r>
          </a:p>
          <a:p>
            <a:r>
              <a:rPr lang="en-US" dirty="0" smtClean="0"/>
              <a:t>Show sample </a:t>
            </a:r>
            <a:r>
              <a:rPr lang="en-US" dirty="0" err="1" smtClean="0"/>
              <a:t>webhook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619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webhooks</a:t>
            </a:r>
            <a:endParaRPr lang="en-US" dirty="0" smtClean="0"/>
          </a:p>
          <a:p>
            <a:r>
              <a:rPr lang="en-US" dirty="0" smtClean="0"/>
              <a:t>Show </a:t>
            </a:r>
            <a:r>
              <a:rPr lang="en-US" dirty="0" err="1" smtClean="0"/>
              <a:t>github</a:t>
            </a:r>
            <a:r>
              <a:rPr lang="en-US" dirty="0" smtClean="0"/>
              <a:t> services – DEMO </a:t>
            </a:r>
            <a:r>
              <a:rPr lang="en-US" dirty="0" err="1" smtClean="0"/>
              <a:t>HipChat</a:t>
            </a:r>
            <a:r>
              <a:rPr lang="en-US" dirty="0" smtClean="0"/>
              <a:t>, Revision.io</a:t>
            </a:r>
          </a:p>
          <a:p>
            <a:r>
              <a:rPr lang="en-US" dirty="0" smtClean="0"/>
              <a:t>Demo </a:t>
            </a:r>
            <a:r>
              <a:rPr lang="en-US" dirty="0" err="1" smtClean="0"/>
              <a:t>ngrok</a:t>
            </a:r>
            <a:r>
              <a:rPr lang="en-US" dirty="0" smtClean="0"/>
              <a:t> for testing</a:t>
            </a:r>
          </a:p>
          <a:p>
            <a:r>
              <a:rPr lang="en-US" dirty="0" smtClean="0"/>
              <a:t>Show sample </a:t>
            </a:r>
            <a:r>
              <a:rPr lang="en-US" dirty="0" err="1" smtClean="0"/>
              <a:t>webhook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764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 Show off </a:t>
            </a:r>
            <a:r>
              <a:rPr lang="en-US" dirty="0" err="1" smtClean="0"/>
              <a:t>octoKit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Cover tokens &amp; basic concept</a:t>
            </a:r>
          </a:p>
          <a:p>
            <a:r>
              <a:rPr lang="en-US" dirty="0" err="1" smtClean="0"/>
              <a:t>WorldDomination</a:t>
            </a:r>
            <a:endParaRPr lang="en-US" dirty="0" smtClean="0"/>
          </a:p>
          <a:p>
            <a:r>
              <a:rPr lang="en-US" dirty="0" smtClean="0"/>
              <a:t>Things</a:t>
            </a:r>
            <a:r>
              <a:rPr lang="en-US" baseline="0" dirty="0" smtClean="0"/>
              <a:t> to know about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API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Rate limit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Link headers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51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Cover tokens &amp; basic concept</a:t>
            </a:r>
          </a:p>
          <a:p>
            <a:r>
              <a:rPr lang="en-US" dirty="0" err="1" smtClean="0"/>
              <a:t>WorldDomination</a:t>
            </a:r>
            <a:endParaRPr lang="en-US" dirty="0" smtClean="0"/>
          </a:p>
          <a:p>
            <a:r>
              <a:rPr lang="en-US" dirty="0" smtClean="0"/>
              <a:t>Things</a:t>
            </a:r>
            <a:r>
              <a:rPr lang="en-US" baseline="0" dirty="0" smtClean="0"/>
              <a:t> to know about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API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Rate limit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Link headers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74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the </a:t>
            </a:r>
            <a:r>
              <a:rPr lang="en-US" dirty="0" err="1" smtClean="0"/>
              <a:t>OctokitDemo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469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http://www.asciiflow.com/</a:t>
            </a:r>
            <a:r>
              <a:rPr lang="en-US" baseline="0" dirty="0" smtClean="0">
                <a:effectLst/>
              </a:rPr>
              <a:t> -&gt;</a:t>
            </a:r>
            <a:r>
              <a:rPr lang="en-US" dirty="0" smtClean="0">
                <a:effectLst/>
              </a:rPr>
              <a:t> https://github.com/Glimpse/Semantic-Release-Notes/issues/1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485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http://www.asciiflow.com/</a:t>
            </a:r>
            <a:r>
              <a:rPr lang="en-US" baseline="0" dirty="0" smtClean="0">
                <a:effectLst/>
              </a:rPr>
              <a:t> -&gt;</a:t>
            </a:r>
            <a:r>
              <a:rPr lang="en-US" dirty="0" smtClean="0">
                <a:effectLst/>
              </a:rPr>
              <a:t> https://github.com/Glimpse/Semantic-Release-Notes/issues/1</a:t>
            </a:r>
          </a:p>
          <a:p>
            <a:r>
              <a:rPr lang="en-US" dirty="0" err="1" smtClean="0"/>
              <a:t>Memofon</a:t>
            </a:r>
            <a:r>
              <a:rPr lang="en-US" dirty="0" smtClean="0"/>
              <a:t> -&gt; Issue about the class hierarchy</a:t>
            </a:r>
          </a:p>
          <a:p>
            <a:r>
              <a:rPr lang="en-US" dirty="0" err="1" smtClean="0"/>
              <a:t>WebSequenceDiagrams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970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59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glimpse we constantly fix issues, but don’t necessarily release right away. We constantly had to tell users how to get the latest “unofficial” bits.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I put together a mock up of what I thought GitHub should do to help solve this problem, tweeted it out and hoped that one day my feature would exist.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That’s when I realized that this is the web, I don’t have to wait for some vendor to give me what I want. I can just use the natural extensibility points of the web to take matters into my own hands.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06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On</a:t>
            </a:r>
            <a:r>
              <a:rPr lang="en-US" baseline="0" smtClean="0"/>
              <a:t> </a:t>
            </a:r>
            <a:r>
              <a:rPr lang="en-US" baseline="0" dirty="0" smtClean="0"/>
              <a:t>glimpse we constantly fix issues, but don’t necessarily release right away. We constantly had to tell users how to get the latest “unofficial” bits.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I put together a mock up of what I thought GitHub should do to help solve this problem, tweeted it out and hoped that one day my feature would exist.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That’s when I realized that this is the web, I don’t have to wait for some vendor to give me what I want. I can just use the natural extensibility points of the web to take matters into my own hands.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63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get too far down the road to adding in the</a:t>
            </a:r>
            <a:r>
              <a:rPr lang="en-US" baseline="0" dirty="0" smtClean="0"/>
              <a:t> ninth arm, we should first make sure we are utilizing the ones we already have.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GitHub does a lot, and has lots of neat kind-of-hidden-features. One of my favorites is their extended markdown support.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5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Cover what markdown 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99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Syntax highlighting via </a:t>
            </a:r>
            <a:r>
              <a:rPr lang="en-US" baseline="0" dirty="0" err="1" smtClean="0"/>
              <a:t>backticks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39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[DEMO] Markdown Pad Pro that shows off many features of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flavored markdown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78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Emoji, with sample from Emoji Dick, and emoji-cheat-sheet.com</a:t>
            </a:r>
          </a:p>
          <a:p>
            <a:endParaRPr lang="en-US" baseline="0" dirty="0" smtClean="0"/>
          </a:p>
          <a:p>
            <a:r>
              <a:rPr lang="en-US" baseline="0" dirty="0" smtClean="0"/>
              <a:t>[DEMO] Special placement of Readme.md and Contributing.md</a:t>
            </a:r>
          </a:p>
          <a:p>
            <a:endParaRPr lang="en-US" baseline="0" dirty="0" smtClean="0"/>
          </a:p>
          <a:p>
            <a:r>
              <a:rPr lang="en-US" baseline="0" dirty="0" smtClean="0"/>
              <a:t>[DEMO] Markdown Pad Pro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9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5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0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1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3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7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9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4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8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5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8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1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9C627-4E0D-4196-A366-E4292AEDF199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8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9050"/>
            <a:ext cx="9144000" cy="1102519"/>
          </a:xfrm>
        </p:spPr>
        <p:txBody>
          <a:bodyPr>
            <a:noAutofit/>
          </a:bodyPr>
          <a:lstStyle/>
          <a:p>
            <a:r>
              <a:rPr lang="en-US" sz="5000" dirty="0"/>
              <a:t>Introducing Nonacat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895350"/>
            <a:ext cx="9144000" cy="110251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A7A7A7"/>
                </a:solidFill>
              </a:rPr>
              <a:t>Guerilla Hacking an Extra Arm onto GitHub</a:t>
            </a:r>
          </a:p>
        </p:txBody>
      </p:sp>
    </p:spTree>
    <p:extLst>
      <p:ext uri="{BB962C8B-B14F-4D97-AF65-F5344CB8AC3E}">
        <p14:creationId xmlns:p14="http://schemas.microsoft.com/office/powerpoint/2010/main" val="227382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GitHub</a:t>
            </a:r>
            <a:endParaRPr lang="en-US" dirty="0"/>
          </a:p>
        </p:txBody>
      </p:sp>
      <p:pic>
        <p:nvPicPr>
          <p:cNvPr id="5" name="Picture 9" descr=" 30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54846"/>
            <a:ext cx="6518796" cy="265348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647477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Conventions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0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Conventions</a:t>
            </a:r>
            <a:endParaRPr lang="en-US" dirty="0"/>
          </a:p>
        </p:txBody>
      </p:sp>
      <p:pic>
        <p:nvPicPr>
          <p:cNvPr id="3" name="Picture 2" descr=" 409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9" t="14578" r="15768" b="12794"/>
          <a:stretch/>
        </p:blipFill>
        <p:spPr bwMode="auto">
          <a:xfrm>
            <a:off x="1278834" y="1733550"/>
            <a:ext cx="1666668" cy="190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 descr=" 8"/>
          <p:cNvSpPr txBox="1"/>
          <p:nvPr/>
        </p:nvSpPr>
        <p:spPr>
          <a:xfrm>
            <a:off x="3200400" y="1885712"/>
            <a:ext cx="22653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file name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5minfork.com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</a:t>
            </a:r>
            <a:r>
              <a:rPr lang="en-US" sz="1400" dirty="0" smtClean="0">
                <a:latin typeface="FontAwesome" pitchFamily="2" charset="0"/>
              </a:rPr>
              <a:t> </a:t>
            </a:r>
            <a:r>
              <a:rPr lang="en-US" sz="1400" dirty="0" err="1">
                <a:latin typeface="Segoe UI Light" pitchFamily="34" charset="0"/>
              </a:rPr>
              <a:t>remy</a:t>
            </a:r>
            <a:r>
              <a:rPr lang="en-US" sz="1400" dirty="0">
                <a:latin typeface="Segoe UI Light" pitchFamily="34" charset="0"/>
              </a:rPr>
              <a:t>/5minutefork</a:t>
            </a:r>
            <a:endParaRPr lang="en-US" sz="1400" dirty="0" smtClean="0">
              <a:latin typeface="Segoe UI Light" pitchFamily="34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190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4" name="TextBox 3" descr=" 8"/>
          <p:cNvSpPr txBox="1"/>
          <p:nvPr/>
        </p:nvSpPr>
        <p:spPr>
          <a:xfrm>
            <a:off x="3200400" y="1885712"/>
            <a:ext cx="1301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uri</a:t>
            </a:r>
            <a:endParaRPr lang="en-US" sz="4000" dirty="0" smtClean="0"/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gitprint.com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504950"/>
            <a:ext cx="1981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latin typeface="FontAwesome" pitchFamily="2" charset="0"/>
              </a:rPr>
              <a:t></a:t>
            </a:r>
            <a:endParaRPr lang="en-US" sz="1600" dirty="0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46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6" name="TextBox 5" descr=" 10"/>
          <p:cNvSpPr txBox="1"/>
          <p:nvPr/>
        </p:nvSpPr>
        <p:spPr>
          <a:xfrm>
            <a:off x="3233046" y="1853066"/>
            <a:ext cx="239841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issue tags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huboard.com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</a:t>
            </a:r>
            <a:r>
              <a:rPr lang="en-US" sz="1400" dirty="0" smtClean="0">
                <a:latin typeface="FontAwesome" pitchFamily="2" charset="0"/>
              </a:rPr>
              <a:t> </a:t>
            </a:r>
            <a:r>
              <a:rPr lang="en-US" sz="1400" dirty="0" err="1" smtClean="0">
                <a:latin typeface="Segoe UI Light" pitchFamily="34" charset="0"/>
              </a:rPr>
              <a:t>rauhryan</a:t>
            </a:r>
            <a:r>
              <a:rPr lang="en-US" sz="1400" dirty="0" smtClean="0">
                <a:latin typeface="Segoe UI Light" pitchFamily="34" charset="0"/>
              </a:rPr>
              <a:t>/</a:t>
            </a:r>
            <a:r>
              <a:rPr lang="en-US" sz="1400" dirty="0" err="1" smtClean="0">
                <a:latin typeface="Segoe UI Light" pitchFamily="34" charset="0"/>
              </a:rPr>
              <a:t>huboard</a:t>
            </a:r>
            <a:endParaRPr lang="en-US" sz="1600" dirty="0"/>
          </a:p>
        </p:txBody>
      </p:sp>
      <p:pic>
        <p:nvPicPr>
          <p:cNvPr id="5" name="Picture 3" descr=" 40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46070"/>
            <a:ext cx="1616280" cy="161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24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8" name="TextBox 7" descr=" 12"/>
          <p:cNvSpPr txBox="1"/>
          <p:nvPr/>
        </p:nvSpPr>
        <p:spPr>
          <a:xfrm>
            <a:off x="3275594" y="1854702"/>
            <a:ext cx="1220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gists</a:t>
            </a:r>
            <a:endParaRPr lang="en-US" sz="4000" dirty="0" smtClean="0"/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jsfiddle.net</a:t>
            </a:r>
          </a:p>
        </p:txBody>
      </p:sp>
      <p:pic>
        <p:nvPicPr>
          <p:cNvPr id="7" name="Picture 4" descr=" 41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26" y="1854702"/>
            <a:ext cx="2177024" cy="155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8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Standards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6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4" name="TextBox 3" descr=" 9"/>
          <p:cNvSpPr txBox="1"/>
          <p:nvPr/>
        </p:nvSpPr>
        <p:spPr>
          <a:xfrm>
            <a:off x="3200400" y="1885712"/>
            <a:ext cx="29318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open search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opensearch.org</a:t>
            </a:r>
          </a:p>
          <a:p>
            <a:endParaRPr lang="en-US" sz="1600" dirty="0"/>
          </a:p>
        </p:txBody>
      </p:sp>
      <p:pic>
        <p:nvPicPr>
          <p:cNvPr id="3" name="Picture 4" descr=" 51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35" y="1809750"/>
            <a:ext cx="1414462" cy="141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56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4" name="TextBox 3" descr=" 11"/>
          <p:cNvSpPr txBox="1"/>
          <p:nvPr/>
        </p:nvSpPr>
        <p:spPr>
          <a:xfrm>
            <a:off x="3202207" y="1885950"/>
            <a:ext cx="27558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syndication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atompub.org</a:t>
            </a:r>
          </a:p>
          <a:p>
            <a:endParaRPr lang="en-US" sz="1600" dirty="0"/>
          </a:p>
        </p:txBody>
      </p:sp>
      <p:pic>
        <p:nvPicPr>
          <p:cNvPr id="3" name="Picture 5" descr=" 51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35" y="1809750"/>
            <a:ext cx="1414462" cy="141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2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204815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35416"/>
            <a:ext cx="4800602" cy="3193734"/>
          </a:xfrm>
          <a:prstGeom prst="rect">
            <a:avLst/>
          </a:prstGeom>
          <a:solidFill>
            <a:srgbClr val="FFFFFF">
              <a:shade val="85000"/>
            </a:srgbClr>
          </a:solidFill>
          <a:ln w="63500" cap="sq">
            <a:solidFill>
              <a:schemeClr val="tx1">
                <a:lumMod val="95000"/>
              </a:schemeClr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5943600" y="971550"/>
            <a:ext cx="259398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nik </a:t>
            </a:r>
            <a:r>
              <a:rPr lang="en-US" sz="4000" dirty="0" smtClean="0">
                <a:solidFill>
                  <a:srgbClr val="A7A7A7"/>
                </a:solidFill>
              </a:rPr>
              <a:t>molnar</a:t>
            </a:r>
          </a:p>
          <a:p>
            <a:r>
              <a:rPr lang="en-US" sz="1400" dirty="0">
                <a:solidFill>
                  <a:srgbClr val="A7A7A7"/>
                </a:solidFill>
                <a:latin typeface="FontAwesome" pitchFamily="2" charset="0"/>
              </a:rPr>
              <a:t> </a:t>
            </a:r>
            <a:r>
              <a:rPr lang="en-US" sz="1400" dirty="0"/>
              <a:t>nikmd23</a:t>
            </a:r>
            <a:r>
              <a:rPr lang="en-US" sz="1400" dirty="0">
                <a:solidFill>
                  <a:srgbClr val="A7A7A7"/>
                </a:solidFill>
              </a:rPr>
              <a:t>@gmail.com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</a:t>
            </a:r>
            <a:r>
              <a:rPr lang="en-US" sz="1400" dirty="0" smtClean="0">
                <a:latin typeface="FontAwesome" pitchFamily="2" charset="0"/>
              </a:rPr>
              <a:t> </a:t>
            </a:r>
            <a:r>
              <a:rPr lang="en-US" sz="1400" dirty="0" smtClean="0"/>
              <a:t>nikmd23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</a:t>
            </a:r>
            <a:r>
              <a:rPr lang="en-US" sz="1400" dirty="0" smtClean="0">
                <a:latin typeface="FontAwesome" pitchFamily="2" charset="0"/>
              </a:rPr>
              <a:t> </a:t>
            </a:r>
            <a:r>
              <a:rPr lang="en-US" sz="1400" dirty="0" smtClean="0"/>
              <a:t>nikmd23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489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62" y="1657350"/>
            <a:ext cx="1905238" cy="1905238"/>
          </a:xfrm>
          <a:prstGeom prst="rect">
            <a:avLst/>
          </a:prstGeom>
        </p:spPr>
      </p:pic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Extensions</a:t>
            </a:r>
          </a:p>
        </p:txBody>
      </p:sp>
      <p:sp>
        <p:nvSpPr>
          <p:cNvPr id="4" name="TextBox 3" descr=" 6"/>
          <p:cNvSpPr txBox="1"/>
          <p:nvPr/>
        </p:nvSpPr>
        <p:spPr>
          <a:xfrm>
            <a:off x="3200400" y="1885712"/>
            <a:ext cx="45164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browser extensions</a:t>
            </a:r>
          </a:p>
          <a:p>
            <a:r>
              <a:rPr lang="en-US" sz="1600" dirty="0" smtClean="0">
                <a:solidFill>
                  <a:srgbClr val="A7A7A7"/>
                </a:solidFill>
                <a:latin typeface="FontAwesome" pitchFamily="2" charset="0"/>
              </a:rPr>
              <a:t></a:t>
            </a:r>
            <a:r>
              <a:rPr lang="en-US" sz="1600" dirty="0" smtClean="0">
                <a:latin typeface="FontAwesome" pitchFamily="2" charset="0"/>
              </a:rPr>
              <a:t> </a:t>
            </a:r>
            <a:r>
              <a:rPr lang="en-US" sz="1400" dirty="0" err="1">
                <a:latin typeface="Segoe UI Light" pitchFamily="34" charset="0"/>
              </a:rPr>
              <a:t>phillip-haydon</a:t>
            </a:r>
            <a:r>
              <a:rPr lang="en-US" sz="1400" dirty="0">
                <a:latin typeface="Segoe UI Light" pitchFamily="34" charset="0"/>
              </a:rPr>
              <a:t>/</a:t>
            </a:r>
            <a:r>
              <a:rPr lang="en-US" sz="1400" dirty="0" err="1">
                <a:latin typeface="Segoe UI Light" pitchFamily="34" charset="0"/>
              </a:rPr>
              <a:t>github.expandinizr</a:t>
            </a:r>
            <a:endParaRPr lang="en-US" sz="14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44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Extensions</a:t>
            </a:r>
          </a:p>
        </p:txBody>
      </p:sp>
      <p:pic>
        <p:nvPicPr>
          <p:cNvPr id="3" name="Picture 2" descr=" 10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362" y="1809750"/>
            <a:ext cx="1600438" cy="160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 descr=" 6"/>
          <p:cNvSpPr txBox="1"/>
          <p:nvPr/>
        </p:nvSpPr>
        <p:spPr>
          <a:xfrm>
            <a:off x="3200400" y="1885712"/>
            <a:ext cx="273023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user scripts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userscripts.org</a:t>
            </a:r>
          </a:p>
          <a:p>
            <a:r>
              <a:rPr lang="en-US" sz="1600" dirty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600" dirty="0" smtClean="0">
                <a:latin typeface="Segoe UI Light" pitchFamily="34" charset="0"/>
              </a:rPr>
              <a:t>greasespot.net</a:t>
            </a:r>
          </a:p>
          <a:p>
            <a:r>
              <a:rPr lang="en-US" sz="1600" dirty="0">
                <a:solidFill>
                  <a:srgbClr val="A7A7A7"/>
                </a:solidFill>
                <a:latin typeface="FontAwesome" pitchFamily="2" charset="0"/>
              </a:rPr>
              <a:t></a:t>
            </a:r>
            <a:r>
              <a:rPr lang="en-US" sz="1600" dirty="0">
                <a:latin typeface="FontAwesome" pitchFamily="2" charset="0"/>
              </a:rPr>
              <a:t> </a:t>
            </a:r>
            <a:r>
              <a:rPr lang="en-US" sz="1400" dirty="0" smtClean="0">
                <a:latin typeface="Segoe UI Light" pitchFamily="34" charset="0"/>
              </a:rPr>
              <a:t>nikmd23/</a:t>
            </a:r>
            <a:r>
              <a:rPr lang="en-US" sz="1400" dirty="0" err="1" smtClean="0">
                <a:latin typeface="Segoe UI Light" pitchFamily="34" charset="0"/>
              </a:rPr>
              <a:t>voterScript</a:t>
            </a:r>
            <a:endParaRPr lang="en-US" sz="14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32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WebHooks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2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WebHooks</a:t>
            </a:r>
            <a:endParaRPr lang="en-US" dirty="0"/>
          </a:p>
        </p:txBody>
      </p:sp>
      <p:pic>
        <p:nvPicPr>
          <p:cNvPr id="3" name="Picture 3" descr=" 614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203" y="1885712"/>
            <a:ext cx="1789930" cy="160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 descr=" 7"/>
          <p:cNvSpPr txBox="1"/>
          <p:nvPr/>
        </p:nvSpPr>
        <p:spPr>
          <a:xfrm>
            <a:off x="3200400" y="1885712"/>
            <a:ext cx="26283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web hooks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webhooks.org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49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7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717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48" y="1650881"/>
            <a:ext cx="2061852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4" name="TextBox 3" descr=" 5"/>
          <p:cNvSpPr txBox="1"/>
          <p:nvPr/>
        </p:nvSpPr>
        <p:spPr>
          <a:xfrm>
            <a:off x="3200400" y="1885712"/>
            <a:ext cx="1493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oauth</a:t>
            </a:r>
            <a:endParaRPr lang="en-US" sz="4000" dirty="0" smtClean="0"/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oauth.net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063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59" y="1584348"/>
            <a:ext cx="2398030" cy="2203166"/>
          </a:xfrm>
          <a:prstGeom prst="rect">
            <a:avLst/>
          </a:prstGeom>
        </p:spPr>
      </p:pic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4" name="TextBox 3" descr=" 5"/>
          <p:cNvSpPr txBox="1"/>
          <p:nvPr/>
        </p:nvSpPr>
        <p:spPr>
          <a:xfrm>
            <a:off x="3200400" y="1885712"/>
            <a:ext cx="17828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octokit</a:t>
            </a:r>
            <a:endParaRPr lang="en-US" sz="4000" dirty="0" smtClean="0"/>
          </a:p>
          <a:p>
            <a:r>
              <a:rPr lang="en-US" sz="1400" dirty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github.com</a:t>
            </a:r>
            <a:endParaRPr lang="en-US" sz="1400" dirty="0">
              <a:latin typeface="Segoe UI Light" pitchFamily="34" charset="0"/>
            </a:endParaRPr>
          </a:p>
          <a:p>
            <a:r>
              <a:rPr lang="en-US" sz="1600" dirty="0" smtClean="0">
                <a:solidFill>
                  <a:srgbClr val="A7A7A7"/>
                </a:solidFill>
                <a:latin typeface="FontAwesome" pitchFamily="2" charset="0"/>
              </a:rPr>
              <a:t></a:t>
            </a:r>
            <a:r>
              <a:rPr lang="en-US" sz="1600" dirty="0" smtClean="0">
                <a:latin typeface="FontAwesome" pitchFamily="2" charset="0"/>
              </a:rPr>
              <a:t> </a:t>
            </a:r>
            <a:r>
              <a:rPr lang="en-US" sz="1400" dirty="0">
                <a:latin typeface="Segoe UI Light" pitchFamily="34" charset="0"/>
              </a:rPr>
              <a:t>octokit/octokit.net</a:t>
            </a:r>
          </a:p>
        </p:txBody>
      </p:sp>
    </p:spTree>
    <p:extLst>
      <p:ext uri="{BB962C8B-B14F-4D97-AF65-F5344CB8AC3E}">
        <p14:creationId xmlns:p14="http://schemas.microsoft.com/office/powerpoint/2010/main" val="385852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pPr algn="l"/>
            <a:r>
              <a:rPr lang="en-US" dirty="0" smtClean="0"/>
              <a:t>Bonus!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7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pPr algn="l"/>
            <a:r>
              <a:rPr lang="en-US" dirty="0" smtClean="0"/>
              <a:t>Bonus!</a:t>
            </a:r>
            <a:endParaRPr lang="en-US" dirty="0"/>
          </a:p>
        </p:txBody>
      </p:sp>
      <p:pic>
        <p:nvPicPr>
          <p:cNvPr id="3" name="Picture 2" descr=" 20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00150"/>
            <a:ext cx="416242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71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9050"/>
            <a:ext cx="9144000" cy="1102519"/>
          </a:xfrm>
        </p:spPr>
        <p:txBody>
          <a:bodyPr>
            <a:noAutofit/>
          </a:bodyPr>
          <a:lstStyle/>
          <a:p>
            <a:r>
              <a:rPr lang="en-US" sz="5000" dirty="0" smtClean="0"/>
              <a:t>Thanx!</a:t>
            </a:r>
            <a:endParaRPr lang="en-US" sz="5000" dirty="0"/>
          </a:p>
        </p:txBody>
      </p:sp>
      <p:pic>
        <p:nvPicPr>
          <p:cNvPr id="2054" name="Picture 6" descr="C:\Users\Nik\Desktop\qrcod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45363"/>
            <a:ext cx="1481136" cy="148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00400" y="1885712"/>
            <a:ext cx="259398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nik </a:t>
            </a:r>
            <a:r>
              <a:rPr lang="en-US" sz="4000" dirty="0" smtClean="0">
                <a:solidFill>
                  <a:srgbClr val="A7A7A7"/>
                </a:solidFill>
              </a:rPr>
              <a:t>molnar</a:t>
            </a:r>
          </a:p>
          <a:p>
            <a:r>
              <a:rPr lang="en-US" sz="1400" dirty="0">
                <a:solidFill>
                  <a:srgbClr val="A7A7A7"/>
                </a:solidFill>
                <a:latin typeface="FontAwesome" pitchFamily="2" charset="0"/>
              </a:rPr>
              <a:t> </a:t>
            </a:r>
            <a:r>
              <a:rPr lang="en-US" sz="1400" dirty="0"/>
              <a:t>nikmd23</a:t>
            </a:r>
            <a:r>
              <a:rPr lang="en-US" sz="1400" dirty="0">
                <a:solidFill>
                  <a:srgbClr val="A7A7A7"/>
                </a:solidFill>
              </a:rPr>
              <a:t>@gmail.com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</a:t>
            </a:r>
            <a:r>
              <a:rPr lang="en-US" sz="1400" dirty="0" smtClean="0">
                <a:latin typeface="FontAwesome" pitchFamily="2" charset="0"/>
              </a:rPr>
              <a:t> </a:t>
            </a:r>
            <a:r>
              <a:rPr lang="en-US" sz="1400" dirty="0" smtClean="0"/>
              <a:t>nikmd23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</a:t>
            </a:r>
            <a:r>
              <a:rPr lang="en-US" sz="1400" dirty="0" smtClean="0">
                <a:latin typeface="FontAwesome" pitchFamily="2" charset="0"/>
              </a:rPr>
              <a:t> </a:t>
            </a:r>
            <a:r>
              <a:rPr lang="en-US" sz="1400" dirty="0" smtClean="0"/>
              <a:t>nikmd23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47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 7"/>
          <p:cNvSpPr/>
          <p:nvPr/>
        </p:nvSpPr>
        <p:spPr>
          <a:xfrm>
            <a:off x="-609600" y="-400050"/>
            <a:ext cx="10058400" cy="5715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6" name="Content Placeholder 5" descr="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-171450"/>
            <a:ext cx="8575967" cy="5359979"/>
          </a:xfrm>
        </p:spPr>
      </p:pic>
    </p:spTree>
    <p:extLst>
      <p:ext uri="{BB962C8B-B14F-4D97-AF65-F5344CB8AC3E}">
        <p14:creationId xmlns:p14="http://schemas.microsoft.com/office/powerpoint/2010/main" val="7754669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 7"/>
          <p:cNvSpPr/>
          <p:nvPr/>
        </p:nvSpPr>
        <p:spPr>
          <a:xfrm>
            <a:off x="-609600" y="-400050"/>
            <a:ext cx="10058400" cy="5715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6" name="Content Placeholder 5" descr="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-171450"/>
            <a:ext cx="8575967" cy="5359979"/>
          </a:xfrm>
        </p:spPr>
      </p:pic>
      <p:sp>
        <p:nvSpPr>
          <p:cNvPr id="8" name="Rectangular Callout 7" descr=" 8"/>
          <p:cNvSpPr/>
          <p:nvPr/>
        </p:nvSpPr>
        <p:spPr>
          <a:xfrm>
            <a:off x="1143000" y="3486150"/>
            <a:ext cx="5943600" cy="914400"/>
          </a:xfrm>
          <a:prstGeom prst="wedgeRectCallout">
            <a:avLst>
              <a:gd name="adj1" fmla="val 53206"/>
              <a:gd name="adj2" fmla="val -22996"/>
            </a:avLst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 descr=" 9"/>
          <p:cNvSpPr txBox="1"/>
          <p:nvPr/>
        </p:nvSpPr>
        <p:spPr>
          <a:xfrm>
            <a:off x="7219950" y="353377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E4B48"/>
                </a:solidFill>
                <a:effectLst>
                  <a:outerShdw blurRad="40005" dist="22860" dir="5400000" algn="ctr" rotWithShape="0">
                    <a:srgbClr val="000000">
                      <a:alpha val="35000"/>
                    </a:srgbClr>
                  </a:outerShdw>
                </a:effectLst>
                <a:latin typeface="Segoe UI Light" pitchFamily="34" charset="0"/>
              </a:rPr>
              <a:t>feature request </a:t>
            </a:r>
            <a:endParaRPr lang="en-US" dirty="0">
              <a:solidFill>
                <a:srgbClr val="BE4B48"/>
              </a:solidFill>
              <a:effectLst>
                <a:outerShdw blurRad="40005" dist="22860" dir="5400000" algn="ctr" rotWithShape="0">
                  <a:srgbClr val="000000">
                    <a:alpha val="35000"/>
                  </a:srgbClr>
                </a:outerShdw>
              </a:effectLst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0440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504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descr=" 27"/>
          <p:cNvSpPr txBox="1"/>
          <p:nvPr/>
        </p:nvSpPr>
        <p:spPr>
          <a:xfrm>
            <a:off x="3200400" y="1885712"/>
            <a:ext cx="37105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markdown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http</a:t>
            </a:r>
            <a:r>
              <a:rPr lang="en-US" sz="1400" dirty="0">
                <a:latin typeface="Segoe UI Light" pitchFamily="34" charset="0"/>
              </a:rPr>
              <a:t>://daringfireball.net/projects/markdown/</a:t>
            </a:r>
            <a:endParaRPr lang="en-US" sz="1400" dirty="0" smtClean="0">
              <a:latin typeface="Segoe UI Light" pitchFamily="34" charset="0"/>
            </a:endParaRP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 </a:t>
            </a:r>
            <a:r>
              <a:rPr lang="en-US" sz="1400" dirty="0" err="1" smtClean="0">
                <a:latin typeface="Segoe UI Light" pitchFamily="34" charset="0"/>
              </a:rPr>
              <a:t>daringfireball</a:t>
            </a:r>
            <a:endParaRPr lang="en-US" sz="1400" dirty="0" smtClean="0">
              <a:latin typeface="Segoe UI Light" pitchFamily="34" charset="0"/>
            </a:endParaRPr>
          </a:p>
          <a:p>
            <a:endParaRPr lang="en-US" sz="1600" dirty="0"/>
          </a:p>
        </p:txBody>
      </p:sp>
      <p:pic>
        <p:nvPicPr>
          <p:cNvPr id="3" name="Picture 11" descr=" 308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79" y="2038350"/>
            <a:ext cx="1725642" cy="106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165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GitHub</a:t>
            </a:r>
            <a:endParaRPr lang="en-US" dirty="0"/>
          </a:p>
        </p:txBody>
      </p:sp>
      <p:grpSp>
        <p:nvGrpSpPr>
          <p:cNvPr id="5" name="Group 4" descr=" 9"/>
          <p:cNvGrpSpPr/>
          <p:nvPr/>
        </p:nvGrpSpPr>
        <p:grpSpPr>
          <a:xfrm>
            <a:off x="609600" y="1068534"/>
            <a:ext cx="6554788" cy="3362325"/>
            <a:chOff x="457200" y="1190625"/>
            <a:chExt cx="6554788" cy="3362325"/>
          </a:xfrm>
        </p:grpSpPr>
        <p:pic>
          <p:nvPicPr>
            <p:cNvPr id="6" name="Picture 6" descr="C:\Users\Nik\Desktop\no-colo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190625"/>
              <a:ext cx="6554788" cy="2828925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7" name="TextBox 6"/>
            <p:cNvSpPr txBox="1"/>
            <p:nvPr/>
          </p:nvSpPr>
          <p:spPr>
            <a:xfrm>
              <a:off x="457200" y="4183618"/>
              <a:ext cx="6554788" cy="369332"/>
            </a:xfrm>
            <a:prstGeom prst="rect">
              <a:avLst/>
            </a:prstGeom>
            <a:solidFill>
              <a:srgbClr val="3D3D3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A7A7A7"/>
                  </a:solidFill>
                  <a:latin typeface="Source Code Pro" pitchFamily="49" charset="0"/>
                </a:rPr>
                <a:t>```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45940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GitHub</a:t>
            </a:r>
            <a:endParaRPr lang="en-US" dirty="0"/>
          </a:p>
        </p:txBody>
      </p:sp>
      <p:grpSp>
        <p:nvGrpSpPr>
          <p:cNvPr id="5" name="Group 4" descr=" 9"/>
          <p:cNvGrpSpPr/>
          <p:nvPr/>
        </p:nvGrpSpPr>
        <p:grpSpPr>
          <a:xfrm>
            <a:off x="609600" y="1068534"/>
            <a:ext cx="6554788" cy="3362325"/>
            <a:chOff x="457200" y="1190625"/>
            <a:chExt cx="6554788" cy="3362325"/>
          </a:xfrm>
        </p:grpSpPr>
        <p:pic>
          <p:nvPicPr>
            <p:cNvPr id="6" name="Picture 6" descr="C:\Users\Nik\Desktop\no-colo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190625"/>
              <a:ext cx="6554788" cy="2828925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7" name="TextBox 6"/>
            <p:cNvSpPr txBox="1"/>
            <p:nvPr/>
          </p:nvSpPr>
          <p:spPr>
            <a:xfrm>
              <a:off x="457200" y="4183618"/>
              <a:ext cx="6554788" cy="369332"/>
            </a:xfrm>
            <a:prstGeom prst="rect">
              <a:avLst/>
            </a:prstGeom>
            <a:solidFill>
              <a:srgbClr val="3D3D3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A7A7A7"/>
                  </a:solidFill>
                  <a:latin typeface="Source Code Pro" pitchFamily="49" charset="0"/>
                </a:rPr>
                <a:t>```</a:t>
              </a:r>
            </a:p>
          </p:txBody>
        </p:sp>
      </p:grpSp>
      <p:grpSp>
        <p:nvGrpSpPr>
          <p:cNvPr id="8" name="Group 7" descr=" 10"/>
          <p:cNvGrpSpPr/>
          <p:nvPr/>
        </p:nvGrpSpPr>
        <p:grpSpPr>
          <a:xfrm>
            <a:off x="609600" y="1073645"/>
            <a:ext cx="6556376" cy="3368735"/>
            <a:chOff x="455612" y="1184215"/>
            <a:chExt cx="6556376" cy="3368735"/>
          </a:xfrm>
        </p:grpSpPr>
        <p:sp>
          <p:nvSpPr>
            <p:cNvPr id="9" name="TextBox 8"/>
            <p:cNvSpPr txBox="1"/>
            <p:nvPr/>
          </p:nvSpPr>
          <p:spPr>
            <a:xfrm>
              <a:off x="457200" y="4183618"/>
              <a:ext cx="6554788" cy="369332"/>
            </a:xfrm>
            <a:prstGeom prst="rect">
              <a:avLst/>
            </a:prstGeom>
            <a:solidFill>
              <a:srgbClr val="3D3D3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A7A7A7"/>
                  </a:solidFill>
                  <a:latin typeface="Source Code Pro" pitchFamily="49" charset="0"/>
                </a:rPr>
                <a:t>```csharp</a:t>
              </a:r>
            </a:p>
          </p:txBody>
        </p:sp>
        <p:pic>
          <p:nvPicPr>
            <p:cNvPr id="10" name="Picture 8" descr="C:\Users\Nik\Desktop\colo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612" y="1184215"/>
              <a:ext cx="6554788" cy="2828925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</p:grpSp>
    </p:spTree>
    <p:extLst>
      <p:ext uri="{BB962C8B-B14F-4D97-AF65-F5344CB8AC3E}">
        <p14:creationId xmlns:p14="http://schemas.microsoft.com/office/powerpoint/2010/main" val="33949166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12" name="TextBox 11" descr=" 31"/>
          <p:cNvSpPr txBox="1"/>
          <p:nvPr/>
        </p:nvSpPr>
        <p:spPr>
          <a:xfrm>
            <a:off x="3216754" y="1885712"/>
            <a:ext cx="211724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emoji</a:t>
            </a:r>
            <a:endParaRPr lang="en-US" sz="4000" dirty="0" smtClean="0"/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emoji-cheat-sheet.com</a:t>
            </a:r>
          </a:p>
          <a:p>
            <a:endParaRPr lang="en-US" sz="1600" dirty="0"/>
          </a:p>
        </p:txBody>
      </p:sp>
      <p:pic>
        <p:nvPicPr>
          <p:cNvPr id="11" name="Picture 13" descr=" 30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16" y="1733550"/>
            <a:ext cx="2106612" cy="210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9446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Nonacat">
      <a:dk1>
        <a:srgbClr val="FFFFFF"/>
      </a:dk1>
      <a:lt1>
        <a:srgbClr val="A7A7A7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nacat">
      <a:majorFont>
        <a:latin typeface="Clublan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937</Words>
  <Application>Microsoft Office PowerPoint</Application>
  <PresentationFormat>On-screen Show (16:9)</PresentationFormat>
  <Paragraphs>198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Clubland</vt:lpstr>
      <vt:lpstr>Calibri</vt:lpstr>
      <vt:lpstr>FontAwesome</vt:lpstr>
      <vt:lpstr>Arial</vt:lpstr>
      <vt:lpstr>Segoe UI</vt:lpstr>
      <vt:lpstr>Source Code Pro</vt:lpstr>
      <vt:lpstr>Segoe UI Light</vt:lpstr>
      <vt:lpstr>Office Theme</vt:lpstr>
      <vt:lpstr>Introducing Nonacat</vt:lpstr>
      <vt:lpstr>Introduction</vt:lpstr>
      <vt:lpstr>Introduction</vt:lpstr>
      <vt:lpstr>Introduction</vt:lpstr>
      <vt:lpstr>GitHub</vt:lpstr>
      <vt:lpstr>GitHub</vt:lpstr>
      <vt:lpstr>GitHub</vt:lpstr>
      <vt:lpstr>GitHub</vt:lpstr>
      <vt:lpstr>GitHub</vt:lpstr>
      <vt:lpstr>GitHub</vt:lpstr>
      <vt:lpstr>Conventions</vt:lpstr>
      <vt:lpstr>Conventions</vt:lpstr>
      <vt:lpstr>Conventions</vt:lpstr>
      <vt:lpstr>Conventions</vt:lpstr>
      <vt:lpstr>Conventions</vt:lpstr>
      <vt:lpstr>Standards</vt:lpstr>
      <vt:lpstr>Standards</vt:lpstr>
      <vt:lpstr>Standards</vt:lpstr>
      <vt:lpstr>Extensions</vt:lpstr>
      <vt:lpstr>Extensions</vt:lpstr>
      <vt:lpstr>Extensions</vt:lpstr>
      <vt:lpstr>WebHooks</vt:lpstr>
      <vt:lpstr>WebHooks</vt:lpstr>
      <vt:lpstr>API</vt:lpstr>
      <vt:lpstr>API</vt:lpstr>
      <vt:lpstr>API</vt:lpstr>
      <vt:lpstr>Bonus!</vt:lpstr>
      <vt:lpstr>Bonus!</vt:lpstr>
      <vt:lpstr>Thanx!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</dc:creator>
  <cp:lastModifiedBy>Nik Molnar</cp:lastModifiedBy>
  <cp:revision>97</cp:revision>
  <dcterms:created xsi:type="dcterms:W3CDTF">2013-07-18T13:57:32Z</dcterms:created>
  <dcterms:modified xsi:type="dcterms:W3CDTF">2014-05-28T10:38:06Z</dcterms:modified>
</cp:coreProperties>
</file>