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6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8" r:id="rId1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7A7A7"/>
    <a:srgbClr val="3D3D3D"/>
    <a:srgbClr val="7F7F7F"/>
    <a:srgbClr val="BE4B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0647" autoAdjust="0"/>
  </p:normalViewPr>
  <p:slideViewPr>
    <p:cSldViewPr>
      <p:cViewPr varScale="1">
        <p:scale>
          <a:sx n="85" d="100"/>
          <a:sy n="85" d="100"/>
        </p:scale>
        <p:origin x="-1524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1EE7AF-44E2-432D-B29B-E3A5CBB12A8F}" type="datetimeFigureOut">
              <a:rPr lang="en-US" smtClean="0"/>
              <a:t>7/23/2013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6DEF4C-023B-4E22-97E5-23ECA408D2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2018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>
                <a:effectLst/>
              </a:rPr>
              <a:t>Introducing Nonacat (Guerilla Hacking an Extra Arm onto GitHub)</a:t>
            </a:r>
          </a:p>
          <a:p>
            <a:r>
              <a:rPr lang="en-US" dirty="0" smtClean="0">
                <a:effectLst/>
              </a:rPr>
              <a:t>GitHub, as instrumental as it is, knows that they cannot possibly offer a one-size-fits-all service that meets the needs to every OSS project. With that in mind, come join Nik Molnar, co-founder of Glimpse, for a session on how to extend GitHub by leveraging their API’s, cutting edge web technologies and free/open source tools to provide users, contributors and project maintainers with a better overall experience.</a:t>
            </a:r>
          </a:p>
          <a:p>
            <a:r>
              <a:rPr lang="en-US" dirty="0" smtClean="0">
                <a:effectLst/>
              </a:rPr>
              <a:t>This session is not about </a:t>
            </a:r>
            <a:r>
              <a:rPr lang="en-US" dirty="0" err="1" smtClean="0">
                <a:effectLst/>
              </a:rPr>
              <a:t>Git</a:t>
            </a:r>
            <a:r>
              <a:rPr lang="en-US" dirty="0" smtClean="0">
                <a:effectLst/>
              </a:rPr>
              <a:t> itself and is suitable for OSS project maintainers and all users of GitHub.</a:t>
            </a:r>
          </a:p>
          <a:p>
            <a:endParaRPr lang="en-US" dirty="0" smtClean="0">
              <a:effectLst/>
            </a:endParaRPr>
          </a:p>
          <a:p>
            <a:r>
              <a:rPr lang="en-US" dirty="0" smtClean="0">
                <a:effectLst/>
              </a:rPr>
              <a:t>What is a Nonacat?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6DEF4C-023B-4E22-97E5-23ECA408D29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7593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effectLst/>
              </a:rPr>
              <a:t>http://www.asciiflow.com/</a:t>
            </a:r>
            <a:r>
              <a:rPr lang="en-US" baseline="0" dirty="0" smtClean="0">
                <a:effectLst/>
              </a:rPr>
              <a:t> -&gt;</a:t>
            </a:r>
            <a:r>
              <a:rPr lang="en-US" dirty="0" smtClean="0">
                <a:effectLst/>
              </a:rPr>
              <a:t> https://github.com/Glimpse/Semantic-Release-Notes/issues/1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6DEF4C-023B-4E22-97E5-23ECA408D29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7485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6DEF4C-023B-4E22-97E5-23ECA408D29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7593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 am Nik Molnar</a:t>
            </a:r>
            <a:r>
              <a:rPr lang="en-US" baseline="0" dirty="0" smtClean="0"/>
              <a:t> – from NY, web </a:t>
            </a:r>
            <a:r>
              <a:rPr lang="en-US" baseline="0" dirty="0" err="1" smtClean="0"/>
              <a:t>dev</a:t>
            </a:r>
            <a:r>
              <a:rPr lang="en-US" baseline="0" dirty="0" smtClean="0"/>
              <a:t> of 16 years, co-founder of Glimpse, full time OSS.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This talk started as a request – lets break into a little story.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6DEF4C-023B-4E22-97E5-23ECA408D29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7694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</a:t>
            </a:r>
            <a:r>
              <a:rPr lang="en-US" baseline="0" dirty="0" smtClean="0"/>
              <a:t> glimpse we constantly fix issues, but don’t necessarily release right away. We constantly had to tell users how to get the latest “unofficial” bits.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So I put together a mock up of what I thought GitHub should do to help solve this problem, tweeted it out and hoped that one day my feature would exist.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That’s when I realized that this is the web, I don’t have to wait for some vendor to give me what I want. I can just use the natural extensibility points of the web to take matters into my own hands.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6DEF4C-023B-4E22-97E5-23ECA408D29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4069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Before we get too far down the road to adding in the</a:t>
            </a:r>
            <a:r>
              <a:rPr lang="en-US" baseline="0" dirty="0" smtClean="0"/>
              <a:t> ninth arm, we should first make sure we are utilizing the ones we already have.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GitHub does a lot, and has lots of neat kind-of-hidden-features. One of my favorites is their extended markdown support.</a:t>
            </a:r>
          </a:p>
          <a:p>
            <a:r>
              <a:rPr lang="en-US" baseline="0" dirty="0" smtClean="0"/>
              <a:t>Cover what markdown is?</a:t>
            </a:r>
          </a:p>
          <a:p>
            <a:endParaRPr lang="en-US" baseline="0" dirty="0" smtClean="0"/>
          </a:p>
          <a:p>
            <a:r>
              <a:rPr lang="en-US" baseline="0" dirty="0" smtClean="0"/>
              <a:t>Syntax highlighting via </a:t>
            </a:r>
            <a:r>
              <a:rPr lang="en-US" baseline="0" dirty="0" err="1" smtClean="0"/>
              <a:t>backticks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err="1" smtClean="0"/>
              <a:t>Emoji</a:t>
            </a:r>
            <a:r>
              <a:rPr lang="en-US" baseline="0" dirty="0" smtClean="0"/>
              <a:t>, with sample from </a:t>
            </a:r>
            <a:r>
              <a:rPr lang="en-US" baseline="0" dirty="0" err="1" smtClean="0"/>
              <a:t>Emoji</a:t>
            </a:r>
            <a:r>
              <a:rPr lang="en-US" baseline="0" dirty="0" smtClean="0"/>
              <a:t> Dick, and emoji-cheat-sheet.com</a:t>
            </a:r>
          </a:p>
          <a:p>
            <a:endParaRPr lang="en-US" baseline="0" dirty="0" smtClean="0"/>
          </a:p>
          <a:p>
            <a:r>
              <a:rPr lang="en-US" baseline="0" dirty="0" smtClean="0"/>
              <a:t>[DEMO] Special placement of Readme.md and Contributing.md</a:t>
            </a:r>
          </a:p>
          <a:p>
            <a:endParaRPr lang="en-US" baseline="0" dirty="0" smtClean="0"/>
          </a:p>
          <a:p>
            <a:r>
              <a:rPr lang="en-US" baseline="0" dirty="0" smtClean="0"/>
              <a:t>[DEMO] Markdown Pad Pro</a:t>
            </a:r>
          </a:p>
          <a:p>
            <a:endParaRPr lang="en-US" baseline="0" dirty="0" smtClean="0"/>
          </a:p>
          <a:p>
            <a:r>
              <a:rPr lang="en-US" baseline="0" dirty="0" smtClean="0"/>
              <a:t>[DEMO] Keystrokes:</a:t>
            </a:r>
          </a:p>
          <a:p>
            <a:r>
              <a:rPr lang="en-US" baseline="0" dirty="0" smtClean="0"/>
              <a:t>G I – issues</a:t>
            </a:r>
          </a:p>
          <a:p>
            <a:r>
              <a:rPr lang="en-US" baseline="0" dirty="0" smtClean="0"/>
              <a:t>G P – pull requests</a:t>
            </a:r>
          </a:p>
          <a:p>
            <a:r>
              <a:rPr lang="en-US" baseline="0" dirty="0" smtClean="0"/>
              <a:t>G C – code</a:t>
            </a:r>
          </a:p>
          <a:p>
            <a:r>
              <a:rPr lang="en-US" baseline="0" dirty="0" smtClean="0"/>
              <a:t>T – find file</a:t>
            </a:r>
          </a:p>
          <a:p>
            <a:r>
              <a:rPr lang="en-US" baseline="0" dirty="0" smtClean="0"/>
              <a:t>L – jump to line</a:t>
            </a:r>
          </a:p>
          <a:p>
            <a:r>
              <a:rPr lang="en-US" baseline="0" dirty="0" smtClean="0"/>
              <a:t>G I – back to issues</a:t>
            </a:r>
          </a:p>
          <a:p>
            <a:r>
              <a:rPr lang="en-US" baseline="0" dirty="0" smtClean="0"/>
              <a:t>J and K – navigate issues</a:t>
            </a:r>
          </a:p>
          <a:p>
            <a:r>
              <a:rPr lang="en-US" baseline="0" dirty="0" smtClean="0"/>
              <a:t>R – Reply to issue, select some text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6DEF4C-023B-4E22-97E5-23ECA408D29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0596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File names:</a:t>
            </a:r>
          </a:p>
          <a:p>
            <a:r>
              <a:rPr lang="en-US" dirty="0" smtClean="0"/>
              <a:t>Static</a:t>
            </a:r>
            <a:r>
              <a:rPr lang="en-US" baseline="0" dirty="0" smtClean="0"/>
              <a:t> </a:t>
            </a:r>
            <a:r>
              <a:rPr lang="en-US" dirty="0" smtClean="0"/>
              <a:t>index.html enables Remy Sharp’s 5minfork.com site</a:t>
            </a:r>
            <a:r>
              <a:rPr lang="en-US" baseline="0" dirty="0" smtClean="0"/>
              <a:t> to temporarily host the source. https://github.com/nikmd23/oss0to60</a:t>
            </a:r>
          </a:p>
          <a:p>
            <a:endParaRPr lang="en-US" baseline="0" dirty="0" smtClean="0"/>
          </a:p>
          <a:p>
            <a:r>
              <a:rPr lang="en-US" baseline="0" dirty="0" smtClean="0"/>
              <a:t>Issue Tags:</a:t>
            </a:r>
          </a:p>
          <a:p>
            <a:r>
              <a:rPr lang="en-US" baseline="0" dirty="0" smtClean="0"/>
              <a:t>[DEMO] Huboard.com - http://huboard.com/nikmd23/scratchPad/board</a:t>
            </a:r>
          </a:p>
          <a:p>
            <a:endParaRPr lang="en-US" baseline="0" dirty="0" smtClean="0"/>
          </a:p>
          <a:p>
            <a:r>
              <a:rPr lang="en-US" baseline="0" dirty="0" smtClean="0"/>
              <a:t>[DEMO] </a:t>
            </a:r>
            <a:r>
              <a:rPr lang="en-US" baseline="0" dirty="0" err="1" smtClean="0"/>
              <a:t>Gists</a:t>
            </a:r>
            <a:r>
              <a:rPr lang="en-US" baseline="0" dirty="0" smtClean="0"/>
              <a:t> – </a:t>
            </a:r>
            <a:r>
              <a:rPr lang="en-US" baseline="0" dirty="0" err="1" smtClean="0"/>
              <a:t>jsFiddle</a:t>
            </a:r>
            <a:r>
              <a:rPr lang="en-US" baseline="0" dirty="0" smtClean="0"/>
              <a:t> demo -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http://doc.jsfiddle.net/use/gist_read.html  </a:t>
            </a:r>
            <a:r>
              <a:rPr lang="en-US" baseline="0" dirty="0" smtClean="0"/>
              <a:t>http://jsfiddle.net/3HJF4/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6DEF4C-023B-4E22-97E5-23ECA408D29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2823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Search:</a:t>
            </a:r>
          </a:p>
          <a:p>
            <a:r>
              <a:rPr lang="en-US" dirty="0" smtClean="0"/>
              <a:t>@nikmd23</a:t>
            </a:r>
          </a:p>
          <a:p>
            <a:endParaRPr lang="en-US" dirty="0" smtClean="0"/>
          </a:p>
          <a:p>
            <a:r>
              <a:rPr lang="en-US" dirty="0" smtClean="0"/>
              <a:t>RSS to IFTTT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6DEF4C-023B-4E22-97E5-23ECA408D29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01945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Intro</a:t>
            </a:r>
            <a:r>
              <a:rPr lang="en-US" baseline="0" dirty="0" smtClean="0"/>
              <a:t> extensions – not really open/</a:t>
            </a:r>
            <a:r>
              <a:rPr lang="en-US" baseline="0" dirty="0" err="1" smtClean="0"/>
              <a:t>kinda</a:t>
            </a:r>
            <a:r>
              <a:rPr lang="en-US" baseline="0" dirty="0" smtClean="0"/>
              <a:t> proprietary. 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UserScripts</a:t>
            </a:r>
            <a:r>
              <a:rPr lang="en-US" baseline="0" dirty="0" smtClean="0"/>
              <a:t> are a bit more portable and easier to develop.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voterScript</a:t>
            </a:r>
            <a:r>
              <a:rPr lang="en-US" baseline="0" dirty="0" smtClean="0"/>
              <a:t> – no need to show </a:t>
            </a:r>
            <a:r>
              <a:rPr lang="en-US" baseline="0" smtClean="0"/>
              <a:t>the token hider.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6DEF4C-023B-4E22-97E5-23ECA408D29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4958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Intro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webhooks</a:t>
            </a:r>
            <a:endParaRPr lang="en-US" dirty="0" smtClean="0"/>
          </a:p>
          <a:p>
            <a:r>
              <a:rPr lang="en-US" dirty="0" smtClean="0"/>
              <a:t>Show </a:t>
            </a:r>
            <a:r>
              <a:rPr lang="en-US" dirty="0" err="1" smtClean="0"/>
              <a:t>github</a:t>
            </a:r>
            <a:r>
              <a:rPr lang="en-US" dirty="0" smtClean="0"/>
              <a:t> services – DEMO </a:t>
            </a:r>
            <a:r>
              <a:rPr lang="en-US" dirty="0" err="1" smtClean="0"/>
              <a:t>HipChat</a:t>
            </a:r>
            <a:r>
              <a:rPr lang="en-US" smtClean="0"/>
              <a:t>, Revision.io</a:t>
            </a:r>
            <a:endParaRPr lang="en-US" dirty="0" smtClean="0"/>
          </a:p>
          <a:p>
            <a:r>
              <a:rPr lang="en-US" dirty="0" smtClean="0"/>
              <a:t>Demo </a:t>
            </a:r>
            <a:r>
              <a:rPr lang="en-US" dirty="0" err="1" smtClean="0"/>
              <a:t>pagekite</a:t>
            </a:r>
            <a:r>
              <a:rPr lang="en-US" dirty="0" smtClean="0"/>
              <a:t> for testing</a:t>
            </a:r>
          </a:p>
          <a:p>
            <a:r>
              <a:rPr lang="en-US" dirty="0" smtClean="0"/>
              <a:t>Show signatory </a:t>
            </a:r>
            <a:r>
              <a:rPr lang="en-US" dirty="0" err="1" smtClean="0"/>
              <a:t>webhook</a:t>
            </a:r>
            <a:r>
              <a:rPr lang="en-US" dirty="0" smtClean="0"/>
              <a:t>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6DEF4C-023B-4E22-97E5-23ECA408D29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6195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Cover tokens &amp; basic concept</a:t>
            </a:r>
          </a:p>
          <a:p>
            <a:r>
              <a:rPr lang="en-US" dirty="0" err="1" smtClean="0"/>
              <a:t>WorldDomination</a:t>
            </a:r>
            <a:endParaRPr lang="en-US" dirty="0" smtClean="0"/>
          </a:p>
          <a:p>
            <a:r>
              <a:rPr lang="en-US" dirty="0" smtClean="0"/>
              <a:t>Things</a:t>
            </a:r>
            <a:r>
              <a:rPr lang="en-US" baseline="0" dirty="0" smtClean="0"/>
              <a:t> to know about </a:t>
            </a:r>
            <a:r>
              <a:rPr lang="en-US" baseline="0" dirty="0" err="1" smtClean="0"/>
              <a:t>GitHub</a:t>
            </a:r>
            <a:r>
              <a:rPr lang="en-US" baseline="0" dirty="0" smtClean="0"/>
              <a:t> API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Rate limit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Link headers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6DEF4C-023B-4E22-97E5-23ECA408D29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7515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9C627-4E0D-4196-A366-E4292AEDF199}" type="datetimeFigureOut">
              <a:rPr lang="en-US" smtClean="0"/>
              <a:t>7/23/2013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5D490-A005-4FB5-A6B2-DDD501FC38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455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9C627-4E0D-4196-A366-E4292AEDF199}" type="datetimeFigureOut">
              <a:rPr lang="en-US" smtClean="0"/>
              <a:t>7/23/2013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5D490-A005-4FB5-A6B2-DDD501FC38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703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9C627-4E0D-4196-A366-E4292AEDF199}" type="datetimeFigureOut">
              <a:rPr lang="en-US" smtClean="0"/>
              <a:t>7/23/2013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5D490-A005-4FB5-A6B2-DDD501FC38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412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9C627-4E0D-4196-A366-E4292AEDF199}" type="datetimeFigureOut">
              <a:rPr lang="en-US" smtClean="0"/>
              <a:t>7/23/2013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5D490-A005-4FB5-A6B2-DDD501FC38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932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9C627-4E0D-4196-A366-E4292AEDF199}" type="datetimeFigureOut">
              <a:rPr lang="en-US" smtClean="0"/>
              <a:t>7/23/2013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5D490-A005-4FB5-A6B2-DDD501FC38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179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9C627-4E0D-4196-A366-E4292AEDF199}" type="datetimeFigureOut">
              <a:rPr lang="en-US" smtClean="0"/>
              <a:t>7/23/2013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5D490-A005-4FB5-A6B2-DDD501FC38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691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9C627-4E0D-4196-A366-E4292AEDF199}" type="datetimeFigureOut">
              <a:rPr lang="en-US" smtClean="0"/>
              <a:t>7/23/2013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5D490-A005-4FB5-A6B2-DDD501FC38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747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9C627-4E0D-4196-A366-E4292AEDF199}" type="datetimeFigureOut">
              <a:rPr lang="en-US" smtClean="0"/>
              <a:t>7/23/2013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5D490-A005-4FB5-A6B2-DDD501FC38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085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9C627-4E0D-4196-A366-E4292AEDF199}" type="datetimeFigureOut">
              <a:rPr lang="en-US" smtClean="0"/>
              <a:t>7/23/2013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5D490-A005-4FB5-A6B2-DDD501FC38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551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9C627-4E0D-4196-A366-E4292AEDF199}" type="datetimeFigureOut">
              <a:rPr lang="en-US" smtClean="0"/>
              <a:t>7/23/2013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5D490-A005-4FB5-A6B2-DDD501FC38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189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9C627-4E0D-4196-A366-E4292AEDF199}" type="datetimeFigureOut">
              <a:rPr lang="en-US" smtClean="0"/>
              <a:t>7/23/2013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5D490-A005-4FB5-A6B2-DDD501FC38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18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vortex dir="r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39C627-4E0D-4196-A366-E4292AEDF199}" type="datetimeFigureOut">
              <a:rPr lang="en-US" smtClean="0"/>
              <a:t>7/23/2013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65D490-A005-4FB5-A6B2-DDD501FC38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288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14:vortex dir="r"/>
      </p:transition>
    </mc:Choice>
    <mc:Fallback xmlns="">
      <p:transition spd="slow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-19050"/>
            <a:ext cx="9144000" cy="1102519"/>
          </a:xfrm>
        </p:spPr>
        <p:txBody>
          <a:bodyPr>
            <a:noAutofit/>
          </a:bodyPr>
          <a:lstStyle/>
          <a:p>
            <a:r>
              <a:rPr lang="en-US" sz="5000" dirty="0"/>
              <a:t>Introducing Nonacat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895350"/>
            <a:ext cx="9144000" cy="110251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solidFill>
                  <a:srgbClr val="A7A7A7"/>
                </a:solidFill>
              </a:rPr>
              <a:t>Guerilla Hacking an Extra Arm onto GitHub</a:t>
            </a:r>
          </a:p>
        </p:txBody>
      </p:sp>
    </p:spTree>
    <p:extLst>
      <p:ext uri="{BB962C8B-B14F-4D97-AF65-F5344CB8AC3E}">
        <p14:creationId xmlns:p14="http://schemas.microsoft.com/office/powerpoint/2010/main" val="2273820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3350"/>
            <a:ext cx="8229600" cy="857250"/>
          </a:xfrm>
        </p:spPr>
        <p:txBody>
          <a:bodyPr/>
          <a:lstStyle/>
          <a:p>
            <a:pPr algn="l"/>
            <a:r>
              <a:rPr lang="en-US" dirty="0" smtClean="0"/>
              <a:t>Bonus!</a:t>
            </a:r>
            <a:endParaRPr lang="en-US" dirty="0"/>
          </a:p>
        </p:txBody>
      </p:sp>
      <p:pic>
        <p:nvPicPr>
          <p:cNvPr id="2050" name="Picture 2" descr="C:\Users\Nik\Desktop\cdra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200150"/>
            <a:ext cx="4162425" cy="280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0972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-19050"/>
            <a:ext cx="9144000" cy="1102519"/>
          </a:xfrm>
        </p:spPr>
        <p:txBody>
          <a:bodyPr>
            <a:noAutofit/>
          </a:bodyPr>
          <a:lstStyle/>
          <a:p>
            <a:r>
              <a:rPr lang="en-US" sz="5000" dirty="0" smtClean="0"/>
              <a:t>Thanx!</a:t>
            </a:r>
            <a:endParaRPr lang="en-US" sz="5000" dirty="0"/>
          </a:p>
        </p:txBody>
      </p:sp>
      <p:pic>
        <p:nvPicPr>
          <p:cNvPr id="2054" name="Picture 6" descr="C:\Users\Nik\Desktop\qrcod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945363"/>
            <a:ext cx="1481136" cy="1481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00400" y="1885712"/>
            <a:ext cx="2593980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nik </a:t>
            </a:r>
            <a:r>
              <a:rPr lang="en-US" sz="4000" dirty="0" smtClean="0">
                <a:solidFill>
                  <a:srgbClr val="A7A7A7"/>
                </a:solidFill>
              </a:rPr>
              <a:t>molnar</a:t>
            </a:r>
          </a:p>
          <a:p>
            <a:r>
              <a:rPr lang="en-US" sz="1400" dirty="0">
                <a:solidFill>
                  <a:srgbClr val="A7A7A7"/>
                </a:solidFill>
                <a:latin typeface="FontAwesome" pitchFamily="2" charset="0"/>
              </a:rPr>
              <a:t> </a:t>
            </a:r>
            <a:r>
              <a:rPr lang="en-US" sz="1400" dirty="0"/>
              <a:t>nikmd23</a:t>
            </a:r>
            <a:r>
              <a:rPr lang="en-US" sz="1400" dirty="0">
                <a:solidFill>
                  <a:srgbClr val="A7A7A7"/>
                </a:solidFill>
              </a:rPr>
              <a:t>@gmail.com</a:t>
            </a:r>
          </a:p>
          <a:p>
            <a:r>
              <a:rPr lang="en-US" sz="1400" dirty="0" smtClean="0">
                <a:solidFill>
                  <a:srgbClr val="A7A7A7"/>
                </a:solidFill>
                <a:latin typeface="FontAwesome" pitchFamily="2" charset="0"/>
              </a:rPr>
              <a:t></a:t>
            </a:r>
            <a:r>
              <a:rPr lang="en-US" sz="1400" dirty="0" smtClean="0">
                <a:latin typeface="FontAwesome" pitchFamily="2" charset="0"/>
              </a:rPr>
              <a:t> </a:t>
            </a:r>
            <a:r>
              <a:rPr lang="en-US" sz="1400" dirty="0" smtClean="0"/>
              <a:t>nikmd23</a:t>
            </a:r>
          </a:p>
          <a:p>
            <a:r>
              <a:rPr lang="en-US" sz="1400" dirty="0" smtClean="0">
                <a:solidFill>
                  <a:srgbClr val="A7A7A7"/>
                </a:solidFill>
                <a:latin typeface="FontAwesome" pitchFamily="2" charset="0"/>
              </a:rPr>
              <a:t></a:t>
            </a:r>
            <a:r>
              <a:rPr lang="en-US" sz="1400" dirty="0" smtClean="0">
                <a:latin typeface="FontAwesome" pitchFamily="2" charset="0"/>
              </a:rPr>
              <a:t> </a:t>
            </a:r>
            <a:r>
              <a:rPr lang="en-US" sz="1400" dirty="0" smtClean="0"/>
              <a:t>nikmd23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93477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Introduction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435416"/>
            <a:ext cx="4800602" cy="3193734"/>
          </a:xfrm>
          <a:prstGeom prst="rect">
            <a:avLst/>
          </a:prstGeom>
          <a:solidFill>
            <a:srgbClr val="FFFFFF">
              <a:shade val="85000"/>
            </a:srgbClr>
          </a:solidFill>
          <a:ln w="63500" cap="sq">
            <a:solidFill>
              <a:schemeClr val="tx1">
                <a:lumMod val="95000"/>
              </a:schemeClr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6" name="TextBox 5"/>
          <p:cNvSpPr txBox="1"/>
          <p:nvPr/>
        </p:nvSpPr>
        <p:spPr>
          <a:xfrm>
            <a:off x="5943600" y="971550"/>
            <a:ext cx="2593980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nik </a:t>
            </a:r>
            <a:r>
              <a:rPr lang="en-US" sz="4000" dirty="0" smtClean="0">
                <a:solidFill>
                  <a:srgbClr val="A7A7A7"/>
                </a:solidFill>
              </a:rPr>
              <a:t>molnar</a:t>
            </a:r>
          </a:p>
          <a:p>
            <a:r>
              <a:rPr lang="en-US" sz="1400" dirty="0">
                <a:solidFill>
                  <a:srgbClr val="A7A7A7"/>
                </a:solidFill>
                <a:latin typeface="FontAwesome" pitchFamily="2" charset="0"/>
              </a:rPr>
              <a:t> </a:t>
            </a:r>
            <a:r>
              <a:rPr lang="en-US" sz="1400" dirty="0"/>
              <a:t>nikmd23</a:t>
            </a:r>
            <a:r>
              <a:rPr lang="en-US" sz="1400" dirty="0">
                <a:solidFill>
                  <a:srgbClr val="A7A7A7"/>
                </a:solidFill>
              </a:rPr>
              <a:t>@gmail.com</a:t>
            </a:r>
          </a:p>
          <a:p>
            <a:r>
              <a:rPr lang="en-US" sz="1400" dirty="0" smtClean="0">
                <a:solidFill>
                  <a:srgbClr val="A7A7A7"/>
                </a:solidFill>
                <a:latin typeface="FontAwesome" pitchFamily="2" charset="0"/>
              </a:rPr>
              <a:t></a:t>
            </a:r>
            <a:r>
              <a:rPr lang="en-US" sz="1400" dirty="0" smtClean="0">
                <a:latin typeface="FontAwesome" pitchFamily="2" charset="0"/>
              </a:rPr>
              <a:t> </a:t>
            </a:r>
            <a:r>
              <a:rPr lang="en-US" sz="1400" dirty="0" smtClean="0"/>
              <a:t>nikmd23</a:t>
            </a:r>
          </a:p>
          <a:p>
            <a:r>
              <a:rPr lang="en-US" sz="1400" dirty="0" smtClean="0">
                <a:solidFill>
                  <a:srgbClr val="A7A7A7"/>
                </a:solidFill>
                <a:latin typeface="FontAwesome" pitchFamily="2" charset="0"/>
              </a:rPr>
              <a:t></a:t>
            </a:r>
            <a:r>
              <a:rPr lang="en-US" sz="1400" dirty="0" smtClean="0">
                <a:latin typeface="FontAwesome" pitchFamily="2" charset="0"/>
              </a:rPr>
              <a:t> </a:t>
            </a:r>
            <a:r>
              <a:rPr lang="en-US" sz="1400" dirty="0" smtClean="0"/>
              <a:t>nikmd23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394899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09600" y="-400050"/>
            <a:ext cx="10058400" cy="5715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Introduction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-171450"/>
            <a:ext cx="8575967" cy="5359979"/>
          </a:xfrm>
        </p:spPr>
      </p:pic>
      <p:sp>
        <p:nvSpPr>
          <p:cNvPr id="8" name="Rectangular Callout 7"/>
          <p:cNvSpPr/>
          <p:nvPr/>
        </p:nvSpPr>
        <p:spPr>
          <a:xfrm>
            <a:off x="1143000" y="3486150"/>
            <a:ext cx="5943600" cy="914400"/>
          </a:xfrm>
          <a:prstGeom prst="wedgeRectCallout">
            <a:avLst>
              <a:gd name="adj1" fmla="val 53206"/>
              <a:gd name="adj2" fmla="val -22996"/>
            </a:avLst>
          </a:prstGeom>
          <a:noFill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219950" y="3533775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BE4B48"/>
                </a:solidFill>
                <a:effectLst>
                  <a:outerShdw blurRad="40005" dist="22860" dir="5400000" algn="ctr" rotWithShape="0">
                    <a:srgbClr val="000000">
                      <a:alpha val="35000"/>
                    </a:srgbClr>
                  </a:outerShdw>
                </a:effectLst>
                <a:latin typeface="Segoe UI Light" pitchFamily="34" charset="0"/>
              </a:rPr>
              <a:t>feature request </a:t>
            </a:r>
            <a:endParaRPr lang="en-US" dirty="0">
              <a:solidFill>
                <a:srgbClr val="BE4B48"/>
              </a:solidFill>
              <a:effectLst>
                <a:outerShdw blurRad="40005" dist="22860" dir="5400000" algn="ctr" rotWithShape="0">
                  <a:srgbClr val="000000">
                    <a:alpha val="35000"/>
                  </a:srgbClr>
                </a:outerShdw>
              </a:effectLst>
              <a:latin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546693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3200400" y="1885712"/>
            <a:ext cx="371050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markdown</a:t>
            </a:r>
          </a:p>
          <a:p>
            <a:r>
              <a:rPr lang="en-US" sz="1400" dirty="0" smtClean="0">
                <a:solidFill>
                  <a:srgbClr val="A7A7A7"/>
                </a:solidFill>
                <a:latin typeface="FontAwesome" pitchFamily="2" charset="0"/>
              </a:rPr>
              <a:t> </a:t>
            </a:r>
            <a:r>
              <a:rPr lang="en-US" sz="1400" dirty="0" smtClean="0">
                <a:latin typeface="Segoe UI Light" pitchFamily="34" charset="0"/>
              </a:rPr>
              <a:t>http</a:t>
            </a:r>
            <a:r>
              <a:rPr lang="en-US" sz="1400" dirty="0">
                <a:latin typeface="Segoe UI Light" pitchFamily="34" charset="0"/>
              </a:rPr>
              <a:t>://daringfireball.net/projects/markdown/</a:t>
            </a:r>
            <a:endParaRPr lang="en-US" sz="1400" dirty="0" smtClean="0">
              <a:latin typeface="Segoe UI Light" pitchFamily="34" charset="0"/>
            </a:endParaRPr>
          </a:p>
          <a:p>
            <a:r>
              <a:rPr lang="en-US" sz="1400" dirty="0" smtClean="0">
                <a:solidFill>
                  <a:srgbClr val="A7A7A7"/>
                </a:solidFill>
                <a:latin typeface="FontAwesome" pitchFamily="2" charset="0"/>
              </a:rPr>
              <a:t> </a:t>
            </a:r>
            <a:r>
              <a:rPr lang="en-US" sz="1400" dirty="0" err="1" smtClean="0">
                <a:latin typeface="Segoe UI Light" pitchFamily="34" charset="0"/>
              </a:rPr>
              <a:t>daringfireball</a:t>
            </a:r>
            <a:endParaRPr lang="en-US" sz="1400" dirty="0" smtClean="0">
              <a:latin typeface="Segoe UI Light" pitchFamily="34" charset="0"/>
            </a:endParaRPr>
          </a:p>
          <a:p>
            <a:endParaRPr lang="en-US" sz="1600" dirty="0"/>
          </a:p>
        </p:txBody>
      </p:sp>
      <p:pic>
        <p:nvPicPr>
          <p:cNvPr id="3083" name="Picture 11" descr="C:\Users\Nik\Desktop\fille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6179" y="2038350"/>
            <a:ext cx="1725642" cy="1062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GitHub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609600" y="1068534"/>
            <a:ext cx="6554788" cy="3362325"/>
            <a:chOff x="457200" y="1190625"/>
            <a:chExt cx="6554788" cy="3362325"/>
          </a:xfrm>
        </p:grpSpPr>
        <p:pic>
          <p:nvPicPr>
            <p:cNvPr id="3078" name="Picture 6" descr="C:\Users\Nik\Desktop\no-color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" y="1190625"/>
              <a:ext cx="6554788" cy="2828925"/>
            </a:xfrm>
            <a:prstGeom prst="snip2Diag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88900" algn="tl" rotWithShape="0">
                <a:srgbClr val="000000">
                  <a:alpha val="45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  <a:extLst/>
          </p:spPr>
        </p:pic>
        <p:sp>
          <p:nvSpPr>
            <p:cNvPr id="8" name="TextBox 7"/>
            <p:cNvSpPr txBox="1"/>
            <p:nvPr/>
          </p:nvSpPr>
          <p:spPr>
            <a:xfrm>
              <a:off x="457200" y="4183618"/>
              <a:ext cx="6554788" cy="369332"/>
            </a:xfrm>
            <a:prstGeom prst="rect">
              <a:avLst/>
            </a:prstGeom>
            <a:solidFill>
              <a:srgbClr val="3D3D3D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A7A7A7"/>
                  </a:solidFill>
                  <a:latin typeface="Source Code Pro" pitchFamily="49" charset="0"/>
                </a:rPr>
                <a:t>```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09600" y="1073645"/>
            <a:ext cx="6556376" cy="3368735"/>
            <a:chOff x="455612" y="1184215"/>
            <a:chExt cx="6556376" cy="3368735"/>
          </a:xfrm>
        </p:grpSpPr>
        <p:sp>
          <p:nvSpPr>
            <p:cNvPr id="20" name="TextBox 19"/>
            <p:cNvSpPr txBox="1"/>
            <p:nvPr/>
          </p:nvSpPr>
          <p:spPr>
            <a:xfrm>
              <a:off x="457200" y="4183618"/>
              <a:ext cx="6554788" cy="369332"/>
            </a:xfrm>
            <a:prstGeom prst="rect">
              <a:avLst/>
            </a:prstGeom>
            <a:solidFill>
              <a:srgbClr val="3D3D3D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A7A7A7"/>
                  </a:solidFill>
                  <a:latin typeface="Source Code Pro" pitchFamily="49" charset="0"/>
                </a:rPr>
                <a:t>```csharp</a:t>
              </a:r>
            </a:p>
          </p:txBody>
        </p:sp>
        <p:pic>
          <p:nvPicPr>
            <p:cNvPr id="3080" name="Picture 8" descr="C:\Users\Nik\Desktop\color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5612" y="1184215"/>
              <a:ext cx="6554788" cy="2828925"/>
            </a:xfrm>
            <a:prstGeom prst="snip2Diag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88900" algn="tl" rotWithShape="0">
                <a:srgbClr val="000000">
                  <a:alpha val="45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  <a:extLst/>
          </p:spPr>
        </p:pic>
      </p:grpSp>
      <p:pic>
        <p:nvPicPr>
          <p:cNvPr id="3081" name="Picture 9" descr="C:\Users\Nik\Desktop\emojidicj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054846"/>
            <a:ext cx="6518796" cy="2653482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sp>
        <p:nvSpPr>
          <p:cNvPr id="31" name="TextBox 30"/>
          <p:cNvSpPr txBox="1"/>
          <p:nvPr/>
        </p:nvSpPr>
        <p:spPr>
          <a:xfrm>
            <a:off x="3216754" y="1885712"/>
            <a:ext cx="2117246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/>
              <a:t>emoji</a:t>
            </a:r>
            <a:endParaRPr lang="en-US" sz="4000" dirty="0" smtClean="0"/>
          </a:p>
          <a:p>
            <a:r>
              <a:rPr lang="en-US" sz="1400" dirty="0" smtClean="0">
                <a:solidFill>
                  <a:srgbClr val="A7A7A7"/>
                </a:solidFill>
                <a:latin typeface="FontAwesome" pitchFamily="2" charset="0"/>
              </a:rPr>
              <a:t> </a:t>
            </a:r>
            <a:r>
              <a:rPr lang="en-US" sz="1400" dirty="0" smtClean="0">
                <a:latin typeface="Segoe UI Light" pitchFamily="34" charset="0"/>
              </a:rPr>
              <a:t>emoji-cheat-sheet.com</a:t>
            </a:r>
          </a:p>
          <a:p>
            <a:endParaRPr lang="en-US" sz="1600" dirty="0"/>
          </a:p>
        </p:txBody>
      </p:sp>
      <p:pic>
        <p:nvPicPr>
          <p:cNvPr id="3085" name="Picture 13" descr="C:\Users\Nik\Desktop\emoji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216" y="1733550"/>
            <a:ext cx="2106612" cy="2106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175046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4" dur="500"/>
                                        <p:tgtEl>
                                          <p:spTgt spid="30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4" dur="500"/>
                                        <p:tgtEl>
                                          <p:spTgt spid="30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3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7" grpId="1"/>
      <p:bldP spid="31" grpId="0"/>
      <p:bldP spid="31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Conventions</a:t>
            </a:r>
            <a:endParaRPr lang="en-US" dirty="0"/>
          </a:p>
        </p:txBody>
      </p:sp>
      <p:pic>
        <p:nvPicPr>
          <p:cNvPr id="4098" name="Picture 2" descr="C:\Users\Nik\Desktop\fivemin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79" t="14578" r="15768" b="12794"/>
          <a:stretch/>
        </p:blipFill>
        <p:spPr bwMode="auto">
          <a:xfrm>
            <a:off x="1278834" y="1733550"/>
            <a:ext cx="1666668" cy="1904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200400" y="1885712"/>
            <a:ext cx="226536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file name</a:t>
            </a:r>
          </a:p>
          <a:p>
            <a:r>
              <a:rPr lang="en-US" sz="1400" dirty="0" smtClean="0">
                <a:solidFill>
                  <a:srgbClr val="A7A7A7"/>
                </a:solidFill>
                <a:latin typeface="FontAwesome" pitchFamily="2" charset="0"/>
              </a:rPr>
              <a:t> </a:t>
            </a:r>
            <a:r>
              <a:rPr lang="en-US" sz="1400" dirty="0" smtClean="0">
                <a:latin typeface="Segoe UI Light" pitchFamily="34" charset="0"/>
              </a:rPr>
              <a:t>5minfork.com</a:t>
            </a:r>
          </a:p>
          <a:p>
            <a:r>
              <a:rPr lang="en-US" sz="1400" dirty="0" smtClean="0">
                <a:solidFill>
                  <a:srgbClr val="A7A7A7"/>
                </a:solidFill>
                <a:latin typeface="FontAwesome" pitchFamily="2" charset="0"/>
              </a:rPr>
              <a:t></a:t>
            </a:r>
            <a:r>
              <a:rPr lang="en-US" sz="1400" dirty="0" smtClean="0">
                <a:latin typeface="FontAwesome" pitchFamily="2" charset="0"/>
              </a:rPr>
              <a:t> </a:t>
            </a:r>
            <a:r>
              <a:rPr lang="en-US" sz="1400" dirty="0" err="1">
                <a:latin typeface="Segoe UI Light" pitchFamily="34" charset="0"/>
              </a:rPr>
              <a:t>remy</a:t>
            </a:r>
            <a:r>
              <a:rPr lang="en-US" sz="1400" dirty="0">
                <a:latin typeface="Segoe UI Light" pitchFamily="34" charset="0"/>
              </a:rPr>
              <a:t>/5minutefork</a:t>
            </a:r>
            <a:endParaRPr lang="en-US" sz="1400" dirty="0" smtClean="0">
              <a:latin typeface="Segoe UI Light" pitchFamily="34" charset="0"/>
            </a:endParaRPr>
          </a:p>
          <a:p>
            <a:endParaRPr 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3233046" y="1853066"/>
            <a:ext cx="2398413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issue tags</a:t>
            </a:r>
          </a:p>
          <a:p>
            <a:r>
              <a:rPr lang="en-US" sz="1400" dirty="0" smtClean="0">
                <a:solidFill>
                  <a:srgbClr val="A7A7A7"/>
                </a:solidFill>
                <a:latin typeface="FontAwesome" pitchFamily="2" charset="0"/>
              </a:rPr>
              <a:t> </a:t>
            </a:r>
            <a:r>
              <a:rPr lang="en-US" sz="1400" dirty="0" smtClean="0">
                <a:latin typeface="Segoe UI Light" pitchFamily="34" charset="0"/>
              </a:rPr>
              <a:t>huboard.com</a:t>
            </a:r>
          </a:p>
          <a:p>
            <a:r>
              <a:rPr lang="en-US" sz="1400" dirty="0" smtClean="0">
                <a:solidFill>
                  <a:srgbClr val="A7A7A7"/>
                </a:solidFill>
                <a:latin typeface="FontAwesome" pitchFamily="2" charset="0"/>
              </a:rPr>
              <a:t></a:t>
            </a:r>
            <a:r>
              <a:rPr lang="en-US" sz="1400" dirty="0" smtClean="0">
                <a:latin typeface="FontAwesome" pitchFamily="2" charset="0"/>
              </a:rPr>
              <a:t> </a:t>
            </a:r>
            <a:r>
              <a:rPr lang="en-US" sz="1400" dirty="0" err="1" smtClean="0">
                <a:latin typeface="Segoe UI Light" pitchFamily="34" charset="0"/>
              </a:rPr>
              <a:t>rauhryan</a:t>
            </a:r>
            <a:r>
              <a:rPr lang="en-US" sz="1400" dirty="0" smtClean="0">
                <a:latin typeface="Segoe UI Light" pitchFamily="34" charset="0"/>
              </a:rPr>
              <a:t>/</a:t>
            </a:r>
            <a:r>
              <a:rPr lang="en-US" sz="1400" dirty="0" err="1" smtClean="0">
                <a:latin typeface="Segoe UI Light" pitchFamily="34" charset="0"/>
              </a:rPr>
              <a:t>huboard</a:t>
            </a:r>
            <a:endParaRPr lang="en-US" sz="1600" dirty="0"/>
          </a:p>
        </p:txBody>
      </p:sp>
      <p:pic>
        <p:nvPicPr>
          <p:cNvPr id="4099" name="Picture 3" descr="C:\Users\Nik\Desktop\emoji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946070"/>
            <a:ext cx="1616280" cy="1616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3275594" y="1854702"/>
            <a:ext cx="12202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/>
              <a:t>gists</a:t>
            </a:r>
            <a:endParaRPr lang="en-US" sz="4000" dirty="0" smtClean="0"/>
          </a:p>
          <a:p>
            <a:r>
              <a:rPr lang="en-US" sz="1400" dirty="0" smtClean="0">
                <a:solidFill>
                  <a:srgbClr val="A7A7A7"/>
                </a:solidFill>
                <a:latin typeface="FontAwesome" pitchFamily="2" charset="0"/>
              </a:rPr>
              <a:t> </a:t>
            </a:r>
            <a:r>
              <a:rPr lang="en-US" sz="1400" dirty="0" smtClean="0">
                <a:latin typeface="Segoe UI Light" pitchFamily="34" charset="0"/>
              </a:rPr>
              <a:t>jsfiddle.net</a:t>
            </a:r>
          </a:p>
        </p:txBody>
      </p:sp>
      <p:pic>
        <p:nvPicPr>
          <p:cNvPr id="4100" name="Picture 4" descr="C:\Users\Nik\Desktop\jsfiddle-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826" y="1854702"/>
            <a:ext cx="2177024" cy="1555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6901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4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8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10" grpId="0"/>
      <p:bldP spid="10" grpId="1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Standards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200400" y="1885712"/>
            <a:ext cx="2931893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open search</a:t>
            </a:r>
          </a:p>
          <a:p>
            <a:r>
              <a:rPr lang="en-US" sz="1400" dirty="0" smtClean="0">
                <a:solidFill>
                  <a:srgbClr val="A7A7A7"/>
                </a:solidFill>
                <a:latin typeface="FontAwesome" pitchFamily="2" charset="0"/>
              </a:rPr>
              <a:t> </a:t>
            </a:r>
            <a:r>
              <a:rPr lang="en-US" sz="1400" dirty="0" smtClean="0">
                <a:latin typeface="Segoe UI Light" pitchFamily="34" charset="0"/>
              </a:rPr>
              <a:t>opensearch.org</a:t>
            </a:r>
          </a:p>
          <a:p>
            <a:endParaRPr lang="en-US" sz="1600" dirty="0"/>
          </a:p>
        </p:txBody>
      </p:sp>
      <p:pic>
        <p:nvPicPr>
          <p:cNvPr id="5124" name="Picture 4" descr="C:\Users\Nik\Desktop\openSearch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8135" y="1809750"/>
            <a:ext cx="1414462" cy="1414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3202207" y="1885950"/>
            <a:ext cx="2755883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syndication</a:t>
            </a:r>
          </a:p>
          <a:p>
            <a:r>
              <a:rPr lang="en-US" sz="1400" dirty="0" smtClean="0">
                <a:solidFill>
                  <a:srgbClr val="A7A7A7"/>
                </a:solidFill>
                <a:latin typeface="FontAwesome" pitchFamily="2" charset="0"/>
              </a:rPr>
              <a:t> </a:t>
            </a:r>
            <a:r>
              <a:rPr lang="en-US" sz="1400" dirty="0" smtClean="0">
                <a:latin typeface="Segoe UI Light" pitchFamily="34" charset="0"/>
              </a:rPr>
              <a:t>atompub.org</a:t>
            </a:r>
          </a:p>
          <a:p>
            <a:endParaRPr lang="en-US" sz="1600" dirty="0"/>
          </a:p>
        </p:txBody>
      </p:sp>
      <p:pic>
        <p:nvPicPr>
          <p:cNvPr id="5125" name="Picture 5" descr="C:\Users\Nik\Desktop\rs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8135" y="1809750"/>
            <a:ext cx="1414462" cy="1414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7464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4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Extensions</a:t>
            </a:r>
          </a:p>
        </p:txBody>
      </p:sp>
      <p:pic>
        <p:nvPicPr>
          <p:cNvPr id="1026" name="Picture 2" descr="C:\Users\Nik\Desktop\JavaScript-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362" y="1809750"/>
            <a:ext cx="1600438" cy="1600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200400" y="1885712"/>
            <a:ext cx="2730235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user scripts</a:t>
            </a:r>
          </a:p>
          <a:p>
            <a:r>
              <a:rPr lang="en-US" sz="1400" dirty="0" smtClean="0">
                <a:solidFill>
                  <a:srgbClr val="A7A7A7"/>
                </a:solidFill>
                <a:latin typeface="FontAwesome" pitchFamily="2" charset="0"/>
              </a:rPr>
              <a:t> </a:t>
            </a:r>
            <a:r>
              <a:rPr lang="en-US" sz="1400" dirty="0" smtClean="0">
                <a:latin typeface="Segoe UI Light" pitchFamily="34" charset="0"/>
              </a:rPr>
              <a:t>userscripts.org</a:t>
            </a:r>
          </a:p>
          <a:p>
            <a:r>
              <a:rPr lang="en-US" sz="1600" dirty="0">
                <a:solidFill>
                  <a:srgbClr val="A7A7A7"/>
                </a:solidFill>
                <a:latin typeface="FontAwesome" pitchFamily="2" charset="0"/>
              </a:rPr>
              <a:t> </a:t>
            </a:r>
            <a:r>
              <a:rPr lang="en-US" sz="1600" dirty="0" smtClean="0">
                <a:latin typeface="Segoe UI Light" pitchFamily="34" charset="0"/>
              </a:rPr>
              <a:t>greasespot.net</a:t>
            </a:r>
          </a:p>
          <a:p>
            <a:r>
              <a:rPr lang="en-US" sz="1600" dirty="0">
                <a:solidFill>
                  <a:srgbClr val="A7A7A7"/>
                </a:solidFill>
                <a:latin typeface="FontAwesome" pitchFamily="2" charset="0"/>
              </a:rPr>
              <a:t></a:t>
            </a:r>
            <a:r>
              <a:rPr lang="en-US" sz="1600" dirty="0">
                <a:latin typeface="FontAwesome" pitchFamily="2" charset="0"/>
              </a:rPr>
              <a:t> </a:t>
            </a:r>
            <a:r>
              <a:rPr lang="en-US" sz="1400" dirty="0" smtClean="0">
                <a:latin typeface="Segoe UI Light" pitchFamily="34" charset="0"/>
              </a:rPr>
              <a:t>nikmd23/</a:t>
            </a:r>
            <a:r>
              <a:rPr lang="en-US" sz="1400" dirty="0" err="1" smtClean="0">
                <a:latin typeface="Segoe UI Light" pitchFamily="34" charset="0"/>
              </a:rPr>
              <a:t>voterScript</a:t>
            </a:r>
            <a:endParaRPr lang="en-US" sz="1400" dirty="0">
              <a:latin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8159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WebHooks</a:t>
            </a:r>
            <a:endParaRPr lang="en-US" dirty="0"/>
          </a:p>
        </p:txBody>
      </p:sp>
      <p:pic>
        <p:nvPicPr>
          <p:cNvPr id="6147" name="Picture 3" descr="C:\Users\Nik\Desktop\b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7203" y="1885712"/>
            <a:ext cx="1789930" cy="1600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200400" y="1885712"/>
            <a:ext cx="2628348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web hooks</a:t>
            </a:r>
          </a:p>
          <a:p>
            <a:r>
              <a:rPr lang="en-US" sz="1400" dirty="0" smtClean="0">
                <a:solidFill>
                  <a:srgbClr val="A7A7A7"/>
                </a:solidFill>
                <a:latin typeface="FontAwesome" pitchFamily="2" charset="0"/>
              </a:rPr>
              <a:t> </a:t>
            </a:r>
            <a:r>
              <a:rPr lang="en-US" sz="1400" dirty="0" smtClean="0">
                <a:latin typeface="Segoe UI Light" pitchFamily="34" charset="0"/>
              </a:rPr>
              <a:t>webhooks.org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274425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Nik\Desktop\oauthp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848" y="1650881"/>
            <a:ext cx="2061852" cy="207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API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00400" y="1885712"/>
            <a:ext cx="14939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/>
              <a:t>oauth</a:t>
            </a:r>
            <a:endParaRPr lang="en-US" sz="4000" dirty="0" smtClean="0"/>
          </a:p>
          <a:p>
            <a:r>
              <a:rPr lang="en-US" sz="1400" dirty="0" smtClean="0">
                <a:solidFill>
                  <a:srgbClr val="A7A7A7"/>
                </a:solidFill>
                <a:latin typeface="FontAwesome" pitchFamily="2" charset="0"/>
              </a:rPr>
              <a:t> </a:t>
            </a:r>
            <a:r>
              <a:rPr lang="en-US" sz="1400" dirty="0" smtClean="0">
                <a:latin typeface="Segoe UI Light" pitchFamily="34" charset="0"/>
              </a:rPr>
              <a:t>oauth.net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77271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Nonacat">
      <a:dk1>
        <a:srgbClr val="FFFFFF"/>
      </a:dk1>
      <a:lt1>
        <a:srgbClr val="A7A7A7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Nonacat">
      <a:majorFont>
        <a:latin typeface="Clubland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1498</TotalTime>
  <Words>611</Words>
  <Application>Microsoft Office PowerPoint</Application>
  <PresentationFormat>On-screen Show (16:9)</PresentationFormat>
  <Paragraphs>121</Paragraphs>
  <Slides>11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Introducing Nonacat</vt:lpstr>
      <vt:lpstr>Introduction</vt:lpstr>
      <vt:lpstr>Introduction</vt:lpstr>
      <vt:lpstr>GitHub</vt:lpstr>
      <vt:lpstr>Conventions</vt:lpstr>
      <vt:lpstr>Standards</vt:lpstr>
      <vt:lpstr>Extensions</vt:lpstr>
      <vt:lpstr>WebHooks</vt:lpstr>
      <vt:lpstr>API</vt:lpstr>
      <vt:lpstr>Bonus!</vt:lpstr>
      <vt:lpstr>Thanx!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</dc:creator>
  <cp:lastModifiedBy>Nik</cp:lastModifiedBy>
  <cp:revision>67</cp:revision>
  <dcterms:created xsi:type="dcterms:W3CDTF">2013-07-18T13:57:32Z</dcterms:created>
  <dcterms:modified xsi:type="dcterms:W3CDTF">2013-07-24T03:50:59Z</dcterms:modified>
</cp:coreProperties>
</file>