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2" r:id="rId3"/>
    <p:sldId id="263" r:id="rId4"/>
    <p:sldId id="258" r:id="rId5"/>
    <p:sldId id="264" r:id="rId6"/>
    <p:sldId id="259" r:id="rId7"/>
    <p:sldId id="265" r:id="rId8"/>
    <p:sldId id="266" r:id="rId9"/>
    <p:sldId id="260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10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3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1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CD3D4-5C9F-4FA9-97BF-9E26C1E2D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6" r="29331" b="296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3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5463F-DDAC-4346-A6E5-C76E090E8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uk-UA" sz="4400"/>
              <a:t>Автоматизація генерації емоційно забарвлених реплік</a:t>
            </a:r>
            <a:endParaRPr lang="LID4096" sz="4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97FCB2-F825-431C-9304-26DF74BD6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uk-UA" sz="1700" dirty="0"/>
              <a:t>Виконав: Мозговий Микита Андрійович</a:t>
            </a:r>
          </a:p>
          <a:p>
            <a:pPr>
              <a:lnSpc>
                <a:spcPct val="100000"/>
              </a:lnSpc>
            </a:pPr>
            <a:r>
              <a:rPr lang="uk-UA" sz="1700" dirty="0"/>
              <a:t>Група КМ-61</a:t>
            </a:r>
            <a:endParaRPr lang="LID4096" sz="1700" dirty="0"/>
          </a:p>
          <a:p>
            <a:pPr algn="ctr"/>
            <a:r>
              <a:rPr lang="uk-UA" sz="3200" dirty="0">
                <a:solidFill>
                  <a:schemeClr val="bg1"/>
                </a:solidFill>
              </a:rPr>
              <a:t>1</a:t>
            </a:r>
            <a:endParaRPr lang="LID4096" sz="3200" dirty="0">
              <a:solidFill>
                <a:schemeClr val="bg1"/>
              </a:solidFill>
            </a:endParaRPr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223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D9E29-6D76-4DD3-918B-816CB38C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Екранні форми: тестування</a:t>
            </a:r>
            <a:endParaRPr lang="LID4096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B719CB-913A-4734-87AD-E17F283E9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7145C9-D06C-466B-AE3D-523381D74D31}"/>
              </a:ext>
            </a:extLst>
          </p:cNvPr>
          <p:cNvPicPr/>
          <p:nvPr/>
        </p:nvPicPr>
        <p:blipFill rotWithShape="1">
          <a:blip r:embed="rId2"/>
          <a:srcRect t="4858" r="22479" b="50251"/>
          <a:stretch/>
        </p:blipFill>
        <p:spPr>
          <a:xfrm>
            <a:off x="4790398" y="2133656"/>
            <a:ext cx="6532922" cy="26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647AA-8467-43BF-8872-4D3F3AE7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Показники ефективності: витрати пам’яті</a:t>
            </a:r>
            <a:endParaRPr lang="LID4096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990DCA-BBA3-45A4-9475-2B21BFC3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1- </a:t>
            </a:r>
            <a:r>
              <a:rPr lang="uk-UA" dirty="0"/>
              <a:t>початок роботи</a:t>
            </a:r>
          </a:p>
          <a:p>
            <a:r>
              <a:rPr lang="uk-UA" dirty="0"/>
              <a:t>4- після ініціалізації</a:t>
            </a:r>
          </a:p>
          <a:p>
            <a:r>
              <a:rPr lang="uk-UA" dirty="0"/>
              <a:t>5 -під час роботи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C282E6-5E7F-41AF-9885-EDBEAFA49C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704186"/>
            <a:ext cx="4062980" cy="14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88891-306A-4015-B89D-E61B59D3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Показники ефективності: ресурси </a:t>
            </a:r>
            <a:r>
              <a:rPr lang="en-US" dirty="0"/>
              <a:t>CPU</a:t>
            </a:r>
            <a:endParaRPr lang="LID4096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71361F-83D3-4B8B-ACA9-2C0168C7E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1 – </a:t>
            </a:r>
            <a:r>
              <a:rPr lang="uk-UA" dirty="0"/>
              <a:t>Ініціалізація системи</a:t>
            </a:r>
          </a:p>
          <a:p>
            <a:r>
              <a:rPr lang="uk-UA" dirty="0"/>
              <a:t>2- Підготовка до ініціалізації</a:t>
            </a:r>
          </a:p>
          <a:p>
            <a:r>
              <a:rPr lang="uk-UA" dirty="0"/>
              <a:t>3 – Робота системи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32BE61-B1FE-4F81-A3F2-A68FFE57BB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791081"/>
            <a:ext cx="37433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4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0F5E9-7AD6-4324-96F7-3287AEB0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572968"/>
            <a:ext cx="10890504" cy="760882"/>
          </a:xfrm>
        </p:spPr>
        <p:txBody>
          <a:bodyPr>
            <a:normAutofit fontScale="90000"/>
          </a:bodyPr>
          <a:lstStyle/>
          <a:p>
            <a:r>
              <a:rPr lang="uk-UA" dirty="0"/>
              <a:t>Висновки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AA9B4F-F68F-431E-B981-6936E00D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417739"/>
            <a:ext cx="10607040" cy="426982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uk-UA" dirty="0"/>
              <a:t>Порівняльний аналіз існуючих методів</a:t>
            </a:r>
          </a:p>
          <a:p>
            <a:pPr marL="342900" indent="-342900">
              <a:buFontTx/>
              <a:buChar char="-"/>
            </a:pPr>
            <a:r>
              <a:rPr lang="uk-UA" dirty="0"/>
              <a:t>Розроблено математичне забезпечення</a:t>
            </a:r>
          </a:p>
          <a:p>
            <a:pPr marL="342900" indent="-342900">
              <a:buFontTx/>
              <a:buChar char="-"/>
            </a:pPr>
            <a:r>
              <a:rPr lang="uk-UA" dirty="0"/>
              <a:t>Програмна реалізація системи</a:t>
            </a:r>
          </a:p>
          <a:p>
            <a:pPr marL="342900" indent="-342900">
              <a:buFontTx/>
              <a:buChar char="-"/>
            </a:pPr>
            <a:r>
              <a:rPr lang="uk-UA" dirty="0"/>
              <a:t>Тестування системи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4354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EE4BE-9576-4E58-BBBC-D5E88F74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844771"/>
          </a:xfrm>
        </p:spPr>
        <p:txBody>
          <a:bodyPr>
            <a:normAutofit fontScale="90000"/>
          </a:bodyPr>
          <a:lstStyle/>
          <a:p>
            <a:r>
              <a:rPr lang="uk-UA" dirty="0"/>
              <a:t>Перспективи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B8851-C050-4E95-8B1D-5086B576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744910"/>
            <a:ext cx="10607040" cy="394265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uk-UA" dirty="0"/>
              <a:t>Покращення </a:t>
            </a:r>
            <a:r>
              <a:rPr lang="uk-UA" dirty="0" err="1"/>
              <a:t>консистентності</a:t>
            </a:r>
            <a:endParaRPr lang="uk-UA" dirty="0"/>
          </a:p>
          <a:p>
            <a:pPr marL="342900" indent="-342900">
              <a:buFontTx/>
              <a:buChar char="-"/>
            </a:pPr>
            <a:r>
              <a:rPr lang="uk-UA" dirty="0"/>
              <a:t>Реалізація основних властивостей мови програмування</a:t>
            </a:r>
          </a:p>
          <a:p>
            <a:pPr marL="342900" indent="-342900">
              <a:buFontTx/>
              <a:buChar char="-"/>
            </a:pPr>
            <a:r>
              <a:rPr lang="uk-UA" dirty="0"/>
              <a:t>Візуалізація системи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1345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5930C-74C5-4523-9160-FC8E61D6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 задачі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40745-E2A6-4C7A-BAE5-5187419A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7C82C5-1302-4DC1-9B84-06750813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uk-UA" dirty="0"/>
              <a:t>Попит на генерацію текстів</a:t>
            </a:r>
          </a:p>
          <a:p>
            <a:pPr marL="285750" indent="-285750">
              <a:buFontTx/>
              <a:buChar char="-"/>
            </a:pPr>
            <a:r>
              <a:rPr lang="uk-UA" dirty="0"/>
              <a:t>Урізноманітнення ігрового процесу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3450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E08D0-CD8A-4CA6-A5AE-ADF1CA7D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1115568"/>
          </a:xfrm>
        </p:spPr>
        <p:txBody>
          <a:bodyPr/>
          <a:lstStyle/>
          <a:p>
            <a:r>
              <a:rPr lang="uk-UA" dirty="0"/>
              <a:t>Вимоги до системи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A593BA-07C8-444A-B7E3-52285C3F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957137"/>
            <a:ext cx="10607040" cy="373043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uk-UA" dirty="0"/>
              <a:t>Мати можливість адаптуватися до різних умов генерації, без перебудови моделі</a:t>
            </a:r>
          </a:p>
          <a:p>
            <a:pPr marL="342900" indent="-342900">
              <a:buFontTx/>
              <a:buChar char="-"/>
            </a:pPr>
            <a:r>
              <a:rPr lang="uk-UA" dirty="0"/>
              <a:t>Бути достатньо оптимальною с точки зору витрати ресурсів, для інтеграції у таку навантажену систему, як ігри</a:t>
            </a:r>
          </a:p>
          <a:p>
            <a:pPr marL="342900" indent="-342900">
              <a:buFontTx/>
              <a:buChar char="-"/>
            </a:pPr>
            <a:r>
              <a:rPr lang="uk-UA" dirty="0"/>
              <a:t>Мати мінімальні потреби у людських ресурсах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8953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BB53C-EF68-4237-ABCE-A3007A79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Існуючі методи</a:t>
            </a:r>
            <a:endParaRPr lang="LID4096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6A5487-5556-4B1B-A3D5-B581DCAC23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4" y="2869036"/>
            <a:ext cx="5551747" cy="2757898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AA8A1B5A-0A3D-4863-BED9-4BE19B8E3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3" y="2699173"/>
            <a:ext cx="3251941" cy="3251941"/>
          </a:xfrm>
        </p:spPr>
      </p:pic>
    </p:spTree>
    <p:extLst>
      <p:ext uri="{BB962C8B-B14F-4D97-AF65-F5344CB8AC3E}">
        <p14:creationId xmlns:p14="http://schemas.microsoft.com/office/powerpoint/2010/main" val="381356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CB1AE-EAB9-4988-AAF0-B709E6CC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Порівняння математичних методів</a:t>
            </a:r>
            <a:endParaRPr lang="LID4096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31CC4BA-B834-408C-B335-E7D885AB0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616943"/>
              </p:ext>
            </p:extLst>
          </p:nvPr>
        </p:nvGraphicFramePr>
        <p:xfrm>
          <a:off x="721895" y="2237456"/>
          <a:ext cx="10433464" cy="4253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8726">
                  <a:extLst>
                    <a:ext uri="{9D8B030D-6E8A-4147-A177-3AD203B41FA5}">
                      <a16:colId xmlns:a16="http://schemas.microsoft.com/office/drawing/2014/main" val="3568158830"/>
                    </a:ext>
                  </a:extLst>
                </a:gridCol>
                <a:gridCol w="2102323">
                  <a:extLst>
                    <a:ext uri="{9D8B030D-6E8A-4147-A177-3AD203B41FA5}">
                      <a16:colId xmlns:a16="http://schemas.microsoft.com/office/drawing/2014/main" val="3408594049"/>
                    </a:ext>
                  </a:extLst>
                </a:gridCol>
                <a:gridCol w="1719373">
                  <a:extLst>
                    <a:ext uri="{9D8B030D-6E8A-4147-A177-3AD203B41FA5}">
                      <a16:colId xmlns:a16="http://schemas.microsoft.com/office/drawing/2014/main" val="1269715655"/>
                    </a:ext>
                  </a:extLst>
                </a:gridCol>
                <a:gridCol w="1422390">
                  <a:extLst>
                    <a:ext uri="{9D8B030D-6E8A-4147-A177-3AD203B41FA5}">
                      <a16:colId xmlns:a16="http://schemas.microsoft.com/office/drawing/2014/main" val="312220838"/>
                    </a:ext>
                  </a:extLst>
                </a:gridCol>
                <a:gridCol w="2393724">
                  <a:extLst>
                    <a:ext uri="{9D8B030D-6E8A-4147-A177-3AD203B41FA5}">
                      <a16:colId xmlns:a16="http://schemas.microsoft.com/office/drawing/2014/main" val="3239757970"/>
                    </a:ext>
                  </a:extLst>
                </a:gridCol>
                <a:gridCol w="516928">
                  <a:extLst>
                    <a:ext uri="{9D8B030D-6E8A-4147-A177-3AD203B41FA5}">
                      <a16:colId xmlns:a16="http://schemas.microsoft.com/office/drawing/2014/main" val="1177959315"/>
                    </a:ext>
                  </a:extLst>
                </a:gridCol>
              </a:tblGrid>
              <a:tr h="10036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Витрати пам’яті  (ініціалізація)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Витрати пам’яті  (генерація)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Людські ресурси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Масштабування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∑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extLst>
                  <a:ext uri="{0D108BD9-81ED-4DB2-BD59-A6C34878D82A}">
                    <a16:rowId xmlns:a16="http://schemas.microsoft.com/office/drawing/2014/main" val="87854078"/>
                  </a:ext>
                </a:extLst>
              </a:tr>
              <a:tr h="4863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Лінгвістичні моделі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extLst>
                  <a:ext uri="{0D108BD9-81ED-4DB2-BD59-A6C34878D82A}">
                    <a16:rowId xmlns:a16="http://schemas.microsoft.com/office/drawing/2014/main" val="3056279727"/>
                  </a:ext>
                </a:extLst>
              </a:tr>
              <a:tr h="4863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Марківські моделі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extLst>
                  <a:ext uri="{0D108BD9-81ED-4DB2-BD59-A6C34878D82A}">
                    <a16:rowId xmlns:a16="http://schemas.microsoft.com/office/drawing/2014/main" val="347956403"/>
                  </a:ext>
                </a:extLst>
              </a:tr>
              <a:tr h="4863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Моделювання з блоків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extLst>
                  <a:ext uri="{0D108BD9-81ED-4DB2-BD59-A6C34878D82A}">
                    <a16:rowId xmlns:a16="http://schemas.microsoft.com/office/drawing/2014/main" val="1757474802"/>
                  </a:ext>
                </a:extLst>
              </a:tr>
              <a:tr h="4863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Використання міток або тегів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extLst>
                  <a:ext uri="{0D108BD9-81ED-4DB2-BD59-A6C34878D82A}">
                    <a16:rowId xmlns:a16="http://schemas.microsoft.com/office/drawing/2014/main" val="1327096403"/>
                  </a:ext>
                </a:extLst>
              </a:tr>
              <a:tr h="7450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Генерація з використанням ієрархій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25" marR="55425" marT="0" marB="0"/>
                </a:tc>
                <a:extLst>
                  <a:ext uri="{0D108BD9-81ED-4DB2-BD59-A6C34878D82A}">
                    <a16:rowId xmlns:a16="http://schemas.microsoft.com/office/drawing/2014/main" val="294882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1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55D58-4B8D-4620-82BE-70E5643A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Гібридний метод</a:t>
            </a:r>
            <a:endParaRPr lang="LID4096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DFEC7-8E97-468E-BFB8-65A8D64D9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uk-UA" dirty="0" err="1"/>
              <a:t>Гібрід</a:t>
            </a:r>
            <a:r>
              <a:rPr lang="uk-UA" dirty="0"/>
              <a:t> ланцюга Маркова і моделювання з блоків</a:t>
            </a:r>
          </a:p>
          <a:p>
            <a:pPr marL="285750" indent="-285750">
              <a:buFontTx/>
              <a:buChar char="-"/>
            </a:pPr>
            <a:r>
              <a:rPr lang="uk-UA" dirty="0"/>
              <a:t>Випадкова величина описується переходом</a:t>
            </a:r>
          </a:p>
          <a:p>
            <a:r>
              <a:rPr lang="uk-UA" dirty="0"/>
              <a:t>- Вкладені ланцюги</a:t>
            </a:r>
            <a:endParaRPr lang="LID4096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3327385-1649-4FE7-B53D-E36D2153D1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00" y="557379"/>
            <a:ext cx="4660762" cy="5724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57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C6D3D-757C-41E3-B344-613D4661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Ймовірність виходу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D25D5-6C37-4CBC-A3B2-94D02A8C4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ar-AE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uk-UA" dirty="0"/>
              </a:p>
              <a:p>
                <a:pPr algn="just"/>
                <a14:m>
                  <m:oMath xmlns:m="http://schemas.openxmlformats.org/officeDocument/2006/math">
                    <m:r>
                      <a:rPr lang="ar-AE" i="1"/>
                      <m:t>∀</m:t>
                    </m:r>
                    <m:d>
                      <m:dPr>
                        <m:begChr m:val="{"/>
                        <m:endChr m:val="}"/>
                        <m:ctrlPr>
                          <a:rPr lang="ar-AE" i="1"/>
                        </m:ctrlPr>
                      </m:dPr>
                      <m:e>
                        <m:sSub>
                          <m:sSubPr>
                            <m:ctrlPr>
                              <a:rPr lang="ar-AE" i="1"/>
                            </m:ctrlPr>
                          </m:sSubPr>
                          <m:e>
                            <m:r>
                              <a:rPr lang="ar-AE" i="1"/>
                              <m:t>𝑆</m:t>
                            </m:r>
                          </m:e>
                          <m:sub>
                            <m:r>
                              <a:rPr lang="ar-AE" i="1"/>
                              <m:t>1</m:t>
                            </m:r>
                          </m:sub>
                        </m:sSub>
                        <m:r>
                          <a:rPr lang="ar-AE" i="1"/>
                          <m:t>,…,</m:t>
                        </m:r>
                        <m:sSub>
                          <m:sSubPr>
                            <m:ctrlPr>
                              <a:rPr lang="ar-AE" i="1"/>
                            </m:ctrlPr>
                          </m:sSubPr>
                          <m:e>
                            <m:r>
                              <a:rPr lang="ar-AE" i="1"/>
                              <m:t>𝑆</m:t>
                            </m:r>
                          </m:e>
                          <m:sub>
                            <m:r>
                              <a:rPr lang="ar-AE" i="1"/>
                              <m:t>𝑛</m:t>
                            </m:r>
                          </m:sub>
                        </m:sSub>
                      </m:e>
                    </m:d>
                    <m:r>
                      <a:rPr lang="ar-AE" i="1"/>
                      <m:t>∈</m:t>
                    </m:r>
                    <m:sSub>
                      <m:sSubPr>
                        <m:ctrlPr>
                          <a:rPr lang="ar-AE" i="1"/>
                        </m:ctrlPr>
                      </m:sSubPr>
                      <m:e>
                        <m:r>
                          <a:rPr lang="ar-AE" i="1"/>
                          <m:t>𝑀</m:t>
                        </m:r>
                      </m:e>
                      <m:sub>
                        <m:r>
                          <a:rPr lang="ar-AE" i="1"/>
                          <m:t>1</m:t>
                        </m:r>
                        <m:r>
                          <a:rPr lang="ar-AE" i="1"/>
                          <m:t>..</m:t>
                        </m:r>
                        <m:r>
                          <a:rPr lang="ar-AE" i="1"/>
                          <m:t>𝑘</m:t>
                        </m:r>
                        <m:r>
                          <a:rPr lang="ar-AE" i="1"/>
                          <m:t>,</m:t>
                        </m:r>
                        <m:r>
                          <a:rPr lang="ar-AE" i="1"/>
                          <m:t>𝑘</m:t>
                        </m:r>
                        <m:r>
                          <a:rPr lang="ar-AE" i="1"/>
                          <m:t>≥</m:t>
                        </m:r>
                        <m:r>
                          <a:rPr lang="ar-AE" i="1"/>
                          <m:t>𝑛</m:t>
                        </m:r>
                      </m:sub>
                    </m:sSub>
                    <m:r>
                      <a:rPr lang="ar-AE" i="1"/>
                      <m:t>⊂</m:t>
                    </m:r>
                    <m:r>
                      <a:rPr lang="ar-AE" i="1"/>
                      <m:t>𝑀</m:t>
                    </m:r>
                    <m:r>
                      <a:rPr lang="ar-AE" i="1"/>
                      <m:t>, ∃</m:t>
                    </m:r>
                    <m:sSub>
                      <m:sSubPr>
                        <m:ctrlPr>
                          <a:rPr lang="ar-AE" i="1"/>
                        </m:ctrlPr>
                      </m:sSubPr>
                      <m:e>
                        <m:r>
                          <a:rPr lang="ar-AE" i="1"/>
                          <m:t>𝑆</m:t>
                        </m:r>
                      </m:e>
                      <m:sub>
                        <m:r>
                          <a:rPr lang="ar-AE" i="1"/>
                          <m:t>𝑗</m:t>
                        </m:r>
                      </m:sub>
                    </m:sSub>
                    <m:r>
                      <a:rPr lang="ar-AE" i="1"/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ar-AE" i="1"/>
                        </m:ctrlPr>
                      </m:naryPr>
                      <m:sub>
                        <m:sSub>
                          <m:sSubPr>
                            <m:ctrlPr>
                              <a:rPr lang="ar-AE" i="1"/>
                            </m:ctrlPr>
                          </m:sSubPr>
                          <m:e>
                            <m:r>
                              <a:rPr lang="ar-AE" i="1"/>
                              <m:t>𝑝</m:t>
                            </m:r>
                          </m:e>
                          <m:sub>
                            <m:r>
                              <a:rPr lang="ar-AE" i="1"/>
                              <m:t>𝑖</m:t>
                            </m:r>
                          </m:sub>
                        </m:sSub>
                        <m:r>
                          <a:rPr lang="ar-AE" i="1"/>
                          <m:t>∈</m:t>
                        </m:r>
                        <m:sSup>
                          <m:sSupPr>
                            <m:ctrlPr>
                              <a:rPr lang="ar-AE" i="1"/>
                            </m:ctrlPr>
                          </m:sSupPr>
                          <m:e>
                            <m:r>
                              <a:rPr lang="ar-AE" i="1"/>
                              <m:t>𝑃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i="1"/>
                                </m:ctrlPr>
                              </m:sSubPr>
                              <m:e>
                                <m:r>
                                  <a:rPr lang="ar-AE" i="1"/>
                                  <m:t>𝑆</m:t>
                                </m:r>
                              </m:e>
                              <m:sub>
                                <m:r>
                                  <a:rPr lang="ar-AE" i="1"/>
                                  <m:t>𝑗</m:t>
                                </m:r>
                              </m:sub>
                            </m:sSub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ar-AE" i="1"/>
                            </m:ctrlPr>
                          </m:sSubPr>
                          <m:e>
                            <m:r>
                              <a:rPr lang="ar-AE" i="1"/>
                              <m:t>𝑝</m:t>
                            </m:r>
                          </m:e>
                          <m:sub>
                            <m:r>
                              <a:rPr lang="ar-AE" i="1"/>
                              <m:t>𝑖</m:t>
                            </m:r>
                          </m:sub>
                        </m:sSub>
                        <m:r>
                          <a:rPr lang="ar-AE" i="1"/>
                          <m:t>&lt;</m:t>
                        </m:r>
                        <m:r>
                          <a:rPr lang="ar-AE" i="1"/>
                          <m:t>1</m:t>
                        </m:r>
                      </m:e>
                    </m:nary>
                  </m:oMath>
                </a14:m>
                <a:endParaRPr lang="uk-UA" dirty="0"/>
              </a:p>
              <a:p>
                <a:pPr algn="just"/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ar-AE" dirty="0"/>
                  <a:t> 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D25D5-6C37-4CBC-A3B2-94D02A8C4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Текст 3">
            <a:extLst>
              <a:ext uri="{FF2B5EF4-FFF2-40B4-BE49-F238E27FC236}">
                <a16:creationId xmlns:a16="http://schemas.microsoft.com/office/drawing/2014/main" id="{8FB69C19-BA0E-4EFD-BD0A-07206D109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6448" y="3438145"/>
            <a:ext cx="3764280" cy="2066544"/>
          </a:xfrm>
        </p:spPr>
        <p:txBody>
          <a:bodyPr/>
          <a:lstStyle/>
          <a:p>
            <a:pPr marL="285750" indent="-285750" algn="just">
              <a:buFontTx/>
              <a:buChar char="-"/>
            </a:pPr>
            <a:r>
              <a:rPr lang="uk-UA" dirty="0"/>
              <a:t>Не відповідність визначенню ланцюга Маркова у загальному випадку</a:t>
            </a:r>
          </a:p>
        </p:txBody>
      </p:sp>
    </p:spTree>
    <p:extLst>
      <p:ext uri="{BB962C8B-B14F-4D97-AF65-F5344CB8AC3E}">
        <p14:creationId xmlns:p14="http://schemas.microsoft.com/office/powerpoint/2010/main" val="245815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1A802-C3D5-4D89-AD0C-5DBFB1EA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987384"/>
          </a:xfrm>
        </p:spPr>
        <p:txBody>
          <a:bodyPr>
            <a:normAutofit fontScale="90000"/>
          </a:bodyPr>
          <a:lstStyle/>
          <a:p>
            <a:r>
              <a:rPr lang="uk-UA" dirty="0"/>
              <a:t>Формування моделі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D8894-B366-4EFC-BD71-20BBC372A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686187"/>
            <a:ext cx="10607040" cy="400138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uk-UA" dirty="0"/>
              <a:t>Схема ланцюга</a:t>
            </a:r>
          </a:p>
          <a:p>
            <a:pPr marL="342900" indent="-342900">
              <a:buFontTx/>
              <a:buChar char="-"/>
            </a:pPr>
            <a:r>
              <a:rPr lang="uk-UA" dirty="0"/>
              <a:t>Опис станів</a:t>
            </a:r>
          </a:p>
          <a:p>
            <a:pPr marL="342900" indent="-342900">
              <a:buFontTx/>
              <a:buChar char="-"/>
            </a:pPr>
            <a:r>
              <a:rPr lang="uk-UA" dirty="0"/>
              <a:t>Опис тексту</a:t>
            </a:r>
          </a:p>
          <a:p>
            <a:pPr marL="342900" indent="-342900">
              <a:buFontTx/>
              <a:buChar char="-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812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74548-84BE-4974-9FC3-D2A45868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Програмне забезпечення</a:t>
            </a:r>
            <a:endParaRPr lang="LID4096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A6D57C-A49D-4FC2-BD10-A41310D4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uk-UA" dirty="0"/>
              <a:t>Статичне </a:t>
            </a:r>
            <a:r>
              <a:rPr lang="uk-UA" dirty="0" err="1"/>
              <a:t>лінкування</a:t>
            </a: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Генерація з рекурсією</a:t>
            </a:r>
            <a:endParaRPr lang="LID4096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1092EF-C8FA-4F98-9985-CDF2365DE7E3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7" b="8867"/>
          <a:stretch>
            <a:fillRect/>
          </a:stretch>
        </p:blipFill>
        <p:spPr bwMode="auto">
          <a:xfrm>
            <a:off x="5595833" y="1366902"/>
            <a:ext cx="5948717" cy="4105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5801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243</Words>
  <Application>Microsoft Office PowerPoint</Application>
  <PresentationFormat>Широкоэкранный</PresentationFormat>
  <Paragraphs>86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Cambria Math</vt:lpstr>
      <vt:lpstr>Times New Roman</vt:lpstr>
      <vt:lpstr>AccentBoxVTI</vt:lpstr>
      <vt:lpstr>Автоматизація генерації емоційно забарвлених реплік</vt:lpstr>
      <vt:lpstr>Актуальність задачі</vt:lpstr>
      <vt:lpstr>Вимоги до системи</vt:lpstr>
      <vt:lpstr>Існуючі методи</vt:lpstr>
      <vt:lpstr>Порівняння математичних методів</vt:lpstr>
      <vt:lpstr>Гібридний метод</vt:lpstr>
      <vt:lpstr>Ймовірність виходу</vt:lpstr>
      <vt:lpstr>Формування моделі</vt:lpstr>
      <vt:lpstr>Програмне забезпечення</vt:lpstr>
      <vt:lpstr>Екранні форми: тестування</vt:lpstr>
      <vt:lpstr>Показники ефективності: витрати пам’яті</vt:lpstr>
      <vt:lpstr>Показники ефективності: ресурси CPU</vt:lpstr>
      <vt:lpstr>Висновки</vt:lpstr>
      <vt:lpstr>Перспективи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Автоматизація генерації емоційно забарвлених реплік</dc:title>
  <dc:creator>Никита Мозговой</dc:creator>
  <cp:lastModifiedBy>Никита Мозговой</cp:lastModifiedBy>
  <cp:revision>7</cp:revision>
  <dcterms:created xsi:type="dcterms:W3CDTF">2020-05-17T14:31:09Z</dcterms:created>
  <dcterms:modified xsi:type="dcterms:W3CDTF">2020-05-31T13:04:17Z</dcterms:modified>
</cp:coreProperties>
</file>