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9" r:id="rId4"/>
    <p:sldId id="260" r:id="rId5"/>
    <p:sldId id="261" r:id="rId6"/>
    <p:sldId id="274" r:id="rId7"/>
    <p:sldId id="263" r:id="rId8"/>
    <p:sldId id="278" r:id="rId9"/>
    <p:sldId id="280" r:id="rId10"/>
    <p:sldId id="265" r:id="rId11"/>
    <p:sldId id="266" r:id="rId12"/>
    <p:sldId id="275" r:id="rId13"/>
    <p:sldId id="268" r:id="rId14"/>
    <p:sldId id="269" r:id="rId15"/>
    <p:sldId id="272" r:id="rId16"/>
    <p:sldId id="281" r:id="rId17"/>
    <p:sldId id="276" r:id="rId18"/>
    <p:sldId id="270" r:id="rId19"/>
  </p:sldIdLst>
  <p:sldSz cx="9144000" cy="6858000" type="screen4x3"/>
  <p:notesSz cx="6797675" cy="9926638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8D094B-3F2D-48E3-B0BF-4E20CA59414E}" v="79" dt="2018-09-05T14:31:48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41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олодимир Проценко" userId="4720113a60aa0f31" providerId="LiveId" clId="{7D8D094B-3F2D-48E3-B0BF-4E20CA59414E}"/>
    <pc:docChg chg="custSel modSld sldOrd">
      <pc:chgData name="Володимир Проценко" userId="4720113a60aa0f31" providerId="LiveId" clId="{7D8D094B-3F2D-48E3-B0BF-4E20CA59414E}" dt="2018-09-05T14:31:48.828" v="78"/>
      <pc:docMkLst>
        <pc:docMk/>
      </pc:docMkLst>
      <pc:sldChg chg="modSp">
        <pc:chgData name="Володимир Проценко" userId="4720113a60aa0f31" providerId="LiveId" clId="{7D8D094B-3F2D-48E3-B0BF-4E20CA59414E}" dt="2018-09-05T14:15:21.944" v="0" actId="6549"/>
        <pc:sldMkLst>
          <pc:docMk/>
          <pc:sldMk cId="0" sldId="258"/>
        </pc:sldMkLst>
        <pc:spChg chg="mod">
          <ac:chgData name="Володимир Проценко" userId="4720113a60aa0f31" providerId="LiveId" clId="{7D8D094B-3F2D-48E3-B0BF-4E20CA59414E}" dt="2018-09-05T14:15:21.944" v="0" actId="6549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Володимир Проценко" userId="4720113a60aa0f31" providerId="LiveId" clId="{7D8D094B-3F2D-48E3-B0BF-4E20CA59414E}" dt="2018-09-05T14:16:27.343" v="11" actId="20577"/>
        <pc:sldMkLst>
          <pc:docMk/>
          <pc:sldMk cId="0" sldId="260"/>
        </pc:sldMkLst>
        <pc:spChg chg="mod">
          <ac:chgData name="Володимир Проценко" userId="4720113a60aa0f31" providerId="LiveId" clId="{7D8D094B-3F2D-48E3-B0BF-4E20CA59414E}" dt="2018-09-05T14:16:27.343" v="11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Володимир Проценко" userId="4720113a60aa0f31" providerId="LiveId" clId="{7D8D094B-3F2D-48E3-B0BF-4E20CA59414E}" dt="2018-09-05T14:23:27.083" v="75" actId="6549"/>
        <pc:sldMkLst>
          <pc:docMk/>
          <pc:sldMk cId="1692660127" sldId="261"/>
        </pc:sldMkLst>
        <pc:spChg chg="mod">
          <ac:chgData name="Володимир Проценко" userId="4720113a60aa0f31" providerId="LiveId" clId="{7D8D094B-3F2D-48E3-B0BF-4E20CA59414E}" dt="2018-09-05T14:23:27.083" v="75" actId="6549"/>
          <ac:spMkLst>
            <pc:docMk/>
            <pc:sldMk cId="1692660127" sldId="261"/>
            <ac:spMk id="3" creationId="{00000000-0000-0000-0000-000000000000}"/>
          </ac:spMkLst>
        </pc:spChg>
      </pc:sldChg>
      <pc:sldChg chg="ord">
        <pc:chgData name="Володимир Проценко" userId="4720113a60aa0f31" providerId="LiveId" clId="{7D8D094B-3F2D-48E3-B0BF-4E20CA59414E}" dt="2018-09-05T14:31:47.266" v="77"/>
        <pc:sldMkLst>
          <pc:docMk/>
          <pc:sldMk cId="0" sldId="272"/>
        </pc:sldMkLst>
      </pc:sldChg>
      <pc:sldChg chg="ord">
        <pc:chgData name="Володимир Проценко" userId="4720113a60aa0f31" providerId="LiveId" clId="{7D8D094B-3F2D-48E3-B0BF-4E20CA59414E}" dt="2018-09-05T14:31:48.828" v="78"/>
        <pc:sldMkLst>
          <pc:docMk/>
          <pc:sldMk cId="2281822145" sldId="276"/>
        </pc:sldMkLst>
      </pc:sldChg>
      <pc:sldChg chg="ord">
        <pc:chgData name="Володимир Проценко" userId="4720113a60aa0f31" providerId="LiveId" clId="{7D8D094B-3F2D-48E3-B0BF-4E20CA59414E}" dt="2018-09-05T14:29:09.563" v="76"/>
        <pc:sldMkLst>
          <pc:docMk/>
          <pc:sldMk cId="2682814813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93956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89395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5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894009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5" name="Group 58"/>
            <p:cNvGrpSpPr>
              <a:grpSpLocks/>
            </p:cNvGrpSpPr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8940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6" name="Group 63"/>
            <p:cNvGrpSpPr>
              <a:grpSpLocks/>
            </p:cNvGrpSpPr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94016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7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8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401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89402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894021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05.09.2018</a:t>
            </a:fld>
            <a:endParaRPr lang="uk-UA"/>
          </a:p>
        </p:txBody>
      </p:sp>
      <p:sp>
        <p:nvSpPr>
          <p:cNvPr id="894022" name="Rectangle 7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89402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E87F092-BE75-4040-AA68-35EAF6530FB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05.09.2018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029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0350" y="457200"/>
            <a:ext cx="2000250" cy="5562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5848350" cy="55626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05.09.2018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1643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05.09.2018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110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05.09.2018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08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05.09.2018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811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05.09.2018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81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05.09.2018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255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05.09.2018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048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05.09.2018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05.09.2018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190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05.09.2018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059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892933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4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5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6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7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8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9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0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1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2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3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4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5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6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7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8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9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0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1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2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3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4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892956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7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8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9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0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1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2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3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4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5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6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7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8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9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0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1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2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3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4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5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6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7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8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9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0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1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2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3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4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892985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92986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892988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89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90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299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9299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92993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2440D04D-DFB4-435D-9C75-87C82C6E81E0}" type="datetimeFigureOut">
              <a:rPr lang="uk-UA" smtClean="0"/>
              <a:pPr/>
              <a:t>05.09.2018</a:t>
            </a:fld>
            <a:endParaRPr lang="uk-UA"/>
          </a:p>
        </p:txBody>
      </p:sp>
      <p:sp>
        <p:nvSpPr>
          <p:cNvPr id="892994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Char char="w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Списки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07704" y="3309938"/>
            <a:ext cx="6120680" cy="1991270"/>
          </a:xfrm>
        </p:spPr>
        <p:txBody>
          <a:bodyPr/>
          <a:lstStyle/>
          <a:p>
            <a:r>
              <a:rPr lang="uk-UA" dirty="0"/>
              <a:t>Огляд мови </a:t>
            </a:r>
            <a:r>
              <a:rPr lang="en-US" dirty="0"/>
              <a:t>Haskell</a:t>
            </a:r>
            <a:endParaRPr lang="uk-UA" dirty="0"/>
          </a:p>
          <a:p>
            <a:r>
              <a:rPr lang="uk-UA" dirty="0"/>
              <a:t>Списки, функції над списками Арифметичні послідовності </a:t>
            </a:r>
          </a:p>
          <a:p>
            <a:r>
              <a:rPr lang="uk-UA" dirty="0"/>
              <a:t>Формувачі списків</a:t>
            </a:r>
          </a:p>
        </p:txBody>
      </p:sp>
      <p:pic>
        <p:nvPicPr>
          <p:cNvPr id="6" name="Picture 3" descr="Haske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188640"/>
            <a:ext cx="1621904" cy="13681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Арифметичні послідовності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556792"/>
            <a:ext cx="8208912" cy="4968552"/>
          </a:xfrm>
        </p:spPr>
        <p:txBody>
          <a:bodyPr>
            <a:normAutofit fontScale="92500" lnSpcReduction="10000"/>
          </a:bodyPr>
          <a:lstStyle/>
          <a:p>
            <a:r>
              <a:rPr lang="uk-UA" dirty="0"/>
              <a:t>Арифметичні послідовності - спосіб побудови списків (нотація </a:t>
            </a:r>
            <a:r>
              <a:rPr lang="en-US" dirty="0"/>
              <a:t>..</a:t>
            </a:r>
            <a:r>
              <a:rPr lang="uk-UA" dirty="0"/>
              <a:t>)</a:t>
            </a:r>
            <a:endParaRPr lang="en-US" dirty="0"/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l1, l2, l3 ::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l1 = [1 .. 100]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l2 = [1, 3 .. 99]   -- l2 = [1, 3 .. 100]</a:t>
            </a:r>
            <a:endParaRPr lang="ru-RU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l3 = [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10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,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9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..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1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</a:t>
            </a:r>
          </a:p>
          <a:p>
            <a:pPr lvl="1"/>
            <a:r>
              <a:rPr lang="uk-UA" dirty="0"/>
              <a:t>Різниця послідовності – перший – другий елементи</a:t>
            </a:r>
          </a:p>
          <a:p>
            <a:pPr lvl="1"/>
            <a:r>
              <a:rPr lang="uk-UA" dirty="0"/>
              <a:t>Обмеження послідовності – останній елемент</a:t>
            </a:r>
          </a:p>
          <a:p>
            <a:r>
              <a:rPr lang="uk-UA" dirty="0"/>
              <a:t>Допустимі варіанти </a:t>
            </a:r>
          </a:p>
          <a:p>
            <a:pPr lvl="1"/>
            <a:r>
              <a:rPr lang="en-US" dirty="0"/>
              <a:t>[e1, e2 .. e3]</a:t>
            </a:r>
          </a:p>
          <a:p>
            <a:pPr lvl="1"/>
            <a:r>
              <a:rPr lang="en-US" dirty="0"/>
              <a:t>[e1 .. e3]</a:t>
            </a:r>
          </a:p>
          <a:p>
            <a:pPr lvl="1"/>
            <a:r>
              <a:rPr lang="en-US" dirty="0"/>
              <a:t>[e1, e2 ..]    -- </a:t>
            </a:r>
            <a:r>
              <a:rPr lang="uk-UA" dirty="0"/>
              <a:t>нескінченний список</a:t>
            </a:r>
            <a:endParaRPr lang="en-US" dirty="0"/>
          </a:p>
          <a:p>
            <a:pPr lvl="1"/>
            <a:r>
              <a:rPr lang="en-US" dirty="0"/>
              <a:t>[e1 ..]</a:t>
            </a:r>
            <a:r>
              <a:rPr lang="uk-UA" dirty="0"/>
              <a:t>          -- нескінченний список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6596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Формувачі списків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484784"/>
            <a:ext cx="8424936" cy="5184576"/>
          </a:xfrm>
        </p:spPr>
        <p:txBody>
          <a:bodyPr>
            <a:normAutofit lnSpcReduction="10000"/>
          </a:bodyPr>
          <a:lstStyle/>
          <a:p>
            <a:r>
              <a:rPr lang="uk-UA" dirty="0"/>
              <a:t>Конструктори списків, що включають відображення, фільтр та генератор «х</a:t>
            </a:r>
            <a:r>
              <a:rPr lang="en-US" dirty="0"/>
              <a:t> &lt;- </a:t>
            </a:r>
            <a:r>
              <a:rPr lang="uk-UA" dirty="0"/>
              <a:t>джерело», де джерело – це вираз, що задає деякий список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l4 =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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| x &lt;- [1 .. 10]]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 lvl="2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--  l4 =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 [1, 4, 9, .., 100]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l5 =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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| x &lt;- [1 .. 10], even x]</a:t>
            </a:r>
          </a:p>
          <a:p>
            <a:pPr lvl="2">
              <a:buNone/>
            </a:pP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-- l5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= [4, 16, .., 100]</a:t>
            </a:r>
          </a:p>
          <a:p>
            <a:r>
              <a:rPr lang="uk-UA" dirty="0">
                <a:sym typeface="Wingdings" pitchFamily="2" charset="2"/>
              </a:rPr>
              <a:t>Формувач може включати декілька генераторів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l6 =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x+y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 | x &lt;- [1..3], y &lt;- [10,12]]  </a:t>
            </a:r>
          </a:p>
          <a:p>
            <a:pPr lvl="2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  -- l6 = [11,13,12,14,13,15]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l7 =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x+y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 | y &lt;- [10,12], x &lt;- [1..3]]  </a:t>
            </a:r>
          </a:p>
          <a:p>
            <a:pPr lvl="2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  -- l7 = [11,12,13,13,14,15]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0042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Формувач в загальному вигляді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556792"/>
            <a:ext cx="8136904" cy="5040560"/>
          </a:xfrm>
        </p:spPr>
        <p:txBody>
          <a:bodyPr>
            <a:normAutofit/>
          </a:bodyPr>
          <a:lstStyle/>
          <a:p>
            <a:r>
              <a:rPr lang="uk-UA" dirty="0"/>
              <a:t>Формувач в загальному вигляді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exp</a:t>
            </a:r>
            <a:r>
              <a:rPr lang="en-US" dirty="0"/>
              <a:t> | q1, …, </a:t>
            </a:r>
            <a:r>
              <a:rPr lang="en-US" dirty="0" err="1"/>
              <a:t>qn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qi – </a:t>
            </a:r>
            <a:r>
              <a:rPr lang="uk-UA" dirty="0"/>
              <a:t>генератор</a:t>
            </a:r>
            <a:r>
              <a:rPr lang="en-US" dirty="0"/>
              <a:t>: pat &lt;- expr1</a:t>
            </a:r>
          </a:p>
          <a:p>
            <a:pPr lvl="2"/>
            <a:r>
              <a:rPr lang="en-US" dirty="0"/>
              <a:t>qi – </a:t>
            </a:r>
            <a:r>
              <a:rPr lang="uk-UA" dirty="0"/>
              <a:t>предикат, охоронний вираз</a:t>
            </a:r>
            <a:r>
              <a:rPr lang="en-US" dirty="0"/>
              <a:t>: expr2</a:t>
            </a:r>
            <a:endParaRPr lang="uk-UA" dirty="0"/>
          </a:p>
          <a:p>
            <a:pPr lvl="2"/>
            <a:r>
              <a:rPr lang="en-US" dirty="0"/>
              <a:t>qi -  </a:t>
            </a:r>
            <a:r>
              <a:rPr lang="uk-UA" dirty="0"/>
              <a:t>локальні імена</a:t>
            </a:r>
            <a:r>
              <a:rPr lang="en-US" dirty="0"/>
              <a:t>: let n = expr3</a:t>
            </a:r>
            <a:r>
              <a:rPr lang="uk-UA" dirty="0"/>
              <a:t> </a:t>
            </a:r>
            <a:r>
              <a:rPr lang="en-US" dirty="0"/>
              <a:t>  </a:t>
            </a:r>
            <a:endParaRPr lang="uk-UA" dirty="0"/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l8 = [v | x &lt;- [1..3], y &lt;- [10,12], let v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x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+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y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y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Symbol"/>
              </a:rPr>
              <a:t>] </a:t>
            </a:r>
          </a:p>
          <a:p>
            <a:pPr lvl="2"/>
            <a:r>
              <a:rPr lang="en-US" dirty="0">
                <a:sym typeface="Symbol"/>
              </a:rPr>
              <a:t>==&gt; [101, 145, 104, 148, 109, 153]</a:t>
            </a:r>
            <a:r>
              <a:rPr lang="en-US" dirty="0"/>
              <a:t> </a:t>
            </a:r>
          </a:p>
          <a:p>
            <a:pPr lvl="1"/>
            <a:r>
              <a:rPr lang="uk-UA" dirty="0"/>
              <a:t>Якщо генераторів декілька, то наступні генератори можуть залежати від змінних, котрі вводяться в генераторах, що розташовані раніше</a:t>
            </a:r>
          </a:p>
          <a:p>
            <a:pPr lvl="2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l9 =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+y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Symbol"/>
              </a:rPr>
              <a:t> | x &lt;- [1..3], y &lt;- [x..3]]  -- l9 = [2,3,4,4,5,6]</a:t>
            </a:r>
            <a:endParaRPr lang="uk-UA" dirty="0">
              <a:solidFill>
                <a:schemeClr val="accent5">
                  <a:lumMod val="10000"/>
                </a:schemeClr>
              </a:solidFill>
              <a:sym typeface="Symbol"/>
            </a:endParaRPr>
          </a:p>
          <a:p>
            <a:endParaRPr lang="en-US" dirty="0"/>
          </a:p>
          <a:p>
            <a:pPr lvl="1"/>
            <a:endParaRPr lang="uk-UA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8208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Функції над списками - 2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484784"/>
            <a:ext cx="8424936" cy="4535016"/>
          </a:xfrm>
        </p:spPr>
        <p:txBody>
          <a:bodyPr>
            <a:normAutofit/>
          </a:bodyPr>
          <a:lstStyle/>
          <a:p>
            <a:r>
              <a:rPr lang="uk-UA" dirty="0"/>
              <a:t>Відомі функції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map :: (a -&gt; b) -&gt; [a] -&gt; [b]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map f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[f x | x &lt;-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filter :: (a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Bool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-&gt; [a] -&gt; [b]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filter p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[x | x &lt;-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, p x] 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uk-UA" dirty="0">
                <a:sym typeface="Symbol"/>
              </a:rPr>
              <a:t>Функція, що </a:t>
            </a:r>
            <a:r>
              <a:rPr lang="uk-UA" dirty="0" err="1">
                <a:sym typeface="Symbol"/>
              </a:rPr>
              <a:t>конкатенує</a:t>
            </a:r>
            <a:r>
              <a:rPr lang="uk-UA" dirty="0">
                <a:sym typeface="Symbol"/>
              </a:rPr>
              <a:t> список списків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concat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Symbol"/>
              </a:rPr>
              <a:t> :: [[a]] -&gt; [a] 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concat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Symbol"/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xss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Symbol"/>
              </a:rPr>
              <a:t> = [x |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Symbol"/>
              </a:rPr>
              <a:t> &lt;-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xss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Symbol"/>
              </a:rPr>
              <a:t>, x &lt;-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Symbol"/>
              </a:rPr>
              <a:t>]</a:t>
            </a:r>
          </a:p>
          <a:p>
            <a:pPr lvl="1"/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concat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Symbol"/>
              </a:rPr>
              <a:t> [[1,2,3], [4,5], [6]] ==&gt; [1, 2, 3, 4, 5, 6]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Нескінченні списки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628800"/>
            <a:ext cx="8280920" cy="4680520"/>
          </a:xfrm>
        </p:spPr>
        <p:txBody>
          <a:bodyPr>
            <a:normAutofit fontScale="92500" lnSpcReduction="20000"/>
          </a:bodyPr>
          <a:lstStyle/>
          <a:p>
            <a:r>
              <a:rPr lang="uk-UA" dirty="0"/>
              <a:t>Нескінченні списки можна формувати використовуючи рекурсію, арифметичні послідовності та формувачі списків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ones ::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ones = 1 : ones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--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рекурсія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--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ones = [1,1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..]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--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арифметична послідовність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numbersFrom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numbersFrom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 = [n, n+1 ..]</a:t>
            </a:r>
          </a:p>
          <a:p>
            <a:pPr lvl="1">
              <a:buNone/>
            </a:pP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--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numbersFrom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 = n 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numbersFrom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(n+1)</a:t>
            </a:r>
          </a:p>
          <a:p>
            <a:r>
              <a:rPr lang="uk-UA" dirty="0"/>
              <a:t>Нескінченний список простих чисел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primes ::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primes = 2 :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[x | x&lt;- [3,5..], ([y | y &lt;- [1..x], mod x y == 0] ==[1,x])]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endParaRPr lang="uk-UA" dirty="0"/>
          </a:p>
          <a:p>
            <a:endParaRPr lang="uk-U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Стиль </a:t>
            </a:r>
            <a:r>
              <a:rPr lang="en-US" dirty="0"/>
              <a:t>Haskell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556792"/>
            <a:ext cx="8126288" cy="4968552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err="1"/>
              <a:t>Wholemeal</a:t>
            </a:r>
            <a:r>
              <a:rPr lang="en-US" i="1" dirty="0"/>
              <a:t> programming </a:t>
            </a:r>
            <a:r>
              <a:rPr lang="en-US" dirty="0"/>
              <a:t>–</a:t>
            </a:r>
            <a:r>
              <a:rPr lang="uk-UA" dirty="0"/>
              <a:t>робота цілими структурами даних, а не їх частинами</a:t>
            </a:r>
          </a:p>
          <a:p>
            <a:pPr lvl="1"/>
            <a:r>
              <a:rPr lang="uk-UA" dirty="0"/>
              <a:t>Написати функцію, що знаходить суму всіх парних елементів списку, збільшених на 3</a:t>
            </a:r>
          </a:p>
          <a:p>
            <a:r>
              <a:rPr lang="uk-UA" dirty="0"/>
              <a:t>Стиль</a:t>
            </a:r>
            <a:r>
              <a:rPr lang="en-US" dirty="0"/>
              <a:t> Java</a:t>
            </a:r>
            <a:r>
              <a:rPr lang="uk-UA" dirty="0"/>
              <a:t> </a:t>
            </a:r>
            <a:endParaRPr lang="en-US" dirty="0"/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sumList1 :: [Integer] -&gt; Integer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sumList1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if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null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0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else let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x  = head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tail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in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if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even x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3+x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else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0) + (sumList1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uk-UA" dirty="0"/>
              <a:t>Стиль </a:t>
            </a:r>
            <a:r>
              <a:rPr lang="en-US" dirty="0"/>
              <a:t>Haskell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sumList2 :: [Integer] -&gt; Integer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sumList2 = sum . (map (3+)) . (filter even)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 vs  Haskell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556792"/>
            <a:ext cx="8126288" cy="5112568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uk-UA" dirty="0"/>
              <a:t>Написати функцію, що знаходить суму всіх парних елементів масиву (списку), збільшених на 3</a:t>
            </a:r>
          </a:p>
          <a:p>
            <a:r>
              <a:rPr lang="en-US" dirty="0"/>
              <a:t>Java</a:t>
            </a:r>
            <a:r>
              <a:rPr lang="uk-UA" dirty="0"/>
              <a:t> 7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static 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evalSum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[] a) 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    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s = 0;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for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=0;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a.length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++)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        if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(a[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]%2 == 0) s += (a[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]+3);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return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s;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en-US" dirty="0"/>
              <a:t>Java</a:t>
            </a:r>
            <a:r>
              <a:rPr lang="uk-UA" dirty="0"/>
              <a:t> 8</a:t>
            </a:r>
            <a:endParaRPr lang="en-US" dirty="0"/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static 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evalSum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[] a) 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    return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IntStream.of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(a)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.filter(x-&gt;x%2==0)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.map(x-&gt;x+3)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.sum()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}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en-US" dirty="0"/>
              <a:t>Haskell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evalSum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[Integer] -&gt; Integer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evalSum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sum . (map (3+)) . (filter even)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814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Літературний </a:t>
            </a:r>
            <a:r>
              <a:rPr lang="en-US" dirty="0"/>
              <a:t>Haskell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571665"/>
            <a:ext cx="8126288" cy="4737655"/>
          </a:xfrm>
        </p:spPr>
        <p:txBody>
          <a:bodyPr>
            <a:normAutofit fontScale="70000" lnSpcReduction="20000"/>
          </a:bodyPr>
          <a:lstStyle/>
          <a:p>
            <a:r>
              <a:rPr lang="uk-UA" sz="3200" i="1" dirty="0"/>
              <a:t>Літературний </a:t>
            </a:r>
            <a:r>
              <a:rPr lang="en-US" sz="3200" i="1" dirty="0"/>
              <a:t>Haskell</a:t>
            </a:r>
            <a:endParaRPr lang="uk-UA" sz="3200" i="1" dirty="0"/>
          </a:p>
          <a:p>
            <a:pPr lvl="1"/>
            <a:r>
              <a:rPr lang="uk-UA" dirty="0"/>
              <a:t>Можна створювати текстові документи, котрі зрозумілі людині і комп’ютеру</a:t>
            </a:r>
          </a:p>
          <a:p>
            <a:pPr lvl="2"/>
            <a:r>
              <a:rPr lang="uk-UA" dirty="0"/>
              <a:t>рядки, котрі починаються з “</a:t>
            </a:r>
            <a:r>
              <a:rPr lang="en-US" dirty="0"/>
              <a:t>&gt;</a:t>
            </a:r>
            <a:r>
              <a:rPr lang="uk-UA" dirty="0"/>
              <a:t> ” – це код для компілятора</a:t>
            </a:r>
          </a:p>
          <a:p>
            <a:pPr lvl="2"/>
            <a:r>
              <a:rPr lang="uk-UA" dirty="0"/>
              <a:t>інші рядки – лише коментарі</a:t>
            </a:r>
          </a:p>
          <a:p>
            <a:pPr lvl="1"/>
            <a:r>
              <a:rPr lang="uk-UA" dirty="0"/>
              <a:t>Розширення</a:t>
            </a:r>
            <a:r>
              <a:rPr lang="en-US" dirty="0"/>
              <a:t> Haskell</a:t>
            </a:r>
            <a:r>
              <a:rPr lang="uk-UA" dirty="0"/>
              <a:t>: </a:t>
            </a:r>
          </a:p>
          <a:p>
            <a:pPr lvl="2"/>
            <a:r>
              <a:rPr lang="en-US" b="1" dirty="0"/>
              <a:t>.lhs </a:t>
            </a:r>
            <a:r>
              <a:rPr lang="en-US" dirty="0"/>
              <a:t>– </a:t>
            </a:r>
            <a:r>
              <a:rPr lang="uk-UA" dirty="0"/>
              <a:t>літературний</a:t>
            </a:r>
            <a:r>
              <a:rPr lang="en-US" dirty="0"/>
              <a:t>,</a:t>
            </a:r>
            <a:r>
              <a:rPr lang="uk-UA" dirty="0"/>
              <a:t> </a:t>
            </a:r>
          </a:p>
          <a:p>
            <a:pPr lvl="2"/>
            <a:r>
              <a:rPr lang="en-US" b="1" dirty="0"/>
              <a:t>.</a:t>
            </a:r>
            <a:r>
              <a:rPr lang="en-US" b="1" dirty="0" err="1"/>
              <a:t>hs</a:t>
            </a:r>
            <a:r>
              <a:rPr lang="en-US" b="1" dirty="0"/>
              <a:t> </a:t>
            </a:r>
            <a:r>
              <a:rPr lang="en-US" dirty="0"/>
              <a:t>–</a:t>
            </a:r>
            <a:r>
              <a:rPr lang="uk-UA" dirty="0"/>
              <a:t> звичайний </a:t>
            </a:r>
            <a:endParaRPr lang="en-US" dirty="0"/>
          </a:p>
          <a:p>
            <a:r>
              <a:rPr lang="uk-UA" i="1" dirty="0"/>
              <a:t>Опис функції, що вираховує довжину списку</a:t>
            </a:r>
          </a:p>
          <a:p>
            <a:pPr marL="457200" lvl="1" indent="0">
              <a:buNone/>
            </a:pP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------------------------------------------</a:t>
            </a:r>
          </a:p>
          <a:p>
            <a:pPr marL="457200" lvl="1" indent="0">
              <a:buNone/>
            </a:pP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Наступна функція обраховує довжину списку. Функцію можна застосувати до списку, елементи якого належать довільному типу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a.</a:t>
            </a:r>
          </a:p>
          <a:p>
            <a:pPr marL="457200" lvl="1" indent="0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&gt; length :: [a]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&gt; length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if null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then 0 else 1 + length (tail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</a:t>
            </a:r>
          </a:p>
          <a:p>
            <a:pPr lvl="1" indent="-342900">
              <a:buFont typeface="Wingdings"/>
              <a:buChar char="Ø"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400050" lvl="1" indent="0">
              <a:buNone/>
            </a:pP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Приклад використання функції: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length [5,6,0] = 3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marL="457200" lvl="1" indent="0">
              <a:buNone/>
            </a:pP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281822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Література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1556792"/>
            <a:ext cx="8064896" cy="4968552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/>
              <a:t>Липовача</a:t>
            </a:r>
            <a:r>
              <a:rPr lang="ru-RU" dirty="0"/>
              <a:t> М. Изучай </a:t>
            </a:r>
            <a:r>
              <a:rPr lang="en-US" dirty="0"/>
              <a:t>Haskell</a:t>
            </a:r>
            <a:r>
              <a:rPr lang="ru-RU" dirty="0"/>
              <a:t> во имя добра! Для начинающих. ДМК Пресс, М., 2012</a:t>
            </a:r>
          </a:p>
          <a:p>
            <a:pPr lvl="0"/>
            <a:r>
              <a:rPr lang="en-US" dirty="0"/>
              <a:t>A Gentle Introduction to Haskell. </a:t>
            </a:r>
            <a:r>
              <a:rPr lang="en-US" dirty="0" err="1"/>
              <a:t>P.Hudak</a:t>
            </a:r>
            <a:r>
              <a:rPr lang="en-US" dirty="0"/>
              <a:t>, </a:t>
            </a:r>
            <a:r>
              <a:rPr lang="en-US" dirty="0" err="1"/>
              <a:t>J.Peterson</a:t>
            </a:r>
            <a:r>
              <a:rPr lang="en-US" dirty="0"/>
              <a:t>, </a:t>
            </a:r>
            <a:r>
              <a:rPr lang="en-US" dirty="0" err="1"/>
              <a:t>Fasel</a:t>
            </a:r>
            <a:r>
              <a:rPr lang="en-US" dirty="0"/>
              <a:t>  J.  </a:t>
            </a:r>
            <a:endParaRPr lang="uk-UA" dirty="0"/>
          </a:p>
          <a:p>
            <a:pPr lvl="1"/>
            <a:r>
              <a:rPr lang="en-GB" dirty="0"/>
              <a:t>Є </a:t>
            </a:r>
            <a:r>
              <a:rPr lang="en-GB" dirty="0" err="1"/>
              <a:t>переклад</a:t>
            </a:r>
            <a:r>
              <a:rPr lang="en-GB" dirty="0"/>
              <a:t> </a:t>
            </a:r>
            <a:r>
              <a:rPr lang="en-GB" dirty="0" err="1"/>
              <a:t>російською</a:t>
            </a:r>
            <a:r>
              <a:rPr lang="en-GB" dirty="0"/>
              <a:t> </a:t>
            </a:r>
            <a:r>
              <a:rPr lang="uk-UA" dirty="0"/>
              <a:t>“</a:t>
            </a:r>
            <a:r>
              <a:rPr lang="ru-RU" dirty="0"/>
              <a:t>Мягкое введение в </a:t>
            </a:r>
            <a:r>
              <a:rPr lang="en-US" dirty="0"/>
              <a:t>Haskell</a:t>
            </a:r>
            <a:r>
              <a:rPr lang="uk-UA" dirty="0"/>
              <a:t>”</a:t>
            </a:r>
            <a:r>
              <a:rPr lang="en-US" dirty="0"/>
              <a:t> </a:t>
            </a:r>
            <a:r>
              <a:rPr lang="en-GB" dirty="0"/>
              <a:t>в </a:t>
            </a:r>
            <a:r>
              <a:rPr lang="en-GB" dirty="0" err="1"/>
              <a:t>журналі</a:t>
            </a:r>
            <a:r>
              <a:rPr lang="en-GB" dirty="0"/>
              <a:t>   </a:t>
            </a:r>
            <a:r>
              <a:rPr lang="en-US" dirty="0"/>
              <a:t>RSDN magazine.</a:t>
            </a:r>
            <a:r>
              <a:rPr lang="uk-UA" dirty="0"/>
              <a:t> 2</a:t>
            </a:r>
            <a:r>
              <a:rPr lang="en-US" dirty="0"/>
              <a:t>007</a:t>
            </a:r>
          </a:p>
          <a:p>
            <a:r>
              <a:rPr lang="en-US" dirty="0"/>
              <a:t>Haskell Fast &amp; Hard. Esposito Y. 2013</a:t>
            </a:r>
            <a:r>
              <a:rPr lang="en-GB" dirty="0"/>
              <a:t>. </a:t>
            </a:r>
            <a:endParaRPr lang="uk-UA" dirty="0"/>
          </a:p>
          <a:p>
            <a:pPr lvl="1"/>
            <a:r>
              <a:rPr lang="ru-RU" dirty="0"/>
              <a:t>Є </a:t>
            </a:r>
            <a:r>
              <a:rPr lang="ru-RU" dirty="0" err="1"/>
              <a:t>російський</a:t>
            </a:r>
            <a:r>
              <a:rPr lang="ru-RU" dirty="0"/>
              <a:t> переклад «Через тернии к </a:t>
            </a:r>
            <a:r>
              <a:rPr lang="en-US" dirty="0"/>
              <a:t>Haskell</a:t>
            </a:r>
            <a:r>
              <a:rPr lang="ru-RU" dirty="0"/>
              <a:t>» на </a:t>
            </a:r>
            <a:r>
              <a:rPr lang="ru-RU" dirty="0" err="1"/>
              <a:t>сайті</a:t>
            </a:r>
            <a:r>
              <a:rPr lang="ru-RU" dirty="0"/>
              <a:t> </a:t>
            </a:r>
            <a:r>
              <a:rPr lang="en-US" dirty="0"/>
              <a:t>www</a:t>
            </a:r>
            <a:r>
              <a:rPr lang="ru-RU" dirty="0"/>
              <a:t>.</a:t>
            </a:r>
            <a:r>
              <a:rPr lang="en-US" dirty="0" err="1"/>
              <a:t>habrahabr</a:t>
            </a:r>
            <a:r>
              <a:rPr lang="ru-RU" dirty="0"/>
              <a:t>.</a:t>
            </a:r>
            <a:r>
              <a:rPr lang="en-US" dirty="0"/>
              <a:t>r</a:t>
            </a:r>
            <a:r>
              <a:rPr lang="ru-RU" dirty="0" err="1"/>
              <a:t>u</a:t>
            </a:r>
            <a:endParaRPr lang="uk-UA" dirty="0"/>
          </a:p>
          <a:p>
            <a:pPr lvl="0"/>
            <a:r>
              <a:rPr lang="ru-RU" dirty="0" err="1"/>
              <a:t>Холомьев</a:t>
            </a:r>
            <a:r>
              <a:rPr lang="ru-RU" dirty="0"/>
              <a:t> А. Учебник по </a:t>
            </a:r>
            <a:r>
              <a:rPr lang="en-US" dirty="0"/>
              <a:t>Haskell. 2012</a:t>
            </a:r>
            <a:r>
              <a:rPr lang="ru-RU" dirty="0"/>
              <a:t>. </a:t>
            </a:r>
          </a:p>
          <a:p>
            <a:pPr lvl="1"/>
            <a:r>
              <a:rPr lang="uk-UA" dirty="0"/>
              <a:t>Інтернет</a:t>
            </a:r>
          </a:p>
          <a:p>
            <a:pPr lvl="0"/>
            <a:r>
              <a:rPr lang="ru-RU" dirty="0"/>
              <a:t>Шевченко Д. О </a:t>
            </a:r>
            <a:r>
              <a:rPr lang="en-US" dirty="0"/>
              <a:t>Haskell </a:t>
            </a:r>
            <a:r>
              <a:rPr lang="ru-RU" dirty="0"/>
              <a:t>по-человечески для обыкновенных программистов. 2014.</a:t>
            </a:r>
            <a:r>
              <a:rPr lang="uk-UA" dirty="0"/>
              <a:t> </a:t>
            </a:r>
          </a:p>
          <a:p>
            <a:pPr lvl="1"/>
            <a:r>
              <a:rPr lang="uk-UA" dirty="0"/>
              <a:t>Інтернет</a:t>
            </a:r>
          </a:p>
          <a:p>
            <a:r>
              <a:rPr lang="ru-RU" dirty="0"/>
              <a:t>Мена А.С. Изучаем </a:t>
            </a:r>
            <a:r>
              <a:rPr lang="ru-RU" dirty="0" err="1"/>
              <a:t>Haskell</a:t>
            </a:r>
            <a:r>
              <a:rPr lang="ru-RU" dirty="0"/>
              <a:t>, Питер, С-П., 2015.</a:t>
            </a:r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Огляд мови </a:t>
            </a:r>
            <a:r>
              <a:rPr lang="en-US" dirty="0"/>
              <a:t>Haskell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484784"/>
            <a:ext cx="8136904" cy="475252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Lisp –</a:t>
            </a:r>
            <a:r>
              <a:rPr lang="uk-UA" sz="2400" dirty="0"/>
              <a:t>перша мова функціонального програмування</a:t>
            </a:r>
          </a:p>
          <a:p>
            <a:pPr lvl="1"/>
            <a:r>
              <a:rPr lang="uk-UA" sz="1800" dirty="0" err="1"/>
              <a:t>Дж.МкКартні</a:t>
            </a:r>
            <a:r>
              <a:rPr lang="uk-UA" sz="1800" dirty="0"/>
              <a:t> початок 60</a:t>
            </a:r>
            <a:r>
              <a:rPr lang="uk-UA" sz="1800" dirty="0">
                <a:sym typeface="Wingdings" pitchFamily="2" charset="2"/>
              </a:rPr>
              <a:t>-х років</a:t>
            </a:r>
          </a:p>
          <a:p>
            <a:pPr lvl="1"/>
            <a:r>
              <a:rPr lang="uk-UA" sz="1800" dirty="0">
                <a:sym typeface="Wingdings" pitchFamily="2" charset="2"/>
              </a:rPr>
              <a:t>Сучасні версії – </a:t>
            </a:r>
            <a:r>
              <a:rPr lang="en-US" sz="1800" dirty="0">
                <a:sym typeface="Wingdings" pitchFamily="2" charset="2"/>
              </a:rPr>
              <a:t>Scheme, </a:t>
            </a:r>
            <a:r>
              <a:rPr lang="en-US" sz="1800" dirty="0" err="1">
                <a:sym typeface="Wingdings" pitchFamily="2" charset="2"/>
              </a:rPr>
              <a:t>Clojure</a:t>
            </a:r>
            <a:r>
              <a:rPr lang="en-US" sz="1800" dirty="0">
                <a:sym typeface="Wingdings" pitchFamily="2" charset="2"/>
              </a:rPr>
              <a:t>, </a:t>
            </a:r>
            <a:r>
              <a:rPr lang="en-US" sz="1800" dirty="0" err="1">
                <a:sym typeface="Wingdings" pitchFamily="2" charset="2"/>
              </a:rPr>
              <a:t>CommonLisp</a:t>
            </a:r>
            <a:endParaRPr lang="en-US" sz="1800" dirty="0">
              <a:sym typeface="Wingdings" pitchFamily="2" charset="2"/>
            </a:endParaRPr>
          </a:p>
          <a:p>
            <a:r>
              <a:rPr lang="en-US" sz="2400" dirty="0">
                <a:sym typeface="Wingdings" pitchFamily="2" charset="2"/>
              </a:rPr>
              <a:t>1987 – </a:t>
            </a:r>
            <a:r>
              <a:rPr lang="uk-UA" sz="2400" dirty="0">
                <a:sym typeface="Wingdings" pitchFamily="2" charset="2"/>
              </a:rPr>
              <a:t>рішення про розробку стандарту мови функціонального програмування</a:t>
            </a:r>
          </a:p>
          <a:p>
            <a:pPr lvl="1"/>
            <a:r>
              <a:rPr lang="uk-UA" sz="1800" dirty="0">
                <a:sym typeface="Wingdings" pitchFamily="2" charset="2"/>
              </a:rPr>
              <a:t>1999 – </a:t>
            </a:r>
            <a:r>
              <a:rPr lang="en-US" sz="1800" dirty="0">
                <a:sym typeface="Wingdings" pitchFamily="2" charset="2"/>
              </a:rPr>
              <a:t>“The Haskell 98 Report”</a:t>
            </a:r>
          </a:p>
          <a:p>
            <a:pPr lvl="1"/>
            <a:r>
              <a:rPr lang="uk-UA" sz="1800" dirty="0" err="1">
                <a:sym typeface="Wingdings" pitchFamily="2" charset="2"/>
              </a:rPr>
              <a:t>Хаскель</a:t>
            </a:r>
            <a:r>
              <a:rPr lang="uk-UA" sz="1800" dirty="0">
                <a:sym typeface="Wingdings" pitchFamily="2" charset="2"/>
              </a:rPr>
              <a:t> </a:t>
            </a:r>
            <a:r>
              <a:rPr lang="uk-UA" sz="1800" dirty="0" err="1">
                <a:sym typeface="Wingdings" pitchFamily="2" charset="2"/>
              </a:rPr>
              <a:t>Каррі</a:t>
            </a:r>
            <a:r>
              <a:rPr lang="uk-UA" sz="1800" dirty="0">
                <a:sym typeface="Wingdings" pitchFamily="2" charset="2"/>
              </a:rPr>
              <a:t> – піонер математичної логіки</a:t>
            </a:r>
          </a:p>
          <a:p>
            <a:r>
              <a:rPr lang="uk-UA" sz="2400" dirty="0">
                <a:sym typeface="Wingdings" pitchFamily="2" charset="2"/>
              </a:rPr>
              <a:t>Основні властивості мови </a:t>
            </a:r>
            <a:r>
              <a:rPr lang="en-US" sz="2400" dirty="0">
                <a:sym typeface="Wingdings" pitchFamily="2" charset="2"/>
              </a:rPr>
              <a:t>Haskell</a:t>
            </a:r>
          </a:p>
          <a:p>
            <a:pPr lvl="1"/>
            <a:r>
              <a:rPr lang="uk-UA" sz="1800" dirty="0">
                <a:sym typeface="Wingdings" pitchFamily="2" charset="2"/>
              </a:rPr>
              <a:t>Строга типізація</a:t>
            </a:r>
          </a:p>
          <a:p>
            <a:pPr lvl="1"/>
            <a:r>
              <a:rPr lang="uk-UA" sz="1800" dirty="0">
                <a:sym typeface="Wingdings" pitchFamily="2" charset="2"/>
              </a:rPr>
              <a:t>Стислість і простота</a:t>
            </a:r>
          </a:p>
          <a:p>
            <a:pPr lvl="1"/>
            <a:r>
              <a:rPr lang="uk-UA" sz="1800" dirty="0">
                <a:sym typeface="Wingdings" pitchFamily="2" charset="2"/>
              </a:rPr>
              <a:t>Модульність</a:t>
            </a:r>
          </a:p>
          <a:p>
            <a:pPr lvl="1"/>
            <a:r>
              <a:rPr lang="uk-UA" sz="1800" dirty="0">
                <a:sym typeface="Wingdings" pitchFamily="2" charset="2"/>
              </a:rPr>
              <a:t>Функція – об’єкт обчислення, параметр, результат</a:t>
            </a:r>
          </a:p>
          <a:p>
            <a:pPr lvl="1"/>
            <a:r>
              <a:rPr lang="uk-UA" sz="1800" dirty="0">
                <a:sym typeface="Wingdings" pitchFamily="2" charset="2"/>
              </a:rPr>
              <a:t>Чистота – детермінована, немає побічних ефектів</a:t>
            </a:r>
          </a:p>
          <a:p>
            <a:pPr lvl="1"/>
            <a:r>
              <a:rPr lang="uk-UA" sz="1800" dirty="0">
                <a:sym typeface="Wingdings" pitchFamily="2" charset="2"/>
              </a:rPr>
              <a:t>Відкладені (ліниві) обчислення</a:t>
            </a:r>
            <a:endParaRPr lang="uk-UA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Лексика і синтаксис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556792"/>
            <a:ext cx="7772400" cy="4896544"/>
          </a:xfrm>
        </p:spPr>
        <p:txBody>
          <a:bodyPr>
            <a:normAutofit fontScale="92500" lnSpcReduction="20000"/>
          </a:bodyPr>
          <a:lstStyle/>
          <a:p>
            <a:r>
              <a:rPr lang="uk-UA" dirty="0"/>
              <a:t>Іменовані об’єкти </a:t>
            </a:r>
          </a:p>
          <a:p>
            <a:pPr lvl="1"/>
            <a:r>
              <a:rPr lang="uk-UA" dirty="0"/>
              <a:t>Змінні, функції, типи, конструктори, класи, модулі </a:t>
            </a:r>
          </a:p>
          <a:p>
            <a:pPr lvl="1"/>
            <a:r>
              <a:rPr lang="uk-UA" dirty="0"/>
              <a:t>Ім’я, найчастіше, ідентифікатор</a:t>
            </a:r>
          </a:p>
          <a:p>
            <a:pPr lvl="2"/>
            <a:r>
              <a:rPr lang="uk-UA" dirty="0"/>
              <a:t>Змінні і функції – з малої літери</a:t>
            </a:r>
          </a:p>
          <a:p>
            <a:pPr lvl="2"/>
            <a:r>
              <a:rPr lang="uk-UA" dirty="0"/>
              <a:t>Інші – з великої літери</a:t>
            </a:r>
          </a:p>
          <a:p>
            <a:pPr lvl="2"/>
            <a:r>
              <a:rPr lang="uk-UA" dirty="0"/>
              <a:t>Регістр – важливий.</a:t>
            </a:r>
          </a:p>
          <a:p>
            <a:pPr lvl="1"/>
            <a:r>
              <a:rPr lang="uk-UA" dirty="0"/>
              <a:t>Широко використовуються спеціальні символи</a:t>
            </a:r>
          </a:p>
          <a:p>
            <a:r>
              <a:rPr lang="uk-UA" dirty="0"/>
              <a:t>Коментарі</a:t>
            </a:r>
          </a:p>
          <a:p>
            <a:pPr lvl="1"/>
            <a:r>
              <a:rPr lang="uk-UA" dirty="0"/>
              <a:t>-- однорядковий коментар</a:t>
            </a:r>
          </a:p>
          <a:p>
            <a:pPr lvl="1"/>
            <a:r>
              <a:rPr lang="en-US" dirty="0"/>
              <a:t>{-</a:t>
            </a:r>
            <a:r>
              <a:rPr lang="uk-UA" dirty="0"/>
              <a:t> багаторядковий коментар -</a:t>
            </a:r>
            <a:r>
              <a:rPr lang="en-US" dirty="0"/>
              <a:t>}</a:t>
            </a:r>
            <a:endParaRPr lang="uk-UA" dirty="0"/>
          </a:p>
          <a:p>
            <a:r>
              <a:rPr lang="uk-UA" dirty="0"/>
              <a:t>Двовимірний синтаксис</a:t>
            </a:r>
          </a:p>
          <a:p>
            <a:pPr lvl="1"/>
            <a:r>
              <a:rPr lang="uk-UA" dirty="0"/>
              <a:t>Елементи, що входять в список певних конструкцій – повинні мати однаковий відступ</a:t>
            </a:r>
          </a:p>
          <a:p>
            <a:pPr lvl="1"/>
            <a:r>
              <a:rPr lang="uk-UA" dirty="0"/>
              <a:t>Небажане використання табуляцій</a:t>
            </a:r>
          </a:p>
          <a:p>
            <a:pPr lvl="1"/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Базові типи даних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700808"/>
            <a:ext cx="7772400" cy="431899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Int              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--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цілі представлені в машині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i = -78                    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n1 :: Integer       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-- цілі довільної довжини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n1 = 2^(2^(2^(2^2)))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 :: Double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           -- дійсні з плаваючою крапкою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 = 4.5387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b :: Bool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                -- логічні 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b = True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      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--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True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і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False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- конструктори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 :: Char           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-- символи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 = ’x’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 :: String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              -- рядок – список символів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 = ”Hello, world”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sum0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-- функція з двома аргументами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sum0  x y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x+y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Вирази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556792"/>
            <a:ext cx="8064896" cy="460851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uk-UA" dirty="0"/>
              <a:t>Вирази будуються з даних та операцій </a:t>
            </a:r>
          </a:p>
          <a:p>
            <a:pPr lvl="1" algn="just"/>
            <a:r>
              <a:rPr lang="uk-UA" dirty="0"/>
              <a:t>Операції – це функції і оператори </a:t>
            </a:r>
          </a:p>
          <a:p>
            <a:pPr lvl="2" algn="just"/>
            <a:r>
              <a:rPr lang="uk-UA" dirty="0"/>
              <a:t>Оператор – функція з двома аргументами, назва якої містить  лише спеціальні символи</a:t>
            </a:r>
          </a:p>
          <a:p>
            <a:pPr lvl="1" algn="just"/>
            <a:r>
              <a:rPr lang="uk-UA" dirty="0"/>
              <a:t> Виклик функції не має дужок </a:t>
            </a:r>
          </a:p>
          <a:p>
            <a:pPr lvl="2" algn="just"/>
            <a:r>
              <a:rPr lang="en-US" dirty="0"/>
              <a:t>div 5 2 </a:t>
            </a:r>
            <a:r>
              <a:rPr lang="uk-UA" dirty="0"/>
              <a:t> - ціле ділення </a:t>
            </a:r>
            <a:endParaRPr lang="en-US" dirty="0"/>
          </a:p>
          <a:p>
            <a:pPr lvl="2" algn="just"/>
            <a:r>
              <a:rPr lang="uk-UA" dirty="0"/>
              <a:t>оператор виклик функції – проміжок (найвищий пріоритет-10)</a:t>
            </a:r>
            <a:endParaRPr lang="en-US" dirty="0"/>
          </a:p>
          <a:p>
            <a:pPr lvl="1" algn="just"/>
            <a:r>
              <a:rPr lang="uk-UA" dirty="0"/>
              <a:t>Оператори мають звичайний вигляд  </a:t>
            </a:r>
          </a:p>
          <a:p>
            <a:pPr lvl="2" algn="just"/>
            <a:r>
              <a:rPr lang="uk-UA" dirty="0"/>
              <a:t>5 / 2  - дробове ділення </a:t>
            </a:r>
          </a:p>
          <a:p>
            <a:pPr algn="just"/>
            <a:r>
              <a:rPr lang="uk-UA" dirty="0"/>
              <a:t>Порядок обчислення вказують </a:t>
            </a:r>
          </a:p>
          <a:p>
            <a:pPr lvl="1" algn="just"/>
            <a:r>
              <a:rPr lang="uk-UA" dirty="0"/>
              <a:t>Дужки ()</a:t>
            </a:r>
          </a:p>
          <a:p>
            <a:pPr lvl="1" algn="just"/>
            <a:r>
              <a:rPr lang="uk-UA" dirty="0"/>
              <a:t>Серед послідовності операторів – пріоритети і асоціативність </a:t>
            </a:r>
          </a:p>
          <a:p>
            <a:pPr algn="just"/>
            <a:r>
              <a:rPr lang="uk-UA" dirty="0"/>
              <a:t>Вирази: арифметичні та логічні </a:t>
            </a:r>
          </a:p>
          <a:p>
            <a:pPr marL="914400" lvl="2" indent="0" algn="just">
              <a:buNone/>
            </a:pPr>
            <a:r>
              <a:rPr lang="en-US" dirty="0"/>
              <a:t>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9266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Операції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556792"/>
            <a:ext cx="8064896" cy="453650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uk-UA" dirty="0"/>
              <a:t>Арифметичні </a:t>
            </a:r>
            <a:endParaRPr lang="en-US" dirty="0"/>
          </a:p>
          <a:p>
            <a:pPr lvl="1" algn="just"/>
            <a:r>
              <a:rPr lang="uk-UA" dirty="0"/>
              <a:t>Бінарні операції</a:t>
            </a:r>
            <a:r>
              <a:rPr lang="en-US" dirty="0"/>
              <a:t>: +, -, *, /, mod, div, ^, min, max.</a:t>
            </a:r>
          </a:p>
          <a:p>
            <a:pPr lvl="2" algn="just"/>
            <a:r>
              <a:rPr lang="en-US" dirty="0"/>
              <a:t>/ -</a:t>
            </a:r>
            <a:r>
              <a:rPr lang="uk-UA" dirty="0"/>
              <a:t>дробове ділення</a:t>
            </a:r>
          </a:p>
          <a:p>
            <a:pPr lvl="2" algn="just"/>
            <a:r>
              <a:rPr lang="en-US" dirty="0"/>
              <a:t>div, mod –</a:t>
            </a:r>
            <a:r>
              <a:rPr lang="uk-UA" dirty="0"/>
              <a:t> цілі ділення та залишок</a:t>
            </a:r>
          </a:p>
          <a:p>
            <a:pPr lvl="1" algn="just"/>
            <a:r>
              <a:rPr lang="uk-UA" dirty="0" err="1"/>
              <a:t>Унарні</a:t>
            </a:r>
            <a:r>
              <a:rPr lang="uk-UA" dirty="0"/>
              <a:t> операції: </a:t>
            </a:r>
            <a:r>
              <a:rPr lang="en-US" dirty="0"/>
              <a:t>negate, abs, </a:t>
            </a:r>
            <a:r>
              <a:rPr lang="en-US" dirty="0" err="1"/>
              <a:t>signum</a:t>
            </a:r>
            <a:r>
              <a:rPr lang="uk-UA" dirty="0"/>
              <a:t> </a:t>
            </a:r>
          </a:p>
          <a:p>
            <a:pPr algn="just"/>
            <a:r>
              <a:rPr lang="uk-UA" dirty="0"/>
              <a:t>Логічні</a:t>
            </a:r>
          </a:p>
          <a:p>
            <a:pPr lvl="1" algn="just"/>
            <a:r>
              <a:rPr lang="uk-UA" dirty="0"/>
              <a:t>Операції логічні</a:t>
            </a:r>
            <a:r>
              <a:rPr lang="en-US" dirty="0"/>
              <a:t> : ||, &amp;&amp;, not</a:t>
            </a:r>
          </a:p>
          <a:p>
            <a:pPr lvl="1" algn="just"/>
            <a:r>
              <a:rPr lang="uk-UA" dirty="0"/>
              <a:t>Операції порівняння</a:t>
            </a:r>
            <a:r>
              <a:rPr lang="en-US" dirty="0"/>
              <a:t>: ==, /=, &lt;, &gt;, &lt;=, &gt;=</a:t>
            </a:r>
            <a:endParaRPr lang="uk-UA" dirty="0"/>
          </a:p>
          <a:p>
            <a:pPr lvl="1" algn="just"/>
            <a:r>
              <a:rPr lang="en-US" dirty="0"/>
              <a:t>if  e1  then  e2  else  e3</a:t>
            </a:r>
            <a:r>
              <a:rPr lang="uk-UA" dirty="0"/>
              <a:t>  </a:t>
            </a:r>
          </a:p>
          <a:p>
            <a:pPr algn="just"/>
            <a:r>
              <a:rPr lang="uk-UA" dirty="0"/>
              <a:t>Перетворення чисел</a:t>
            </a:r>
          </a:p>
          <a:p>
            <a:pPr lvl="1" algn="just"/>
            <a:r>
              <a:rPr lang="en-US" dirty="0"/>
              <a:t>truncate, round, floor, ceiling – </a:t>
            </a:r>
            <a:r>
              <a:rPr lang="uk-UA" dirty="0"/>
              <a:t>дійсне в ціле</a:t>
            </a:r>
          </a:p>
          <a:p>
            <a:pPr lvl="1" algn="just"/>
            <a:r>
              <a:rPr lang="en-US" dirty="0" err="1"/>
              <a:t>fromIntegral</a:t>
            </a:r>
            <a:r>
              <a:rPr lang="uk-UA" dirty="0"/>
              <a:t> - ціле в дійсне</a:t>
            </a:r>
          </a:p>
        </p:txBody>
      </p:sp>
    </p:spTree>
    <p:extLst>
      <p:ext uri="{BB962C8B-B14F-4D97-AF65-F5344CB8AC3E}">
        <p14:creationId xmlns:p14="http://schemas.microsoft.com/office/powerpoint/2010/main" val="4260310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Списки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556792"/>
            <a:ext cx="8280920" cy="4535016"/>
          </a:xfrm>
        </p:spPr>
        <p:txBody>
          <a:bodyPr>
            <a:normAutofit fontScale="77500" lnSpcReduction="20000"/>
          </a:bodyPr>
          <a:lstStyle/>
          <a:p>
            <a:r>
              <a:rPr lang="uk-UA" dirty="0"/>
              <a:t>Список – впорядкована колекція елементів одного типу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[3, 1, 4, 1, 200]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cl1, cl2 :: [Char]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cl1 = [’a’, ’b’, ’c’]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uk-UA" dirty="0"/>
              <a:t>Конструювання списків</a:t>
            </a:r>
            <a:endParaRPr lang="en-US" dirty="0"/>
          </a:p>
          <a:p>
            <a:pPr marL="457200" lvl="1" indent="0">
              <a:buNone/>
            </a:pPr>
            <a:r>
              <a:rPr lang="uk-UA" dirty="0"/>
              <a:t>-- </a:t>
            </a:r>
            <a:r>
              <a:rPr lang="en-US" dirty="0"/>
              <a:t>a </a:t>
            </a:r>
            <a:r>
              <a:rPr lang="uk-UA" dirty="0"/>
              <a:t>- змінна типу (параметричний поліморфізм)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-- </a:t>
            </a:r>
            <a:r>
              <a:rPr lang="uk-UA" dirty="0"/>
              <a:t>конструктори списків</a:t>
            </a:r>
            <a:r>
              <a:rPr lang="en-US" dirty="0"/>
              <a:t>   </a:t>
            </a:r>
            <a:endParaRPr lang="uk-UA" dirty="0"/>
          </a:p>
          <a:p>
            <a:pPr marL="457200" lvl="1" indent="0">
              <a:buNone/>
            </a:pPr>
            <a:r>
              <a:rPr lang="en-US" dirty="0"/>
              <a:t>[] :: [a]          </a:t>
            </a:r>
            <a:r>
              <a:rPr lang="uk-UA" dirty="0"/>
              <a:t>          </a:t>
            </a:r>
            <a:r>
              <a:rPr lang="en-US" dirty="0"/>
              <a:t>  -- </a:t>
            </a:r>
            <a:r>
              <a:rPr lang="uk-UA" dirty="0"/>
              <a:t>порожній список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(:) :: a -&gt; [a] -&gt; [a]</a:t>
            </a:r>
            <a:r>
              <a:rPr lang="uk-UA" dirty="0"/>
              <a:t>    -- додає елемент в голову списку</a:t>
            </a:r>
          </a:p>
          <a:p>
            <a:pPr marL="457200" lvl="1" indent="0">
              <a:buNone/>
            </a:pPr>
            <a:r>
              <a:rPr lang="uk-UA" dirty="0"/>
              <a:t>-- селектори  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head :: [a] -&gt; a</a:t>
            </a:r>
            <a:r>
              <a:rPr lang="uk-UA" dirty="0"/>
              <a:t>           -- вибирає перший елемент списку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tail :: [a] -&gt; [a]  </a:t>
            </a:r>
            <a:r>
              <a:rPr lang="uk-UA" dirty="0"/>
              <a:t>         -- вибирає «хвіст» списку </a:t>
            </a:r>
            <a:endParaRPr lang="en-US" dirty="0"/>
          </a:p>
          <a:p>
            <a:r>
              <a:rPr lang="uk-UA" dirty="0"/>
              <a:t>Використання «синтаксичного цукру»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cl2 = ’a’ : (’b’ : (’c’ : []))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745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Функції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556792"/>
            <a:ext cx="8054280" cy="5112568"/>
          </a:xfrm>
        </p:spPr>
        <p:txBody>
          <a:bodyPr>
            <a:normAutofit fontScale="92500" lnSpcReduction="20000"/>
          </a:bodyPr>
          <a:lstStyle/>
          <a:p>
            <a:r>
              <a:rPr lang="uk-UA" dirty="0"/>
              <a:t>Визначення і використання функції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add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add x y = x + y</a:t>
            </a:r>
          </a:p>
          <a:p>
            <a:pPr marL="857250" lvl="2" indent="0">
              <a:buNone/>
            </a:pPr>
            <a:r>
              <a:rPr lang="uk-UA" dirty="0"/>
              <a:t>   -- </a:t>
            </a:r>
            <a:r>
              <a:rPr lang="en-US" dirty="0"/>
              <a:t>add 4 7 = 11</a:t>
            </a:r>
          </a:p>
          <a:p>
            <a:pPr marL="1314450" lvl="3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add5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 marL="1314450" lvl="3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add5 = add 5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uk-UA" dirty="0"/>
              <a:t>Списки, рекурсія та </a:t>
            </a:r>
            <a:r>
              <a:rPr lang="en-US" dirty="0"/>
              <a:t>if-then-else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length :: [a]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length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if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null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0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else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1 + length (tail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342900"/>
            <a:r>
              <a:rPr lang="uk-UA" dirty="0"/>
              <a:t>Визначає довжину списку</a:t>
            </a:r>
          </a:p>
          <a:p>
            <a:pPr marL="800100" lvl="2" indent="0">
              <a:buNone/>
            </a:pPr>
            <a:r>
              <a:rPr lang="en-US" dirty="0"/>
              <a:t> -- length [2, 4, 6] = 3</a:t>
            </a:r>
            <a:r>
              <a:rPr lang="uk-UA" dirty="0"/>
              <a:t>  </a:t>
            </a:r>
            <a:endParaRPr lang="en-US" dirty="0"/>
          </a:p>
          <a:p>
            <a:pPr marL="40005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sum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Num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a =&gt; [a] -&gt; a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sum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if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null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0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else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head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+ sum (tail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</a:t>
            </a:r>
          </a:p>
          <a:p>
            <a:pPr lvl="1" indent="-342900"/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Визначає суму всіх елементів списку</a:t>
            </a:r>
            <a:r>
              <a:rPr lang="en-US" dirty="0"/>
              <a:t> </a:t>
            </a:r>
            <a:endParaRPr lang="uk-UA" dirty="0"/>
          </a:p>
          <a:p>
            <a:pPr lvl="2" indent="-342900"/>
            <a:r>
              <a:rPr lang="en-US" dirty="0"/>
              <a:t>-- sum [2, 4, 6] = 12</a:t>
            </a:r>
            <a:r>
              <a:rPr lang="uk-UA" dirty="0"/>
              <a:t>  </a:t>
            </a:r>
            <a:endParaRPr lang="en-US" dirty="0"/>
          </a:p>
          <a:p>
            <a:pPr lvl="1" indent="-342900"/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342900"/>
            <a:endParaRPr 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63575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Функції над списками - 1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556792"/>
            <a:ext cx="8208912" cy="482453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map :: (a -&gt; b) -&gt; [a] -&gt; [b]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map f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if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null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[]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else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(f (head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)) : (map f (tail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))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add5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add5 x = x+5</a:t>
            </a:r>
          </a:p>
          <a:p>
            <a:pPr marL="400050" lvl="1" indent="0">
              <a:buNone/>
            </a:pPr>
            <a:r>
              <a:rPr lang="en-US" dirty="0"/>
              <a:t>-- map add5 [ 6,-3,0,2] = [11,2,5,7]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filter :: (a -&gt; Bool) -&gt; [a] -&gt; [a]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filter p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if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null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[]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else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if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 (head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(head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: filter p (tail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else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filter p (tail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 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divide3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Bool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divide3 x = (mod x 3) == 0</a:t>
            </a:r>
          </a:p>
          <a:p>
            <a:pPr marL="400050" lvl="1" indent="0">
              <a:buNone/>
            </a:pPr>
            <a:r>
              <a:rPr lang="en-US" dirty="0"/>
              <a:t>-- divide3 5 = False</a:t>
            </a:r>
          </a:p>
          <a:p>
            <a:pPr marL="400050" lvl="1" indent="0">
              <a:buNone/>
            </a:pPr>
            <a:r>
              <a:rPr lang="en-US" dirty="0"/>
              <a:t>-- divide3  6 = True</a:t>
            </a:r>
          </a:p>
          <a:p>
            <a:pPr marL="400050" lvl="1" indent="0">
              <a:buNone/>
            </a:pPr>
            <a:r>
              <a:rPr lang="en-US" dirty="0"/>
              <a:t>-- filter divide3 [0, 2, 3, 7, 8, 9, 11] = [0,3,9]  </a:t>
            </a:r>
          </a:p>
        </p:txBody>
      </p:sp>
    </p:spTree>
    <p:extLst>
      <p:ext uri="{BB962C8B-B14F-4D97-AF65-F5344CB8AC3E}">
        <p14:creationId xmlns:p14="http://schemas.microsoft.com/office/powerpoint/2010/main" val="757501606"/>
      </p:ext>
    </p:extLst>
  </p:cSld>
  <p:clrMapOvr>
    <a:masterClrMapping/>
  </p:clrMapOvr>
</p:sld>
</file>

<file path=ppt/theme/theme1.xml><?xml version="1.0" encoding="utf-8"?>
<a:theme xmlns:a="http://schemas.openxmlformats.org/drawingml/2006/main" name="Haskell">
  <a:themeElements>
    <a:clrScheme name="Blueprint.po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.po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ueprint.po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Haskell</Template>
  <TotalTime>606</TotalTime>
  <Words>1884</Words>
  <Application>Microsoft Office PowerPoint</Application>
  <PresentationFormat>Экран (4:3)</PresentationFormat>
  <Paragraphs>239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Symbol</vt:lpstr>
      <vt:lpstr>Tahoma</vt:lpstr>
      <vt:lpstr>Wingdings</vt:lpstr>
      <vt:lpstr>Haskell</vt:lpstr>
      <vt:lpstr>Списки</vt:lpstr>
      <vt:lpstr>Огляд мови Haskell</vt:lpstr>
      <vt:lpstr>Лексика і синтаксис</vt:lpstr>
      <vt:lpstr>Базові типи даних</vt:lpstr>
      <vt:lpstr>Вирази</vt:lpstr>
      <vt:lpstr>Операції</vt:lpstr>
      <vt:lpstr>Списки</vt:lpstr>
      <vt:lpstr>Функції</vt:lpstr>
      <vt:lpstr>Функції над списками - 1</vt:lpstr>
      <vt:lpstr>Арифметичні послідовності </vt:lpstr>
      <vt:lpstr>Формувачі списків</vt:lpstr>
      <vt:lpstr>Формувач в загальному вигляді</vt:lpstr>
      <vt:lpstr>Функції над списками - 2 </vt:lpstr>
      <vt:lpstr>Нескінченні списки</vt:lpstr>
      <vt:lpstr>Стиль Haskell</vt:lpstr>
      <vt:lpstr>Java  vs  Haskell</vt:lpstr>
      <vt:lpstr>Літературний Haskell</vt:lpstr>
      <vt:lpstr>Література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Списки</dc:title>
  <dc:creator>user</dc:creator>
  <cp:lastModifiedBy>Володимир Проценко</cp:lastModifiedBy>
  <cp:revision>63</cp:revision>
  <dcterms:created xsi:type="dcterms:W3CDTF">2015-12-18T07:00:50Z</dcterms:created>
  <dcterms:modified xsi:type="dcterms:W3CDTF">2018-09-05T14:31:56Z</dcterms:modified>
</cp:coreProperties>
</file>