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73" r:id="rId9"/>
    <p:sldId id="270" r:id="rId10"/>
    <p:sldId id="269" r:id="rId11"/>
    <p:sldId id="271" r:id="rId12"/>
    <p:sldId id="266" r:id="rId13"/>
    <p:sldId id="267" r:id="rId14"/>
    <p:sldId id="268" r:id="rId15"/>
    <p:sldId id="274" r:id="rId16"/>
    <p:sldId id="295" r:id="rId17"/>
    <p:sldId id="272" r:id="rId18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13.09.2018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992888" cy="2160240"/>
          </a:xfrm>
        </p:spPr>
        <p:txBody>
          <a:bodyPr/>
          <a:lstStyle/>
          <a:p>
            <a:r>
              <a:rPr lang="uk-UA" dirty="0"/>
              <a:t>Співставлення зі зразком</a:t>
            </a:r>
          </a:p>
          <a:p>
            <a:r>
              <a:rPr lang="uk-UA" dirty="0"/>
              <a:t>Умови (охоронні вирази)</a:t>
            </a:r>
          </a:p>
          <a:p>
            <a:r>
              <a:rPr lang="uk-UA" dirty="0"/>
              <a:t>Конструкції </a:t>
            </a:r>
            <a:r>
              <a:rPr lang="en-US" dirty="0"/>
              <a:t>let, where </a:t>
            </a:r>
            <a:r>
              <a:rPr lang="uk-UA" dirty="0"/>
              <a:t>і </a:t>
            </a:r>
            <a:r>
              <a:rPr lang="en-US" dirty="0"/>
              <a:t>case</a:t>
            </a:r>
          </a:p>
          <a:p>
            <a:r>
              <a:rPr lang="uk-UA" dirty="0"/>
              <a:t>Оператори і секції, пріоритет і асоціативність</a:t>
            </a:r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 err="1"/>
              <a:t>ase</a:t>
            </a:r>
            <a:r>
              <a:rPr lang="en-US" dirty="0"/>
              <a:t> - </a:t>
            </a:r>
            <a:r>
              <a:rPr lang="uk-UA" dirty="0"/>
              <a:t>вирази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case</a:t>
            </a:r>
            <a:r>
              <a:rPr lang="en-US" dirty="0"/>
              <a:t> – </a:t>
            </a:r>
            <a:r>
              <a:rPr lang="uk-UA" dirty="0"/>
              <a:t>дозволяє виконати декомпозицію (співставлення зі зразком) в виразі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:: [a] -&gt;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ls 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[x]     -&gt;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last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[]       -&gt; error ”Empty list”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Еквівалент з рівняннями (клоузами0 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[x]     =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last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[]       = error ”Empty list”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Двовимірний синтаксис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280920" cy="5112568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В </a:t>
            </a:r>
            <a:r>
              <a:rPr lang="en-US" dirty="0"/>
              <a:t>Haskell </a:t>
            </a:r>
            <a:r>
              <a:rPr lang="uk-UA" dirty="0"/>
              <a:t>після службових слів</a:t>
            </a:r>
            <a:r>
              <a:rPr lang="en-US" dirty="0"/>
              <a:t> </a:t>
            </a:r>
            <a:r>
              <a:rPr lang="en-US" b="1" dirty="0"/>
              <a:t>let, where, of, do </a:t>
            </a:r>
            <a:r>
              <a:rPr lang="en-US" dirty="0"/>
              <a:t>{} </a:t>
            </a:r>
            <a:r>
              <a:rPr lang="uk-UA" dirty="0"/>
              <a:t>можуть обмежувати область, в якій </a:t>
            </a:r>
            <a:r>
              <a:rPr lang="en-US" dirty="0"/>
              <a:t>; </a:t>
            </a:r>
            <a:r>
              <a:rPr lang="uk-UA" dirty="0"/>
              <a:t>закінчує вираз, як в </a:t>
            </a:r>
            <a:r>
              <a:rPr lang="en-US" dirty="0"/>
              <a:t>C</a:t>
            </a:r>
            <a:r>
              <a:rPr lang="uk-UA" dirty="0"/>
              <a:t> (</a:t>
            </a:r>
            <a:r>
              <a:rPr lang="en-US" dirty="0"/>
              <a:t>Java). </a:t>
            </a:r>
            <a:r>
              <a:rPr lang="uk-UA" dirty="0"/>
              <a:t>Але частіше використовується двовимірний синтаксис.</a:t>
            </a:r>
          </a:p>
          <a:p>
            <a:pPr lvl="1"/>
            <a:r>
              <a:rPr lang="uk-UA" dirty="0"/>
              <a:t>Вирази що входять в одну конструкцію повинні починатися з нового рядка і з одної позиції в колонці.</a:t>
            </a:r>
          </a:p>
          <a:p>
            <a:pPr lvl="1"/>
            <a:r>
              <a:rPr lang="uk-UA" dirty="0"/>
              <a:t>Позиція – перший символ після службового слова</a:t>
            </a:r>
            <a:r>
              <a:rPr lang="en-US" i="1" dirty="0"/>
              <a:t> </a:t>
            </a:r>
            <a:r>
              <a:rPr lang="en-US" b="1" dirty="0"/>
              <a:t>let, where, of, do</a:t>
            </a:r>
          </a:p>
          <a:p>
            <a:pPr>
              <a:buNone/>
            </a:pPr>
            <a:r>
              <a:rPr lang="en-US" b="1" dirty="0"/>
              <a:t>let </a:t>
            </a:r>
            <a:r>
              <a:rPr lang="en-US" dirty="0"/>
              <a:t>{y = a*b; f x = (</a:t>
            </a:r>
            <a:r>
              <a:rPr lang="en-US" dirty="0" err="1"/>
              <a:t>x+y</a:t>
            </a:r>
            <a:r>
              <a:rPr lang="en-US" dirty="0"/>
              <a:t>)/y } </a:t>
            </a:r>
            <a:r>
              <a:rPr lang="en-US" b="1" dirty="0"/>
              <a:t>in</a:t>
            </a:r>
            <a:r>
              <a:rPr lang="en-US" dirty="0"/>
              <a:t> f c + f d</a:t>
            </a:r>
          </a:p>
          <a:p>
            <a:pPr lvl="1"/>
            <a:r>
              <a:rPr lang="uk-UA" dirty="0"/>
              <a:t>еквівалентно</a:t>
            </a:r>
            <a:endParaRPr lang="en-US" dirty="0"/>
          </a:p>
          <a:p>
            <a:pPr>
              <a:buNone/>
            </a:pPr>
            <a:r>
              <a:rPr lang="en-US" b="1" dirty="0"/>
              <a:t>let</a:t>
            </a:r>
            <a:r>
              <a:rPr lang="en-US" dirty="0"/>
              <a:t> y = a*b</a:t>
            </a:r>
          </a:p>
          <a:p>
            <a:pPr>
              <a:buNone/>
            </a:pPr>
            <a:r>
              <a:rPr lang="en-US" dirty="0"/>
              <a:t>     f x = (</a:t>
            </a:r>
            <a:r>
              <a:rPr lang="en-US" dirty="0" err="1"/>
              <a:t>x+y</a:t>
            </a:r>
            <a:r>
              <a:rPr lang="en-US" dirty="0"/>
              <a:t>)/y</a:t>
            </a:r>
          </a:p>
          <a:p>
            <a:pPr>
              <a:buNone/>
            </a:pPr>
            <a:r>
              <a:rPr lang="en-US" b="1" dirty="0"/>
              <a:t> in</a:t>
            </a:r>
            <a:r>
              <a:rPr lang="en-US" dirty="0"/>
              <a:t> f c + f 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Оператори і секції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280920" cy="4896544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uk-UA" dirty="0"/>
              <a:t>Оператор – функція з двома аргументами зі спеціальним іменем (складається з символів і не містить букв) 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dirty="0"/>
              <a:t>Оператор можна використовувати в </a:t>
            </a:r>
            <a:r>
              <a:rPr lang="uk-UA" dirty="0" err="1"/>
              <a:t>інфіксній</a:t>
            </a:r>
            <a:r>
              <a:rPr lang="uk-UA" dirty="0"/>
              <a:t> формі</a:t>
            </a:r>
          </a:p>
          <a:p>
            <a:pPr marL="742950" lvl="2" indent="-342900">
              <a:buSzPct val="110000"/>
              <a:buNone/>
            </a:pPr>
            <a:r>
              <a:rPr lang="en-US" dirty="0">
                <a:sym typeface="Wingdings" pitchFamily="2" charset="2"/>
              </a:rPr>
              <a:t>(.) :: (b-&gt;c) -&gt; (a-&gt;b) -&gt; (a-&gt;c)</a:t>
            </a:r>
            <a:r>
              <a:rPr lang="uk-UA" dirty="0">
                <a:sym typeface="Wingdings" pitchFamily="2" charset="2"/>
              </a:rPr>
              <a:t>  -- оператор - композиція функцій</a:t>
            </a:r>
            <a:endParaRPr lang="en-US" dirty="0">
              <a:sym typeface="Wingdings" pitchFamily="2" charset="2"/>
            </a:endParaRPr>
          </a:p>
          <a:p>
            <a:pPr marL="742950" lvl="2" indent="-342900">
              <a:buSzPct val="110000"/>
              <a:buNone/>
            </a:pPr>
            <a:r>
              <a:rPr lang="en-US" dirty="0" err="1">
                <a:sym typeface="Wingdings" pitchFamily="2" charset="2"/>
              </a:rPr>
              <a:t>f.g</a:t>
            </a:r>
            <a:r>
              <a:rPr lang="en-US" dirty="0">
                <a:sym typeface="Wingdings" pitchFamily="2" charset="2"/>
              </a:rPr>
              <a:t> = \ x -&gt; f (g x)</a:t>
            </a:r>
          </a:p>
          <a:p>
            <a:pPr marL="342900" lvl="1" indent="-342900">
              <a:buSzPct val="110000"/>
              <a:buFont typeface="Wingdings" pitchFamily="2" charset="2"/>
              <a:buChar char="§"/>
            </a:pPr>
            <a:r>
              <a:rPr lang="uk-UA" dirty="0">
                <a:sym typeface="Wingdings" pitchFamily="2" charset="2"/>
              </a:rPr>
              <a:t>Для операторів вживають спеціальну форму запису – СЕКЦІЯ, котра перетворює його в функцію одного аргументу</a:t>
            </a:r>
          </a:p>
          <a:p>
            <a:pPr marL="742950" lvl="2" indent="-342900">
              <a:buSzPct val="110000"/>
              <a:buNone/>
            </a:pPr>
            <a:r>
              <a:rPr lang="uk-UA" dirty="0">
                <a:sym typeface="Wingdings" pitchFamily="2" charset="2"/>
              </a:rPr>
              <a:t>( </a:t>
            </a:r>
            <a:r>
              <a:rPr lang="en-US" dirty="0">
                <a:sym typeface="Wingdings" pitchFamily="2" charset="2"/>
              </a:rPr>
              <a:t>^</a:t>
            </a:r>
            <a:r>
              <a:rPr lang="uk-UA" dirty="0">
                <a:sym typeface="Wingdings" pitchFamily="2" charset="2"/>
              </a:rPr>
              <a:t>)</a:t>
            </a:r>
            <a:r>
              <a:rPr lang="en-US" dirty="0">
                <a:sym typeface="Wingdings" pitchFamily="2" charset="2"/>
              </a:rPr>
              <a:t> ::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    -- </a:t>
            </a:r>
            <a:r>
              <a:rPr lang="uk-UA" dirty="0">
                <a:sym typeface="Wingdings" pitchFamily="2" charset="2"/>
              </a:rPr>
              <a:t>функція піднесення до степені </a:t>
            </a:r>
            <a:r>
              <a:rPr lang="en-US" dirty="0">
                <a:sym typeface="Wingdings" pitchFamily="2" charset="2"/>
              </a:rPr>
              <a:t>3^2 = 9</a:t>
            </a:r>
          </a:p>
          <a:p>
            <a:pPr marL="742950" lvl="2" indent="-342900">
              <a:buSzPct val="110000"/>
              <a:buNone/>
            </a:pPr>
            <a:r>
              <a:rPr lang="en-US" dirty="0">
                <a:sym typeface="Wingdings" pitchFamily="2" charset="2"/>
              </a:rPr>
              <a:t>(^2), (2^) ::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uk-UA" dirty="0">
                <a:sym typeface="Wingdings" pitchFamily="2" charset="2"/>
              </a:rPr>
              <a:t>     -- секції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dirty="0">
                <a:sym typeface="Wingdings" pitchFamily="2" charset="2"/>
              </a:rPr>
              <a:t>Неформальний опис секцій, що утворюються з оператора </a:t>
            </a:r>
            <a:r>
              <a:rPr lang="en-US" dirty="0">
                <a:sym typeface="Wingdings" pitchFamily="2" charset="2"/>
              </a:rPr>
              <a:t>(^)</a:t>
            </a:r>
            <a:r>
              <a:rPr lang="uk-UA" dirty="0">
                <a:sym typeface="Wingdings" pitchFamily="2" charset="2"/>
              </a:rPr>
              <a:t> </a:t>
            </a:r>
            <a:endParaRPr lang="en-US" dirty="0">
              <a:sym typeface="Wingdings" pitchFamily="2" charset="2"/>
            </a:endParaRPr>
          </a:p>
          <a:p>
            <a:pPr marL="1200150" lvl="3" indent="-342900">
              <a:buSzPct val="11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(^2) = \x -&gt; (x^2)</a:t>
            </a:r>
          </a:p>
          <a:p>
            <a:pPr marL="1200150" lvl="3" indent="-342900">
              <a:buSzPct val="11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(2^) = \x -&gt; (2^x)</a:t>
            </a:r>
            <a:endParaRPr lang="en-US" dirty="0"/>
          </a:p>
          <a:p>
            <a:r>
              <a:rPr lang="uk-UA" sz="2400" dirty="0"/>
              <a:t>Оператор  </a:t>
            </a:r>
            <a:r>
              <a:rPr lang="en-US" sz="2400" dirty="0">
                <a:sym typeface="Wingdings" panose="05000000000000000000" pitchFamily="2" charset="2"/>
              </a:rPr>
              <a:t></a:t>
            </a:r>
            <a:r>
              <a:rPr lang="uk-UA" sz="2400" dirty="0"/>
              <a:t> функція</a:t>
            </a:r>
          </a:p>
          <a:p>
            <a:pPr lvl="1"/>
            <a:r>
              <a:rPr lang="en-US" sz="2000" dirty="0" err="1"/>
              <a:t>elem</a:t>
            </a:r>
            <a:r>
              <a:rPr lang="en-US" sz="2000" dirty="0"/>
              <a:t>-</a:t>
            </a:r>
            <a:r>
              <a:rPr lang="uk-UA" sz="1900" i="1" dirty="0"/>
              <a:t>функція</a:t>
            </a:r>
            <a:r>
              <a:rPr lang="uk-UA" sz="1900" dirty="0"/>
              <a:t> 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6 [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б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] </a:t>
            </a:r>
            <a:r>
              <a:rPr lang="en-US" sz="2000" dirty="0">
                <a:sym typeface="Wingdings" panose="05000000000000000000" pitchFamily="2" charset="2"/>
              </a:rPr>
              <a:t>`</a:t>
            </a:r>
            <a:r>
              <a:rPr lang="en-US" sz="2000" dirty="0" err="1">
                <a:sym typeface="Wingdings" panose="05000000000000000000" pitchFamily="2" charset="2"/>
              </a:rPr>
              <a:t>elem</a:t>
            </a:r>
            <a:r>
              <a:rPr lang="en-US" sz="2000" dirty="0">
                <a:sym typeface="Wingdings" panose="05000000000000000000" pitchFamily="2" charset="2"/>
              </a:rPr>
              <a:t>`-</a:t>
            </a:r>
            <a:r>
              <a:rPr lang="uk-UA" sz="1900" i="1" dirty="0">
                <a:sym typeface="Wingdings" panose="05000000000000000000" pitchFamily="2" charset="2"/>
              </a:rPr>
              <a:t>оператор</a:t>
            </a:r>
            <a:r>
              <a:rPr lang="uk-UA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6 ‘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elem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` [4,6,5] </a:t>
            </a:r>
          </a:p>
          <a:p>
            <a:pPr lvl="1"/>
            <a:r>
              <a:rPr lang="en-US" sz="2000" dirty="0"/>
              <a:t>^    -</a:t>
            </a:r>
            <a:r>
              <a:rPr lang="uk-UA" sz="1900" i="1" dirty="0"/>
              <a:t>оператор</a:t>
            </a:r>
            <a:r>
              <a:rPr lang="en-US" sz="1900" dirty="0"/>
              <a:t> </a:t>
            </a:r>
            <a:r>
              <a:rPr lang="en-US" sz="2000" dirty="0"/>
              <a:t>  </a:t>
            </a:r>
            <a:r>
              <a:rPr lang="uk-UA" sz="2000" dirty="0"/>
              <a:t> 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^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6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sz="2000" dirty="0">
                <a:sym typeface="Wingdings" panose="05000000000000000000" pitchFamily="2" charset="2"/>
              </a:rPr>
              <a:t> (^)</a:t>
            </a:r>
            <a:r>
              <a:rPr lang="en-US" sz="2000" dirty="0"/>
              <a:t>    – </a:t>
            </a:r>
            <a:r>
              <a:rPr lang="uk-UA" sz="1900" i="1" dirty="0"/>
              <a:t>функція</a:t>
            </a:r>
            <a:r>
              <a:rPr lang="uk-UA" sz="1900" dirty="0"/>
              <a:t> </a:t>
            </a:r>
            <a:r>
              <a:rPr lang="en-US" sz="2000" dirty="0"/>
              <a:t>   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(^) 2 6 </a:t>
            </a:r>
            <a:endParaRPr lang="uk-UA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Пріоритет і асоціативність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511256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Оператор – функція з двома аргументами, котру використовують в </a:t>
            </a:r>
            <a:r>
              <a:rPr lang="uk-UA" dirty="0" err="1"/>
              <a:t>інфіксній</a:t>
            </a:r>
            <a:r>
              <a:rPr lang="uk-UA" dirty="0"/>
              <a:t> формі запису</a:t>
            </a:r>
          </a:p>
          <a:p>
            <a:pPr lvl="1"/>
            <a:r>
              <a:rPr lang="uk-UA" dirty="0"/>
              <a:t>В виразі необхідно вказувати порядок його обрахунку при наявності декількох операторів</a:t>
            </a:r>
            <a:endParaRPr lang="en-US" dirty="0"/>
          </a:p>
          <a:p>
            <a:pPr lvl="2"/>
            <a:r>
              <a:rPr lang="uk-UA" dirty="0"/>
              <a:t>Пріоритет /  Асоціативність / Круглі дужки</a:t>
            </a:r>
          </a:p>
          <a:p>
            <a:pPr lvl="1"/>
            <a:r>
              <a:rPr lang="en-US" dirty="0"/>
              <a:t>2+3*4     </a:t>
            </a:r>
            <a:r>
              <a:rPr lang="uk-UA" dirty="0"/>
              <a:t>               </a:t>
            </a:r>
            <a:r>
              <a:rPr lang="en-US" dirty="0"/>
              <a:t>--</a:t>
            </a:r>
            <a:r>
              <a:rPr lang="en-US" dirty="0">
                <a:sym typeface="Wingdings" pitchFamily="2" charset="2"/>
              </a:rPr>
              <a:t>-&gt;  2 +(3*4)</a:t>
            </a:r>
          </a:p>
          <a:p>
            <a:pPr lvl="1"/>
            <a:r>
              <a:rPr lang="en-US" dirty="0">
                <a:sym typeface="Wingdings" pitchFamily="2" charset="2"/>
              </a:rPr>
              <a:t>[1,2]++[4,3]++[7]  ---&gt; [1,2]++([4,3]++[7])</a:t>
            </a:r>
            <a:endParaRPr lang="uk-UA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3-1-2      </a:t>
            </a:r>
            <a:r>
              <a:rPr lang="uk-UA" dirty="0">
                <a:sym typeface="Wingdings" pitchFamily="2" charset="2"/>
              </a:rPr>
              <a:t>               </a:t>
            </a:r>
            <a:r>
              <a:rPr lang="en-US" dirty="0">
                <a:sym typeface="Wingdings" pitchFamily="2" charset="2"/>
              </a:rPr>
              <a:t> ---&gt;  (3-1)-2</a:t>
            </a:r>
            <a:endParaRPr lang="en-US" dirty="0"/>
          </a:p>
          <a:p>
            <a:r>
              <a:rPr lang="uk-UA" dirty="0"/>
              <a:t>Вказівка пріоритету та асоціативності</a:t>
            </a:r>
          </a:p>
          <a:p>
            <a:pPr lvl="1"/>
            <a:r>
              <a:rPr lang="uk-UA" dirty="0"/>
              <a:t>Пріоритет – це ціле число від 0 до 9</a:t>
            </a:r>
          </a:p>
          <a:p>
            <a:pPr lvl="1"/>
            <a:r>
              <a:rPr lang="en-US" dirty="0"/>
              <a:t>infix </a:t>
            </a:r>
            <a:r>
              <a:rPr lang="uk-UA" dirty="0"/>
              <a:t>(</a:t>
            </a:r>
            <a:r>
              <a:rPr lang="en-US" dirty="0" err="1"/>
              <a:t>infixl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en-US" dirty="0" err="1"/>
              <a:t>infixr</a:t>
            </a:r>
            <a:r>
              <a:rPr lang="uk-UA" dirty="0"/>
              <a:t>) </a:t>
            </a:r>
            <a:r>
              <a:rPr lang="en-US" dirty="0"/>
              <a:t>- </a:t>
            </a:r>
            <a:r>
              <a:rPr lang="uk-UA" dirty="0"/>
              <a:t>немає (ліва, права) </a:t>
            </a:r>
            <a:r>
              <a:rPr lang="uk-UA" dirty="0" err="1"/>
              <a:t>асоціативность</a:t>
            </a:r>
            <a:endParaRPr lang="en-US" dirty="0"/>
          </a:p>
          <a:p>
            <a:r>
              <a:rPr lang="uk-UA" dirty="0"/>
              <a:t>З модуля </a:t>
            </a:r>
            <a:r>
              <a:rPr lang="en-US" dirty="0"/>
              <a:t>Prelude</a:t>
            </a:r>
            <a:endParaRPr lang="uk-UA" dirty="0"/>
          </a:p>
          <a:p>
            <a:pPr lvl="1"/>
            <a:r>
              <a:rPr lang="en-US" dirty="0" err="1"/>
              <a:t>infixl</a:t>
            </a:r>
            <a:r>
              <a:rPr lang="en-US" dirty="0"/>
              <a:t> 9 !!      -- </a:t>
            </a:r>
            <a:r>
              <a:rPr lang="uk-UA" dirty="0"/>
              <a:t>доступ до елементів списку (нумерація від 0)</a:t>
            </a:r>
          </a:p>
          <a:p>
            <a:pPr lvl="1"/>
            <a:r>
              <a:rPr lang="en-US" dirty="0" err="1"/>
              <a:t>infixr</a:t>
            </a:r>
            <a:r>
              <a:rPr lang="en-US" dirty="0"/>
              <a:t> 5 ++   -- </a:t>
            </a:r>
            <a:r>
              <a:rPr lang="uk-UA" dirty="0"/>
              <a:t>конкатенація списків</a:t>
            </a:r>
            <a:endParaRPr lang="en-US" dirty="0"/>
          </a:p>
          <a:p>
            <a:pPr lvl="1"/>
            <a:r>
              <a:rPr lang="en-US" dirty="0"/>
              <a:t>infix  4 `</a:t>
            </a:r>
            <a:r>
              <a:rPr lang="en-US" dirty="0" err="1"/>
              <a:t>elem</a:t>
            </a:r>
            <a:r>
              <a:rPr lang="en-US" dirty="0"/>
              <a:t>`, `</a:t>
            </a:r>
            <a:r>
              <a:rPr lang="en-US" dirty="0" err="1"/>
              <a:t>notElem</a:t>
            </a:r>
            <a:r>
              <a:rPr lang="en-US" dirty="0"/>
              <a:t>`</a:t>
            </a: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 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7855024" cy="4968552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Оператор застосування функції – проміжок, найвищий пріоритет 10 і ліва асоціативність </a:t>
            </a:r>
          </a:p>
          <a:p>
            <a:pPr lvl="1"/>
            <a:r>
              <a:rPr lang="en-US" dirty="0"/>
              <a:t>simple 7 4 11    ---&gt; (((simple 7) 4) 11) </a:t>
            </a:r>
          </a:p>
          <a:p>
            <a:r>
              <a:rPr lang="uk-UA" dirty="0"/>
              <a:t>Оператор </a:t>
            </a:r>
            <a:r>
              <a:rPr lang="en-US" dirty="0"/>
              <a:t>$</a:t>
            </a:r>
            <a:r>
              <a:rPr lang="uk-UA" dirty="0"/>
              <a:t> - </a:t>
            </a:r>
            <a:r>
              <a:rPr lang="uk-UA" dirty="0" err="1"/>
              <a:t>аплікатор</a:t>
            </a:r>
            <a:r>
              <a:rPr lang="uk-UA" dirty="0"/>
              <a:t> функції</a:t>
            </a:r>
            <a:endParaRPr lang="en-US" dirty="0"/>
          </a:p>
          <a:p>
            <a:pPr lvl="1">
              <a:buNone/>
            </a:pPr>
            <a:r>
              <a:rPr lang="en-US" dirty="0"/>
              <a:t>($) :: (a -&gt; b) -&gt; a -&gt; b</a:t>
            </a:r>
          </a:p>
          <a:p>
            <a:pPr lvl="1">
              <a:buNone/>
            </a:pPr>
            <a:r>
              <a:rPr lang="en-US" dirty="0" err="1"/>
              <a:t>f$x</a:t>
            </a:r>
            <a:r>
              <a:rPr lang="en-US" dirty="0"/>
              <a:t> = f x</a:t>
            </a:r>
          </a:p>
          <a:p>
            <a:pPr lvl="1"/>
            <a:r>
              <a:rPr lang="uk-UA" dirty="0"/>
              <a:t>Знову застосування функції</a:t>
            </a:r>
          </a:p>
          <a:p>
            <a:pPr lvl="1"/>
            <a:r>
              <a:rPr lang="uk-UA" dirty="0"/>
              <a:t>Найменший пріоритет</a:t>
            </a:r>
            <a:r>
              <a:rPr lang="en-US" dirty="0"/>
              <a:t> 0</a:t>
            </a:r>
            <a:r>
              <a:rPr lang="uk-UA" dirty="0"/>
              <a:t> і права асоціативність 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</a:t>
            </a:r>
            <a:r>
              <a:rPr lang="uk-UA" dirty="0"/>
              <a:t>4</a:t>
            </a:r>
            <a:r>
              <a:rPr lang="en-US" dirty="0"/>
              <a:t> + </a:t>
            </a:r>
            <a:r>
              <a:rPr lang="uk-UA" dirty="0"/>
              <a:t>3</a:t>
            </a:r>
            <a:r>
              <a:rPr lang="en-US" dirty="0"/>
              <a:t> +9  ---&gt; ((</a:t>
            </a:r>
            <a:r>
              <a:rPr lang="en-US" dirty="0" err="1"/>
              <a:t>sqrt</a:t>
            </a:r>
            <a:r>
              <a:rPr lang="en-US" dirty="0"/>
              <a:t> </a:t>
            </a:r>
            <a:r>
              <a:rPr lang="uk-UA" dirty="0"/>
              <a:t>4</a:t>
            </a:r>
            <a:r>
              <a:rPr lang="en-US" dirty="0"/>
              <a:t>) + </a:t>
            </a:r>
            <a:r>
              <a:rPr lang="uk-UA" dirty="0"/>
              <a:t>3</a:t>
            </a:r>
            <a:r>
              <a:rPr lang="en-US" dirty="0"/>
              <a:t>) + 9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+9)  ---&gt; </a:t>
            </a:r>
            <a:r>
              <a:rPr lang="en-US" dirty="0" err="1"/>
              <a:t>sqrt</a:t>
            </a:r>
            <a:r>
              <a:rPr lang="en-US" dirty="0"/>
              <a:t> ((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)+9)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$ 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+9  ---&gt; </a:t>
            </a:r>
            <a:r>
              <a:rPr lang="en-US" dirty="0" err="1"/>
              <a:t>sqrt</a:t>
            </a:r>
            <a:r>
              <a:rPr lang="en-US" dirty="0"/>
              <a:t> $ ((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)+9)</a:t>
            </a:r>
          </a:p>
          <a:p>
            <a:pPr lvl="1">
              <a:buNone/>
            </a:pPr>
            <a:r>
              <a:rPr lang="en-US" dirty="0"/>
              <a:t>f (g (z x))  ---&gt; f $ g $ z x</a:t>
            </a:r>
          </a:p>
          <a:p>
            <a:pPr lvl="2"/>
            <a:r>
              <a:rPr lang="en-US" dirty="0"/>
              <a:t>$ -</a:t>
            </a:r>
            <a:r>
              <a:rPr lang="uk-UA" dirty="0"/>
              <a:t>еквівалент запису відкриваючої ( а закриваючої ) в кінці виразу</a:t>
            </a:r>
          </a:p>
          <a:p>
            <a:r>
              <a:rPr lang="en-US" dirty="0"/>
              <a:t>map ($3) [(4+), (10*), (^2)] ---&gt; [7,30,9]</a:t>
            </a:r>
          </a:p>
          <a:p>
            <a:pPr lvl="1"/>
            <a:r>
              <a:rPr lang="uk-UA" dirty="0"/>
              <a:t>Приклад використання секції та списку функцій</a:t>
            </a:r>
            <a:r>
              <a:rPr lang="en-US" dirty="0"/>
              <a:t> </a:t>
            </a:r>
            <a:r>
              <a:rPr lang="uk-UA" dirty="0"/>
              <a:t> </a:t>
            </a:r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згортки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0405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:: (b -&gt; a -&gt; b) -&gt; b -&gt; [a] -&gt; b</a:t>
            </a:r>
          </a:p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 _ z []       = z </a:t>
            </a:r>
          </a:p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 f  z (x:xs) = </a:t>
            </a:r>
            <a:r>
              <a:rPr lang="en-US" dirty="0" err="1"/>
              <a:t>foldl</a:t>
            </a:r>
            <a:r>
              <a:rPr lang="en-US" dirty="0"/>
              <a:t>  f  (f z x)  </a:t>
            </a:r>
            <a:r>
              <a:rPr lang="en-US" dirty="0" err="1"/>
              <a:t>xs</a:t>
            </a:r>
            <a:endParaRPr lang="en-US" dirty="0"/>
          </a:p>
          <a:p>
            <a:pPr lvl="1"/>
            <a:r>
              <a:rPr lang="uk-UA" dirty="0"/>
              <a:t>Неформальний запис</a:t>
            </a:r>
          </a:p>
          <a:p>
            <a:pPr lvl="1"/>
            <a:r>
              <a:rPr lang="en-US" dirty="0" err="1"/>
              <a:t>foldl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(…((z `f` x1) `f` x2) …) `f` </a:t>
            </a:r>
            <a:r>
              <a:rPr lang="en-US" dirty="0" err="1"/>
              <a:t>xn</a:t>
            </a:r>
            <a:r>
              <a:rPr lang="en-US" dirty="0"/>
              <a:t> </a:t>
            </a:r>
          </a:p>
          <a:p>
            <a:pPr lvl="2"/>
            <a:r>
              <a:rPr lang="uk-UA" dirty="0"/>
              <a:t>Оператор – ідентифікатор можна використовувати в </a:t>
            </a:r>
            <a:r>
              <a:rPr lang="uk-UA" dirty="0" err="1"/>
              <a:t>інфіксній</a:t>
            </a:r>
            <a:r>
              <a:rPr lang="uk-UA" dirty="0"/>
              <a:t> формі</a:t>
            </a:r>
          </a:p>
          <a:p>
            <a:pPr lvl="2"/>
            <a:r>
              <a:rPr lang="en-US" dirty="0"/>
              <a:t>f z x1  </a:t>
            </a:r>
            <a:r>
              <a:rPr lang="uk-UA" dirty="0"/>
              <a:t>   </a:t>
            </a:r>
            <a:r>
              <a:rPr lang="en-US" dirty="0"/>
              <a:t> </a:t>
            </a:r>
            <a:r>
              <a:rPr lang="ru-RU" dirty="0" err="1"/>
              <a:t>еквівалентно</a:t>
            </a:r>
            <a:r>
              <a:rPr lang="ru-RU" dirty="0"/>
              <a:t>     </a:t>
            </a:r>
            <a:r>
              <a:rPr lang="en-US" dirty="0"/>
              <a:t>z `f` x1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/>
              <a:t>sum </a:t>
            </a:r>
            <a:r>
              <a:rPr lang="en-US" dirty="0" err="1"/>
              <a:t>xs</a:t>
            </a:r>
            <a:r>
              <a:rPr lang="en-US" dirty="0"/>
              <a:t> = </a:t>
            </a:r>
            <a:r>
              <a:rPr lang="en-US" dirty="0" err="1"/>
              <a:t>foldl</a:t>
            </a:r>
            <a:r>
              <a:rPr lang="en-US" dirty="0"/>
              <a:t> (+) 0 </a:t>
            </a:r>
            <a:r>
              <a:rPr lang="en-US" dirty="0" err="1"/>
              <a:t>xs</a:t>
            </a:r>
            <a:r>
              <a:rPr lang="en-US" dirty="0"/>
              <a:t>              -- sum = </a:t>
            </a:r>
            <a:r>
              <a:rPr lang="en-US" dirty="0" err="1"/>
              <a:t>foldl</a:t>
            </a:r>
            <a:r>
              <a:rPr lang="en-US" dirty="0"/>
              <a:t> (+) 0 </a:t>
            </a:r>
          </a:p>
          <a:p>
            <a:pPr lvl="1">
              <a:buNone/>
            </a:pPr>
            <a:r>
              <a:rPr lang="en-US" dirty="0"/>
              <a:t>length </a:t>
            </a:r>
            <a:r>
              <a:rPr lang="en-US" dirty="0" err="1"/>
              <a:t>xs</a:t>
            </a:r>
            <a:r>
              <a:rPr lang="en-US" dirty="0"/>
              <a:t> = </a:t>
            </a:r>
            <a:r>
              <a:rPr lang="en-US" dirty="0" err="1"/>
              <a:t>foldl</a:t>
            </a:r>
            <a:r>
              <a:rPr lang="en-US" dirty="0"/>
              <a:t> (\x _ -&gt; x+1) 0 </a:t>
            </a:r>
            <a:r>
              <a:rPr lang="en-US" dirty="0" err="1"/>
              <a:t>xs</a:t>
            </a:r>
            <a:endParaRPr lang="en-US" dirty="0"/>
          </a:p>
          <a:p>
            <a:pPr>
              <a:buNone/>
            </a:pPr>
            <a:r>
              <a:rPr lang="en-US" dirty="0" err="1"/>
              <a:t>foldr</a:t>
            </a:r>
            <a:r>
              <a:rPr lang="en-US" dirty="0"/>
              <a:t> :: (a -&gt; b -&gt; b) -&gt; b -&gt; [a] -&gt; b</a:t>
            </a:r>
          </a:p>
          <a:p>
            <a:pPr>
              <a:buNone/>
            </a:pPr>
            <a:r>
              <a:rPr lang="en-US" dirty="0" err="1"/>
              <a:t>foldr</a:t>
            </a:r>
            <a:r>
              <a:rPr lang="en-US" dirty="0"/>
              <a:t> _ z []      = z</a:t>
            </a:r>
          </a:p>
          <a:p>
            <a:pPr>
              <a:buNone/>
            </a:pPr>
            <a:r>
              <a:rPr lang="en-US" dirty="0" err="1"/>
              <a:t>foldr</a:t>
            </a:r>
            <a:r>
              <a:rPr lang="en-US" dirty="0"/>
              <a:t> f z (x:xs) = f x (</a:t>
            </a:r>
            <a:r>
              <a:rPr lang="en-US" dirty="0" err="1"/>
              <a:t>foldr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pPr lvl="1"/>
            <a:r>
              <a:rPr lang="uk-UA" dirty="0"/>
              <a:t>Неформальний запис</a:t>
            </a:r>
          </a:p>
          <a:p>
            <a:pPr lvl="1"/>
            <a:r>
              <a:rPr lang="en-US" dirty="0" err="1"/>
              <a:t>foldr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 x1 `f` (x2 `f` ( … (</a:t>
            </a:r>
            <a:r>
              <a:rPr lang="en-US" dirty="0" err="1"/>
              <a:t>xn</a:t>
            </a:r>
            <a:r>
              <a:rPr lang="en-US" dirty="0"/>
              <a:t> `f` z) …))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прогонки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484784"/>
            <a:ext cx="8136904" cy="50405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scanl</a:t>
            </a:r>
            <a:r>
              <a:rPr lang="en-US" dirty="0"/>
              <a:t> :: (b -&gt; a -&gt; b) -&gt; b -&gt; [a] -&gt; [b]</a:t>
            </a:r>
          </a:p>
          <a:p>
            <a:pPr>
              <a:buNone/>
            </a:pPr>
            <a:r>
              <a:rPr lang="en-US" dirty="0" err="1"/>
              <a:t>scanl</a:t>
            </a:r>
            <a:r>
              <a:rPr lang="en-US" dirty="0"/>
              <a:t> _ z []       = z </a:t>
            </a:r>
          </a:p>
          <a:p>
            <a:pPr>
              <a:buNone/>
            </a:pPr>
            <a:r>
              <a:rPr lang="en-US" dirty="0" err="1"/>
              <a:t>scanl</a:t>
            </a:r>
            <a:r>
              <a:rPr lang="en-US" dirty="0"/>
              <a:t>  f  z (x:xs) = z : </a:t>
            </a:r>
            <a:r>
              <a:rPr lang="en-US" dirty="0" err="1"/>
              <a:t>scanl</a:t>
            </a:r>
            <a:r>
              <a:rPr lang="en-US" dirty="0"/>
              <a:t>  f  (f z x)  </a:t>
            </a:r>
            <a:r>
              <a:rPr lang="en-US" dirty="0" err="1"/>
              <a:t>xs</a:t>
            </a:r>
            <a:endParaRPr lang="en-US" dirty="0"/>
          </a:p>
          <a:p>
            <a:pPr marL="457200" lvl="1" indent="0">
              <a:buNone/>
            </a:pPr>
            <a:r>
              <a:rPr lang="uk-UA" dirty="0"/>
              <a:t>Неформальний запис</a:t>
            </a:r>
            <a:r>
              <a:rPr lang="en-US" dirty="0"/>
              <a:t> :</a:t>
            </a:r>
            <a:endParaRPr lang="uk-UA" dirty="0"/>
          </a:p>
          <a:p>
            <a:pPr marL="457200" lvl="1" indent="0">
              <a:buNone/>
            </a:pPr>
            <a:r>
              <a:rPr lang="en-US" dirty="0" err="1"/>
              <a:t>scanl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[z, z `f` x1, (z `f` x1) `f` x2, …] </a:t>
            </a:r>
          </a:p>
          <a:p>
            <a:pPr lvl="2"/>
            <a:r>
              <a:rPr lang="uk-UA" dirty="0"/>
              <a:t>Перший елемент прогонки – початкове значення </a:t>
            </a:r>
            <a:r>
              <a:rPr lang="en-US" dirty="0"/>
              <a:t>z</a:t>
            </a:r>
          </a:p>
          <a:p>
            <a:pPr lvl="2"/>
            <a:r>
              <a:rPr lang="uk-UA" dirty="0"/>
              <a:t>Останній елемент – результат лівосторонньої згортки</a:t>
            </a:r>
            <a:endParaRPr lang="en-US" dirty="0"/>
          </a:p>
          <a:p>
            <a:pPr lvl="3"/>
            <a:r>
              <a:rPr lang="en-US" dirty="0"/>
              <a:t>last (</a:t>
            </a:r>
            <a:r>
              <a:rPr lang="en-US" dirty="0" err="1"/>
              <a:t>scanl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) == </a:t>
            </a:r>
            <a:r>
              <a:rPr lang="en-US" dirty="0" err="1"/>
              <a:t>foldl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  </a:t>
            </a:r>
            <a:endParaRPr lang="uk-UA" dirty="0"/>
          </a:p>
          <a:p>
            <a:pPr lvl="2"/>
            <a:r>
              <a:rPr lang="en-US" dirty="0"/>
              <a:t>f z x1  </a:t>
            </a:r>
            <a:r>
              <a:rPr lang="uk-UA" dirty="0"/>
              <a:t>   </a:t>
            </a:r>
            <a:r>
              <a:rPr lang="en-US" dirty="0"/>
              <a:t> </a:t>
            </a:r>
            <a:r>
              <a:rPr lang="ru-RU" dirty="0" err="1"/>
              <a:t>еквівалентно</a:t>
            </a:r>
            <a:r>
              <a:rPr lang="ru-RU" dirty="0"/>
              <a:t>     </a:t>
            </a:r>
            <a:r>
              <a:rPr lang="en-US" dirty="0"/>
              <a:t>z `f` x1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 err="1"/>
              <a:t>scanl</a:t>
            </a:r>
            <a:r>
              <a:rPr lang="en-US" dirty="0"/>
              <a:t> (+) 0 [1,2,2,4] = [0,1,3,5,9]</a:t>
            </a:r>
          </a:p>
          <a:p>
            <a:pPr>
              <a:buNone/>
            </a:pPr>
            <a:r>
              <a:rPr lang="en-US" dirty="0" err="1"/>
              <a:t>scanr</a:t>
            </a:r>
            <a:r>
              <a:rPr lang="en-US" dirty="0"/>
              <a:t> :: (a -&gt; b -&gt; b) -&gt; b -&gt; [a] -&gt; [b]</a:t>
            </a:r>
          </a:p>
          <a:p>
            <a:pPr marL="457200" lvl="1" indent="0">
              <a:buNone/>
            </a:pPr>
            <a:r>
              <a:rPr lang="uk-UA" dirty="0"/>
              <a:t>Неформальний запис</a:t>
            </a:r>
            <a:r>
              <a:rPr lang="en-US" dirty="0"/>
              <a:t> :   </a:t>
            </a:r>
            <a:r>
              <a:rPr lang="en-US" dirty="0" err="1"/>
              <a:t>foldr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 [ … , </a:t>
            </a:r>
            <a:r>
              <a:rPr lang="en-US" dirty="0" err="1"/>
              <a:t>xn</a:t>
            </a:r>
            <a:r>
              <a:rPr lang="en-US" dirty="0"/>
              <a:t> `f` z, z]</a:t>
            </a:r>
          </a:p>
          <a:p>
            <a:pPr lvl="2"/>
            <a:r>
              <a:rPr lang="uk-UA" dirty="0"/>
              <a:t>Перший елемент прогонки – результат правосторонньої згортки</a:t>
            </a:r>
          </a:p>
          <a:p>
            <a:pPr lvl="3"/>
            <a:r>
              <a:rPr lang="en-US" dirty="0"/>
              <a:t>head (</a:t>
            </a:r>
            <a:r>
              <a:rPr lang="en-US" dirty="0" err="1"/>
              <a:t>scanr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) == </a:t>
            </a:r>
            <a:r>
              <a:rPr lang="en-US" dirty="0" err="1"/>
              <a:t>foldr</a:t>
            </a:r>
            <a:r>
              <a:rPr lang="en-US" dirty="0"/>
              <a:t> f z </a:t>
            </a:r>
            <a:r>
              <a:rPr lang="en-US" dirty="0" err="1"/>
              <a:t>xs</a:t>
            </a:r>
            <a:endParaRPr lang="uk-UA" dirty="0"/>
          </a:p>
          <a:p>
            <a:pPr lvl="2"/>
            <a:r>
              <a:rPr lang="uk-UA" dirty="0"/>
              <a:t>Останній елемент прогонки – початкове значення </a:t>
            </a:r>
            <a:r>
              <a:rPr lang="en-US" dirty="0"/>
              <a:t>z</a:t>
            </a:r>
            <a:r>
              <a:rPr lang="uk-UA" dirty="0"/>
              <a:t> 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431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Декларативний і композиційний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13820" cy="639762"/>
          </a:xfrm>
        </p:spPr>
        <p:txBody>
          <a:bodyPr/>
          <a:lstStyle/>
          <a:p>
            <a:r>
              <a:rPr lang="en-US" dirty="0"/>
              <a:t>Declarative style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1560" y="2204864"/>
            <a:ext cx="4040188" cy="449448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/>
              <a:t>Декларативний стиль – визначення функції більше похоже на математичний запис</a:t>
            </a:r>
          </a:p>
          <a:p>
            <a:r>
              <a:rPr lang="uk-UA" dirty="0"/>
              <a:t>Локальні дані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</a:t>
            </a:r>
            <a:r>
              <a:rPr lang="uk-UA" dirty="0"/>
              <a:t>конструкція</a:t>
            </a:r>
            <a:r>
              <a:rPr lang="en-US" dirty="0"/>
              <a:t>  </a:t>
            </a:r>
            <a:endParaRPr lang="uk-UA" dirty="0"/>
          </a:p>
          <a:p>
            <a:r>
              <a:rPr lang="uk-UA" dirty="0"/>
              <a:t>Декомпозиція</a:t>
            </a:r>
            <a:endParaRPr lang="en-US" dirty="0"/>
          </a:p>
          <a:p>
            <a:pPr lvl="1"/>
            <a:r>
              <a:rPr lang="uk-UA" dirty="0"/>
              <a:t>Співставлення зі зразком</a:t>
            </a:r>
          </a:p>
          <a:p>
            <a:r>
              <a:rPr lang="uk-UA" dirty="0"/>
              <a:t>Умовні вирази</a:t>
            </a:r>
            <a:endParaRPr lang="en-US" dirty="0"/>
          </a:p>
          <a:p>
            <a:pPr lvl="1"/>
            <a:r>
              <a:rPr lang="uk-UA" dirty="0"/>
              <a:t>Охоронні вирази</a:t>
            </a:r>
          </a:p>
          <a:p>
            <a:r>
              <a:rPr lang="uk-UA" dirty="0"/>
              <a:t>Визначення функції</a:t>
            </a:r>
            <a:endParaRPr lang="en-US" dirty="0"/>
          </a:p>
          <a:p>
            <a:pPr lvl="1"/>
            <a:r>
              <a:rPr lang="uk-UA" dirty="0"/>
              <a:t>Рівняння (</a:t>
            </a:r>
            <a:r>
              <a:rPr lang="uk-UA" dirty="0" err="1"/>
              <a:t>клоузи</a:t>
            </a:r>
            <a:r>
              <a:rPr lang="uk-UA" dirty="0"/>
              <a:t>)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Expression style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94485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uk-UA" dirty="0"/>
              <a:t>Композиційний стиль – будуємо з маленьких виразів складніші вирази і т.д.</a:t>
            </a:r>
            <a:endParaRPr lang="en-US" dirty="0"/>
          </a:p>
          <a:p>
            <a:r>
              <a:rPr lang="uk-UA" dirty="0"/>
              <a:t>Локальні дані</a:t>
            </a:r>
          </a:p>
          <a:p>
            <a:pPr lvl="1"/>
            <a:r>
              <a:rPr lang="en-US" b="1" dirty="0"/>
              <a:t>let</a:t>
            </a:r>
            <a:r>
              <a:rPr lang="en-US" dirty="0"/>
              <a:t> - </a:t>
            </a:r>
            <a:r>
              <a:rPr lang="uk-UA" dirty="0"/>
              <a:t>вираз</a:t>
            </a:r>
          </a:p>
          <a:p>
            <a:r>
              <a:rPr lang="uk-UA" dirty="0"/>
              <a:t>Декомпозиція</a:t>
            </a:r>
          </a:p>
          <a:p>
            <a:pPr lvl="1"/>
            <a:r>
              <a:rPr lang="en-US" b="1" dirty="0"/>
              <a:t>case</a:t>
            </a:r>
            <a:r>
              <a:rPr lang="uk-UA" dirty="0" err="1"/>
              <a:t>-вираз</a:t>
            </a:r>
            <a:endParaRPr lang="uk-UA" dirty="0"/>
          </a:p>
          <a:p>
            <a:r>
              <a:rPr lang="uk-UA" dirty="0"/>
              <a:t>Умовні вирази</a:t>
            </a:r>
          </a:p>
          <a:p>
            <a:pPr lvl="1"/>
            <a:r>
              <a:rPr lang="en-US" b="1" dirty="0"/>
              <a:t>if</a:t>
            </a:r>
            <a:r>
              <a:rPr lang="uk-UA" dirty="0" err="1"/>
              <a:t>-вираз</a:t>
            </a:r>
            <a:endParaRPr lang="uk-UA" dirty="0"/>
          </a:p>
          <a:p>
            <a:r>
              <a:rPr lang="uk-UA" dirty="0"/>
              <a:t>Визначення функції</a:t>
            </a:r>
          </a:p>
          <a:p>
            <a:pPr lvl="1"/>
            <a:r>
              <a:rPr lang="uk-UA" dirty="0"/>
              <a:t>λ-функція - вираз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 і виконання 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28800"/>
            <a:ext cx="8140824" cy="477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name pat11 … pat1n = expr1</a:t>
            </a:r>
          </a:p>
          <a:p>
            <a:pPr marL="0" indent="0">
              <a:buNone/>
            </a:pPr>
            <a:r>
              <a:rPr lang="en-US" dirty="0"/>
              <a:t>…………………………………………..</a:t>
            </a:r>
          </a:p>
          <a:p>
            <a:pPr marL="0" indent="0">
              <a:buNone/>
            </a:pPr>
            <a:r>
              <a:rPr lang="en-US" dirty="0"/>
              <a:t>name patm1 … </a:t>
            </a:r>
            <a:r>
              <a:rPr lang="en-US" dirty="0" err="1"/>
              <a:t>patmn</a:t>
            </a:r>
            <a:r>
              <a:rPr lang="en-US" dirty="0"/>
              <a:t> = </a:t>
            </a:r>
            <a:r>
              <a:rPr lang="en-US" dirty="0" err="1"/>
              <a:t>exprm</a:t>
            </a:r>
            <a:endParaRPr lang="en-US" dirty="0"/>
          </a:p>
          <a:p>
            <a:pPr lvl="1"/>
            <a:r>
              <a:rPr lang="en-US" dirty="0"/>
              <a:t>name </a:t>
            </a:r>
            <a:r>
              <a:rPr lang="uk-UA" dirty="0"/>
              <a:t>– </a:t>
            </a:r>
            <a:r>
              <a:rPr lang="uk-UA" dirty="0" err="1"/>
              <a:t>ім»я</a:t>
            </a:r>
            <a:r>
              <a:rPr lang="en-US" dirty="0"/>
              <a:t> , m&gt;0, n≥0 </a:t>
            </a:r>
          </a:p>
          <a:p>
            <a:pPr lvl="1"/>
            <a:r>
              <a:rPr lang="en-US" dirty="0"/>
              <a:t>pat11, …, </a:t>
            </a:r>
            <a:r>
              <a:rPr lang="en-US" dirty="0" err="1"/>
              <a:t>patmn</a:t>
            </a:r>
            <a:r>
              <a:rPr lang="en-US" dirty="0"/>
              <a:t> </a:t>
            </a:r>
            <a:r>
              <a:rPr lang="uk-UA" dirty="0"/>
              <a:t>- зразки</a:t>
            </a:r>
            <a:endParaRPr lang="en-US" dirty="0"/>
          </a:p>
          <a:p>
            <a:pPr lvl="1"/>
            <a:r>
              <a:rPr lang="en-US" dirty="0"/>
              <a:t>expr1, …, </a:t>
            </a:r>
            <a:r>
              <a:rPr lang="en-US" dirty="0" err="1"/>
              <a:t>exprm</a:t>
            </a:r>
            <a:r>
              <a:rPr lang="uk-UA" dirty="0"/>
              <a:t> - вирази</a:t>
            </a:r>
            <a:endParaRPr lang="en-US" dirty="0"/>
          </a:p>
          <a:p>
            <a:r>
              <a:rPr lang="uk-UA" dirty="0"/>
              <a:t>Найпростіша форма </a:t>
            </a:r>
          </a:p>
          <a:p>
            <a:pPr lvl="1"/>
            <a:r>
              <a:rPr lang="uk-UA" dirty="0"/>
              <a:t>лише 1 рівняння (</a:t>
            </a:r>
            <a:r>
              <a:rPr lang="uk-UA" dirty="0" err="1"/>
              <a:t>клоуз</a:t>
            </a:r>
            <a:r>
              <a:rPr lang="uk-UA" dirty="0"/>
              <a:t>), всі зразки – імена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simple :: Int -&gt; Int -&gt; Int -&gt; Int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simple x y z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x+y+z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uk-UA" dirty="0"/>
              <a:t>При виклику функції </a:t>
            </a:r>
          </a:p>
          <a:p>
            <a:pPr lvl="1" algn="just"/>
            <a:r>
              <a:rPr lang="uk-UA" dirty="0"/>
              <a:t>Кожному зразку-параметру відповідає вираз-аргумент</a:t>
            </a:r>
          </a:p>
          <a:p>
            <a:pPr lvl="1" algn="just"/>
            <a:r>
              <a:rPr lang="uk-UA" dirty="0"/>
              <a:t>Виконується співставлення зі зразком</a:t>
            </a:r>
          </a:p>
          <a:p>
            <a:pPr lvl="1" algn="just"/>
            <a:r>
              <a:rPr lang="uk-UA" dirty="0"/>
              <a:t>Обчислюється перше рівняння (</a:t>
            </a:r>
            <a:r>
              <a:rPr lang="uk-UA" dirty="0" err="1"/>
              <a:t>клоуз</a:t>
            </a:r>
            <a:r>
              <a:rPr lang="uk-UA" dirty="0"/>
              <a:t>), у якого </a:t>
            </a:r>
            <a:r>
              <a:rPr lang="uk-UA" dirty="0" err="1"/>
              <a:t>співставляються</a:t>
            </a:r>
            <a:r>
              <a:rPr lang="uk-UA" dirty="0"/>
              <a:t> всі зразки</a:t>
            </a:r>
          </a:p>
          <a:p>
            <a:pPr lvl="1" algn="just"/>
            <a:endParaRPr lang="uk-UA" dirty="0"/>
          </a:p>
          <a:p>
            <a:pPr lvl="1" algn="just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7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8424936" cy="838200"/>
          </a:xfrm>
        </p:spPr>
        <p:txBody>
          <a:bodyPr/>
          <a:lstStyle/>
          <a:p>
            <a:r>
              <a:rPr lang="uk-UA" dirty="0"/>
              <a:t>Визначення і виконання - 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останній елемент списку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:: [a] -&gt; a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 [x]   = x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 (x:xs) = last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Виконання виклику </a:t>
            </a:r>
            <a:r>
              <a:rPr lang="en-US" dirty="0"/>
              <a:t>last [1,2]</a:t>
            </a:r>
          </a:p>
          <a:p>
            <a:pPr lvl="1"/>
            <a:r>
              <a:rPr lang="en-US" dirty="0"/>
              <a:t>[1,2]=(1:[2]) </a:t>
            </a:r>
            <a:r>
              <a:rPr lang="uk-UA" dirty="0" err="1"/>
              <a:t>співставляється</a:t>
            </a:r>
            <a:r>
              <a:rPr lang="en-US" dirty="0"/>
              <a:t> </a:t>
            </a:r>
            <a:r>
              <a:rPr lang="uk-UA" dirty="0"/>
              <a:t>з</a:t>
            </a:r>
            <a:r>
              <a:rPr lang="en-US" dirty="0"/>
              <a:t> (</a:t>
            </a:r>
            <a:r>
              <a:rPr lang="en-US" dirty="0" err="1"/>
              <a:t>x:xs</a:t>
            </a:r>
            <a:r>
              <a:rPr lang="en-US" dirty="0"/>
              <a:t>) =&gt;</a:t>
            </a:r>
            <a:endParaRPr lang="uk-UA" dirty="0"/>
          </a:p>
          <a:p>
            <a:pPr lvl="2"/>
            <a:r>
              <a:rPr lang="en-US" dirty="0"/>
              <a:t> x=1, </a:t>
            </a:r>
            <a:r>
              <a:rPr lang="en-US" dirty="0" err="1"/>
              <a:t>xs</a:t>
            </a:r>
            <a:r>
              <a:rPr lang="en-US" dirty="0"/>
              <a:t>=[2] </a:t>
            </a:r>
            <a:r>
              <a:rPr lang="uk-UA" dirty="0"/>
              <a:t>і виконується виклик </a:t>
            </a:r>
            <a:r>
              <a:rPr lang="en-US" dirty="0"/>
              <a:t>last [2]</a:t>
            </a:r>
          </a:p>
          <a:p>
            <a:pPr lvl="1"/>
            <a:r>
              <a:rPr lang="en-US" dirty="0"/>
              <a:t>[2] </a:t>
            </a:r>
            <a:r>
              <a:rPr lang="uk-UA" dirty="0" err="1"/>
              <a:t>співставляється</a:t>
            </a:r>
            <a:r>
              <a:rPr lang="en-US" dirty="0"/>
              <a:t> </a:t>
            </a:r>
            <a:r>
              <a:rPr lang="uk-UA" dirty="0"/>
              <a:t>з</a:t>
            </a:r>
            <a:r>
              <a:rPr lang="en-US" dirty="0"/>
              <a:t> [x] =&gt;</a:t>
            </a:r>
          </a:p>
          <a:p>
            <a:pPr lvl="2"/>
            <a:r>
              <a:rPr lang="en-US" dirty="0"/>
              <a:t>x=2 </a:t>
            </a:r>
            <a:r>
              <a:rPr lang="uk-UA" dirty="0"/>
              <a:t>результат виконання 2</a:t>
            </a:r>
          </a:p>
          <a:p>
            <a:r>
              <a:rPr lang="uk-UA" dirty="0"/>
              <a:t>Виконання виклику </a:t>
            </a:r>
            <a:r>
              <a:rPr lang="en-US" dirty="0"/>
              <a:t>last []</a:t>
            </a:r>
          </a:p>
          <a:p>
            <a:pPr lvl="1"/>
            <a:r>
              <a:rPr lang="uk-UA" dirty="0"/>
              <a:t>Програмна помилка – немає співставлення!</a:t>
            </a:r>
          </a:p>
          <a:p>
            <a:r>
              <a:rPr lang="uk-UA" dirty="0"/>
              <a:t>Необхідно додати рівняння (</a:t>
            </a:r>
            <a:r>
              <a:rPr lang="uk-UA" dirty="0" err="1"/>
              <a:t>клоуз</a:t>
            </a:r>
            <a:r>
              <a:rPr lang="uk-UA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 []   = error ”Empty  list !”</a:t>
            </a:r>
          </a:p>
          <a:p>
            <a:endParaRPr lang="uk-UA" dirty="0"/>
          </a:p>
          <a:p>
            <a:endParaRPr lang="uk-UA" dirty="0"/>
          </a:p>
          <a:p>
            <a:pPr lvl="1"/>
            <a:endParaRPr lang="uk-UA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7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зразків і їх співставлення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136904" cy="48245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[]</a:t>
            </a:r>
            <a:r>
              <a:rPr lang="uk-UA" dirty="0"/>
              <a:t> </a:t>
            </a:r>
            <a:r>
              <a:rPr lang="en-US" dirty="0"/>
              <a:t>           </a:t>
            </a:r>
            <a:r>
              <a:rPr lang="uk-UA" dirty="0"/>
              <a:t> -  порожній список</a:t>
            </a:r>
            <a:endParaRPr lang="en-US" dirty="0"/>
          </a:p>
          <a:p>
            <a:r>
              <a:rPr lang="en-US" dirty="0"/>
              <a:t>[1,2]</a:t>
            </a:r>
            <a:r>
              <a:rPr lang="uk-UA" dirty="0"/>
              <a:t>  </a:t>
            </a:r>
            <a:r>
              <a:rPr lang="en-US" dirty="0"/>
              <a:t>       </a:t>
            </a:r>
            <a:r>
              <a:rPr lang="uk-UA" dirty="0"/>
              <a:t>- список</a:t>
            </a:r>
            <a:r>
              <a:rPr lang="en-US" dirty="0"/>
              <a:t> [1,2]</a:t>
            </a:r>
          </a:p>
          <a:p>
            <a:r>
              <a:rPr lang="en-US" dirty="0"/>
              <a:t>pat1: pat2 </a:t>
            </a:r>
            <a:r>
              <a:rPr lang="uk-UA" dirty="0"/>
              <a:t>- непорожній список, у якого</a:t>
            </a:r>
            <a:r>
              <a:rPr lang="en-US" dirty="0"/>
              <a:t>   </a:t>
            </a:r>
          </a:p>
          <a:p>
            <a:pPr lvl="1"/>
            <a:r>
              <a:rPr lang="uk-UA" dirty="0"/>
              <a:t>«Голова» </a:t>
            </a:r>
            <a:r>
              <a:rPr lang="uk-UA" dirty="0" err="1"/>
              <a:t>співставляється</a:t>
            </a:r>
            <a:r>
              <a:rPr lang="uk-UA" dirty="0"/>
              <a:t> з </a:t>
            </a:r>
            <a:r>
              <a:rPr lang="en-US" dirty="0"/>
              <a:t>pat1</a:t>
            </a:r>
          </a:p>
          <a:p>
            <a:pPr lvl="1"/>
            <a:r>
              <a:rPr lang="uk-UA" dirty="0"/>
              <a:t>«Хвіст» </a:t>
            </a:r>
            <a:r>
              <a:rPr lang="uk-UA" dirty="0" err="1"/>
              <a:t>співставляється</a:t>
            </a:r>
            <a:r>
              <a:rPr lang="uk-UA" dirty="0"/>
              <a:t> з </a:t>
            </a:r>
            <a:r>
              <a:rPr lang="en-US" dirty="0"/>
              <a:t>pat2</a:t>
            </a:r>
            <a:endParaRPr lang="uk-UA" dirty="0"/>
          </a:p>
          <a:p>
            <a:r>
              <a:rPr lang="en-US" dirty="0"/>
              <a:t>[pat1, …, </a:t>
            </a:r>
            <a:r>
              <a:rPr lang="en-US" dirty="0" err="1"/>
              <a:t>patn</a:t>
            </a:r>
            <a:r>
              <a:rPr lang="en-US" dirty="0"/>
              <a:t>] – </a:t>
            </a:r>
            <a:r>
              <a:rPr lang="uk-UA" dirty="0"/>
              <a:t>список </a:t>
            </a:r>
            <a:r>
              <a:rPr lang="en-US" dirty="0"/>
              <a:t>n</a:t>
            </a:r>
            <a:r>
              <a:rPr lang="uk-UA" dirty="0"/>
              <a:t> елементів, кожний з яких </a:t>
            </a:r>
            <a:r>
              <a:rPr lang="uk-UA" dirty="0" err="1"/>
              <a:t>співставлється</a:t>
            </a:r>
            <a:r>
              <a:rPr lang="uk-UA" dirty="0"/>
              <a:t> з</a:t>
            </a:r>
            <a:r>
              <a:rPr lang="en-US" dirty="0"/>
              <a:t> </a:t>
            </a:r>
            <a:r>
              <a:rPr lang="uk-UA" dirty="0"/>
              <a:t>відповідним зразком </a:t>
            </a:r>
            <a:r>
              <a:rPr lang="en-US" dirty="0"/>
              <a:t>pat1, …, </a:t>
            </a:r>
            <a:r>
              <a:rPr lang="en-US" dirty="0" err="1"/>
              <a:t>patn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/>
              <a:t>name </a:t>
            </a:r>
            <a:r>
              <a:rPr lang="uk-UA" dirty="0"/>
              <a:t>і</a:t>
            </a:r>
            <a:r>
              <a:rPr lang="en-US" dirty="0"/>
              <a:t>  _</a:t>
            </a:r>
            <a:r>
              <a:rPr lang="uk-UA" dirty="0"/>
              <a:t>  </a:t>
            </a:r>
            <a:r>
              <a:rPr lang="uk-UA" dirty="0" err="1"/>
              <a:t>співставляється</a:t>
            </a:r>
            <a:r>
              <a:rPr lang="uk-UA" dirty="0"/>
              <a:t> завжди</a:t>
            </a:r>
            <a:endParaRPr lang="en-US" dirty="0"/>
          </a:p>
          <a:p>
            <a:pPr lvl="1"/>
            <a:r>
              <a:rPr lang="en-US" dirty="0"/>
              <a:t>last (_:</a:t>
            </a:r>
            <a:r>
              <a:rPr lang="en-US" dirty="0" err="1"/>
              <a:t>xs</a:t>
            </a:r>
            <a:r>
              <a:rPr lang="en-US" dirty="0"/>
              <a:t>) = last </a:t>
            </a:r>
            <a:r>
              <a:rPr lang="en-US" dirty="0" err="1"/>
              <a:t>xs</a:t>
            </a:r>
            <a:r>
              <a:rPr lang="uk-UA" dirty="0"/>
              <a:t>       -- одне з рівнянь означення функції </a:t>
            </a:r>
            <a:r>
              <a:rPr lang="en-US" dirty="0"/>
              <a:t>last</a:t>
            </a:r>
          </a:p>
          <a:p>
            <a:r>
              <a:rPr lang="en-US" dirty="0" err="1"/>
              <a:t>name@pat</a:t>
            </a:r>
            <a:r>
              <a:rPr lang="en-US" dirty="0"/>
              <a:t> </a:t>
            </a:r>
            <a:r>
              <a:rPr lang="uk-UA" dirty="0"/>
              <a:t>– </a:t>
            </a:r>
            <a:r>
              <a:rPr lang="uk-UA" dirty="0" err="1"/>
              <a:t>співставляється</a:t>
            </a:r>
            <a:r>
              <a:rPr lang="uk-UA" dirty="0"/>
              <a:t> зі зразком</a:t>
            </a:r>
            <a:r>
              <a:rPr lang="en-US" dirty="0"/>
              <a:t> pat</a:t>
            </a:r>
          </a:p>
          <a:p>
            <a:pPr lvl="1"/>
            <a:r>
              <a:rPr lang="en-US" dirty="0"/>
              <a:t>pat </a:t>
            </a:r>
            <a:r>
              <a:rPr lang="uk-UA" dirty="0"/>
              <a:t>-</a:t>
            </a:r>
            <a:r>
              <a:rPr lang="en-US" dirty="0"/>
              <a:t> </a:t>
            </a:r>
            <a:r>
              <a:rPr lang="uk-UA" dirty="0"/>
              <a:t>виконується </a:t>
            </a:r>
            <a:r>
              <a:rPr lang="uk-UA" dirty="0" err="1"/>
              <a:t>зв»язування</a:t>
            </a:r>
            <a:r>
              <a:rPr lang="uk-UA" dirty="0"/>
              <a:t> всіх змінних з</a:t>
            </a:r>
            <a:r>
              <a:rPr lang="en-US" dirty="0"/>
              <a:t> pat</a:t>
            </a:r>
          </a:p>
          <a:p>
            <a:pPr lvl="1"/>
            <a:r>
              <a:rPr lang="en-US" dirty="0"/>
              <a:t>name </a:t>
            </a:r>
            <a:r>
              <a:rPr lang="uk-UA" dirty="0"/>
              <a:t>– (додатково) </a:t>
            </a:r>
            <a:r>
              <a:rPr lang="uk-UA" dirty="0" err="1"/>
              <a:t>зв»язується</a:t>
            </a:r>
            <a:r>
              <a:rPr lang="uk-UA" dirty="0"/>
              <a:t> з усім аргументом</a:t>
            </a:r>
            <a:endParaRPr lang="en-US" dirty="0"/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headDup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[a]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headDup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      = []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headDup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l@(x: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_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x:l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11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функцій </a:t>
            </a:r>
            <a:r>
              <a:rPr lang="en-US" dirty="0"/>
              <a:t>(</a:t>
            </a:r>
            <a:r>
              <a:rPr lang="uk-UA" dirty="0"/>
              <a:t>зразки)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628800"/>
            <a:ext cx="756084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:: [a]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[]       = 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1+ 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 []      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(x:xs) = x + sum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------------------------------------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:: (a -&gt; b) -&gt; [a] -&gt; [b]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_ []      = []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f (x:xs) =  f x : map f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Анонімна функція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484784"/>
            <a:ext cx="7992888" cy="475252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Анонімна функція (</a:t>
            </a:r>
            <a:r>
              <a:rPr lang="uk-UA" dirty="0" err="1"/>
              <a:t>функція</a:t>
            </a:r>
            <a:r>
              <a:rPr lang="uk-UA" dirty="0"/>
              <a:t> без імені) створюється за допомогою </a:t>
            </a:r>
            <a:r>
              <a:rPr lang="el-GR" dirty="0"/>
              <a:t>λ</a:t>
            </a:r>
            <a:r>
              <a:rPr lang="uk-UA" dirty="0" err="1"/>
              <a:t>-абстракції</a:t>
            </a:r>
            <a:endParaRPr lang="uk-UA" dirty="0"/>
          </a:p>
          <a:p>
            <a:pPr lvl="1">
              <a:buNone/>
            </a:pPr>
            <a:r>
              <a:rPr lang="en-US" dirty="0"/>
              <a:t>\pat1 … </a:t>
            </a:r>
            <a:r>
              <a:rPr lang="en-US" dirty="0" err="1"/>
              <a:t>patn</a:t>
            </a:r>
            <a:r>
              <a:rPr lang="en-US" dirty="0"/>
              <a:t> -&gt; exp  (n ≥ 1)</a:t>
            </a:r>
          </a:p>
          <a:p>
            <a:pPr lvl="2"/>
            <a:r>
              <a:rPr lang="en-US" dirty="0"/>
              <a:t>pat1 .. </a:t>
            </a:r>
            <a:r>
              <a:rPr lang="en-US" dirty="0" err="1"/>
              <a:t>patn</a:t>
            </a:r>
            <a:r>
              <a:rPr lang="en-US" dirty="0"/>
              <a:t> –</a:t>
            </a:r>
            <a:r>
              <a:rPr lang="uk-UA" dirty="0"/>
              <a:t> зразки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exp   - </a:t>
            </a:r>
            <a:r>
              <a:rPr lang="uk-UA" dirty="0"/>
              <a:t>вираз</a:t>
            </a:r>
          </a:p>
          <a:p>
            <a:r>
              <a:rPr lang="uk-UA" dirty="0"/>
              <a:t>Функцію </a:t>
            </a:r>
            <a:r>
              <a:rPr lang="en-US" dirty="0"/>
              <a:t>simple </a:t>
            </a:r>
            <a:r>
              <a:rPr lang="uk-UA" dirty="0"/>
              <a:t>можна визначити використовуючи анонімну функцію</a:t>
            </a:r>
            <a:endParaRPr lang="en-US" dirty="0"/>
          </a:p>
          <a:p>
            <a:pPr lvl="1"/>
            <a:r>
              <a:rPr lang="en-US" dirty="0"/>
              <a:t>simple = \ x y z -&gt; </a:t>
            </a:r>
            <a:r>
              <a:rPr lang="en-US" dirty="0" err="1"/>
              <a:t>x+y+z</a:t>
            </a:r>
            <a:endParaRPr lang="uk-UA" dirty="0"/>
          </a:p>
          <a:p>
            <a:r>
              <a:rPr lang="uk-UA" dirty="0"/>
              <a:t>Часто задають аргументи для функції </a:t>
            </a:r>
            <a:r>
              <a:rPr lang="en-US" dirty="0"/>
              <a:t>map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 --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додає 1 до всіх елементів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map (\ x -&gt; x+1)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Еквівалентно (</a:t>
            </a:r>
            <a:r>
              <a:rPr lang="el-GR" dirty="0"/>
              <a:t>η</a:t>
            </a:r>
            <a:r>
              <a:rPr lang="uk-UA" dirty="0" err="1"/>
              <a:t>-редукція</a:t>
            </a:r>
            <a:r>
              <a:rPr lang="uk-UA" dirty="0"/>
              <a:t>)</a:t>
            </a:r>
          </a:p>
          <a:p>
            <a:pPr lvl="1">
              <a:buNone/>
            </a:pPr>
            <a:r>
              <a:rPr lang="en-US" dirty="0"/>
              <a:t>add1 = map (\x -&gt; x+1) 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Умови (охоронні вирази)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Умови або охоронні вирази (аналог </a:t>
            </a:r>
            <a:r>
              <a:rPr lang="en-US" dirty="0"/>
              <a:t>if-then-else</a:t>
            </a:r>
            <a:r>
              <a:rPr lang="uk-UA" dirty="0"/>
              <a:t>) використовуються, щоб робити вибір в функціях.</a:t>
            </a:r>
            <a:endParaRPr lang="en-US" dirty="0"/>
          </a:p>
          <a:p>
            <a:r>
              <a:rPr lang="uk-UA" dirty="0"/>
              <a:t>Загальний вигляд в одному рівнянні (</a:t>
            </a:r>
            <a:r>
              <a:rPr lang="uk-UA" dirty="0" err="1"/>
              <a:t>клоузі</a:t>
            </a:r>
            <a:r>
              <a:rPr lang="uk-UA" dirty="0"/>
              <a:t>) </a:t>
            </a:r>
            <a:r>
              <a:rPr lang="en-US" dirty="0"/>
              <a:t>(n≥0,m≥1)</a:t>
            </a:r>
            <a:endParaRPr lang="uk-UA" dirty="0"/>
          </a:p>
          <a:p>
            <a:pPr lvl="1">
              <a:buNone/>
            </a:pPr>
            <a:r>
              <a:rPr lang="en-US" dirty="0"/>
              <a:t>name pat1 … </a:t>
            </a:r>
            <a:r>
              <a:rPr lang="en-US" dirty="0" err="1"/>
              <a:t>patn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| guard1  = expr1</a:t>
            </a:r>
          </a:p>
          <a:p>
            <a:pPr lvl="1">
              <a:buNone/>
            </a:pPr>
            <a:r>
              <a:rPr lang="en-US" dirty="0"/>
              <a:t>    ……………</a:t>
            </a:r>
          </a:p>
          <a:p>
            <a:pPr lvl="1">
              <a:buNone/>
            </a:pPr>
            <a:r>
              <a:rPr lang="en-US" dirty="0"/>
              <a:t>    | </a:t>
            </a:r>
            <a:r>
              <a:rPr lang="en-US" dirty="0" err="1"/>
              <a:t>guardm</a:t>
            </a:r>
            <a:r>
              <a:rPr lang="en-US" dirty="0"/>
              <a:t> = </a:t>
            </a:r>
            <a:r>
              <a:rPr lang="en-US" dirty="0" err="1"/>
              <a:t>exprm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 Часто остання умова </a:t>
            </a:r>
            <a:r>
              <a:rPr lang="en-US" dirty="0"/>
              <a:t>otherwise -  </a:t>
            </a:r>
            <a:r>
              <a:rPr lang="uk-UA" dirty="0"/>
              <a:t>функція-константа завжди</a:t>
            </a:r>
            <a:r>
              <a:rPr lang="en-US" dirty="0"/>
              <a:t> =</a:t>
            </a:r>
            <a:r>
              <a:rPr lang="uk-UA" dirty="0"/>
              <a:t>=</a:t>
            </a:r>
            <a:r>
              <a:rPr lang="en-US" dirty="0"/>
              <a:t> True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Спочатку виконується співставлення зі зразком щоб вибрати рівняння(</a:t>
            </a:r>
            <a:r>
              <a:rPr lang="uk-UA" dirty="0" err="1"/>
              <a:t>клоуз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для обчислення</a:t>
            </a:r>
          </a:p>
          <a:p>
            <a:pPr lvl="1"/>
            <a:r>
              <a:rPr lang="uk-UA" dirty="0"/>
              <a:t>Перебираються послідовно умови (охоронні вирази), знаходячи першу зі значенням </a:t>
            </a:r>
            <a:r>
              <a:rPr lang="en-US" dirty="0"/>
              <a:t>True</a:t>
            </a:r>
          </a:p>
          <a:p>
            <a:pPr lvl="1"/>
            <a:r>
              <a:rPr lang="uk-UA" dirty="0"/>
              <a:t> Якщо жоден з умов (охоронних виразів) не задовольняє</a:t>
            </a:r>
          </a:p>
          <a:p>
            <a:pPr lvl="2"/>
            <a:r>
              <a:rPr lang="uk-UA" dirty="0"/>
              <a:t>Виконується співставлення зі зразком для наступних рівнянь (</a:t>
            </a:r>
            <a:r>
              <a:rPr lang="uk-UA" dirty="0" err="1"/>
              <a:t>клоузів</a:t>
            </a:r>
            <a:r>
              <a:rPr lang="uk-UA" dirty="0"/>
              <a:t>)</a:t>
            </a:r>
          </a:p>
          <a:p>
            <a:pPr lvl="2"/>
            <a:r>
              <a:rPr lang="uk-UA" dirty="0"/>
              <a:t>Якщо немає  більше рівнянь (</a:t>
            </a:r>
            <a:r>
              <a:rPr lang="uk-UA" dirty="0" err="1"/>
              <a:t>клоузів</a:t>
            </a:r>
            <a:r>
              <a:rPr lang="uk-UA" dirty="0"/>
              <a:t>)</a:t>
            </a:r>
            <a:r>
              <a:rPr lang="en-US" dirty="0"/>
              <a:t> ==&gt; </a:t>
            </a:r>
            <a:r>
              <a:rPr lang="uk-UA" dirty="0"/>
              <a:t> зупинка обчислень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max :: Int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max  x y | x &gt; y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| otherwise = y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57200"/>
            <a:ext cx="8928992" cy="838200"/>
          </a:xfrm>
        </p:spPr>
        <p:txBody>
          <a:bodyPr/>
          <a:lstStyle/>
          <a:p>
            <a:r>
              <a:rPr lang="uk-UA" dirty="0"/>
              <a:t>Приклади функцій (охоронні вирази)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484784"/>
            <a:ext cx="8136904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Char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 : 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y : _)) | x &gt; y = ’G’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                             | x &lt; y = ’L’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_ = ’N’</a:t>
            </a:r>
            <a:endParaRPr lang="uk-UA" dirty="0">
              <a:solidFill>
                <a:schemeClr val="accent5">
                  <a:lumMod val="10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[]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| x&gt;0        = x 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|otherwise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------------------------------------------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:: (a -&gt; Bool) -&gt; [a] -&gt; [a]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_ []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[]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p (x:xs)  | p x         = x : 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|otherwise = 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724128" y="1628800"/>
            <a:ext cx="2808312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*Hp02Funct&gt;</a:t>
            </a:r>
            <a:r>
              <a:rPr lang="en-US" sz="1400" dirty="0"/>
              <a:t> </a:t>
            </a:r>
            <a:r>
              <a:rPr lang="en-US" sz="1400" dirty="0" err="1"/>
              <a:t>compBeg</a:t>
            </a:r>
            <a:r>
              <a:rPr lang="en-US" sz="1400" dirty="0"/>
              <a:t> [4,5,6]</a:t>
            </a:r>
          </a:p>
          <a:p>
            <a:r>
              <a:rPr lang="en-US" sz="1400" dirty="0"/>
              <a:t>'L'</a:t>
            </a:r>
          </a:p>
          <a:p>
            <a:r>
              <a:rPr lang="en-US" sz="1400" b="1" dirty="0"/>
              <a:t>*Hp02Funct&gt;</a:t>
            </a:r>
            <a:r>
              <a:rPr lang="en-US" sz="1400" dirty="0"/>
              <a:t> </a:t>
            </a:r>
            <a:r>
              <a:rPr lang="en-US" sz="1400" dirty="0" err="1"/>
              <a:t>compBeg</a:t>
            </a:r>
            <a:r>
              <a:rPr lang="en-US" sz="1400" dirty="0"/>
              <a:t> [8,5,6]</a:t>
            </a:r>
          </a:p>
          <a:p>
            <a:r>
              <a:rPr lang="en-US" sz="1400" dirty="0"/>
              <a:t>'G'</a:t>
            </a:r>
          </a:p>
          <a:p>
            <a:r>
              <a:rPr lang="en-US" sz="1400" b="1"/>
              <a:t>*Hp02Funct</a:t>
            </a:r>
            <a:r>
              <a:rPr lang="en-US" sz="1400" b="1" dirty="0"/>
              <a:t>&gt;</a:t>
            </a:r>
            <a:r>
              <a:rPr lang="en-US" sz="1400" dirty="0"/>
              <a:t> </a:t>
            </a:r>
            <a:r>
              <a:rPr lang="en-US" sz="1400" dirty="0" err="1"/>
              <a:t>compBeg</a:t>
            </a:r>
            <a:r>
              <a:rPr lang="en-US" sz="1400" dirty="0"/>
              <a:t> [5,5,6]</a:t>
            </a:r>
          </a:p>
          <a:p>
            <a:r>
              <a:rPr lang="en-US" sz="1400" dirty="0"/>
              <a:t>'N'</a:t>
            </a:r>
          </a:p>
        </p:txBody>
      </p:sp>
    </p:spTree>
    <p:extLst>
      <p:ext uri="{BB962C8B-B14F-4D97-AF65-F5344CB8AC3E}">
        <p14:creationId xmlns:p14="http://schemas.microsoft.com/office/powerpoint/2010/main" val="37917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Конструкції </a:t>
            </a:r>
            <a:r>
              <a:rPr lang="en-US" dirty="0"/>
              <a:t>let </a:t>
            </a:r>
            <a:r>
              <a:rPr lang="uk-UA" dirty="0"/>
              <a:t>і</a:t>
            </a:r>
            <a:r>
              <a:rPr lang="en-US" dirty="0"/>
              <a:t> where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354888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sum2, sum3 :: [Int] -&gt; Int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-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рекурсія і акумулятор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sum2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tot       = tot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x:xs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tot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tot+x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b="1" dirty="0"/>
              <a:t>let</a:t>
            </a:r>
            <a:r>
              <a:rPr lang="uk-UA" dirty="0"/>
              <a:t> –</a:t>
            </a:r>
            <a:r>
              <a:rPr lang="en-US" dirty="0"/>
              <a:t> </a:t>
            </a:r>
            <a:r>
              <a:rPr lang="uk-UA" dirty="0"/>
              <a:t>це вираз, в середині якого вводиться локальна функція 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Область її дії – від </a:t>
            </a:r>
            <a:r>
              <a:rPr lang="en-US" b="1" dirty="0"/>
              <a:t>let</a:t>
            </a:r>
            <a:r>
              <a:rPr lang="uk-UA" dirty="0"/>
              <a:t> до кінця виразу після </a:t>
            </a:r>
            <a:r>
              <a:rPr lang="en-US" b="1" dirty="0"/>
              <a:t>in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sum3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tot       = tot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tot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(tot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+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x)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– </a:t>
            </a:r>
            <a:r>
              <a:rPr lang="uk-UA" dirty="0"/>
              <a:t>це частина рівняння, що визначає функцію </a:t>
            </a:r>
            <a:r>
              <a:rPr lang="en-US" dirty="0" err="1"/>
              <a:t>sm</a:t>
            </a:r>
            <a:endParaRPr lang="en-US" dirty="0"/>
          </a:p>
          <a:p>
            <a:pPr lvl="1"/>
            <a:r>
              <a:rPr lang="uk-UA" dirty="0"/>
              <a:t>Область її дії – тіло рівняння, в якому визначається </a:t>
            </a:r>
            <a:r>
              <a:rPr lang="en-US" b="1" dirty="0"/>
              <a:t>where</a:t>
            </a:r>
            <a:r>
              <a:rPr lang="uk-UA" b="1" dirty="0"/>
              <a:t> 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667</TotalTime>
  <Words>2056</Words>
  <Application>Microsoft Office PowerPoint</Application>
  <PresentationFormat>Экран (4:3)</PresentationFormat>
  <Paragraphs>243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Tahoma</vt:lpstr>
      <vt:lpstr>Wingdings</vt:lpstr>
      <vt:lpstr>Haskell</vt:lpstr>
      <vt:lpstr>Функції</vt:lpstr>
      <vt:lpstr>Визначення і виконання функції</vt:lpstr>
      <vt:lpstr>Визначення і виконання - приклад</vt:lpstr>
      <vt:lpstr>Види зразків і їх співставлення</vt:lpstr>
      <vt:lpstr>Приклади функцій (зразки)</vt:lpstr>
      <vt:lpstr>Анонімна функція</vt:lpstr>
      <vt:lpstr>Умови (охоронні вирази)</vt:lpstr>
      <vt:lpstr>Приклади функцій (охоронні вирази)</vt:lpstr>
      <vt:lpstr>Конструкції let і where</vt:lpstr>
      <vt:lpstr>сase - вирази</vt:lpstr>
      <vt:lpstr>Двовимірний синтаксис</vt:lpstr>
      <vt:lpstr>Оператори і секції</vt:lpstr>
      <vt:lpstr>Пріоритет і асоціативність</vt:lpstr>
      <vt:lpstr>Застосування функції</vt:lpstr>
      <vt:lpstr>Функції згортки</vt:lpstr>
      <vt:lpstr>Функції прогонки</vt:lpstr>
      <vt:lpstr>Декларативний і композиційний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user</dc:creator>
  <cp:lastModifiedBy>Володимир Проценко</cp:lastModifiedBy>
  <cp:revision>82</cp:revision>
  <dcterms:created xsi:type="dcterms:W3CDTF">2015-12-18T07:00:50Z</dcterms:created>
  <dcterms:modified xsi:type="dcterms:W3CDTF">2018-09-13T05:03:34Z</dcterms:modified>
</cp:coreProperties>
</file>