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302" r:id="rId4"/>
    <p:sldId id="277" r:id="rId5"/>
    <p:sldId id="257" r:id="rId6"/>
    <p:sldId id="258" r:id="rId7"/>
    <p:sldId id="285" r:id="rId8"/>
    <p:sldId id="294" r:id="rId9"/>
    <p:sldId id="287" r:id="rId10"/>
    <p:sldId id="275" r:id="rId11"/>
    <p:sldId id="304" r:id="rId12"/>
    <p:sldId id="306" r:id="rId13"/>
    <p:sldId id="305" r:id="rId14"/>
    <p:sldId id="307" r:id="rId15"/>
    <p:sldId id="276" r:id="rId16"/>
    <p:sldId id="293" r:id="rId17"/>
    <p:sldId id="289" r:id="rId18"/>
    <p:sldId id="308" r:id="rId19"/>
    <p:sldId id="296" r:id="rId20"/>
    <p:sldId id="288" r:id="rId21"/>
    <p:sldId id="297" r:id="rId22"/>
    <p:sldId id="290" r:id="rId23"/>
  </p:sldIdLst>
  <p:sldSz cx="9144000" cy="6858000" type="screen4x3"/>
  <p:notesSz cx="6797675" cy="992663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43" autoAdjust="0"/>
  </p:normalViewPr>
  <p:slideViewPr>
    <p:cSldViewPr>
      <p:cViewPr varScale="1">
        <p:scale>
          <a:sx n="80" d="100"/>
          <a:sy n="80" d="100"/>
        </p:scale>
        <p:origin x="11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10.10.2018</a:t>
            </a:fld>
            <a:endParaRPr lang="uk-UA"/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ECFB5BF-0636-4943-A176-49344793BB9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10.10.2018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2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10.10.2018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16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10.10.2018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109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9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9395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893957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894010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rgbClr val="40458C"/>
                  </a:solidFill>
                </a:endParaRPr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rgbClr val="40458C"/>
                  </a:solidFill>
                </a:endParaRPr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rgbClr val="40458C"/>
                  </a:solidFill>
                </a:endParaRPr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894015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rgbClr val="40458C"/>
                  </a:solidFill>
                </a:endParaRPr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rgbClr val="40458C"/>
                  </a:solidFill>
                </a:endParaRPr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>
                <a:solidFill>
                  <a:srgbClr val="40458C"/>
                </a:solidFill>
              </a:rPr>
              <a:pPr/>
              <a:t>10.10.2018</a:t>
            </a:fld>
            <a:endParaRPr lang="ru-RU">
              <a:solidFill>
                <a:srgbClr val="40458C"/>
              </a:solidFill>
            </a:endParaRPr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40458C"/>
              </a:solidFill>
            </a:endParaRPr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E766A0AF-B17B-464C-BB7C-C69E5799B20E}" type="slidenum">
              <a:rPr lang="ru-RU" smtClean="0">
                <a:solidFill>
                  <a:srgbClr val="40458C"/>
                </a:solidFill>
              </a:rPr>
              <a:pPr/>
              <a:t>‹#›</a:t>
            </a:fld>
            <a:endParaRPr lang="ru-RU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63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>
                <a:solidFill>
                  <a:srgbClr val="40458C"/>
                </a:solidFill>
              </a:rPr>
              <a:pPr/>
              <a:t>10.10.2018</a:t>
            </a:fld>
            <a:endParaRPr lang="ru-RU">
              <a:solidFill>
                <a:srgbClr val="40458C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04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>
                <a:solidFill>
                  <a:srgbClr val="40458C"/>
                </a:solidFill>
              </a:rPr>
              <a:pPr/>
              <a:t>10.10.2018</a:t>
            </a:fld>
            <a:endParaRPr lang="ru-RU">
              <a:solidFill>
                <a:srgbClr val="40458C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902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>
                <a:solidFill>
                  <a:srgbClr val="40458C"/>
                </a:solidFill>
              </a:rPr>
              <a:pPr/>
              <a:t>10.10.2018</a:t>
            </a:fld>
            <a:endParaRPr lang="ru-RU">
              <a:solidFill>
                <a:srgbClr val="40458C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55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>
                <a:solidFill>
                  <a:srgbClr val="40458C"/>
                </a:solidFill>
              </a:rPr>
              <a:pPr/>
              <a:t>10.10.2018</a:t>
            </a:fld>
            <a:endParaRPr lang="ru-RU">
              <a:solidFill>
                <a:srgbClr val="40458C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96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>
                <a:solidFill>
                  <a:srgbClr val="40458C"/>
                </a:solidFill>
              </a:rPr>
              <a:pPr/>
              <a:t>10.10.2018</a:t>
            </a:fld>
            <a:endParaRPr lang="ru-RU">
              <a:solidFill>
                <a:srgbClr val="40458C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73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>
                <a:solidFill>
                  <a:srgbClr val="40458C"/>
                </a:solidFill>
              </a:rPr>
              <a:pPr/>
              <a:t>10.10.2018</a:t>
            </a:fld>
            <a:endParaRPr lang="ru-RU">
              <a:solidFill>
                <a:srgbClr val="40458C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0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10.10.2018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082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>
                <a:solidFill>
                  <a:srgbClr val="40458C"/>
                </a:solidFill>
              </a:rPr>
              <a:pPr/>
              <a:t>10.10.2018</a:t>
            </a:fld>
            <a:endParaRPr lang="ru-RU">
              <a:solidFill>
                <a:srgbClr val="40458C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798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>
                <a:solidFill>
                  <a:srgbClr val="40458C"/>
                </a:solidFill>
              </a:rPr>
              <a:pPr/>
              <a:t>10.10.2018</a:t>
            </a:fld>
            <a:endParaRPr lang="ru-RU">
              <a:solidFill>
                <a:srgbClr val="40458C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5024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>
                <a:solidFill>
                  <a:srgbClr val="40458C"/>
                </a:solidFill>
              </a:rPr>
              <a:pPr/>
              <a:t>10.10.2018</a:t>
            </a:fld>
            <a:endParaRPr lang="ru-RU">
              <a:solidFill>
                <a:srgbClr val="40458C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131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>
                <a:solidFill>
                  <a:srgbClr val="40458C"/>
                </a:solidFill>
              </a:rPr>
              <a:pPr/>
              <a:t>10.10.2018</a:t>
            </a:fld>
            <a:endParaRPr lang="ru-RU">
              <a:solidFill>
                <a:srgbClr val="40458C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4356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>
                <a:solidFill>
                  <a:srgbClr val="40458C"/>
                </a:solidFill>
              </a:rPr>
              <a:pPr/>
              <a:t>10.10.2018</a:t>
            </a:fld>
            <a:endParaRPr lang="ru-RU">
              <a:solidFill>
                <a:srgbClr val="40458C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6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10.10.2018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1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10.10.2018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10.10.2018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10.10.2018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10.10.2018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10.10.2018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1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10.10.2018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5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B88C8446-4E08-407F-B249-6EA8F94800F5}" type="datetimeFigureOut">
              <a:rPr lang="uk-UA" smtClean="0"/>
              <a:pPr/>
              <a:t>10.10.2018</a:t>
            </a:fld>
            <a:endParaRPr lang="uk-UA"/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93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92931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2932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89295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rgbClr val="40458C"/>
                </a:solidFill>
              </a:endParaRPr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rgbClr val="40458C"/>
                </a:solidFill>
              </a:endParaRPr>
            </a:p>
          </p:txBody>
        </p:sp>
        <p:grpSp>
          <p:nvGrpSpPr>
            <p:cNvPr id="892987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rgbClr val="40458C"/>
                  </a:solidFill>
                </a:endParaRPr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rgbClr val="40458C"/>
                  </a:solidFill>
                </a:endParaRPr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235AF04B-0E04-4DB2-AA06-023D275EA467}" type="datetimeFigureOut">
              <a:rPr lang="ru-RU" smtClean="0">
                <a:solidFill>
                  <a:srgbClr val="40458C"/>
                </a:solidFill>
              </a:rPr>
              <a:pPr/>
              <a:t>10.10.2018</a:t>
            </a:fld>
            <a:endParaRPr lang="ru-RU">
              <a:solidFill>
                <a:srgbClr val="40458C"/>
              </a:solidFill>
            </a:endParaRPr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ru-RU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77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Класи типів</a:t>
            </a:r>
            <a:r>
              <a:rPr lang="en-US" dirty="0"/>
              <a:t> </a:t>
            </a:r>
            <a:r>
              <a:rPr lang="uk-UA" dirty="0"/>
              <a:t>над контейнерами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3284984"/>
            <a:ext cx="5544616" cy="2016224"/>
          </a:xfrm>
        </p:spPr>
        <p:txBody>
          <a:bodyPr/>
          <a:lstStyle/>
          <a:p>
            <a:r>
              <a:rPr lang="uk-UA" dirty="0"/>
              <a:t>Клас </a:t>
            </a:r>
            <a:r>
              <a:rPr lang="en-US" dirty="0" err="1"/>
              <a:t>Functor</a:t>
            </a:r>
            <a:endParaRPr lang="uk-UA" dirty="0"/>
          </a:p>
          <a:p>
            <a:r>
              <a:rPr lang="uk-UA" dirty="0"/>
              <a:t>Клас </a:t>
            </a:r>
            <a:r>
              <a:rPr lang="en-US" dirty="0"/>
              <a:t>Applicative</a:t>
            </a:r>
          </a:p>
          <a:p>
            <a:r>
              <a:rPr lang="uk-UA" dirty="0"/>
              <a:t>Класи</a:t>
            </a:r>
            <a:r>
              <a:rPr lang="en-US" dirty="0"/>
              <a:t> Semigroup </a:t>
            </a:r>
            <a:r>
              <a:rPr lang="uk-UA" dirty="0"/>
              <a:t>і</a:t>
            </a:r>
            <a:r>
              <a:rPr lang="en-US" dirty="0"/>
              <a:t> Monoid</a:t>
            </a:r>
            <a:endParaRPr lang="uk-UA" dirty="0"/>
          </a:p>
          <a:p>
            <a:r>
              <a:rPr lang="uk-UA" dirty="0"/>
              <a:t>Клас </a:t>
            </a:r>
            <a:r>
              <a:rPr lang="en-US" dirty="0"/>
              <a:t>Foldable</a:t>
            </a:r>
            <a:endParaRPr lang="ru-RU" dirty="0"/>
          </a:p>
          <a:p>
            <a:endParaRPr lang="uk-UA" dirty="0"/>
          </a:p>
        </p:txBody>
      </p:sp>
      <p:pic>
        <p:nvPicPr>
          <p:cNvPr id="6" name="Picture 3" descr="Hask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116632"/>
            <a:ext cx="1621904" cy="1368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772400" cy="838200"/>
          </a:xfrm>
        </p:spPr>
        <p:txBody>
          <a:bodyPr/>
          <a:lstStyle/>
          <a:p>
            <a:r>
              <a:rPr lang="uk-UA" dirty="0"/>
              <a:t>Клас </a:t>
            </a:r>
            <a:r>
              <a:rPr lang="en-US" dirty="0"/>
              <a:t>Monoid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7999040" cy="518457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 Semigroup a =&gt; Monoid a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mempty</a:t>
            </a:r>
            <a:r>
              <a:rPr lang="en-US" dirty="0"/>
              <a:t>  :: a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mappend</a:t>
            </a:r>
            <a:r>
              <a:rPr lang="en-US" dirty="0"/>
              <a:t> :: a -&gt; a -&gt; a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mconcat</a:t>
            </a:r>
            <a:r>
              <a:rPr lang="en-US" dirty="0"/>
              <a:t> :: [a] -&gt; a </a:t>
            </a:r>
          </a:p>
          <a:p>
            <a:pPr>
              <a:buNone/>
            </a:pPr>
            <a:r>
              <a:rPr lang="en-US" dirty="0"/>
              <a:t>   -- </a:t>
            </a:r>
            <a:r>
              <a:rPr lang="uk-UA" dirty="0"/>
              <a:t>визначення за замовчуванням </a:t>
            </a:r>
            <a:r>
              <a:rPr lang="en-US" dirty="0" err="1"/>
              <a:t>mappend</a:t>
            </a:r>
            <a:r>
              <a:rPr lang="uk-UA" dirty="0"/>
              <a:t> і </a:t>
            </a:r>
            <a:r>
              <a:rPr lang="en-US" dirty="0" err="1"/>
              <a:t>mconcat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mappend</a:t>
            </a:r>
            <a:r>
              <a:rPr lang="en-US" dirty="0"/>
              <a:t> = (&lt;&gt;)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mconcat</a:t>
            </a:r>
            <a:r>
              <a:rPr lang="en-US" dirty="0"/>
              <a:t> = </a:t>
            </a:r>
            <a:r>
              <a:rPr lang="en-US" dirty="0" err="1"/>
              <a:t>foldr</a:t>
            </a:r>
            <a:r>
              <a:rPr lang="en-US" dirty="0"/>
              <a:t> </a:t>
            </a:r>
            <a:r>
              <a:rPr lang="en-US" dirty="0" err="1"/>
              <a:t>mappend</a:t>
            </a:r>
            <a:r>
              <a:rPr lang="en-US" dirty="0"/>
              <a:t> </a:t>
            </a:r>
            <a:r>
              <a:rPr lang="en-US" dirty="0" err="1"/>
              <a:t>mempty</a:t>
            </a:r>
            <a:endParaRPr lang="uk-UA" dirty="0"/>
          </a:p>
          <a:p>
            <a:pPr lvl="3">
              <a:buNone/>
            </a:pPr>
            <a:endParaRPr lang="uk-UA" dirty="0"/>
          </a:p>
          <a:p>
            <a:pPr lvl="1"/>
            <a:r>
              <a:rPr lang="uk-UA" dirty="0"/>
              <a:t>Клас типів з асоціативною бінарною операцією, що має одиницю </a:t>
            </a:r>
          </a:p>
          <a:p>
            <a:pPr lvl="2"/>
            <a:r>
              <a:rPr lang="uk-UA" dirty="0"/>
              <a:t>В алгебрі  </a:t>
            </a:r>
            <a:r>
              <a:rPr lang="uk-UA" dirty="0" err="1"/>
              <a:t>моноїд</a:t>
            </a:r>
            <a:r>
              <a:rPr lang="uk-UA" dirty="0"/>
              <a:t> – це </a:t>
            </a:r>
            <a:r>
              <a:rPr lang="uk-UA" dirty="0" err="1"/>
              <a:t>півгрупа</a:t>
            </a:r>
            <a:r>
              <a:rPr lang="uk-UA" dirty="0"/>
              <a:t> з нейтральним елементом </a:t>
            </a:r>
          </a:p>
          <a:p>
            <a:pPr lvl="1"/>
            <a:r>
              <a:rPr lang="uk-UA" dirty="0"/>
              <a:t>Мінімально повне визначення включає </a:t>
            </a:r>
            <a:r>
              <a:rPr lang="en-US" dirty="0" err="1"/>
              <a:t>mempty</a:t>
            </a:r>
            <a:endParaRPr lang="uk-UA" dirty="0"/>
          </a:p>
          <a:p>
            <a:pPr lvl="1"/>
            <a:r>
              <a:rPr lang="uk-UA" dirty="0"/>
              <a:t>Для екземплярів цього класу повинні виконуватися закони</a:t>
            </a:r>
          </a:p>
          <a:p>
            <a:pPr lvl="2"/>
            <a:r>
              <a:rPr lang="en-US" dirty="0" err="1"/>
              <a:t>mempty</a:t>
            </a:r>
            <a:r>
              <a:rPr lang="en-US" dirty="0"/>
              <a:t> &lt;&gt; x = x</a:t>
            </a:r>
            <a:endParaRPr lang="uk-UA" dirty="0"/>
          </a:p>
          <a:p>
            <a:pPr lvl="2"/>
            <a:r>
              <a:rPr lang="en-US" dirty="0"/>
              <a:t>x &lt;&gt; </a:t>
            </a:r>
            <a:r>
              <a:rPr lang="en-US" dirty="0" err="1"/>
              <a:t>mempty</a:t>
            </a:r>
            <a:r>
              <a:rPr lang="en-US" dirty="0"/>
              <a:t> = x</a:t>
            </a:r>
            <a:r>
              <a:rPr lang="uk-UA" dirty="0"/>
              <a:t> </a:t>
            </a:r>
            <a:endParaRPr lang="en-US" dirty="0"/>
          </a:p>
          <a:p>
            <a:pPr lvl="1"/>
            <a:r>
              <a:rPr lang="uk-UA" dirty="0"/>
              <a:t>Визначений в модулі </a:t>
            </a:r>
            <a:r>
              <a:rPr lang="en-US" dirty="0" err="1"/>
              <a:t>Data.Monoid</a:t>
            </a:r>
            <a:endParaRPr lang="en-US" dirty="0"/>
          </a:p>
          <a:p>
            <a:pPr lvl="1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45434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Логічні </a:t>
            </a:r>
            <a:r>
              <a:rPr lang="uk-UA" dirty="0" err="1"/>
              <a:t>моноїди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352928" cy="5256584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Для одного типу можна визначити лише один екземпляр класів </a:t>
            </a:r>
            <a:r>
              <a:rPr lang="en-US" dirty="0"/>
              <a:t>Semigroup </a:t>
            </a:r>
            <a:r>
              <a:rPr lang="uk-UA" dirty="0"/>
              <a:t>і </a:t>
            </a:r>
            <a:r>
              <a:rPr lang="en-US" dirty="0"/>
              <a:t>Monoid</a:t>
            </a:r>
            <a:endParaRPr lang="uk-UA" dirty="0"/>
          </a:p>
          <a:p>
            <a:pPr lvl="1"/>
            <a:r>
              <a:rPr lang="uk-UA" dirty="0"/>
              <a:t>Використовуючи </a:t>
            </a:r>
            <a:r>
              <a:rPr lang="en-US" b="1" dirty="0" err="1"/>
              <a:t>newtype</a:t>
            </a:r>
            <a:r>
              <a:rPr lang="uk-UA" b="1" dirty="0"/>
              <a:t> </a:t>
            </a:r>
            <a:r>
              <a:rPr lang="uk-UA" dirty="0"/>
              <a:t>– створюють “обгортки”  (</a:t>
            </a:r>
            <a:r>
              <a:rPr lang="en-US" dirty="0"/>
              <a:t>wrappers</a:t>
            </a:r>
            <a:r>
              <a:rPr lang="uk-UA" dirty="0"/>
              <a:t>) </a:t>
            </a:r>
            <a:r>
              <a:rPr lang="en-US" dirty="0"/>
              <a:t>- </a:t>
            </a:r>
            <a:r>
              <a:rPr lang="uk-UA" dirty="0"/>
              <a:t>декілька </a:t>
            </a:r>
            <a:r>
              <a:rPr lang="uk-UA" dirty="0" err="1"/>
              <a:t>об”яв</a:t>
            </a:r>
            <a:r>
              <a:rPr lang="uk-UA" dirty="0"/>
              <a:t> еквівалентних типів</a:t>
            </a:r>
          </a:p>
          <a:p>
            <a:pPr lvl="2"/>
            <a:r>
              <a:rPr lang="uk-UA" dirty="0"/>
              <a:t>Операція </a:t>
            </a:r>
            <a:r>
              <a:rPr lang="en-US" dirty="0"/>
              <a:t>||</a:t>
            </a:r>
            <a:r>
              <a:rPr lang="uk-UA" dirty="0"/>
              <a:t> і </a:t>
            </a:r>
            <a:r>
              <a:rPr lang="en-US" dirty="0"/>
              <a:t>False</a:t>
            </a:r>
            <a:r>
              <a:rPr lang="uk-UA" dirty="0"/>
              <a:t> нейтральний елемент   </a:t>
            </a:r>
            <a:r>
              <a:rPr lang="en-US" dirty="0"/>
              <a:t>(</a:t>
            </a:r>
            <a:r>
              <a:rPr lang="en-US" b="1" dirty="0" err="1"/>
              <a:t>newtype</a:t>
            </a:r>
            <a:r>
              <a:rPr lang="en-US" dirty="0"/>
              <a:t> Any)</a:t>
            </a:r>
            <a:endParaRPr lang="uk-UA" dirty="0"/>
          </a:p>
          <a:p>
            <a:pPr lvl="2"/>
            <a:r>
              <a:rPr lang="uk-UA" dirty="0"/>
              <a:t>Операція </a:t>
            </a:r>
            <a:r>
              <a:rPr lang="en-US" dirty="0"/>
              <a:t>&amp;&amp; </a:t>
            </a:r>
            <a:r>
              <a:rPr lang="uk-UA" dirty="0"/>
              <a:t>і </a:t>
            </a:r>
            <a:r>
              <a:rPr lang="en-US" dirty="0"/>
              <a:t>True</a:t>
            </a:r>
            <a:r>
              <a:rPr lang="uk-UA" dirty="0"/>
              <a:t> як нейтральний елемент</a:t>
            </a:r>
            <a:r>
              <a:rPr lang="en-US" dirty="0"/>
              <a:t>  (</a:t>
            </a:r>
            <a:r>
              <a:rPr lang="en-US" b="1" dirty="0" err="1"/>
              <a:t>newtype</a:t>
            </a:r>
            <a:r>
              <a:rPr lang="en-US" dirty="0"/>
              <a:t> All)</a:t>
            </a:r>
            <a:endParaRPr lang="uk-UA" dirty="0"/>
          </a:p>
          <a:p>
            <a:pPr lvl="1">
              <a:buNone/>
            </a:pPr>
            <a:r>
              <a:rPr lang="en-US" b="1" dirty="0" err="1"/>
              <a:t>newtype</a:t>
            </a:r>
            <a:r>
              <a:rPr lang="en-US" dirty="0"/>
              <a:t> Any = Any {</a:t>
            </a:r>
            <a:r>
              <a:rPr lang="en-US" dirty="0" err="1"/>
              <a:t>getAny</a:t>
            </a:r>
            <a:r>
              <a:rPr lang="en-US" dirty="0"/>
              <a:t> :: a} </a:t>
            </a:r>
            <a:r>
              <a:rPr lang="en-US" b="1" dirty="0"/>
              <a:t>deriving </a:t>
            </a:r>
            <a:r>
              <a:rPr lang="en-US" dirty="0"/>
              <a:t>(Eq, Ord, Read, Show)</a:t>
            </a:r>
          </a:p>
          <a:p>
            <a:pPr lvl="1">
              <a:buNone/>
            </a:pPr>
            <a:r>
              <a:rPr lang="en-US" b="1" dirty="0"/>
              <a:t>instance</a:t>
            </a:r>
            <a:r>
              <a:rPr lang="en-US" dirty="0"/>
              <a:t> Semigroup  Any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  Any x &lt;&gt; Any y = Any (x || y)</a:t>
            </a:r>
          </a:p>
          <a:p>
            <a:pPr lvl="1">
              <a:buNone/>
            </a:pPr>
            <a:r>
              <a:rPr lang="en-US" b="1" dirty="0"/>
              <a:t>instance</a:t>
            </a:r>
            <a:r>
              <a:rPr lang="en-US" dirty="0"/>
              <a:t> Monoid  Any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  </a:t>
            </a:r>
            <a:r>
              <a:rPr lang="en-US" dirty="0" err="1"/>
              <a:t>mempty</a:t>
            </a:r>
            <a:r>
              <a:rPr lang="en-US" dirty="0"/>
              <a:t>  = Any False</a:t>
            </a:r>
          </a:p>
          <a:p>
            <a:pPr lvl="5">
              <a:buNone/>
            </a:pPr>
            <a:r>
              <a:rPr lang="en-US" dirty="0"/>
              <a:t> </a:t>
            </a:r>
            <a:endParaRPr lang="uk-UA" dirty="0"/>
          </a:p>
          <a:p>
            <a:pPr lvl="1">
              <a:buNone/>
            </a:pPr>
            <a:r>
              <a:rPr lang="en-US" b="1" dirty="0" err="1"/>
              <a:t>newtype</a:t>
            </a:r>
            <a:r>
              <a:rPr lang="en-US" dirty="0"/>
              <a:t> All = All {</a:t>
            </a:r>
            <a:r>
              <a:rPr lang="en-US" dirty="0" err="1"/>
              <a:t>getAll</a:t>
            </a:r>
            <a:r>
              <a:rPr lang="en-US" dirty="0"/>
              <a:t> :: a}  </a:t>
            </a:r>
            <a:r>
              <a:rPr lang="en-US" b="1" dirty="0"/>
              <a:t>deriving</a:t>
            </a:r>
            <a:r>
              <a:rPr lang="en-US" dirty="0"/>
              <a:t> (Eq, Ord, Read, Show)</a:t>
            </a:r>
          </a:p>
          <a:p>
            <a:pPr lvl="1">
              <a:buNone/>
            </a:pPr>
            <a:r>
              <a:rPr lang="en-US" b="1" dirty="0"/>
              <a:t>instance</a:t>
            </a:r>
            <a:r>
              <a:rPr lang="en-US" dirty="0"/>
              <a:t> Semigroup  All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  All x &lt;&gt; All y = All (x &amp;&amp; y)</a:t>
            </a:r>
          </a:p>
          <a:p>
            <a:pPr lvl="1">
              <a:buNone/>
            </a:pPr>
            <a:r>
              <a:rPr lang="en-US" b="1" dirty="0"/>
              <a:t>instance</a:t>
            </a:r>
            <a:r>
              <a:rPr lang="en-US" dirty="0"/>
              <a:t>  Monoid  All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  </a:t>
            </a:r>
            <a:r>
              <a:rPr lang="en-US" dirty="0" err="1"/>
              <a:t>mempty</a:t>
            </a:r>
            <a:r>
              <a:rPr lang="en-US" dirty="0"/>
              <a:t>  = All  True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72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Числові </a:t>
            </a:r>
            <a:r>
              <a:rPr lang="uk-UA" dirty="0" err="1"/>
              <a:t>моноїди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352928" cy="5040560"/>
          </a:xfrm>
        </p:spPr>
        <p:txBody>
          <a:bodyPr>
            <a:normAutofit fontScale="92500" lnSpcReduction="20000"/>
          </a:bodyPr>
          <a:lstStyle/>
          <a:p>
            <a:pPr lvl="2"/>
            <a:r>
              <a:rPr lang="uk-UA" dirty="0"/>
              <a:t>Додавання і 0 як нейтральний елемент</a:t>
            </a:r>
            <a:r>
              <a:rPr lang="en-US" dirty="0"/>
              <a:t> (</a:t>
            </a:r>
            <a:r>
              <a:rPr lang="en-US" b="1" dirty="0" err="1"/>
              <a:t>newtype</a:t>
            </a:r>
            <a:r>
              <a:rPr lang="en-US" dirty="0"/>
              <a:t> Sum)</a:t>
            </a:r>
            <a:endParaRPr lang="uk-UA" dirty="0"/>
          </a:p>
          <a:p>
            <a:pPr lvl="2"/>
            <a:r>
              <a:rPr lang="uk-UA" dirty="0"/>
              <a:t>Множення і 1 як нейтральний елемент</a:t>
            </a:r>
            <a:r>
              <a:rPr lang="en-US" dirty="0"/>
              <a:t>  (</a:t>
            </a:r>
            <a:r>
              <a:rPr lang="en-US" b="1" dirty="0" err="1"/>
              <a:t>newtype</a:t>
            </a:r>
            <a:r>
              <a:rPr lang="en-US" dirty="0"/>
              <a:t> Product)</a:t>
            </a:r>
            <a:endParaRPr lang="uk-UA" dirty="0"/>
          </a:p>
          <a:p>
            <a:pPr lvl="1">
              <a:buNone/>
            </a:pPr>
            <a:r>
              <a:rPr lang="en-US" b="1" dirty="0" err="1"/>
              <a:t>newtype</a:t>
            </a:r>
            <a:r>
              <a:rPr lang="en-US" dirty="0"/>
              <a:t> Sum a = Sum {</a:t>
            </a:r>
            <a:r>
              <a:rPr lang="en-US" dirty="0" err="1"/>
              <a:t>getSum</a:t>
            </a:r>
            <a:r>
              <a:rPr lang="en-US" dirty="0"/>
              <a:t> :: a} </a:t>
            </a:r>
          </a:p>
          <a:p>
            <a:pPr lvl="1">
              <a:buNone/>
            </a:pPr>
            <a:r>
              <a:rPr lang="en-US" b="1" dirty="0"/>
              <a:t>                             deriving </a:t>
            </a:r>
            <a:r>
              <a:rPr lang="en-US" dirty="0"/>
              <a:t>(Eq, Ord, Read, Show)</a:t>
            </a:r>
          </a:p>
          <a:p>
            <a:pPr lvl="1">
              <a:buNone/>
            </a:pPr>
            <a:r>
              <a:rPr lang="en-US" b="1" dirty="0"/>
              <a:t>instance</a:t>
            </a:r>
            <a:r>
              <a:rPr lang="en-US" dirty="0"/>
              <a:t> Num a =&gt; Semigroup (Sum a)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  Sum x &lt;&gt; Sum y = Sum (x + y)</a:t>
            </a:r>
          </a:p>
          <a:p>
            <a:pPr lvl="1">
              <a:buNone/>
            </a:pPr>
            <a:r>
              <a:rPr lang="en-US" b="1" dirty="0"/>
              <a:t>instance</a:t>
            </a:r>
            <a:r>
              <a:rPr lang="en-US" dirty="0"/>
              <a:t> Num a =&gt; Monoid (Sum a)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  </a:t>
            </a:r>
            <a:r>
              <a:rPr lang="en-US" dirty="0" err="1"/>
              <a:t>mempty</a:t>
            </a:r>
            <a:r>
              <a:rPr lang="en-US" dirty="0"/>
              <a:t>  = Sum 0</a:t>
            </a:r>
          </a:p>
          <a:p>
            <a:pPr lvl="6">
              <a:buNone/>
            </a:pPr>
            <a:r>
              <a:rPr lang="en-US" dirty="0"/>
              <a:t> </a:t>
            </a:r>
            <a:endParaRPr lang="uk-UA" dirty="0"/>
          </a:p>
          <a:p>
            <a:pPr lvl="1">
              <a:buNone/>
            </a:pPr>
            <a:r>
              <a:rPr lang="en-US" b="1" dirty="0" err="1"/>
              <a:t>newtype</a:t>
            </a:r>
            <a:r>
              <a:rPr lang="en-US" dirty="0"/>
              <a:t> Product a = Product {</a:t>
            </a:r>
            <a:r>
              <a:rPr lang="en-US" dirty="0" err="1"/>
              <a:t>getProduct</a:t>
            </a:r>
            <a:r>
              <a:rPr lang="en-US" dirty="0"/>
              <a:t> :: a}  </a:t>
            </a:r>
          </a:p>
          <a:p>
            <a:pPr lvl="1">
              <a:buNone/>
            </a:pPr>
            <a:r>
              <a:rPr lang="en-US" b="1" dirty="0"/>
              <a:t>                               deriving</a:t>
            </a:r>
            <a:r>
              <a:rPr lang="en-US" dirty="0"/>
              <a:t> (Eq, Ord, Read, Show)</a:t>
            </a:r>
          </a:p>
          <a:p>
            <a:pPr lvl="1">
              <a:buNone/>
            </a:pPr>
            <a:r>
              <a:rPr lang="en-US" b="1" dirty="0"/>
              <a:t>instance</a:t>
            </a:r>
            <a:r>
              <a:rPr lang="en-US" dirty="0"/>
              <a:t> Num a =&gt; Semigroup (Product a)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  Product x &lt;&gt; Product y = Product (x + y)</a:t>
            </a:r>
          </a:p>
          <a:p>
            <a:pPr lvl="1">
              <a:buNone/>
            </a:pPr>
            <a:r>
              <a:rPr lang="en-US" b="1" dirty="0"/>
              <a:t>instance</a:t>
            </a:r>
            <a:r>
              <a:rPr lang="en-US" dirty="0"/>
              <a:t> Num a =&gt; Monoid (Product a)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  </a:t>
            </a:r>
            <a:r>
              <a:rPr lang="en-US" dirty="0" err="1"/>
              <a:t>mempty</a:t>
            </a:r>
            <a:r>
              <a:rPr lang="en-US" dirty="0"/>
              <a:t>  = Product </a:t>
            </a:r>
            <a:r>
              <a:rPr lang="uk-UA" dirty="0"/>
              <a:t> 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899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772400" cy="838200"/>
          </a:xfrm>
        </p:spPr>
        <p:txBody>
          <a:bodyPr/>
          <a:lstStyle/>
          <a:p>
            <a:r>
              <a:rPr lang="uk-UA" dirty="0" err="1"/>
              <a:t>Моноїди</a:t>
            </a:r>
            <a:r>
              <a:rPr lang="uk-UA" dirty="0"/>
              <a:t> </a:t>
            </a:r>
            <a:r>
              <a:rPr lang="en-US" dirty="0"/>
              <a:t>[a] </a:t>
            </a:r>
            <a:r>
              <a:rPr lang="uk-UA" dirty="0"/>
              <a:t>і </a:t>
            </a:r>
            <a:r>
              <a:rPr lang="en-US" dirty="0"/>
              <a:t>Maybe a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7999040" cy="518457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instance</a:t>
            </a:r>
            <a:r>
              <a:rPr lang="en-US" dirty="0"/>
              <a:t> Semigroup [a]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(&lt;&gt;) = (++)</a:t>
            </a:r>
          </a:p>
          <a:p>
            <a:pPr>
              <a:buNone/>
            </a:pPr>
            <a:r>
              <a:rPr lang="en-US" b="1" dirty="0" err="1"/>
              <a:t>instanse</a:t>
            </a:r>
            <a:r>
              <a:rPr lang="en-US" dirty="0"/>
              <a:t>   Monoid [a]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mempty</a:t>
            </a:r>
            <a:r>
              <a:rPr lang="en-US" dirty="0"/>
              <a:t>  = [] 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mconcat</a:t>
            </a:r>
            <a:r>
              <a:rPr lang="en-US" dirty="0"/>
              <a:t> </a:t>
            </a:r>
            <a:r>
              <a:rPr lang="en-US" dirty="0" err="1"/>
              <a:t>xss</a:t>
            </a:r>
            <a:r>
              <a:rPr lang="en-US" dirty="0"/>
              <a:t> = [x | </a:t>
            </a:r>
            <a:r>
              <a:rPr lang="en-US" dirty="0" err="1"/>
              <a:t>xs</a:t>
            </a:r>
            <a:r>
              <a:rPr lang="en-US" dirty="0"/>
              <a:t> &lt;- </a:t>
            </a:r>
            <a:r>
              <a:rPr lang="en-US" dirty="0" err="1"/>
              <a:t>xss</a:t>
            </a:r>
            <a:r>
              <a:rPr lang="en-US" dirty="0"/>
              <a:t>, x &lt;- </a:t>
            </a:r>
            <a:r>
              <a:rPr lang="en-US" dirty="0" err="1"/>
              <a:t>xs</a:t>
            </a:r>
            <a:r>
              <a:rPr lang="en-US" dirty="0"/>
              <a:t>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instance</a:t>
            </a:r>
            <a:r>
              <a:rPr lang="en-US" dirty="0"/>
              <a:t> Semigroup a =&gt; Semigroup (Maybe a)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Nothing &lt;&gt; b    = b </a:t>
            </a:r>
          </a:p>
          <a:p>
            <a:pPr>
              <a:buNone/>
            </a:pPr>
            <a:r>
              <a:rPr lang="en-US" dirty="0"/>
              <a:t>  a  &lt;&gt; Nothing    = a</a:t>
            </a:r>
          </a:p>
          <a:p>
            <a:pPr>
              <a:buNone/>
            </a:pPr>
            <a:r>
              <a:rPr lang="en-US" dirty="0"/>
              <a:t>  Just a &lt;&gt; Just b = Just (a &lt;&gt; b)</a:t>
            </a:r>
          </a:p>
          <a:p>
            <a:pPr>
              <a:buNone/>
            </a:pPr>
            <a:r>
              <a:rPr lang="en-US" b="1" dirty="0" err="1"/>
              <a:t>instanse</a:t>
            </a:r>
            <a:r>
              <a:rPr lang="en-US" dirty="0"/>
              <a:t>   Semigroup a =&gt; Monoid (Maybe a)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mempty</a:t>
            </a:r>
            <a:r>
              <a:rPr lang="en-US" dirty="0"/>
              <a:t>  = Nothing </a:t>
            </a:r>
          </a:p>
          <a:p>
            <a:pPr>
              <a:buNone/>
            </a:pPr>
            <a:endParaRPr lang="uk-UA" dirty="0"/>
          </a:p>
          <a:p>
            <a:pPr lvl="3">
              <a:buNone/>
            </a:pPr>
            <a:endParaRPr lang="uk-UA" dirty="0"/>
          </a:p>
          <a:p>
            <a:pPr lvl="1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36833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484784"/>
            <a:ext cx="7982272" cy="4032448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Нас цікавлять додатні числа </a:t>
            </a:r>
            <a:r>
              <a:rPr lang="ru-RU" dirty="0"/>
              <a:t>м</a:t>
            </a:r>
            <a:r>
              <a:rPr lang="uk-UA" dirty="0" err="1"/>
              <a:t>енші</a:t>
            </a:r>
            <a:r>
              <a:rPr lang="uk-UA" dirty="0"/>
              <a:t> 100, що діляться на 5 або 7, але не на 5 і 7 одночасно </a:t>
            </a:r>
          </a:p>
          <a:p>
            <a:pPr lvl="1"/>
            <a:r>
              <a:rPr lang="en-US" dirty="0" err="1"/>
              <a:t>gdList</a:t>
            </a:r>
            <a:r>
              <a:rPr lang="en-US" dirty="0"/>
              <a:t>      :: [Integer]</a:t>
            </a:r>
            <a:r>
              <a:rPr lang="uk-UA" dirty="0"/>
              <a:t>               --- список таких чисел </a:t>
            </a:r>
          </a:p>
          <a:p>
            <a:pPr lvl="1"/>
            <a:r>
              <a:rPr lang="en-US" dirty="0" err="1"/>
              <a:t>gdProduct</a:t>
            </a:r>
            <a:r>
              <a:rPr lang="en-US" dirty="0"/>
              <a:t> :: Integer</a:t>
            </a:r>
            <a:r>
              <a:rPr lang="uk-UA" dirty="0"/>
              <a:t>                --- добуток цих чисел </a:t>
            </a:r>
          </a:p>
          <a:p>
            <a:pPr lvl="1"/>
            <a:r>
              <a:rPr lang="en-US" dirty="0" err="1"/>
              <a:t>gdSum</a:t>
            </a:r>
            <a:r>
              <a:rPr lang="en-US" dirty="0"/>
              <a:t>      :: Integer</a:t>
            </a:r>
            <a:r>
              <a:rPr lang="uk-UA" dirty="0"/>
              <a:t>                </a:t>
            </a:r>
            <a:r>
              <a:rPr lang="en-US" dirty="0"/>
              <a:t>-</a:t>
            </a:r>
            <a:r>
              <a:rPr lang="uk-UA" dirty="0"/>
              <a:t>-- сума цих чисел </a:t>
            </a:r>
          </a:p>
          <a:p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--- використовуємо функції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Prelude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good :: Integer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Bool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good n 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let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div5 = n `mod` 5 == 0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div7 = n `mod` 7 == 0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(div5 || div7 ) &amp;&amp; not (div5 &amp;&amp; div7)   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4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gdList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= filter good [1..100] 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gdProduct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product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gdList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gdSum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= sum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gdList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</a:p>
          <a:p>
            <a:endParaRPr lang="uk-UA" dirty="0"/>
          </a:p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1511152" y="5473005"/>
            <a:ext cx="7632848" cy="138499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*Hp06ClassCon&gt; </a:t>
            </a:r>
            <a:r>
              <a:rPr lang="en-US" sz="1400" dirty="0" err="1"/>
              <a:t>gdList</a:t>
            </a:r>
            <a:endParaRPr lang="en-US" sz="1400" dirty="0"/>
          </a:p>
          <a:p>
            <a:r>
              <a:rPr lang="uk-UA" sz="1400" dirty="0"/>
              <a:t>[5,7,10,14,15,20,21,25,28,30,40,42,45,49,50,55,56,60,63,65,75,77,80,84,85,90,91,95,98,100]</a:t>
            </a:r>
          </a:p>
          <a:p>
            <a:r>
              <a:rPr lang="en-US" sz="1400" b="1" dirty="0"/>
              <a:t>*Hp06ClassCon&gt; </a:t>
            </a:r>
            <a:r>
              <a:rPr lang="en-US" sz="1400" dirty="0" err="1"/>
              <a:t>gdProduct</a:t>
            </a:r>
            <a:endParaRPr lang="en-US" sz="1400" dirty="0"/>
          </a:p>
          <a:p>
            <a:r>
              <a:rPr lang="uk-UA" sz="1400" dirty="0"/>
              <a:t>2285459065615225911332201280000000000000000000000</a:t>
            </a:r>
          </a:p>
          <a:p>
            <a:r>
              <a:rPr lang="en-US" sz="1400" b="1" dirty="0"/>
              <a:t>*Hp06ClassCon&gt; </a:t>
            </a:r>
            <a:r>
              <a:rPr lang="en-US" sz="1400" dirty="0" err="1"/>
              <a:t>gdSum</a:t>
            </a:r>
            <a:endParaRPr lang="en-US" sz="1400" dirty="0"/>
          </a:p>
          <a:p>
            <a:r>
              <a:rPr lang="uk-UA" sz="1400" dirty="0"/>
              <a:t>1575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Використання </a:t>
            </a:r>
            <a:r>
              <a:rPr lang="uk-UA" dirty="0" err="1"/>
              <a:t>моноїдів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126288" cy="5184576"/>
          </a:xfrm>
        </p:spPr>
        <p:txBody>
          <a:bodyPr>
            <a:normAutofit fontScale="62500" lnSpcReduction="20000"/>
          </a:bodyPr>
          <a:lstStyle/>
          <a:p>
            <a:r>
              <a:rPr lang="uk-UA" dirty="0"/>
              <a:t>Нас цікавлять додатні числа </a:t>
            </a:r>
            <a:r>
              <a:rPr lang="ru-RU" dirty="0"/>
              <a:t>м</a:t>
            </a:r>
            <a:r>
              <a:rPr lang="uk-UA" dirty="0" err="1"/>
              <a:t>еньші</a:t>
            </a:r>
            <a:r>
              <a:rPr lang="uk-UA" dirty="0"/>
              <a:t> 100, що діляться на 5 або 7, але не на 5 і 7 одночасно </a:t>
            </a:r>
          </a:p>
          <a:p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--- використовуємо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Data.Monoid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wMon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Monoid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 =&gt; (Integer -&gt; a) -&gt; a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wMon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=  go [1..100]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go []    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mempty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go (n:ns)| good n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 &lt;&gt; go ns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| otherwise = go ns</a:t>
            </a:r>
          </a:p>
          <a:p>
            <a:pPr lvl="3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gdListM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[Integer] 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gdListM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wMon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(:[])</a:t>
            </a:r>
          </a:p>
          <a:p>
            <a:pPr lvl="1"/>
            <a:r>
              <a:rPr lang="en-US" dirty="0"/>
              <a:t>(:[])</a:t>
            </a:r>
            <a:r>
              <a:rPr lang="uk-UA" dirty="0"/>
              <a:t> – секція операції (:) , теж саме, що і </a:t>
            </a:r>
            <a:r>
              <a:rPr lang="en-US" dirty="0"/>
              <a:t>(\x -&gt; [x])</a:t>
            </a:r>
          </a:p>
          <a:p>
            <a:pPr lvl="4"/>
            <a:endParaRPr lang="en-US" dirty="0"/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gdProductM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Integer 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gdProductM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getProduct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$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wMon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Product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en-US" dirty="0"/>
              <a:t>Product </a:t>
            </a:r>
            <a:r>
              <a:rPr lang="uk-UA" dirty="0"/>
              <a:t>- конструктор типа </a:t>
            </a:r>
            <a:r>
              <a:rPr lang="en-US" dirty="0"/>
              <a:t>Product</a:t>
            </a:r>
            <a:r>
              <a:rPr lang="uk-UA" dirty="0"/>
              <a:t>,  </a:t>
            </a:r>
            <a:r>
              <a:rPr lang="en-US" dirty="0" err="1"/>
              <a:t>getProduct</a:t>
            </a:r>
            <a:r>
              <a:rPr lang="en-US" dirty="0"/>
              <a:t> - </a:t>
            </a:r>
            <a:r>
              <a:rPr lang="uk-UA" dirty="0"/>
              <a:t>функція-селектор </a:t>
            </a:r>
            <a:endParaRPr lang="en-US" dirty="0"/>
          </a:p>
          <a:p>
            <a:pPr lvl="4"/>
            <a:endParaRPr lang="uk-UA" dirty="0"/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gdSumM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Integer 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gdSumM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getSum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$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wMon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Sum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en-US" dirty="0"/>
              <a:t>Sum</a:t>
            </a:r>
            <a:r>
              <a:rPr lang="uk-UA" dirty="0"/>
              <a:t> - конструктор типа </a:t>
            </a:r>
            <a:r>
              <a:rPr lang="en-US" dirty="0"/>
              <a:t>Sum</a:t>
            </a:r>
            <a:r>
              <a:rPr lang="uk-UA" dirty="0"/>
              <a:t>,  </a:t>
            </a:r>
            <a:r>
              <a:rPr lang="en-US" dirty="0" err="1"/>
              <a:t>getSum</a:t>
            </a:r>
            <a:r>
              <a:rPr lang="en-US" dirty="0"/>
              <a:t> - </a:t>
            </a:r>
            <a:r>
              <a:rPr lang="uk-UA" dirty="0"/>
              <a:t>функція-селектор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en-US" dirty="0"/>
              <a:t>Foldable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9776" y="1556792"/>
            <a:ext cx="8604448" cy="5094684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Клас контейнерів, що містить операцію згортки</a:t>
            </a:r>
          </a:p>
          <a:p>
            <a:pPr lvl="2"/>
            <a:r>
              <a:rPr lang="uk-UA" dirty="0"/>
              <a:t>Обчислення деякої підсумкової інформації із усіх елементів в контейнері</a:t>
            </a:r>
          </a:p>
          <a:p>
            <a:pPr lvl="1">
              <a:buNone/>
            </a:pPr>
            <a:r>
              <a:rPr lang="en-US" b="1" dirty="0"/>
              <a:t>class</a:t>
            </a:r>
            <a:r>
              <a:rPr lang="en-US" dirty="0"/>
              <a:t> Foldable t </a:t>
            </a:r>
            <a:r>
              <a:rPr lang="en-US" b="1" dirty="0"/>
              <a:t>where </a:t>
            </a:r>
          </a:p>
          <a:p>
            <a:pPr lvl="1">
              <a:buNone/>
            </a:pPr>
            <a:r>
              <a:rPr lang="en-US" dirty="0"/>
              <a:t>  </a:t>
            </a:r>
            <a:r>
              <a:rPr lang="en-US" dirty="0" err="1"/>
              <a:t>foldMap</a:t>
            </a:r>
            <a:r>
              <a:rPr lang="en-US" dirty="0"/>
              <a:t> :: </a:t>
            </a:r>
            <a:r>
              <a:rPr lang="en-US" dirty="0" err="1"/>
              <a:t>Monoid</a:t>
            </a:r>
            <a:r>
              <a:rPr lang="en-US" dirty="0"/>
              <a:t> m =&gt; (a -&gt; m) -&gt; t a -&gt; m</a:t>
            </a:r>
          </a:p>
          <a:p>
            <a:pPr lvl="1">
              <a:buNone/>
            </a:pPr>
            <a:r>
              <a:rPr lang="en-US" dirty="0"/>
              <a:t>  </a:t>
            </a:r>
            <a:r>
              <a:rPr lang="en-US" dirty="0" err="1"/>
              <a:t>foldr</a:t>
            </a:r>
            <a:r>
              <a:rPr lang="en-US" dirty="0"/>
              <a:t>, </a:t>
            </a:r>
            <a:r>
              <a:rPr lang="en-US" dirty="0" err="1"/>
              <a:t>foldr</a:t>
            </a:r>
            <a:r>
              <a:rPr lang="en-US" dirty="0"/>
              <a:t>’  :: (a -&gt; b -&gt; b) -&gt; b -&gt; t a -&gt; b</a:t>
            </a:r>
          </a:p>
          <a:p>
            <a:pPr lvl="1">
              <a:buNone/>
            </a:pPr>
            <a:r>
              <a:rPr lang="en-US" dirty="0"/>
              <a:t>  fold :: Monoid m =&gt; t m -&gt; m</a:t>
            </a:r>
          </a:p>
          <a:p>
            <a:pPr lvl="1">
              <a:buNone/>
            </a:pPr>
            <a:r>
              <a:rPr lang="en-US" dirty="0"/>
              <a:t>  </a:t>
            </a:r>
            <a:r>
              <a:rPr lang="en-US" dirty="0" err="1"/>
              <a:t>foldl</a:t>
            </a:r>
            <a:r>
              <a:rPr lang="en-US" dirty="0"/>
              <a:t>, </a:t>
            </a:r>
            <a:r>
              <a:rPr lang="en-US" dirty="0" err="1"/>
              <a:t>foldl</a:t>
            </a:r>
            <a:r>
              <a:rPr lang="en-US" dirty="0"/>
              <a:t>’ :: (a -&gt; b -&gt; a) -&gt; a -&gt; t b -&gt; a</a:t>
            </a:r>
          </a:p>
          <a:p>
            <a:pPr lvl="1">
              <a:buNone/>
            </a:pPr>
            <a:r>
              <a:rPr lang="en-US" dirty="0"/>
              <a:t>  foldr1, foldl1:: (a -&gt; a -&gt; a) -&gt; t a -&gt; a</a:t>
            </a:r>
          </a:p>
          <a:p>
            <a:pPr lvl="2"/>
            <a:r>
              <a:rPr lang="uk-UA" dirty="0"/>
              <a:t>Вид типу </a:t>
            </a:r>
            <a:r>
              <a:rPr lang="en-US" dirty="0"/>
              <a:t>t :: * -&gt; *  - </a:t>
            </a:r>
            <a:r>
              <a:rPr lang="uk-UA" dirty="0"/>
              <a:t>контейнер</a:t>
            </a:r>
          </a:p>
          <a:p>
            <a:pPr lvl="2"/>
            <a:r>
              <a:rPr lang="uk-UA" dirty="0"/>
              <a:t>Клас </a:t>
            </a:r>
            <a:r>
              <a:rPr lang="en-US" dirty="0"/>
              <a:t>Foldable </a:t>
            </a:r>
            <a:r>
              <a:rPr lang="uk-UA" dirty="0"/>
              <a:t>знаходиться в модулі</a:t>
            </a:r>
            <a:r>
              <a:rPr lang="en-US" dirty="0"/>
              <a:t> </a:t>
            </a:r>
            <a:r>
              <a:rPr lang="en-US" dirty="0" err="1"/>
              <a:t>Data.Foldable</a:t>
            </a:r>
            <a:r>
              <a:rPr lang="uk-UA" dirty="0"/>
              <a:t> </a:t>
            </a:r>
            <a:endParaRPr lang="en-US" dirty="0"/>
          </a:p>
          <a:p>
            <a:pPr lvl="2"/>
            <a:r>
              <a:rPr lang="uk-UA" dirty="0"/>
              <a:t>Мінімальне визначення </a:t>
            </a:r>
            <a:r>
              <a:rPr lang="en-US" dirty="0" err="1"/>
              <a:t>foldr</a:t>
            </a:r>
            <a:r>
              <a:rPr lang="en-US" dirty="0"/>
              <a:t> </a:t>
            </a:r>
            <a:r>
              <a:rPr lang="uk-UA" dirty="0"/>
              <a:t>або </a:t>
            </a:r>
            <a:r>
              <a:rPr lang="en-US" dirty="0" err="1"/>
              <a:t>foldMap</a:t>
            </a:r>
            <a:endParaRPr lang="en-US" dirty="0"/>
          </a:p>
          <a:p>
            <a:pPr lvl="2"/>
            <a:r>
              <a:rPr lang="uk-UA" dirty="0"/>
              <a:t>В класі визначається цілий ряд функцій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uk-U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57200"/>
            <a:ext cx="8389440" cy="838200"/>
          </a:xfrm>
        </p:spPr>
        <p:txBody>
          <a:bodyPr/>
          <a:lstStyle/>
          <a:p>
            <a:r>
              <a:rPr lang="uk-UA" dirty="0"/>
              <a:t>Приклади функцій з </a:t>
            </a:r>
            <a:r>
              <a:rPr lang="en-US" dirty="0" err="1"/>
              <a:t>Data.Foldable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36316" y="1576264"/>
            <a:ext cx="8389440" cy="5281736"/>
          </a:xfrm>
        </p:spPr>
        <p:txBody>
          <a:bodyPr>
            <a:normAutofit fontScale="85000" lnSpcReduction="10000"/>
          </a:bodyPr>
          <a:lstStyle/>
          <a:p>
            <a:r>
              <a:rPr lang="uk-UA" dirty="0"/>
              <a:t>В класі </a:t>
            </a:r>
            <a:r>
              <a:rPr lang="en-US" dirty="0" err="1"/>
              <a:t>Data.Foldable</a:t>
            </a:r>
            <a:r>
              <a:rPr lang="en-US" dirty="0"/>
              <a:t> </a:t>
            </a:r>
            <a:r>
              <a:rPr lang="uk-UA" dirty="0"/>
              <a:t>визначається цілий ряд функцій</a:t>
            </a:r>
            <a:endParaRPr lang="en-US" dirty="0"/>
          </a:p>
          <a:p>
            <a:pPr lvl="1">
              <a:buNone/>
            </a:pPr>
            <a:r>
              <a:rPr lang="uk-UA" dirty="0"/>
              <a:t> </a:t>
            </a:r>
            <a:r>
              <a:rPr lang="en-US" dirty="0"/>
              <a:t> </a:t>
            </a:r>
            <a:r>
              <a:rPr lang="en-US" dirty="0" err="1"/>
              <a:t>toList</a:t>
            </a:r>
            <a:r>
              <a:rPr lang="en-US" dirty="0"/>
              <a:t> :: t a -&gt; [a]</a:t>
            </a:r>
          </a:p>
          <a:p>
            <a:pPr lvl="1">
              <a:buNone/>
            </a:pPr>
            <a:r>
              <a:rPr lang="en-US" dirty="0"/>
              <a:t>  null :: t a -&gt; Bool </a:t>
            </a:r>
          </a:p>
          <a:p>
            <a:pPr lvl="1">
              <a:buNone/>
            </a:pPr>
            <a:r>
              <a:rPr lang="en-US" dirty="0"/>
              <a:t>  </a:t>
            </a:r>
            <a:r>
              <a:rPr lang="en-US" dirty="0" err="1"/>
              <a:t>elem</a:t>
            </a:r>
            <a:r>
              <a:rPr lang="en-US" dirty="0"/>
              <a:t> :: Eq a =&gt; t a -&gt; Bool</a:t>
            </a:r>
          </a:p>
          <a:p>
            <a:pPr lvl="1">
              <a:buNone/>
            </a:pPr>
            <a:r>
              <a:rPr lang="en-US" dirty="0"/>
              <a:t>  length :: t a -&gt; Int</a:t>
            </a:r>
          </a:p>
          <a:p>
            <a:pPr lvl="1">
              <a:buNone/>
            </a:pPr>
            <a:r>
              <a:rPr lang="en-US" dirty="0"/>
              <a:t>  maximum, minimum :: Ord a =&gt; t a -&gt; a</a:t>
            </a:r>
          </a:p>
          <a:p>
            <a:pPr lvl="1">
              <a:buNone/>
            </a:pPr>
            <a:r>
              <a:rPr lang="en-US" dirty="0"/>
              <a:t>  sum, product :: Num a =&gt; t a -&gt; a</a:t>
            </a:r>
            <a:endParaRPr lang="uk-UA" dirty="0"/>
          </a:p>
          <a:p>
            <a:r>
              <a:rPr lang="uk-UA" dirty="0"/>
              <a:t>Приклади</a:t>
            </a:r>
            <a:r>
              <a:rPr lang="en-US" dirty="0"/>
              <a:t> </a:t>
            </a:r>
            <a:r>
              <a:rPr lang="uk-UA" dirty="0"/>
              <a:t>деяких функцій з модуля </a:t>
            </a:r>
            <a:r>
              <a:rPr lang="en-US" dirty="0" err="1"/>
              <a:t>Data.Foldable</a:t>
            </a:r>
            <a:r>
              <a:rPr lang="uk-UA" dirty="0"/>
              <a:t> </a:t>
            </a:r>
            <a:endParaRPr lang="en-US" dirty="0"/>
          </a:p>
          <a:p>
            <a:pPr lvl="1"/>
            <a:r>
              <a:rPr lang="en-US" dirty="0"/>
              <a:t>product  t = </a:t>
            </a:r>
            <a:r>
              <a:rPr lang="en-US" dirty="0" err="1"/>
              <a:t>getProduct</a:t>
            </a:r>
            <a:r>
              <a:rPr lang="en-US" dirty="0"/>
              <a:t> (</a:t>
            </a:r>
            <a:r>
              <a:rPr lang="en-US" dirty="0" err="1"/>
              <a:t>foldMap</a:t>
            </a:r>
            <a:r>
              <a:rPr lang="en-US" dirty="0"/>
              <a:t> Product  t)</a:t>
            </a:r>
          </a:p>
          <a:p>
            <a:pPr lvl="1"/>
            <a:r>
              <a:rPr lang="en-US" dirty="0"/>
              <a:t>sum = </a:t>
            </a:r>
            <a:r>
              <a:rPr lang="en-US" dirty="0" err="1"/>
              <a:t>getSum</a:t>
            </a:r>
            <a:r>
              <a:rPr lang="en-US" dirty="0"/>
              <a:t> . </a:t>
            </a:r>
            <a:r>
              <a:rPr lang="en-US" dirty="0" err="1"/>
              <a:t>foldMap</a:t>
            </a:r>
            <a:r>
              <a:rPr lang="en-US" dirty="0"/>
              <a:t> Sum</a:t>
            </a:r>
            <a:endParaRPr lang="uk-UA" dirty="0"/>
          </a:p>
          <a:p>
            <a:r>
              <a:rPr lang="uk-UA" dirty="0"/>
              <a:t>Тип </a:t>
            </a:r>
            <a:r>
              <a:rPr lang="en-US" dirty="0"/>
              <a:t>[] (</a:t>
            </a:r>
            <a:r>
              <a:rPr lang="uk-UA" dirty="0"/>
              <a:t>списки</a:t>
            </a:r>
            <a:r>
              <a:rPr lang="en-US" dirty="0"/>
              <a:t>)</a:t>
            </a:r>
            <a:r>
              <a:rPr lang="uk-UA" dirty="0"/>
              <a:t> - екземпляр класу  </a:t>
            </a:r>
            <a:r>
              <a:rPr lang="en-US" dirty="0"/>
              <a:t>Foldable</a:t>
            </a:r>
            <a:endParaRPr lang="uk-UA" dirty="0"/>
          </a:p>
          <a:p>
            <a:pPr lvl="1"/>
            <a:r>
              <a:rPr lang="en-US" dirty="0"/>
              <a:t>Prelude </a:t>
            </a:r>
            <a:r>
              <a:rPr lang="uk-UA" dirty="0"/>
              <a:t>включає функції </a:t>
            </a:r>
            <a:r>
              <a:rPr lang="en-US" dirty="0" err="1"/>
              <a:t>foldr</a:t>
            </a:r>
            <a:r>
              <a:rPr lang="en-US" dirty="0"/>
              <a:t>, </a:t>
            </a:r>
            <a:r>
              <a:rPr lang="en-US" dirty="0" err="1"/>
              <a:t>foldl</a:t>
            </a:r>
            <a:r>
              <a:rPr lang="en-US" dirty="0"/>
              <a:t>, map, </a:t>
            </a:r>
            <a:r>
              <a:rPr lang="uk-UA" dirty="0"/>
              <a:t>що працюють з </a:t>
            </a:r>
            <a:r>
              <a:rPr lang="en-US" dirty="0"/>
              <a:t>[a]</a:t>
            </a:r>
          </a:p>
          <a:p>
            <a:pPr lvl="1"/>
            <a:r>
              <a:rPr lang="uk-UA" dirty="0"/>
              <a:t>Використовуючи функції, що працюють лише з </a:t>
            </a:r>
            <a:r>
              <a:rPr lang="en-US" dirty="0"/>
              <a:t>[a]</a:t>
            </a:r>
            <a:r>
              <a:rPr lang="uk-UA" dirty="0"/>
              <a:t>, легше розібратися в повідомленнях про помилки </a:t>
            </a:r>
            <a:endParaRPr lang="en-US" dirty="0"/>
          </a:p>
          <a:p>
            <a:pPr lvl="2">
              <a:buNone/>
            </a:pPr>
            <a:r>
              <a:rPr lang="en-US" dirty="0"/>
              <a:t>-- </a:t>
            </a:r>
            <a:r>
              <a:rPr lang="uk-UA" dirty="0"/>
              <a:t>немає класів типів  </a:t>
            </a:r>
            <a:endParaRPr lang="en-US" dirty="0"/>
          </a:p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5220072" y="2276872"/>
            <a:ext cx="3060848" cy="52322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Prelude&gt; </a:t>
            </a:r>
            <a:r>
              <a:rPr lang="en-US" sz="1400" dirty="0"/>
              <a:t>:t length</a:t>
            </a:r>
            <a:endParaRPr lang="uk-UA" sz="1400" dirty="0"/>
          </a:p>
          <a:p>
            <a:r>
              <a:rPr lang="en-US" sz="1400" dirty="0"/>
              <a:t>length :: Foldable t =&gt; t a -&gt; </a:t>
            </a:r>
            <a:r>
              <a:rPr lang="en-US" sz="1400" dirty="0" err="1"/>
              <a:t>Int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792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Екземпляр класу </a:t>
            </a:r>
            <a:r>
              <a:rPr lang="en-US" dirty="0"/>
              <a:t>Foldable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556792"/>
            <a:ext cx="8640960" cy="5184576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Приклад </a:t>
            </a:r>
            <a:r>
              <a:rPr lang="uk-UA" dirty="0" err="1"/>
              <a:t>об”яви</a:t>
            </a:r>
            <a:r>
              <a:rPr lang="uk-UA" dirty="0"/>
              <a:t> типу </a:t>
            </a:r>
            <a:r>
              <a:rPr lang="en-US" dirty="0" err="1"/>
              <a:t>BinTree</a:t>
            </a:r>
            <a:r>
              <a:rPr lang="en-US" dirty="0"/>
              <a:t> </a:t>
            </a:r>
            <a:r>
              <a:rPr lang="uk-UA" dirty="0"/>
              <a:t>екземпляром класу </a:t>
            </a:r>
            <a:r>
              <a:rPr lang="en-US" dirty="0"/>
              <a:t> Foldable</a:t>
            </a:r>
            <a:endParaRPr lang="uk-UA" dirty="0"/>
          </a:p>
          <a:p>
            <a:pPr lvl="1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 = Empty | Node a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a) (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a)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deriving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Show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uk-UA" dirty="0"/>
              <a:t>Визначаємо функцію </a:t>
            </a:r>
            <a:r>
              <a:rPr lang="en-US" dirty="0" err="1"/>
              <a:t>foldr</a:t>
            </a:r>
            <a:endParaRPr lang="en-US" dirty="0"/>
          </a:p>
          <a:p>
            <a:pPr lvl="1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instance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Foldable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foldr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_ z  Empty       = z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foldr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f z (Node a l r)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foldr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f  (f a 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foldr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f z r))  l </a:t>
            </a:r>
          </a:p>
          <a:p>
            <a:pPr lvl="1"/>
            <a:r>
              <a:rPr lang="uk-UA" dirty="0"/>
              <a:t>Визначаємо функцію </a:t>
            </a:r>
            <a:r>
              <a:rPr lang="en-US" dirty="0" err="1"/>
              <a:t>foldMap</a:t>
            </a:r>
            <a:endParaRPr lang="en-US" dirty="0"/>
          </a:p>
          <a:p>
            <a:pPr lvl="1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instance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Foldable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foldMap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_ Empty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mempty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foldMap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f (Node a l r)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foldMap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f l `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mappend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`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                     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 a `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mappend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`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foldMap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f r</a:t>
            </a:r>
          </a:p>
          <a:p>
            <a:r>
              <a:rPr lang="uk-UA" dirty="0"/>
              <a:t>Приклади використання функцій з </a:t>
            </a:r>
            <a:r>
              <a:rPr lang="en-US" dirty="0" err="1"/>
              <a:t>Data.Foldable</a:t>
            </a:r>
            <a:endParaRPr lang="uk-UA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example6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Integer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example6 = Node 5 (Node  12 Empty (Node 6 Empty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Empty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))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(Node 10 Empty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Empty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   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example7 :: Integer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example7 = sum example6 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4644008" y="6093296"/>
            <a:ext cx="4320480" cy="52322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*Hp06ClassCon&gt; </a:t>
            </a:r>
            <a:r>
              <a:rPr lang="en-US" sz="1400" dirty="0"/>
              <a:t>example7</a:t>
            </a:r>
          </a:p>
          <a:p>
            <a:r>
              <a:rPr lang="uk-UA" sz="1400" dirty="0"/>
              <a:t>33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en-US" dirty="0"/>
              <a:t>Alternative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484784"/>
            <a:ext cx="7772400" cy="5256584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Розширення класу </a:t>
            </a:r>
            <a:r>
              <a:rPr lang="en-US" dirty="0"/>
              <a:t>Applicative </a:t>
            </a:r>
            <a:r>
              <a:rPr lang="uk-UA" dirty="0"/>
              <a:t>з нульовим елементом і асоціативною бінарною операцією стосовно нуля</a:t>
            </a:r>
            <a:endParaRPr lang="en-US" dirty="0"/>
          </a:p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 Applicative f =&gt; Alternative  f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  empty  :: f a</a:t>
            </a:r>
          </a:p>
          <a:p>
            <a:pPr>
              <a:buNone/>
            </a:pPr>
            <a:r>
              <a:rPr lang="en-US" dirty="0"/>
              <a:t>    (&lt;|&gt;) :: f a -&gt; f a -&gt; f a</a:t>
            </a:r>
            <a:r>
              <a:rPr lang="uk-UA" dirty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some  :: f a -&gt; f [a]</a:t>
            </a:r>
            <a:endParaRPr lang="uk-UA" dirty="0"/>
          </a:p>
          <a:p>
            <a:pPr>
              <a:buNone/>
            </a:pPr>
            <a:r>
              <a:rPr lang="uk-UA" dirty="0"/>
              <a:t>    </a:t>
            </a:r>
            <a:r>
              <a:rPr lang="en-US" dirty="0"/>
              <a:t>some v = (:) </a:t>
            </a:r>
            <a:r>
              <a:rPr lang="en-US" dirty="0">
                <a:sym typeface="Wingdings" pitchFamily="2" charset="2"/>
              </a:rPr>
              <a:t>&lt;$&gt; v &lt;*&gt; many v</a:t>
            </a:r>
            <a:endParaRPr lang="en-US" dirty="0"/>
          </a:p>
          <a:p>
            <a:pPr>
              <a:buNone/>
            </a:pPr>
            <a:r>
              <a:rPr lang="en-US" dirty="0"/>
              <a:t>    many  :: f a -&gt; f [a]</a:t>
            </a:r>
          </a:p>
          <a:p>
            <a:pPr>
              <a:buNone/>
            </a:pPr>
            <a:r>
              <a:rPr lang="en-US" dirty="0"/>
              <a:t>    many v = some v &lt;|&gt; pure [] </a:t>
            </a:r>
          </a:p>
          <a:p>
            <a:r>
              <a:rPr lang="uk-UA" dirty="0"/>
              <a:t>Мінімальне визначення </a:t>
            </a:r>
            <a:r>
              <a:rPr lang="en-US" dirty="0"/>
              <a:t>empty</a:t>
            </a:r>
            <a:r>
              <a:rPr lang="uk-UA" dirty="0"/>
              <a:t> і </a:t>
            </a:r>
            <a:r>
              <a:rPr lang="en-US" dirty="0"/>
              <a:t>(&lt;|&gt;)</a:t>
            </a:r>
          </a:p>
          <a:p>
            <a:pPr lvl="1"/>
            <a:r>
              <a:rPr lang="uk-UA" dirty="0" err="1"/>
              <a:t>Моноїд</a:t>
            </a:r>
            <a:r>
              <a:rPr lang="uk-UA" dirty="0"/>
              <a:t> на аплікативних функціях</a:t>
            </a:r>
            <a:endParaRPr lang="en-US" dirty="0"/>
          </a:p>
          <a:p>
            <a:pPr lvl="2"/>
            <a:r>
              <a:rPr lang="en-US" dirty="0"/>
              <a:t>empty – </a:t>
            </a:r>
            <a:r>
              <a:rPr lang="uk-UA" dirty="0"/>
              <a:t>одиниця </a:t>
            </a:r>
            <a:r>
              <a:rPr lang="en-US" dirty="0"/>
              <a:t>(&lt;|&gt;)</a:t>
            </a:r>
            <a:r>
              <a:rPr lang="uk-UA" dirty="0"/>
              <a:t> </a:t>
            </a:r>
            <a:endParaRPr lang="en-US" dirty="0"/>
          </a:p>
          <a:p>
            <a:pPr lvl="2"/>
            <a:r>
              <a:rPr lang="en-US" dirty="0"/>
              <a:t>(&lt;|&gt;)</a:t>
            </a:r>
            <a:r>
              <a:rPr lang="uk-UA" dirty="0"/>
              <a:t> –  асоціативна операція </a:t>
            </a:r>
            <a:endParaRPr lang="en-US" dirty="0"/>
          </a:p>
          <a:p>
            <a:pPr lvl="2"/>
            <a:r>
              <a:rPr lang="en-US" dirty="0"/>
              <a:t>some </a:t>
            </a:r>
            <a:r>
              <a:rPr lang="uk-UA" dirty="0"/>
              <a:t> - один або більше</a:t>
            </a:r>
            <a:endParaRPr lang="en-US" dirty="0"/>
          </a:p>
          <a:p>
            <a:pPr lvl="2"/>
            <a:r>
              <a:rPr lang="en-US" dirty="0"/>
              <a:t>many </a:t>
            </a:r>
            <a:r>
              <a:rPr lang="uk-UA" dirty="0"/>
              <a:t> - нуль або більше</a:t>
            </a:r>
          </a:p>
          <a:p>
            <a:pPr lvl="1"/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dirty="0"/>
              <a:t>some</a:t>
            </a:r>
            <a:r>
              <a:rPr lang="ru-RU" dirty="0"/>
              <a:t>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en-US" dirty="0"/>
              <a:t>many </a:t>
            </a:r>
            <a:r>
              <a:rPr lang="ru-RU" dirty="0" err="1"/>
              <a:t>найчастіше</a:t>
            </a:r>
            <a:r>
              <a:rPr lang="ru-RU" dirty="0"/>
              <a:t> </a:t>
            </a:r>
            <a:r>
              <a:rPr lang="ru-RU" dirty="0" err="1"/>
              <a:t>використовуються</a:t>
            </a:r>
            <a:r>
              <a:rPr lang="ru-RU" dirty="0"/>
              <a:t> в </a:t>
            </a:r>
            <a:r>
              <a:rPr lang="ru-RU" dirty="0" err="1"/>
              <a:t>бібліотеках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реалізують</a:t>
            </a:r>
            <a:r>
              <a:rPr lang="ru-RU" dirty="0"/>
              <a:t> </a:t>
            </a:r>
            <a:r>
              <a:rPr lang="ru-RU" dirty="0" err="1"/>
              <a:t>синтаксичний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r>
              <a:rPr lang="ru-RU" dirty="0"/>
              <a:t> (</a:t>
            </a:r>
            <a:r>
              <a:rPr lang="ru-RU" dirty="0" err="1"/>
              <a:t>парсери</a:t>
            </a:r>
            <a:r>
              <a:rPr lang="ru-RU" dirty="0"/>
              <a:t>).  </a:t>
            </a:r>
            <a:endParaRPr lang="uk-UA" dirty="0"/>
          </a:p>
          <a:p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Види типів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556792"/>
            <a:ext cx="7922840" cy="5184576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Кожний тип має ВИД</a:t>
            </a:r>
          </a:p>
          <a:p>
            <a:pPr lvl="1"/>
            <a:r>
              <a:rPr lang="uk-UA" dirty="0"/>
              <a:t>Вид типу визначається конструктором типу, що його будує </a:t>
            </a:r>
          </a:p>
          <a:p>
            <a:pPr lvl="1"/>
            <a:r>
              <a:rPr lang="uk-UA" dirty="0"/>
              <a:t>Вид *  - </a:t>
            </a:r>
            <a:r>
              <a:rPr lang="uk-UA" dirty="0" err="1"/>
              <a:t>нульарні</a:t>
            </a:r>
            <a:r>
              <a:rPr lang="uk-UA" dirty="0"/>
              <a:t> конструктори типів : </a:t>
            </a:r>
            <a:r>
              <a:rPr lang="en-US" dirty="0"/>
              <a:t>Char, Integer</a:t>
            </a:r>
            <a:r>
              <a:rPr lang="uk-UA" dirty="0"/>
              <a:t>, </a:t>
            </a:r>
            <a:r>
              <a:rPr lang="en-US" dirty="0"/>
              <a:t>[Char], Maybe Int, (Int, Bool) </a:t>
            </a:r>
            <a:endParaRPr lang="uk-UA" dirty="0"/>
          </a:p>
          <a:p>
            <a:pPr lvl="1"/>
            <a:r>
              <a:rPr lang="uk-UA" dirty="0"/>
              <a:t>Вид </a:t>
            </a:r>
            <a:r>
              <a:rPr lang="en-US" dirty="0"/>
              <a:t>* -&gt; *</a:t>
            </a:r>
            <a:r>
              <a:rPr lang="uk-UA" dirty="0"/>
              <a:t> - </a:t>
            </a:r>
            <a:r>
              <a:rPr lang="uk-UA" dirty="0" err="1"/>
              <a:t>унарні</a:t>
            </a:r>
            <a:r>
              <a:rPr lang="uk-UA" dirty="0"/>
              <a:t> конструктори типів: </a:t>
            </a:r>
            <a:r>
              <a:rPr lang="en-US" dirty="0"/>
              <a:t>[] , Maybe</a:t>
            </a:r>
            <a:r>
              <a:rPr lang="uk-UA" dirty="0"/>
              <a:t> </a:t>
            </a:r>
            <a:endParaRPr lang="en-US" dirty="0"/>
          </a:p>
          <a:p>
            <a:pPr lvl="1"/>
            <a:r>
              <a:rPr lang="uk-UA" dirty="0"/>
              <a:t>Вид </a:t>
            </a:r>
            <a:r>
              <a:rPr lang="en-US" dirty="0"/>
              <a:t>* -&gt; * -&gt; * - </a:t>
            </a:r>
            <a:r>
              <a:rPr lang="uk-UA" dirty="0"/>
              <a:t>бінарні конструктори типів: </a:t>
            </a:r>
            <a:r>
              <a:rPr lang="en-US" dirty="0"/>
              <a:t>(,) , (-&gt;), Either</a:t>
            </a:r>
          </a:p>
          <a:p>
            <a:r>
              <a:rPr lang="uk-UA" dirty="0"/>
              <a:t>Контейнери – типи виду </a:t>
            </a:r>
            <a:r>
              <a:rPr lang="en-US" dirty="0"/>
              <a:t>* -&gt; *, *-&gt;*-&gt;*, </a:t>
            </a:r>
            <a:r>
              <a:rPr lang="uk-UA" dirty="0"/>
              <a:t>і </a:t>
            </a:r>
            <a:r>
              <a:rPr lang="uk-UA" dirty="0" err="1"/>
              <a:t>т.д</a:t>
            </a:r>
            <a:r>
              <a:rPr lang="uk-UA" dirty="0"/>
              <a:t>.</a:t>
            </a:r>
            <a:endParaRPr lang="en-US" dirty="0"/>
          </a:p>
          <a:p>
            <a:pPr lvl="1"/>
            <a:r>
              <a:rPr lang="uk-UA" dirty="0"/>
              <a:t>Вид </a:t>
            </a:r>
            <a:r>
              <a:rPr lang="en-US" dirty="0"/>
              <a:t>Maybe Integer</a:t>
            </a:r>
            <a:r>
              <a:rPr lang="uk-UA" dirty="0"/>
              <a:t> є *</a:t>
            </a:r>
          </a:p>
          <a:p>
            <a:pPr lvl="2"/>
            <a:r>
              <a:rPr lang="en-US" dirty="0"/>
              <a:t>Maybe  - </a:t>
            </a:r>
            <a:r>
              <a:rPr lang="uk-UA" dirty="0"/>
              <a:t>тип виду </a:t>
            </a:r>
            <a:r>
              <a:rPr lang="en-US" dirty="0"/>
              <a:t>* -&gt; *</a:t>
            </a:r>
            <a:r>
              <a:rPr lang="uk-UA" dirty="0"/>
              <a:t> до нього застосовується</a:t>
            </a:r>
          </a:p>
          <a:p>
            <a:pPr lvl="2"/>
            <a:r>
              <a:rPr lang="en-US" dirty="0"/>
              <a:t>Integer </a:t>
            </a:r>
            <a:r>
              <a:rPr lang="uk-UA" dirty="0"/>
              <a:t>–отримуємо тип виду * </a:t>
            </a:r>
            <a:r>
              <a:rPr lang="en-US" dirty="0"/>
              <a:t> </a:t>
            </a:r>
            <a:endParaRPr lang="uk-UA" dirty="0"/>
          </a:p>
          <a:p>
            <a:pPr lvl="1"/>
            <a:r>
              <a:rPr lang="uk-UA" dirty="0"/>
              <a:t>Контейнери-типу позначаються в примітках типу як </a:t>
            </a:r>
            <a:r>
              <a:rPr lang="en-US" dirty="0"/>
              <a:t>f a</a:t>
            </a:r>
            <a:r>
              <a:rPr lang="uk-UA" dirty="0"/>
              <a:t>, де</a:t>
            </a:r>
            <a:r>
              <a:rPr lang="ru-RU" dirty="0"/>
              <a:t> </a:t>
            </a:r>
            <a:r>
              <a:rPr lang="en-US" dirty="0"/>
              <a:t>f –</a:t>
            </a:r>
            <a:r>
              <a:rPr lang="uk-UA" dirty="0"/>
              <a:t> змінна, що позначає конструктор типу (</a:t>
            </a:r>
            <a:r>
              <a:rPr lang="uk-UA" dirty="0" err="1"/>
              <a:t>унарний</a:t>
            </a:r>
            <a:r>
              <a:rPr lang="uk-UA" dirty="0"/>
              <a:t>, бінарний, ..)</a:t>
            </a:r>
            <a:r>
              <a:rPr lang="en-US" dirty="0"/>
              <a:t> </a:t>
            </a:r>
            <a:r>
              <a:rPr lang="uk-UA" dirty="0"/>
              <a:t>і </a:t>
            </a:r>
            <a:r>
              <a:rPr lang="en-US" dirty="0"/>
              <a:t>a – </a:t>
            </a:r>
            <a:r>
              <a:rPr lang="uk-UA" dirty="0"/>
              <a:t>змінна, що позначає тип в «середині» контейнера</a:t>
            </a:r>
          </a:p>
          <a:p>
            <a:pPr lvl="2"/>
            <a:r>
              <a:rPr lang="en-US" dirty="0" err="1"/>
              <a:t>func</a:t>
            </a:r>
            <a:r>
              <a:rPr lang="en-US" dirty="0"/>
              <a:t> :: f a -&gt; f b -&gt; f Bool</a:t>
            </a:r>
          </a:p>
          <a:p>
            <a:pPr lvl="2"/>
            <a:r>
              <a:rPr lang="en-US" dirty="0"/>
              <a:t>f – </a:t>
            </a:r>
            <a:r>
              <a:rPr lang="ru-RU" dirty="0"/>
              <a:t>з</a:t>
            </a:r>
            <a:r>
              <a:rPr lang="uk-UA" dirty="0"/>
              <a:t>мінна конструктор типу-контейнера</a:t>
            </a:r>
            <a:r>
              <a:rPr lang="en-US" dirty="0"/>
              <a:t> </a:t>
            </a:r>
            <a:endParaRPr lang="uk-UA" dirty="0"/>
          </a:p>
          <a:p>
            <a:pPr lvl="2"/>
            <a:r>
              <a:rPr lang="uk-UA" dirty="0"/>
              <a:t>а,</a:t>
            </a:r>
            <a:r>
              <a:rPr lang="en-US" dirty="0"/>
              <a:t> b</a:t>
            </a:r>
            <a:r>
              <a:rPr lang="uk-UA" dirty="0"/>
              <a:t>,</a:t>
            </a:r>
            <a:r>
              <a:rPr lang="en-US" dirty="0"/>
              <a:t> Bool </a:t>
            </a:r>
            <a:r>
              <a:rPr lang="uk-UA" dirty="0"/>
              <a:t>– типи в «середині»</a:t>
            </a:r>
            <a:r>
              <a:rPr lang="en-US" dirty="0"/>
              <a:t> </a:t>
            </a:r>
            <a:r>
              <a:rPr lang="uk-UA" dirty="0"/>
              <a:t>контейнера </a:t>
            </a:r>
            <a:r>
              <a:rPr lang="en-US" dirty="0"/>
              <a:t>f</a:t>
            </a:r>
            <a:r>
              <a:rPr lang="uk-UA" dirty="0"/>
              <a:t>, </a:t>
            </a:r>
            <a:r>
              <a:rPr lang="en-US" dirty="0"/>
              <a:t>(a</a:t>
            </a:r>
            <a:r>
              <a:rPr lang="uk-UA" dirty="0"/>
              <a:t>,</a:t>
            </a:r>
            <a:r>
              <a:rPr lang="en-US" dirty="0"/>
              <a:t> b</a:t>
            </a:r>
            <a:r>
              <a:rPr lang="uk-UA" dirty="0"/>
              <a:t> – змінні типи</a:t>
            </a:r>
            <a:r>
              <a:rPr lang="en-US" dirty="0"/>
              <a:t>)</a:t>
            </a:r>
            <a:r>
              <a:rPr lang="uk-UA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900293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Екземпляри класу </a:t>
            </a:r>
            <a:r>
              <a:rPr lang="en-US" dirty="0"/>
              <a:t>Alternative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484784"/>
            <a:ext cx="7772400" cy="417646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Alternative </a:t>
            </a:r>
            <a:r>
              <a:rPr lang="uk-UA" dirty="0"/>
              <a:t>розширення класу </a:t>
            </a:r>
            <a:r>
              <a:rPr lang="en-US" dirty="0"/>
              <a:t>Applicative </a:t>
            </a:r>
            <a:r>
              <a:rPr lang="uk-UA" dirty="0"/>
              <a:t>з нульовим елементом і асоціативною бінарною операцією стосовно нуля</a:t>
            </a:r>
            <a:endParaRPr lang="en-US" dirty="0"/>
          </a:p>
          <a:p>
            <a:pPr>
              <a:buNone/>
            </a:pPr>
            <a:r>
              <a:rPr lang="en-US" b="1" dirty="0"/>
              <a:t>instance</a:t>
            </a:r>
            <a:r>
              <a:rPr lang="en-US" dirty="0"/>
              <a:t> Alternative Maybe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   empty            = Nothing</a:t>
            </a:r>
          </a:p>
          <a:p>
            <a:pPr>
              <a:buNone/>
            </a:pPr>
            <a:r>
              <a:rPr lang="en-US" dirty="0"/>
              <a:t>     Nothing &lt;|&gt; r = r</a:t>
            </a:r>
          </a:p>
          <a:p>
            <a:pPr>
              <a:buNone/>
            </a:pPr>
            <a:r>
              <a:rPr lang="en-US" dirty="0"/>
              <a:t>     l  &lt;|&gt; r          = l</a:t>
            </a:r>
          </a:p>
          <a:p>
            <a:pPr>
              <a:buNone/>
            </a:pPr>
            <a:r>
              <a:rPr lang="en-US" b="1" dirty="0"/>
              <a:t>instance</a:t>
            </a:r>
            <a:r>
              <a:rPr lang="en-US" dirty="0"/>
              <a:t> Alternative []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   empty = []</a:t>
            </a:r>
          </a:p>
          <a:p>
            <a:pPr>
              <a:buNone/>
            </a:pPr>
            <a:r>
              <a:rPr lang="en-US" dirty="0"/>
              <a:t>     (&lt;|&gt;)  = (++) </a:t>
            </a:r>
            <a:r>
              <a:rPr lang="uk-UA" dirty="0"/>
              <a:t> </a:t>
            </a:r>
          </a:p>
          <a:p>
            <a:pPr>
              <a:buNone/>
            </a:pPr>
            <a:endParaRPr lang="uk-UA" dirty="0"/>
          </a:p>
          <a:p>
            <a:pPr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import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Control.Applicative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findFirst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 [Maybe a] -&gt; Maybe a 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findFirst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foldl1 (&lt;|&gt;)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2915816" y="5661248"/>
            <a:ext cx="5832648" cy="954107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*Hp06ClassCon&gt; </a:t>
            </a:r>
            <a:r>
              <a:rPr lang="en-US" sz="1400" dirty="0" err="1"/>
              <a:t>findFirst</a:t>
            </a:r>
            <a:r>
              <a:rPr lang="en-US" sz="1400" dirty="0"/>
              <a:t> [Nothing, Nothing, Just 4, Just 19]</a:t>
            </a:r>
            <a:endParaRPr lang="uk-UA" sz="1400" dirty="0"/>
          </a:p>
          <a:p>
            <a:r>
              <a:rPr lang="en-US" sz="1400" dirty="0"/>
              <a:t>Just 4</a:t>
            </a:r>
          </a:p>
          <a:p>
            <a:r>
              <a:rPr lang="en-US" sz="1400" b="1" dirty="0"/>
              <a:t>*Hp06ClassCon&gt; </a:t>
            </a:r>
            <a:r>
              <a:rPr lang="en-US" sz="1400" dirty="0" err="1"/>
              <a:t>findFirst</a:t>
            </a:r>
            <a:r>
              <a:rPr lang="en-US" sz="1400" dirty="0"/>
              <a:t> [Nothing, Nothing]</a:t>
            </a:r>
          </a:p>
          <a:p>
            <a:r>
              <a:rPr lang="en-US" sz="1400" dirty="0"/>
              <a:t>Nothing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Класи типів</a:t>
            </a:r>
            <a:r>
              <a:rPr lang="en-US" dirty="0"/>
              <a:t> </a:t>
            </a:r>
            <a:r>
              <a:rPr lang="uk-UA" dirty="0"/>
              <a:t>над контейнерами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11900" y="1550194"/>
            <a:ext cx="1522930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Functor</a:t>
            </a:r>
            <a:r>
              <a:rPr lang="en-US" sz="2000" dirty="0"/>
              <a:t> 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75152" y="2492896"/>
            <a:ext cx="161762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Applicative</a:t>
            </a:r>
            <a:r>
              <a:rPr lang="en-US" dirty="0"/>
              <a:t> f </a:t>
            </a:r>
            <a:endParaRPr lang="uk-UA" dirty="0"/>
          </a:p>
        </p:txBody>
      </p:sp>
      <p:cxnSp>
        <p:nvCxnSpPr>
          <p:cNvPr id="16" name="Скругленная соединительная линия 15"/>
          <p:cNvCxnSpPr>
            <a:stCxn id="15" idx="0"/>
            <a:endCxn id="14" idx="2"/>
          </p:cNvCxnSpPr>
          <p:nvPr/>
        </p:nvCxnSpPr>
        <p:spPr bwMode="auto">
          <a:xfrm rot="16200000" flipV="1">
            <a:off x="3807368" y="2216301"/>
            <a:ext cx="542592" cy="1059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5868144" y="3789040"/>
            <a:ext cx="131478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Monad m </a:t>
            </a:r>
            <a:endParaRPr lang="uk-UA" sz="2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86197" y="3789040"/>
            <a:ext cx="1718868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Alternative  f </a:t>
            </a:r>
            <a:endParaRPr lang="uk-UA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2957125" y="4788232"/>
            <a:ext cx="177163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MonadPlus</a:t>
            </a:r>
            <a:r>
              <a:rPr lang="en-US" sz="2000" dirty="0">
                <a:solidFill>
                  <a:srgbClr val="FF0000"/>
                </a:solidFill>
              </a:rPr>
              <a:t> m </a:t>
            </a:r>
            <a:endParaRPr lang="uk-UA" sz="2000" dirty="0">
              <a:solidFill>
                <a:srgbClr val="FF0000"/>
              </a:solidFill>
            </a:endParaRPr>
          </a:p>
        </p:txBody>
      </p:sp>
      <p:cxnSp>
        <p:nvCxnSpPr>
          <p:cNvPr id="20" name="Скругленная соединительная линия 19"/>
          <p:cNvCxnSpPr>
            <a:stCxn id="17" idx="0"/>
            <a:endCxn id="15" idx="2"/>
          </p:cNvCxnSpPr>
          <p:nvPr/>
        </p:nvCxnSpPr>
        <p:spPr bwMode="auto">
          <a:xfrm rot="16200000" flipV="1">
            <a:off x="4856733" y="2120236"/>
            <a:ext cx="896034" cy="244157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Скругленная соединительная линия 20"/>
          <p:cNvCxnSpPr>
            <a:stCxn id="18" idx="0"/>
            <a:endCxn id="15" idx="2"/>
          </p:cNvCxnSpPr>
          <p:nvPr/>
        </p:nvCxnSpPr>
        <p:spPr bwMode="auto">
          <a:xfrm rot="5400000" flipH="1" flipV="1">
            <a:off x="2866780" y="2571857"/>
            <a:ext cx="896034" cy="153833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Скругленная соединительная линия 21"/>
          <p:cNvCxnSpPr>
            <a:stCxn id="19" idx="0"/>
            <a:endCxn id="17" idx="2"/>
          </p:cNvCxnSpPr>
          <p:nvPr/>
        </p:nvCxnSpPr>
        <p:spPr bwMode="auto">
          <a:xfrm rot="5400000" flipH="1" flipV="1">
            <a:off x="4884699" y="3147396"/>
            <a:ext cx="599082" cy="268259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Скругленная соединительная линия 22"/>
          <p:cNvCxnSpPr>
            <a:stCxn id="19" idx="0"/>
            <a:endCxn id="18" idx="2"/>
          </p:cNvCxnSpPr>
          <p:nvPr/>
        </p:nvCxnSpPr>
        <p:spPr bwMode="auto">
          <a:xfrm rot="16200000" flipV="1">
            <a:off x="2894747" y="3840034"/>
            <a:ext cx="599082" cy="129731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772024" y="3789040"/>
            <a:ext cx="1448345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Foldable  t </a:t>
            </a:r>
            <a:endParaRPr lang="uk-UA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5580112" y="2492896"/>
            <a:ext cx="129875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Monoid</a:t>
            </a:r>
            <a:r>
              <a:rPr lang="en-US" sz="2000" dirty="0"/>
              <a:t> a </a:t>
            </a:r>
            <a:endParaRPr lang="uk-UA" sz="2000" dirty="0"/>
          </a:p>
        </p:txBody>
      </p:sp>
      <p:cxnSp>
        <p:nvCxnSpPr>
          <p:cNvPr id="47" name="Скругленная соединительная линия 46"/>
          <p:cNvCxnSpPr>
            <a:stCxn id="19" idx="0"/>
            <a:endCxn id="43" idx="2"/>
          </p:cNvCxnSpPr>
          <p:nvPr/>
        </p:nvCxnSpPr>
        <p:spPr bwMode="auto">
          <a:xfrm rot="5400000" flipH="1" flipV="1">
            <a:off x="4088603" y="2647348"/>
            <a:ext cx="1895226" cy="23865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Скругленная соединительная линия 56"/>
          <p:cNvCxnSpPr>
            <a:stCxn id="17" idx="0"/>
            <a:endCxn id="43" idx="2"/>
          </p:cNvCxnSpPr>
          <p:nvPr/>
        </p:nvCxnSpPr>
        <p:spPr bwMode="auto">
          <a:xfrm rot="16200000" flipV="1">
            <a:off x="5929495" y="3192999"/>
            <a:ext cx="896034" cy="29604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Скругленная соединительная линия 58"/>
          <p:cNvCxnSpPr>
            <a:stCxn id="18" idx="0"/>
            <a:endCxn id="43" idx="2"/>
          </p:cNvCxnSpPr>
          <p:nvPr/>
        </p:nvCxnSpPr>
        <p:spPr bwMode="auto">
          <a:xfrm rot="5400000" flipH="1" flipV="1">
            <a:off x="3939542" y="1499095"/>
            <a:ext cx="896034" cy="368385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Скругленная соединительная линия 60"/>
          <p:cNvCxnSpPr>
            <a:stCxn id="42" idx="0"/>
            <a:endCxn id="43" idx="2"/>
          </p:cNvCxnSpPr>
          <p:nvPr/>
        </p:nvCxnSpPr>
        <p:spPr bwMode="auto">
          <a:xfrm rot="5400000" flipH="1" flipV="1">
            <a:off x="4914825" y="2474378"/>
            <a:ext cx="896034" cy="173329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Содержимое 24"/>
          <p:cNvSpPr>
            <a:spLocks noGrp="1"/>
          </p:cNvSpPr>
          <p:nvPr>
            <p:ph idx="1"/>
          </p:nvPr>
        </p:nvSpPr>
        <p:spPr>
          <a:xfrm>
            <a:off x="827584" y="5445224"/>
            <a:ext cx="7772400" cy="576064"/>
          </a:xfrm>
        </p:spPr>
        <p:txBody>
          <a:bodyPr/>
          <a:lstStyle/>
          <a:p>
            <a:r>
              <a:rPr lang="uk-UA" dirty="0"/>
              <a:t>Ієрархія класів типів над контейнерами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85733" y="1550194"/>
            <a:ext cx="1687513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Semigroup</a:t>
            </a:r>
            <a:r>
              <a:rPr lang="en-US" sz="2000" dirty="0"/>
              <a:t> a </a:t>
            </a:r>
            <a:endParaRPr lang="uk-UA" sz="2000" dirty="0"/>
          </a:p>
        </p:txBody>
      </p:sp>
      <p:cxnSp>
        <p:nvCxnSpPr>
          <p:cNvPr id="26" name="Скругленная соединительная линия 25"/>
          <p:cNvCxnSpPr/>
          <p:nvPr/>
        </p:nvCxnSpPr>
        <p:spPr bwMode="auto">
          <a:xfrm rot="16200000" flipV="1">
            <a:off x="5972364" y="2216301"/>
            <a:ext cx="542592" cy="10598"/>
          </a:xfrm>
          <a:prstGeom prst="curvedConnector3">
            <a:avLst>
              <a:gd name="adj1" fmla="val 7127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7772400" cy="838200"/>
          </a:xfrm>
        </p:spPr>
        <p:txBody>
          <a:bodyPr/>
          <a:lstStyle/>
          <a:p>
            <a:r>
              <a:rPr lang="uk-UA" dirty="0"/>
              <a:t>Клас </a:t>
            </a:r>
            <a:r>
              <a:rPr lang="en-US" dirty="0" err="1"/>
              <a:t>Functor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7999040" cy="518457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Functor</a:t>
            </a:r>
            <a:r>
              <a:rPr lang="en-US" dirty="0"/>
              <a:t> f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fmap</a:t>
            </a:r>
            <a:r>
              <a:rPr lang="en-US" dirty="0"/>
              <a:t> :: (a -&gt; b) -&gt; f a -&gt; f b</a:t>
            </a:r>
          </a:p>
          <a:p>
            <a:pPr lvl="1"/>
            <a:r>
              <a:rPr lang="uk-UA" dirty="0"/>
              <a:t>Для екземплярів цього класу повинні виконуватися закони</a:t>
            </a:r>
          </a:p>
          <a:p>
            <a:pPr lvl="2"/>
            <a:r>
              <a:rPr lang="en-US" dirty="0" err="1"/>
              <a:t>fmap</a:t>
            </a:r>
            <a:r>
              <a:rPr lang="en-US" dirty="0"/>
              <a:t> id == id</a:t>
            </a:r>
          </a:p>
          <a:p>
            <a:pPr lvl="2"/>
            <a:r>
              <a:rPr lang="en-US" dirty="0" err="1"/>
              <a:t>fmap</a:t>
            </a:r>
            <a:r>
              <a:rPr lang="en-US" dirty="0"/>
              <a:t> (f . g) == </a:t>
            </a:r>
            <a:r>
              <a:rPr lang="en-US" dirty="0" err="1"/>
              <a:t>fmap</a:t>
            </a:r>
            <a:r>
              <a:rPr lang="en-US" dirty="0"/>
              <a:t> f . </a:t>
            </a:r>
            <a:r>
              <a:rPr lang="en-US" dirty="0" err="1"/>
              <a:t>fmap</a:t>
            </a:r>
            <a:r>
              <a:rPr lang="en-US" dirty="0"/>
              <a:t> g</a:t>
            </a:r>
          </a:p>
          <a:p>
            <a:pPr>
              <a:buNone/>
            </a:pPr>
            <a:r>
              <a:rPr lang="en-US" b="1" dirty="0"/>
              <a:t>instance</a:t>
            </a:r>
            <a:r>
              <a:rPr lang="en-US" dirty="0"/>
              <a:t> </a:t>
            </a:r>
            <a:r>
              <a:rPr lang="en-US" dirty="0" err="1"/>
              <a:t>Functor</a:t>
            </a:r>
            <a:r>
              <a:rPr lang="en-US" dirty="0"/>
              <a:t> []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fmap</a:t>
            </a:r>
            <a:r>
              <a:rPr lang="en-US" dirty="0"/>
              <a:t> = map</a:t>
            </a:r>
          </a:p>
          <a:p>
            <a:pPr>
              <a:buNone/>
            </a:pPr>
            <a:r>
              <a:rPr lang="en-US" b="1" dirty="0"/>
              <a:t>instance</a:t>
            </a:r>
            <a:r>
              <a:rPr lang="en-US" dirty="0"/>
              <a:t> </a:t>
            </a:r>
            <a:r>
              <a:rPr lang="en-US" dirty="0" err="1"/>
              <a:t>Functor</a:t>
            </a:r>
            <a:r>
              <a:rPr lang="en-US" dirty="0"/>
              <a:t> Maybe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fmap</a:t>
            </a:r>
            <a:r>
              <a:rPr lang="en-US" dirty="0"/>
              <a:t> _ Nothing  = Nothing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fmap</a:t>
            </a:r>
            <a:r>
              <a:rPr lang="en-US" dirty="0"/>
              <a:t> f (Just x)   = Just (f x) </a:t>
            </a:r>
          </a:p>
          <a:p>
            <a:pPr lvl="1"/>
            <a:r>
              <a:rPr lang="uk-UA" dirty="0"/>
              <a:t>Тип аргументу </a:t>
            </a:r>
            <a:r>
              <a:rPr lang="en-US" dirty="0"/>
              <a:t>f </a:t>
            </a:r>
            <a:r>
              <a:rPr lang="uk-UA" dirty="0"/>
              <a:t>класу </a:t>
            </a:r>
            <a:r>
              <a:rPr lang="en-US" dirty="0" err="1"/>
              <a:t>Functor</a:t>
            </a:r>
            <a:r>
              <a:rPr lang="uk-UA" dirty="0"/>
              <a:t> - не звичайний тип, а конструктор типу</a:t>
            </a:r>
          </a:p>
          <a:p>
            <a:pPr lvl="2"/>
            <a:r>
              <a:rPr lang="en-US" dirty="0"/>
              <a:t>f  </a:t>
            </a:r>
            <a:r>
              <a:rPr lang="uk-UA" dirty="0"/>
              <a:t>має вид </a:t>
            </a:r>
            <a:r>
              <a:rPr lang="en-US" dirty="0"/>
              <a:t> * -&gt; *</a:t>
            </a:r>
            <a:r>
              <a:rPr lang="uk-UA" dirty="0"/>
              <a:t>  </a:t>
            </a:r>
          </a:p>
          <a:p>
            <a:pPr lvl="2"/>
            <a:r>
              <a:rPr lang="uk-UA" dirty="0"/>
              <a:t>Не можна зробити екземпляром класу </a:t>
            </a:r>
            <a:r>
              <a:rPr lang="en-US" dirty="0" err="1"/>
              <a:t>Functor</a:t>
            </a:r>
            <a:r>
              <a:rPr lang="uk-UA" dirty="0"/>
              <a:t> типи </a:t>
            </a:r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 </a:t>
            </a:r>
            <a:r>
              <a:rPr lang="uk-UA" dirty="0"/>
              <a:t> або </a:t>
            </a:r>
            <a:r>
              <a:rPr lang="en-US" dirty="0"/>
              <a:t>Maybe </a:t>
            </a:r>
            <a:r>
              <a:rPr lang="en-US" dirty="0" err="1"/>
              <a:t>Bool</a:t>
            </a:r>
            <a:r>
              <a:rPr lang="uk-UA" dirty="0"/>
              <a:t> </a:t>
            </a:r>
          </a:p>
          <a:p>
            <a:pPr lvl="1"/>
            <a:r>
              <a:rPr lang="uk-UA" dirty="0" err="1"/>
              <a:t>Функтори</a:t>
            </a:r>
            <a:r>
              <a:rPr lang="uk-UA" dirty="0"/>
              <a:t> – це контейнери, що дозволяють застосовувати функцію в середині структури даних, не змінюючи саму структуру даних  </a:t>
            </a:r>
          </a:p>
          <a:p>
            <a:pPr lvl="2"/>
            <a:endParaRPr lang="uk-UA" dirty="0"/>
          </a:p>
          <a:p>
            <a:pPr>
              <a:buNone/>
            </a:pPr>
            <a:r>
              <a:rPr lang="en-US" dirty="0"/>
              <a:t>(&lt;$&gt;) ::  </a:t>
            </a:r>
            <a:r>
              <a:rPr lang="en-US" dirty="0" err="1"/>
              <a:t>Functor</a:t>
            </a:r>
            <a:r>
              <a:rPr lang="en-US" dirty="0"/>
              <a:t>  f =&gt; (a -&gt; b) -&gt; f a -&gt; f b</a:t>
            </a:r>
            <a:endParaRPr lang="uk-UA" dirty="0"/>
          </a:p>
          <a:p>
            <a:pPr marL="342900" lvl="2" indent="-342900">
              <a:buSzPct val="110000"/>
              <a:buNone/>
            </a:pPr>
            <a:r>
              <a:rPr lang="en-US" sz="2900" dirty="0"/>
              <a:t>(&lt;$&gt;)  =  </a:t>
            </a:r>
            <a:r>
              <a:rPr lang="en-US" sz="2900" dirty="0" err="1"/>
              <a:t>fmap</a:t>
            </a:r>
            <a:endParaRPr lang="en-US" sz="2900" dirty="0"/>
          </a:p>
          <a:p>
            <a:pPr lvl="1"/>
            <a:r>
              <a:rPr lang="en-US" dirty="0"/>
              <a:t>(&lt;$&gt;) </a:t>
            </a:r>
            <a:r>
              <a:rPr lang="uk-UA" dirty="0"/>
              <a:t> -</a:t>
            </a:r>
            <a:r>
              <a:rPr lang="uk-UA" b="1" dirty="0"/>
              <a:t> </a:t>
            </a:r>
            <a:r>
              <a:rPr lang="uk-UA" dirty="0" err="1"/>
              <a:t>інфіксна</a:t>
            </a:r>
            <a:r>
              <a:rPr lang="uk-UA" dirty="0"/>
              <a:t> операція – синонім </a:t>
            </a:r>
            <a:r>
              <a:rPr lang="en-US" dirty="0" err="1"/>
              <a:t>fmap</a:t>
            </a:r>
            <a:endParaRPr lang="en-US" dirty="0"/>
          </a:p>
          <a:p>
            <a:pPr lvl="2"/>
            <a:r>
              <a:rPr lang="en-US" b="1" dirty="0" err="1"/>
              <a:t>infixl</a:t>
            </a:r>
            <a:r>
              <a:rPr lang="en-US" b="1" dirty="0"/>
              <a:t> </a:t>
            </a:r>
            <a:r>
              <a:rPr lang="en-US" dirty="0"/>
              <a:t>4 &lt;$&gt;</a:t>
            </a:r>
            <a:endParaRPr lang="uk-UA" dirty="0"/>
          </a:p>
          <a:p>
            <a:pPr lvl="1"/>
            <a:r>
              <a:rPr lang="en-US" dirty="0"/>
              <a:t>(*2) &lt;$&gt; [1,2, 3] == [2,4, 6]  </a:t>
            </a:r>
          </a:p>
          <a:p>
            <a:pPr lvl="1">
              <a:buNone/>
            </a:pPr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426896" cy="838200"/>
          </a:xfrm>
        </p:spPr>
        <p:txBody>
          <a:bodyPr/>
          <a:lstStyle/>
          <a:p>
            <a:r>
              <a:rPr lang="uk-UA" dirty="0"/>
              <a:t>Дуже схожі задачі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556792"/>
            <a:ext cx="8426896" cy="5112568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Маємо тип </a:t>
            </a:r>
          </a:p>
          <a:p>
            <a:pPr lvl="1">
              <a:buNone/>
            </a:pPr>
            <a:r>
              <a:rPr lang="en-US" dirty="0"/>
              <a:t>type Name = String</a:t>
            </a:r>
          </a:p>
          <a:p>
            <a:pPr lvl="1">
              <a:buNone/>
            </a:pPr>
            <a:r>
              <a:rPr lang="en-US" dirty="0"/>
              <a:t>data Employee = Employee { name  :: Name,</a:t>
            </a:r>
          </a:p>
          <a:p>
            <a:pPr lvl="1">
              <a:buNone/>
            </a:pPr>
            <a:r>
              <a:rPr lang="en-US" dirty="0"/>
              <a:t>                                           phone :: String}</a:t>
            </a:r>
          </a:p>
          <a:p>
            <a:pPr lvl="1">
              <a:buNone/>
            </a:pPr>
            <a:r>
              <a:rPr lang="en-US" dirty="0"/>
              <a:t>                             deriving Show</a:t>
            </a:r>
            <a:endParaRPr lang="uk-UA" dirty="0"/>
          </a:p>
          <a:p>
            <a:r>
              <a:rPr lang="uk-UA" dirty="0"/>
              <a:t>Котрий має конструктор, що по </a:t>
            </a:r>
            <a:r>
              <a:rPr lang="en-US" dirty="0"/>
              <a:t>Name </a:t>
            </a:r>
            <a:r>
              <a:rPr lang="uk-UA" dirty="0"/>
              <a:t>і</a:t>
            </a:r>
            <a:r>
              <a:rPr lang="en-US" dirty="0"/>
              <a:t> String </a:t>
            </a:r>
            <a:r>
              <a:rPr lang="uk-UA" dirty="0"/>
              <a:t>будує</a:t>
            </a:r>
            <a:r>
              <a:rPr lang="en-US" dirty="0"/>
              <a:t> Employee</a:t>
            </a:r>
            <a:r>
              <a:rPr lang="uk-UA" dirty="0"/>
              <a:t> </a:t>
            </a:r>
            <a:endParaRPr lang="en-US" dirty="0"/>
          </a:p>
          <a:p>
            <a:pPr lvl="1">
              <a:buNone/>
            </a:pPr>
            <a:r>
              <a:rPr lang="en-US" dirty="0"/>
              <a:t>Employee :: Name -&gt; String -&gt; Employee</a:t>
            </a:r>
            <a:endParaRPr lang="uk-UA" dirty="0"/>
          </a:p>
          <a:p>
            <a:r>
              <a:rPr lang="uk-UA" dirty="0"/>
              <a:t>Можуть виникнути ряд схожих задач </a:t>
            </a:r>
            <a:endParaRPr lang="en-US" dirty="0"/>
          </a:p>
          <a:p>
            <a:pPr lvl="1"/>
            <a:r>
              <a:rPr lang="uk-UA" dirty="0"/>
              <a:t>Маємо частково визначені </a:t>
            </a:r>
            <a:r>
              <a:rPr lang="en-US" dirty="0"/>
              <a:t>Maybe Name </a:t>
            </a:r>
            <a:r>
              <a:rPr lang="uk-UA" dirty="0"/>
              <a:t>і </a:t>
            </a:r>
            <a:r>
              <a:rPr lang="en-US" dirty="0"/>
              <a:t>Maybe String</a:t>
            </a:r>
            <a:r>
              <a:rPr lang="uk-UA" dirty="0"/>
              <a:t>, хочемо створити частково визначене - </a:t>
            </a:r>
            <a:r>
              <a:rPr lang="en-US" dirty="0"/>
              <a:t>Maybe Employee</a:t>
            </a:r>
          </a:p>
          <a:p>
            <a:pPr lvl="2">
              <a:buNone/>
            </a:pPr>
            <a:r>
              <a:rPr lang="en-US" dirty="0"/>
              <a:t>(Name -&gt; String -&gt; Employee) -&gt;  (Maybe Name -&gt; Maybe String -&gt; Maybe Employee) </a:t>
            </a:r>
          </a:p>
          <a:p>
            <a:pPr lvl="1"/>
            <a:r>
              <a:rPr lang="uk-UA" dirty="0"/>
              <a:t>Маємо списки </a:t>
            </a:r>
            <a:r>
              <a:rPr lang="en-US" dirty="0"/>
              <a:t>[Name]</a:t>
            </a:r>
            <a:r>
              <a:rPr lang="uk-UA" dirty="0"/>
              <a:t> і </a:t>
            </a:r>
            <a:r>
              <a:rPr lang="en-US" dirty="0"/>
              <a:t>[String]</a:t>
            </a:r>
            <a:r>
              <a:rPr lang="uk-UA" dirty="0"/>
              <a:t>, хочемо створити</a:t>
            </a:r>
            <a:r>
              <a:rPr lang="en-US" dirty="0"/>
              <a:t> </a:t>
            </a:r>
            <a:r>
              <a:rPr lang="uk-UA" dirty="0"/>
              <a:t>список </a:t>
            </a:r>
            <a:r>
              <a:rPr lang="en-US" dirty="0"/>
              <a:t>[Employee]</a:t>
            </a:r>
          </a:p>
          <a:p>
            <a:pPr lvl="2">
              <a:buNone/>
            </a:pPr>
            <a:r>
              <a:rPr lang="en-US" dirty="0"/>
              <a:t>(Name -&gt; String -&gt; Employee) -&gt;   ([Name] -&gt; [String] -&gt; [Employee]) </a:t>
            </a:r>
          </a:p>
          <a:p>
            <a:pPr lvl="1"/>
            <a:r>
              <a:rPr lang="uk-UA" dirty="0"/>
              <a:t>Маємо функцію (конструктор типу) </a:t>
            </a:r>
            <a:r>
              <a:rPr lang="en-US" dirty="0"/>
              <a:t>Employee</a:t>
            </a:r>
            <a:r>
              <a:rPr lang="uk-UA" dirty="0"/>
              <a:t> та дані типів-контейнерів </a:t>
            </a:r>
            <a:r>
              <a:rPr lang="en-US" dirty="0"/>
              <a:t>(f Name)</a:t>
            </a:r>
            <a:r>
              <a:rPr lang="uk-UA" dirty="0"/>
              <a:t> і </a:t>
            </a:r>
            <a:r>
              <a:rPr lang="en-US" dirty="0"/>
              <a:t>(f  String)</a:t>
            </a:r>
            <a:r>
              <a:rPr lang="uk-UA" dirty="0"/>
              <a:t>, хочемо створити дане типу-контейнера </a:t>
            </a:r>
            <a:r>
              <a:rPr lang="en-US" dirty="0"/>
              <a:t>(f Employee)</a:t>
            </a:r>
          </a:p>
          <a:p>
            <a:r>
              <a:rPr lang="uk-UA" dirty="0"/>
              <a:t>Для кожної з цих задач можна написати свою функції. Але бажано створити одну….</a:t>
            </a:r>
          </a:p>
          <a:p>
            <a:pPr lvl="1"/>
            <a:r>
              <a:rPr lang="en-US" dirty="0"/>
              <a:t>build  :: (Name -&gt; String -&gt; Employee) -&gt; f Name -&gt; f String -&gt; f Employee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57200"/>
            <a:ext cx="8352928" cy="838200"/>
          </a:xfrm>
        </p:spPr>
        <p:txBody>
          <a:bodyPr/>
          <a:lstStyle/>
          <a:p>
            <a:r>
              <a:rPr lang="uk-UA" dirty="0"/>
              <a:t>Пишемо загальну функцію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56792"/>
            <a:ext cx="7772400" cy="4844008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Потрібна функція типа</a:t>
            </a:r>
          </a:p>
          <a:p>
            <a:pPr lvl="1">
              <a:buNone/>
            </a:pPr>
            <a:r>
              <a:rPr lang="en-US" dirty="0"/>
              <a:t>(a -&gt; b-&gt; c) -&gt; (f a -&gt; f b -&gt; f c)</a:t>
            </a:r>
          </a:p>
          <a:p>
            <a:pPr lvl="1"/>
            <a:r>
              <a:rPr lang="uk-UA" dirty="0"/>
              <a:t>Нагадує вже відому функцію </a:t>
            </a:r>
            <a:r>
              <a:rPr lang="en-US" dirty="0" err="1"/>
              <a:t>fmap</a:t>
            </a:r>
            <a:endParaRPr lang="en-US" dirty="0"/>
          </a:p>
          <a:p>
            <a:pPr lvl="2"/>
            <a:r>
              <a:rPr lang="en-US" dirty="0" err="1"/>
              <a:t>fmap</a:t>
            </a:r>
            <a:r>
              <a:rPr lang="en-US" dirty="0"/>
              <a:t>  :: (a -&gt; b) -&gt; (f a -&gt; f b)</a:t>
            </a:r>
          </a:p>
          <a:p>
            <a:pPr lvl="2"/>
            <a:r>
              <a:rPr lang="uk-UA" dirty="0"/>
              <a:t>Спроба використати цю функцію скориставшись класом </a:t>
            </a:r>
            <a:r>
              <a:rPr lang="en-US" dirty="0" err="1"/>
              <a:t>Functor</a:t>
            </a:r>
            <a:r>
              <a:rPr lang="en-US" dirty="0"/>
              <a:t> (</a:t>
            </a:r>
            <a:r>
              <a:rPr lang="uk-UA" dirty="0" err="1"/>
              <a:t>функтор</a:t>
            </a:r>
            <a:r>
              <a:rPr lang="en-US" dirty="0"/>
              <a:t>)</a:t>
            </a:r>
            <a:r>
              <a:rPr lang="uk-UA" dirty="0"/>
              <a:t>.</a:t>
            </a:r>
          </a:p>
          <a:p>
            <a:pPr>
              <a:buNone/>
            </a:pPr>
            <a:r>
              <a:rPr lang="en-US" dirty="0"/>
              <a:t>fmap2  :: </a:t>
            </a:r>
            <a:r>
              <a:rPr lang="en-US" dirty="0" err="1"/>
              <a:t>Functor</a:t>
            </a:r>
            <a:r>
              <a:rPr lang="en-US" dirty="0"/>
              <a:t> f =&gt; (a-&gt;b-&gt;c) -&gt; (f a -&gt; f b -&gt; f c)</a:t>
            </a:r>
          </a:p>
          <a:p>
            <a:pPr>
              <a:buNone/>
            </a:pPr>
            <a:r>
              <a:rPr lang="en-US" dirty="0"/>
              <a:t>fmap2  h </a:t>
            </a:r>
            <a:r>
              <a:rPr lang="en-US" dirty="0" err="1"/>
              <a:t>fa</a:t>
            </a:r>
            <a:r>
              <a:rPr lang="en-US" dirty="0"/>
              <a:t> </a:t>
            </a:r>
            <a:r>
              <a:rPr lang="en-US" dirty="0" err="1"/>
              <a:t>fb</a:t>
            </a:r>
            <a:r>
              <a:rPr lang="en-US" dirty="0"/>
              <a:t> = undefined</a:t>
            </a:r>
          </a:p>
          <a:p>
            <a:pPr lvl="1"/>
            <a:r>
              <a:rPr lang="uk-UA" dirty="0"/>
              <a:t>Маємо типи початкових даних</a:t>
            </a:r>
          </a:p>
          <a:p>
            <a:pPr lvl="2"/>
            <a:r>
              <a:rPr lang="en-US" dirty="0"/>
              <a:t>h  :: a -&gt; b -&gt; c</a:t>
            </a:r>
          </a:p>
          <a:p>
            <a:pPr lvl="2"/>
            <a:r>
              <a:rPr lang="en-US" dirty="0" err="1"/>
              <a:t>fa</a:t>
            </a:r>
            <a:r>
              <a:rPr lang="en-US" dirty="0"/>
              <a:t> :: f a</a:t>
            </a:r>
          </a:p>
          <a:p>
            <a:pPr lvl="2"/>
            <a:r>
              <a:rPr lang="en-US" dirty="0" err="1"/>
              <a:t>fb</a:t>
            </a:r>
            <a:r>
              <a:rPr lang="en-US" dirty="0"/>
              <a:t> :: f b</a:t>
            </a:r>
          </a:p>
          <a:p>
            <a:pPr lvl="1"/>
            <a:r>
              <a:rPr lang="uk-UA" dirty="0"/>
              <a:t>Спроба скористатися по аналогії з </a:t>
            </a:r>
            <a:r>
              <a:rPr lang="en-US" dirty="0" err="1"/>
              <a:t>fmap</a:t>
            </a:r>
            <a:r>
              <a:rPr lang="uk-UA" dirty="0"/>
              <a:t> приводить до</a:t>
            </a:r>
          </a:p>
          <a:p>
            <a:pPr lvl="2"/>
            <a:r>
              <a:rPr lang="en-US" dirty="0"/>
              <a:t>h              :: a -&gt; (b -&gt; c)</a:t>
            </a:r>
          </a:p>
          <a:p>
            <a:pPr lvl="2"/>
            <a:r>
              <a:rPr lang="en-US" dirty="0" err="1"/>
              <a:t>fmap</a:t>
            </a:r>
            <a:r>
              <a:rPr lang="en-US" dirty="0"/>
              <a:t> h      :: f a -&gt; f (b-&gt;c)</a:t>
            </a:r>
          </a:p>
          <a:p>
            <a:pPr lvl="2"/>
            <a:r>
              <a:rPr lang="en-US" dirty="0" err="1"/>
              <a:t>fmap</a:t>
            </a:r>
            <a:r>
              <a:rPr lang="en-US" dirty="0"/>
              <a:t> h  </a:t>
            </a:r>
            <a:r>
              <a:rPr lang="en-US" dirty="0" err="1"/>
              <a:t>fa</a:t>
            </a:r>
            <a:r>
              <a:rPr lang="en-US" dirty="0"/>
              <a:t> :: f (b-&gt;c)  </a:t>
            </a:r>
          </a:p>
          <a:p>
            <a:r>
              <a:rPr lang="uk-UA" dirty="0"/>
              <a:t>Потрібно НЕ тільки застосувати функцію до значень в </a:t>
            </a:r>
            <a:r>
              <a:rPr lang="uk-UA" i="1" dirty="0"/>
              <a:t>середині </a:t>
            </a:r>
            <a:r>
              <a:rPr lang="uk-UA" dirty="0" err="1"/>
              <a:t>функтора</a:t>
            </a:r>
            <a:r>
              <a:rPr lang="uk-UA" dirty="0"/>
              <a:t> , але потрібно застосувати функцію, котра САМА знаходиться в </a:t>
            </a:r>
            <a:r>
              <a:rPr lang="uk-UA" i="1" dirty="0"/>
              <a:t>середині</a:t>
            </a:r>
            <a:r>
              <a:rPr lang="uk-UA" dirty="0"/>
              <a:t> </a:t>
            </a:r>
            <a:r>
              <a:rPr lang="uk-UA" dirty="0" err="1"/>
              <a:t>функтора</a:t>
            </a:r>
            <a:r>
              <a:rPr lang="uk-UA" dirty="0"/>
              <a:t>  </a:t>
            </a:r>
          </a:p>
          <a:p>
            <a:pPr lvl="1"/>
            <a:r>
              <a:rPr lang="uk-UA" dirty="0"/>
              <a:t>Застосування в контексті </a:t>
            </a:r>
            <a:r>
              <a:rPr lang="uk-UA" dirty="0" err="1"/>
              <a:t>функтора</a:t>
            </a:r>
            <a:r>
              <a:rPr lang="uk-UA" dirty="0"/>
              <a:t> (</a:t>
            </a:r>
            <a:r>
              <a:rPr lang="uk-UA" dirty="0" err="1"/>
              <a:t>“контекстне</a:t>
            </a:r>
            <a:r>
              <a:rPr lang="uk-UA" dirty="0"/>
              <a:t> </a:t>
            </a:r>
            <a:r>
              <a:rPr lang="uk-UA" dirty="0" err="1"/>
              <a:t>застосування”</a:t>
            </a:r>
            <a:r>
              <a:rPr lang="uk-UA" dirty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en-US" dirty="0"/>
              <a:t>Applicative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537321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Functor</a:t>
            </a:r>
            <a:r>
              <a:rPr lang="en-US" dirty="0"/>
              <a:t> f </a:t>
            </a:r>
            <a:r>
              <a:rPr lang="en-US"/>
              <a:t>=&gt; Applicative  </a:t>
            </a:r>
            <a:r>
              <a:rPr lang="en-US" dirty="0"/>
              <a:t>f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  pure   :: a -&gt; f a</a:t>
            </a:r>
          </a:p>
          <a:p>
            <a:pPr>
              <a:buNone/>
            </a:pPr>
            <a:r>
              <a:rPr lang="en-US" dirty="0"/>
              <a:t>    (&lt;*&gt;) :: f(a-&gt;b) -&gt; f a -&gt; f b</a:t>
            </a:r>
          </a:p>
          <a:p>
            <a:pPr>
              <a:buNone/>
            </a:pPr>
            <a:r>
              <a:rPr lang="en-US" dirty="0"/>
              <a:t>    liftA2  ::  (a-&gt;b-&gt;c) -&gt; f a -&gt; f b -&gt; f c</a:t>
            </a:r>
            <a:endParaRPr lang="uk-UA" dirty="0"/>
          </a:p>
          <a:p>
            <a:pPr>
              <a:buNone/>
            </a:pPr>
            <a:r>
              <a:rPr lang="uk-UA" dirty="0"/>
              <a:t>    (</a:t>
            </a:r>
            <a:r>
              <a:rPr lang="en-US" dirty="0"/>
              <a:t>*&gt;)   :: f a -&gt; f b -&gt; f b</a:t>
            </a:r>
          </a:p>
          <a:p>
            <a:pPr>
              <a:buNone/>
            </a:pPr>
            <a:r>
              <a:rPr lang="en-US" dirty="0"/>
              <a:t>    (&lt;*)   :: f a -&gt; f b -&gt; f a </a:t>
            </a:r>
          </a:p>
          <a:p>
            <a:pPr lvl="1"/>
            <a:r>
              <a:rPr lang="en-US" dirty="0"/>
              <a:t>pure    - </a:t>
            </a:r>
            <a:r>
              <a:rPr lang="uk-UA" dirty="0"/>
              <a:t>заключає чисте значення </a:t>
            </a:r>
            <a:r>
              <a:rPr lang="en-US" dirty="0"/>
              <a:t>a </a:t>
            </a:r>
            <a:r>
              <a:rPr lang="uk-UA" dirty="0"/>
              <a:t>в контейнер (контекст)</a:t>
            </a:r>
            <a:r>
              <a:rPr lang="en-US" dirty="0"/>
              <a:t> f</a:t>
            </a:r>
          </a:p>
          <a:p>
            <a:pPr lvl="1"/>
            <a:r>
              <a:rPr lang="en-US" dirty="0"/>
              <a:t>(&lt;*&gt;) – </a:t>
            </a:r>
            <a:r>
              <a:rPr lang="uk-UA" dirty="0"/>
              <a:t>дозволяє вибрати функцію, що знаходиться в контейнері, і застосувати її до аргументу в контейнері</a:t>
            </a:r>
            <a:endParaRPr lang="en-US" dirty="0"/>
          </a:p>
          <a:p>
            <a:pPr lvl="1"/>
            <a:r>
              <a:rPr lang="uk-UA" dirty="0"/>
              <a:t>Мінімальне визначення - </a:t>
            </a:r>
            <a:r>
              <a:rPr lang="en-US" dirty="0"/>
              <a:t>pure </a:t>
            </a:r>
            <a:r>
              <a:rPr lang="uk-UA" dirty="0"/>
              <a:t>та </a:t>
            </a:r>
            <a:r>
              <a:rPr lang="en-US" dirty="0"/>
              <a:t> (&lt;*&gt;) </a:t>
            </a:r>
            <a:r>
              <a:rPr lang="uk-UA" dirty="0"/>
              <a:t>або </a:t>
            </a:r>
            <a:r>
              <a:rPr lang="en-US" dirty="0"/>
              <a:t>liftA2</a:t>
            </a:r>
          </a:p>
          <a:p>
            <a:pPr lvl="1"/>
            <a:r>
              <a:rPr lang="en-US" b="1" dirty="0" err="1"/>
              <a:t>infixl</a:t>
            </a:r>
            <a:r>
              <a:rPr lang="en-US" dirty="0"/>
              <a:t> 4 &lt;*&gt;, &lt;*, *&gt; </a:t>
            </a:r>
          </a:p>
          <a:p>
            <a:pPr lvl="2"/>
            <a:r>
              <a:rPr lang="uk-UA" dirty="0"/>
              <a:t>Для екземплярів класу </a:t>
            </a:r>
            <a:r>
              <a:rPr lang="en-US" dirty="0"/>
              <a:t>Applicative </a:t>
            </a:r>
            <a:r>
              <a:rPr lang="uk-UA" dirty="0"/>
              <a:t>повинні виконуватися закони</a:t>
            </a:r>
          </a:p>
          <a:p>
            <a:pPr lvl="3"/>
            <a:r>
              <a:rPr lang="en-US" dirty="0"/>
              <a:t>pure id &lt;*&gt; v = v </a:t>
            </a:r>
            <a:r>
              <a:rPr lang="uk-UA" dirty="0"/>
              <a:t>                               </a:t>
            </a:r>
            <a:r>
              <a:rPr lang="en-US" dirty="0"/>
              <a:t> </a:t>
            </a:r>
            <a:r>
              <a:rPr lang="uk-UA" dirty="0"/>
              <a:t>      -- Тотожності</a:t>
            </a:r>
            <a:r>
              <a:rPr lang="en-US" dirty="0"/>
              <a:t> </a:t>
            </a:r>
            <a:r>
              <a:rPr lang="uk-UA" dirty="0"/>
              <a:t> - </a:t>
            </a:r>
            <a:r>
              <a:rPr lang="en-US" dirty="0"/>
              <a:t>identity</a:t>
            </a:r>
          </a:p>
          <a:p>
            <a:pPr lvl="3"/>
            <a:r>
              <a:rPr lang="en-US" dirty="0"/>
              <a:t>pure f &lt;*&gt; pure x = pure (f x)</a:t>
            </a:r>
            <a:r>
              <a:rPr lang="uk-UA" dirty="0"/>
              <a:t>                     -- Гомоморфізму</a:t>
            </a:r>
            <a:r>
              <a:rPr lang="en-US" dirty="0"/>
              <a:t> - homomorphism</a:t>
            </a:r>
          </a:p>
          <a:p>
            <a:pPr lvl="3"/>
            <a:r>
              <a:rPr lang="en-US" dirty="0"/>
              <a:t>u &lt;*&gt; pure y = pure ($ y) &lt;*&gt; u</a:t>
            </a:r>
            <a:r>
              <a:rPr lang="uk-UA" dirty="0"/>
              <a:t>                --  Заміни</a:t>
            </a:r>
            <a:r>
              <a:rPr lang="en-US" dirty="0"/>
              <a:t> - interchange </a:t>
            </a:r>
          </a:p>
          <a:p>
            <a:pPr lvl="3"/>
            <a:r>
              <a:rPr lang="en-US" dirty="0"/>
              <a:t>u &lt;*&gt; (v &lt;*&gt; w) = pure (.) &lt;*&gt; u &lt;*&gt; v &lt;*&gt; w</a:t>
            </a:r>
            <a:r>
              <a:rPr lang="uk-UA" dirty="0"/>
              <a:t>  -- Композиції</a:t>
            </a:r>
            <a:r>
              <a:rPr lang="en-US" dirty="0"/>
              <a:t> – composition</a:t>
            </a:r>
            <a:endParaRPr lang="uk-UA" dirty="0"/>
          </a:p>
          <a:p>
            <a:r>
              <a:rPr lang="en-US" dirty="0"/>
              <a:t>Applicative – </a:t>
            </a:r>
            <a:r>
              <a:rPr lang="uk-UA" dirty="0"/>
              <a:t>клас типів, котрі можуть повністю проводити обчислення в середині контейнеру (контексту)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Екземпляри класу </a:t>
            </a:r>
            <a:r>
              <a:rPr lang="en-US" dirty="0"/>
              <a:t>Applicative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352928" cy="5184576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/>
              <a:t>instance</a:t>
            </a:r>
            <a:r>
              <a:rPr lang="en-US" dirty="0"/>
              <a:t> Applicative Maybe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  pure                  = Just</a:t>
            </a:r>
          </a:p>
          <a:p>
            <a:pPr>
              <a:buNone/>
            </a:pPr>
            <a:r>
              <a:rPr lang="en-US" dirty="0"/>
              <a:t>    Nothing &lt;*&gt; _    = Nothing</a:t>
            </a:r>
          </a:p>
          <a:p>
            <a:pPr>
              <a:buNone/>
            </a:pPr>
            <a:r>
              <a:rPr lang="en-US" dirty="0"/>
              <a:t>    _ &lt;*&gt; Nothing    = Nothing</a:t>
            </a:r>
          </a:p>
          <a:p>
            <a:pPr>
              <a:buNone/>
            </a:pPr>
            <a:r>
              <a:rPr lang="en-US" dirty="0"/>
              <a:t>    Just f &lt;*&gt; Just x = Just (f x)</a:t>
            </a:r>
          </a:p>
          <a:p>
            <a:pPr>
              <a:buNone/>
            </a:pPr>
            <a:r>
              <a:rPr lang="en-US" b="1" dirty="0"/>
              <a:t>instance</a:t>
            </a:r>
            <a:r>
              <a:rPr lang="en-US" dirty="0"/>
              <a:t> Applicative [] </a:t>
            </a:r>
            <a:r>
              <a:rPr lang="en-US" b="1" dirty="0"/>
              <a:t>where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 pure x    = [x]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fs</a:t>
            </a:r>
            <a:r>
              <a:rPr lang="en-US" dirty="0"/>
              <a:t> &lt;*&gt; </a:t>
            </a:r>
            <a:r>
              <a:rPr lang="en-US" dirty="0" err="1"/>
              <a:t>xs</a:t>
            </a:r>
            <a:r>
              <a:rPr lang="en-US" dirty="0"/>
              <a:t> = [f x | f &lt;- </a:t>
            </a:r>
            <a:r>
              <a:rPr lang="en-US" dirty="0" err="1"/>
              <a:t>fx</a:t>
            </a:r>
            <a:r>
              <a:rPr lang="en-US" dirty="0"/>
              <a:t>, x &lt;- </a:t>
            </a:r>
            <a:r>
              <a:rPr lang="en-US" dirty="0" err="1"/>
              <a:t>xs</a:t>
            </a:r>
            <a:r>
              <a:rPr lang="en-US" dirty="0"/>
              <a:t>]</a:t>
            </a:r>
          </a:p>
          <a:p>
            <a:pPr>
              <a:buNone/>
            </a:pPr>
            <a:endParaRPr lang="en-US" dirty="0"/>
          </a:p>
          <a:p>
            <a:r>
              <a:rPr lang="uk-UA" dirty="0"/>
              <a:t>Приклади використання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example1 :: Maybe Integer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example1 = (+) &lt;$&gt; m1 &lt;*&gt; m2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m1 = Just 3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m2 = Nothing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example2 ::  [(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example2 = (,,) &lt;$&gt; m1 &lt;*&gt; m2 &lt;*&gt; m3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m1 = [1,2]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m2 = [10,20]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m3 = [100,200]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example3 :: Maybe Integer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example3 = Just (+5) &lt;*&gt; Nothing 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example4 :: Maybe Integer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example4 = Just (+5) &lt;*&gt; Just 21 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example5 :: [Integer]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example5 = [(+2), (*2), (^(2::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))] &lt;*&gt; [3,5]</a:t>
            </a:r>
          </a:p>
          <a:p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5004048" y="2852936"/>
            <a:ext cx="3060848" cy="28931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*Hp06ClassCon&gt; </a:t>
            </a:r>
            <a:r>
              <a:rPr lang="en-US" sz="1400" dirty="0"/>
              <a:t>example1</a:t>
            </a:r>
            <a:endParaRPr lang="uk-UA" sz="1400" dirty="0"/>
          </a:p>
          <a:p>
            <a:r>
              <a:rPr lang="en-US" sz="1400" dirty="0"/>
              <a:t>Nothing</a:t>
            </a:r>
          </a:p>
          <a:p>
            <a:r>
              <a:rPr lang="en-US" sz="1400" b="1" dirty="0"/>
              <a:t>*Hp06ClassCon&gt; </a:t>
            </a:r>
            <a:r>
              <a:rPr lang="en-US" sz="1400" dirty="0"/>
              <a:t>example2</a:t>
            </a:r>
          </a:p>
          <a:p>
            <a:r>
              <a:rPr lang="uk-UA" sz="1400" dirty="0"/>
              <a:t>[(1,10,100),(1,10,200),(1,20,100), (1,20,200),(2,10,100),(2,10,200), (2,20,100),(2,20,200)]</a:t>
            </a:r>
          </a:p>
          <a:p>
            <a:r>
              <a:rPr lang="en-US" sz="1400" b="1" dirty="0"/>
              <a:t>*Hp06ClassCon&gt; </a:t>
            </a:r>
            <a:r>
              <a:rPr lang="en-US" sz="1400" dirty="0"/>
              <a:t>example3</a:t>
            </a:r>
          </a:p>
          <a:p>
            <a:r>
              <a:rPr lang="en-US" sz="1400" dirty="0"/>
              <a:t>Nothing</a:t>
            </a:r>
          </a:p>
          <a:p>
            <a:r>
              <a:rPr lang="en-US" sz="1400" b="1" dirty="0"/>
              <a:t>*Hp06ClassCon&gt; </a:t>
            </a:r>
            <a:r>
              <a:rPr lang="en-US" sz="1400" dirty="0"/>
              <a:t>example4</a:t>
            </a:r>
          </a:p>
          <a:p>
            <a:r>
              <a:rPr lang="en-US" sz="1400" dirty="0"/>
              <a:t>Just 26</a:t>
            </a:r>
          </a:p>
          <a:p>
            <a:r>
              <a:rPr lang="en-US" sz="1400" b="1" dirty="0"/>
              <a:t>*Hp06ClassCon&gt; </a:t>
            </a:r>
            <a:r>
              <a:rPr lang="en-US" sz="1400" dirty="0"/>
              <a:t>example5</a:t>
            </a:r>
          </a:p>
          <a:p>
            <a:r>
              <a:rPr lang="uk-UA" sz="1400" dirty="0"/>
              <a:t>[5,7,6,10,9,25]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772400" cy="838200"/>
          </a:xfrm>
        </p:spPr>
        <p:txBody>
          <a:bodyPr/>
          <a:lstStyle/>
          <a:p>
            <a:r>
              <a:rPr lang="en-US" dirty="0" err="1"/>
              <a:t>Control.Applicative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556792"/>
            <a:ext cx="8496944" cy="5184576"/>
          </a:xfrm>
        </p:spPr>
        <p:txBody>
          <a:bodyPr>
            <a:normAutofit fontScale="85000" lnSpcReduction="10000"/>
          </a:bodyPr>
          <a:lstStyle/>
          <a:p>
            <a:r>
              <a:rPr lang="uk-UA" dirty="0"/>
              <a:t>Клас </a:t>
            </a:r>
            <a:r>
              <a:rPr lang="en-US" dirty="0"/>
              <a:t>Applicative </a:t>
            </a:r>
            <a:r>
              <a:rPr lang="uk-UA" dirty="0"/>
              <a:t>визначається в модулі </a:t>
            </a:r>
            <a:r>
              <a:rPr lang="en-US" dirty="0" err="1"/>
              <a:t>Control.Applicative</a:t>
            </a:r>
            <a:endParaRPr lang="en-US" dirty="0"/>
          </a:p>
          <a:p>
            <a:r>
              <a:rPr lang="uk-UA" dirty="0"/>
              <a:t>Функції, що </a:t>
            </a:r>
            <a:r>
              <a:rPr lang="uk-UA" dirty="0" err="1"/>
              <a:t>“опускають”</a:t>
            </a:r>
            <a:r>
              <a:rPr lang="uk-UA" dirty="0"/>
              <a:t> функцію від фіксованої кількості аргументів у контейнер</a:t>
            </a:r>
          </a:p>
          <a:p>
            <a:pPr lvl="1"/>
            <a:r>
              <a:rPr lang="en-US" dirty="0" err="1"/>
              <a:t>liftA</a:t>
            </a:r>
            <a:r>
              <a:rPr lang="en-US" dirty="0"/>
              <a:t> :: Applicative f =&gt; (a-&gt;b) -&gt; f a -&gt; f b</a:t>
            </a:r>
          </a:p>
          <a:p>
            <a:pPr lvl="1"/>
            <a:r>
              <a:rPr lang="en-US" dirty="0" err="1"/>
              <a:t>liftA</a:t>
            </a:r>
            <a:r>
              <a:rPr lang="en-US" dirty="0"/>
              <a:t>  f a = pure f &lt;*&gt; a      -- </a:t>
            </a:r>
            <a:r>
              <a:rPr lang="en-US" dirty="0" err="1"/>
              <a:t>fmap</a:t>
            </a:r>
            <a:r>
              <a:rPr lang="en-US" dirty="0"/>
              <a:t> f a    --  f &lt;$&gt; a</a:t>
            </a:r>
          </a:p>
          <a:p>
            <a:pPr lvl="1"/>
            <a:r>
              <a:rPr lang="en-US" dirty="0"/>
              <a:t>liftA2 :: Applicative f =&gt; (a-&gt;b-&gt;c) -&gt; f a -&gt; f b -&gt; f c</a:t>
            </a:r>
          </a:p>
          <a:p>
            <a:pPr lvl="1"/>
            <a:r>
              <a:rPr lang="en-US" dirty="0"/>
              <a:t>liftA2  f a b = f &lt;$&gt; a &lt;*&gt; b</a:t>
            </a:r>
          </a:p>
          <a:p>
            <a:pPr lvl="1"/>
            <a:r>
              <a:rPr lang="en-US" dirty="0"/>
              <a:t>liftA3 :: Applicative f =&gt; (a-&gt;b-&gt;c-&gt;d) -&gt; f a -&gt; f b -&gt; f c -&gt; f d</a:t>
            </a:r>
          </a:p>
          <a:p>
            <a:pPr lvl="1"/>
            <a:r>
              <a:rPr lang="en-US" dirty="0"/>
              <a:t>liftA3  f a b c = f &lt;$&gt; a &lt;*&gt; b &lt;*&gt; c</a:t>
            </a:r>
            <a:endParaRPr lang="uk-UA" dirty="0"/>
          </a:p>
          <a:p>
            <a:pPr lvl="2"/>
            <a:r>
              <a:rPr lang="uk-UA" dirty="0"/>
              <a:t>Згідно асоціативності і пріоритету операцій </a:t>
            </a:r>
            <a:r>
              <a:rPr lang="en-US" dirty="0"/>
              <a:t>&lt;$&gt; </a:t>
            </a:r>
            <a:r>
              <a:rPr lang="uk-UA" dirty="0"/>
              <a:t>і </a:t>
            </a:r>
            <a:r>
              <a:rPr lang="en-US" dirty="0"/>
              <a:t> &lt;*&gt; </a:t>
            </a:r>
            <a:r>
              <a:rPr lang="uk-UA" dirty="0"/>
              <a:t>дужки не </a:t>
            </a:r>
            <a:r>
              <a:rPr lang="uk-UA" dirty="0" err="1"/>
              <a:t>обов”язкові</a:t>
            </a:r>
            <a:r>
              <a:rPr lang="uk-UA" dirty="0"/>
              <a:t> </a:t>
            </a:r>
          </a:p>
          <a:p>
            <a:pPr marL="342900" lvl="1" indent="-342900">
              <a:buSzPct val="110000"/>
            </a:pPr>
            <a:r>
              <a:rPr lang="uk-UA" dirty="0"/>
              <a:t>Де використовується </a:t>
            </a:r>
            <a:r>
              <a:rPr lang="en-US" dirty="0"/>
              <a:t>pure?</a:t>
            </a:r>
          </a:p>
          <a:p>
            <a:pPr marL="742950" lvl="2" indent="-342900">
              <a:buSzPct val="110000"/>
              <a:buNone/>
            </a:pPr>
            <a:r>
              <a:rPr lang="en-US" sz="2500" dirty="0" err="1"/>
              <a:t>liftX</a:t>
            </a:r>
            <a:r>
              <a:rPr lang="en-US" sz="2500" dirty="0"/>
              <a:t> :: Applicative f =&gt; (a-&gt;b-&gt; c-&gt;d) -&gt; f a -&gt; b -&gt; f c -&gt; f d</a:t>
            </a:r>
          </a:p>
          <a:p>
            <a:pPr marL="742950" lvl="2" indent="-342900">
              <a:buSzPct val="110000"/>
              <a:buNone/>
            </a:pPr>
            <a:r>
              <a:rPr lang="en-US" sz="2500" dirty="0" err="1"/>
              <a:t>liftX</a:t>
            </a:r>
            <a:r>
              <a:rPr lang="en-US" sz="2500" dirty="0"/>
              <a:t> h </a:t>
            </a:r>
            <a:r>
              <a:rPr lang="en-US" sz="2500" dirty="0" err="1"/>
              <a:t>fa</a:t>
            </a:r>
            <a:r>
              <a:rPr lang="en-US" sz="2500" dirty="0"/>
              <a:t> b </a:t>
            </a:r>
            <a:r>
              <a:rPr lang="en-US" sz="2500" dirty="0" err="1"/>
              <a:t>fc</a:t>
            </a:r>
            <a:r>
              <a:rPr lang="en-US" sz="2500" dirty="0"/>
              <a:t> = h &lt;$&gt; </a:t>
            </a:r>
            <a:r>
              <a:rPr lang="en-US" sz="2500" dirty="0" err="1"/>
              <a:t>fa</a:t>
            </a:r>
            <a:r>
              <a:rPr lang="en-US" sz="2500" dirty="0"/>
              <a:t> &lt;*&gt; pure b &lt;*&gt; </a:t>
            </a:r>
            <a:r>
              <a:rPr lang="en-US" sz="2500" dirty="0" err="1"/>
              <a:t>fc</a:t>
            </a:r>
            <a:endParaRPr lang="uk-UA" sz="2500" dirty="0"/>
          </a:p>
          <a:p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en-US" dirty="0"/>
              <a:t>Semigroup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8198296" cy="46805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 Semigroup a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(&lt;&gt;) :: a -&gt; a -&gt; a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sconcat</a:t>
            </a:r>
            <a:r>
              <a:rPr lang="en-US" dirty="0"/>
              <a:t> :: </a:t>
            </a:r>
            <a:r>
              <a:rPr lang="en-US" dirty="0" err="1"/>
              <a:t>NonEmpty</a:t>
            </a:r>
            <a:r>
              <a:rPr lang="en-US" dirty="0"/>
              <a:t> a -&gt; a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stimes</a:t>
            </a:r>
            <a:r>
              <a:rPr lang="en-US" dirty="0"/>
              <a:t> ::  Integral b =&gt; b -&gt; a -&gt; a</a:t>
            </a:r>
          </a:p>
          <a:p>
            <a:pPr>
              <a:buNone/>
            </a:pPr>
            <a:endParaRPr lang="uk-UA" dirty="0"/>
          </a:p>
          <a:p>
            <a:pPr lvl="1"/>
            <a:r>
              <a:rPr lang="en-US" dirty="0"/>
              <a:t>I</a:t>
            </a:r>
            <a:r>
              <a:rPr lang="uk-UA" dirty="0" err="1"/>
              <a:t>нфіксна</a:t>
            </a:r>
            <a:r>
              <a:rPr lang="uk-UA" dirty="0"/>
              <a:t> операція  </a:t>
            </a:r>
            <a:r>
              <a:rPr lang="en-US" dirty="0"/>
              <a:t>- </a:t>
            </a:r>
            <a:r>
              <a:rPr lang="en-US" b="1" dirty="0" err="1"/>
              <a:t>infixr</a:t>
            </a:r>
            <a:r>
              <a:rPr lang="uk-UA" b="1" dirty="0"/>
              <a:t> </a:t>
            </a:r>
            <a:r>
              <a:rPr lang="en-US" dirty="0"/>
              <a:t> 6 &lt;&gt;</a:t>
            </a:r>
          </a:p>
          <a:p>
            <a:pPr lvl="1"/>
            <a:r>
              <a:rPr lang="uk-UA" dirty="0"/>
              <a:t>Клас типів з асоціативною бінарною операцією (підгрупа)</a:t>
            </a:r>
            <a:endParaRPr lang="en-US" dirty="0"/>
          </a:p>
          <a:p>
            <a:pPr lvl="1"/>
            <a:r>
              <a:rPr lang="uk-UA" dirty="0"/>
              <a:t>Мінімально повне визначення </a:t>
            </a:r>
            <a:r>
              <a:rPr lang="en-US" dirty="0"/>
              <a:t>(&lt;&gt;)</a:t>
            </a:r>
            <a:endParaRPr lang="uk-UA" dirty="0"/>
          </a:p>
          <a:p>
            <a:pPr lvl="1"/>
            <a:r>
              <a:rPr lang="uk-UA" dirty="0"/>
              <a:t>Для екземплярів цього класу повинен виконуватися закон асоціативності</a:t>
            </a:r>
          </a:p>
          <a:p>
            <a:pPr lvl="2"/>
            <a:r>
              <a:rPr lang="en-US" dirty="0"/>
              <a:t> x &lt;&gt; (y</a:t>
            </a:r>
            <a:r>
              <a:rPr lang="uk-UA" dirty="0"/>
              <a:t> </a:t>
            </a:r>
            <a:r>
              <a:rPr lang="en-US" dirty="0"/>
              <a:t>&lt;&gt; z) =  (x &lt;&gt; y) &lt;&gt; z</a:t>
            </a:r>
            <a:endParaRPr lang="uk-UA" dirty="0"/>
          </a:p>
          <a:p>
            <a:pPr lvl="1"/>
            <a:r>
              <a:rPr lang="uk-UA" dirty="0"/>
              <a:t>  Визначений в модулі </a:t>
            </a:r>
            <a:r>
              <a:rPr lang="en-US" dirty="0" err="1"/>
              <a:t>Data.Semigroup</a:t>
            </a:r>
            <a:endParaRPr lang="en-US" dirty="0"/>
          </a:p>
          <a:p>
            <a:pPr>
              <a:buNone/>
            </a:pPr>
            <a:endParaRPr lang="uk-UA" dirty="0"/>
          </a:p>
          <a:p>
            <a:endParaRPr lang="en-US" dirty="0"/>
          </a:p>
          <a:p>
            <a:pPr lvl="1"/>
            <a:endParaRPr lang="uk-UA" dirty="0"/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skell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askell3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Haskell</Template>
  <TotalTime>1564</TotalTime>
  <Words>2753</Words>
  <Application>Microsoft Office PowerPoint</Application>
  <PresentationFormat>Экран (4:3)</PresentationFormat>
  <Paragraphs>351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Tahoma</vt:lpstr>
      <vt:lpstr>Wingdings</vt:lpstr>
      <vt:lpstr>Haskell</vt:lpstr>
      <vt:lpstr>Haskell3</vt:lpstr>
      <vt:lpstr>Класи типів над контейнерами</vt:lpstr>
      <vt:lpstr>Види типів</vt:lpstr>
      <vt:lpstr>Клас Functor</vt:lpstr>
      <vt:lpstr>Дуже схожі задачі</vt:lpstr>
      <vt:lpstr>Пишемо загальну функцію</vt:lpstr>
      <vt:lpstr>Клас Applicative</vt:lpstr>
      <vt:lpstr>Екземпляри класу Applicative</vt:lpstr>
      <vt:lpstr>Control.Applicative</vt:lpstr>
      <vt:lpstr>Клас Semigroup</vt:lpstr>
      <vt:lpstr>Клас Monoid</vt:lpstr>
      <vt:lpstr>Логічні моноїди</vt:lpstr>
      <vt:lpstr>Числові моноїди</vt:lpstr>
      <vt:lpstr>Моноїди [a] і Maybe a</vt:lpstr>
      <vt:lpstr>Приклад </vt:lpstr>
      <vt:lpstr>Використання моноїдів</vt:lpstr>
      <vt:lpstr>Клас Foldable</vt:lpstr>
      <vt:lpstr>Приклади функцій з Data.Foldable</vt:lpstr>
      <vt:lpstr>Екземпляр класу Foldable</vt:lpstr>
      <vt:lpstr>Клас Alternative</vt:lpstr>
      <vt:lpstr>Екземпляри класу Alternative</vt:lpstr>
      <vt:lpstr>Класи типів над контейнерами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Операції введення-виведення</dc:title>
  <dc:creator>user</dc:creator>
  <cp:lastModifiedBy>Володимир Проценко</cp:lastModifiedBy>
  <cp:revision>154</cp:revision>
  <cp:lastPrinted>2018-10-10T05:56:11Z</cp:lastPrinted>
  <dcterms:created xsi:type="dcterms:W3CDTF">2015-12-25T06:20:52Z</dcterms:created>
  <dcterms:modified xsi:type="dcterms:W3CDTF">2018-10-10T15:48:41Z</dcterms:modified>
</cp:coreProperties>
</file>