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84" r:id="rId5"/>
    <p:sldId id="281" r:id="rId6"/>
    <p:sldId id="277" r:id="rId7"/>
    <p:sldId id="285" r:id="rId8"/>
    <p:sldId id="263" r:id="rId9"/>
    <p:sldId id="278" r:id="rId10"/>
    <p:sldId id="279" r:id="rId11"/>
    <p:sldId id="280" r:id="rId12"/>
    <p:sldId id="269" r:id="rId13"/>
    <p:sldId id="270" r:id="rId14"/>
    <p:sldId id="274" r:id="rId15"/>
    <p:sldId id="262" r:id="rId16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2D86008-06D7-4C0D-8276-47E820C8916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84AD07A0-B216-4753-93BA-24B1D83297D2}" type="datetimeFigureOut">
              <a:rPr lang="uk-UA" smtClean="0"/>
              <a:pPr/>
              <a:t>01.11.2018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3212976"/>
            <a:ext cx="6048672" cy="2088232"/>
          </a:xfrm>
        </p:spPr>
        <p:txBody>
          <a:bodyPr/>
          <a:lstStyle/>
          <a:p>
            <a:r>
              <a:rPr lang="uk-UA" dirty="0"/>
              <a:t>Випадкові числа</a:t>
            </a:r>
          </a:p>
          <a:p>
            <a:r>
              <a:rPr lang="uk-UA" dirty="0"/>
              <a:t>Тип </a:t>
            </a:r>
            <a:r>
              <a:rPr lang="en-US" dirty="0"/>
              <a:t>State</a:t>
            </a:r>
            <a:endParaRPr lang="uk-UA" dirty="0"/>
          </a:p>
          <a:p>
            <a:r>
              <a:rPr lang="uk-UA" dirty="0"/>
              <a:t>Монада </a:t>
            </a:r>
            <a:r>
              <a:rPr lang="en-US" dirty="0"/>
              <a:t>State</a:t>
            </a:r>
            <a:endParaRPr lang="uk-UA" dirty="0"/>
          </a:p>
          <a:p>
            <a:r>
              <a:rPr lang="uk-UA" dirty="0"/>
              <a:t>Використання монади </a:t>
            </a:r>
            <a:r>
              <a:rPr lang="en-US" dirty="0"/>
              <a:t>State</a:t>
            </a:r>
            <a:endParaRPr lang="uk-UA" dirty="0"/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uk-UA" dirty="0"/>
              <a:t>Генератори випадкових чисел </a:t>
            </a:r>
            <a:r>
              <a:rPr lang="en-US" dirty="0" err="1"/>
              <a:t>StdGen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208912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StdGen</a:t>
            </a:r>
            <a:r>
              <a:rPr lang="en-US" dirty="0"/>
              <a:t> – </a:t>
            </a:r>
            <a:r>
              <a:rPr lang="uk-UA" dirty="0"/>
              <a:t>тип генераторів випадкових чисел </a:t>
            </a:r>
            <a:endParaRPr lang="en-US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StdGen</a:t>
            </a:r>
            <a:r>
              <a:rPr lang="en-US" dirty="0"/>
              <a:t> = …       -- </a:t>
            </a:r>
            <a:r>
              <a:rPr lang="uk-UA" dirty="0"/>
              <a:t>Абстрактний тип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RandomGen</a:t>
            </a:r>
            <a:r>
              <a:rPr lang="en-US" dirty="0"/>
              <a:t>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… 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Read          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dirty="0"/>
              <a:t>…</a:t>
            </a:r>
          </a:p>
          <a:p>
            <a:pPr lvl="1">
              <a:buNone/>
            </a:pPr>
            <a:r>
              <a:rPr lang="en-US" b="1" dirty="0"/>
              <a:t>instance</a:t>
            </a:r>
            <a:r>
              <a:rPr lang="en-US" dirty="0"/>
              <a:t> Show          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…</a:t>
            </a:r>
            <a:endParaRPr lang="uk-UA" dirty="0"/>
          </a:p>
          <a:p>
            <a:pPr lvl="2"/>
            <a:r>
              <a:rPr lang="uk-UA" dirty="0"/>
              <a:t>Екземпляр класу </a:t>
            </a:r>
            <a:r>
              <a:rPr lang="en-US" dirty="0" err="1"/>
              <a:t>RandomGen</a:t>
            </a:r>
            <a:endParaRPr lang="en-US" dirty="0"/>
          </a:p>
          <a:p>
            <a:pPr lvl="2"/>
            <a:r>
              <a:rPr lang="uk-UA" dirty="0"/>
              <a:t>Вимагається, щоб  </a:t>
            </a:r>
            <a:r>
              <a:rPr lang="en-US" dirty="0"/>
              <a:t>read (show g) == g</a:t>
            </a:r>
          </a:p>
          <a:p>
            <a:r>
              <a:rPr lang="uk-UA" dirty="0"/>
              <a:t>Для створення конкретного генератора випадкових чисел – елемент типу </a:t>
            </a:r>
            <a:r>
              <a:rPr lang="en-US" dirty="0" err="1"/>
              <a:t>StdGen</a:t>
            </a:r>
            <a:r>
              <a:rPr lang="en-US" dirty="0"/>
              <a:t> </a:t>
            </a:r>
            <a:r>
              <a:rPr lang="uk-UA" dirty="0"/>
              <a:t>є функції</a:t>
            </a:r>
            <a:endParaRPr lang="en-US" dirty="0"/>
          </a:p>
          <a:p>
            <a:pPr lvl="1"/>
            <a:r>
              <a:rPr lang="en-US" dirty="0" err="1"/>
              <a:t>mkStdGen</a:t>
            </a:r>
            <a:r>
              <a:rPr lang="en-US" dirty="0"/>
              <a:t>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StdGen</a:t>
            </a:r>
            <a:endParaRPr lang="uk-UA" dirty="0"/>
          </a:p>
          <a:p>
            <a:pPr lvl="2"/>
            <a:r>
              <a:rPr lang="uk-UA" dirty="0"/>
              <a:t>Повертає генератор випадкових чисел, що визначається числом</a:t>
            </a:r>
          </a:p>
          <a:p>
            <a:pPr lvl="1"/>
            <a:r>
              <a:rPr lang="en-US" dirty="0" err="1"/>
              <a:t>getStdGen</a:t>
            </a:r>
            <a:r>
              <a:rPr lang="en-US" dirty="0"/>
              <a:t> :: IO </a:t>
            </a:r>
            <a:r>
              <a:rPr lang="en-US" dirty="0" err="1"/>
              <a:t>StdGen</a:t>
            </a:r>
            <a:endParaRPr lang="en-US" dirty="0"/>
          </a:p>
          <a:p>
            <a:pPr lvl="2"/>
            <a:r>
              <a:rPr lang="uk-UA" dirty="0"/>
              <a:t>Повертає генератор випадкових чисел, що зберігається в деякій глобальній змінній, що підтримується монадою </a:t>
            </a:r>
            <a:r>
              <a:rPr lang="en-US" dirty="0"/>
              <a:t>IO</a:t>
            </a:r>
            <a:r>
              <a:rPr lang="uk-U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408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Random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066856" cy="4968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Random – </a:t>
            </a:r>
            <a:r>
              <a:rPr lang="uk-UA" dirty="0"/>
              <a:t>клас, екземпляри якого – це типи для яких можна створювати випадкові значення, використовуючи генератори - екземпляри класу</a:t>
            </a:r>
            <a:r>
              <a:rPr lang="en-US" dirty="0"/>
              <a:t> </a:t>
            </a:r>
            <a:r>
              <a:rPr lang="en-US" dirty="0" err="1"/>
              <a:t>RandomGen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class </a:t>
            </a:r>
            <a:r>
              <a:rPr lang="en-US" dirty="0"/>
              <a:t>Random a </a:t>
            </a:r>
            <a:r>
              <a:rPr lang="en-US" b="1" dirty="0"/>
              <a:t>where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randomR</a:t>
            </a:r>
            <a:r>
              <a:rPr lang="en-US" dirty="0"/>
              <a:t>    :: </a:t>
            </a:r>
            <a:r>
              <a:rPr lang="en-US" dirty="0" err="1"/>
              <a:t>RandomGen</a:t>
            </a:r>
            <a:r>
              <a:rPr lang="en-US" dirty="0"/>
              <a:t> g =&gt; (a, a) -&gt; g -&gt; (a, g)</a:t>
            </a:r>
          </a:p>
          <a:p>
            <a:pPr marL="457200" lvl="1" indent="0">
              <a:buNone/>
            </a:pPr>
            <a:r>
              <a:rPr lang="en-US" dirty="0"/>
              <a:t>    random      :: </a:t>
            </a:r>
            <a:r>
              <a:rPr lang="en-US" dirty="0" err="1"/>
              <a:t>RandomGen</a:t>
            </a:r>
            <a:r>
              <a:rPr lang="en-US" dirty="0"/>
              <a:t> g =&gt; g -&gt; (a, g)</a:t>
            </a:r>
            <a:endParaRPr lang="uk-UA" dirty="0"/>
          </a:p>
          <a:p>
            <a:pPr marL="457200" lvl="1" indent="0">
              <a:buNone/>
            </a:pPr>
            <a:r>
              <a:rPr lang="uk-UA" dirty="0"/>
              <a:t>       -- породжують нескінченний список випадкових значень</a:t>
            </a:r>
          </a:p>
          <a:p>
            <a:pPr marL="457200" lvl="1" indent="0">
              <a:buNone/>
            </a:pPr>
            <a:r>
              <a:rPr lang="uk-UA" dirty="0"/>
              <a:t>       --     не повертають новий генератор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uk-UA" dirty="0"/>
              <a:t>   </a:t>
            </a:r>
            <a:r>
              <a:rPr lang="en-US" dirty="0" err="1"/>
              <a:t>randomRs</a:t>
            </a:r>
            <a:r>
              <a:rPr lang="en-US" dirty="0"/>
              <a:t>   :: </a:t>
            </a:r>
            <a:r>
              <a:rPr lang="en-US" dirty="0" err="1"/>
              <a:t>RandomGen</a:t>
            </a:r>
            <a:r>
              <a:rPr lang="en-US" dirty="0"/>
              <a:t> g =&gt; (a, a) -&gt; g -&gt; [a]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randoms</a:t>
            </a:r>
            <a:r>
              <a:rPr lang="en-US" dirty="0"/>
              <a:t>     :: </a:t>
            </a:r>
            <a:r>
              <a:rPr lang="en-US" dirty="0" err="1"/>
              <a:t>RandomGen</a:t>
            </a:r>
            <a:r>
              <a:rPr lang="en-US" dirty="0"/>
              <a:t> g =&gt; g -&gt; [a]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uk-UA" dirty="0"/>
              <a:t>   </a:t>
            </a:r>
            <a:r>
              <a:rPr lang="en-US" dirty="0"/>
              <a:t> -- </a:t>
            </a:r>
            <a:r>
              <a:rPr lang="uk-UA" dirty="0"/>
              <a:t>використовують глобальний генератор випадкових значень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randomRIO</a:t>
            </a:r>
            <a:r>
              <a:rPr lang="en-US" dirty="0"/>
              <a:t> :: (a, a) -&gt; IO a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randomIO</a:t>
            </a:r>
            <a:r>
              <a:rPr lang="en-US" dirty="0"/>
              <a:t>   :: IO a</a:t>
            </a:r>
            <a:endParaRPr lang="uk-UA" dirty="0"/>
          </a:p>
          <a:p>
            <a:pPr marL="1771650" lvl="4" indent="0">
              <a:buNone/>
            </a:pPr>
            <a:endParaRPr lang="en-US" dirty="0"/>
          </a:p>
          <a:p>
            <a:pPr lvl="2"/>
            <a:r>
              <a:rPr lang="uk-UA" dirty="0"/>
              <a:t>Його екземпляри – </a:t>
            </a:r>
            <a:r>
              <a:rPr lang="en-US" dirty="0" err="1"/>
              <a:t>Int</a:t>
            </a:r>
            <a:r>
              <a:rPr lang="en-US" dirty="0"/>
              <a:t>, Integer, Float, Double, </a:t>
            </a:r>
            <a:r>
              <a:rPr lang="en-US" dirty="0" err="1"/>
              <a:t>Bool</a:t>
            </a:r>
            <a:r>
              <a:rPr lang="en-US" dirty="0"/>
              <a:t>, Char</a:t>
            </a:r>
          </a:p>
          <a:p>
            <a:pPr lvl="2"/>
            <a:r>
              <a:rPr lang="uk-UA" dirty="0"/>
              <a:t>Його методи – функції, що створюють випадкові значення 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924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класу </a:t>
            </a:r>
            <a:r>
              <a:rPr lang="en-US" dirty="0"/>
              <a:t>Random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Функції класу </a:t>
            </a:r>
            <a:r>
              <a:rPr lang="en-US" dirty="0"/>
              <a:t>Random</a:t>
            </a:r>
            <a:r>
              <a:rPr lang="uk-UA" dirty="0"/>
              <a:t>, що створюють випадкові значення</a:t>
            </a:r>
          </a:p>
          <a:p>
            <a:pPr lvl="1"/>
            <a:r>
              <a:rPr lang="en-US" dirty="0" err="1"/>
              <a:t>randomR</a:t>
            </a:r>
            <a:r>
              <a:rPr lang="en-US" dirty="0"/>
              <a:t> (</a:t>
            </a:r>
            <a:r>
              <a:rPr lang="en-US" dirty="0" err="1"/>
              <a:t>lo,hi</a:t>
            </a:r>
            <a:r>
              <a:rPr lang="en-US" dirty="0"/>
              <a:t>) g – </a:t>
            </a:r>
            <a:r>
              <a:rPr lang="uk-UA" dirty="0"/>
              <a:t>за діапазоном </a:t>
            </a:r>
            <a:r>
              <a:rPr lang="en-US" dirty="0"/>
              <a:t>(</a:t>
            </a:r>
            <a:r>
              <a:rPr lang="en-US" dirty="0" err="1"/>
              <a:t>lo,hi</a:t>
            </a:r>
            <a:r>
              <a:rPr lang="en-US" dirty="0"/>
              <a:t>)</a:t>
            </a:r>
            <a:r>
              <a:rPr lang="uk-UA" dirty="0"/>
              <a:t> та генератором </a:t>
            </a:r>
            <a:r>
              <a:rPr lang="en-US" dirty="0"/>
              <a:t>g</a:t>
            </a:r>
            <a:r>
              <a:rPr lang="uk-UA" dirty="0"/>
              <a:t> повертає випадкове значення рівномірно розміщене в діапазоні </a:t>
            </a:r>
            <a:r>
              <a:rPr lang="en-US" dirty="0"/>
              <a:t>[</a:t>
            </a:r>
            <a:r>
              <a:rPr lang="en-US" dirty="0" err="1"/>
              <a:t>lo,hi</a:t>
            </a:r>
            <a:r>
              <a:rPr lang="en-US" dirty="0"/>
              <a:t>]</a:t>
            </a:r>
            <a:r>
              <a:rPr lang="uk-UA" dirty="0"/>
              <a:t> і новий генератор 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random g – </a:t>
            </a:r>
            <a:r>
              <a:rPr lang="uk-UA" dirty="0"/>
              <a:t>аналогічно але без діапазону.</a:t>
            </a:r>
            <a:endParaRPr lang="en-US" dirty="0"/>
          </a:p>
          <a:p>
            <a:pPr lvl="3"/>
            <a:endParaRPr lang="uk-UA" dirty="0"/>
          </a:p>
          <a:p>
            <a:r>
              <a:rPr lang="uk-UA" dirty="0"/>
              <a:t>Функція, що генерує випадкове логічне значення і виводить його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IO()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(b,g1) &lt;- return (random g)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print (b::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2"/>
            <a:r>
              <a:rPr lang="uk-UA" dirty="0"/>
              <a:t>Замісто  </a:t>
            </a:r>
            <a:r>
              <a:rPr lang="en-US" dirty="0"/>
              <a:t>(b,g1) &lt;- return (random g) </a:t>
            </a:r>
            <a:r>
              <a:rPr lang="uk-UA" dirty="0"/>
              <a:t>можна  </a:t>
            </a:r>
            <a:r>
              <a:rPr lang="en-US" b="1" dirty="0"/>
              <a:t>let </a:t>
            </a:r>
            <a:r>
              <a:rPr lang="en-US" dirty="0"/>
              <a:t>(b,g1) = random g</a:t>
            </a:r>
            <a:endParaRPr lang="uk-UA" dirty="0"/>
          </a:p>
          <a:p>
            <a:pPr lvl="2"/>
            <a:r>
              <a:rPr lang="uk-UA" dirty="0"/>
              <a:t>Присутність вказівки типу </a:t>
            </a:r>
            <a:r>
              <a:rPr lang="en-US" dirty="0"/>
              <a:t>b::</a:t>
            </a:r>
            <a:r>
              <a:rPr lang="en-US" dirty="0" err="1"/>
              <a:t>Bool</a:t>
            </a:r>
            <a:r>
              <a:rPr lang="uk-UA" dirty="0"/>
              <a:t> – </a:t>
            </a:r>
            <a:r>
              <a:rPr lang="uk-UA" dirty="0" err="1"/>
              <a:t>обов”язкова</a:t>
            </a:r>
            <a:r>
              <a:rPr lang="uk-UA" dirty="0"/>
              <a:t>!</a:t>
            </a:r>
            <a:endParaRPr lang="en-US" dirty="0"/>
          </a:p>
          <a:p>
            <a:pPr lvl="2">
              <a:buNone/>
            </a:pPr>
            <a:r>
              <a:rPr lang="en-US" dirty="0"/>
              <a:t>			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940152" y="3933056"/>
            <a:ext cx="3024336" cy="116955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</a:t>
            </a:r>
            <a:r>
              <a:rPr lang="en-US" sz="1400" b="1" dirty="0" err="1"/>
              <a:t>ExState</a:t>
            </a:r>
            <a:r>
              <a:rPr lang="en-US" sz="1400" b="1" dirty="0"/>
              <a:t>&gt; </a:t>
            </a:r>
            <a:r>
              <a:rPr lang="en-US" sz="1400" dirty="0"/>
              <a:t>let g = </a:t>
            </a:r>
            <a:r>
              <a:rPr lang="en-US" sz="1400" dirty="0" err="1"/>
              <a:t>mkStdGen</a:t>
            </a:r>
            <a:r>
              <a:rPr lang="en-US" sz="1400" dirty="0"/>
              <a:t> 6789</a:t>
            </a:r>
            <a:endParaRPr lang="uk-UA" sz="1400" dirty="0"/>
          </a:p>
          <a:p>
            <a:r>
              <a:rPr lang="en-US" sz="1400" b="1" dirty="0"/>
              <a:t>*</a:t>
            </a:r>
            <a:r>
              <a:rPr lang="en-US" sz="1400" b="1" dirty="0" err="1"/>
              <a:t>ExState</a:t>
            </a:r>
            <a:r>
              <a:rPr lang="en-US" sz="1400" b="1" dirty="0"/>
              <a:t>&gt; </a:t>
            </a:r>
            <a:r>
              <a:rPr lang="en-US" sz="1400" dirty="0" err="1"/>
              <a:t>randomR</a:t>
            </a:r>
            <a:r>
              <a:rPr lang="en-US" sz="1400" dirty="0"/>
              <a:t> (1,99) g</a:t>
            </a:r>
            <a:endParaRPr lang="uk-UA" sz="1400" dirty="0"/>
          </a:p>
          <a:p>
            <a:r>
              <a:rPr lang="uk-UA" sz="1400" dirty="0"/>
              <a:t>(51,271695060 40692)</a:t>
            </a:r>
          </a:p>
          <a:p>
            <a:r>
              <a:rPr lang="en-US" sz="1400" b="1" dirty="0"/>
              <a:t>*</a:t>
            </a:r>
            <a:r>
              <a:rPr lang="en-US" sz="1400" b="1" dirty="0" err="1"/>
              <a:t>ExState</a:t>
            </a:r>
            <a:r>
              <a:rPr lang="en-US" sz="1400" b="1" dirty="0"/>
              <a:t>&gt; </a:t>
            </a:r>
            <a:r>
              <a:rPr lang="en-US" sz="1400" dirty="0" err="1"/>
              <a:t>oneBool</a:t>
            </a:r>
            <a:endParaRPr lang="uk-UA" sz="1400" dirty="0"/>
          </a:p>
          <a:p>
            <a:r>
              <a:rPr lang="en-US" sz="1400" dirty="0"/>
              <a:t>False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випадкових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8092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MT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Char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Show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ru-RU" dirty="0"/>
              <a:t>На </a:t>
            </a:r>
            <a:r>
              <a:rPr lang="ru-RU" dirty="0" err="1"/>
              <a:t>випадкові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(</a:t>
            </a:r>
            <a:r>
              <a:rPr lang="en-US" dirty="0" err="1"/>
              <a:t>MyType</a:t>
            </a:r>
            <a:r>
              <a:rPr lang="en-US" dirty="0"/>
              <a:t> i1 </a:t>
            </a:r>
            <a:r>
              <a:rPr lang="en-US" dirty="0" err="1"/>
              <a:t>bl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i2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ru-RU" dirty="0"/>
              <a:t>типу </a:t>
            </a:r>
            <a:r>
              <a:rPr lang="en-US" dirty="0" err="1"/>
              <a:t>MyType</a:t>
            </a:r>
            <a:r>
              <a:rPr lang="ru-RU" dirty="0"/>
              <a:t> </a:t>
            </a:r>
            <a:r>
              <a:rPr lang="ru-RU" dirty="0" err="1"/>
              <a:t>вводяться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[</a:t>
            </a:r>
            <a:r>
              <a:rPr lang="uk-UA" dirty="0"/>
              <a:t>1</a:t>
            </a:r>
            <a:r>
              <a:rPr lang="en-US" dirty="0"/>
              <a:t>.. </a:t>
            </a:r>
            <a:r>
              <a:rPr lang="uk-UA" dirty="0"/>
              <a:t>100</a:t>
            </a:r>
            <a:r>
              <a:rPr lang="en-US" dirty="0"/>
              <a:t>]</a:t>
            </a:r>
            <a:endParaRPr lang="uk-UA" dirty="0"/>
          </a:p>
          <a:p>
            <a:pPr lvl="1"/>
            <a:r>
              <a:rPr lang="en-US" dirty="0" err="1"/>
              <a:t>ch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[‘a’.. ‘z’]</a:t>
            </a:r>
          </a:p>
          <a:p>
            <a:pPr lvl="1"/>
            <a:r>
              <a:rPr lang="en-US" dirty="0"/>
              <a:t>abs(i2) </a:t>
            </a:r>
            <a:r>
              <a:rPr lang="el-GR" dirty="0"/>
              <a:t>ϵ</a:t>
            </a:r>
            <a:r>
              <a:rPr lang="en-US" dirty="0"/>
              <a:t> [0.. i1]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uk-UA" dirty="0"/>
              <a:t> </a:t>
            </a:r>
            <a:endParaRPr lang="ru-RU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(n,g1)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(1,100)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(b,g2) = random g1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(c,g3)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('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a','z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g2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(m,g4)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g3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(MT n b c m, g4)</a:t>
            </a:r>
          </a:p>
          <a:p>
            <a:r>
              <a:rPr lang="uk-UA" dirty="0"/>
              <a:t>Необхідно явно </a:t>
            </a:r>
            <a:r>
              <a:rPr lang="uk-UA" dirty="0" err="1"/>
              <a:t>“проносити”</a:t>
            </a:r>
            <a:r>
              <a:rPr lang="uk-UA" dirty="0"/>
              <a:t> генератор випадкових чисел  (</a:t>
            </a:r>
            <a:r>
              <a:rPr lang="en-US" dirty="0"/>
              <a:t>g1, g2, g3, g4</a:t>
            </a:r>
            <a:r>
              <a:rPr lang="uk-UA" dirty="0"/>
              <a:t>) через всі обчислення </a:t>
            </a:r>
            <a:endParaRPr lang="ru-RU" dirty="0"/>
          </a:p>
          <a:p>
            <a:endParaRPr lang="en-US" dirty="0"/>
          </a:p>
          <a:p>
            <a:endParaRPr lang="uk-UA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640960" cy="838200"/>
          </a:xfrm>
        </p:spPr>
        <p:txBody>
          <a:bodyPr/>
          <a:lstStyle/>
          <a:p>
            <a:r>
              <a:rPr lang="uk-UA" dirty="0"/>
              <a:t>Генерація випадкових даних (</a:t>
            </a:r>
            <a:r>
              <a:rPr lang="en-US" dirty="0"/>
              <a:t>State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08912" cy="475252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Використання монади </a:t>
            </a:r>
            <a:r>
              <a:rPr lang="en-US" dirty="0"/>
              <a:t>State</a:t>
            </a:r>
            <a:r>
              <a:rPr lang="uk-UA" dirty="0"/>
              <a:t>, стан якої генератор випадкових чисел </a:t>
            </a:r>
            <a:r>
              <a:rPr lang="en-US" dirty="0" err="1"/>
              <a:t>StdGen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(Random a) =&gt;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     &lt;- get                                      </a:t>
            </a:r>
            <a:r>
              <a:rPr lang="en-US" i="1" dirty="0">
                <a:solidFill>
                  <a:srgbClr val="002060"/>
                </a:solidFill>
              </a:rPr>
              <a:t>(g, g)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&lt;- return $ random g          </a:t>
            </a:r>
            <a:r>
              <a:rPr lang="en-US" i="1" dirty="0">
                <a:solidFill>
                  <a:srgbClr val="002060"/>
                </a:solidFill>
              </a:rPr>
              <a:t>((</a:t>
            </a:r>
            <a:r>
              <a:rPr lang="en-US" i="1" dirty="0" err="1">
                <a:solidFill>
                  <a:srgbClr val="002060"/>
                </a:solidFill>
              </a:rPr>
              <a:t>x,g</a:t>
            </a:r>
            <a:r>
              <a:rPr lang="en-US" i="1" dirty="0">
                <a:solidFill>
                  <a:srgbClr val="002060"/>
                </a:solidFill>
              </a:rPr>
              <a:t>’), g)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g‘                                             </a:t>
            </a:r>
            <a:r>
              <a:rPr lang="en-US" i="1" dirty="0">
                <a:solidFill>
                  <a:srgbClr val="002060"/>
                </a:solidFill>
              </a:rPr>
              <a:t>((), g’)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x                                    </a:t>
            </a:r>
            <a:r>
              <a:rPr lang="en-US" i="1" dirty="0">
                <a:solidFill>
                  <a:srgbClr val="002060"/>
                </a:solidFill>
              </a:rPr>
              <a:t>       (x, g’)</a:t>
            </a:r>
            <a:endParaRPr lang="uk-UA" i="1" dirty="0">
              <a:solidFill>
                <a:srgbClr val="002060"/>
              </a:solidFill>
            </a:endParaRPr>
          </a:p>
          <a:p>
            <a:pPr lvl="1"/>
            <a:r>
              <a:rPr lang="uk-UA" dirty="0"/>
              <a:t>Функція, що одночасно повертає випадкове значення і змінює стан – генератор випадкових чисел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(Random a) =&gt;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bounds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     &lt;-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 &lt;- return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randomR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bounds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g'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x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Схоже, але повертається випадкове значення з діапазону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5940152" y="2492896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57200"/>
            <a:ext cx="8640960" cy="838200"/>
          </a:xfrm>
        </p:spPr>
        <p:txBody>
          <a:bodyPr/>
          <a:lstStyle/>
          <a:p>
            <a:r>
              <a:rPr lang="uk-UA" dirty="0"/>
              <a:t>Випадкове значення типу </a:t>
            </a:r>
            <a:r>
              <a:rPr lang="en-US" dirty="0" err="1"/>
              <a:t>MyType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8029400" cy="440328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Програма, що друкує складну випадкову величину типа</a:t>
            </a:r>
            <a:r>
              <a:rPr lang="en-US" dirty="0"/>
              <a:t> </a:t>
            </a:r>
            <a:r>
              <a:rPr lang="en-US" dirty="0" err="1"/>
              <a:t>MyType</a:t>
            </a:r>
            <a:r>
              <a:rPr lang="uk-UA" dirty="0"/>
              <a:t>, використовуючи дві реалізації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StdGen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MyType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(1,100)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b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getAny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('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a','z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(MT n b c m)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main :: IO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main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getStdGen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print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print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$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fmRandomS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</a:t>
            </a:r>
          </a:p>
          <a:p>
            <a:pPr lvl="1"/>
            <a:r>
              <a:rPr lang="uk-UA" dirty="0"/>
              <a:t>Функція </a:t>
            </a:r>
            <a:r>
              <a:rPr lang="en-US" dirty="0" err="1"/>
              <a:t>fmRandomS</a:t>
            </a:r>
            <a:r>
              <a:rPr lang="uk-UA" dirty="0"/>
              <a:t> формує випадкові значення так, що генератор випадкових чисел (стан) </a:t>
            </a:r>
            <a:r>
              <a:rPr lang="uk-UA" dirty="0" err="1"/>
              <a:t>“передається</a:t>
            </a:r>
            <a:r>
              <a:rPr lang="uk-UA" dirty="0"/>
              <a:t> </a:t>
            </a:r>
            <a:r>
              <a:rPr lang="uk-UA" dirty="0" err="1"/>
              <a:t>неявно”</a:t>
            </a:r>
            <a:r>
              <a:rPr lang="uk-UA" dirty="0"/>
              <a:t>  </a:t>
            </a:r>
            <a:r>
              <a:rPr lang="en-US" dirty="0"/>
              <a:t>         </a:t>
            </a:r>
            <a:r>
              <a:rPr lang="uk-UA" dirty="0"/>
              <a:t>     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228184" y="3645024"/>
            <a:ext cx="2664296" cy="92333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ExState</a:t>
            </a:r>
            <a:r>
              <a:rPr lang="en-US" b="1" dirty="0"/>
              <a:t>&gt; </a:t>
            </a:r>
            <a:r>
              <a:rPr lang="en-US" dirty="0"/>
              <a:t>main</a:t>
            </a:r>
            <a:endParaRPr lang="uk-UA" dirty="0"/>
          </a:p>
          <a:p>
            <a:r>
              <a:rPr lang="da-DK" dirty="0"/>
              <a:t>MT 97 True 'h' 68</a:t>
            </a:r>
          </a:p>
          <a:p>
            <a:r>
              <a:rPr lang="da-DK" dirty="0"/>
              <a:t>MT 97 True 'h' 68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State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4680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State s a = State {</a:t>
            </a:r>
            <a:r>
              <a:rPr lang="en-US" dirty="0" err="1"/>
              <a:t>runState</a:t>
            </a:r>
            <a:r>
              <a:rPr lang="en-US" dirty="0"/>
              <a:t> :: (s -&gt; (</a:t>
            </a:r>
            <a:r>
              <a:rPr lang="en-US" dirty="0" err="1"/>
              <a:t>a,s</a:t>
            </a:r>
            <a:r>
              <a:rPr lang="en-US" dirty="0"/>
              <a:t>))}</a:t>
            </a:r>
            <a:endParaRPr lang="uk-UA" dirty="0"/>
          </a:p>
          <a:p>
            <a:r>
              <a:rPr lang="uk-UA" dirty="0"/>
              <a:t>Обчислення працює зі станом </a:t>
            </a:r>
            <a:r>
              <a:rPr lang="en-US" dirty="0"/>
              <a:t>s </a:t>
            </a:r>
            <a:r>
              <a:rPr lang="uk-UA" dirty="0"/>
              <a:t>і має результатом тип </a:t>
            </a:r>
            <a:r>
              <a:rPr lang="en-US" dirty="0"/>
              <a:t>a</a:t>
            </a:r>
            <a:endParaRPr lang="uk-UA" dirty="0"/>
          </a:p>
          <a:p>
            <a:pPr lvl="1"/>
            <a:r>
              <a:rPr lang="uk-UA" dirty="0"/>
              <a:t>Дані типу </a:t>
            </a:r>
            <a:r>
              <a:rPr lang="en-US" dirty="0"/>
              <a:t>State s a</a:t>
            </a:r>
            <a:r>
              <a:rPr lang="uk-UA" dirty="0"/>
              <a:t> - називають </a:t>
            </a:r>
            <a:r>
              <a:rPr lang="en-US" dirty="0"/>
              <a:t>“</a:t>
            </a:r>
            <a:r>
              <a:rPr lang="uk-UA" dirty="0"/>
              <a:t>функціями зміни стану</a:t>
            </a:r>
            <a:r>
              <a:rPr lang="en-US" dirty="0"/>
              <a:t>”</a:t>
            </a:r>
          </a:p>
          <a:p>
            <a:pPr lvl="1"/>
            <a:r>
              <a:rPr lang="uk-UA" dirty="0"/>
              <a:t>Якщо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State</a:t>
            </a:r>
            <a:r>
              <a:rPr lang="uk-UA" dirty="0"/>
              <a:t>, то </a:t>
            </a:r>
          </a:p>
          <a:p>
            <a:pPr lvl="2"/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отримує функцію </a:t>
            </a:r>
            <a:r>
              <a:rPr lang="en-US" dirty="0"/>
              <a:t>f :: s -&gt; (</a:t>
            </a:r>
            <a:r>
              <a:rPr lang="en-US" dirty="0" err="1"/>
              <a:t>a,s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функції </a:t>
            </a:r>
            <a:r>
              <a:rPr lang="en-US" dirty="0"/>
              <a:t>f</a:t>
            </a:r>
            <a:r>
              <a:rPr lang="uk-UA" dirty="0"/>
              <a:t> передаємо стан </a:t>
            </a:r>
            <a:r>
              <a:rPr lang="en-US" dirty="0"/>
              <a:t>s </a:t>
            </a:r>
            <a:r>
              <a:rPr lang="uk-UA" dirty="0"/>
              <a:t>  </a:t>
            </a:r>
            <a:r>
              <a:rPr lang="en-US" dirty="0"/>
              <a:t> </a:t>
            </a:r>
            <a:endParaRPr lang="uk-UA" dirty="0"/>
          </a:p>
          <a:p>
            <a:pPr lvl="2"/>
            <a:r>
              <a:rPr lang="uk-UA" dirty="0"/>
              <a:t>отримується результат</a:t>
            </a:r>
            <a:r>
              <a:rPr lang="en-US" dirty="0"/>
              <a:t> a </a:t>
            </a:r>
            <a:r>
              <a:rPr lang="uk-UA" dirty="0"/>
              <a:t> і новий стан </a:t>
            </a:r>
            <a:r>
              <a:rPr lang="en-US" dirty="0"/>
              <a:t>s’</a:t>
            </a:r>
          </a:p>
          <a:p>
            <a:pPr marL="0" indent="0"/>
            <a:r>
              <a:rPr lang="uk-UA" dirty="0"/>
              <a:t>Тип </a:t>
            </a:r>
            <a:r>
              <a:rPr lang="en-US" dirty="0"/>
              <a:t>State</a:t>
            </a:r>
            <a:r>
              <a:rPr lang="uk-UA" dirty="0"/>
              <a:t> являється екземпляром класу </a:t>
            </a:r>
            <a:r>
              <a:rPr lang="en-US" dirty="0"/>
              <a:t>Monad</a:t>
            </a:r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 Applicative m =&gt; Monad m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return  :: a -&gt; m a</a:t>
            </a:r>
          </a:p>
          <a:p>
            <a:pPr lvl="1">
              <a:buNone/>
            </a:pPr>
            <a:r>
              <a:rPr lang="en-US" dirty="0"/>
              <a:t>  (&gt;&gt;=) :: m a -&gt; (a -&gt; m b) -&gt; m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72400" cy="838200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State</a:t>
            </a:r>
            <a:r>
              <a:rPr lang="uk-UA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179477" cy="5040560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b="1" dirty="0"/>
              <a:t>instance </a:t>
            </a:r>
            <a:r>
              <a:rPr lang="en-US" dirty="0"/>
              <a:t>Monad (State s) </a:t>
            </a:r>
            <a:r>
              <a:rPr lang="en-US" b="1" dirty="0"/>
              <a:t>where</a:t>
            </a:r>
          </a:p>
          <a:p>
            <a:pPr marL="400050" lvl="2" indent="0">
              <a:buSzPct val="110000"/>
              <a:buNone/>
            </a:pPr>
            <a:r>
              <a:rPr lang="en-US" dirty="0"/>
              <a:t>    -- return </a:t>
            </a:r>
            <a:r>
              <a:rPr lang="uk-UA" dirty="0"/>
              <a:t>    </a:t>
            </a:r>
            <a:r>
              <a:rPr lang="en-US" dirty="0"/>
              <a:t>:: a -&gt; State s a</a:t>
            </a:r>
          </a:p>
          <a:p>
            <a:pPr marL="400050" lvl="1" indent="0">
              <a:buNone/>
            </a:pPr>
            <a:r>
              <a:rPr lang="en-US" dirty="0"/>
              <a:t>   return  a = State (\s -&gt; (</a:t>
            </a:r>
            <a:r>
              <a:rPr lang="en-US" dirty="0" err="1"/>
              <a:t>a,s</a:t>
            </a:r>
            <a:r>
              <a:rPr lang="en-US" dirty="0"/>
              <a:t>))</a:t>
            </a:r>
          </a:p>
          <a:p>
            <a:pPr marL="400050" lvl="1" indent="0">
              <a:buNone/>
            </a:pPr>
            <a:r>
              <a:rPr lang="en-US" dirty="0"/>
              <a:t>   -- </a:t>
            </a:r>
            <a:r>
              <a:rPr lang="en-US" sz="2100" dirty="0"/>
              <a:t>(&gt;&gt;=) </a:t>
            </a:r>
            <a:r>
              <a:rPr lang="uk-UA" sz="2100" dirty="0"/>
              <a:t>    </a:t>
            </a:r>
            <a:r>
              <a:rPr lang="en-US" sz="2100" dirty="0"/>
              <a:t>:: (State s a) -&gt; (a -&gt; State s b) -&gt; (State s 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   (State g) &gt;&gt;= f = State(\s -&gt; </a:t>
            </a:r>
            <a:r>
              <a:rPr lang="en-US" b="1" dirty="0"/>
              <a:t>let</a:t>
            </a:r>
            <a:r>
              <a:rPr lang="en-US" dirty="0"/>
              <a:t> (</a:t>
            </a:r>
            <a:r>
              <a:rPr lang="en-US" dirty="0" err="1"/>
              <a:t>v,s</a:t>
            </a:r>
            <a:r>
              <a:rPr lang="en-US" dirty="0"/>
              <a:t>’)      = g s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    (State q) = f v </a:t>
            </a:r>
          </a:p>
          <a:p>
            <a:pPr marL="400050" lvl="1" indent="0">
              <a:buNone/>
            </a:pPr>
            <a:r>
              <a:rPr lang="en-US" dirty="0"/>
              <a:t>                                               </a:t>
            </a:r>
            <a:r>
              <a:rPr lang="en-US" b="1" dirty="0"/>
              <a:t>in</a:t>
            </a:r>
            <a:r>
              <a:rPr lang="en-US" dirty="0"/>
              <a:t> q s’)</a:t>
            </a:r>
            <a:endParaRPr lang="uk-UA" dirty="0"/>
          </a:p>
          <a:p>
            <a:pPr lvl="1"/>
            <a:r>
              <a:rPr lang="en-US" dirty="0"/>
              <a:t>return  - </a:t>
            </a:r>
            <a:r>
              <a:rPr lang="uk-UA" dirty="0"/>
              <a:t>функція зміни стану, яка встановлює значення але не змінює стан</a:t>
            </a:r>
          </a:p>
          <a:p>
            <a:pPr lvl="1"/>
            <a:r>
              <a:rPr lang="en-US" dirty="0"/>
              <a:t>&gt;&gt;= </a:t>
            </a:r>
            <a:r>
              <a:rPr lang="uk-UA" dirty="0"/>
              <a:t>створює функцію зміни стану, котра застосовує правий аргумент </a:t>
            </a:r>
            <a:r>
              <a:rPr lang="en-US" dirty="0"/>
              <a:t>f </a:t>
            </a:r>
            <a:r>
              <a:rPr lang="uk-UA" dirty="0"/>
              <a:t>до значення </a:t>
            </a:r>
            <a:r>
              <a:rPr lang="en-US" dirty="0"/>
              <a:t>v</a:t>
            </a:r>
            <a:r>
              <a:rPr lang="uk-UA" dirty="0"/>
              <a:t> і нового стану </a:t>
            </a:r>
            <a:r>
              <a:rPr lang="en-US" dirty="0"/>
              <a:t>s’ </a:t>
            </a:r>
            <a:r>
              <a:rPr lang="uk-UA" dirty="0"/>
              <a:t>від лівого аргументу </a:t>
            </a:r>
            <a:r>
              <a:rPr lang="en-US" dirty="0"/>
              <a:t>(State g)</a:t>
            </a:r>
            <a:endParaRPr lang="uk-UA" dirty="0"/>
          </a:p>
          <a:p>
            <a:pPr lvl="2"/>
            <a:r>
              <a:rPr lang="uk-UA" dirty="0"/>
              <a:t>Можливо коротше трактування </a:t>
            </a:r>
            <a:r>
              <a:rPr lang="en-US" dirty="0"/>
              <a:t>&gt;&gt;=</a:t>
            </a:r>
          </a:p>
          <a:p>
            <a:pPr marL="1714500" lvl="4" indent="0"/>
            <a:r>
              <a:rPr lang="en-US" dirty="0"/>
              <a:t>    State (\s -&gt; </a:t>
            </a:r>
            <a:r>
              <a:rPr lang="en-US" b="1" dirty="0"/>
              <a:t>let </a:t>
            </a:r>
            <a:r>
              <a:rPr lang="en-US" dirty="0"/>
              <a:t>(</a:t>
            </a:r>
            <a:r>
              <a:rPr lang="en-US" dirty="0" err="1"/>
              <a:t>v,s</a:t>
            </a:r>
            <a:r>
              <a:rPr lang="en-US" dirty="0"/>
              <a:t>’) = g s</a:t>
            </a:r>
          </a:p>
          <a:p>
            <a:pPr marL="1714500" lvl="4" indent="0"/>
            <a:r>
              <a:rPr lang="en-US" dirty="0"/>
              <a:t>                     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runState</a:t>
            </a:r>
            <a:r>
              <a:rPr lang="en-US" dirty="0"/>
              <a:t> (f v) s’) </a:t>
            </a:r>
          </a:p>
        </p:txBody>
      </p:sp>
    </p:spTree>
    <p:extLst>
      <p:ext uri="{BB962C8B-B14F-4D97-AF65-F5344CB8AC3E}">
        <p14:creationId xmlns:p14="http://schemas.microsoft.com/office/powerpoint/2010/main" val="2231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типом </a:t>
            </a:r>
            <a:r>
              <a:rPr lang="en-US" dirty="0"/>
              <a:t> State</a:t>
            </a:r>
            <a:r>
              <a:rPr lang="uk-UA" dirty="0"/>
              <a:t> </a:t>
            </a:r>
            <a:r>
              <a:rPr lang="en-US" dirty="0"/>
              <a:t>s a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352928" cy="5040560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Функції з типом </a:t>
            </a:r>
            <a:r>
              <a:rPr lang="en-US" dirty="0"/>
              <a:t>State s a</a:t>
            </a:r>
            <a:endParaRPr lang="uk-UA" dirty="0"/>
          </a:p>
          <a:p>
            <a:pPr lvl="1"/>
            <a:r>
              <a:rPr lang="en-US" dirty="0" err="1"/>
              <a:t>runState</a:t>
            </a:r>
            <a:r>
              <a:rPr lang="en-US" dirty="0"/>
              <a:t>  :: State s a -&gt; s -&gt; (</a:t>
            </a:r>
            <a:r>
              <a:rPr lang="en-US" dirty="0" err="1"/>
              <a:t>a,s</a:t>
            </a:r>
            <a:r>
              <a:rPr lang="en-US" dirty="0"/>
              <a:t>)</a:t>
            </a:r>
          </a:p>
          <a:p>
            <a:pPr lvl="2"/>
            <a:r>
              <a:rPr lang="uk-UA" dirty="0"/>
              <a:t>Функція-селектор </a:t>
            </a:r>
            <a:r>
              <a:rPr lang="en-US" dirty="0" err="1"/>
              <a:t>runState</a:t>
            </a:r>
            <a:r>
              <a:rPr lang="en-US" dirty="0"/>
              <a:t> (State g) = g</a:t>
            </a:r>
          </a:p>
          <a:p>
            <a:pPr lvl="2"/>
            <a:r>
              <a:rPr lang="en-US" dirty="0"/>
              <a:t>g :: s -&gt; (</a:t>
            </a:r>
            <a:r>
              <a:rPr lang="en-US" dirty="0" err="1"/>
              <a:t>a,s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evalState</a:t>
            </a:r>
            <a:r>
              <a:rPr lang="en-US" dirty="0"/>
              <a:t> :: State s a -&gt; s -&gt; a</a:t>
            </a:r>
          </a:p>
          <a:p>
            <a:pPr lvl="2"/>
            <a:r>
              <a:rPr lang="en-US" dirty="0" err="1"/>
              <a:t>evalState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 s)</a:t>
            </a:r>
          </a:p>
          <a:p>
            <a:pPr lvl="1"/>
            <a:r>
              <a:rPr lang="en-US" dirty="0" err="1"/>
              <a:t>execState</a:t>
            </a:r>
            <a:r>
              <a:rPr lang="en-US" dirty="0"/>
              <a:t> :: State s a -&gt; s -&gt; 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execState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runState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s) </a:t>
            </a:r>
          </a:p>
          <a:p>
            <a:r>
              <a:rPr lang="uk-UA" dirty="0"/>
              <a:t>Функції, що будують об</a:t>
            </a:r>
            <a:r>
              <a:rPr lang="en-US" dirty="0"/>
              <a:t>`</a:t>
            </a:r>
            <a:r>
              <a:rPr lang="uk-UA" dirty="0" err="1"/>
              <a:t>єкти</a:t>
            </a:r>
            <a:r>
              <a:rPr lang="uk-UA" dirty="0"/>
              <a:t> типу </a:t>
            </a:r>
            <a:r>
              <a:rPr lang="en-US" dirty="0"/>
              <a:t>State</a:t>
            </a:r>
          </a:p>
          <a:p>
            <a:pPr lvl="1">
              <a:buNone/>
            </a:pPr>
            <a:r>
              <a:rPr lang="en-US" dirty="0"/>
              <a:t>get :: State  s </a:t>
            </a:r>
            <a:r>
              <a:rPr lang="en-US" dirty="0" err="1"/>
              <a:t>s</a:t>
            </a:r>
            <a:endParaRPr lang="en-US" dirty="0"/>
          </a:p>
          <a:p>
            <a:pPr lvl="1">
              <a:buNone/>
            </a:pPr>
            <a:r>
              <a:rPr lang="en-US" dirty="0"/>
              <a:t>get  = State (\s -&gt; (</a:t>
            </a:r>
            <a:r>
              <a:rPr lang="en-US" dirty="0" err="1"/>
              <a:t>s,s</a:t>
            </a:r>
            <a:r>
              <a:rPr lang="en-US" dirty="0"/>
              <a:t>))</a:t>
            </a:r>
          </a:p>
          <a:p>
            <a:pPr lvl="1">
              <a:buNone/>
            </a:pPr>
            <a:r>
              <a:rPr lang="en-US" dirty="0"/>
              <a:t>put :: s -&gt; State  s ()</a:t>
            </a:r>
          </a:p>
          <a:p>
            <a:pPr lvl="1">
              <a:buNone/>
            </a:pPr>
            <a:r>
              <a:rPr lang="en-US" dirty="0"/>
              <a:t>put s = State (\_ -&gt; ((),s))</a:t>
            </a:r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MonadState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496944" cy="4968552"/>
          </a:xfrm>
        </p:spPr>
        <p:txBody>
          <a:bodyPr>
            <a:normAutofit fontScale="92500"/>
          </a:bodyPr>
          <a:lstStyle/>
          <a:p>
            <a:pPr lvl="1">
              <a:buNone/>
            </a:pPr>
            <a:r>
              <a:rPr lang="en-US" b="1" dirty="0" err="1"/>
              <a:t>newtype</a:t>
            </a:r>
            <a:r>
              <a:rPr lang="en-US" dirty="0"/>
              <a:t> State s a = State {</a:t>
            </a:r>
            <a:r>
              <a:rPr lang="en-US" dirty="0" err="1"/>
              <a:t>runState</a:t>
            </a:r>
            <a:r>
              <a:rPr lang="en-US" dirty="0"/>
              <a:t> :: (s -&gt; (</a:t>
            </a:r>
            <a:r>
              <a:rPr lang="en-US" dirty="0" err="1"/>
              <a:t>a,s</a:t>
            </a:r>
            <a:r>
              <a:rPr lang="en-US" dirty="0"/>
              <a:t>))}</a:t>
            </a:r>
            <a:endParaRPr lang="uk-UA" dirty="0"/>
          </a:p>
          <a:p>
            <a:r>
              <a:rPr lang="uk-UA" dirty="0"/>
              <a:t>Реалізована монада  </a:t>
            </a:r>
            <a:r>
              <a:rPr lang="en-US" dirty="0"/>
              <a:t>State </a:t>
            </a:r>
            <a:r>
              <a:rPr lang="uk-UA" dirty="0"/>
              <a:t>в модулі </a:t>
            </a:r>
            <a:r>
              <a:rPr lang="en-US" dirty="0" err="1"/>
              <a:t>Control.Monad.State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Монада </a:t>
            </a:r>
            <a:r>
              <a:rPr lang="en-US" dirty="0"/>
              <a:t>State </a:t>
            </a:r>
            <a:r>
              <a:rPr lang="uk-UA" dirty="0"/>
              <a:t>визначається в термінах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-</a:t>
            </a:r>
            <a:r>
              <a:rPr lang="uk-UA" dirty="0"/>
              <a:t>перетворювача монад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b="1" dirty="0"/>
              <a:t>type</a:t>
            </a:r>
            <a:r>
              <a:rPr lang="en-US" dirty="0"/>
              <a:t> State s = </a:t>
            </a:r>
            <a:r>
              <a:rPr lang="en-US" dirty="0" err="1"/>
              <a:t>StateT</a:t>
            </a:r>
            <a:r>
              <a:rPr lang="en-US" dirty="0"/>
              <a:t> s Identity  </a:t>
            </a:r>
          </a:p>
          <a:p>
            <a:pPr lvl="1"/>
            <a:r>
              <a:rPr lang="uk-UA" dirty="0"/>
              <a:t>Визначається клас типів </a:t>
            </a:r>
            <a:r>
              <a:rPr lang="en-US" dirty="0" err="1"/>
              <a:t>MonadState</a:t>
            </a:r>
            <a:r>
              <a:rPr lang="en-US" dirty="0"/>
              <a:t>,  </a:t>
            </a:r>
            <a:r>
              <a:rPr lang="uk-UA" dirty="0"/>
              <a:t>котрі є монади і для яких можна визначити операції </a:t>
            </a:r>
            <a:r>
              <a:rPr lang="en-US" dirty="0"/>
              <a:t>put </a:t>
            </a:r>
            <a:r>
              <a:rPr lang="uk-UA" dirty="0"/>
              <a:t>і </a:t>
            </a:r>
            <a:r>
              <a:rPr lang="en-US" dirty="0"/>
              <a:t>get</a:t>
            </a:r>
            <a:endParaRPr lang="uk-UA" dirty="0"/>
          </a:p>
          <a:p>
            <a:pPr lvl="1">
              <a:buNone/>
            </a:pPr>
            <a:r>
              <a:rPr lang="en-US" b="1" dirty="0"/>
              <a:t>class</a:t>
            </a:r>
            <a:r>
              <a:rPr lang="en-US" dirty="0"/>
              <a:t> Monad m =&gt; </a:t>
            </a:r>
            <a:r>
              <a:rPr lang="en-US" dirty="0" err="1"/>
              <a:t>MonadState</a:t>
            </a:r>
            <a:r>
              <a:rPr lang="en-US" dirty="0"/>
              <a:t>  s  m | m -&gt; s 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     get  :: m s</a:t>
            </a:r>
          </a:p>
          <a:p>
            <a:pPr lvl="1">
              <a:buNone/>
            </a:pPr>
            <a:r>
              <a:rPr lang="en-US" dirty="0"/>
              <a:t>       put  :: s -&gt; m () </a:t>
            </a:r>
          </a:p>
          <a:p>
            <a:pPr lvl="1"/>
            <a:r>
              <a:rPr lang="uk-UA" dirty="0"/>
              <a:t>Тип </a:t>
            </a:r>
            <a:r>
              <a:rPr lang="en-US" dirty="0"/>
              <a:t> State s  </a:t>
            </a:r>
            <a:r>
              <a:rPr lang="uk-UA" dirty="0"/>
              <a:t>являється екземпляром  класу</a:t>
            </a:r>
            <a:r>
              <a:rPr lang="en-US" dirty="0"/>
              <a:t>  </a:t>
            </a:r>
            <a:r>
              <a:rPr lang="en-US" dirty="0" err="1"/>
              <a:t>MonadState</a:t>
            </a:r>
            <a:r>
              <a:rPr lang="en-US" dirty="0"/>
              <a:t>   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426896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:: State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String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return ("hello, " ++ name ++ "!")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uk-UA" dirty="0"/>
              <a:t>--</a:t>
            </a:r>
            <a:r>
              <a:rPr lang="en-US" i="1" dirty="0" err="1"/>
              <a:t>runState</a:t>
            </a:r>
            <a:r>
              <a:rPr lang="en-US" i="1" dirty="0"/>
              <a:t>  :: State s a -&gt; s -&gt; (</a:t>
            </a:r>
            <a:r>
              <a:rPr lang="en-US" i="1" dirty="0" err="1"/>
              <a:t>a,s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greeter "Edit“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i="1" dirty="0">
                <a:solidFill>
                  <a:srgbClr val="FF0000"/>
                </a:solidFill>
              </a:rPr>
              <a:t>"Edit“  ==&gt;</a:t>
            </a:r>
            <a:endParaRPr lang="uk-UA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greeter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i="1" dirty="0"/>
              <a:t>              s         </a:t>
            </a:r>
            <a:r>
              <a:rPr lang="ru-RU" i="1" dirty="0"/>
              <a:t>дія                           </a:t>
            </a:r>
            <a:r>
              <a:rPr lang="en-US" i="1" dirty="0"/>
              <a:t>                             </a:t>
            </a:r>
            <a:r>
              <a:rPr lang="ru-RU" i="1" dirty="0"/>
              <a:t>(</a:t>
            </a:r>
            <a:r>
              <a:rPr lang="en-US" i="1" dirty="0" err="1"/>
              <a:t>a,s</a:t>
            </a:r>
            <a:r>
              <a:rPr lang="en-US" i="1" dirty="0"/>
              <a:t>)</a:t>
            </a:r>
            <a:r>
              <a:rPr lang="ru-RU" i="1" dirty="0"/>
              <a:t> </a:t>
            </a:r>
            <a:endParaRPr lang="en-US" i="1" dirty="0"/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name &lt;- get </a:t>
            </a:r>
            <a:r>
              <a:rPr lang="en-US" dirty="0"/>
              <a:t>                                        (“Edit”, “Edit”)  </a:t>
            </a:r>
          </a:p>
          <a:p>
            <a:pPr>
              <a:buNone/>
            </a:pPr>
            <a:r>
              <a:rPr lang="en-US" dirty="0"/>
              <a:t>        “Edit”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tintin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“                                                 </a:t>
            </a:r>
            <a:r>
              <a:rPr lang="en-US" dirty="0"/>
              <a:t>((),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dirty="0"/>
              <a:t>       “</a:t>
            </a:r>
            <a:r>
              <a:rPr lang="en-US" dirty="0" err="1"/>
              <a:t>tintin</a:t>
            </a:r>
            <a:r>
              <a:rPr lang="en-US" dirty="0"/>
              <a:t>”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("hello, " ++ name ++ "!")</a:t>
            </a:r>
            <a:r>
              <a:rPr lang="en-US" dirty="0"/>
              <a:t>  (“hello, Edit!”, “</a:t>
            </a:r>
            <a:r>
              <a:rPr lang="en-US" dirty="0" err="1"/>
              <a:t>tintin</a:t>
            </a:r>
            <a:r>
              <a:rPr lang="en-US" dirty="0"/>
              <a:t>”)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==&gt; </a:t>
            </a:r>
            <a:r>
              <a:rPr lang="en-US" i="1" dirty="0">
                <a:solidFill>
                  <a:srgbClr val="FF0000"/>
                </a:solidFill>
              </a:rPr>
              <a:t>(“hello, Edit!”, “</a:t>
            </a:r>
            <a:r>
              <a:rPr lang="en-US" i="1" dirty="0" err="1">
                <a:solidFill>
                  <a:srgbClr val="FF0000"/>
                </a:solidFill>
              </a:rPr>
              <a:t>tintin</a:t>
            </a:r>
            <a:r>
              <a:rPr lang="en-US" i="1" dirty="0">
                <a:solidFill>
                  <a:srgbClr val="FF0000"/>
                </a:solidFill>
              </a:rPr>
              <a:t>”)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355976" y="1988840"/>
            <a:ext cx="4427984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ExState</a:t>
            </a:r>
            <a:r>
              <a:rPr lang="en-US" b="1" dirty="0"/>
              <a:t>&gt; </a:t>
            </a:r>
            <a:r>
              <a:rPr lang="en-US" dirty="0" err="1"/>
              <a:t>runState</a:t>
            </a:r>
            <a:r>
              <a:rPr lang="en-US" dirty="0"/>
              <a:t> greeter "Edit"</a:t>
            </a:r>
            <a:endParaRPr lang="uk-UA" dirty="0"/>
          </a:p>
          <a:p>
            <a:r>
              <a:rPr lang="en-US" dirty="0"/>
              <a:t>("hello, Edit!","</a:t>
            </a:r>
            <a:r>
              <a:rPr lang="en-US" dirty="0" err="1"/>
              <a:t>tintin</a:t>
            </a:r>
            <a:r>
              <a:rPr lang="en-US" dirty="0"/>
              <a:t>")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979712" y="4653136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580112" y="4581128"/>
            <a:ext cx="0" cy="100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60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872" cy="838200"/>
          </a:xfrm>
        </p:spPr>
        <p:txBody>
          <a:bodyPr/>
          <a:lstStyle/>
          <a:p>
            <a:r>
              <a:rPr lang="uk-UA" dirty="0"/>
              <a:t>Прості приклади монади </a:t>
            </a:r>
            <a:r>
              <a:rPr lang="en-US" dirty="0"/>
              <a:t>State - 2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99040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Control.Monad.State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:: State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put 3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modify (+1)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get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execState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test 0 ---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4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i="1" dirty="0">
                <a:solidFill>
                  <a:srgbClr val="FF0000"/>
                </a:solidFill>
              </a:rPr>
              <a:t>0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 ==&gt; 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test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endParaRPr lang="uk-UA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i="1" dirty="0"/>
              <a:t> </a:t>
            </a:r>
            <a:r>
              <a:rPr lang="uk-UA" i="1" dirty="0"/>
              <a:t>                   </a:t>
            </a:r>
            <a:r>
              <a:rPr lang="en-US" i="1" dirty="0"/>
              <a:t>s    </a:t>
            </a:r>
            <a:r>
              <a:rPr lang="uk-UA" i="1" dirty="0"/>
              <a:t>       </a:t>
            </a:r>
            <a:r>
              <a:rPr lang="ru-RU" i="1" dirty="0" err="1"/>
              <a:t>дія</a:t>
            </a:r>
            <a:r>
              <a:rPr lang="ru-RU" i="1" dirty="0"/>
              <a:t>             </a:t>
            </a:r>
            <a:r>
              <a:rPr lang="en-US" i="1" dirty="0"/>
              <a:t>  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(</a:t>
            </a:r>
            <a:r>
              <a:rPr lang="en-US" i="1" dirty="0" err="1"/>
              <a:t>a,s</a:t>
            </a:r>
            <a:r>
              <a:rPr lang="en-US" i="1" dirty="0"/>
              <a:t>)</a:t>
            </a:r>
            <a:r>
              <a:rPr lang="ru-RU" i="1" dirty="0"/>
              <a:t> </a:t>
            </a:r>
            <a:endParaRPr 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i="1" dirty="0">
                <a:solidFill>
                  <a:srgbClr val="002060"/>
                </a:solidFill>
              </a:rPr>
              <a:t>0</a:t>
            </a:r>
            <a:r>
              <a:rPr lang="uk-UA" dirty="0">
                <a:solidFill>
                  <a:srgbClr val="002060"/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put 3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uk-UA" i="1" dirty="0">
                <a:solidFill>
                  <a:srgbClr val="002060"/>
                </a:solidFill>
              </a:rPr>
              <a:t>(()</a:t>
            </a:r>
            <a:r>
              <a:rPr lang="en-US" i="1" dirty="0">
                <a:solidFill>
                  <a:srgbClr val="002060"/>
                </a:solidFill>
              </a:rPr>
              <a:t>, 3</a:t>
            </a:r>
            <a:r>
              <a:rPr lang="uk-UA" i="1" dirty="0">
                <a:solidFill>
                  <a:srgbClr val="002060"/>
                </a:solidFill>
              </a:rPr>
              <a:t>)</a:t>
            </a:r>
            <a:endParaRPr lang="en-US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uk-UA" i="1" dirty="0">
                <a:solidFill>
                  <a:srgbClr val="002060"/>
                </a:solidFill>
              </a:rPr>
              <a:t>3</a:t>
            </a:r>
            <a:r>
              <a:rPr lang="uk-UA" i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modify (+1)    </a:t>
            </a:r>
            <a:r>
              <a:rPr lang="en-US" i="1" dirty="0">
                <a:solidFill>
                  <a:srgbClr val="002060"/>
                </a:solidFill>
              </a:rPr>
              <a:t>((), 4)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i="1" dirty="0">
                <a:solidFill>
                  <a:srgbClr val="002060"/>
                </a:solidFill>
              </a:rPr>
              <a:t>4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get                 </a:t>
            </a:r>
            <a:r>
              <a:rPr lang="en-US" i="1" dirty="0">
                <a:solidFill>
                  <a:srgbClr val="002060"/>
                </a:solidFill>
              </a:rPr>
              <a:t>(4, 4)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==&gt;  4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test 0  --- (4,4)</a:t>
            </a:r>
            <a:endParaRPr lang="uk-UA" i="1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/>
              <a:t>Функція </a:t>
            </a:r>
            <a:r>
              <a:rPr lang="en-US" dirty="0"/>
              <a:t>modify</a:t>
            </a:r>
            <a:r>
              <a:rPr lang="uk-UA" dirty="0"/>
              <a:t> комбінація функцій </a:t>
            </a:r>
            <a:r>
              <a:rPr lang="en-US" dirty="0"/>
              <a:t>get</a:t>
            </a:r>
            <a:r>
              <a:rPr lang="uk-UA" dirty="0"/>
              <a:t> і  </a:t>
            </a:r>
            <a:r>
              <a:rPr lang="en-US" dirty="0"/>
              <a:t>put</a:t>
            </a:r>
          </a:p>
          <a:p>
            <a:pPr lvl="2">
              <a:buNone/>
            </a:pPr>
            <a:r>
              <a:rPr lang="en-US" dirty="0"/>
              <a:t>modify :: (s -&gt; s) -&gt; State s ()</a:t>
            </a:r>
          </a:p>
          <a:p>
            <a:pPr lvl="2">
              <a:buNone/>
            </a:pPr>
            <a:r>
              <a:rPr lang="en-US" dirty="0"/>
              <a:t>modify f = get &gt;&gt;= \x -&gt; put (f x)</a:t>
            </a:r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427984" y="2276872"/>
            <a:ext cx="4176464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ExState</a:t>
            </a:r>
            <a:r>
              <a:rPr lang="en-US" b="1" dirty="0"/>
              <a:t>&gt; </a:t>
            </a:r>
            <a:r>
              <a:rPr lang="en-US" dirty="0" err="1"/>
              <a:t>execState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4</a:t>
            </a:r>
          </a:p>
          <a:p>
            <a:r>
              <a:rPr lang="en-US" b="1" dirty="0"/>
              <a:t>*</a:t>
            </a:r>
            <a:r>
              <a:rPr lang="en-US" b="1" dirty="0" err="1"/>
              <a:t>ExState</a:t>
            </a:r>
            <a:r>
              <a:rPr lang="en-US" b="1" dirty="0"/>
              <a:t>&gt; </a:t>
            </a:r>
            <a:r>
              <a:rPr lang="en-US" dirty="0" err="1"/>
              <a:t>runState</a:t>
            </a:r>
            <a:r>
              <a:rPr lang="en-US" dirty="0"/>
              <a:t> test 0</a:t>
            </a:r>
            <a:endParaRPr lang="uk-UA" dirty="0"/>
          </a:p>
          <a:p>
            <a:r>
              <a:rPr lang="uk-UA" dirty="0"/>
              <a:t>(4,4)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2843808" y="4005064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единительная линия 6"/>
          <p:cNvCxnSpPr/>
          <p:nvPr/>
        </p:nvCxnSpPr>
        <p:spPr bwMode="auto">
          <a:xfrm>
            <a:off x="4716016" y="4005064"/>
            <a:ext cx="0" cy="1152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48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Найбільший спільний дільник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432048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Обрахунок найбільшого спільного дільника двох натуральних чисел, використовуючи </a:t>
            </a:r>
            <a:r>
              <a:rPr lang="uk-UA" dirty="0" err="1"/>
              <a:t>“схований</a:t>
            </a:r>
            <a:r>
              <a:rPr lang="uk-UA" dirty="0"/>
              <a:t> </a:t>
            </a:r>
            <a:r>
              <a:rPr lang="uk-UA" dirty="0" err="1"/>
              <a:t>стан”</a:t>
            </a:r>
            <a:r>
              <a:rPr lang="uk-UA" dirty="0"/>
              <a:t> в середині монади </a:t>
            </a:r>
            <a:r>
              <a:rPr lang="en-US" dirty="0"/>
              <a:t>State – (</a:t>
            </a:r>
            <a:r>
              <a:rPr lang="en-US" dirty="0" err="1"/>
              <a:t>Int,Int</a:t>
            </a:r>
            <a:r>
              <a:rPr lang="en-US" dirty="0"/>
              <a:t>)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:: State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Int,Int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&lt;- get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==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return 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 if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x &lt; y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put (x-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grComDiv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gcdS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220072" y="4365104"/>
            <a:ext cx="3744416" cy="646331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en-US" b="1" dirty="0" err="1"/>
              <a:t>ExState</a:t>
            </a:r>
            <a:r>
              <a:rPr lang="en-US" b="1" dirty="0"/>
              <a:t>&gt; </a:t>
            </a:r>
            <a:r>
              <a:rPr lang="en-US" dirty="0" err="1"/>
              <a:t>grComDiv</a:t>
            </a:r>
            <a:r>
              <a:rPr lang="en-US" dirty="0"/>
              <a:t> 456 789</a:t>
            </a:r>
            <a:endParaRPr lang="uk-UA" dirty="0"/>
          </a:p>
          <a:p>
            <a:r>
              <a:rPr lang="uk-UA" dirty="0"/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Бібліотека </a:t>
            </a:r>
            <a:r>
              <a:rPr lang="en-US" dirty="0"/>
              <a:t>Random  </a:t>
            </a:r>
            <a:r>
              <a:rPr lang="uk-UA" dirty="0"/>
              <a:t>(</a:t>
            </a:r>
            <a:r>
              <a:rPr lang="en-US" dirty="0" err="1"/>
              <a:t>RandomGen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855024" cy="4896544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Як генерувати псевдо</a:t>
            </a:r>
            <a:r>
              <a:rPr lang="en-US" dirty="0"/>
              <a:t> </a:t>
            </a:r>
            <a:r>
              <a:rPr lang="uk-UA" dirty="0"/>
              <a:t>випадкові числа?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C </a:t>
            </a:r>
            <a:r>
              <a:rPr lang="uk-UA" dirty="0"/>
              <a:t>використовується лінійний генератор псевдовипадкових чисел з формулою</a:t>
            </a:r>
          </a:p>
          <a:p>
            <a:pPr lvl="1"/>
            <a:r>
              <a:rPr lang="en-US" i="1" dirty="0"/>
              <a:t>R</a:t>
            </a:r>
            <a:r>
              <a:rPr lang="en-US" i="1" baseline="-25000" dirty="0"/>
              <a:t>n</a:t>
            </a:r>
            <a:r>
              <a:rPr lang="en-US" i="1" dirty="0"/>
              <a:t> = (1103515245 * R</a:t>
            </a:r>
            <a:r>
              <a:rPr lang="en-US" i="1" baseline="-25000" dirty="0"/>
              <a:t>n-1</a:t>
            </a:r>
            <a:r>
              <a:rPr lang="en-US" i="1" dirty="0"/>
              <a:t>+ 12345) </a:t>
            </a:r>
            <a:r>
              <a:rPr lang="en-US" b="1" i="1" dirty="0"/>
              <a:t>mod</a:t>
            </a:r>
            <a:r>
              <a:rPr lang="en-US" i="1" dirty="0"/>
              <a:t> 2147483648</a:t>
            </a:r>
          </a:p>
          <a:p>
            <a:r>
              <a:rPr lang="uk-UA" dirty="0"/>
              <a:t>Бібліотека </a:t>
            </a:r>
            <a:r>
              <a:rPr lang="en-US" dirty="0"/>
              <a:t>Random –</a:t>
            </a:r>
            <a:r>
              <a:rPr lang="uk-UA" dirty="0"/>
              <a:t>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язує</a:t>
            </a:r>
            <a:r>
              <a:rPr lang="uk-UA" dirty="0"/>
              <a:t> задачу генерації псевдо випадкових чисел</a:t>
            </a:r>
          </a:p>
          <a:p>
            <a:pPr lvl="1"/>
            <a:r>
              <a:rPr lang="en-US" dirty="0" err="1"/>
              <a:t>RandomGen</a:t>
            </a:r>
            <a:r>
              <a:rPr lang="en-US" dirty="0"/>
              <a:t> – </a:t>
            </a:r>
            <a:r>
              <a:rPr lang="uk-UA" dirty="0"/>
              <a:t>клас, що забезпечує інтерфейс до генераторів випадкових чисел</a:t>
            </a:r>
            <a:endParaRPr lang="en-US" dirty="0"/>
          </a:p>
          <a:p>
            <a:pPr lvl="2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RandomGen</a:t>
            </a:r>
            <a:r>
              <a:rPr lang="en-US" dirty="0"/>
              <a:t> g </a:t>
            </a:r>
            <a:r>
              <a:rPr lang="en-US" b="1" dirty="0"/>
              <a:t>where</a:t>
            </a:r>
          </a:p>
          <a:p>
            <a:pPr lvl="2">
              <a:buNone/>
            </a:pPr>
            <a:r>
              <a:rPr lang="en-US" dirty="0"/>
              <a:t>    </a:t>
            </a:r>
            <a:r>
              <a:rPr lang="en-US" dirty="0" err="1"/>
              <a:t>genRange</a:t>
            </a:r>
            <a:r>
              <a:rPr lang="en-US" dirty="0"/>
              <a:t> :: g -&gt;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>
              <a:buNone/>
            </a:pPr>
            <a:r>
              <a:rPr lang="en-US" dirty="0"/>
              <a:t>    next         :: g -&gt; (</a:t>
            </a:r>
            <a:r>
              <a:rPr lang="en-US" dirty="0" err="1"/>
              <a:t>Int</a:t>
            </a:r>
            <a:r>
              <a:rPr lang="en-US" dirty="0"/>
              <a:t>, g)</a:t>
            </a:r>
          </a:p>
          <a:p>
            <a:pPr lvl="2">
              <a:buNone/>
            </a:pPr>
            <a:r>
              <a:rPr lang="en-US" dirty="0"/>
              <a:t>    split         ::  g -&gt; (g, g) </a:t>
            </a:r>
            <a:endParaRPr lang="uk-UA" dirty="0"/>
          </a:p>
          <a:p>
            <a:pPr lvl="2"/>
            <a:r>
              <a:rPr lang="uk-UA" dirty="0"/>
              <a:t>Його екземпляри – типи генераторів випадкових чисел</a:t>
            </a:r>
          </a:p>
          <a:p>
            <a:pPr lvl="2"/>
            <a:r>
              <a:rPr lang="uk-UA" dirty="0"/>
              <a:t>Надає методи роботи з генераторами випадкових чисел</a:t>
            </a:r>
          </a:p>
        </p:txBody>
      </p:sp>
    </p:spTree>
    <p:extLst>
      <p:ext uri="{BB962C8B-B14F-4D97-AF65-F5344CB8AC3E}">
        <p14:creationId xmlns:p14="http://schemas.microsoft.com/office/powerpoint/2010/main" val="715016446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996</TotalTime>
  <Words>1710</Words>
  <Application>Microsoft Office PowerPoint</Application>
  <PresentationFormat>Экран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Tahoma</vt:lpstr>
      <vt:lpstr>Wingdings</vt:lpstr>
      <vt:lpstr>Haskell</vt:lpstr>
      <vt:lpstr>Монада State</vt:lpstr>
      <vt:lpstr>Тип State</vt:lpstr>
      <vt:lpstr>Монада State </vt:lpstr>
      <vt:lpstr>Функції з типом  State s a</vt:lpstr>
      <vt:lpstr>Клас MonadState</vt:lpstr>
      <vt:lpstr>Прості приклади монади State - 1</vt:lpstr>
      <vt:lpstr>Прості приклади монади State - 2</vt:lpstr>
      <vt:lpstr>Найбільший спільний дільник</vt:lpstr>
      <vt:lpstr>Бібліотека Random  (RandomGen)</vt:lpstr>
      <vt:lpstr>Генератори випадкових чисел StdGen </vt:lpstr>
      <vt:lpstr>Клас Random</vt:lpstr>
      <vt:lpstr>Методи класу Random</vt:lpstr>
      <vt:lpstr>Створення випадкових значень </vt:lpstr>
      <vt:lpstr>Генерація випадкових даних (State)</vt:lpstr>
      <vt:lpstr>Випадкове значення типу MyType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Аналізатори</dc:title>
  <dc:creator>user</dc:creator>
  <cp:lastModifiedBy>Володимир Проценко</cp:lastModifiedBy>
  <cp:revision>110</cp:revision>
  <dcterms:created xsi:type="dcterms:W3CDTF">2015-12-26T06:34:35Z</dcterms:created>
  <dcterms:modified xsi:type="dcterms:W3CDTF">2018-11-01T06:06:01Z</dcterms:modified>
</cp:coreProperties>
</file>