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82" r:id="rId4"/>
    <p:sldId id="286" r:id="rId5"/>
    <p:sldId id="296" r:id="rId6"/>
    <p:sldId id="294" r:id="rId7"/>
    <p:sldId id="287" r:id="rId8"/>
    <p:sldId id="270" r:id="rId9"/>
    <p:sldId id="278" r:id="rId10"/>
    <p:sldId id="273" r:id="rId11"/>
    <p:sldId id="274" r:id="rId12"/>
    <p:sldId id="288" r:id="rId13"/>
    <p:sldId id="275" r:id="rId14"/>
    <p:sldId id="289" r:id="rId15"/>
    <p:sldId id="290" r:id="rId16"/>
    <p:sldId id="291" r:id="rId17"/>
    <p:sldId id="292" r:id="rId18"/>
    <p:sldId id="293" r:id="rId19"/>
  </p:sldIdLst>
  <p:sldSz cx="9144000" cy="6858000" type="screen4x3"/>
  <p:notesSz cx="6797675" cy="9926638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63" autoAdjust="0"/>
    <p:restoredTop sz="94643" autoAdjust="0"/>
  </p:normalViewPr>
  <p:slideViewPr>
    <p:cSldViewPr>
      <p:cViewPr varScale="1">
        <p:scale>
          <a:sx n="91" d="100"/>
          <a:sy n="91" d="100"/>
        </p:scale>
        <p:origin x="10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93956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89395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5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894009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8940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6" name="Group 63"/>
            <p:cNvGrpSpPr>
              <a:grpSpLocks/>
            </p:cNvGrpSpPr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94016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7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8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401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89402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894021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07.11.2018</a:t>
            </a:fld>
            <a:endParaRPr lang="uk-UA"/>
          </a:p>
        </p:txBody>
      </p:sp>
      <p:sp>
        <p:nvSpPr>
          <p:cNvPr id="894022" name="Rectangle 7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89402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ECFB5BF-0636-4943-A176-49344793BB9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07.11.2018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029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00250" cy="5562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5848350" cy="55626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07.11.2018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164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07.11.2018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110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07.11.2018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08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07.11.2018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811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07.11.2018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81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07.11.2018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255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07.11.2018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04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07.11.2018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07.11.2018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19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07.11.2018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059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892933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4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5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7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8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9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0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1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2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3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6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7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8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9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0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1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2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3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4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892956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7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8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9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0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1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2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3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4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5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6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7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8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9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0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1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2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3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4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5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6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7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8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9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0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1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2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3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4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892985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2986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892988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89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90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299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9299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9299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B88C8446-4E08-407F-B249-6EA8F94800F5}" type="datetimeFigureOut">
              <a:rPr lang="uk-UA" smtClean="0"/>
              <a:pPr/>
              <a:t>07.11.2018</a:t>
            </a:fld>
            <a:endParaRPr lang="uk-UA"/>
          </a:p>
        </p:txBody>
      </p:sp>
      <p:sp>
        <p:nvSpPr>
          <p:cNvPr id="89299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w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Program%20Files\Haskell%20Platform\8.0.1\doc\html\libraries\base-4.9.0.0\Data-Functor-Identity.html" TargetMode="External"/><Relationship Id="rId2" Type="http://schemas.openxmlformats.org/officeDocument/2006/relationships/hyperlink" Target="file:///C:\Program%20Files\Haskell%20Platform\8.0.1\lib\extralibs\doc\parsec-3.1.9\html\Text-Parsec-Prim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C:\Program%20Files\Haskell%20Platform\8.0.1\doc\html\libraries\base-4.9.0.0\Data-String.html" TargetMode="External"/><Relationship Id="rId4" Type="http://schemas.openxmlformats.org/officeDocument/2006/relationships/hyperlink" Target="file:///C:\Program%20Files\Haskell%20Platform\8.0.1\lib\extralibs\doc\parsec-3.1.9\html\Text-Parsec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Аналізатори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67744" y="3212976"/>
            <a:ext cx="5760640" cy="2016224"/>
          </a:xfrm>
        </p:spPr>
        <p:txBody>
          <a:bodyPr/>
          <a:lstStyle/>
          <a:p>
            <a:r>
              <a:rPr lang="uk-UA" dirty="0"/>
              <a:t>Монада </a:t>
            </a:r>
            <a:r>
              <a:rPr lang="en-US" dirty="0"/>
              <a:t>Parser</a:t>
            </a:r>
            <a:endParaRPr lang="uk-UA" dirty="0"/>
          </a:p>
          <a:p>
            <a:r>
              <a:rPr lang="uk-UA" dirty="0"/>
              <a:t>Комбінатори</a:t>
            </a:r>
          </a:p>
          <a:p>
            <a:r>
              <a:rPr lang="uk-UA" dirty="0"/>
              <a:t>Мова виразів</a:t>
            </a:r>
          </a:p>
          <a:p>
            <a:r>
              <a:rPr lang="uk-UA" dirty="0"/>
              <a:t>Аналізатор виразів</a:t>
            </a:r>
          </a:p>
        </p:txBody>
      </p:sp>
      <p:pic>
        <p:nvPicPr>
          <p:cNvPr id="50" name="Picture 3" descr="Haskell">
            <a:extLst>
              <a:ext uri="{FF2B5EF4-FFF2-40B4-BE49-F238E27FC236}">
                <a16:creationId xmlns:a16="http://schemas.microsoft.com/office/drawing/2014/main" id="{F22BEDA2-CCC0-4F99-9347-F18AA7BE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188640"/>
            <a:ext cx="1621904" cy="1368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Мова виразів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352928" cy="4824536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uk-UA" dirty="0"/>
              <a:t>Розглядаються вирази, що будуються з цілих чисел, круглих дужок і знаків операцій +, -, *.</a:t>
            </a:r>
          </a:p>
          <a:p>
            <a:pPr lvl="1"/>
            <a:r>
              <a:rPr lang="uk-UA" dirty="0"/>
              <a:t>Синтаксис описується граматикою у формі </a:t>
            </a:r>
            <a:r>
              <a:rPr lang="uk-UA" dirty="0" err="1"/>
              <a:t>Бекуса-Наура</a:t>
            </a:r>
            <a:endParaRPr lang="uk-UA" dirty="0"/>
          </a:p>
          <a:p>
            <a:pPr>
              <a:buNone/>
            </a:pPr>
            <a:r>
              <a:rPr lang="en-US" dirty="0"/>
              <a:t>number = [ "-" ] digit { digit }</a:t>
            </a:r>
          </a:p>
          <a:p>
            <a:pPr>
              <a:buNone/>
            </a:pPr>
            <a:r>
              <a:rPr lang="en-US" dirty="0"/>
              <a:t>digit   = "0" | "1" | ... | "8" | "9”</a:t>
            </a:r>
          </a:p>
          <a:p>
            <a:pPr>
              <a:buNone/>
            </a:pPr>
            <a:r>
              <a:rPr lang="en-US" dirty="0" err="1"/>
              <a:t>expr</a:t>
            </a:r>
            <a:r>
              <a:rPr lang="en-US" dirty="0"/>
              <a:t>   = term { </a:t>
            </a:r>
            <a:r>
              <a:rPr lang="en-US" dirty="0" err="1"/>
              <a:t>addop</a:t>
            </a:r>
            <a:r>
              <a:rPr lang="en-US" dirty="0"/>
              <a:t> term }</a:t>
            </a:r>
          </a:p>
          <a:p>
            <a:pPr>
              <a:buNone/>
            </a:pPr>
            <a:r>
              <a:rPr lang="en-US" dirty="0"/>
              <a:t>term   = factor { </a:t>
            </a:r>
            <a:r>
              <a:rPr lang="en-US" dirty="0" err="1"/>
              <a:t>mulop</a:t>
            </a:r>
            <a:r>
              <a:rPr lang="en-US" dirty="0"/>
              <a:t> factor }</a:t>
            </a:r>
          </a:p>
          <a:p>
            <a:pPr>
              <a:buNone/>
            </a:pPr>
            <a:r>
              <a:rPr lang="en-US" dirty="0"/>
              <a:t>factor = "(" </a:t>
            </a:r>
            <a:r>
              <a:rPr lang="en-US" dirty="0" err="1"/>
              <a:t>expr</a:t>
            </a:r>
            <a:r>
              <a:rPr lang="en-US" dirty="0"/>
              <a:t> ")" | number</a:t>
            </a:r>
          </a:p>
          <a:p>
            <a:pPr>
              <a:buNone/>
            </a:pPr>
            <a:r>
              <a:rPr lang="en-US" dirty="0" err="1"/>
              <a:t>addop</a:t>
            </a:r>
            <a:r>
              <a:rPr lang="en-US" dirty="0"/>
              <a:t> = "+" | "-”</a:t>
            </a:r>
          </a:p>
          <a:p>
            <a:pPr>
              <a:buNone/>
            </a:pPr>
            <a:r>
              <a:rPr lang="en-US" dirty="0" err="1"/>
              <a:t>mulop</a:t>
            </a:r>
            <a:r>
              <a:rPr lang="en-US" dirty="0"/>
              <a:t> = "*”</a:t>
            </a:r>
            <a:endParaRPr lang="uk-UA" dirty="0"/>
          </a:p>
          <a:p>
            <a:pPr lvl="1"/>
            <a:r>
              <a:rPr lang="uk-UA" dirty="0"/>
              <a:t>Допускається вживання довільної кількості символів проміжків </a:t>
            </a:r>
            <a:r>
              <a:rPr lang="en-US" dirty="0"/>
              <a:t>‘ ‘, ‘\n’, ‘\r’  </a:t>
            </a:r>
            <a:r>
              <a:rPr lang="uk-UA" dirty="0"/>
              <a:t>між окремими лексемами</a:t>
            </a:r>
            <a:endParaRPr lang="en-US" dirty="0"/>
          </a:p>
          <a:p>
            <a:pPr lvl="1"/>
            <a:r>
              <a:rPr lang="en-US" dirty="0"/>
              <a:t>“  61”      “32 -6 *  5 ”      “ 64 + 82 * (6 -4)  -  54 “   </a:t>
            </a:r>
          </a:p>
          <a:p>
            <a:pPr lvl="1"/>
            <a:r>
              <a:rPr lang="uk-UA" dirty="0"/>
              <a:t>Аналізатор переводить рядок, що задає вираз в структуру , що описується типом</a:t>
            </a:r>
          </a:p>
          <a:p>
            <a:pPr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data</a:t>
            </a:r>
            <a:r>
              <a:rPr lang="uk-UA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= Add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|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Mul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| Sub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| Lit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deriving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Show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Аналізатор виразів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484784"/>
            <a:ext cx="8208912" cy="482453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Parser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{ n &lt;-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lexem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number;  return (Lit n)}</a:t>
            </a:r>
          </a:p>
          <a:p>
            <a:pPr lvl="4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infixOp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String -&gt; (a -&gt; a -&gt; a) -&gt; Parser (a -&gt; a -&gt; a)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infixOp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x f = reserved x &gt;&gt; return f</a:t>
            </a:r>
          </a:p>
          <a:p>
            <a:pPr lvl="2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addop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mulop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Parser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addop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infixOp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"+" Add) &lt;|&gt;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infixOp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"-" Sub)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mulop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infixOp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"*"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Mul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2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factor, term,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Parser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factor =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&lt;|&gt;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parens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term  = factor `chainl1`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mulop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= term `chainl1`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addop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3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run :: String -&gt; Maybe Expr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run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runParser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(spaces &gt;&gt;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4788371" y="3787130"/>
            <a:ext cx="4355629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*</a:t>
            </a:r>
            <a:r>
              <a:rPr lang="en-US" b="1" dirty="0" err="1"/>
              <a:t>ExParser</a:t>
            </a:r>
            <a:r>
              <a:rPr lang="en-US" b="1" dirty="0"/>
              <a:t>&gt;</a:t>
            </a:r>
            <a:r>
              <a:rPr lang="en-US" dirty="0"/>
              <a:t> run "56"</a:t>
            </a:r>
            <a:endParaRPr lang="ru-RU" dirty="0"/>
          </a:p>
          <a:p>
            <a:r>
              <a:rPr lang="en-US" dirty="0"/>
              <a:t>Just (Lit 56)</a:t>
            </a:r>
          </a:p>
          <a:p>
            <a:r>
              <a:rPr lang="en-US" b="1" dirty="0"/>
              <a:t>*</a:t>
            </a:r>
            <a:r>
              <a:rPr lang="en-US" b="1" dirty="0" err="1"/>
              <a:t>ExParser</a:t>
            </a:r>
            <a:r>
              <a:rPr lang="en-US" b="1" dirty="0"/>
              <a:t>&gt;</a:t>
            </a:r>
            <a:r>
              <a:rPr lang="en-US" dirty="0"/>
              <a:t> run "56-6 * 4"</a:t>
            </a:r>
          </a:p>
          <a:p>
            <a:r>
              <a:rPr lang="en-US" dirty="0"/>
              <a:t>Just (Sub (Lit 56) (</a:t>
            </a:r>
            <a:r>
              <a:rPr lang="en-US" dirty="0" err="1"/>
              <a:t>Mul</a:t>
            </a:r>
            <a:r>
              <a:rPr lang="en-US" dirty="0"/>
              <a:t> (Lit 6) (Lit 4)))</a:t>
            </a:r>
          </a:p>
          <a:p>
            <a:r>
              <a:rPr lang="en-US" b="1" dirty="0"/>
              <a:t>*</a:t>
            </a:r>
            <a:r>
              <a:rPr lang="en-US" b="1" dirty="0" err="1"/>
              <a:t>ExParser</a:t>
            </a:r>
            <a:r>
              <a:rPr lang="en-US" b="1" dirty="0"/>
              <a:t>&gt;</a:t>
            </a:r>
            <a:r>
              <a:rPr lang="en-US" dirty="0"/>
              <a:t> run "-56 +6 *"</a:t>
            </a:r>
          </a:p>
          <a:p>
            <a:r>
              <a:rPr lang="en-US" dirty="0"/>
              <a:t>Nothing</a:t>
            </a:r>
          </a:p>
          <a:p>
            <a:r>
              <a:rPr lang="en-US" b="1" dirty="0"/>
              <a:t>*</a:t>
            </a:r>
            <a:r>
              <a:rPr lang="en-US" b="1" dirty="0" err="1"/>
              <a:t>ExParser</a:t>
            </a:r>
            <a:r>
              <a:rPr lang="en-US" b="1" dirty="0"/>
              <a:t>&gt;</a:t>
            </a:r>
            <a:r>
              <a:rPr lang="en-US" dirty="0"/>
              <a:t> run "-(6*7)"</a:t>
            </a:r>
          </a:p>
          <a:p>
            <a:r>
              <a:rPr lang="en-US" dirty="0"/>
              <a:t>Nothing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Калькулятор виразів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27584" y="1556792"/>
            <a:ext cx="7772400" cy="46805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eval :: Expr -&gt; Int</a:t>
            </a:r>
          </a:p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eval ex = </a:t>
            </a:r>
            <a:r>
              <a:rPr lang="pt-BR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 ex </a:t>
            </a:r>
            <a:r>
              <a:rPr lang="pt-BR" b="1" dirty="0">
                <a:solidFill>
                  <a:schemeClr val="accent5">
                    <a:lumMod val="10000"/>
                  </a:schemeClr>
                </a:solidFill>
              </a:rPr>
              <a:t>of</a:t>
            </a:r>
          </a:p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  Add a b -&gt; eval a + eval b</a:t>
            </a:r>
          </a:p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  Mul a b -&gt; eval a * eval b</a:t>
            </a:r>
          </a:p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  Sub a b -&gt; eval a - eval b</a:t>
            </a:r>
          </a:p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  Lit n   -&gt; n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ru-RU" dirty="0" err="1"/>
              <a:t>Вирахову</a:t>
            </a:r>
            <a:r>
              <a:rPr lang="uk-UA" dirty="0"/>
              <a:t>є</a:t>
            </a:r>
            <a:r>
              <a:rPr lang="ru-RU" dirty="0"/>
              <a:t> </a:t>
            </a:r>
            <a:r>
              <a:rPr lang="ru-RU" dirty="0" err="1"/>
              <a:t>вираз</a:t>
            </a:r>
            <a:endParaRPr lang="en-US" dirty="0"/>
          </a:p>
          <a:p>
            <a:pPr lvl="1"/>
            <a:endParaRPr lang="uk-UA" dirty="0"/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runEval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String -&gt; String 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runEval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runParser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(spaces &gt;&gt;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Just ex -&gt; show $ eval ex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Nothing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-&gt; “Parser error”</a:t>
            </a:r>
            <a:endParaRPr lang="uk-UA" dirty="0"/>
          </a:p>
          <a:p>
            <a:pPr lvl="1"/>
            <a:r>
              <a:rPr lang="uk-UA" dirty="0"/>
              <a:t>Аналізує вираз, обчислює і формує відповідь</a:t>
            </a:r>
          </a:p>
          <a:p>
            <a:pPr lvl="1">
              <a:buNone/>
            </a:pPr>
            <a:endParaRPr lang="uk-UA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4860032" y="2276872"/>
            <a:ext cx="373995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*</a:t>
            </a:r>
            <a:r>
              <a:rPr lang="en-US" b="1" dirty="0" err="1"/>
              <a:t>ExParser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 err="1"/>
              <a:t>runEval</a:t>
            </a:r>
            <a:r>
              <a:rPr lang="en-US" dirty="0"/>
              <a:t> "56"</a:t>
            </a:r>
            <a:endParaRPr lang="ru-RU" dirty="0"/>
          </a:p>
          <a:p>
            <a:r>
              <a:rPr lang="ru-RU" dirty="0"/>
              <a:t>"56"</a:t>
            </a:r>
          </a:p>
          <a:p>
            <a:r>
              <a:rPr lang="nb-NO" b="1" dirty="0"/>
              <a:t>*ExParser&gt;</a:t>
            </a:r>
            <a:r>
              <a:rPr lang="nb-NO" dirty="0"/>
              <a:t> runEval "56- 6 * 4 "</a:t>
            </a:r>
          </a:p>
          <a:p>
            <a:r>
              <a:rPr lang="uk-UA" dirty="0"/>
              <a:t>"32"</a:t>
            </a:r>
          </a:p>
          <a:p>
            <a:r>
              <a:rPr lang="en-US" b="1" dirty="0"/>
              <a:t>*</a:t>
            </a:r>
            <a:r>
              <a:rPr lang="en-US" b="1" dirty="0" err="1"/>
              <a:t>ExParser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 err="1"/>
              <a:t>runEval</a:t>
            </a:r>
            <a:r>
              <a:rPr lang="en-US" dirty="0"/>
              <a:t> "-56 +6 * "</a:t>
            </a:r>
          </a:p>
          <a:p>
            <a:r>
              <a:rPr lang="en-US" dirty="0"/>
              <a:t>"Parser error" </a:t>
            </a:r>
          </a:p>
          <a:p>
            <a:r>
              <a:rPr lang="en-US" b="1" dirty="0"/>
              <a:t>*</a:t>
            </a:r>
            <a:r>
              <a:rPr lang="en-US" b="1" dirty="0" err="1"/>
              <a:t>ExParser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 err="1"/>
              <a:t>runEval</a:t>
            </a:r>
            <a:r>
              <a:rPr lang="en-US" dirty="0"/>
              <a:t> "-(6* 7)"</a:t>
            </a:r>
          </a:p>
          <a:p>
            <a:r>
              <a:rPr lang="en-US" dirty="0"/>
              <a:t>"Parser error"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</a:t>
            </a:r>
            <a:r>
              <a:rPr lang="en-US" dirty="0"/>
              <a:t> (read-</a:t>
            </a:r>
            <a:r>
              <a:rPr lang="en-US" dirty="0" err="1"/>
              <a:t>eval</a:t>
            </a:r>
            <a:r>
              <a:rPr lang="en-US" dirty="0"/>
              <a:t>-print loop)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27584" y="1484784"/>
            <a:ext cx="7772400" cy="475252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main :: IO()</a:t>
            </a:r>
          </a:p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main = loop </a:t>
            </a:r>
          </a:p>
          <a:p>
            <a:pPr lvl="2">
              <a:buNone/>
            </a:pPr>
            <a:endParaRPr lang="pt-BR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loop :: IO()</a:t>
            </a:r>
          </a:p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loop = </a:t>
            </a:r>
            <a:r>
              <a:rPr lang="pt-BR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</a:p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              putStr "&gt;" </a:t>
            </a:r>
          </a:p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              input &lt;- getLine</a:t>
            </a:r>
          </a:p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             </a:t>
            </a:r>
            <a:r>
              <a:rPr lang="pt-BR" b="1" dirty="0">
                <a:solidFill>
                  <a:schemeClr val="accent5">
                    <a:lumMod val="10000"/>
                  </a:schemeClr>
                </a:solidFill>
              </a:rPr>
              <a:t> if </a:t>
            </a: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null input </a:t>
            </a:r>
            <a:r>
              <a:rPr lang="pt-BR" b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 return () </a:t>
            </a:r>
          </a:p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                 </a:t>
            </a:r>
            <a:r>
              <a:rPr lang="pt-BR" b="1" dirty="0">
                <a:solidFill>
                  <a:schemeClr val="accent5">
                    <a:lumMod val="10000"/>
                  </a:schemeClr>
                </a:solidFill>
              </a:rPr>
              <a:t>else do </a:t>
            </a: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putStrLn (runEval input)  </a:t>
            </a:r>
          </a:p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                             loop</a:t>
            </a:r>
          </a:p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uk-UA" dirty="0"/>
              <a:t>В циклі</a:t>
            </a:r>
          </a:p>
          <a:p>
            <a:pPr lvl="1"/>
            <a:r>
              <a:rPr lang="uk-UA" dirty="0"/>
              <a:t>Вводиться рядок</a:t>
            </a:r>
            <a:endParaRPr lang="en-US" dirty="0"/>
          </a:p>
          <a:p>
            <a:pPr lvl="1"/>
            <a:r>
              <a:rPr lang="uk-UA" dirty="0"/>
              <a:t>Аналізується  вираз, заданий в рядку</a:t>
            </a:r>
          </a:p>
          <a:p>
            <a:pPr lvl="1"/>
            <a:r>
              <a:rPr lang="uk-UA" dirty="0"/>
              <a:t>У випадку успішного аналізу вираз обраховується</a:t>
            </a:r>
          </a:p>
          <a:p>
            <a:pPr lvl="1"/>
            <a:r>
              <a:rPr lang="uk-UA" dirty="0"/>
              <a:t>Виводиться результат обробки</a:t>
            </a:r>
          </a:p>
          <a:p>
            <a:r>
              <a:rPr lang="uk-UA" dirty="0"/>
              <a:t>При введенні порожнього рядка цикл завершується</a:t>
            </a:r>
          </a:p>
          <a:p>
            <a:pPr lvl="1">
              <a:buNone/>
            </a:pPr>
            <a:endParaRPr lang="uk-UA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6012160" y="1556792"/>
            <a:ext cx="288032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*</a:t>
            </a:r>
            <a:r>
              <a:rPr lang="en-US" b="1" dirty="0" err="1"/>
              <a:t>ExParser</a:t>
            </a:r>
            <a:r>
              <a:rPr lang="en-US" b="1" dirty="0"/>
              <a:t>&gt;</a:t>
            </a:r>
            <a:r>
              <a:rPr lang="en-US" dirty="0"/>
              <a:t> main</a:t>
            </a:r>
            <a:endParaRPr lang="ru-RU" dirty="0"/>
          </a:p>
          <a:p>
            <a:r>
              <a:rPr lang="ru-RU" dirty="0"/>
              <a:t>&gt;</a:t>
            </a:r>
            <a:r>
              <a:rPr lang="en-US" dirty="0"/>
              <a:t>56 -4 +-5</a:t>
            </a:r>
            <a:endParaRPr lang="ru-RU" dirty="0"/>
          </a:p>
          <a:p>
            <a:r>
              <a:rPr lang="ru-RU" dirty="0"/>
              <a:t>47</a:t>
            </a:r>
          </a:p>
          <a:p>
            <a:r>
              <a:rPr lang="ru-RU" dirty="0"/>
              <a:t>&gt;</a:t>
            </a:r>
            <a:r>
              <a:rPr lang="en-US" dirty="0"/>
              <a:t>67(8+5)</a:t>
            </a:r>
            <a:endParaRPr lang="ru-RU" dirty="0"/>
          </a:p>
          <a:p>
            <a:r>
              <a:rPr lang="en-US" dirty="0"/>
              <a:t>Parser error</a:t>
            </a:r>
          </a:p>
          <a:p>
            <a:r>
              <a:rPr lang="ru-RU" dirty="0"/>
              <a:t>&gt;</a:t>
            </a:r>
            <a:r>
              <a:rPr lang="en-US" dirty="0"/>
              <a:t>+5)</a:t>
            </a:r>
            <a:endParaRPr lang="ru-RU" dirty="0"/>
          </a:p>
          <a:p>
            <a:r>
              <a:rPr lang="en-US" dirty="0"/>
              <a:t>Parser error</a:t>
            </a:r>
          </a:p>
          <a:p>
            <a:r>
              <a:rPr lang="ru-RU" dirty="0"/>
              <a:t>&gt;</a:t>
            </a:r>
          </a:p>
          <a:p>
            <a:r>
              <a:rPr lang="en-US" b="1" dirty="0"/>
              <a:t>*</a:t>
            </a:r>
            <a:r>
              <a:rPr lang="en-US" b="1" dirty="0" err="1"/>
              <a:t>ExParser</a:t>
            </a:r>
            <a:r>
              <a:rPr lang="en-US" b="1" dirty="0"/>
              <a:t>&gt;</a:t>
            </a:r>
            <a:endParaRPr lang="uk-U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Бібліотека </a:t>
            </a:r>
            <a:r>
              <a:rPr lang="en-US" dirty="0"/>
              <a:t>Parsec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280920" cy="4968552"/>
          </a:xfrm>
        </p:spPr>
        <p:txBody>
          <a:bodyPr>
            <a:normAutofit fontScale="77500" lnSpcReduction="20000"/>
          </a:bodyPr>
          <a:lstStyle/>
          <a:p>
            <a:r>
              <a:rPr lang="uk-UA" dirty="0"/>
              <a:t>Промислова бібліотека для створення синтаксичних аналізаторів</a:t>
            </a:r>
          </a:p>
          <a:p>
            <a:pPr lvl="1"/>
            <a:r>
              <a:rPr lang="uk-UA" dirty="0"/>
              <a:t>Базується на монадах</a:t>
            </a:r>
          </a:p>
          <a:p>
            <a:pPr lvl="1"/>
            <a:r>
              <a:rPr lang="uk-UA" dirty="0"/>
              <a:t>Дозволяє аналізувати </a:t>
            </a:r>
            <a:r>
              <a:rPr lang="uk-UA" dirty="0" err="1"/>
              <a:t>контекстно</a:t>
            </a:r>
            <a:r>
              <a:rPr lang="uk-UA" dirty="0"/>
              <a:t>-вільні  граматики</a:t>
            </a:r>
          </a:p>
          <a:p>
            <a:pPr lvl="2"/>
            <a:r>
              <a:rPr lang="uk-UA" dirty="0"/>
              <a:t>Найкращі результати при використанні </a:t>
            </a:r>
            <a:r>
              <a:rPr lang="en-US" dirty="0"/>
              <a:t>LL(1)</a:t>
            </a:r>
            <a:r>
              <a:rPr lang="uk-UA" dirty="0" err="1"/>
              <a:t>-граматик</a:t>
            </a:r>
            <a:endParaRPr lang="uk-UA" dirty="0"/>
          </a:p>
          <a:p>
            <a:pPr lvl="2"/>
            <a:r>
              <a:rPr lang="uk-UA" dirty="0"/>
              <a:t>Використовує </a:t>
            </a:r>
            <a:r>
              <a:rPr lang="uk-UA" dirty="0" err="1"/>
              <a:t>передбачаючий</a:t>
            </a:r>
            <a:r>
              <a:rPr lang="uk-UA" dirty="0"/>
              <a:t> (</a:t>
            </a:r>
            <a:r>
              <a:rPr lang="en-US" dirty="0"/>
              <a:t>predictive</a:t>
            </a:r>
            <a:r>
              <a:rPr lang="uk-UA" dirty="0"/>
              <a:t>) аналіз </a:t>
            </a:r>
          </a:p>
          <a:p>
            <a:r>
              <a:rPr lang="en-US" b="1" dirty="0"/>
              <a:t>data</a:t>
            </a:r>
            <a:r>
              <a:rPr lang="en-US" dirty="0"/>
              <a:t> </a:t>
            </a:r>
            <a:r>
              <a:rPr lang="en-US" dirty="0" err="1"/>
              <a:t>ParsecT</a:t>
            </a:r>
            <a:r>
              <a:rPr lang="en-US" dirty="0"/>
              <a:t> s u m a</a:t>
            </a:r>
          </a:p>
          <a:p>
            <a:pPr lvl="1"/>
            <a:r>
              <a:rPr lang="uk-UA" dirty="0"/>
              <a:t>Аналізатор з вхідним потоком </a:t>
            </a:r>
            <a:r>
              <a:rPr lang="en-US" dirty="0"/>
              <a:t>s</a:t>
            </a:r>
            <a:r>
              <a:rPr lang="uk-UA" dirty="0"/>
              <a:t>, що використовує стан </a:t>
            </a:r>
            <a:r>
              <a:rPr lang="en-US" dirty="0"/>
              <a:t>u </a:t>
            </a:r>
            <a:r>
              <a:rPr lang="uk-UA" dirty="0"/>
              <a:t>і повертає тип </a:t>
            </a:r>
            <a:r>
              <a:rPr lang="en-US" dirty="0"/>
              <a:t>a</a:t>
            </a:r>
            <a:endParaRPr lang="uk-UA" dirty="0"/>
          </a:p>
          <a:p>
            <a:pPr lvl="1"/>
            <a:r>
              <a:rPr lang="uk-UA" dirty="0"/>
              <a:t>Перетворювач монад з монадою </a:t>
            </a:r>
            <a:r>
              <a:rPr lang="en-US" dirty="0"/>
              <a:t>m </a:t>
            </a:r>
            <a:r>
              <a:rPr lang="uk-UA" dirty="0"/>
              <a:t>в основі</a:t>
            </a:r>
            <a:endParaRPr lang="en-US" dirty="0"/>
          </a:p>
          <a:p>
            <a:r>
              <a:rPr lang="en-US" b="1" dirty="0"/>
              <a:t>type</a:t>
            </a:r>
            <a:r>
              <a:rPr lang="en-US" dirty="0"/>
              <a:t> Parsec s u = </a:t>
            </a:r>
            <a:r>
              <a:rPr lang="en-US" dirty="0" err="1">
                <a:hlinkClick r:id="rId2"/>
              </a:rPr>
              <a:t>ParsecT</a:t>
            </a:r>
            <a:r>
              <a:rPr lang="en-US" dirty="0"/>
              <a:t> s u </a:t>
            </a:r>
            <a:r>
              <a:rPr lang="en-US" dirty="0">
                <a:hlinkClick r:id="rId3" action="ppaction://hlinkfile"/>
              </a:rPr>
              <a:t>Identity</a:t>
            </a:r>
            <a:r>
              <a:rPr lang="en-US" dirty="0"/>
              <a:t> </a:t>
            </a:r>
          </a:p>
          <a:p>
            <a:pPr lvl="1"/>
            <a:r>
              <a:rPr lang="uk-UA" dirty="0"/>
              <a:t>Перетворювач монад, в основі якого лежить монада </a:t>
            </a:r>
            <a:r>
              <a:rPr lang="en-US" dirty="0"/>
              <a:t>Identity</a:t>
            </a:r>
          </a:p>
          <a:p>
            <a:r>
              <a:rPr lang="en-US" b="1" dirty="0"/>
              <a:t>type</a:t>
            </a:r>
            <a:r>
              <a:rPr lang="en-US" dirty="0"/>
              <a:t> Parser  = </a:t>
            </a:r>
            <a:r>
              <a:rPr lang="en-US" dirty="0">
                <a:hlinkClick r:id="rId4"/>
              </a:rPr>
              <a:t>Parsec</a:t>
            </a:r>
            <a:r>
              <a:rPr lang="en-US" dirty="0"/>
              <a:t> </a:t>
            </a:r>
            <a:r>
              <a:rPr lang="en-US" dirty="0">
                <a:hlinkClick r:id="rId5" action="ppaction://hlinkfile"/>
              </a:rPr>
              <a:t>String</a:t>
            </a:r>
            <a:r>
              <a:rPr lang="en-US" dirty="0"/>
              <a:t> () </a:t>
            </a:r>
          </a:p>
          <a:p>
            <a:pPr lvl="1"/>
            <a:r>
              <a:rPr lang="uk-UA" dirty="0"/>
              <a:t>Вхідні дані для аналізу задаються як рядок </a:t>
            </a:r>
            <a:r>
              <a:rPr lang="en-US" dirty="0"/>
              <a:t>String</a:t>
            </a:r>
            <a:r>
              <a:rPr lang="uk-UA" dirty="0"/>
              <a:t>, стан </a:t>
            </a:r>
            <a:r>
              <a:rPr lang="en-US" dirty="0"/>
              <a:t>u</a:t>
            </a:r>
            <a:r>
              <a:rPr lang="uk-UA" dirty="0"/>
              <a:t> не використовується</a:t>
            </a:r>
            <a:endParaRPr lang="en-US" dirty="0"/>
          </a:p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Text.ParserCombinators.Parsec</a:t>
            </a:r>
            <a:endParaRPr lang="en-US" dirty="0"/>
          </a:p>
          <a:p>
            <a:pPr lvl="1"/>
            <a:r>
              <a:rPr lang="uk-UA" dirty="0"/>
              <a:t>Для використання потрібно її імпортувати</a:t>
            </a:r>
            <a:endParaRPr lang="en-US" dirty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Базові аналізатори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556792"/>
            <a:ext cx="8054280" cy="51125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space, letter, digit, </a:t>
            </a:r>
            <a:r>
              <a:rPr lang="en-US" dirty="0" err="1"/>
              <a:t>anyChar</a:t>
            </a:r>
            <a:r>
              <a:rPr lang="en-US" dirty="0"/>
              <a:t>, </a:t>
            </a:r>
            <a:r>
              <a:rPr lang="en-US" dirty="0" err="1"/>
              <a:t>alphaNum</a:t>
            </a:r>
            <a:r>
              <a:rPr lang="en-US" dirty="0"/>
              <a:t>, newline :: Parser Char</a:t>
            </a:r>
          </a:p>
          <a:p>
            <a:pPr lvl="1"/>
            <a:r>
              <a:rPr lang="uk-UA" dirty="0"/>
              <a:t>Розпізнає один символ і його повертає</a:t>
            </a:r>
          </a:p>
          <a:p>
            <a:pPr lvl="2"/>
            <a:r>
              <a:rPr lang="en-US" dirty="0"/>
              <a:t>space  -</a:t>
            </a:r>
            <a:r>
              <a:rPr lang="uk-UA" dirty="0"/>
              <a:t> типа проміжок (задовольняє предикату </a:t>
            </a:r>
            <a:r>
              <a:rPr lang="en-US" dirty="0" err="1"/>
              <a:t>isSpace</a:t>
            </a:r>
            <a:r>
              <a:rPr lang="uk-UA" dirty="0"/>
              <a:t>)</a:t>
            </a:r>
            <a:endParaRPr lang="en-US" dirty="0"/>
          </a:p>
          <a:p>
            <a:pPr lvl="2"/>
            <a:r>
              <a:rPr lang="en-US" dirty="0"/>
              <a:t>letter, digit</a:t>
            </a:r>
            <a:r>
              <a:rPr lang="uk-UA" dirty="0"/>
              <a:t> – букв</a:t>
            </a:r>
            <a:r>
              <a:rPr lang="en-US" dirty="0"/>
              <a:t> ‘A’ - ’Z’, ‘a’ - ’z’</a:t>
            </a:r>
            <a:r>
              <a:rPr lang="uk-UA" dirty="0"/>
              <a:t> , цифра </a:t>
            </a:r>
            <a:r>
              <a:rPr lang="en-US" dirty="0"/>
              <a:t>‘0’ – ‘9’</a:t>
            </a:r>
          </a:p>
          <a:p>
            <a:pPr lvl="2"/>
            <a:r>
              <a:rPr lang="en-US" dirty="0" err="1"/>
              <a:t>anyChar</a:t>
            </a:r>
            <a:r>
              <a:rPr lang="en-US" dirty="0"/>
              <a:t> – </a:t>
            </a:r>
            <a:r>
              <a:rPr lang="uk-UA" dirty="0"/>
              <a:t>довільний символ</a:t>
            </a:r>
            <a:endParaRPr lang="en-US" dirty="0"/>
          </a:p>
          <a:p>
            <a:pPr lvl="2"/>
            <a:r>
              <a:rPr lang="en-US" dirty="0" err="1"/>
              <a:t>alphaNum</a:t>
            </a:r>
            <a:r>
              <a:rPr lang="uk-UA" dirty="0"/>
              <a:t> – буква або цифра </a:t>
            </a:r>
            <a:r>
              <a:rPr lang="en-US" dirty="0"/>
              <a:t>‘0’ – ‘9’ </a:t>
            </a:r>
            <a:endParaRPr lang="uk-UA" dirty="0"/>
          </a:p>
          <a:p>
            <a:pPr lvl="2"/>
            <a:r>
              <a:rPr lang="en-US" dirty="0"/>
              <a:t>newline </a:t>
            </a:r>
            <a:r>
              <a:rPr lang="uk-UA" dirty="0"/>
              <a:t>- символ </a:t>
            </a:r>
            <a:r>
              <a:rPr lang="en-US" dirty="0"/>
              <a:t> ‘\n’</a:t>
            </a:r>
            <a:endParaRPr lang="uk-UA" dirty="0"/>
          </a:p>
          <a:p>
            <a:r>
              <a:rPr lang="en-US" dirty="0"/>
              <a:t>char :: Char -&gt; Parser Char</a:t>
            </a:r>
          </a:p>
          <a:p>
            <a:pPr lvl="1"/>
            <a:r>
              <a:rPr lang="en-US" dirty="0"/>
              <a:t>char c  - </a:t>
            </a:r>
            <a:r>
              <a:rPr lang="uk-UA" dirty="0"/>
              <a:t>розпізнає символ </a:t>
            </a:r>
            <a:r>
              <a:rPr lang="en-US" dirty="0"/>
              <a:t>c </a:t>
            </a:r>
            <a:r>
              <a:rPr lang="uk-UA" dirty="0"/>
              <a:t>і його повертає</a:t>
            </a:r>
            <a:endParaRPr lang="en-US" dirty="0"/>
          </a:p>
          <a:p>
            <a:r>
              <a:rPr lang="en-US" dirty="0"/>
              <a:t>string :: String -&gt; Parser String</a:t>
            </a:r>
            <a:endParaRPr lang="uk-UA" dirty="0"/>
          </a:p>
          <a:p>
            <a:pPr lvl="1"/>
            <a:r>
              <a:rPr lang="en-US" dirty="0"/>
              <a:t>string </a:t>
            </a:r>
            <a:r>
              <a:rPr lang="en-US" dirty="0" err="1"/>
              <a:t>str</a:t>
            </a:r>
            <a:r>
              <a:rPr lang="en-US" dirty="0"/>
              <a:t> </a:t>
            </a:r>
            <a:r>
              <a:rPr lang="uk-UA" dirty="0"/>
              <a:t>– розпізнає рядок </a:t>
            </a:r>
            <a:r>
              <a:rPr lang="en-US" dirty="0" err="1"/>
              <a:t>str</a:t>
            </a:r>
            <a:r>
              <a:rPr lang="uk-UA" dirty="0"/>
              <a:t> і його повертає</a:t>
            </a:r>
            <a:endParaRPr lang="en-US" dirty="0"/>
          </a:p>
          <a:p>
            <a:r>
              <a:rPr lang="en-US" dirty="0" err="1"/>
              <a:t>oneOf</a:t>
            </a:r>
            <a:r>
              <a:rPr lang="en-US" dirty="0"/>
              <a:t>, </a:t>
            </a:r>
            <a:r>
              <a:rPr lang="en-US" dirty="0" err="1"/>
              <a:t>noneOf</a:t>
            </a:r>
            <a:r>
              <a:rPr lang="en-US" dirty="0"/>
              <a:t> :: String -&gt; Parser Char</a:t>
            </a:r>
          </a:p>
          <a:p>
            <a:pPr lvl="1"/>
            <a:r>
              <a:rPr lang="en-US" dirty="0"/>
              <a:t>one of </a:t>
            </a:r>
            <a:r>
              <a:rPr lang="en-US" dirty="0" err="1"/>
              <a:t>st</a:t>
            </a:r>
            <a:r>
              <a:rPr lang="en-US" dirty="0"/>
              <a:t> (</a:t>
            </a:r>
            <a:r>
              <a:rPr lang="en-US" dirty="0" err="1"/>
              <a:t>noneOf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) – </a:t>
            </a:r>
            <a:r>
              <a:rPr lang="uk-UA" dirty="0"/>
              <a:t>розпізнає один зі символів рядка </a:t>
            </a:r>
            <a:r>
              <a:rPr lang="en-US" dirty="0" err="1"/>
              <a:t>st</a:t>
            </a:r>
            <a:r>
              <a:rPr lang="uk-UA" dirty="0"/>
              <a:t> (якого немає в </a:t>
            </a:r>
            <a:r>
              <a:rPr lang="en-US" dirty="0" err="1"/>
              <a:t>st</a:t>
            </a:r>
            <a:r>
              <a:rPr lang="uk-UA" dirty="0"/>
              <a:t>) і його повертає</a:t>
            </a:r>
            <a:endParaRPr lang="en-US" dirty="0"/>
          </a:p>
          <a:p>
            <a:endParaRPr lang="en-US" dirty="0"/>
          </a:p>
          <a:p>
            <a:pPr lvl="1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96971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Аналізатори певних конструкцій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628800"/>
            <a:ext cx="8136904" cy="4680520"/>
          </a:xfrm>
        </p:spPr>
        <p:txBody>
          <a:bodyPr>
            <a:normAutofit fontScale="92500"/>
          </a:bodyPr>
          <a:lstStyle/>
          <a:p>
            <a:r>
              <a:rPr lang="en-US" dirty="0"/>
              <a:t>spaces :: Parser ()</a:t>
            </a:r>
          </a:p>
          <a:p>
            <a:pPr lvl="1"/>
            <a:r>
              <a:rPr lang="uk-UA" dirty="0"/>
              <a:t>Пропускає 0 або більше символів </a:t>
            </a:r>
            <a:r>
              <a:rPr lang="en-US" dirty="0" err="1"/>
              <a:t>isSpace</a:t>
            </a:r>
            <a:endParaRPr lang="en-US" dirty="0"/>
          </a:p>
          <a:p>
            <a:r>
              <a:rPr lang="en-US" dirty="0" err="1"/>
              <a:t>eof</a:t>
            </a:r>
            <a:r>
              <a:rPr lang="en-US" dirty="0"/>
              <a:t> :: Parser ()</a:t>
            </a:r>
            <a:endParaRPr lang="uk-UA" dirty="0"/>
          </a:p>
          <a:p>
            <a:pPr lvl="1"/>
            <a:r>
              <a:rPr lang="en-US" dirty="0" err="1"/>
              <a:t>eof</a:t>
            </a:r>
            <a:r>
              <a:rPr lang="en-US" dirty="0"/>
              <a:t> – </a:t>
            </a:r>
            <a:r>
              <a:rPr lang="uk-UA" dirty="0"/>
              <a:t>повертає успіх лише на кінці вхідного рядка</a:t>
            </a:r>
            <a:r>
              <a:rPr lang="en-US" dirty="0"/>
              <a:t> </a:t>
            </a:r>
          </a:p>
          <a:p>
            <a:r>
              <a:rPr lang="en-US" dirty="0"/>
              <a:t>many, many1 :: Parser a -&gt; Parser [a]</a:t>
            </a:r>
          </a:p>
          <a:p>
            <a:pPr lvl="1"/>
            <a:r>
              <a:rPr lang="en-US" dirty="0"/>
              <a:t>many p (many1 p) - </a:t>
            </a:r>
            <a:r>
              <a:rPr lang="uk-UA" dirty="0"/>
              <a:t>розпізнає 0 або більше </a:t>
            </a:r>
            <a:r>
              <a:rPr lang="en-US" dirty="0"/>
              <a:t>p (</a:t>
            </a:r>
            <a:r>
              <a:rPr lang="uk-UA" dirty="0"/>
              <a:t>розпізнає 1 або більше </a:t>
            </a:r>
            <a:r>
              <a:rPr lang="en-US" dirty="0"/>
              <a:t>p)</a:t>
            </a:r>
            <a:r>
              <a:rPr lang="uk-UA" dirty="0"/>
              <a:t>, повертаючи їх список</a:t>
            </a:r>
            <a:r>
              <a:rPr lang="en-US" dirty="0"/>
              <a:t> p</a:t>
            </a:r>
          </a:p>
          <a:p>
            <a:r>
              <a:rPr lang="en-US" dirty="0" err="1"/>
              <a:t>sepBy</a:t>
            </a:r>
            <a:r>
              <a:rPr lang="en-US" dirty="0"/>
              <a:t>, sepBy1 :: Parser a -&gt; Parser b -&gt; Parser [a]</a:t>
            </a:r>
            <a:endParaRPr lang="uk-UA" dirty="0"/>
          </a:p>
          <a:p>
            <a:pPr lvl="1"/>
            <a:r>
              <a:rPr lang="en-US" dirty="0" err="1"/>
              <a:t>sepBy</a:t>
            </a:r>
            <a:r>
              <a:rPr lang="en-US" dirty="0"/>
              <a:t> p sep (sepBy1 p sep) – </a:t>
            </a:r>
            <a:r>
              <a:rPr lang="uk-UA" dirty="0"/>
              <a:t>розпізнає 0 або більше </a:t>
            </a:r>
            <a:r>
              <a:rPr lang="en-US" dirty="0"/>
              <a:t>p</a:t>
            </a:r>
            <a:r>
              <a:rPr lang="uk-UA" dirty="0"/>
              <a:t>,</a:t>
            </a:r>
            <a:r>
              <a:rPr lang="en-US" dirty="0"/>
              <a:t> </a:t>
            </a:r>
            <a:r>
              <a:rPr lang="uk-UA" dirty="0"/>
              <a:t>розділених </a:t>
            </a:r>
            <a:r>
              <a:rPr lang="en-US" dirty="0"/>
              <a:t>sep</a:t>
            </a:r>
            <a:r>
              <a:rPr lang="uk-UA" dirty="0"/>
              <a:t> </a:t>
            </a:r>
            <a:r>
              <a:rPr lang="en-US" dirty="0"/>
              <a:t>(</a:t>
            </a:r>
            <a:r>
              <a:rPr lang="uk-UA" dirty="0"/>
              <a:t>розпізнає 1 або більше </a:t>
            </a:r>
            <a:r>
              <a:rPr lang="en-US" dirty="0"/>
              <a:t>p</a:t>
            </a:r>
            <a:r>
              <a:rPr lang="uk-UA" dirty="0"/>
              <a:t> ,</a:t>
            </a:r>
            <a:r>
              <a:rPr lang="en-US" dirty="0"/>
              <a:t> </a:t>
            </a:r>
            <a:r>
              <a:rPr lang="uk-UA" dirty="0"/>
              <a:t>розділених </a:t>
            </a:r>
            <a:r>
              <a:rPr lang="en-US" dirty="0"/>
              <a:t>sep)</a:t>
            </a:r>
            <a:r>
              <a:rPr lang="uk-UA" dirty="0"/>
              <a:t>, повертаючи їх список</a:t>
            </a:r>
            <a:r>
              <a:rPr lang="en-US" dirty="0"/>
              <a:t> p</a:t>
            </a:r>
          </a:p>
          <a:p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77273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Робота з аналізатором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628800"/>
            <a:ext cx="8352928" cy="489654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(&lt;|&gt;) :: Parser  a -&gt; Parser a -&gt; Parser a</a:t>
            </a:r>
          </a:p>
          <a:p>
            <a:pPr lvl="1"/>
            <a:r>
              <a:rPr lang="uk-UA" dirty="0"/>
              <a:t>Комбінатор детермінованого вибору</a:t>
            </a:r>
            <a:endParaRPr lang="en-US" dirty="0"/>
          </a:p>
          <a:p>
            <a:pPr lvl="1"/>
            <a:r>
              <a:rPr lang="en-US" dirty="0"/>
              <a:t>p &lt;|&gt; q</a:t>
            </a:r>
            <a:r>
              <a:rPr lang="uk-UA" dirty="0"/>
              <a:t>  або </a:t>
            </a:r>
            <a:r>
              <a:rPr lang="en-US" dirty="0"/>
              <a:t>try p  &lt;|&gt; q</a:t>
            </a:r>
          </a:p>
          <a:p>
            <a:pPr lvl="2"/>
            <a:r>
              <a:rPr lang="uk-UA" dirty="0"/>
              <a:t>Спочатку аналіз </a:t>
            </a:r>
            <a:r>
              <a:rPr lang="en-US" dirty="0"/>
              <a:t>p</a:t>
            </a:r>
            <a:r>
              <a:rPr lang="uk-UA" dirty="0"/>
              <a:t>, якщо успіх  </a:t>
            </a:r>
            <a:r>
              <a:rPr lang="en-US" dirty="0">
                <a:sym typeface="Wingdings" pitchFamily="2" charset="2"/>
              </a:rPr>
              <a:t>==&gt;</a:t>
            </a:r>
            <a:r>
              <a:rPr lang="uk-UA" dirty="0"/>
              <a:t>  результат</a:t>
            </a:r>
          </a:p>
          <a:p>
            <a:pPr lvl="2"/>
            <a:r>
              <a:rPr lang="uk-UA" dirty="0"/>
              <a:t>                            якщо невдача </a:t>
            </a:r>
            <a:r>
              <a:rPr lang="en-US" dirty="0"/>
              <a:t> ==&gt;</a:t>
            </a:r>
            <a:r>
              <a:rPr lang="uk-UA" dirty="0"/>
              <a:t> застосовується</a:t>
            </a:r>
            <a:r>
              <a:rPr lang="en-US" dirty="0"/>
              <a:t>  q</a:t>
            </a:r>
            <a:r>
              <a:rPr lang="uk-UA" dirty="0"/>
              <a:t>  </a:t>
            </a:r>
            <a:r>
              <a:rPr lang="en-US" dirty="0"/>
              <a:t> </a:t>
            </a:r>
          </a:p>
          <a:p>
            <a:pPr lvl="2"/>
            <a:r>
              <a:rPr lang="uk-UA" dirty="0"/>
              <a:t>Якщо для розпізнавання невдачі </a:t>
            </a:r>
            <a:r>
              <a:rPr lang="en-US" dirty="0"/>
              <a:t>p</a:t>
            </a:r>
            <a:r>
              <a:rPr lang="uk-UA" dirty="0"/>
              <a:t>, потрібно прочитати більше одного символу, то </a:t>
            </a:r>
            <a:r>
              <a:rPr lang="en-US" dirty="0"/>
              <a:t>try p  &lt;|&gt; q</a:t>
            </a:r>
            <a:r>
              <a:rPr lang="uk-UA" dirty="0"/>
              <a:t> </a:t>
            </a:r>
            <a:endParaRPr lang="en-US" dirty="0"/>
          </a:p>
          <a:p>
            <a:pPr lvl="2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parse :: Parser a -&gt; String -&gt; String -&gt; Either </a:t>
            </a:r>
            <a:r>
              <a:rPr lang="en-US" dirty="0" err="1"/>
              <a:t>ParserError</a:t>
            </a:r>
            <a:r>
              <a:rPr lang="en-US" dirty="0"/>
              <a:t> a</a:t>
            </a:r>
          </a:p>
          <a:p>
            <a:pPr lvl="1"/>
            <a:r>
              <a:rPr lang="en-US" dirty="0"/>
              <a:t>parse  p fl input</a:t>
            </a:r>
          </a:p>
          <a:p>
            <a:pPr lvl="2"/>
            <a:r>
              <a:rPr lang="uk-UA" dirty="0"/>
              <a:t>Виконує аналізатор </a:t>
            </a:r>
            <a:r>
              <a:rPr lang="en-US" dirty="0"/>
              <a:t>p</a:t>
            </a:r>
            <a:r>
              <a:rPr lang="uk-UA" dirty="0"/>
              <a:t> на вході</a:t>
            </a:r>
            <a:r>
              <a:rPr lang="en-US" dirty="0"/>
              <a:t> input</a:t>
            </a:r>
            <a:r>
              <a:rPr lang="uk-UA" dirty="0"/>
              <a:t> </a:t>
            </a:r>
          </a:p>
          <a:p>
            <a:pPr lvl="2"/>
            <a:r>
              <a:rPr lang="en-US" dirty="0"/>
              <a:t>fl </a:t>
            </a:r>
            <a:r>
              <a:rPr lang="uk-UA" dirty="0"/>
              <a:t>використовується в повідомленні про помилку</a:t>
            </a:r>
          </a:p>
          <a:p>
            <a:pPr lvl="3"/>
            <a:r>
              <a:rPr lang="uk-UA" dirty="0"/>
              <a:t>Може бути “”</a:t>
            </a:r>
          </a:p>
          <a:p>
            <a:pPr lvl="2"/>
            <a:r>
              <a:rPr lang="uk-UA" dirty="0"/>
              <a:t>Повертає: помилку </a:t>
            </a:r>
            <a:r>
              <a:rPr lang="en-US" dirty="0"/>
              <a:t>Left</a:t>
            </a:r>
            <a:r>
              <a:rPr lang="uk-UA" dirty="0"/>
              <a:t> або успіх</a:t>
            </a:r>
            <a:r>
              <a:rPr lang="en-US" dirty="0"/>
              <a:t> Right</a:t>
            </a:r>
          </a:p>
          <a:p>
            <a:pPr lvl="3"/>
            <a:r>
              <a:rPr lang="en-US" dirty="0"/>
              <a:t>Left </a:t>
            </a:r>
            <a:r>
              <a:rPr lang="en-US" dirty="0" err="1"/>
              <a:t>ep</a:t>
            </a:r>
            <a:r>
              <a:rPr lang="en-US" dirty="0"/>
              <a:t> – </a:t>
            </a:r>
            <a:r>
              <a:rPr lang="en-US" dirty="0" err="1"/>
              <a:t>ep</a:t>
            </a:r>
            <a:r>
              <a:rPr lang="uk-UA" dirty="0"/>
              <a:t>:</a:t>
            </a:r>
            <a:r>
              <a:rPr lang="en-US" dirty="0"/>
              <a:t> </a:t>
            </a:r>
            <a:r>
              <a:rPr lang="uk-UA" dirty="0"/>
              <a:t>значення типа </a:t>
            </a:r>
            <a:r>
              <a:rPr lang="en-US" dirty="0" err="1"/>
              <a:t>ParserError</a:t>
            </a:r>
            <a:endParaRPr lang="en-US" dirty="0"/>
          </a:p>
          <a:p>
            <a:pPr lvl="3"/>
            <a:r>
              <a:rPr lang="en-US" dirty="0"/>
              <a:t>Right a </a:t>
            </a:r>
            <a:r>
              <a:rPr lang="uk-UA" dirty="0"/>
              <a:t>– </a:t>
            </a:r>
            <a:r>
              <a:rPr lang="en-US" dirty="0"/>
              <a:t>a</a:t>
            </a:r>
            <a:r>
              <a:rPr lang="uk-UA" dirty="0"/>
              <a:t>: розпізнане значення </a:t>
            </a:r>
            <a:endParaRPr lang="en-US" dirty="0"/>
          </a:p>
          <a:p>
            <a:pPr lvl="3"/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16777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  аналізатора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7776864" cy="482453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main :: IO()</a:t>
            </a:r>
          </a:p>
          <a:p>
            <a:pPr>
              <a:buNone/>
            </a:pPr>
            <a:r>
              <a:rPr lang="en-US" dirty="0"/>
              <a:t>main = </a:t>
            </a:r>
            <a:r>
              <a:rPr lang="en-US" b="1" dirty="0"/>
              <a:t>case</a:t>
            </a:r>
            <a:r>
              <a:rPr lang="en-US" dirty="0"/>
              <a:t> (parse numbers “” “11,2,45”) </a:t>
            </a:r>
            <a:r>
              <a:rPr lang="en-US" b="1" dirty="0"/>
              <a:t>of</a:t>
            </a:r>
          </a:p>
          <a:p>
            <a:pPr>
              <a:buNone/>
            </a:pPr>
            <a:r>
              <a:rPr lang="en-US" dirty="0"/>
              <a:t>               Left err   -&gt; print err</a:t>
            </a:r>
          </a:p>
          <a:p>
            <a:pPr>
              <a:buNone/>
            </a:pPr>
            <a:r>
              <a:rPr lang="en-US" dirty="0"/>
              <a:t>               Right </a:t>
            </a:r>
            <a:r>
              <a:rPr lang="en-US" dirty="0" err="1"/>
              <a:t>xs</a:t>
            </a:r>
            <a:r>
              <a:rPr lang="en-US" dirty="0"/>
              <a:t>  -&gt; print (sum </a:t>
            </a:r>
            <a:r>
              <a:rPr lang="en-US" dirty="0" err="1"/>
              <a:t>xs</a:t>
            </a:r>
            <a:r>
              <a:rPr lang="en-US" dirty="0"/>
              <a:t>)</a:t>
            </a:r>
            <a:endParaRPr lang="uk-UA" dirty="0"/>
          </a:p>
          <a:p>
            <a:pPr lvl="8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numbers :: Parser [Integer]</a:t>
            </a:r>
          </a:p>
          <a:p>
            <a:pPr>
              <a:buNone/>
            </a:pPr>
            <a:r>
              <a:rPr lang="en-US" dirty="0"/>
              <a:t>numbers = </a:t>
            </a:r>
            <a:r>
              <a:rPr lang="en-US" dirty="0" err="1"/>
              <a:t>commaSep</a:t>
            </a:r>
            <a:r>
              <a:rPr lang="en-US" dirty="0"/>
              <a:t> number</a:t>
            </a:r>
            <a:endParaRPr lang="uk-UA" dirty="0"/>
          </a:p>
          <a:p>
            <a:pPr lvl="6"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commaSep</a:t>
            </a:r>
            <a:r>
              <a:rPr lang="en-US" dirty="0"/>
              <a:t> :: Parser a -&gt; Parser [a]</a:t>
            </a:r>
          </a:p>
          <a:p>
            <a:pPr>
              <a:buNone/>
            </a:pPr>
            <a:r>
              <a:rPr lang="en-US" dirty="0" err="1"/>
              <a:t>commaSep</a:t>
            </a:r>
            <a:r>
              <a:rPr lang="en-US" dirty="0"/>
              <a:t> p  = p `sepBy1` (char ',‘)</a:t>
            </a:r>
            <a:endParaRPr lang="uk-UA" dirty="0"/>
          </a:p>
          <a:p>
            <a:pPr lvl="7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number :: Parser Integer </a:t>
            </a:r>
          </a:p>
          <a:p>
            <a:pPr>
              <a:buNone/>
            </a:pPr>
            <a:r>
              <a:rPr lang="en-US" dirty="0"/>
              <a:t>number = </a:t>
            </a:r>
            <a:r>
              <a:rPr lang="en-US" b="1" dirty="0"/>
              <a:t>do</a:t>
            </a:r>
            <a:r>
              <a:rPr lang="en-US" dirty="0"/>
              <a:t> {</a:t>
            </a:r>
            <a:r>
              <a:rPr lang="en-US" dirty="0" err="1"/>
              <a:t>cs</a:t>
            </a:r>
            <a:r>
              <a:rPr lang="en-US" dirty="0"/>
              <a:t> &lt;- many1 digit; return (read </a:t>
            </a:r>
            <a:r>
              <a:rPr lang="en-US" dirty="0" err="1"/>
              <a:t>cs</a:t>
            </a:r>
            <a:r>
              <a:rPr lang="en-US" dirty="0"/>
              <a:t>)}</a:t>
            </a:r>
          </a:p>
          <a:p>
            <a:endParaRPr lang="uk-UA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6300192" y="3429000"/>
            <a:ext cx="2484784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*Main&gt; </a:t>
            </a:r>
            <a:r>
              <a:rPr lang="en-US" sz="2000" dirty="0"/>
              <a:t>main</a:t>
            </a:r>
            <a:endParaRPr lang="uk-UA" sz="2000" dirty="0"/>
          </a:p>
          <a:p>
            <a:r>
              <a:rPr lang="uk-UA" sz="2000" dirty="0"/>
              <a:t>58</a:t>
            </a:r>
          </a:p>
        </p:txBody>
      </p:sp>
    </p:spTree>
    <p:extLst>
      <p:ext uri="{BB962C8B-B14F-4D97-AF65-F5344CB8AC3E}">
        <p14:creationId xmlns:p14="http://schemas.microsoft.com/office/powerpoint/2010/main" val="238304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Тип для аналізаторів (</a:t>
            </a:r>
            <a:r>
              <a:rPr lang="en-US" dirty="0"/>
              <a:t>Parser</a:t>
            </a:r>
            <a:r>
              <a:rPr lang="uk-UA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484784"/>
            <a:ext cx="8604448" cy="4896544"/>
          </a:xfrm>
        </p:spPr>
        <p:txBody>
          <a:bodyPr>
            <a:normAutofit fontScale="70000" lnSpcReduction="20000"/>
          </a:bodyPr>
          <a:lstStyle/>
          <a:p>
            <a:pPr lvl="2"/>
            <a:r>
              <a:rPr lang="uk-UA" dirty="0"/>
              <a:t>Аналізатор – функція, що обробляє вхідний рядок символів,</a:t>
            </a:r>
            <a:r>
              <a:rPr lang="en-US" dirty="0"/>
              <a:t> </a:t>
            </a:r>
            <a:r>
              <a:rPr lang="uk-UA" dirty="0"/>
              <a:t>аналізуючи його фрагменти (лексеми), щоб побудувати складну структуру даних </a:t>
            </a:r>
            <a:r>
              <a:rPr lang="en-US" dirty="0"/>
              <a:t>AST (Abstract Syntax Tree</a:t>
            </a:r>
            <a:r>
              <a:rPr lang="uk-UA" dirty="0"/>
              <a:t>).</a:t>
            </a:r>
          </a:p>
          <a:p>
            <a:pPr>
              <a:buNone/>
            </a:pPr>
            <a:r>
              <a:rPr lang="en-US" b="1" dirty="0" err="1"/>
              <a:t>newtype</a:t>
            </a:r>
            <a:r>
              <a:rPr lang="en-US" dirty="0"/>
              <a:t> Parser a =Parser { parse :: String -&gt; Maybe (</a:t>
            </a:r>
            <a:r>
              <a:rPr lang="en-US" dirty="0" err="1"/>
              <a:t>a,String</a:t>
            </a:r>
            <a:r>
              <a:rPr lang="en-US" dirty="0"/>
              <a:t>) }</a:t>
            </a:r>
          </a:p>
          <a:p>
            <a:pPr lvl="1"/>
            <a:r>
              <a:rPr lang="uk-UA" dirty="0"/>
              <a:t>Аналізатор – функція, що по рядку повертає результат із </a:t>
            </a:r>
            <a:r>
              <a:rPr lang="en-US" dirty="0"/>
              <a:t>Maybe (</a:t>
            </a:r>
            <a:r>
              <a:rPr lang="en-US" dirty="0" err="1"/>
              <a:t>a,String</a:t>
            </a:r>
            <a:r>
              <a:rPr lang="en-US" dirty="0"/>
              <a:t>)</a:t>
            </a:r>
            <a:endParaRPr lang="uk-UA" dirty="0"/>
          </a:p>
          <a:p>
            <a:pPr lvl="2"/>
            <a:r>
              <a:rPr lang="uk-UA" dirty="0"/>
              <a:t>Невдача синтаксичного аналізу =</a:t>
            </a:r>
            <a:r>
              <a:rPr lang="en-US" dirty="0"/>
              <a:t>&gt;</a:t>
            </a:r>
            <a:r>
              <a:rPr lang="uk-UA" dirty="0"/>
              <a:t> </a:t>
            </a:r>
            <a:r>
              <a:rPr lang="en-US" dirty="0"/>
              <a:t>Nothing</a:t>
            </a:r>
            <a:r>
              <a:rPr lang="uk-UA" dirty="0"/>
              <a:t> </a:t>
            </a:r>
            <a:endParaRPr lang="en-US" dirty="0"/>
          </a:p>
          <a:p>
            <a:pPr lvl="2"/>
            <a:r>
              <a:rPr lang="uk-UA" dirty="0"/>
              <a:t>Успішний синтаксичний аналіз =</a:t>
            </a:r>
            <a:r>
              <a:rPr lang="en-US" dirty="0"/>
              <a:t>&gt; Just</a:t>
            </a:r>
            <a:r>
              <a:rPr lang="uk-UA" dirty="0"/>
              <a:t> </a:t>
            </a:r>
            <a:r>
              <a:rPr lang="en-US" dirty="0"/>
              <a:t>(</a:t>
            </a:r>
            <a:r>
              <a:rPr lang="en-US" dirty="0" err="1"/>
              <a:t>v,st</a:t>
            </a:r>
            <a:r>
              <a:rPr lang="en-US" dirty="0"/>
              <a:t>) : </a:t>
            </a:r>
          </a:p>
          <a:p>
            <a:pPr lvl="3"/>
            <a:r>
              <a:rPr lang="en-US" dirty="0"/>
              <a:t>v </a:t>
            </a:r>
            <a:r>
              <a:rPr lang="uk-UA" dirty="0"/>
              <a:t>значення типа </a:t>
            </a:r>
            <a:r>
              <a:rPr lang="en-US" dirty="0"/>
              <a:t>a </a:t>
            </a:r>
            <a:r>
              <a:rPr lang="uk-UA" dirty="0"/>
              <a:t>(розпізнане в результаті аналізу і обробки префіксу аргументу);  </a:t>
            </a:r>
            <a:endParaRPr lang="en-US" dirty="0"/>
          </a:p>
          <a:p>
            <a:pPr lvl="3"/>
            <a:r>
              <a:rPr lang="en-US" dirty="0" err="1"/>
              <a:t>st</a:t>
            </a:r>
            <a:r>
              <a:rPr lang="uk-UA" dirty="0"/>
              <a:t> – нерозпізнаний суфікс аргументу</a:t>
            </a:r>
            <a:endParaRPr lang="en-US" dirty="0"/>
          </a:p>
          <a:p>
            <a:pPr lvl="1"/>
            <a:r>
              <a:rPr lang="en-US" dirty="0"/>
              <a:t>Parser a – </a:t>
            </a:r>
            <a:r>
              <a:rPr lang="uk-UA" dirty="0"/>
              <a:t>тип і </a:t>
            </a:r>
            <a:r>
              <a:rPr lang="en-US" dirty="0"/>
              <a:t>Parser f - </a:t>
            </a:r>
            <a:r>
              <a:rPr lang="uk-UA" dirty="0"/>
              <a:t>конструктор</a:t>
            </a:r>
            <a:r>
              <a:rPr lang="en-US" dirty="0"/>
              <a:t>, </a:t>
            </a:r>
            <a:endParaRPr lang="uk-UA" dirty="0"/>
          </a:p>
          <a:p>
            <a:pPr lvl="2"/>
            <a:r>
              <a:rPr lang="en-US" dirty="0"/>
              <a:t>f :: String -&gt; Maybe (</a:t>
            </a:r>
            <a:r>
              <a:rPr lang="en-US" dirty="0" err="1"/>
              <a:t>a,String</a:t>
            </a:r>
            <a:r>
              <a:rPr lang="en-US" dirty="0"/>
              <a:t>)  - </a:t>
            </a:r>
            <a:r>
              <a:rPr lang="uk-UA" dirty="0"/>
              <a:t>аналізатор</a:t>
            </a:r>
          </a:p>
          <a:p>
            <a:pPr lvl="1"/>
            <a:r>
              <a:rPr lang="en-US" dirty="0"/>
              <a:t>parse –</a:t>
            </a:r>
            <a:r>
              <a:rPr lang="uk-UA" dirty="0"/>
              <a:t> селектор, що вибирає аналізатор</a:t>
            </a:r>
            <a:r>
              <a:rPr lang="en-US" dirty="0"/>
              <a:t> f</a:t>
            </a:r>
            <a:endParaRPr lang="uk-UA" dirty="0"/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item :: Parser Char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item =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Parser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(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\s -&gt;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“”      -&gt; Nothing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(c:cs) -&gt; Just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c,cs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5076056" y="4797152"/>
            <a:ext cx="3923928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*</a:t>
            </a:r>
            <a:r>
              <a:rPr lang="en-US" b="1" dirty="0" err="1"/>
              <a:t>ExParser</a:t>
            </a:r>
            <a:r>
              <a:rPr lang="en-US" b="1" dirty="0"/>
              <a:t>&gt;</a:t>
            </a:r>
            <a:r>
              <a:rPr lang="en-US" dirty="0"/>
              <a:t> parse item "</a:t>
            </a:r>
            <a:r>
              <a:rPr lang="en-US" dirty="0" err="1"/>
              <a:t>abc</a:t>
            </a:r>
            <a:r>
              <a:rPr lang="en-US" dirty="0"/>
              <a:t> m"</a:t>
            </a:r>
            <a:endParaRPr lang="ru-RU" dirty="0"/>
          </a:p>
          <a:p>
            <a:r>
              <a:rPr lang="en-US" dirty="0"/>
              <a:t>Just ('a',"</a:t>
            </a:r>
            <a:r>
              <a:rPr lang="en-US" dirty="0" err="1"/>
              <a:t>bc</a:t>
            </a:r>
            <a:r>
              <a:rPr lang="en-US" dirty="0"/>
              <a:t> m")</a:t>
            </a:r>
          </a:p>
          <a:p>
            <a:r>
              <a:rPr lang="en-US" b="1" dirty="0"/>
              <a:t>*</a:t>
            </a:r>
            <a:r>
              <a:rPr lang="en-US" b="1" dirty="0" err="1"/>
              <a:t>ExParser</a:t>
            </a:r>
            <a:r>
              <a:rPr lang="en-US" b="1" dirty="0"/>
              <a:t>&gt;</a:t>
            </a:r>
            <a:r>
              <a:rPr lang="en-US" dirty="0"/>
              <a:t> parse item ""</a:t>
            </a:r>
          </a:p>
          <a:p>
            <a:r>
              <a:rPr lang="en-US" dirty="0"/>
              <a:t>Nothing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Приклади аналізаторів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280920" cy="4896544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dirty="0"/>
              <a:t>sat p – </a:t>
            </a:r>
            <a:r>
              <a:rPr lang="uk-UA" dirty="0"/>
              <a:t>розпізнає символ, що задовольняє предикату </a:t>
            </a:r>
            <a:r>
              <a:rPr lang="en-US" dirty="0"/>
              <a:t>p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sat :: (Char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Bool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-&gt; Parser Char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sat p = Parser $ \s -&gt;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“”      -&gt; Nothing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(c:cs) -&gt;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 c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Just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c,cs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Nothing </a:t>
            </a:r>
          </a:p>
          <a:p>
            <a:pPr lvl="1"/>
            <a:r>
              <a:rPr lang="en-US" dirty="0"/>
              <a:t>char c – </a:t>
            </a:r>
            <a:r>
              <a:rPr lang="uk-UA" dirty="0"/>
              <a:t>розпізнає на вході символ</a:t>
            </a:r>
            <a:r>
              <a:rPr lang="en-US" dirty="0"/>
              <a:t> c</a:t>
            </a:r>
            <a:r>
              <a:rPr lang="uk-UA" dirty="0"/>
              <a:t> і його повертає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char :: Char -&gt; Parser Char  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char c = sat (==c)  </a:t>
            </a:r>
          </a:p>
          <a:p>
            <a:pPr lvl="1"/>
            <a:r>
              <a:rPr lang="en-US" dirty="0"/>
              <a:t>digit – </a:t>
            </a:r>
            <a:r>
              <a:rPr lang="uk-UA" dirty="0"/>
              <a:t>розпізнає цифру і повертає її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digit :: Parser Char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digit = sat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isDigit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</a:t>
            </a:r>
          </a:p>
          <a:p>
            <a:pPr lvl="1"/>
            <a:r>
              <a:rPr lang="en-US" dirty="0" err="1"/>
              <a:t>oneOf</a:t>
            </a:r>
            <a:r>
              <a:rPr lang="en-US" dirty="0"/>
              <a:t> s  – </a:t>
            </a:r>
            <a:r>
              <a:rPr lang="uk-UA" dirty="0"/>
              <a:t> розпізнає символ, що являється елементом рядка</a:t>
            </a:r>
            <a:r>
              <a:rPr lang="en-US" dirty="0"/>
              <a:t> s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oneOf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[Char] -&gt; Parser Char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oneOf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 = sat (\c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elem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c s)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-- sat (flip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elem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82880" cy="838200"/>
          </a:xfrm>
        </p:spPr>
        <p:txBody>
          <a:bodyPr/>
          <a:lstStyle/>
          <a:p>
            <a:r>
              <a:rPr lang="uk-UA" dirty="0"/>
              <a:t>Класи </a:t>
            </a:r>
            <a:r>
              <a:rPr lang="en-US" dirty="0" err="1"/>
              <a:t>Functor</a:t>
            </a:r>
            <a:r>
              <a:rPr lang="en-US" dirty="0"/>
              <a:t> </a:t>
            </a:r>
            <a:r>
              <a:rPr lang="uk-UA" dirty="0"/>
              <a:t>і</a:t>
            </a:r>
            <a:r>
              <a:rPr lang="en-US" dirty="0"/>
              <a:t> Applicative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556792"/>
            <a:ext cx="8604448" cy="530120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instance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Functor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Parser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where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fmap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f (Parser cs) = Parser (\s -&gt;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cs s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                         Nothing      -&gt; Nothing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                         Just (a, s1) -&gt; Just (f a, s1))</a:t>
            </a:r>
          </a:p>
          <a:p>
            <a:pPr lvl="1"/>
            <a:r>
              <a:rPr lang="en-US" dirty="0" err="1"/>
              <a:t>intDigit</a:t>
            </a:r>
            <a:r>
              <a:rPr lang="en-US" dirty="0"/>
              <a:t>  - </a:t>
            </a:r>
            <a:r>
              <a:rPr lang="uk-UA" dirty="0"/>
              <a:t> розпізнає цифру і перетворює її в число</a:t>
            </a:r>
            <a:endParaRPr lang="en-US" dirty="0"/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intDigit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Parser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intDigit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digitToInt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&lt;$&gt; digit  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instance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Applicative Parser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where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pure a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= Parser (\s -&gt; Just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a,s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(Parser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&lt;*&gt; (Parser ca) = Parser (\s -&gt;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                         Nothing -&gt; Nothing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                         Just (f,s1) -&gt;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ca s1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                                Nothing     -&gt; Nothing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Just (a, s2) -&gt; Just (f a, s2) )</a:t>
            </a:r>
          </a:p>
          <a:p>
            <a:pPr lvl="1"/>
            <a:r>
              <a:rPr lang="en-US" dirty="0"/>
              <a:t>string  </a:t>
            </a:r>
            <a:r>
              <a:rPr lang="en-US" dirty="0" err="1"/>
              <a:t>st</a:t>
            </a:r>
            <a:r>
              <a:rPr lang="en-US" dirty="0"/>
              <a:t> – </a:t>
            </a:r>
            <a:r>
              <a:rPr lang="uk-UA" dirty="0"/>
              <a:t>розпізнає на вході рядок  </a:t>
            </a:r>
            <a:r>
              <a:rPr lang="en-US" dirty="0" err="1"/>
              <a:t>st</a:t>
            </a:r>
            <a:r>
              <a:rPr lang="en-US" dirty="0"/>
              <a:t> </a:t>
            </a:r>
            <a:r>
              <a:rPr lang="uk-UA" dirty="0"/>
              <a:t>і його повертає</a:t>
            </a:r>
            <a:r>
              <a:rPr lang="en-US" dirty="0"/>
              <a:t> </a:t>
            </a:r>
            <a:endParaRPr lang="uk-UA" dirty="0"/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string :: String -&gt; Parser String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string ""      = pure “”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string (c:cs) = (:) &lt;$&gt; (char c) &lt;*&gt; (string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</a:t>
            </a: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323528" y="4509120"/>
            <a:ext cx="464502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*</a:t>
            </a:r>
            <a:r>
              <a:rPr lang="en-US" b="1" dirty="0" err="1"/>
              <a:t>ExParser</a:t>
            </a:r>
            <a:r>
              <a:rPr lang="en-US" b="1" dirty="0"/>
              <a:t>&gt;</a:t>
            </a:r>
            <a:r>
              <a:rPr lang="en-US" dirty="0"/>
              <a:t> parse </a:t>
            </a:r>
            <a:r>
              <a:rPr lang="en-US" dirty="0" err="1"/>
              <a:t>intDigit</a:t>
            </a:r>
            <a:r>
              <a:rPr lang="en-US" dirty="0"/>
              <a:t> "2ty"</a:t>
            </a:r>
            <a:endParaRPr lang="ru-RU" dirty="0"/>
          </a:p>
          <a:p>
            <a:r>
              <a:rPr lang="en-US" dirty="0"/>
              <a:t>Just (2,"ty") </a:t>
            </a:r>
          </a:p>
          <a:p>
            <a:r>
              <a:rPr lang="en-US" b="1" dirty="0"/>
              <a:t>*</a:t>
            </a:r>
            <a:r>
              <a:rPr lang="en-US" b="1" dirty="0" err="1"/>
              <a:t>ExParser</a:t>
            </a:r>
            <a:r>
              <a:rPr lang="en-US" b="1" dirty="0"/>
              <a:t>&gt;</a:t>
            </a:r>
            <a:r>
              <a:rPr lang="en-US" dirty="0"/>
              <a:t> parse (string "ab") "</a:t>
            </a:r>
            <a:r>
              <a:rPr lang="en-US" dirty="0" err="1"/>
              <a:t>abc</a:t>
            </a:r>
            <a:r>
              <a:rPr lang="en-US" dirty="0"/>
              <a:t>"</a:t>
            </a:r>
          </a:p>
          <a:p>
            <a:r>
              <a:rPr lang="en-US" dirty="0"/>
              <a:t>Just ("</a:t>
            </a:r>
            <a:r>
              <a:rPr lang="en-US" dirty="0" err="1"/>
              <a:t>ab","c</a:t>
            </a:r>
            <a:r>
              <a:rPr lang="en-US" dirty="0"/>
              <a:t>")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en-US" dirty="0"/>
              <a:t>Monad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427984" y="4293096"/>
            <a:ext cx="3528392" cy="165618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do</a:t>
            </a:r>
            <a:r>
              <a:rPr lang="en-US" b="0" dirty="0"/>
              <a:t> a1 &lt;- p1</a:t>
            </a:r>
          </a:p>
          <a:p>
            <a:r>
              <a:rPr lang="en-US" b="0" dirty="0"/>
              <a:t>     a2 &lt;- p2</a:t>
            </a:r>
          </a:p>
          <a:p>
            <a:r>
              <a:rPr lang="en-US" b="0" dirty="0"/>
              <a:t>     ………….</a:t>
            </a:r>
          </a:p>
          <a:p>
            <a:r>
              <a:rPr lang="en-US" b="0" dirty="0"/>
              <a:t>     an &lt;- </a:t>
            </a:r>
            <a:r>
              <a:rPr lang="en-US" b="0" dirty="0" err="1"/>
              <a:t>pn</a:t>
            </a:r>
            <a:endParaRPr lang="en-US" b="0" dirty="0"/>
          </a:p>
          <a:p>
            <a:r>
              <a:rPr lang="en-US" b="0" dirty="0"/>
              <a:t>     return (f a1 a2 … an)</a:t>
            </a:r>
            <a:endParaRPr lang="uk-UA" b="0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63588" y="1592792"/>
            <a:ext cx="8100900" cy="2700304"/>
          </a:xfrm>
        </p:spPr>
        <p:txBody>
          <a:bodyPr>
            <a:normAutofit fontScale="92500" lnSpcReduction="20000"/>
          </a:bodyPr>
          <a:lstStyle/>
          <a:p>
            <a:pPr lvl="2"/>
            <a:r>
              <a:rPr lang="en-US" dirty="0"/>
              <a:t>return :: a -&gt; m a </a:t>
            </a:r>
          </a:p>
          <a:p>
            <a:pPr lvl="2"/>
            <a:r>
              <a:rPr lang="en-US" dirty="0"/>
              <a:t>(&gt;&gt;=) :: m a -&gt; (a -&gt; m b) -&gt; m b  </a:t>
            </a:r>
            <a:endParaRPr lang="en-US" b="1" dirty="0"/>
          </a:p>
          <a:p>
            <a:pPr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instance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Monad Parser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where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return a = Parser (\s -&gt; Just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a,s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p &gt;&gt;= f  = Parser (\s -&gt;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parse p s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Nothing -&gt; Nothing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Just (a,s1) -&gt;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let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Parser g = f a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g s1 )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r>
              <a:rPr lang="uk-UA" dirty="0"/>
              <a:t>При побудові аналізаторів використовують </a:t>
            </a:r>
            <a:r>
              <a:rPr lang="en-US" dirty="0"/>
              <a:t>do</a:t>
            </a:r>
            <a:r>
              <a:rPr lang="uk-UA" dirty="0" err="1"/>
              <a:t>-нотацію</a:t>
            </a:r>
            <a:endParaRPr lang="uk-UA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403648" y="4365104"/>
            <a:ext cx="2448272" cy="1584176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/>
              <a:t>p1 &gt;&gt;= \a1 -&gt;</a:t>
            </a:r>
          </a:p>
          <a:p>
            <a:r>
              <a:rPr lang="en-US" b="0" dirty="0"/>
              <a:t>p2 &gt;&gt;= \a2 -&gt;</a:t>
            </a:r>
          </a:p>
          <a:p>
            <a:r>
              <a:rPr lang="en-US" b="0" dirty="0"/>
              <a:t>…………………..</a:t>
            </a:r>
          </a:p>
          <a:p>
            <a:r>
              <a:rPr lang="en-US" b="0" dirty="0" err="1"/>
              <a:t>pn</a:t>
            </a:r>
            <a:r>
              <a:rPr lang="en-US" b="0" dirty="0"/>
              <a:t> &gt;&gt;= \an -&gt;</a:t>
            </a:r>
          </a:p>
          <a:p>
            <a:r>
              <a:rPr lang="en-US" b="0" dirty="0"/>
              <a:t>f a1 a2 … an</a:t>
            </a:r>
            <a:endParaRPr lang="uk-UA" b="0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827584" y="5949280"/>
            <a:ext cx="7848872" cy="504056"/>
          </a:xfrm>
        </p:spPr>
        <p:txBody>
          <a:bodyPr>
            <a:normAutofit fontScale="92500" lnSpcReduction="20000"/>
          </a:bodyPr>
          <a:lstStyle/>
          <a:p>
            <a:pPr lvl="1">
              <a:buNone/>
            </a:pPr>
            <a:r>
              <a:rPr lang="en-US" b="1" dirty="0"/>
              <a:t>do</a:t>
            </a:r>
            <a:r>
              <a:rPr lang="en-US" dirty="0"/>
              <a:t> { a1 &lt;- p1; a2 &lt;- p2; …; an &lt;- </a:t>
            </a:r>
            <a:r>
              <a:rPr lang="en-US" dirty="0" err="1"/>
              <a:t>pn</a:t>
            </a:r>
            <a:r>
              <a:rPr lang="en-US" dirty="0"/>
              <a:t>; return (f a1 a2 … an) }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 bwMode="auto">
          <a:xfrm>
            <a:off x="3959932" y="4365104"/>
            <a:ext cx="0" cy="158417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Прямая соединительная линия 9"/>
          <p:cNvCxnSpPr/>
          <p:nvPr/>
        </p:nvCxnSpPr>
        <p:spPr bwMode="auto">
          <a:xfrm>
            <a:off x="1259632" y="5959410"/>
            <a:ext cx="705678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7889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57200"/>
            <a:ext cx="8208912" cy="838200"/>
          </a:xfrm>
        </p:spPr>
        <p:txBody>
          <a:bodyPr/>
          <a:lstStyle/>
          <a:p>
            <a:pPr lvl="1"/>
            <a:r>
              <a:rPr lang="uk-UA" dirty="0"/>
              <a:t>Детермінований оператор вибору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7920880" cy="518457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(&lt;|&gt;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)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Parser a -&gt; Parser a -&gt; Parser a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 &lt;|&gt; q = Parser (\s -&gt;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parse p s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       Nothing  -&gt; parse q s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       res    -&gt; res) </a:t>
            </a:r>
          </a:p>
          <a:p>
            <a:pPr lvl="1"/>
            <a:r>
              <a:rPr lang="uk-UA" dirty="0"/>
              <a:t>Вибирається лише перший результат </a:t>
            </a:r>
            <a:r>
              <a:rPr lang="en-US" dirty="0"/>
              <a:t> </a:t>
            </a:r>
          </a:p>
          <a:p>
            <a:pPr lvl="3">
              <a:buNone/>
            </a:pP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many  :: Parser a  -&gt; Parser [a]   </a:t>
            </a:r>
            <a:r>
              <a:rPr lang="en-US" sz="2600" dirty="0">
                <a:solidFill>
                  <a:schemeClr val="accent5">
                    <a:lumMod val="10000"/>
                  </a:schemeClr>
                </a:solidFill>
              </a:rPr>
              <a:t>--  </a:t>
            </a:r>
            <a:r>
              <a:rPr lang="ru-RU" sz="2600" dirty="0">
                <a:solidFill>
                  <a:schemeClr val="accent5">
                    <a:lumMod val="10000"/>
                  </a:schemeClr>
                </a:solidFill>
              </a:rPr>
              <a:t>нуль </a:t>
            </a:r>
            <a:r>
              <a:rPr lang="ru-RU" sz="2600" dirty="0" err="1">
                <a:solidFill>
                  <a:schemeClr val="accent5">
                    <a:lumMod val="10000"/>
                  </a:schemeClr>
                </a:solidFill>
              </a:rPr>
              <a:t>або</a:t>
            </a:r>
            <a:r>
              <a:rPr lang="ru-RU" sz="2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ru-RU" sz="2600" dirty="0" err="1">
                <a:solidFill>
                  <a:schemeClr val="accent5">
                    <a:lumMod val="10000"/>
                  </a:schemeClr>
                </a:solidFill>
              </a:rPr>
              <a:t>багато</a:t>
            </a:r>
            <a:endParaRPr lang="ru-RU" sz="2600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many p = some p &lt;|&gt; return []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some  :: Parser a  -&gt; Parser [a]   </a:t>
            </a:r>
            <a:r>
              <a:rPr lang="en-US" sz="2600" dirty="0">
                <a:solidFill>
                  <a:schemeClr val="accent5">
                    <a:lumMod val="10000"/>
                  </a:schemeClr>
                </a:solidFill>
              </a:rPr>
              <a:t>--  </a:t>
            </a:r>
            <a:r>
              <a:rPr lang="en-US" sz="2600" dirty="0" err="1">
                <a:solidFill>
                  <a:schemeClr val="accent5">
                    <a:lumMod val="10000"/>
                  </a:schemeClr>
                </a:solidFill>
              </a:rPr>
              <a:t>один</a:t>
            </a:r>
            <a:r>
              <a:rPr lang="en-US" sz="2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5">
                    <a:lumMod val="10000"/>
                  </a:schemeClr>
                </a:solidFill>
              </a:rPr>
              <a:t>або</a:t>
            </a:r>
            <a:r>
              <a:rPr lang="en-US" sz="2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5">
                    <a:lumMod val="10000"/>
                  </a:schemeClr>
                </a:solidFill>
              </a:rPr>
              <a:t>багато</a:t>
            </a:r>
            <a:r>
              <a:rPr lang="en-US" sz="2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		  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some p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{a &lt;- p; as &lt;- many p; return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a:as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)}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number – </a:t>
            </a:r>
            <a:r>
              <a:rPr lang="uk-UA" dirty="0"/>
              <a:t>розпізнає цифри, можливо зі знаком, і повертає число </a:t>
            </a:r>
            <a:endParaRPr lang="en-US" dirty="0"/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number :: Parser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number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 &lt;- sign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&lt;- some digit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return $ read (s ++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</a:t>
            </a:r>
          </a:p>
          <a:p>
            <a:pPr lvl="1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sign :: Parser String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sign = string "-" &lt;|&gt; return []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4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Прості аналізатори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8208912" cy="5040560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dirty="0"/>
              <a:t>spaces – </a:t>
            </a:r>
            <a:r>
              <a:rPr lang="uk-UA" dirty="0"/>
              <a:t>розпізнає нуль або багато </a:t>
            </a:r>
            <a:r>
              <a:rPr lang="en-US" dirty="0"/>
              <a:t> </a:t>
            </a:r>
            <a:r>
              <a:rPr lang="uk-UA" dirty="0"/>
              <a:t>символів проміжку  </a:t>
            </a:r>
            <a:r>
              <a:rPr lang="en-US" dirty="0"/>
              <a:t>\n\t\r</a:t>
            </a:r>
            <a:r>
              <a:rPr lang="uk-UA" dirty="0"/>
              <a:t> 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spaces :: Parser ()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spaces = many (sat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isSpace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&gt;&gt; return ()</a:t>
            </a:r>
          </a:p>
          <a:p>
            <a:pPr lvl="1"/>
            <a:r>
              <a:rPr lang="en-US" dirty="0" err="1"/>
              <a:t>lexem</a:t>
            </a:r>
            <a:r>
              <a:rPr lang="en-US" dirty="0"/>
              <a:t> p</a:t>
            </a:r>
            <a:r>
              <a:rPr lang="uk-UA" dirty="0"/>
              <a:t>  - розпізнає конструкцію </a:t>
            </a:r>
            <a:r>
              <a:rPr lang="en-US" dirty="0"/>
              <a:t>p</a:t>
            </a:r>
            <a:r>
              <a:rPr lang="uk-UA" dirty="0"/>
              <a:t> і, можливі проміжки за нею </a:t>
            </a:r>
            <a:endParaRPr lang="en-US" dirty="0"/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lexem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Parser a -&gt; Parser a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lexem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{a &lt;- p; spaces ; return a}</a:t>
            </a:r>
          </a:p>
          <a:p>
            <a:pPr lvl="1"/>
            <a:r>
              <a:rPr lang="en-US" dirty="0"/>
              <a:t>reserved s</a:t>
            </a:r>
            <a:r>
              <a:rPr lang="uk-UA" dirty="0"/>
              <a:t>  - розпізнає рядок </a:t>
            </a:r>
            <a:r>
              <a:rPr lang="en-US" dirty="0"/>
              <a:t>s</a:t>
            </a:r>
            <a:r>
              <a:rPr lang="uk-UA" dirty="0"/>
              <a:t> і проміжки, нічого не повертає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reserved :: String -&gt; Parser ()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reserved s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{ _ &lt;- string s; spaces} </a:t>
            </a:r>
          </a:p>
          <a:p>
            <a:pPr lvl="1"/>
            <a:r>
              <a:rPr lang="en-US" dirty="0" err="1"/>
              <a:t>parens</a:t>
            </a:r>
            <a:r>
              <a:rPr lang="en-US" dirty="0"/>
              <a:t> p</a:t>
            </a:r>
            <a:r>
              <a:rPr lang="uk-UA" dirty="0"/>
              <a:t>  - розпізнає конструкцію </a:t>
            </a:r>
            <a:r>
              <a:rPr lang="en-US" dirty="0"/>
              <a:t>p</a:t>
            </a:r>
            <a:r>
              <a:rPr lang="uk-UA" dirty="0"/>
              <a:t> в дужках </a:t>
            </a:r>
            <a:endParaRPr lang="en-US" dirty="0"/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parens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Parser a -&gt; Parser a </a:t>
            </a:r>
            <a:endParaRPr lang="en-US" i="1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parens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= </a:t>
            </a:r>
          </a:p>
          <a:p>
            <a:pPr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       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reserved "("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n &lt;-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lexem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reserved ")"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return n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3"/>
            <a:endParaRPr lang="uk-UA" dirty="0"/>
          </a:p>
          <a:p>
            <a:endParaRPr lang="uk-UA" dirty="0"/>
          </a:p>
          <a:p>
            <a:endParaRPr lang="uk-UA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3563888" y="4869160"/>
            <a:ext cx="5273127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b="1" dirty="0"/>
              <a:t>*ExParser&gt;</a:t>
            </a:r>
            <a:r>
              <a:rPr lang="da-DK" dirty="0"/>
              <a:t> parse (lexem number) "-5 yuy"</a:t>
            </a:r>
            <a:endParaRPr lang="ru-RU" dirty="0"/>
          </a:p>
          <a:p>
            <a:r>
              <a:rPr lang="en-US" dirty="0"/>
              <a:t>Just (-5,"yuy")</a:t>
            </a:r>
          </a:p>
          <a:p>
            <a:r>
              <a:rPr lang="da-DK" b="1" dirty="0"/>
              <a:t>*ExParser&gt;</a:t>
            </a:r>
            <a:r>
              <a:rPr lang="da-DK" dirty="0"/>
              <a:t> parse (lexem number) " 6 yuy"</a:t>
            </a:r>
            <a:endParaRPr lang="ru-RU" dirty="0"/>
          </a:p>
          <a:p>
            <a:r>
              <a:rPr lang="en-US" dirty="0"/>
              <a:t>Nothing</a:t>
            </a:r>
          </a:p>
          <a:p>
            <a:r>
              <a:rPr lang="en-US" b="1" dirty="0"/>
              <a:t>*</a:t>
            </a:r>
            <a:r>
              <a:rPr lang="en-US" b="1" dirty="0" err="1"/>
              <a:t>ExParser</a:t>
            </a:r>
            <a:r>
              <a:rPr lang="en-US" b="1" dirty="0"/>
              <a:t>&gt;</a:t>
            </a:r>
            <a:r>
              <a:rPr lang="en-US" dirty="0"/>
              <a:t> parse (</a:t>
            </a:r>
            <a:r>
              <a:rPr lang="en-US" dirty="0" err="1"/>
              <a:t>parens</a:t>
            </a:r>
            <a:r>
              <a:rPr lang="en-US" dirty="0"/>
              <a:t> number) "( -5)</a:t>
            </a:r>
            <a:r>
              <a:rPr lang="en-US" dirty="0" err="1"/>
              <a:t>yuy</a:t>
            </a:r>
            <a:r>
              <a:rPr lang="en-US" dirty="0"/>
              <a:t>"</a:t>
            </a:r>
          </a:p>
          <a:p>
            <a:r>
              <a:rPr lang="en-US" dirty="0"/>
              <a:t>Just (-5,"yuy")</a:t>
            </a:r>
            <a:endParaRPr lang="uk-UA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Аналізатор послідовності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484784"/>
            <a:ext cx="8424936" cy="5040560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uk-UA" dirty="0"/>
              <a:t>Аналізатор</a:t>
            </a:r>
            <a:r>
              <a:rPr lang="en-US" dirty="0"/>
              <a:t> </a:t>
            </a:r>
            <a:r>
              <a:rPr lang="uk-UA" dirty="0"/>
              <a:t>послідовності</a:t>
            </a:r>
            <a:r>
              <a:rPr lang="en-US" dirty="0"/>
              <a:t> </a:t>
            </a:r>
            <a:r>
              <a:rPr lang="en-US" dirty="0" err="1"/>
              <a:t>chainl</a:t>
            </a:r>
            <a:r>
              <a:rPr lang="en-US" dirty="0"/>
              <a:t>, chainl1</a:t>
            </a:r>
            <a:r>
              <a:rPr lang="uk-UA" dirty="0"/>
              <a:t> – розпізнає одно або більше появ </a:t>
            </a:r>
            <a:r>
              <a:rPr lang="en-US" dirty="0"/>
              <a:t>p</a:t>
            </a:r>
            <a:r>
              <a:rPr lang="uk-UA" dirty="0"/>
              <a:t>, розділених операторами </a:t>
            </a:r>
            <a:r>
              <a:rPr lang="en-US" dirty="0"/>
              <a:t>op</a:t>
            </a:r>
            <a:r>
              <a:rPr lang="uk-UA" dirty="0"/>
              <a:t>, і повертає значення, що отримується в результаті застосування операцій зліва направо.</a:t>
            </a:r>
          </a:p>
          <a:p>
            <a:pPr lvl="2"/>
            <a:r>
              <a:rPr lang="uk-UA" dirty="0"/>
              <a:t>Використовується при аналізі ліво-рекурсивних граматик 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chainl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Parser a -&gt; Parser (a -&gt; a -&gt; a) -&gt; a -&gt; Parser a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chainl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 op a = (p `chainl1` op) &lt;|&gt; return a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chainl1 :: Parser a -&gt; Parser (a -&gt; a -&gt; a) -&gt; Parser a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 `chainl1` op = do {a &lt;- p; rest a}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where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rest a = (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{f &lt;- op; b &lt;- p; rest (f a b)})                        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&lt;|&gt; return a</a:t>
            </a:r>
          </a:p>
          <a:p>
            <a:pPr marL="742950" lvl="2" indent="-342900">
              <a:buSzPct val="110000"/>
            </a:pPr>
            <a:r>
              <a:rPr lang="uk-UA" dirty="0"/>
              <a:t> Аналізатор, що виділяє вхідну цифру і перетворює її в число</a:t>
            </a:r>
          </a:p>
          <a:p>
            <a:pPr lvl="1">
              <a:buNone/>
            </a:pPr>
            <a:r>
              <a:rPr lang="en-US" dirty="0" err="1"/>
              <a:t>intDigit</a:t>
            </a:r>
            <a:r>
              <a:rPr lang="en-US" dirty="0"/>
              <a:t> :: Parser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uk-UA" sz="2100" dirty="0"/>
              <a:t>Аналізатор, що виділяє знак оператора і перетворює його в оператор</a:t>
            </a:r>
            <a:endParaRPr lang="en-US" sz="2100" dirty="0"/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operator :: (Num a) =&gt; Parser (a -&gt; a -&gt; a)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operator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inOperator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&lt;$&gt;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oneOf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"+-*")   --  </a:t>
            </a:r>
            <a:r>
              <a:rPr lang="en-US" i="1" dirty="0" err="1">
                <a:solidFill>
                  <a:schemeClr val="accent5">
                    <a:lumMod val="10000"/>
                  </a:schemeClr>
                </a:solidFill>
              </a:rPr>
              <a:t>fmap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i="1" dirty="0" err="1">
                <a:solidFill>
                  <a:schemeClr val="accent5">
                    <a:lumMod val="10000"/>
                  </a:schemeClr>
                </a:solidFill>
              </a:rPr>
              <a:t>inOperator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  (</a:t>
            </a:r>
            <a:r>
              <a:rPr lang="en-US" i="1" dirty="0" err="1">
                <a:solidFill>
                  <a:schemeClr val="accent5">
                    <a:lumMod val="10000"/>
                  </a:schemeClr>
                </a:solidFill>
              </a:rPr>
              <a:t>oneOf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 "+-*")</a:t>
            </a:r>
            <a:endParaRPr lang="uk-UA" i="1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where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inOperator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(Num a) =&gt; Char -&gt; (a -&gt; a -&gt; a)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inOperator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c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c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{'+'-&gt; (+); '-'-&gt;(-);'*'-&gt;(*)}</a:t>
            </a:r>
          </a:p>
          <a:p>
            <a:endParaRPr lang="uk-UA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1115616" y="5949280"/>
            <a:ext cx="669674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*</a:t>
            </a:r>
            <a:r>
              <a:rPr lang="en-US" b="1" dirty="0" err="1"/>
              <a:t>ExParser</a:t>
            </a:r>
            <a:r>
              <a:rPr lang="en-US" b="1" dirty="0"/>
              <a:t>&gt;</a:t>
            </a:r>
            <a:r>
              <a:rPr lang="en-US" dirty="0"/>
              <a:t> parse (chainl1 </a:t>
            </a:r>
            <a:r>
              <a:rPr lang="en-US" dirty="0" err="1"/>
              <a:t>intDigit</a:t>
            </a:r>
            <a:r>
              <a:rPr lang="en-US" dirty="0"/>
              <a:t> operator) "2-8*2+5 av"</a:t>
            </a:r>
            <a:endParaRPr lang="ru-RU" dirty="0"/>
          </a:p>
          <a:p>
            <a:r>
              <a:rPr lang="en-US" dirty="0"/>
              <a:t>Just (-7," av“)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Виконання аналізатора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484784"/>
            <a:ext cx="8496944" cy="4896544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en-US" b="1" dirty="0" err="1"/>
              <a:t>newtype</a:t>
            </a:r>
            <a:r>
              <a:rPr lang="en-US" dirty="0"/>
              <a:t> Parser a = Parser { parse :: String -&gt; Maybe (</a:t>
            </a:r>
            <a:r>
              <a:rPr lang="en-US" dirty="0" err="1"/>
              <a:t>a,String</a:t>
            </a:r>
            <a:r>
              <a:rPr lang="en-US" dirty="0"/>
              <a:t>) }</a:t>
            </a:r>
            <a:endParaRPr lang="uk-UA" dirty="0"/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runParser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Parser a -&gt; String -&gt; Maybe a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runParser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m s =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parse m s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Just (res, []) -&gt; Just res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Just (_, _)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Nothing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Nothing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-&gt; Nothing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en-US" dirty="0" err="1"/>
              <a:t>runParser</a:t>
            </a:r>
            <a:r>
              <a:rPr lang="en-US" dirty="0"/>
              <a:t> m s</a:t>
            </a:r>
            <a:r>
              <a:rPr lang="uk-UA" dirty="0"/>
              <a:t> виконує аналізатор</a:t>
            </a:r>
            <a:r>
              <a:rPr lang="en-US" dirty="0"/>
              <a:t> m</a:t>
            </a:r>
            <a:r>
              <a:rPr lang="uk-UA" dirty="0"/>
              <a:t>, що </a:t>
            </a:r>
            <a:r>
              <a:rPr lang="uk-UA" dirty="0" err="1"/>
              <a:t>обобляє</a:t>
            </a:r>
            <a:r>
              <a:rPr lang="uk-UA" dirty="0"/>
              <a:t> рядок </a:t>
            </a:r>
            <a:r>
              <a:rPr lang="en-US" dirty="0"/>
              <a:t>s </a:t>
            </a:r>
            <a:r>
              <a:rPr lang="uk-UA" dirty="0"/>
              <a:t>і будує значення типу </a:t>
            </a:r>
            <a:r>
              <a:rPr lang="en-US" dirty="0"/>
              <a:t>a (</a:t>
            </a:r>
            <a:r>
              <a:rPr lang="uk-UA" dirty="0"/>
              <a:t>як правило - це </a:t>
            </a:r>
            <a:r>
              <a:rPr lang="en-US" dirty="0"/>
              <a:t>AST</a:t>
            </a:r>
            <a:r>
              <a:rPr lang="uk-UA" dirty="0"/>
              <a:t>, що представляє</a:t>
            </a:r>
            <a:r>
              <a:rPr lang="en-US" dirty="0"/>
              <a:t> </a:t>
            </a:r>
            <a:r>
              <a:rPr lang="uk-UA" dirty="0"/>
              <a:t>вираз</a:t>
            </a:r>
            <a:r>
              <a:rPr lang="en-US" dirty="0"/>
              <a:t> </a:t>
            </a:r>
            <a:r>
              <a:rPr lang="uk-UA" dirty="0"/>
              <a:t>розпізнаний в рядку</a:t>
            </a:r>
            <a:r>
              <a:rPr lang="en-US" dirty="0"/>
              <a:t>)</a:t>
            </a:r>
            <a:endParaRPr lang="uk-UA" dirty="0"/>
          </a:p>
          <a:p>
            <a:pPr lvl="2"/>
            <a:r>
              <a:rPr lang="en-US" dirty="0"/>
              <a:t>Just res</a:t>
            </a:r>
            <a:r>
              <a:rPr lang="uk-UA" dirty="0"/>
              <a:t> – результат аналізу</a:t>
            </a:r>
            <a:endParaRPr lang="en-US" dirty="0"/>
          </a:p>
          <a:p>
            <a:pPr lvl="3"/>
            <a:r>
              <a:rPr lang="en-US" dirty="0"/>
              <a:t>res </a:t>
            </a:r>
            <a:r>
              <a:rPr lang="uk-UA" dirty="0"/>
              <a:t>– значення типу </a:t>
            </a:r>
            <a:r>
              <a:rPr lang="en-US" dirty="0"/>
              <a:t>a</a:t>
            </a:r>
            <a:endParaRPr lang="uk-UA" dirty="0"/>
          </a:p>
          <a:p>
            <a:pPr lvl="2"/>
            <a:r>
              <a:rPr lang="en-US" dirty="0"/>
              <a:t>Nothing – </a:t>
            </a:r>
            <a:r>
              <a:rPr lang="uk-UA" dirty="0"/>
              <a:t>перший випадок </a:t>
            </a:r>
            <a:r>
              <a:rPr lang="en-US" dirty="0"/>
              <a:t> </a:t>
            </a:r>
          </a:p>
          <a:p>
            <a:pPr lvl="3"/>
            <a:r>
              <a:rPr lang="uk-UA" dirty="0"/>
              <a:t> не проаналізовано весь рядок</a:t>
            </a:r>
          </a:p>
          <a:p>
            <a:pPr lvl="2"/>
            <a:r>
              <a:rPr lang="en-US" dirty="0"/>
              <a:t>Nothing</a:t>
            </a:r>
            <a:r>
              <a:rPr lang="uk-UA" dirty="0"/>
              <a:t>  - другий випадок</a:t>
            </a:r>
            <a:endParaRPr lang="en-US" dirty="0"/>
          </a:p>
          <a:p>
            <a:pPr lvl="3"/>
            <a:r>
              <a:rPr lang="uk-UA" dirty="0"/>
              <a:t> знайдена помилка в рядку</a:t>
            </a: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4860032" y="4725144"/>
            <a:ext cx="41764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*</a:t>
            </a:r>
            <a:r>
              <a:rPr lang="en-US" b="1" dirty="0" err="1"/>
              <a:t>ExParser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 err="1"/>
              <a:t>runParser</a:t>
            </a:r>
            <a:r>
              <a:rPr lang="en-US" dirty="0"/>
              <a:t> number "-45"</a:t>
            </a:r>
            <a:endParaRPr lang="ru-RU" dirty="0"/>
          </a:p>
          <a:p>
            <a:r>
              <a:rPr lang="en-US" dirty="0"/>
              <a:t>Just (-45)</a:t>
            </a:r>
            <a:endParaRPr lang="en-US" sz="1600" dirty="0"/>
          </a:p>
          <a:p>
            <a:r>
              <a:rPr lang="en-US" b="1" dirty="0"/>
              <a:t>*</a:t>
            </a:r>
            <a:r>
              <a:rPr lang="en-US" b="1" dirty="0" err="1"/>
              <a:t>ExParser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 err="1"/>
              <a:t>runParser</a:t>
            </a:r>
            <a:r>
              <a:rPr lang="en-US" dirty="0"/>
              <a:t> number "-45 "</a:t>
            </a:r>
          </a:p>
          <a:p>
            <a:r>
              <a:rPr lang="en-US" dirty="0"/>
              <a:t>Nothing</a:t>
            </a:r>
          </a:p>
          <a:p>
            <a:r>
              <a:rPr lang="en-US" b="1" dirty="0"/>
              <a:t>*</a:t>
            </a:r>
            <a:r>
              <a:rPr lang="en-US" b="1" dirty="0" err="1"/>
              <a:t>ExParser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 err="1"/>
              <a:t>runParser</a:t>
            </a:r>
            <a:r>
              <a:rPr lang="en-US" dirty="0"/>
              <a:t> number "- 45"</a:t>
            </a:r>
          </a:p>
          <a:p>
            <a:r>
              <a:rPr lang="en-US" dirty="0"/>
              <a:t>Nothing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skell">
  <a:themeElements>
    <a:clrScheme name="Blueprint.po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ueprint.po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Haskell</Template>
  <TotalTime>1710</TotalTime>
  <Words>2350</Words>
  <Application>Microsoft Office PowerPoint</Application>
  <PresentationFormat>Экран (4:3)</PresentationFormat>
  <Paragraphs>326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Tahoma</vt:lpstr>
      <vt:lpstr>Wingdings</vt:lpstr>
      <vt:lpstr>Haskell</vt:lpstr>
      <vt:lpstr>Аналізатори</vt:lpstr>
      <vt:lpstr>Тип для аналізаторів (Parser)</vt:lpstr>
      <vt:lpstr>Приклади аналізаторів</vt:lpstr>
      <vt:lpstr>Класи Functor і Applicative</vt:lpstr>
      <vt:lpstr>Клас Monad</vt:lpstr>
      <vt:lpstr>Детермінований оператор вибору</vt:lpstr>
      <vt:lpstr>Прості аналізатори</vt:lpstr>
      <vt:lpstr>Аналізатор послідовності</vt:lpstr>
      <vt:lpstr>Виконання аналізатора</vt:lpstr>
      <vt:lpstr>Мова виразів </vt:lpstr>
      <vt:lpstr>Аналізатор виразів</vt:lpstr>
      <vt:lpstr>Калькулятор виразів</vt:lpstr>
      <vt:lpstr>Repl (read-eval-print loop)</vt:lpstr>
      <vt:lpstr>Бібліотека Parsec</vt:lpstr>
      <vt:lpstr>Базові аналізатори</vt:lpstr>
      <vt:lpstr>Аналізатори певних конструкцій</vt:lpstr>
      <vt:lpstr>Робота з аналізатором</vt:lpstr>
      <vt:lpstr>Приклад  аналізатора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Операції введення-виведення</dc:title>
  <dc:creator>user</dc:creator>
  <cp:lastModifiedBy>Володимир Проценко</cp:lastModifiedBy>
  <cp:revision>177</cp:revision>
  <cp:lastPrinted>2017-10-17T16:51:36Z</cp:lastPrinted>
  <dcterms:created xsi:type="dcterms:W3CDTF">2015-12-25T06:20:52Z</dcterms:created>
  <dcterms:modified xsi:type="dcterms:W3CDTF">2018-11-07T06:52:36Z</dcterms:modified>
</cp:coreProperties>
</file>