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80" r:id="rId4"/>
    <p:sldId id="281" r:id="rId5"/>
    <p:sldId id="282" r:id="rId6"/>
    <p:sldId id="268" r:id="rId7"/>
    <p:sldId id="283" r:id="rId8"/>
    <p:sldId id="284" r:id="rId9"/>
    <p:sldId id="272" r:id="rId10"/>
    <p:sldId id="271" r:id="rId11"/>
    <p:sldId id="273" r:id="rId12"/>
    <p:sldId id="274" r:id="rId13"/>
    <p:sldId id="267" r:id="rId14"/>
    <p:sldId id="285" r:id="rId15"/>
    <p:sldId id="286" r:id="rId16"/>
    <p:sldId id="287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25" autoAdjust="0"/>
  </p:normalViewPr>
  <p:slideViewPr>
    <p:cSldViewPr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14.11.2018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Монада</a:t>
            </a:r>
            <a:r>
              <a:rPr lang="en-US" dirty="0"/>
              <a:t> List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212976"/>
            <a:ext cx="5256584" cy="2016224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List</a:t>
            </a:r>
            <a:endParaRPr lang="uk-UA" dirty="0"/>
          </a:p>
          <a:p>
            <a:r>
              <a:rPr lang="uk-UA" dirty="0"/>
              <a:t>Формувачі списків</a:t>
            </a:r>
          </a:p>
          <a:p>
            <a:r>
              <a:rPr lang="uk-UA" dirty="0"/>
              <a:t>Функція</a:t>
            </a:r>
            <a:r>
              <a:rPr lang="en-US" dirty="0"/>
              <a:t> guard</a:t>
            </a:r>
          </a:p>
          <a:p>
            <a:r>
              <a:rPr lang="uk-UA" dirty="0"/>
              <a:t>Функції над монадами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496944" cy="838200"/>
          </a:xfrm>
        </p:spPr>
        <p:txBody>
          <a:bodyPr/>
          <a:lstStyle/>
          <a:p>
            <a:r>
              <a:rPr lang="uk-UA" dirty="0"/>
              <a:t>Формування списків і монада </a:t>
            </a:r>
            <a:r>
              <a:rPr lang="en-US" dirty="0"/>
              <a:t>List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12776"/>
            <a:ext cx="8280920" cy="5112568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Генератори списків – </a:t>
            </a:r>
            <a:r>
              <a:rPr lang="uk-UA" dirty="0" err="1"/>
              <a:t>“синтаксичний</a:t>
            </a:r>
            <a:r>
              <a:rPr lang="uk-UA" dirty="0"/>
              <a:t> </a:t>
            </a:r>
            <a:r>
              <a:rPr lang="uk-UA" dirty="0" err="1"/>
              <a:t>цукор”</a:t>
            </a:r>
            <a:r>
              <a:rPr lang="uk-UA" dirty="0"/>
              <a:t> для використання списків як монад </a:t>
            </a:r>
          </a:p>
          <a:p>
            <a:pPr lvl="1"/>
            <a:r>
              <a:rPr lang="uk-UA" dirty="0">
                <a:sym typeface="Wingdings" pitchFamily="2" charset="2"/>
              </a:rPr>
              <a:t>Розглянемо декілька операцій </a:t>
            </a:r>
            <a:r>
              <a:rPr lang="uk-UA" dirty="0" err="1">
                <a:sym typeface="Wingdings" pitchFamily="2" charset="2"/>
              </a:rPr>
              <a:t>зв”язування</a:t>
            </a:r>
            <a:r>
              <a:rPr lang="uk-UA" dirty="0">
                <a:sym typeface="Wingdings" pitchFamily="2" charset="2"/>
              </a:rPr>
              <a:t> в монаді </a:t>
            </a:r>
            <a:r>
              <a:rPr lang="en-US" dirty="0">
                <a:sym typeface="Wingdings" pitchFamily="2" charset="2"/>
              </a:rPr>
              <a:t>List</a:t>
            </a:r>
            <a:endParaRPr lang="uk-UA" dirty="0">
              <a:sym typeface="Wingdings" pitchFamily="2" charset="2"/>
            </a:endParaRPr>
          </a:p>
          <a:p>
            <a:pPr lvl="2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Int,Char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listA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[1,2]&gt;&gt;=\n-&gt;[‘a’,’ ‘b’] &gt;&gt;=\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-&gt;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n,ch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)</a:t>
            </a:r>
          </a:p>
          <a:p>
            <a:pPr lvl="1"/>
            <a:r>
              <a:rPr lang="uk-UA" dirty="0">
                <a:sym typeface="Wingdings" pitchFamily="2" charset="2"/>
              </a:rPr>
              <a:t>Якщо переписати останній приклад в </a:t>
            </a:r>
            <a:r>
              <a:rPr lang="en-US" dirty="0">
                <a:sym typeface="Wingdings" pitchFamily="2" charset="2"/>
              </a:rPr>
              <a:t>do</a:t>
            </a:r>
            <a:r>
              <a:rPr lang="uk-UA" dirty="0" err="1">
                <a:sym typeface="Wingdings" pitchFamily="2" charset="2"/>
              </a:rPr>
              <a:t>-нотації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/>
              <a:t>  </a:t>
            </a:r>
          </a:p>
          <a:p>
            <a:pPr lvl="2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{n&lt;-[1,2];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&lt;-[‘a’, ‘b’];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)}</a:t>
            </a:r>
          </a:p>
          <a:p>
            <a:pPr lvl="1"/>
            <a:r>
              <a:rPr lang="uk-UA" dirty="0"/>
              <a:t>Порівняємо результат з формувачем списку</a:t>
            </a:r>
          </a:p>
          <a:p>
            <a:pPr lvl="2">
              <a:buNone/>
            </a:pPr>
            <a:r>
              <a:rPr lang="uk-UA" dirty="0"/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| n &lt;- [1,2],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&lt;- [ ‘a’, ‘b’] 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x&lt;-[1..50]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guard (‘7’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return x</a:t>
            </a:r>
          </a:p>
          <a:p>
            <a:pPr lvl="1"/>
            <a:r>
              <a:rPr lang="uk-UA" dirty="0"/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[x | x &lt;- [1..50], 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num &lt;- [1..20];  guard (even num);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guard (num ‘mod’ 3 == 0); return num}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full23 =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[num | num &lt;- [1..20],  even num,  num `mod’  3 == 0]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3861048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listA</a:t>
            </a:r>
            <a:endParaRPr lang="uk-UA" sz="1600" dirty="0"/>
          </a:p>
          <a:p>
            <a:r>
              <a:rPr lang="en-US" sz="1600" dirty="0"/>
              <a:t>[(1,'a'),(1,'b'),(2,'a'),(2,'b')]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монадами</a:t>
            </a:r>
            <a:r>
              <a:rPr lang="en-US" dirty="0"/>
              <a:t> - 1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530120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uk-UA" dirty="0"/>
              <a:t>Бібліотека </a:t>
            </a:r>
            <a:r>
              <a:rPr lang="en-US" dirty="0"/>
              <a:t>Monad </a:t>
            </a:r>
            <a:r>
              <a:rPr lang="uk-UA" dirty="0"/>
              <a:t>включає клас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uk-UA" dirty="0"/>
              <a:t> і містить корисні функції над монадами</a:t>
            </a:r>
          </a:p>
          <a:p>
            <a:pPr>
              <a:buNone/>
            </a:pPr>
            <a:r>
              <a:rPr lang="en-US" dirty="0"/>
              <a:t>filter :: (a-&gt; Bool) -&gt; [a] -&gt; [a]</a:t>
            </a:r>
          </a:p>
          <a:p>
            <a:pPr>
              <a:buNone/>
            </a:pPr>
            <a:r>
              <a:rPr lang="en-US" dirty="0" err="1"/>
              <a:t>filterM</a:t>
            </a:r>
            <a:r>
              <a:rPr lang="en-US" dirty="0"/>
              <a:t> :: (Monad m) =&gt; (a-&gt;m Bool) -&gt; [a] -&gt; m[a]</a:t>
            </a:r>
          </a:p>
          <a:p>
            <a:pPr>
              <a:buNone/>
            </a:pPr>
            <a:r>
              <a:rPr lang="en-US" dirty="0" err="1"/>
              <a:t>filterM</a:t>
            </a:r>
            <a:r>
              <a:rPr lang="en-US" dirty="0"/>
              <a:t> p [] = return []</a:t>
            </a:r>
          </a:p>
          <a:p>
            <a:pPr>
              <a:buNone/>
            </a:pPr>
            <a:r>
              <a:rPr lang="en-US" dirty="0" err="1"/>
              <a:t>filterM</a:t>
            </a:r>
            <a:r>
              <a:rPr lang="en-US" dirty="0"/>
              <a:t> p (x:xs) = </a:t>
            </a:r>
            <a:r>
              <a:rPr lang="en-US" b="1" dirty="0"/>
              <a:t>do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b &lt;- p x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ys</a:t>
            </a:r>
            <a:r>
              <a:rPr lang="en-US" dirty="0"/>
              <a:t> &lt;- </a:t>
            </a:r>
            <a:r>
              <a:rPr lang="en-US" dirty="0" err="1"/>
              <a:t>filterM</a:t>
            </a:r>
            <a:r>
              <a:rPr lang="en-US" dirty="0"/>
              <a:t> p </a:t>
            </a:r>
            <a:r>
              <a:rPr lang="en-US" dirty="0" err="1"/>
              <a:t>xs</a:t>
            </a:r>
            <a:endParaRPr lang="en-US" dirty="0"/>
          </a:p>
          <a:p>
            <a:pPr>
              <a:buNone/>
            </a:pPr>
            <a:r>
              <a:rPr lang="en-US" dirty="0"/>
              <a:t>     return (if b then x:ys else </a:t>
            </a:r>
            <a:r>
              <a:rPr lang="en-US" dirty="0" err="1"/>
              <a:t>ys</a:t>
            </a:r>
            <a:r>
              <a:rPr lang="en-US" dirty="0"/>
              <a:t>) </a:t>
            </a:r>
          </a:p>
          <a:p>
            <a:pPr lvl="1"/>
            <a:r>
              <a:rPr lang="uk-UA" dirty="0"/>
              <a:t>Домовленість про імена: </a:t>
            </a:r>
            <a:r>
              <a:rPr lang="en-US" dirty="0"/>
              <a:t>                                                  </a:t>
            </a:r>
            <a:r>
              <a:rPr lang="uk-UA" dirty="0"/>
              <a:t>якщо результат функції – </a:t>
            </a:r>
            <a:r>
              <a:rPr lang="en-US" dirty="0"/>
              <a:t>                                                           </a:t>
            </a:r>
            <a:r>
              <a:rPr lang="uk-UA" dirty="0"/>
              <a:t>монада, то додається суфікс </a:t>
            </a:r>
            <a:r>
              <a:rPr lang="en-US" dirty="0"/>
              <a:t>M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smallPos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smallPos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x&lt;0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(x&lt;10)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powerset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[[a]]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powerset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filterM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(\x-&gt;[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True,False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932040" y="2852936"/>
            <a:ext cx="4032448" cy="212365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nn-NO" sz="1600" b="1" dirty="0"/>
              <a:t>*LMonad&gt; </a:t>
            </a:r>
            <a:r>
              <a:rPr lang="nn-NO" sz="1600" dirty="0"/>
              <a:t>filterM smallPos [5,-7,8,10] </a:t>
            </a:r>
          </a:p>
          <a:p>
            <a:r>
              <a:rPr lang="en-US" sz="1600" dirty="0"/>
              <a:t>Nothing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filterM</a:t>
            </a:r>
            <a:r>
              <a:rPr lang="en-US" sz="1600" dirty="0"/>
              <a:t> </a:t>
            </a:r>
            <a:r>
              <a:rPr lang="en-US" sz="1600" dirty="0" err="1"/>
              <a:t>smallPos</a:t>
            </a:r>
            <a:r>
              <a:rPr lang="en-US" sz="1600" dirty="0"/>
              <a:t> [5,17,8,10] </a:t>
            </a:r>
          </a:p>
          <a:p>
            <a:r>
              <a:rPr lang="en-US" sz="1600" dirty="0"/>
              <a:t>Just [5,8]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powerset</a:t>
            </a:r>
            <a:r>
              <a:rPr lang="en-US" sz="1600" dirty="0"/>
              <a:t> [1,2,3]</a:t>
            </a:r>
            <a:endParaRPr lang="uk-UA" sz="1600" dirty="0"/>
          </a:p>
          <a:p>
            <a:r>
              <a:rPr lang="uk-UA" sz="1600" dirty="0"/>
              <a:t>[[1,2,3],[1,2],[1,3],[1],[2,3],[2],[3],[]]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powerset</a:t>
            </a:r>
            <a:r>
              <a:rPr lang="en-US" sz="1600" dirty="0"/>
              <a:t> "</a:t>
            </a:r>
            <a:r>
              <a:rPr lang="en-US" sz="1600" dirty="0" err="1"/>
              <a:t>abc</a:t>
            </a:r>
            <a:r>
              <a:rPr lang="en-US" sz="1600" dirty="0"/>
              <a:t>"</a:t>
            </a:r>
          </a:p>
          <a:p>
            <a:r>
              <a:rPr lang="en-US" sz="1600" dirty="0"/>
              <a:t>["</a:t>
            </a:r>
            <a:r>
              <a:rPr lang="en-US" sz="1600" dirty="0" err="1"/>
              <a:t>abc","ab","ac","a","bc","b","c</a:t>
            </a:r>
            <a:r>
              <a:rPr lang="en-US" sz="1600" dirty="0"/>
              <a:t>",""]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монадами</a:t>
            </a:r>
            <a:r>
              <a:rPr lang="en-US" dirty="0"/>
              <a:t> - 2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064896" cy="47525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:: (a -&gt; b -&gt; a) -&gt; a -&gt; [b] -&gt; a</a:t>
            </a:r>
          </a:p>
          <a:p>
            <a:pPr>
              <a:buNone/>
            </a:pPr>
            <a:r>
              <a:rPr lang="en-US" dirty="0" err="1"/>
              <a:t>foldlM</a:t>
            </a:r>
            <a:r>
              <a:rPr lang="en-US" dirty="0"/>
              <a:t> :: (Monad m)=&gt;(a-&gt;b-&gt;m a) -&gt; a -&gt; [b] -&gt; m a</a:t>
            </a:r>
          </a:p>
          <a:p>
            <a:pPr>
              <a:buNone/>
            </a:pPr>
            <a:r>
              <a:rPr lang="en-US" dirty="0" err="1"/>
              <a:t>foldM</a:t>
            </a:r>
            <a:r>
              <a:rPr lang="en-US" dirty="0"/>
              <a:t> _ a []      = return a  </a:t>
            </a:r>
          </a:p>
          <a:p>
            <a:pPr>
              <a:buNone/>
            </a:pPr>
            <a:r>
              <a:rPr lang="en-US" dirty="0" err="1"/>
              <a:t>foldM</a:t>
            </a:r>
            <a:r>
              <a:rPr lang="en-US" dirty="0"/>
              <a:t> f a (x:xs) = f a x &gt;&gt;= \y -&gt; </a:t>
            </a:r>
            <a:r>
              <a:rPr lang="en-US" dirty="0" err="1"/>
              <a:t>foldM</a:t>
            </a:r>
            <a:r>
              <a:rPr lang="en-US" dirty="0"/>
              <a:t> f y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Виконується на елементах списку зліва направо</a:t>
            </a:r>
          </a:p>
          <a:p>
            <a:pPr lvl="1"/>
            <a:r>
              <a:rPr lang="en-US" dirty="0" err="1"/>
              <a:t>foldM</a:t>
            </a:r>
            <a:r>
              <a:rPr lang="en-US" dirty="0"/>
              <a:t> f a1 [x1,x2, …, </a:t>
            </a:r>
            <a:r>
              <a:rPr lang="en-US" dirty="0" err="1"/>
              <a:t>xn</a:t>
            </a:r>
            <a:r>
              <a:rPr lang="en-US" dirty="0"/>
              <a:t>] =</a:t>
            </a:r>
          </a:p>
          <a:p>
            <a:pPr lvl="1">
              <a:buNone/>
            </a:pPr>
            <a:r>
              <a:rPr lang="en-US" dirty="0"/>
              <a:t>                do a2 &lt;- f a1 x1</a:t>
            </a:r>
          </a:p>
          <a:p>
            <a:pPr lvl="1">
              <a:buNone/>
            </a:pPr>
            <a:r>
              <a:rPr lang="en-US" dirty="0"/>
              <a:t>                     a3 &lt;- f a2 x2</a:t>
            </a:r>
          </a:p>
          <a:p>
            <a:pPr lvl="1">
              <a:buNone/>
            </a:pPr>
            <a:r>
              <a:rPr lang="en-US" dirty="0"/>
              <a:t>                     ……………..</a:t>
            </a:r>
          </a:p>
          <a:p>
            <a:pPr lvl="1">
              <a:buNone/>
            </a:pPr>
            <a:r>
              <a:rPr lang="en-US" dirty="0"/>
              <a:t>                     f an </a:t>
            </a:r>
            <a:r>
              <a:rPr lang="en-US" dirty="0" err="1"/>
              <a:t>xn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small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small ac x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&gt; 9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ac+x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dirty="0"/>
          </a:p>
          <a:p>
            <a:pPr lvl="1"/>
            <a:endParaRPr lang="uk-UA" dirty="0"/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76056" y="3789040"/>
            <a:ext cx="3744416" cy="156966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foldl</a:t>
            </a:r>
            <a:r>
              <a:rPr lang="en-US" sz="1600" dirty="0"/>
              <a:t> (+) 0 [2,8,3,1] </a:t>
            </a:r>
          </a:p>
          <a:p>
            <a:r>
              <a:rPr lang="uk-UA" sz="1600" dirty="0"/>
              <a:t>14</a:t>
            </a:r>
            <a:endParaRPr lang="en-US" sz="1600" dirty="0"/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foldM</a:t>
            </a:r>
            <a:r>
              <a:rPr lang="en-US" sz="1600" dirty="0"/>
              <a:t> small 0 [2,8,3,1] </a:t>
            </a:r>
          </a:p>
          <a:p>
            <a:r>
              <a:rPr lang="en-US" sz="1600" dirty="0"/>
              <a:t>Just 14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foldM</a:t>
            </a:r>
            <a:r>
              <a:rPr lang="en-US" sz="1600" dirty="0"/>
              <a:t> small 0 [2,11,3,1] </a:t>
            </a:r>
          </a:p>
          <a:p>
            <a:r>
              <a:rPr lang="en-US" sz="1600" dirty="0"/>
              <a:t>Nothing</a:t>
            </a:r>
            <a:endParaRPr lang="uk-UA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Комбінатори монад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sequence :: Monad m =&gt; [m a] -&gt; m [a]</a:t>
            </a:r>
          </a:p>
          <a:p>
            <a:pPr>
              <a:buNone/>
            </a:pPr>
            <a:r>
              <a:rPr lang="en-US" dirty="0"/>
              <a:t>sequence [] = return []</a:t>
            </a:r>
          </a:p>
          <a:p>
            <a:pPr>
              <a:buNone/>
            </a:pPr>
            <a:r>
              <a:rPr lang="en-US" dirty="0"/>
              <a:t>sequence (</a:t>
            </a:r>
            <a:r>
              <a:rPr lang="en-US" dirty="0" err="1"/>
              <a:t>ma:mas</a:t>
            </a:r>
            <a:r>
              <a:rPr lang="en-US" dirty="0"/>
              <a:t>) = </a:t>
            </a:r>
            <a:r>
              <a:rPr lang="en-US" b="1" i="1" dirty="0"/>
              <a:t>do</a:t>
            </a:r>
          </a:p>
          <a:p>
            <a:pPr>
              <a:buNone/>
            </a:pPr>
            <a:r>
              <a:rPr lang="en-US" dirty="0"/>
              <a:t>     a &lt;- ma</a:t>
            </a:r>
          </a:p>
          <a:p>
            <a:pPr>
              <a:buNone/>
            </a:pPr>
            <a:r>
              <a:rPr lang="en-US" dirty="0"/>
              <a:t>     as &lt;- sequence </a:t>
            </a:r>
            <a:r>
              <a:rPr lang="en-US" dirty="0" err="1"/>
              <a:t>mas</a:t>
            </a:r>
            <a:endParaRPr lang="en-US" dirty="0"/>
          </a:p>
          <a:p>
            <a:pPr>
              <a:buNone/>
            </a:pPr>
            <a:r>
              <a:rPr lang="en-US" dirty="0"/>
              <a:t>     return (a:as)</a:t>
            </a:r>
          </a:p>
          <a:p>
            <a:r>
              <a:rPr lang="uk-UA" dirty="0"/>
              <a:t>Результат виконання функції над монадами залежить від виду монади</a:t>
            </a:r>
          </a:p>
          <a:p>
            <a:pPr lvl="1"/>
            <a:r>
              <a:rPr lang="en-US" dirty="0"/>
              <a:t>List </a:t>
            </a:r>
            <a:r>
              <a:rPr lang="uk-UA" dirty="0"/>
              <a:t>будує із списку списків (</a:t>
            </a:r>
            <a:r>
              <a:rPr lang="uk-UA" dirty="0" err="1"/>
              <a:t>монадичні</a:t>
            </a:r>
            <a:r>
              <a:rPr lang="uk-UA" dirty="0"/>
              <a:t> значення) один список (</a:t>
            </a:r>
            <a:r>
              <a:rPr lang="uk-UA" dirty="0" err="1"/>
              <a:t>монадичне</a:t>
            </a:r>
            <a:r>
              <a:rPr lang="uk-UA" dirty="0"/>
              <a:t> значення), що збирає всі результати</a:t>
            </a:r>
          </a:p>
          <a:p>
            <a:pPr lvl="1"/>
            <a:r>
              <a:rPr lang="en-US" dirty="0"/>
              <a:t>IO – </a:t>
            </a:r>
            <a:r>
              <a:rPr lang="uk-UA" dirty="0"/>
              <a:t>виконає всі обчислення в послідовності</a:t>
            </a:r>
          </a:p>
          <a:p>
            <a:pPr lvl="1"/>
            <a:r>
              <a:rPr lang="en-US" dirty="0" err="1"/>
              <a:t>Mayby</a:t>
            </a:r>
            <a:r>
              <a:rPr lang="en-US" dirty="0"/>
              <a:t> </a:t>
            </a:r>
            <a:r>
              <a:rPr lang="uk-UA" dirty="0"/>
              <a:t>– все обчислення успішне, якщо успішне кожне</a:t>
            </a:r>
          </a:p>
          <a:p>
            <a:pPr>
              <a:buNone/>
            </a:pPr>
            <a:r>
              <a:rPr lang="en-US" dirty="0" err="1"/>
              <a:t>replicateM</a:t>
            </a:r>
            <a:r>
              <a:rPr lang="en-US" dirty="0"/>
              <a:t> :: Monad m =&gt; </a:t>
            </a:r>
            <a:r>
              <a:rPr lang="en-US" dirty="0" err="1"/>
              <a:t>Int</a:t>
            </a:r>
            <a:r>
              <a:rPr lang="en-US" dirty="0"/>
              <a:t> -&gt; m a -&gt; m [a]</a:t>
            </a:r>
          </a:p>
          <a:p>
            <a:pPr>
              <a:buNone/>
            </a:pPr>
            <a:r>
              <a:rPr lang="en-US" dirty="0" err="1"/>
              <a:t>replicateM</a:t>
            </a:r>
            <a:r>
              <a:rPr lang="en-US" dirty="0"/>
              <a:t> n m = sequence (replicate n m)</a:t>
            </a:r>
          </a:p>
          <a:p>
            <a:pPr>
              <a:buNone/>
            </a:pPr>
            <a:endParaRPr lang="uk-UA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355976" y="2060848"/>
            <a:ext cx="4536504" cy="156966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sequence [[6,3],[1,2,3]]</a:t>
            </a:r>
          </a:p>
          <a:p>
            <a:r>
              <a:rPr lang="uk-UA" sz="1600" dirty="0"/>
              <a:t>[[6,1],[6,2],[6,3],[3,1],[3,2],[3,3]]</a:t>
            </a:r>
            <a:endParaRPr lang="en-US" sz="1600" dirty="0"/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sequence ["</a:t>
            </a:r>
            <a:r>
              <a:rPr lang="en-US" sz="1600" dirty="0" err="1"/>
              <a:t>abc","abc</a:t>
            </a:r>
            <a:r>
              <a:rPr lang="en-US" sz="1600" dirty="0"/>
              <a:t>"]</a:t>
            </a:r>
          </a:p>
          <a:p>
            <a:r>
              <a:rPr lang="nn-NO" sz="1600" dirty="0"/>
              <a:t>["aa","ab","ac","ba","bb","bc","ca","cb","cc"]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replicateM</a:t>
            </a:r>
            <a:r>
              <a:rPr lang="en-US" sz="1600" dirty="0"/>
              <a:t> 2 "</a:t>
            </a:r>
            <a:r>
              <a:rPr lang="en-US" sz="1600" dirty="0" err="1"/>
              <a:t>abc</a:t>
            </a:r>
            <a:r>
              <a:rPr lang="en-US" sz="1600" dirty="0"/>
              <a:t>"</a:t>
            </a:r>
          </a:p>
          <a:p>
            <a:r>
              <a:rPr lang="nn-NO" sz="1600" dirty="0"/>
              <a:t>["aa","ab","ac","ba","bb","bc","ca","cb","cc”]</a:t>
            </a:r>
            <a:endParaRPr lang="uk-UA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Cabal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0405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Cabal </a:t>
            </a:r>
            <a:r>
              <a:rPr lang="en-US" dirty="0"/>
              <a:t>(Common Architecture for Building Applications and Libraries)</a:t>
            </a:r>
          </a:p>
          <a:p>
            <a:pPr lvl="1"/>
            <a:r>
              <a:rPr lang="uk-UA" dirty="0"/>
              <a:t>Система компоновки і створення </a:t>
            </a:r>
            <a:r>
              <a:rPr lang="en-US" dirty="0"/>
              <a:t>Haskell</a:t>
            </a:r>
            <a:r>
              <a:rPr lang="uk-UA" dirty="0" err="1"/>
              <a:t>-проекту</a:t>
            </a:r>
            <a:endParaRPr lang="en-US" dirty="0"/>
          </a:p>
          <a:p>
            <a:pPr lvl="2"/>
            <a:r>
              <a:rPr lang="uk-UA" dirty="0"/>
              <a:t>Файл з розширенням </a:t>
            </a:r>
            <a:r>
              <a:rPr lang="en-US" dirty="0"/>
              <a:t>.cabal</a:t>
            </a:r>
          </a:p>
          <a:p>
            <a:pPr lvl="2"/>
            <a:r>
              <a:rPr lang="uk-UA" dirty="0"/>
              <a:t>Аналог типа </a:t>
            </a:r>
            <a:r>
              <a:rPr lang="en-US" dirty="0"/>
              <a:t>make </a:t>
            </a:r>
            <a:r>
              <a:rPr lang="uk-UA" dirty="0"/>
              <a:t>в світі</a:t>
            </a:r>
            <a:r>
              <a:rPr lang="en-US" dirty="0"/>
              <a:t> C/C++</a:t>
            </a:r>
          </a:p>
          <a:p>
            <a:pPr lvl="1"/>
            <a:r>
              <a:rPr lang="uk-UA" dirty="0"/>
              <a:t>Містить </a:t>
            </a:r>
          </a:p>
          <a:p>
            <a:pPr lvl="2"/>
            <a:r>
              <a:rPr lang="uk-UA" dirty="0" err="1"/>
              <a:t>Ім”я</a:t>
            </a:r>
            <a:r>
              <a:rPr lang="uk-UA" dirty="0"/>
              <a:t> пакету, версію, автора</a:t>
            </a:r>
          </a:p>
          <a:p>
            <a:pPr lvl="2"/>
            <a:r>
              <a:rPr lang="uk-UA" dirty="0"/>
              <a:t>Бібліотека чи </a:t>
            </a:r>
            <a:r>
              <a:rPr lang="uk-UA" dirty="0" err="1"/>
              <a:t>виконуємий</a:t>
            </a:r>
            <a:r>
              <a:rPr lang="uk-UA" dirty="0"/>
              <a:t> модуль</a:t>
            </a:r>
          </a:p>
          <a:p>
            <a:pPr lvl="2"/>
            <a:r>
              <a:rPr lang="uk-UA" dirty="0"/>
              <a:t>Опції компілятора</a:t>
            </a:r>
          </a:p>
          <a:p>
            <a:pPr lvl="2"/>
            <a:r>
              <a:rPr lang="uk-UA" dirty="0"/>
              <a:t>Всі залежності – пакети, які використовує проект, та їх версії </a:t>
            </a:r>
          </a:p>
          <a:p>
            <a:r>
              <a:rPr lang="uk-UA" dirty="0"/>
              <a:t>Взаємодіє з базою даних </a:t>
            </a:r>
            <a:r>
              <a:rPr lang="en-US" i="1" dirty="0" err="1"/>
              <a:t>Hackage</a:t>
            </a:r>
            <a:endParaRPr lang="en-US" i="1" dirty="0"/>
          </a:p>
          <a:p>
            <a:pPr lvl="1"/>
            <a:r>
              <a:rPr lang="en-US" dirty="0" err="1"/>
              <a:t>Hackage</a:t>
            </a:r>
            <a:r>
              <a:rPr lang="en-US" dirty="0"/>
              <a:t> – </a:t>
            </a:r>
            <a:r>
              <a:rPr lang="uk-UA" dirty="0"/>
              <a:t>сховище пакетів </a:t>
            </a:r>
            <a:r>
              <a:rPr lang="en-US" dirty="0"/>
              <a:t>Haskell</a:t>
            </a:r>
          </a:p>
          <a:p>
            <a:pPr lvl="2"/>
            <a:r>
              <a:rPr lang="uk-UA" dirty="0"/>
              <a:t>Нові пакети може завантажувати той, хто має обліковий запис</a:t>
            </a:r>
          </a:p>
          <a:p>
            <a:pPr lvl="1"/>
            <a:r>
              <a:rPr lang="en-US" dirty="0"/>
              <a:t>cabal update</a:t>
            </a:r>
          </a:p>
          <a:p>
            <a:pPr lvl="2"/>
            <a:r>
              <a:rPr lang="uk-UA" dirty="0"/>
              <a:t>Оновлення списку пакетів (з </a:t>
            </a:r>
            <a:r>
              <a:rPr lang="en-US" dirty="0" err="1"/>
              <a:t>Hackage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cabal install </a:t>
            </a:r>
            <a:r>
              <a:rPr lang="uk-UA" dirty="0"/>
              <a:t>ім”я_пакету</a:t>
            </a:r>
          </a:p>
          <a:p>
            <a:r>
              <a:rPr lang="uk-UA" dirty="0"/>
              <a:t>Утиліта </a:t>
            </a:r>
            <a:r>
              <a:rPr lang="en-US" i="1" dirty="0"/>
              <a:t>Haddock</a:t>
            </a:r>
            <a:r>
              <a:rPr lang="en-US" dirty="0"/>
              <a:t> </a:t>
            </a:r>
            <a:r>
              <a:rPr lang="uk-UA" dirty="0"/>
              <a:t>дозволяє зі спеціальних коментарів в коді створювати якісну документацію у вигляді </a:t>
            </a:r>
            <a:r>
              <a:rPr lang="en-US" dirty="0"/>
              <a:t>HTML</a:t>
            </a:r>
            <a:r>
              <a:rPr lang="uk-UA" dirty="0" err="1"/>
              <a:t>-файлів</a:t>
            </a:r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в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27032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Модульне тестування </a:t>
            </a:r>
          </a:p>
          <a:p>
            <a:pPr lvl="1"/>
            <a:r>
              <a:rPr lang="en-US" dirty="0" err="1"/>
              <a:t>HUnit</a:t>
            </a:r>
            <a:r>
              <a:rPr lang="en-US" dirty="0"/>
              <a:t> ( </a:t>
            </a:r>
            <a:r>
              <a:rPr lang="uk-UA" dirty="0"/>
              <a:t>аналог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NUnit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 err="1"/>
              <a:t>Рандомізоване</a:t>
            </a:r>
            <a:r>
              <a:rPr lang="uk-UA" dirty="0"/>
              <a:t> тестування </a:t>
            </a:r>
            <a:r>
              <a:rPr lang="en-US" dirty="0" err="1"/>
              <a:t>QuickCheck</a:t>
            </a:r>
            <a:endParaRPr lang="uk-UA" dirty="0"/>
          </a:p>
          <a:p>
            <a:pPr lvl="1"/>
            <a:r>
              <a:rPr lang="uk-UA" dirty="0"/>
              <a:t>Генеруються випадкові виклики функцій, щоб перевірити допустимість певних властивостей результуючих даних</a:t>
            </a:r>
          </a:p>
          <a:p>
            <a:pPr lvl="2"/>
            <a:r>
              <a:rPr lang="uk-UA" dirty="0"/>
              <a:t>За допомогою опису властивостей програми вказується якою повинна бути поведінка програми</a:t>
            </a:r>
          </a:p>
          <a:p>
            <a:pPr lvl="1"/>
            <a:r>
              <a:rPr lang="uk-UA" dirty="0"/>
              <a:t>Програма </a:t>
            </a:r>
            <a:r>
              <a:rPr lang="en-US" dirty="0"/>
              <a:t>reverse </a:t>
            </a:r>
            <a:r>
              <a:rPr lang="uk-UA" dirty="0"/>
              <a:t>– обертання списку має такі властивості</a:t>
            </a:r>
            <a:endParaRPr lang="en-US" dirty="0"/>
          </a:p>
          <a:p>
            <a:pPr lvl="2"/>
            <a:r>
              <a:rPr lang="uk-UA" dirty="0"/>
              <a:t>Довжина початкового списку = довжині результуючого</a:t>
            </a:r>
          </a:p>
          <a:p>
            <a:pPr lvl="2"/>
            <a:r>
              <a:rPr lang="en-US" dirty="0"/>
              <a:t>reverse . reverse </a:t>
            </a:r>
            <a:r>
              <a:rPr lang="uk-UA" dirty="0"/>
              <a:t>- дає початковий список</a:t>
            </a:r>
            <a:endParaRPr lang="en-US" dirty="0"/>
          </a:p>
          <a:p>
            <a:r>
              <a:rPr lang="uk-UA" dirty="0"/>
              <a:t>Мова </a:t>
            </a:r>
            <a:r>
              <a:rPr lang="en-US" dirty="0" err="1"/>
              <a:t>Idris</a:t>
            </a:r>
            <a:r>
              <a:rPr lang="uk-UA" dirty="0"/>
              <a:t> по концепції схожа на мову </a:t>
            </a:r>
            <a:r>
              <a:rPr lang="en-US" dirty="0"/>
              <a:t>Haskell, </a:t>
            </a:r>
            <a:r>
              <a:rPr lang="uk-UA" dirty="0"/>
              <a:t>але з більш ефективною системою типів </a:t>
            </a:r>
          </a:p>
          <a:p>
            <a:pPr lvl="1"/>
            <a:r>
              <a:rPr lang="uk-UA" dirty="0"/>
              <a:t>Може використовуватися для формальної верифікації </a:t>
            </a:r>
            <a:r>
              <a:rPr lang="en-US" dirty="0"/>
              <a:t>Haskell</a:t>
            </a:r>
            <a:r>
              <a:rPr lang="uk-UA" dirty="0" err="1"/>
              <a:t>-функцій</a:t>
            </a:r>
            <a:endParaRPr lang="uk-UA" dirty="0"/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Системи створені на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Xmonad</a:t>
            </a:r>
            <a:r>
              <a:rPr lang="en-US" dirty="0"/>
              <a:t> – </a:t>
            </a:r>
            <a:r>
              <a:rPr lang="uk-UA" dirty="0"/>
              <a:t>віконний менеджер для систем типа </a:t>
            </a:r>
            <a:r>
              <a:rPr lang="en-US" dirty="0"/>
              <a:t>Unix</a:t>
            </a:r>
          </a:p>
          <a:p>
            <a:pPr lvl="1"/>
            <a:r>
              <a:rPr lang="uk-UA" dirty="0"/>
              <a:t>Надає максимальні можливості керування вікнами без мишки</a:t>
            </a:r>
            <a:endParaRPr lang="en-US" dirty="0"/>
          </a:p>
          <a:p>
            <a:r>
              <a:rPr lang="en-US" i="1" dirty="0"/>
              <a:t>Yi</a:t>
            </a:r>
            <a:r>
              <a:rPr lang="uk-UA" dirty="0"/>
              <a:t> – текстовий редактор</a:t>
            </a:r>
            <a:endParaRPr lang="en-US" dirty="0"/>
          </a:p>
          <a:p>
            <a:r>
              <a:rPr lang="en-US" i="1" dirty="0" err="1"/>
              <a:t>Darcs</a:t>
            </a:r>
            <a:r>
              <a:rPr lang="uk-UA" dirty="0"/>
              <a:t> – розподілена система контролю версій</a:t>
            </a:r>
            <a:endParaRPr lang="en-US" dirty="0"/>
          </a:p>
          <a:p>
            <a:r>
              <a:rPr lang="en-US" i="1" dirty="0"/>
              <a:t>Alex</a:t>
            </a:r>
            <a:r>
              <a:rPr lang="uk-UA" dirty="0"/>
              <a:t> – генератор лексичних аналізаторів</a:t>
            </a:r>
            <a:endParaRPr lang="en-US" dirty="0"/>
          </a:p>
          <a:p>
            <a:r>
              <a:rPr lang="en-US" i="1" dirty="0"/>
              <a:t>Happy</a:t>
            </a:r>
            <a:r>
              <a:rPr lang="uk-UA" i="1" dirty="0"/>
              <a:t> </a:t>
            </a:r>
            <a:r>
              <a:rPr lang="uk-UA" dirty="0"/>
              <a:t>– генератор синтаксичних аналізаторів</a:t>
            </a:r>
          </a:p>
          <a:p>
            <a:r>
              <a:rPr lang="uk-UA" dirty="0"/>
              <a:t>На базі </a:t>
            </a:r>
            <a:r>
              <a:rPr lang="en-US" dirty="0"/>
              <a:t>Haskell </a:t>
            </a:r>
            <a:r>
              <a:rPr lang="uk-UA" dirty="0"/>
              <a:t>створена мова квантового програмування</a:t>
            </a:r>
            <a:r>
              <a:rPr lang="en-US" dirty="0"/>
              <a:t> </a:t>
            </a:r>
            <a:r>
              <a:rPr lang="en-US" i="1" dirty="0" err="1"/>
              <a:t>Quipper</a:t>
            </a:r>
            <a:r>
              <a:rPr lang="uk-UA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List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530120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/>
              <a:t>instance</a:t>
            </a:r>
            <a:r>
              <a:rPr lang="en-US" dirty="0"/>
              <a:t> Monad [] </a:t>
            </a:r>
            <a:r>
              <a:rPr lang="en-US" b="1" i="1" dirty="0"/>
              <a:t>where</a:t>
            </a:r>
          </a:p>
          <a:p>
            <a:pPr>
              <a:buNone/>
            </a:pPr>
            <a:r>
              <a:rPr lang="en-US" dirty="0"/>
              <a:t>   return x   = [x]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xs</a:t>
            </a:r>
            <a:r>
              <a:rPr lang="en-US" dirty="0"/>
              <a:t> &gt;&gt;= f = </a:t>
            </a:r>
            <a:r>
              <a:rPr lang="en-US" dirty="0" err="1"/>
              <a:t>concatMap</a:t>
            </a:r>
            <a:r>
              <a:rPr lang="en-US" dirty="0"/>
              <a:t> f </a:t>
            </a:r>
            <a:r>
              <a:rPr lang="en-US" dirty="0" err="1"/>
              <a:t>xs</a:t>
            </a:r>
            <a:endParaRPr lang="en-US" dirty="0"/>
          </a:p>
          <a:p>
            <a:pPr lvl="2">
              <a:buNone/>
            </a:pPr>
            <a:r>
              <a:rPr lang="en-US" dirty="0"/>
              <a:t>-- </a:t>
            </a:r>
            <a:r>
              <a:rPr lang="en-US" dirty="0" err="1"/>
              <a:t>xs</a:t>
            </a:r>
            <a:r>
              <a:rPr lang="en-US" dirty="0"/>
              <a:t> &gt;&gt;= f  = </a:t>
            </a:r>
            <a:r>
              <a:rPr lang="en-US" dirty="0" err="1"/>
              <a:t>concat</a:t>
            </a:r>
            <a:r>
              <a:rPr lang="en-US" dirty="0"/>
              <a:t> . map f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Розглянемо простий приклад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add12  x  = [x+1, x+2]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addAll12  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addAll12   = [10, 20, 30] &gt;&gt;= add12</a:t>
            </a:r>
          </a:p>
          <a:p>
            <a:pPr lvl="1"/>
            <a:r>
              <a:rPr lang="uk-UA" dirty="0"/>
              <a:t>Обчислення </a:t>
            </a:r>
            <a:r>
              <a:rPr lang="en-US" dirty="0"/>
              <a:t> addAll12</a:t>
            </a:r>
          </a:p>
          <a:p>
            <a:pPr lvl="2"/>
            <a:r>
              <a:rPr lang="en-US" dirty="0"/>
              <a:t>addAll12 = [10, 20, 30] &gt;&gt;= add12 </a:t>
            </a:r>
          </a:p>
          <a:p>
            <a:pPr lvl="2">
              <a:buNone/>
              <a:defRPr/>
            </a:pPr>
            <a:r>
              <a:rPr lang="en-US" dirty="0"/>
              <a:t>            = </a:t>
            </a:r>
            <a:r>
              <a:rPr lang="en-US" dirty="0" err="1"/>
              <a:t>concatMap</a:t>
            </a:r>
            <a:r>
              <a:rPr lang="en-US" dirty="0"/>
              <a:t>  add12 [10, 20, 30]  = </a:t>
            </a:r>
            <a:r>
              <a:rPr lang="en-US" dirty="0" err="1"/>
              <a:t>concat</a:t>
            </a:r>
            <a:r>
              <a:rPr lang="en-US" dirty="0"/>
              <a:t> (map add12  [10, 20, 30]) </a:t>
            </a:r>
          </a:p>
          <a:p>
            <a:pPr lvl="2">
              <a:buNone/>
              <a:defRPr/>
            </a:pPr>
            <a:r>
              <a:rPr lang="en-US" dirty="0"/>
              <a:t>            = </a:t>
            </a:r>
            <a:r>
              <a:rPr lang="en-US" dirty="0" err="1"/>
              <a:t>concat</a:t>
            </a:r>
            <a:r>
              <a:rPr lang="en-US" dirty="0"/>
              <a:t>  [add12 10, add12 20, add12 30] </a:t>
            </a:r>
          </a:p>
          <a:p>
            <a:pPr lvl="2">
              <a:buNone/>
              <a:defRPr/>
            </a:pPr>
            <a:r>
              <a:rPr lang="en-US" dirty="0"/>
              <a:t>            = </a:t>
            </a:r>
            <a:r>
              <a:rPr lang="en-US" dirty="0" err="1"/>
              <a:t>concat</a:t>
            </a:r>
            <a:r>
              <a:rPr lang="en-US" dirty="0"/>
              <a:t> [ [11,12], [21, 22], [31, 32]] = [11, 12, 21, 22, 31, 32]</a:t>
            </a:r>
            <a:endParaRPr lang="uk-UA" dirty="0"/>
          </a:p>
          <a:p>
            <a:pPr lvl="1"/>
            <a:r>
              <a:rPr lang="uk-UA" dirty="0"/>
              <a:t>Можна використати </a:t>
            </a:r>
            <a:r>
              <a:rPr lang="en-US" dirty="0"/>
              <a:t>do</a:t>
            </a:r>
            <a:r>
              <a:rPr lang="uk-UA" dirty="0" err="1"/>
              <a:t>-нотацію</a:t>
            </a:r>
            <a:endParaRPr lang="en-US" dirty="0"/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addAll12’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{num &lt;- [10, 20, 30] ;  add12 num}</a:t>
            </a:r>
          </a:p>
          <a:p>
            <a:pPr lvl="8"/>
            <a:endParaRPr lang="en-US" dirty="0"/>
          </a:p>
          <a:p>
            <a:pPr lvl="1"/>
            <a:r>
              <a:rPr lang="uk-UA" dirty="0"/>
              <a:t>Список екземпляр класу </a:t>
            </a:r>
            <a:r>
              <a:rPr lang="en-US" dirty="0" err="1"/>
              <a:t>MonadPlus</a:t>
            </a: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[]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mzero</a:t>
            </a:r>
            <a:r>
              <a:rPr lang="en-US" dirty="0"/>
              <a:t> = []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mplus</a:t>
            </a:r>
            <a:r>
              <a:rPr lang="en-US" dirty="0"/>
              <a:t>  = (++) 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292080" y="2708920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addAll12</a:t>
            </a:r>
            <a:endParaRPr lang="uk-UA" sz="1600" dirty="0"/>
          </a:p>
          <a:p>
            <a:r>
              <a:rPr lang="uk-UA" sz="1600" dirty="0"/>
              <a:t>[11,12,21,22,31,32]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Простий приклад в монаді </a:t>
            </a:r>
            <a:r>
              <a:rPr lang="en-US" dirty="0"/>
              <a:t>List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3040" y="1412776"/>
            <a:ext cx="8533456" cy="5040560"/>
          </a:xfrm>
        </p:spPr>
        <p:txBody>
          <a:bodyPr>
            <a:normAutofit fontScale="62500" lnSpcReduction="20000"/>
          </a:bodyPr>
          <a:lstStyle/>
          <a:p>
            <a:pPr lvl="8">
              <a:buNone/>
            </a:pPr>
            <a:r>
              <a:rPr lang="en-US" sz="2200" b="1" i="1" dirty="0"/>
              <a:t>instance</a:t>
            </a:r>
            <a:r>
              <a:rPr lang="en-US" sz="2200" dirty="0"/>
              <a:t> Monad [] </a:t>
            </a:r>
            <a:r>
              <a:rPr lang="en-US" sz="2200" b="1" i="1" dirty="0"/>
              <a:t>where</a:t>
            </a:r>
          </a:p>
          <a:p>
            <a:pPr lvl="8">
              <a:buNone/>
            </a:pPr>
            <a:r>
              <a:rPr lang="en-US" sz="2200" dirty="0"/>
              <a:t>   return x   = [x]</a:t>
            </a:r>
          </a:p>
          <a:p>
            <a:pPr lvl="8">
              <a:buNone/>
            </a:pPr>
            <a:r>
              <a:rPr lang="en-US" sz="2200" dirty="0"/>
              <a:t>   </a:t>
            </a:r>
            <a:r>
              <a:rPr lang="en-US" sz="2200" dirty="0" err="1"/>
              <a:t>xs</a:t>
            </a:r>
            <a:r>
              <a:rPr lang="en-US" sz="2200" dirty="0"/>
              <a:t> &gt;&gt;= f = </a:t>
            </a:r>
            <a:r>
              <a:rPr lang="en-US" sz="2200" dirty="0" err="1"/>
              <a:t>concat</a:t>
            </a:r>
            <a:r>
              <a:rPr lang="uk-UA" sz="2200" dirty="0"/>
              <a:t> </a:t>
            </a:r>
            <a:r>
              <a:rPr lang="en-US" sz="2200" dirty="0"/>
              <a:t> (map f </a:t>
            </a:r>
            <a:r>
              <a:rPr lang="en-US" sz="2200" dirty="0" err="1"/>
              <a:t>xs</a:t>
            </a:r>
            <a:r>
              <a:rPr lang="en-US" sz="2200" dirty="0"/>
              <a:t>)</a:t>
            </a:r>
          </a:p>
          <a:p>
            <a:r>
              <a:rPr lang="uk-UA" dirty="0"/>
              <a:t>Розглянемо приклад 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xs1 xs2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n1 &lt;- xs1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n2 &lt;- xs2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return (n1 + n2)</a:t>
            </a:r>
          </a:p>
          <a:p>
            <a:r>
              <a:rPr lang="uk-UA" dirty="0"/>
              <a:t>Обчислення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 err="1"/>
              <a:t>addList</a:t>
            </a:r>
            <a:r>
              <a:rPr lang="en-US" dirty="0"/>
              <a:t> [9, 11] [19, 21] </a:t>
            </a:r>
          </a:p>
          <a:p>
            <a:pPr lvl="1">
              <a:buNone/>
            </a:pPr>
            <a:r>
              <a:rPr lang="en-US" dirty="0" err="1"/>
              <a:t>addList</a:t>
            </a:r>
            <a:r>
              <a:rPr lang="en-US" dirty="0"/>
              <a:t> [9, 11] [19, 21] 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b="1" dirty="0"/>
              <a:t>do</a:t>
            </a:r>
            <a:r>
              <a:rPr lang="en-US" dirty="0"/>
              <a:t> {n1 &lt;- xs1; n2 &lt;- xs2;  return (n1 + n2) } </a:t>
            </a:r>
          </a:p>
          <a:p>
            <a:pPr lvl="1">
              <a:buNone/>
            </a:pPr>
            <a:r>
              <a:rPr lang="en-US" dirty="0"/>
              <a:t>    = [9, 11]  &gt;&gt;= (\n1 -&gt; [19, 21] &gt;&gt;= (\n2 -&gt; return (n1 + n2) )) </a:t>
            </a:r>
          </a:p>
          <a:p>
            <a:pPr lvl="1">
              <a:buNone/>
            </a:pPr>
            <a:r>
              <a:rPr lang="en-US" dirty="0"/>
              <a:t>    = [9, 11]  &gt;&gt;= (\n1 -&gt; [19, 21] &gt;&gt;= (\n2 -&gt; [n1 + n2] )) </a:t>
            </a:r>
          </a:p>
          <a:p>
            <a:pPr lvl="1">
              <a:buNone/>
            </a:pPr>
            <a:r>
              <a:rPr lang="en-US" dirty="0"/>
              <a:t>    = [9, 11]  &gt;&gt;= (\n1 -&gt; </a:t>
            </a:r>
            <a:r>
              <a:rPr lang="en-US" dirty="0" err="1"/>
              <a:t>concat</a:t>
            </a:r>
            <a:r>
              <a:rPr lang="en-US" dirty="0"/>
              <a:t> (map (\n2 -&gt; [n1 + n2] ) [19, 21] ))  </a:t>
            </a:r>
          </a:p>
          <a:p>
            <a:pPr lvl="1">
              <a:buNone/>
            </a:pPr>
            <a:r>
              <a:rPr lang="en-US" dirty="0"/>
              <a:t>                                          ----    f --&gt; \n2 -&gt;[n1+n2],  </a:t>
            </a:r>
            <a:r>
              <a:rPr lang="en-US" dirty="0" err="1"/>
              <a:t>xs</a:t>
            </a:r>
            <a:r>
              <a:rPr lang="en-US" dirty="0"/>
              <a:t> --&gt; [19,21]</a:t>
            </a:r>
          </a:p>
          <a:p>
            <a:pPr lvl="1">
              <a:buNone/>
            </a:pPr>
            <a:r>
              <a:rPr lang="en-US" dirty="0"/>
              <a:t>    = [9, 11]  &gt;&gt;= (\n1 -&gt; </a:t>
            </a:r>
            <a:r>
              <a:rPr lang="en-US" dirty="0" err="1"/>
              <a:t>concat</a:t>
            </a:r>
            <a:r>
              <a:rPr lang="en-US" dirty="0"/>
              <a:t> [ [n1+19],  [n1 +21]] )</a:t>
            </a:r>
          </a:p>
          <a:p>
            <a:pPr lvl="1">
              <a:buNone/>
            </a:pPr>
            <a:r>
              <a:rPr lang="en-US" dirty="0"/>
              <a:t>    = [9, 11]  &gt;&gt;= (\n1 -&gt; [n1+19,  n1 +21] )          </a:t>
            </a:r>
          </a:p>
          <a:p>
            <a:pPr lvl="1">
              <a:buNone/>
            </a:pPr>
            <a:r>
              <a:rPr lang="en-US" dirty="0"/>
              <a:t>                                          -----  f ---&gt; \n1 -&gt; [n1+19,  n1+21] ,  </a:t>
            </a:r>
            <a:r>
              <a:rPr lang="en-US" dirty="0" err="1"/>
              <a:t>xs</a:t>
            </a:r>
            <a:r>
              <a:rPr lang="en-US" dirty="0"/>
              <a:t> ---&gt; [9,11]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dirty="0" err="1"/>
              <a:t>concat</a:t>
            </a:r>
            <a:r>
              <a:rPr lang="en-US" dirty="0"/>
              <a:t> (map (\n1 -&gt; [n1+19,  n1 +21] ) [9, 11] )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dirty="0" err="1"/>
              <a:t>concat</a:t>
            </a:r>
            <a:r>
              <a:rPr lang="en-US" dirty="0"/>
              <a:t> ([ [9+19,  9 +21] , [11+19,  11 +21] ) = 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dirty="0" err="1"/>
              <a:t>concat</a:t>
            </a:r>
            <a:r>
              <a:rPr lang="en-US" dirty="0"/>
              <a:t> ([ [28,  30] , [30,  32] ) = [ 28,  30 , 30, 32] 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292080" y="2708920"/>
            <a:ext cx="360040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addList</a:t>
            </a:r>
            <a:r>
              <a:rPr lang="en-US" sz="1600" dirty="0"/>
              <a:t> [9,11] [19,21]</a:t>
            </a:r>
            <a:endParaRPr lang="uk-UA" sz="1600" dirty="0"/>
          </a:p>
          <a:p>
            <a:r>
              <a:rPr lang="uk-UA" sz="1600" dirty="0"/>
              <a:t>[28,30,30,32]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Формувачі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432048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Конструктори списків, що включають відображення, фільтр та генератор «х</a:t>
            </a:r>
            <a:r>
              <a:rPr lang="en-US" dirty="0"/>
              <a:t> &lt;- </a:t>
            </a:r>
            <a:r>
              <a:rPr lang="uk-UA" dirty="0"/>
              <a:t>джерело», де джерело – це вираз, що задає деякий список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lst1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10]]</a:t>
            </a:r>
            <a:endParaRPr lang="en-US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lst2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10], even x]</a:t>
            </a:r>
            <a:endParaRPr lang="en-US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 lvl="1"/>
            <a:r>
              <a:rPr lang="uk-UA" dirty="0">
                <a:sym typeface="Wingdings" pitchFamily="2" charset="2"/>
              </a:rPr>
              <a:t>Формувач може включати декілька генераторів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lst3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x &lt;- [1..3], y &lt;- [10,12]]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lst4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y &lt;- [10,12], x &lt;- [1..3]]</a:t>
            </a:r>
          </a:p>
          <a:p>
            <a:pPr lvl="1"/>
            <a:r>
              <a:rPr lang="uk-UA" dirty="0"/>
              <a:t>Якщо генераторів декілька, то наступні генератори можуть залежати від змінних, котрі вводяться в генераторах, що розташовані раніше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lst5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| x &lt;- [1..3], y &lt;- [x..3]]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sz="2400" dirty="0"/>
              <a:t>Всі парні числа  від 1 до 100</a:t>
            </a:r>
            <a:endParaRPr lang="en-US" sz="2400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evensUpTo100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evensUpTo100 = [n | n&lt;-[1..100], even n]</a:t>
            </a:r>
          </a:p>
          <a:p>
            <a:pPr lvl="1">
              <a:buNone/>
            </a:pPr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75656" y="5229200"/>
            <a:ext cx="7200800" cy="83099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evensUpTo100</a:t>
            </a:r>
            <a:endParaRPr lang="uk-UA" sz="1600" dirty="0"/>
          </a:p>
          <a:p>
            <a:r>
              <a:rPr lang="uk-UA" sz="1600" dirty="0"/>
              <a:t>[2,4,6,8,10,12,14,16,18,20,22,24,26,28,30,32,34,36,38,40,42,44,46,48,50,52,54,56,58,60,62,64,66,68,70,72,74,76,78,80,82,84,86,88,90,92,94,96,98,100]</a:t>
            </a: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868144" y="4005064"/>
            <a:ext cx="2808312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lst5</a:t>
            </a:r>
            <a:endParaRPr lang="uk-UA" sz="1600" dirty="0"/>
          </a:p>
          <a:p>
            <a:r>
              <a:rPr lang="uk-UA" sz="1600" dirty="0"/>
              <a:t>[2,3,4,4,5,6]</a:t>
            </a: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5796136" y="2924944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lst4</a:t>
            </a:r>
            <a:endParaRPr lang="uk-UA" sz="1600" dirty="0"/>
          </a:p>
          <a:p>
            <a:r>
              <a:rPr lang="uk-UA" sz="1600" dirty="0"/>
              <a:t>[11,12,13,13,14,15]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796136" y="2060848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lst2</a:t>
            </a:r>
            <a:endParaRPr lang="uk-UA" sz="1600" dirty="0"/>
          </a:p>
          <a:p>
            <a:r>
              <a:rPr lang="uk-UA" sz="1600" dirty="0"/>
              <a:t>[4,16,36,64,100]</a:t>
            </a:r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Загальний вигляд формувача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446449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Формувач в загальному вигляді</a:t>
            </a:r>
          </a:p>
          <a:p>
            <a:pPr lvl="1"/>
            <a:r>
              <a:rPr lang="en-US" dirty="0"/>
              <a:t>[exp | q1, …, </a:t>
            </a:r>
            <a:r>
              <a:rPr lang="en-US" dirty="0" err="1"/>
              <a:t>qn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qi</a:t>
            </a:r>
            <a:r>
              <a:rPr lang="en-US" dirty="0"/>
              <a:t> – </a:t>
            </a:r>
            <a:r>
              <a:rPr lang="uk-UA" dirty="0"/>
              <a:t>генератор  :</a:t>
            </a:r>
            <a:r>
              <a:rPr lang="en-US" dirty="0"/>
              <a:t>: </a:t>
            </a:r>
            <a:r>
              <a:rPr lang="en-US" i="1" dirty="0"/>
              <a:t>pat &lt;- expr1</a:t>
            </a:r>
          </a:p>
          <a:p>
            <a:pPr lvl="2"/>
            <a:r>
              <a:rPr lang="en-US" dirty="0" err="1"/>
              <a:t>qi</a:t>
            </a:r>
            <a:r>
              <a:rPr lang="en-US" dirty="0"/>
              <a:t> – </a:t>
            </a:r>
            <a:r>
              <a:rPr lang="uk-UA" dirty="0"/>
              <a:t>предикат, охоронний вираз </a:t>
            </a:r>
            <a:r>
              <a:rPr lang="en-US" dirty="0"/>
              <a:t>: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en-US" i="1" dirty="0"/>
              <a:t>expr2</a:t>
            </a:r>
            <a:endParaRPr lang="uk-UA" i="1" dirty="0"/>
          </a:p>
          <a:p>
            <a:pPr lvl="2"/>
            <a:r>
              <a:rPr lang="en-US" dirty="0" err="1"/>
              <a:t>qi</a:t>
            </a:r>
            <a:r>
              <a:rPr lang="en-US" dirty="0"/>
              <a:t> -  </a:t>
            </a:r>
            <a:r>
              <a:rPr lang="uk-UA" dirty="0"/>
              <a:t>локальні імена </a:t>
            </a:r>
            <a:r>
              <a:rPr lang="en-US" dirty="0"/>
              <a:t>: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en-US" i="1" dirty="0"/>
              <a:t>let n = expr3</a:t>
            </a:r>
            <a:r>
              <a:rPr lang="uk-UA" i="1" dirty="0"/>
              <a:t> </a:t>
            </a:r>
            <a:r>
              <a:rPr lang="en-US" i="1" dirty="0"/>
              <a:t>  </a:t>
            </a:r>
            <a:endParaRPr lang="uk-UA" i="1" dirty="0"/>
          </a:p>
          <a:p>
            <a:r>
              <a:rPr lang="uk-UA" dirty="0"/>
              <a:t>В формувачі списку </a:t>
            </a:r>
          </a:p>
          <a:p>
            <a:pPr lvl="1"/>
            <a:r>
              <a:rPr lang="uk-UA" dirty="0"/>
              <a:t>Компоненти  справа від </a:t>
            </a:r>
            <a:r>
              <a:rPr lang="en-US" dirty="0"/>
              <a:t>|</a:t>
            </a:r>
            <a:r>
              <a:rPr lang="uk-UA" dirty="0"/>
              <a:t> ::</a:t>
            </a:r>
            <a:r>
              <a:rPr lang="en-US" dirty="0"/>
              <a:t> </a:t>
            </a:r>
            <a:r>
              <a:rPr lang="uk-UA" i="1" dirty="0"/>
              <a:t>виконуються підряд – зліва направо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Компоненти виду </a:t>
            </a:r>
            <a:r>
              <a:rPr lang="en-US" dirty="0"/>
              <a:t>a &lt;- selects </a:t>
            </a:r>
            <a:r>
              <a:rPr lang="uk-UA" dirty="0"/>
              <a:t> ::  </a:t>
            </a:r>
            <a:r>
              <a:rPr lang="uk-UA" i="1" dirty="0"/>
              <a:t>елементи списку</a:t>
            </a:r>
            <a:r>
              <a:rPr lang="en-US" i="1" dirty="0"/>
              <a:t> selects</a:t>
            </a:r>
            <a:endParaRPr lang="uk-UA" i="1" dirty="0"/>
          </a:p>
          <a:p>
            <a:pPr lvl="1"/>
            <a:r>
              <a:rPr lang="uk-UA" dirty="0"/>
              <a:t>Компоненти без </a:t>
            </a:r>
            <a:r>
              <a:rPr lang="en-US" dirty="0"/>
              <a:t> &lt;- </a:t>
            </a:r>
            <a:r>
              <a:rPr lang="uk-UA" dirty="0"/>
              <a:t> :: </a:t>
            </a:r>
            <a:r>
              <a:rPr lang="uk-UA" i="1" dirty="0"/>
              <a:t>логічні вирази, якщо значення виразу </a:t>
            </a:r>
            <a:r>
              <a:rPr lang="en-US" i="1" dirty="0"/>
              <a:t>False</a:t>
            </a:r>
            <a:r>
              <a:rPr lang="uk-UA" i="1" dirty="0"/>
              <a:t>, то поточний елемент відкидається</a:t>
            </a:r>
          </a:p>
          <a:p>
            <a:pPr lvl="1"/>
            <a:r>
              <a:rPr lang="uk-UA" dirty="0"/>
              <a:t>Допустимі  </a:t>
            </a:r>
            <a:r>
              <a:rPr lang="en-US" dirty="0"/>
              <a:t>let - </a:t>
            </a:r>
            <a:r>
              <a:rPr lang="uk-UA" dirty="0"/>
              <a:t>оператори :: </a:t>
            </a:r>
            <a:r>
              <a:rPr lang="uk-UA" i="1" dirty="0"/>
              <a:t>як в </a:t>
            </a:r>
            <a:r>
              <a:rPr lang="en-US" i="1" dirty="0"/>
              <a:t>do</a:t>
            </a:r>
            <a:r>
              <a:rPr lang="uk-UA" i="1" dirty="0" err="1"/>
              <a:t>–нотації</a:t>
            </a:r>
            <a:r>
              <a:rPr lang="uk-UA" i="1" dirty="0"/>
              <a:t> без </a:t>
            </a:r>
            <a:r>
              <a:rPr lang="en-US" i="1" dirty="0"/>
              <a:t>in</a:t>
            </a:r>
            <a:endParaRPr lang="uk-UA" i="1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lst6 = [v | x &lt;- [1..3], y &lt;- [10,12],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v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 </a:t>
            </a:r>
          </a:p>
          <a:p>
            <a:pPr lvl="2"/>
            <a:r>
              <a:rPr lang="en-US" dirty="0">
                <a:sym typeface="Symbol"/>
              </a:rPr>
              <a:t>==&gt; [101, 145, 104, 148, 109, 153]</a:t>
            </a:r>
            <a:r>
              <a:rPr lang="en-US" dirty="0"/>
              <a:t> 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формувачів списків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532440" cy="496855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uk-UA" dirty="0"/>
              <a:t>Всі непарні числа не більше 100, котрі є квадратом іншого цілого числа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oddPerfectSquares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oddPerfectSquares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[n | n &lt;- [1..100], odd n,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root &lt;- [1..10], root*root==n]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 err="1"/>
              <a:t>Декартовий</a:t>
            </a:r>
            <a:r>
              <a:rPr lang="uk-UA" dirty="0"/>
              <a:t> добуток двох списків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cartesianProduct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[b] -&gt;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cartesianProduct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| a&lt;-as, b&lt;-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Комбінація двох списків в один за допомогою деякої функції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 :: (a-&gt;b-&gt;c) -&gt; [a] -&gt; [b] -&gt; [c]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 f as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[f a b | a&lt;-as, b&lt;-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</a:t>
            </a:r>
          </a:p>
          <a:p>
            <a:pPr lvl="1"/>
            <a:r>
              <a:rPr lang="uk-UA" dirty="0"/>
              <a:t>Нескінченний список простих чисел – неефективно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= [ p | p &lt;- [2..], all ((/=0).(p ‘mod’)) [2..p-1]]</a:t>
            </a:r>
          </a:p>
          <a:p>
            <a:pPr lvl="1"/>
            <a:r>
              <a:rPr lang="en-US" i="1" dirty="0"/>
              <a:t>all  :: (a -&gt; </a:t>
            </a:r>
            <a:r>
              <a:rPr lang="en-US" i="1" dirty="0" err="1"/>
              <a:t>Bool</a:t>
            </a:r>
            <a:r>
              <a:rPr lang="en-US" i="1" dirty="0"/>
              <a:t>)  -&gt; [a] -&gt; </a:t>
            </a:r>
            <a:r>
              <a:rPr lang="en-US" i="1" dirty="0" err="1"/>
              <a:t>Bool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</a:t>
            </a:r>
            <a:r>
              <a:rPr lang="en-US" dirty="0"/>
              <a:t>guard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46085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guard  t – </a:t>
            </a:r>
            <a:r>
              <a:rPr lang="uk-UA" dirty="0"/>
              <a:t>перериває обчислення, якщо її аргумент </a:t>
            </a:r>
            <a:r>
              <a:rPr lang="en-US" dirty="0"/>
              <a:t>t </a:t>
            </a:r>
            <a:r>
              <a:rPr lang="uk-UA" dirty="0"/>
              <a:t>не </a:t>
            </a:r>
            <a:r>
              <a:rPr lang="en-US" dirty="0"/>
              <a:t>True</a:t>
            </a:r>
            <a:r>
              <a:rPr lang="uk-UA" dirty="0"/>
              <a:t>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guard :: (</a:t>
            </a:r>
            <a:r>
              <a:rPr lang="en-US" dirty="0" err="1"/>
              <a:t>MonadPlus</a:t>
            </a:r>
            <a:r>
              <a:rPr lang="en-US" dirty="0"/>
              <a:t> m) =&gt; </a:t>
            </a:r>
            <a:r>
              <a:rPr lang="en-US" dirty="0" err="1"/>
              <a:t>Bool</a:t>
            </a:r>
            <a:r>
              <a:rPr lang="en-US" dirty="0"/>
              <a:t> -&gt; m()</a:t>
            </a:r>
          </a:p>
          <a:p>
            <a:pPr>
              <a:buNone/>
            </a:pPr>
            <a:r>
              <a:rPr lang="en-US" dirty="0"/>
              <a:t>guard True  = return ()</a:t>
            </a:r>
          </a:p>
          <a:p>
            <a:pPr>
              <a:buNone/>
            </a:pPr>
            <a:r>
              <a:rPr lang="en-US" dirty="0"/>
              <a:t>guard  False = </a:t>
            </a:r>
            <a:r>
              <a:rPr lang="en-US" dirty="0" err="1"/>
              <a:t>mzero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-- guard p = </a:t>
            </a:r>
            <a:r>
              <a:rPr lang="en-US" b="1" dirty="0"/>
              <a:t>if</a:t>
            </a:r>
            <a:r>
              <a:rPr lang="en-US" dirty="0"/>
              <a:t> p </a:t>
            </a:r>
            <a:r>
              <a:rPr lang="en-US" b="1" dirty="0"/>
              <a:t>then</a:t>
            </a:r>
            <a:r>
              <a:rPr lang="en-US" dirty="0"/>
              <a:t> return ()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mzero</a:t>
            </a:r>
            <a:endParaRPr lang="uk-UA" dirty="0"/>
          </a:p>
          <a:p>
            <a:pPr lvl="8">
              <a:buNone/>
            </a:pPr>
            <a:endParaRPr lang="en-US" dirty="0"/>
          </a:p>
          <a:p>
            <a:pPr lvl="2">
              <a:buNone/>
            </a:pPr>
            <a:r>
              <a:rPr lang="en-US" b="1" dirty="0"/>
              <a:t>        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[] </a:t>
            </a:r>
            <a:r>
              <a:rPr lang="en-US" b="1" dirty="0"/>
              <a:t>where                    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Maybe </a:t>
            </a:r>
            <a:r>
              <a:rPr lang="en-US" b="1" dirty="0"/>
              <a:t>where </a:t>
            </a:r>
          </a:p>
          <a:p>
            <a:pPr lvl="2">
              <a:buNone/>
            </a:pPr>
            <a:r>
              <a:rPr lang="en-US" dirty="0"/>
              <a:t>           </a:t>
            </a:r>
            <a:r>
              <a:rPr lang="en-US" dirty="0" err="1"/>
              <a:t>mzero</a:t>
            </a:r>
            <a:r>
              <a:rPr lang="en-US" dirty="0"/>
              <a:t> = []                                               </a:t>
            </a:r>
            <a:r>
              <a:rPr lang="en-US" dirty="0" err="1"/>
              <a:t>mzero</a:t>
            </a:r>
            <a:r>
              <a:rPr lang="en-US" dirty="0"/>
              <a:t>   </a:t>
            </a:r>
            <a:r>
              <a:rPr lang="uk-UA" dirty="0"/>
              <a:t>                </a:t>
            </a:r>
            <a:r>
              <a:rPr lang="en-US" dirty="0"/>
              <a:t>= Nothing</a:t>
            </a:r>
          </a:p>
          <a:p>
            <a:pPr lvl="2">
              <a:buNone/>
            </a:pPr>
            <a:r>
              <a:rPr lang="en-US" dirty="0"/>
              <a:t>           </a:t>
            </a:r>
            <a:r>
              <a:rPr lang="en-US" dirty="0" err="1"/>
              <a:t>mplus</a:t>
            </a:r>
            <a:r>
              <a:rPr lang="en-US" dirty="0"/>
              <a:t>  = (++)                                          Nothing `</a:t>
            </a:r>
            <a:r>
              <a:rPr lang="en-US" dirty="0" err="1"/>
              <a:t>mplus</a:t>
            </a:r>
            <a:r>
              <a:rPr lang="en-US" dirty="0"/>
              <a:t>` x = x</a:t>
            </a:r>
          </a:p>
          <a:p>
            <a:pPr lvl="2">
              <a:buNone/>
            </a:pPr>
            <a:r>
              <a:rPr lang="en-US" dirty="0"/>
              <a:t>                                                                          x `</a:t>
            </a:r>
            <a:r>
              <a:rPr lang="en-US" dirty="0" err="1"/>
              <a:t>mplus</a:t>
            </a:r>
            <a:r>
              <a:rPr lang="en-US" dirty="0"/>
              <a:t>` _          = x</a:t>
            </a:r>
          </a:p>
          <a:p>
            <a:pPr lvl="7">
              <a:buNone/>
            </a:pPr>
            <a:endParaRPr lang="uk-UA" dirty="0"/>
          </a:p>
          <a:p>
            <a:r>
              <a:rPr lang="uk-UA" dirty="0"/>
              <a:t>Розглянемо приклади її виконання в різних монадах</a:t>
            </a:r>
          </a:p>
          <a:p>
            <a:pPr lvl="1"/>
            <a:r>
              <a:rPr lang="uk-UA" dirty="0"/>
              <a:t>Тип результату: </a:t>
            </a:r>
            <a:r>
              <a:rPr lang="en-US" dirty="0"/>
              <a:t>Maybe () </a:t>
            </a:r>
            <a:r>
              <a:rPr lang="uk-UA" dirty="0"/>
              <a:t>або</a:t>
            </a:r>
            <a:r>
              <a:rPr lang="en-US" dirty="0"/>
              <a:t>  [()]</a:t>
            </a:r>
            <a:r>
              <a:rPr lang="uk-UA" dirty="0"/>
              <a:t> </a:t>
            </a:r>
          </a:p>
          <a:p>
            <a:pPr lvl="1"/>
            <a:r>
              <a:rPr lang="en-US" dirty="0"/>
              <a:t>guard (5&gt;2) :: Maybe ()  ==&gt; Just ()</a:t>
            </a:r>
          </a:p>
          <a:p>
            <a:pPr lvl="1"/>
            <a:r>
              <a:rPr lang="en-US" dirty="0"/>
              <a:t>guard (5&gt;7) :: Maybe ()  ==&gt; Nothing</a:t>
            </a:r>
          </a:p>
          <a:p>
            <a:pPr lvl="1"/>
            <a:r>
              <a:rPr lang="en-US" dirty="0"/>
              <a:t>guard (5&gt;2) :: [()]  ==&gt; [()]</a:t>
            </a:r>
          </a:p>
          <a:p>
            <a:pPr lvl="1"/>
            <a:r>
              <a:rPr lang="en-US" dirty="0"/>
              <a:t>guard (5&gt;7) :: [()]  ==&gt; []</a:t>
            </a:r>
          </a:p>
          <a:p>
            <a:pPr lvl="5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</a:t>
            </a:r>
            <a:r>
              <a:rPr lang="en-US" dirty="0"/>
              <a:t>guard</a:t>
            </a:r>
            <a:r>
              <a:rPr lang="uk-UA" dirty="0"/>
              <a:t> разом з </a:t>
            </a:r>
            <a:r>
              <a:rPr lang="en-US" dirty="0"/>
              <a:t>&gt;&gt;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504056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Результат виконання разом з </a:t>
            </a:r>
            <a:r>
              <a:rPr lang="en-US"/>
              <a:t>&gt;&gt;</a:t>
            </a:r>
            <a:endParaRPr lang="en-US" dirty="0"/>
          </a:p>
          <a:p>
            <a:pPr lvl="1"/>
            <a:r>
              <a:rPr lang="en-US" dirty="0"/>
              <a:t>guard (5&gt;2) &gt;&gt; return ‘A’ :: [Char] ==&gt; [‘A’]</a:t>
            </a:r>
          </a:p>
          <a:p>
            <a:pPr lvl="2"/>
            <a:r>
              <a:rPr lang="en-US" dirty="0"/>
              <a:t>guard </a:t>
            </a:r>
            <a:r>
              <a:rPr lang="uk-UA" dirty="0"/>
              <a:t>спрацювала успішно</a:t>
            </a:r>
          </a:p>
          <a:p>
            <a:pPr lvl="2"/>
            <a:r>
              <a:rPr lang="uk-UA" dirty="0"/>
              <a:t>Результат порожній кортеж – елемент списку </a:t>
            </a:r>
            <a:r>
              <a:rPr lang="en-US" dirty="0"/>
              <a:t>[()]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&gt;&gt;</a:t>
            </a:r>
            <a:r>
              <a:rPr lang="uk-UA" dirty="0"/>
              <a:t> його ігнорує і формує результат </a:t>
            </a:r>
            <a:r>
              <a:rPr lang="en-US" dirty="0"/>
              <a:t>[‘A’]</a:t>
            </a:r>
          </a:p>
          <a:p>
            <a:pPr lvl="1"/>
            <a:r>
              <a:rPr lang="en-US" dirty="0"/>
              <a:t>guard (5&gt;7) &gt;&gt; return ‘A’ :: [Char] ==&gt; []</a:t>
            </a:r>
          </a:p>
          <a:p>
            <a:pPr lvl="2"/>
            <a:r>
              <a:rPr lang="en-US" dirty="0"/>
              <a:t>guard </a:t>
            </a:r>
            <a:r>
              <a:rPr lang="uk-UA" dirty="0"/>
              <a:t>не спрацювала </a:t>
            </a:r>
          </a:p>
          <a:p>
            <a:pPr lvl="2"/>
            <a:r>
              <a:rPr lang="uk-UA" dirty="0"/>
              <a:t>Результат порожній список </a:t>
            </a:r>
            <a:r>
              <a:rPr lang="en-US" dirty="0"/>
              <a:t>[]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&gt;&gt;</a:t>
            </a:r>
            <a:r>
              <a:rPr lang="uk-UA" dirty="0"/>
              <a:t> немає чого ігнорувати  і формує результат </a:t>
            </a:r>
            <a:r>
              <a:rPr lang="en-US" dirty="0"/>
              <a:t>[]</a:t>
            </a:r>
          </a:p>
          <a:p>
            <a:pPr lvl="5"/>
            <a:endParaRPr lang="en-US" dirty="0"/>
          </a:p>
          <a:p>
            <a:r>
              <a:rPr lang="uk-UA" dirty="0"/>
              <a:t>Розглянемо як виконується </a:t>
            </a:r>
            <a:endParaRPr lang="en-US" dirty="0"/>
          </a:p>
          <a:p>
            <a:pPr>
              <a:buNone/>
            </a:pPr>
            <a:r>
              <a:rPr lang="en-US" b="1" i="1" dirty="0"/>
              <a:t>do </a:t>
            </a:r>
            <a:r>
              <a:rPr lang="en-US" dirty="0"/>
              <a:t>{guard test ; return 1} :: [</a:t>
            </a:r>
            <a:r>
              <a:rPr lang="en-US" dirty="0" err="1"/>
              <a:t>Int</a:t>
            </a:r>
            <a:r>
              <a:rPr lang="en-US" dirty="0"/>
              <a:t>] </a:t>
            </a:r>
            <a:endParaRPr lang="uk-UA" dirty="0"/>
          </a:p>
          <a:p>
            <a:pPr lvl="1"/>
            <a:r>
              <a:rPr lang="en-US" dirty="0"/>
              <a:t>guard test &gt;&gt;= (\_ -&gt; return 1) :: 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  $ map (\_ -&gt; [1]) (guard test)</a:t>
            </a:r>
          </a:p>
          <a:p>
            <a:pPr lvl="2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test=True</a:t>
            </a:r>
            <a:r>
              <a:rPr lang="ru-RU" dirty="0"/>
              <a:t>,</a:t>
            </a:r>
            <a:r>
              <a:rPr lang="en-US" dirty="0"/>
              <a:t>  </a:t>
            </a:r>
            <a:r>
              <a:rPr lang="ru-RU" dirty="0"/>
              <a:t>то</a:t>
            </a:r>
            <a:r>
              <a:rPr lang="en-US" dirty="0"/>
              <a:t> guard True = [()]</a:t>
            </a:r>
            <a:r>
              <a:rPr lang="ru-RU" dirty="0"/>
              <a:t> 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тоді</a:t>
            </a:r>
            <a:endParaRPr lang="en-US" dirty="0"/>
          </a:p>
          <a:p>
            <a:pPr lvl="2"/>
            <a:r>
              <a:rPr lang="en-US" dirty="0" err="1"/>
              <a:t>concat</a:t>
            </a:r>
            <a:r>
              <a:rPr lang="en-US" dirty="0"/>
              <a:t> $ map (\_ -&gt; [1]) [()] = </a:t>
            </a:r>
            <a:r>
              <a:rPr lang="en-US" dirty="0" err="1"/>
              <a:t>concat</a:t>
            </a:r>
            <a:r>
              <a:rPr lang="en-US" dirty="0"/>
              <a:t> [[1]] = [1]  </a:t>
            </a:r>
            <a:endParaRPr lang="uk-UA" dirty="0"/>
          </a:p>
          <a:p>
            <a:pPr lvl="2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test=False</a:t>
            </a:r>
            <a:r>
              <a:rPr lang="ru-RU" dirty="0"/>
              <a:t>,</a:t>
            </a:r>
            <a:r>
              <a:rPr lang="en-US" dirty="0"/>
              <a:t>  </a:t>
            </a:r>
            <a:r>
              <a:rPr lang="ru-RU" dirty="0"/>
              <a:t>то</a:t>
            </a:r>
            <a:r>
              <a:rPr lang="en-US" dirty="0"/>
              <a:t> guard False = []</a:t>
            </a:r>
            <a:r>
              <a:rPr lang="ru-RU" dirty="0"/>
              <a:t> 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тоді</a:t>
            </a:r>
            <a:endParaRPr lang="en-US" dirty="0"/>
          </a:p>
          <a:p>
            <a:pPr lvl="2"/>
            <a:r>
              <a:rPr lang="en-US" dirty="0" err="1"/>
              <a:t>concat</a:t>
            </a:r>
            <a:r>
              <a:rPr lang="en-US" dirty="0"/>
              <a:t> $ map (\_ -&gt; [1]) [] = </a:t>
            </a:r>
            <a:r>
              <a:rPr lang="en-US" dirty="0" err="1"/>
              <a:t>concat</a:t>
            </a:r>
            <a:r>
              <a:rPr lang="en-US" dirty="0"/>
              <a:t> [] = []  </a:t>
            </a:r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функції </a:t>
            </a:r>
            <a:r>
              <a:rPr lang="en-US" dirty="0"/>
              <a:t>guard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999040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  [1..50]&gt;&gt;= (\x-&gt;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guard (‘7’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x) &gt;&gt; return x)</a:t>
            </a:r>
          </a:p>
          <a:p>
            <a:pPr lvl="1"/>
            <a:r>
              <a:rPr lang="uk-UA" dirty="0"/>
              <a:t>Те саме в </a:t>
            </a:r>
            <a:r>
              <a:rPr lang="en-US" dirty="0"/>
              <a:t>do-</a:t>
            </a:r>
            <a:r>
              <a:rPr lang="uk-UA" dirty="0"/>
              <a:t>нотації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x&lt;-[1..50]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guard (‘7’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return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 &lt;- [1..20]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guard (even num)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guard (num ‘mod’ 3 == 0)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return num</a:t>
            </a:r>
          </a:p>
          <a:p>
            <a:pPr lvl="1"/>
            <a:r>
              <a:rPr lang="uk-UA" dirty="0"/>
              <a:t>Це обчислення може трактуватися як вибір </a:t>
            </a:r>
            <a:r>
              <a:rPr lang="en-US" dirty="0"/>
              <a:t>num  </a:t>
            </a:r>
            <a:r>
              <a:rPr lang="uk-UA" dirty="0"/>
              <a:t>з діапазону </a:t>
            </a:r>
            <a:r>
              <a:rPr lang="en-US" dirty="0"/>
              <a:t>1..20</a:t>
            </a:r>
            <a:r>
              <a:rPr lang="uk-UA" dirty="0"/>
              <a:t>, а потім перевірка чи ділиться воно на 2 (парне) та 3</a:t>
            </a: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652120" y="3573016"/>
            <a:ext cx="2880320" cy="107721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sevenOnly</a:t>
            </a:r>
            <a:endParaRPr lang="uk-UA" sz="1600" dirty="0"/>
          </a:p>
          <a:p>
            <a:r>
              <a:rPr lang="uk-UA" sz="1600" dirty="0"/>
              <a:t>[7,17,27,37,47]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full23</a:t>
            </a:r>
            <a:endParaRPr lang="uk-UA" sz="1600" dirty="0"/>
          </a:p>
          <a:p>
            <a:r>
              <a:rPr lang="uk-UA" sz="1600" dirty="0"/>
              <a:t>[6,12,18]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1207</TotalTime>
  <Words>2544</Words>
  <Application>Microsoft Office PowerPoint</Application>
  <PresentationFormat>Экран (4:3)</PresentationFormat>
  <Paragraphs>274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Symbol</vt:lpstr>
      <vt:lpstr>Tahoma</vt:lpstr>
      <vt:lpstr>Wingdings</vt:lpstr>
      <vt:lpstr>Haskell</vt:lpstr>
      <vt:lpstr>Монада List</vt:lpstr>
      <vt:lpstr>Монада List</vt:lpstr>
      <vt:lpstr>Простий приклад в монаді List</vt:lpstr>
      <vt:lpstr>Формувачі списків</vt:lpstr>
      <vt:lpstr>Загальний вигляд формувача</vt:lpstr>
      <vt:lpstr>Приклади формувачів списків</vt:lpstr>
      <vt:lpstr>Функція guard </vt:lpstr>
      <vt:lpstr>Виконання guard разом з &gt;&gt; </vt:lpstr>
      <vt:lpstr>Приклади функції guard</vt:lpstr>
      <vt:lpstr>Формування списків і монада List</vt:lpstr>
      <vt:lpstr>Функції над монадами - 1</vt:lpstr>
      <vt:lpstr>Функції над монадами - 2</vt:lpstr>
      <vt:lpstr>Комбінатори монад</vt:lpstr>
      <vt:lpstr>Cabal</vt:lpstr>
      <vt:lpstr>Тестування в Haskell</vt:lpstr>
      <vt:lpstr>Системи створені на Haskell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141</cp:revision>
  <dcterms:created xsi:type="dcterms:W3CDTF">2015-12-25T06:20:52Z</dcterms:created>
  <dcterms:modified xsi:type="dcterms:W3CDTF">2018-11-14T08:49:25Z</dcterms:modified>
</cp:coreProperties>
</file>