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323" r:id="rId2"/>
    <p:sldId id="295" r:id="rId3"/>
    <p:sldId id="293" r:id="rId4"/>
    <p:sldId id="260" r:id="rId5"/>
    <p:sldId id="289" r:id="rId6"/>
    <p:sldId id="324" r:id="rId7"/>
    <p:sldId id="326" r:id="rId8"/>
    <p:sldId id="325" r:id="rId9"/>
    <p:sldId id="327" r:id="rId10"/>
    <p:sldId id="328" r:id="rId11"/>
    <p:sldId id="329" r:id="rId12"/>
    <p:sldId id="330" r:id="rId13"/>
    <p:sldId id="331" r:id="rId14"/>
    <p:sldId id="332" r:id="rId15"/>
    <p:sldId id="333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780E311-A129-477A-A142-97EF8BD37233}">
          <p14:sldIdLst>
            <p14:sldId id="323"/>
            <p14:sldId id="295"/>
            <p14:sldId id="293"/>
          </p14:sldIdLst>
        </p14:section>
        <p14:section name="Титульник" id="{463DA5E0-A463-441D-981B-3135B9F15265}">
          <p14:sldIdLst>
            <p14:sldId id="260"/>
          </p14:sldIdLst>
        </p14:section>
        <p14:section name="Что такое поток (Thread)?" id="{7C5D6989-4A23-445C-BFBB-A5C088AE6889}">
          <p14:sldIdLst>
            <p14:sldId id="289"/>
            <p14:sldId id="324"/>
            <p14:sldId id="326"/>
            <p14:sldId id="325"/>
            <p14:sldId id="327"/>
            <p14:sldId id="328"/>
            <p14:sldId id="329"/>
            <p14:sldId id="330"/>
            <p14:sldId id="331"/>
            <p14:sldId id="332"/>
            <p14:sldId id="333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4" orient="horz" pos="482" userDrawn="1">
          <p15:clr>
            <a:srgbClr val="A4A3A4"/>
          </p15:clr>
        </p15:guide>
        <p15:guide id="5" pos="166" userDrawn="1">
          <p15:clr>
            <a:srgbClr val="A4A3A4"/>
          </p15:clr>
        </p15:guide>
        <p15:guide id="6" pos="75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494A"/>
    <a:srgbClr val="9CC56C"/>
    <a:srgbClr val="AE9446"/>
    <a:srgbClr val="B5B7BC"/>
    <a:srgbClr val="935B6D"/>
    <a:srgbClr val="68B1E3"/>
    <a:srgbClr val="6EB379"/>
    <a:srgbClr val="8EC070"/>
    <a:srgbClr val="A0AF54"/>
    <a:srgbClr val="1E1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90" autoAdjust="0"/>
    <p:restoredTop sz="87355" autoAdjust="0"/>
  </p:normalViewPr>
  <p:slideViewPr>
    <p:cSldViewPr snapToGrid="0">
      <p:cViewPr>
        <p:scale>
          <a:sx n="100" d="100"/>
          <a:sy n="100" d="100"/>
        </p:scale>
        <p:origin x="1158" y="-36"/>
      </p:cViewPr>
      <p:guideLst>
        <p:guide pos="3840"/>
        <p:guide orient="horz" pos="482"/>
        <p:guide pos="166"/>
        <p:guide pos="75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F44A0-8A0A-43F3-90DF-D835DD5C642B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2769E1-66CF-4217-9636-E3EC3F826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8467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ruchkov.dev/blog/ru/memory-in-java/#%D0%B2%D0%BB%D0%B8%D1%8F%D0%BD%D0%B8%D0%B5-%D0%BC%D0%BD%D0%BE%D0%B3%D0%BE%D0%BF%D0%BE%D1%82%D0%BE%D1%87%D0%BD%D0%BE%D1%81%D1%82%D0%B8-%D0%B2-java-%D0%BD%D0%B0-%D0%BF%D0%B0%D0%BC%D1%8F%D1%82%D1%8C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arden.struchkov.dev/ru/dev/other/Race-condition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Месяца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считаются с 1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769E1-66CF-4217-9636-E3EC3F826AC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1011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769E1-66CF-4217-9636-E3EC3F826AC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0290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769E1-66CF-4217-9636-E3EC3F826ACE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63758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769E1-66CF-4217-9636-E3EC3F826AC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8814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769E1-66CF-4217-9636-E3EC3F826ACE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5068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769E1-66CF-4217-9636-E3EC3F826ACE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983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769E1-66CF-4217-9636-E3EC3F826AC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754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769E1-66CF-4217-9636-E3EC3F826AC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868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Простой пример: у Маши есть два дела — сделать маме чай и почистить зубы. Она может делать это последовательно, но потратит много времени. Поэтому, пока кипит чайник, она почистит зубы — и распределит время эффективно.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Архитектура потоков в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Каждый поток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представлен объектом класса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Хотя управление потоками осуществляется внутри JVM, фактически потоки работают на уровне операционной системы. Такие потоки называются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платформенными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запускается платформенный поток, JVM передаёт управление этим потоком операционной системе, которая выделяет необходимые ресурсы (например, процессорное время) и начинает его выполнение. Этот механизм называется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многопоточностью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уровне ОС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(OS-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Количество потоков, которые могут выполняться одновременно, зависит от возможностей операционной системы и числа ядер процессора.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Каждый поток выполняется в своём собственном контексте,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имея отдельный стек вызовов и локальные переменные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JVM координирует выполнение потоков, распределяя им квант времени и переключая контексты, чтобы обеспечить параллельность. Поскольку потоки одного процесса разделяют общую память, важно правильно синхронизировать их взаимодействие, чтобы избежать проблем, таких как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состояние гонки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Этой теме будет посвящена следующая статья.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Важно отметить, что сама JVM является многопоточной. Она использует внутренние системные потоки для выполнения таких задач, как сборка мусора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Garbage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и другие фоновые операции, которые работают параллельно с потоками приложения и обеспечивают стабильность работы программы.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Процесс — это совокупность кода и данных, разделяющих общее виртуальное адресное пространство. Чаще всего одна программа состоит из одного процесса, но бывают и исключения (например, браузер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Chrome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создает отдельный процесс для каждой вкладки, что дает ему некоторые преимущества, вроде независимости вкладок друг от друга). Процессы изолированы друг от друга, поэтому прямой доступ к памяти чужого процесса невозможен (взаимодействие между процессами осуществляется с помощью специальных средств).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каждого процесса ОС создает так называемое «виртуальное адресное пространство», к которому процесс имеет прямой доступ. Это пространство принадлежит процессу, содержит только его данные и находится в полном его распоряжении. Операционная система же отвечает за то, как виртуальное пространство процесса проецируется на физическую память.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Один поток – это одна единица исполнения кода. Каждый поток последовательно выполняет инструкции процесса, которому он принадлежит, параллельно с другими потоками этого процесса.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Следует отдельно обговорить фразу «параллельно с другими потоками». Известно, что на одно ядро процессора, в каждый момент времени, приходится одна единица исполнения. То есть одноядерный процессор может обрабатывать команды только последовательно, по одной за раз (в упрощенном случае). Однако запуск нескольких параллельных потоков возможен и в системах с одноядерными процессорами. В этом случае система будет периодически переключаться между потоками, поочередно давая выполняться то одному, то другому потоку. Такая схема называется псевдо-параллелизмом. Система запоминает состояние (контекст) каждого потока, перед тем как переключиться на другой поток, и восстанавливает его по возвращению к выполнению потока. В контекст потока входят такие параметры, как стек, набор значений регистров процессора, адрес исполняемой команды и прочее…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Проще говоря, при псевдопараллельном выполнении потоков процессор мечется между выполнением нескольких потоков, выполняя по очереди часть каждого из них.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769E1-66CF-4217-9636-E3EC3F826AC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944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Существует несколько способов создания платформенного потока: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Наследование от класса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 переопределение метода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Реализация интерфейса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Runnable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 передача его экземпляра в конструктор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769E1-66CF-4217-9636-E3EC3F826AC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273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769E1-66CF-4217-9636-E3EC3F826AC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1586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769E1-66CF-4217-9636-E3EC3F826AC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25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769E1-66CF-4217-9636-E3EC3F826AC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80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769E1-66CF-4217-9636-E3EC3F826AC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959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9984-6A6F-4402-816E-AE95968D1A70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BC21-84E4-4112-938C-C879651AF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283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9984-6A6F-4402-816E-AE95968D1A70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BC21-84E4-4112-938C-C879651AF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931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9984-6A6F-4402-816E-AE95968D1A70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BC21-84E4-4112-938C-C879651AF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03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9984-6A6F-4402-816E-AE95968D1A70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BC21-84E4-4112-938C-C879651AF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5942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9984-6A6F-4402-816E-AE95968D1A70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BC21-84E4-4112-938C-C879651AF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95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9984-6A6F-4402-816E-AE95968D1A70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BC21-84E4-4112-938C-C879651AF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149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9984-6A6F-4402-816E-AE95968D1A70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BC21-84E4-4112-938C-C879651AF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130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9984-6A6F-4402-816E-AE95968D1A70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BC21-84E4-4112-938C-C879651AF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396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9984-6A6F-4402-816E-AE95968D1A70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BC21-84E4-4112-938C-C879651AF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21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9984-6A6F-4402-816E-AE95968D1A70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BC21-84E4-4112-938C-C879651AF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0714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9984-6A6F-4402-816E-AE95968D1A70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BC21-84E4-4112-938C-C879651AF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09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E9984-6A6F-4402-816E-AE95968D1A70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5BC21-84E4-4112-938C-C879651AF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849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11916228" cy="563789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solidFill>
                  <a:srgbClr val="965C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LocalDate</a:t>
            </a:r>
            <a:r>
              <a:rPr lang="en-US" sz="2800" dirty="0" smtClean="0">
                <a:solidFill>
                  <a:srgbClr val="965C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ru-RU" sz="2800" dirty="0" smtClean="0">
                <a:solidFill>
                  <a:srgbClr val="965C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Инициализация</a:t>
            </a:r>
            <a:endParaRPr lang="ru-RU" sz="2800" dirty="0">
              <a:solidFill>
                <a:srgbClr val="965C3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V="1">
            <a:off x="180000" y="0"/>
            <a:ext cx="0" cy="6858000"/>
          </a:xfrm>
          <a:prstGeom prst="line">
            <a:avLst/>
          </a:prstGeom>
          <a:ln w="22225">
            <a:solidFill>
              <a:srgbClr val="4A49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H="1">
            <a:off x="180000" y="180000"/>
            <a:ext cx="12154876" cy="0"/>
          </a:xfrm>
          <a:prstGeom prst="line">
            <a:avLst/>
          </a:prstGeom>
          <a:ln w="22225">
            <a:solidFill>
              <a:srgbClr val="4A49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>
            <a:off x="180000" y="761864"/>
            <a:ext cx="12154876" cy="0"/>
          </a:xfrm>
          <a:prstGeom prst="line">
            <a:avLst/>
          </a:prstGeom>
          <a:ln w="22225">
            <a:solidFill>
              <a:srgbClr val="4A49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549228" y="898450"/>
            <a:ext cx="103811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B5B7BC"/>
                </a:solidFill>
              </a:rPr>
              <a:t>Класс </a:t>
            </a:r>
            <a:r>
              <a:rPr lang="ru-RU" dirty="0" err="1">
                <a:solidFill>
                  <a:srgbClr val="AE9446"/>
                </a:solidFill>
              </a:rPr>
              <a:t>LocalDate</a:t>
            </a:r>
            <a:r>
              <a:rPr lang="ru-RU" dirty="0" smtClean="0">
                <a:solidFill>
                  <a:srgbClr val="B5B7BC"/>
                </a:solidFill>
              </a:rPr>
              <a:t> </a:t>
            </a:r>
            <a:r>
              <a:rPr lang="ru-RU" dirty="0">
                <a:solidFill>
                  <a:srgbClr val="B5B7BC"/>
                </a:solidFill>
              </a:rPr>
              <a:t>создан для работы с датой</a:t>
            </a:r>
            <a:r>
              <a:rPr lang="ru-RU" dirty="0" smtClean="0">
                <a:solidFill>
                  <a:srgbClr val="B5B7BC"/>
                </a:solidFill>
              </a:rPr>
              <a:t>.</a:t>
            </a:r>
          </a:p>
          <a:p>
            <a:endParaRPr lang="ru-RU" dirty="0">
              <a:solidFill>
                <a:srgbClr val="B5B7BC"/>
              </a:solidFill>
            </a:endParaRPr>
          </a:p>
          <a:p>
            <a:r>
              <a:rPr lang="ru-RU" dirty="0">
                <a:solidFill>
                  <a:srgbClr val="B5B7BC"/>
                </a:solidFill>
              </a:rPr>
              <a:t>Объекты </a:t>
            </a:r>
            <a:r>
              <a:rPr lang="ru-RU" dirty="0" smtClean="0">
                <a:solidFill>
                  <a:srgbClr val="B5B7BC"/>
                </a:solidFill>
              </a:rPr>
              <a:t>класса </a:t>
            </a:r>
            <a:r>
              <a:rPr lang="ru-RU" dirty="0">
                <a:solidFill>
                  <a:srgbClr val="B5B7BC"/>
                </a:solidFill>
              </a:rPr>
              <a:t>не изменяются после создания (класс </a:t>
            </a:r>
            <a:r>
              <a:rPr lang="ru-RU" dirty="0" err="1">
                <a:solidFill>
                  <a:srgbClr val="AE9446"/>
                </a:solidFill>
              </a:rPr>
              <a:t>LocalDate</a:t>
            </a:r>
            <a:r>
              <a:rPr lang="ru-RU" dirty="0">
                <a:solidFill>
                  <a:srgbClr val="B5B7BC"/>
                </a:solidFill>
              </a:rPr>
              <a:t> </a:t>
            </a:r>
            <a:r>
              <a:rPr lang="ru-RU" dirty="0" err="1">
                <a:solidFill>
                  <a:srgbClr val="9CC56C"/>
                </a:solidFill>
              </a:rPr>
              <a:t>immutable</a:t>
            </a:r>
            <a:r>
              <a:rPr lang="ru-RU" dirty="0">
                <a:solidFill>
                  <a:srgbClr val="B5B7BC"/>
                </a:solidFill>
              </a:rPr>
              <a:t>). </a:t>
            </a:r>
            <a:endParaRPr lang="ru-RU" dirty="0" smtClean="0">
              <a:solidFill>
                <a:srgbClr val="B5B7BC"/>
              </a:solidFill>
            </a:endParaRPr>
          </a:p>
          <a:p>
            <a:r>
              <a:rPr lang="ru-RU" dirty="0" smtClean="0">
                <a:solidFill>
                  <a:srgbClr val="B5B7BC"/>
                </a:solidFill>
              </a:rPr>
              <a:t>Это обеспечивает простоту </a:t>
            </a:r>
            <a:r>
              <a:rPr lang="ru-RU" dirty="0">
                <a:solidFill>
                  <a:srgbClr val="B5B7BC"/>
                </a:solidFill>
              </a:rPr>
              <a:t>и </a:t>
            </a:r>
            <a:r>
              <a:rPr lang="ru-RU" dirty="0" smtClean="0">
                <a:solidFill>
                  <a:srgbClr val="B5B7BC"/>
                </a:solidFill>
              </a:rPr>
              <a:t>надежность использования, а так же </a:t>
            </a:r>
            <a:r>
              <a:rPr lang="ru-RU" dirty="0" err="1" smtClean="0">
                <a:solidFill>
                  <a:srgbClr val="B5B7BC"/>
                </a:solidFill>
              </a:rPr>
              <a:t>потокобезопасность</a:t>
            </a:r>
            <a:r>
              <a:rPr lang="ru-RU" dirty="0" smtClean="0">
                <a:solidFill>
                  <a:srgbClr val="B5B7BC"/>
                </a:solidFill>
              </a:rPr>
              <a:t>.</a:t>
            </a:r>
            <a:endParaRPr lang="en-US" dirty="0">
              <a:solidFill>
                <a:srgbClr val="B5B7BC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549228" y="2159676"/>
            <a:ext cx="18485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B5B7BC"/>
                </a:solidFill>
              </a:rPr>
              <a:t>Инициализация:</a:t>
            </a:r>
            <a:endParaRPr lang="en-US" dirty="0">
              <a:solidFill>
                <a:srgbClr val="B5B7BC"/>
              </a:solidFill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549228" y="2491837"/>
            <a:ext cx="11093545" cy="733627"/>
            <a:chOff x="744095" y="2989677"/>
            <a:chExt cx="11093545" cy="733627"/>
          </a:xfrm>
        </p:grpSpPr>
        <p:grpSp>
          <p:nvGrpSpPr>
            <p:cNvPr id="8" name="Группа 7"/>
            <p:cNvGrpSpPr/>
            <p:nvPr/>
          </p:nvGrpSpPr>
          <p:grpSpPr>
            <a:xfrm>
              <a:off x="744095" y="2989677"/>
              <a:ext cx="10990705" cy="369332"/>
              <a:chOff x="744095" y="2989677"/>
              <a:chExt cx="10990705" cy="369332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5503749" y="2989677"/>
                <a:ext cx="623105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B5B7BC"/>
                    </a:solidFill>
                  </a:rPr>
                  <a:t>- </a:t>
                </a:r>
                <a:r>
                  <a:rPr lang="ru-RU" dirty="0" smtClean="0">
                    <a:solidFill>
                      <a:srgbClr val="B5B7BC"/>
                    </a:solidFill>
                  </a:rPr>
                  <a:t>Статический метод, возвращающий текущую дату</a:t>
                </a:r>
                <a:endParaRPr lang="ru-RU" dirty="0">
                  <a:solidFill>
                    <a:srgbClr val="B5B7BC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744095" y="2989677"/>
                <a:ext cx="271385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solidFill>
                      <a:srgbClr val="AE9446"/>
                    </a:solidFill>
                  </a:rPr>
                  <a:t>LocalDate</a:t>
                </a:r>
                <a:r>
                  <a:rPr lang="en-US" dirty="0">
                    <a:solidFill>
                      <a:srgbClr val="AE9446"/>
                    </a:solidFill>
                  </a:rPr>
                  <a:t> </a:t>
                </a:r>
                <a:r>
                  <a:rPr lang="en-US" dirty="0">
                    <a:solidFill>
                      <a:srgbClr val="935B6D"/>
                    </a:solidFill>
                  </a:rPr>
                  <a:t>now</a:t>
                </a:r>
                <a:r>
                  <a:rPr lang="en-US" dirty="0">
                    <a:solidFill>
                      <a:srgbClr val="B5B7BC"/>
                    </a:solidFill>
                  </a:rPr>
                  <a:t>()</a:t>
                </a:r>
                <a:endParaRPr lang="ru-RU" dirty="0">
                  <a:solidFill>
                    <a:srgbClr val="B5B7BC"/>
                  </a:solidFill>
                </a:endParaRPr>
              </a:p>
            </p:txBody>
          </p:sp>
        </p:grpSp>
        <p:grpSp>
          <p:nvGrpSpPr>
            <p:cNvPr id="9" name="Группа 8"/>
            <p:cNvGrpSpPr/>
            <p:nvPr/>
          </p:nvGrpSpPr>
          <p:grpSpPr>
            <a:xfrm>
              <a:off x="744095" y="3353972"/>
              <a:ext cx="11093545" cy="369332"/>
              <a:chOff x="744095" y="3587652"/>
              <a:chExt cx="11093545" cy="369332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5503748" y="3587652"/>
                <a:ext cx="63338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B5B7BC"/>
                    </a:solidFill>
                  </a:rPr>
                  <a:t>- </a:t>
                </a:r>
                <a:r>
                  <a:rPr lang="ru-RU" dirty="0">
                    <a:solidFill>
                      <a:srgbClr val="B5B7BC"/>
                    </a:solidFill>
                  </a:rPr>
                  <a:t>Статический метод, возвращающий </a:t>
                </a:r>
                <a:r>
                  <a:rPr lang="ru-RU" dirty="0" smtClean="0">
                    <a:solidFill>
                      <a:srgbClr val="B5B7BC"/>
                    </a:solidFill>
                  </a:rPr>
                  <a:t>конкретную </a:t>
                </a:r>
                <a:r>
                  <a:rPr lang="ru-RU" dirty="0">
                    <a:solidFill>
                      <a:srgbClr val="B5B7BC"/>
                    </a:solidFill>
                  </a:rPr>
                  <a:t>дату</a:t>
                </a:r>
                <a:endParaRPr lang="ru-RU" dirty="0">
                  <a:solidFill>
                    <a:srgbClr val="9CC56C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44095" y="3587652"/>
                <a:ext cx="487013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solidFill>
                      <a:srgbClr val="AE9446"/>
                    </a:solidFill>
                  </a:rPr>
                  <a:t>LocalDate</a:t>
                </a:r>
                <a:r>
                  <a:rPr lang="en-US" dirty="0">
                    <a:solidFill>
                      <a:srgbClr val="AE9446"/>
                    </a:solidFill>
                  </a:rPr>
                  <a:t> </a:t>
                </a:r>
                <a:r>
                  <a:rPr lang="en-US" dirty="0">
                    <a:solidFill>
                      <a:srgbClr val="935B6D"/>
                    </a:solidFill>
                  </a:rPr>
                  <a:t>of</a:t>
                </a:r>
                <a:r>
                  <a:rPr lang="en-US" dirty="0">
                    <a:solidFill>
                      <a:srgbClr val="B5B7BC"/>
                    </a:solidFill>
                  </a:rPr>
                  <a:t>(</a:t>
                </a:r>
                <a:r>
                  <a:rPr lang="en-US" dirty="0" err="1">
                    <a:solidFill>
                      <a:srgbClr val="B5B7BC"/>
                    </a:solidFill>
                  </a:rPr>
                  <a:t>int</a:t>
                </a:r>
                <a:r>
                  <a:rPr lang="en-US" dirty="0">
                    <a:solidFill>
                      <a:srgbClr val="B5B7BC"/>
                    </a:solidFill>
                  </a:rPr>
                  <a:t> </a:t>
                </a:r>
                <a:r>
                  <a:rPr lang="en-US" dirty="0">
                    <a:solidFill>
                      <a:srgbClr val="9CC56C"/>
                    </a:solidFill>
                  </a:rPr>
                  <a:t>year</a:t>
                </a:r>
                <a:r>
                  <a:rPr lang="en-US" dirty="0">
                    <a:solidFill>
                      <a:srgbClr val="B5B7BC"/>
                    </a:solidFill>
                  </a:rPr>
                  <a:t>, </a:t>
                </a:r>
                <a:r>
                  <a:rPr lang="en-US" dirty="0" err="1">
                    <a:solidFill>
                      <a:srgbClr val="B5B7BC"/>
                    </a:solidFill>
                  </a:rPr>
                  <a:t>int</a:t>
                </a:r>
                <a:r>
                  <a:rPr lang="en-US" dirty="0">
                    <a:solidFill>
                      <a:srgbClr val="B5B7BC"/>
                    </a:solidFill>
                  </a:rPr>
                  <a:t> </a:t>
                </a:r>
                <a:r>
                  <a:rPr lang="en-US" dirty="0">
                    <a:solidFill>
                      <a:srgbClr val="9CC56C"/>
                    </a:solidFill>
                  </a:rPr>
                  <a:t>month</a:t>
                </a:r>
                <a:r>
                  <a:rPr lang="en-US" dirty="0">
                    <a:solidFill>
                      <a:srgbClr val="B5B7BC"/>
                    </a:solidFill>
                  </a:rPr>
                  <a:t>, </a:t>
                </a:r>
                <a:r>
                  <a:rPr lang="en-US" dirty="0" err="1">
                    <a:solidFill>
                      <a:srgbClr val="B5B7BC"/>
                    </a:solidFill>
                  </a:rPr>
                  <a:t>int</a:t>
                </a:r>
                <a:r>
                  <a:rPr lang="en-US" dirty="0">
                    <a:solidFill>
                      <a:srgbClr val="B5B7BC"/>
                    </a:solidFill>
                  </a:rPr>
                  <a:t> </a:t>
                </a:r>
                <a:r>
                  <a:rPr lang="en-US" dirty="0" err="1">
                    <a:solidFill>
                      <a:srgbClr val="9CC56C"/>
                    </a:solidFill>
                  </a:rPr>
                  <a:t>dayOfMonth</a:t>
                </a:r>
                <a:r>
                  <a:rPr lang="en-US" dirty="0">
                    <a:solidFill>
                      <a:srgbClr val="B5B7BC"/>
                    </a:solidFill>
                  </a:rPr>
                  <a:t>)</a:t>
                </a:r>
                <a:endParaRPr lang="ru-RU" dirty="0">
                  <a:solidFill>
                    <a:srgbClr val="B5B7BC"/>
                  </a:solidFill>
                </a:endParaRPr>
              </a:p>
            </p:txBody>
          </p:sp>
        </p:grpSp>
      </p:grpSp>
      <p:grpSp>
        <p:nvGrpSpPr>
          <p:cNvPr id="37" name="Группа 36"/>
          <p:cNvGrpSpPr/>
          <p:nvPr/>
        </p:nvGrpSpPr>
        <p:grpSpPr>
          <a:xfrm>
            <a:off x="2482107" y="3338626"/>
            <a:ext cx="7227787" cy="3365089"/>
            <a:chOff x="1856633" y="3948226"/>
            <a:chExt cx="7227787" cy="3365089"/>
          </a:xfrm>
        </p:grpSpPr>
        <p:grpSp>
          <p:nvGrpSpPr>
            <p:cNvPr id="34" name="Группа 33"/>
            <p:cNvGrpSpPr/>
            <p:nvPr/>
          </p:nvGrpSpPr>
          <p:grpSpPr>
            <a:xfrm>
              <a:off x="1856633" y="3948226"/>
              <a:ext cx="5696745" cy="3365089"/>
              <a:chOff x="2720233" y="3948226"/>
              <a:chExt cx="5696745" cy="3365089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2720233" y="3948226"/>
                <a:ext cx="60109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ru-RU" dirty="0">
                    <a:solidFill>
                      <a:srgbClr val="B5B7BC"/>
                    </a:solidFill>
                  </a:rPr>
                  <a:t>Код</a:t>
                </a:r>
                <a:endParaRPr lang="ru-RU" dirty="0">
                  <a:solidFill>
                    <a:srgbClr val="9CC56C"/>
                  </a:solidFill>
                </a:endParaRPr>
              </a:p>
            </p:txBody>
          </p:sp>
          <p:pic>
            <p:nvPicPr>
              <p:cNvPr id="33" name="Рисунок 3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0233" y="4312521"/>
                <a:ext cx="5696745" cy="3000794"/>
              </a:xfrm>
              <a:prstGeom prst="rect">
                <a:avLst/>
              </a:prstGeom>
              <a:ln>
                <a:solidFill>
                  <a:srgbClr val="4A494A"/>
                </a:solidFill>
              </a:ln>
            </p:spPr>
          </p:pic>
        </p:grpSp>
        <p:grpSp>
          <p:nvGrpSpPr>
            <p:cNvPr id="36" name="Группа 35"/>
            <p:cNvGrpSpPr/>
            <p:nvPr/>
          </p:nvGrpSpPr>
          <p:grpSpPr>
            <a:xfrm>
              <a:off x="7769787" y="3948226"/>
              <a:ext cx="1314633" cy="1302372"/>
              <a:chOff x="8176187" y="3948226"/>
              <a:chExt cx="1314633" cy="130237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8176187" y="3948226"/>
                <a:ext cx="113034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>
                    <a:solidFill>
                      <a:srgbClr val="B5B7BC"/>
                    </a:solidFill>
                  </a:rPr>
                  <a:t>Результат</a:t>
                </a:r>
                <a:endParaRPr lang="ru-RU" dirty="0">
                  <a:solidFill>
                    <a:srgbClr val="9CC56C"/>
                  </a:solidFill>
                </a:endParaRPr>
              </a:p>
            </p:txBody>
          </p:sp>
          <p:pic>
            <p:nvPicPr>
              <p:cNvPr id="35" name="Рисунок 3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76187" y="4307491"/>
                <a:ext cx="1314633" cy="943107"/>
              </a:xfrm>
              <a:prstGeom prst="rect">
                <a:avLst/>
              </a:prstGeom>
              <a:ln>
                <a:solidFill>
                  <a:srgbClr val="4A494A"/>
                </a:solidFill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29952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24" y="1218808"/>
            <a:ext cx="5312345" cy="547903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11916228" cy="563789"/>
          </a:xfrm>
        </p:spPr>
        <p:txBody>
          <a:bodyPr>
            <a:noAutofit/>
          </a:bodyPr>
          <a:lstStyle/>
          <a:p>
            <a:r>
              <a:rPr lang="ru-RU" sz="2800" dirty="0" smtClean="0">
                <a:solidFill>
                  <a:srgbClr val="965C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Несколько потоков. Реализация </a:t>
            </a:r>
            <a:r>
              <a:rPr lang="en-US" sz="2800" dirty="0" err="1" smtClean="0">
                <a:solidFill>
                  <a:srgbClr val="965C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MyThread</a:t>
            </a:r>
            <a:endParaRPr lang="ru-RU" sz="2800" dirty="0">
              <a:solidFill>
                <a:srgbClr val="965C3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V="1">
            <a:off x="180000" y="0"/>
            <a:ext cx="0" cy="6858000"/>
          </a:xfrm>
          <a:prstGeom prst="line">
            <a:avLst/>
          </a:prstGeom>
          <a:ln w="22225">
            <a:solidFill>
              <a:srgbClr val="4A49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H="1">
            <a:off x="180000" y="180000"/>
            <a:ext cx="12154876" cy="0"/>
          </a:xfrm>
          <a:prstGeom prst="line">
            <a:avLst/>
          </a:prstGeom>
          <a:ln w="22225">
            <a:solidFill>
              <a:srgbClr val="4A49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>
            <a:off x="180000" y="761864"/>
            <a:ext cx="12154876" cy="0"/>
          </a:xfrm>
          <a:prstGeom prst="line">
            <a:avLst/>
          </a:prstGeom>
          <a:ln w="22225">
            <a:solidFill>
              <a:srgbClr val="4A49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63524" y="849475"/>
            <a:ext cx="61544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B5B7BC"/>
                </a:solidFill>
              </a:rPr>
              <a:t>Код</a:t>
            </a:r>
            <a:endParaRPr lang="ru-RU" dirty="0">
              <a:solidFill>
                <a:srgbClr val="9CC56C"/>
              </a:solidFill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6172075" y="1218808"/>
            <a:ext cx="5756400" cy="5479036"/>
          </a:xfrm>
          <a:prstGeom prst="rect">
            <a:avLst/>
          </a:prstGeom>
          <a:noFill/>
          <a:ln>
            <a:solidFill>
              <a:srgbClr val="4A4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/>
          <p:cNvSpPr/>
          <p:nvPr/>
        </p:nvSpPr>
        <p:spPr>
          <a:xfrm>
            <a:off x="263525" y="1218808"/>
            <a:ext cx="5756400" cy="5479036"/>
          </a:xfrm>
          <a:prstGeom prst="rect">
            <a:avLst/>
          </a:prstGeom>
          <a:noFill/>
          <a:ln>
            <a:solidFill>
              <a:srgbClr val="4A4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172075" y="1218807"/>
            <a:ext cx="352269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altLang="ru-RU" dirty="0" err="1">
                <a:solidFill>
                  <a:srgbClr val="935B6D"/>
                </a:solidFill>
              </a:rPr>
              <a:t>Thread</a:t>
            </a:r>
            <a:r>
              <a:rPr lang="ru-RU" altLang="ru-RU" dirty="0">
                <a:solidFill>
                  <a:srgbClr val="B5B7BC"/>
                </a:solidFill>
              </a:rPr>
              <a:t>(</a:t>
            </a:r>
            <a:r>
              <a:rPr lang="ru-RU" altLang="ru-RU" dirty="0" err="1">
                <a:solidFill>
                  <a:srgbClr val="B5B7BC"/>
                </a:solidFill>
              </a:rPr>
              <a:t>Runnable</a:t>
            </a:r>
            <a:r>
              <a:rPr lang="ru-RU" altLang="ru-RU" dirty="0">
                <a:solidFill>
                  <a:srgbClr val="B5B7BC"/>
                </a:solidFill>
              </a:rPr>
              <a:t> </a:t>
            </a:r>
            <a:r>
              <a:rPr lang="ru-RU" altLang="ru-RU" dirty="0" err="1">
                <a:solidFill>
                  <a:srgbClr val="9CC56C"/>
                </a:solidFill>
              </a:rPr>
              <a:t>task</a:t>
            </a:r>
            <a:r>
              <a:rPr lang="ru-RU" altLang="ru-RU" dirty="0">
                <a:solidFill>
                  <a:srgbClr val="B5B7BC"/>
                </a:solidFill>
              </a:rPr>
              <a:t>, </a:t>
            </a:r>
            <a:r>
              <a:rPr lang="ru-RU" altLang="ru-RU" dirty="0" err="1">
                <a:solidFill>
                  <a:srgbClr val="B5B7BC"/>
                </a:solidFill>
              </a:rPr>
              <a:t>String</a:t>
            </a:r>
            <a:r>
              <a:rPr lang="ru-RU" altLang="ru-RU" dirty="0">
                <a:solidFill>
                  <a:srgbClr val="B5B7BC"/>
                </a:solidFill>
              </a:rPr>
              <a:t> </a:t>
            </a:r>
            <a:r>
              <a:rPr lang="ru-RU" altLang="ru-RU" dirty="0" err="1">
                <a:solidFill>
                  <a:srgbClr val="9CC56C"/>
                </a:solidFill>
              </a:rPr>
              <a:t>name</a:t>
            </a:r>
            <a:r>
              <a:rPr lang="ru-RU" altLang="ru-RU" dirty="0">
                <a:solidFill>
                  <a:srgbClr val="B5B7BC"/>
                </a:solidFill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72075" y="1588139"/>
            <a:ext cx="57564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B5B7BC"/>
                </a:solidFill>
              </a:rPr>
              <a:t>- </a:t>
            </a:r>
            <a:r>
              <a:rPr lang="ru-RU" dirty="0">
                <a:solidFill>
                  <a:srgbClr val="B5B7BC"/>
                </a:solidFill>
              </a:rPr>
              <a:t>к</a:t>
            </a:r>
            <a:r>
              <a:rPr lang="ru-RU" dirty="0" smtClean="0">
                <a:solidFill>
                  <a:srgbClr val="B5B7BC"/>
                </a:solidFill>
              </a:rPr>
              <a:t>онструктор создает поток на основе объекта </a:t>
            </a:r>
            <a:r>
              <a:rPr lang="en-US" dirty="0">
                <a:solidFill>
                  <a:srgbClr val="9CC56C"/>
                </a:solidFill>
              </a:rPr>
              <a:t>task</a:t>
            </a:r>
            <a:r>
              <a:rPr lang="ru-RU" dirty="0" smtClean="0">
                <a:solidFill>
                  <a:srgbClr val="B5B7BC"/>
                </a:solidFill>
              </a:rPr>
              <a:t> и присваивает ему имя </a:t>
            </a:r>
            <a:r>
              <a:rPr lang="en-US" dirty="0">
                <a:solidFill>
                  <a:srgbClr val="9CC56C"/>
                </a:solidFill>
              </a:rPr>
              <a:t>name</a:t>
            </a:r>
            <a:r>
              <a:rPr lang="ru-RU" dirty="0" smtClean="0">
                <a:solidFill>
                  <a:srgbClr val="B5B7BC"/>
                </a:solidFill>
              </a:rPr>
              <a:t>.</a:t>
            </a:r>
            <a:r>
              <a:rPr lang="ru-RU" dirty="0" smtClean="0">
                <a:solidFill>
                  <a:srgbClr val="B5B7BC"/>
                </a:solidFill>
              </a:rPr>
              <a:t> </a:t>
            </a:r>
            <a:endParaRPr lang="ru-RU" dirty="0">
              <a:solidFill>
                <a:srgbClr val="B5B7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0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6224" y="1218807"/>
            <a:ext cx="1468101" cy="547903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524" y="1218807"/>
            <a:ext cx="5756402" cy="442523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11916228" cy="563789"/>
          </a:xfrm>
        </p:spPr>
        <p:txBody>
          <a:bodyPr>
            <a:noAutofit/>
          </a:bodyPr>
          <a:lstStyle/>
          <a:p>
            <a:r>
              <a:rPr lang="ru-RU" sz="2800" dirty="0" smtClean="0">
                <a:solidFill>
                  <a:srgbClr val="965C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Несколько потоков. Реализация основной программы</a:t>
            </a:r>
            <a:endParaRPr lang="ru-RU" sz="2800" dirty="0">
              <a:solidFill>
                <a:srgbClr val="965C3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V="1">
            <a:off x="180000" y="0"/>
            <a:ext cx="0" cy="6858000"/>
          </a:xfrm>
          <a:prstGeom prst="line">
            <a:avLst/>
          </a:prstGeom>
          <a:ln w="22225">
            <a:solidFill>
              <a:srgbClr val="4A49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H="1">
            <a:off x="180000" y="180000"/>
            <a:ext cx="12154876" cy="0"/>
          </a:xfrm>
          <a:prstGeom prst="line">
            <a:avLst/>
          </a:prstGeom>
          <a:ln w="22225">
            <a:solidFill>
              <a:srgbClr val="4A49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>
            <a:off x="180000" y="761864"/>
            <a:ext cx="12154876" cy="0"/>
          </a:xfrm>
          <a:prstGeom prst="line">
            <a:avLst/>
          </a:prstGeom>
          <a:ln w="22225">
            <a:solidFill>
              <a:srgbClr val="4A49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63524" y="849475"/>
            <a:ext cx="61544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B5B7BC"/>
                </a:solidFill>
              </a:rPr>
              <a:t>Код</a:t>
            </a:r>
            <a:endParaRPr lang="ru-RU" dirty="0">
              <a:solidFill>
                <a:srgbClr val="9CC56C"/>
              </a:solidFill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6172074" y="1218808"/>
            <a:ext cx="5756400" cy="5479036"/>
          </a:xfrm>
          <a:prstGeom prst="rect">
            <a:avLst/>
          </a:prstGeom>
          <a:noFill/>
          <a:ln>
            <a:solidFill>
              <a:srgbClr val="4A4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/>
          <p:cNvSpPr/>
          <p:nvPr/>
        </p:nvSpPr>
        <p:spPr>
          <a:xfrm>
            <a:off x="263525" y="1218808"/>
            <a:ext cx="5756400" cy="5479036"/>
          </a:xfrm>
          <a:prstGeom prst="rect">
            <a:avLst/>
          </a:prstGeom>
          <a:noFill/>
          <a:ln>
            <a:solidFill>
              <a:srgbClr val="4A4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405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11916228" cy="563789"/>
          </a:xfrm>
        </p:spPr>
        <p:txBody>
          <a:bodyPr>
            <a:noAutofit/>
          </a:bodyPr>
          <a:lstStyle/>
          <a:p>
            <a:r>
              <a:rPr lang="ru-RU" sz="2800" dirty="0" smtClean="0">
                <a:solidFill>
                  <a:srgbClr val="965C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Жив ли поток?</a:t>
            </a:r>
            <a:endParaRPr lang="ru-RU" sz="2800" dirty="0">
              <a:solidFill>
                <a:srgbClr val="965C3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V="1">
            <a:off x="180000" y="0"/>
            <a:ext cx="0" cy="6858000"/>
          </a:xfrm>
          <a:prstGeom prst="line">
            <a:avLst/>
          </a:prstGeom>
          <a:ln w="22225">
            <a:solidFill>
              <a:srgbClr val="4A49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H="1">
            <a:off x="180000" y="180000"/>
            <a:ext cx="12154876" cy="0"/>
          </a:xfrm>
          <a:prstGeom prst="line">
            <a:avLst/>
          </a:prstGeom>
          <a:ln w="22225">
            <a:solidFill>
              <a:srgbClr val="4A49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>
            <a:off x="180000" y="761864"/>
            <a:ext cx="12154876" cy="0"/>
          </a:xfrm>
          <a:prstGeom prst="line">
            <a:avLst/>
          </a:prstGeom>
          <a:ln w="22225">
            <a:solidFill>
              <a:srgbClr val="4A49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63524" y="849475"/>
            <a:ext cx="61544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B5B7BC"/>
                </a:solidFill>
              </a:rPr>
              <a:t>Код</a:t>
            </a:r>
            <a:endParaRPr lang="ru-RU" dirty="0">
              <a:solidFill>
                <a:srgbClr val="9CC56C"/>
              </a:solidFill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6172074" y="1218808"/>
            <a:ext cx="5756400" cy="5479036"/>
          </a:xfrm>
          <a:prstGeom prst="rect">
            <a:avLst/>
          </a:prstGeom>
          <a:noFill/>
          <a:ln>
            <a:solidFill>
              <a:srgbClr val="4A4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/>
          <p:cNvSpPr/>
          <p:nvPr/>
        </p:nvSpPr>
        <p:spPr>
          <a:xfrm>
            <a:off x="263525" y="1218808"/>
            <a:ext cx="5756400" cy="5479036"/>
          </a:xfrm>
          <a:prstGeom prst="rect">
            <a:avLst/>
          </a:prstGeom>
          <a:noFill/>
          <a:ln>
            <a:solidFill>
              <a:srgbClr val="4A4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49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11916228" cy="563789"/>
          </a:xfrm>
        </p:spPr>
        <p:txBody>
          <a:bodyPr>
            <a:noAutofit/>
          </a:bodyPr>
          <a:lstStyle/>
          <a:p>
            <a:r>
              <a:rPr lang="ru-RU" sz="2800" dirty="0" smtClean="0">
                <a:solidFill>
                  <a:srgbClr val="965C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Присоединение потока</a:t>
            </a:r>
            <a:endParaRPr lang="ru-RU" sz="2800" dirty="0">
              <a:solidFill>
                <a:srgbClr val="965C3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V="1">
            <a:off x="180000" y="0"/>
            <a:ext cx="0" cy="6858000"/>
          </a:xfrm>
          <a:prstGeom prst="line">
            <a:avLst/>
          </a:prstGeom>
          <a:ln w="22225">
            <a:solidFill>
              <a:srgbClr val="4A49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H="1">
            <a:off x="180000" y="180000"/>
            <a:ext cx="12154876" cy="0"/>
          </a:xfrm>
          <a:prstGeom prst="line">
            <a:avLst/>
          </a:prstGeom>
          <a:ln w="22225">
            <a:solidFill>
              <a:srgbClr val="4A49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>
            <a:off x="180000" y="761864"/>
            <a:ext cx="12154876" cy="0"/>
          </a:xfrm>
          <a:prstGeom prst="line">
            <a:avLst/>
          </a:prstGeom>
          <a:ln w="22225">
            <a:solidFill>
              <a:srgbClr val="4A49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63524" y="849475"/>
            <a:ext cx="61544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B5B7BC"/>
                </a:solidFill>
              </a:rPr>
              <a:t>Код</a:t>
            </a:r>
            <a:endParaRPr lang="ru-RU" dirty="0">
              <a:solidFill>
                <a:srgbClr val="9CC56C"/>
              </a:solidFill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6172074" y="1218808"/>
            <a:ext cx="5756400" cy="5479036"/>
          </a:xfrm>
          <a:prstGeom prst="rect">
            <a:avLst/>
          </a:prstGeom>
          <a:noFill/>
          <a:ln>
            <a:solidFill>
              <a:srgbClr val="4A4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/>
          <p:cNvSpPr/>
          <p:nvPr/>
        </p:nvSpPr>
        <p:spPr>
          <a:xfrm>
            <a:off x="263525" y="1218808"/>
            <a:ext cx="5756400" cy="5479036"/>
          </a:xfrm>
          <a:prstGeom prst="rect">
            <a:avLst/>
          </a:prstGeom>
          <a:noFill/>
          <a:ln>
            <a:solidFill>
              <a:srgbClr val="4A4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307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11916228" cy="563789"/>
          </a:xfrm>
        </p:spPr>
        <p:txBody>
          <a:bodyPr>
            <a:noAutofit/>
          </a:bodyPr>
          <a:lstStyle/>
          <a:p>
            <a:r>
              <a:rPr lang="ru-RU" sz="2800" dirty="0" smtClean="0">
                <a:solidFill>
                  <a:srgbClr val="965C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Синхронизация</a:t>
            </a:r>
            <a:endParaRPr lang="ru-RU" sz="2800" dirty="0">
              <a:solidFill>
                <a:srgbClr val="965C3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V="1">
            <a:off x="180000" y="0"/>
            <a:ext cx="0" cy="6858000"/>
          </a:xfrm>
          <a:prstGeom prst="line">
            <a:avLst/>
          </a:prstGeom>
          <a:ln w="22225">
            <a:solidFill>
              <a:srgbClr val="4A49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H="1">
            <a:off x="180000" y="180000"/>
            <a:ext cx="12154876" cy="0"/>
          </a:xfrm>
          <a:prstGeom prst="line">
            <a:avLst/>
          </a:prstGeom>
          <a:ln w="22225">
            <a:solidFill>
              <a:srgbClr val="4A49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>
            <a:off x="180000" y="761864"/>
            <a:ext cx="12154876" cy="0"/>
          </a:xfrm>
          <a:prstGeom prst="line">
            <a:avLst/>
          </a:prstGeom>
          <a:ln w="22225">
            <a:solidFill>
              <a:srgbClr val="4A49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63524" y="849475"/>
            <a:ext cx="61544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B5B7BC"/>
                </a:solidFill>
              </a:rPr>
              <a:t>Код</a:t>
            </a:r>
            <a:endParaRPr lang="ru-RU" dirty="0">
              <a:solidFill>
                <a:srgbClr val="9CC56C"/>
              </a:solidFill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6172074" y="1218808"/>
            <a:ext cx="5756400" cy="5479036"/>
          </a:xfrm>
          <a:prstGeom prst="rect">
            <a:avLst/>
          </a:prstGeom>
          <a:noFill/>
          <a:ln>
            <a:solidFill>
              <a:srgbClr val="4A4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/>
          <p:cNvSpPr/>
          <p:nvPr/>
        </p:nvSpPr>
        <p:spPr>
          <a:xfrm>
            <a:off x="263525" y="1218808"/>
            <a:ext cx="5756400" cy="5479036"/>
          </a:xfrm>
          <a:prstGeom prst="rect">
            <a:avLst/>
          </a:prstGeom>
          <a:noFill/>
          <a:ln>
            <a:solidFill>
              <a:srgbClr val="4A4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04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11916228" cy="563789"/>
          </a:xfrm>
        </p:spPr>
        <p:txBody>
          <a:bodyPr>
            <a:noAutofit/>
          </a:bodyPr>
          <a:lstStyle/>
          <a:p>
            <a:r>
              <a:rPr lang="ru-RU" sz="2800" dirty="0" smtClean="0">
                <a:solidFill>
                  <a:srgbClr val="965C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Этапы жизни потока</a:t>
            </a:r>
            <a:endParaRPr lang="ru-RU" sz="2800" dirty="0">
              <a:solidFill>
                <a:srgbClr val="965C3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V="1">
            <a:off x="180000" y="0"/>
            <a:ext cx="0" cy="6858000"/>
          </a:xfrm>
          <a:prstGeom prst="line">
            <a:avLst/>
          </a:prstGeom>
          <a:ln w="22225">
            <a:solidFill>
              <a:srgbClr val="4A49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H="1">
            <a:off x="180000" y="180000"/>
            <a:ext cx="12154876" cy="0"/>
          </a:xfrm>
          <a:prstGeom prst="line">
            <a:avLst/>
          </a:prstGeom>
          <a:ln w="22225">
            <a:solidFill>
              <a:srgbClr val="4A49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>
            <a:off x="180000" y="761864"/>
            <a:ext cx="12154876" cy="0"/>
          </a:xfrm>
          <a:prstGeom prst="line">
            <a:avLst/>
          </a:prstGeom>
          <a:ln w="22225">
            <a:solidFill>
              <a:srgbClr val="4A49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63524" y="849475"/>
            <a:ext cx="61544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B5B7BC"/>
                </a:solidFill>
              </a:rPr>
              <a:t>Код</a:t>
            </a:r>
            <a:endParaRPr lang="ru-RU" dirty="0">
              <a:solidFill>
                <a:srgbClr val="9CC56C"/>
              </a:solidFill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6172074" y="1218808"/>
            <a:ext cx="5756400" cy="5479036"/>
          </a:xfrm>
          <a:prstGeom prst="rect">
            <a:avLst/>
          </a:prstGeom>
          <a:noFill/>
          <a:ln>
            <a:solidFill>
              <a:srgbClr val="4A4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/>
          <p:cNvSpPr/>
          <p:nvPr/>
        </p:nvSpPr>
        <p:spPr>
          <a:xfrm>
            <a:off x="263525" y="1218808"/>
            <a:ext cx="5756400" cy="5479036"/>
          </a:xfrm>
          <a:prstGeom prst="rect">
            <a:avLst/>
          </a:prstGeom>
          <a:noFill/>
          <a:ln>
            <a:solidFill>
              <a:srgbClr val="4A4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5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11916228" cy="563789"/>
          </a:xfrm>
        </p:spPr>
        <p:txBody>
          <a:bodyPr>
            <a:noAutofit/>
          </a:bodyPr>
          <a:lstStyle/>
          <a:p>
            <a:r>
              <a:rPr lang="ru-RU" sz="2800" dirty="0" smtClean="0">
                <a:solidFill>
                  <a:srgbClr val="965C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Проблемы класса </a:t>
            </a:r>
            <a:r>
              <a:rPr lang="en-US" sz="2800" dirty="0" smtClean="0">
                <a:solidFill>
                  <a:srgbClr val="965C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</a:t>
            </a:r>
            <a:endParaRPr lang="ru-RU" sz="2800" dirty="0">
              <a:solidFill>
                <a:srgbClr val="965C3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V="1">
            <a:off x="180000" y="0"/>
            <a:ext cx="0" cy="6858000"/>
          </a:xfrm>
          <a:prstGeom prst="line">
            <a:avLst/>
          </a:prstGeom>
          <a:ln w="22225">
            <a:solidFill>
              <a:srgbClr val="4A49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H="1">
            <a:off x="180000" y="180000"/>
            <a:ext cx="12154876" cy="0"/>
          </a:xfrm>
          <a:prstGeom prst="line">
            <a:avLst/>
          </a:prstGeom>
          <a:ln w="22225">
            <a:solidFill>
              <a:srgbClr val="4A49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>
            <a:off x="180000" y="761864"/>
            <a:ext cx="12154876" cy="0"/>
          </a:xfrm>
          <a:prstGeom prst="line">
            <a:avLst/>
          </a:prstGeom>
          <a:ln w="22225">
            <a:solidFill>
              <a:srgbClr val="4A49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Группа 13"/>
          <p:cNvGrpSpPr/>
          <p:nvPr/>
        </p:nvGrpSpPr>
        <p:grpSpPr>
          <a:xfrm>
            <a:off x="620454" y="1040216"/>
            <a:ext cx="10961946" cy="679050"/>
            <a:chOff x="620454" y="1182456"/>
            <a:chExt cx="10961946" cy="679050"/>
          </a:xfrm>
        </p:grpSpPr>
        <p:sp>
          <p:nvSpPr>
            <p:cNvPr id="32" name="TextBox 31"/>
            <p:cNvSpPr txBox="1"/>
            <p:nvPr/>
          </p:nvSpPr>
          <p:spPr>
            <a:xfrm>
              <a:off x="620454" y="1182456"/>
              <a:ext cx="42661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B5B7BC"/>
                  </a:solidFill>
                </a:rPr>
                <a:t>- </a:t>
              </a:r>
              <a:r>
                <a:rPr lang="en-US" dirty="0" smtClean="0">
                  <a:solidFill>
                    <a:srgbClr val="AE9446"/>
                  </a:solidFill>
                </a:rPr>
                <a:t>Date</a:t>
              </a:r>
              <a:r>
                <a:rPr lang="en-US" dirty="0" smtClean="0">
                  <a:solidFill>
                    <a:srgbClr val="B5B7BC"/>
                  </a:solidFill>
                </a:rPr>
                <a:t> </a:t>
              </a:r>
              <a:r>
                <a:rPr lang="ru-RU" dirty="0" smtClean="0">
                  <a:solidFill>
                    <a:srgbClr val="935B6D"/>
                  </a:solidFill>
                </a:rPr>
                <a:t>не поддерживает </a:t>
              </a:r>
              <a:r>
                <a:rPr lang="ru-RU" dirty="0" smtClean="0">
                  <a:solidFill>
                    <a:srgbClr val="B5B7BC"/>
                  </a:solidFill>
                </a:rPr>
                <a:t>временные зоны</a:t>
              </a:r>
              <a:endParaRPr lang="ru-RU" dirty="0">
                <a:solidFill>
                  <a:srgbClr val="AE9446"/>
                </a:solidFill>
              </a:endParaRPr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620454" y="1492174"/>
              <a:ext cx="1096194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 smtClean="0">
                  <a:solidFill>
                    <a:srgbClr val="B5B7BC"/>
                  </a:solidFill>
                </a:rPr>
                <a:t>Вся работа с </a:t>
              </a:r>
              <a:r>
                <a:rPr lang="en-US" dirty="0" smtClean="0">
                  <a:solidFill>
                    <a:srgbClr val="AE9446"/>
                  </a:solidFill>
                </a:rPr>
                <a:t>Date</a:t>
              </a:r>
              <a:r>
                <a:rPr lang="en-US" dirty="0" smtClean="0">
                  <a:solidFill>
                    <a:srgbClr val="B5B7BC"/>
                  </a:solidFill>
                </a:rPr>
                <a:t> </a:t>
              </a:r>
              <a:r>
                <a:rPr lang="ru-RU" dirty="0" smtClean="0">
                  <a:solidFill>
                    <a:srgbClr val="B5B7BC"/>
                  </a:solidFill>
                </a:rPr>
                <a:t>проходит во временной зоне, установленной в вашей системе.</a:t>
              </a:r>
              <a:endParaRPr lang="ru-RU" dirty="0">
                <a:solidFill>
                  <a:srgbClr val="B5B7BC"/>
                </a:solidFill>
              </a:endParaRPr>
            </a:p>
          </p:txBody>
        </p:sp>
      </p:grpSp>
      <p:grpSp>
        <p:nvGrpSpPr>
          <p:cNvPr id="5" name="Группа 4"/>
          <p:cNvGrpSpPr/>
          <p:nvPr/>
        </p:nvGrpSpPr>
        <p:grpSpPr>
          <a:xfrm>
            <a:off x="1190604" y="2082990"/>
            <a:ext cx="9821646" cy="2717889"/>
            <a:chOff x="1062916" y="2072365"/>
            <a:chExt cx="9821646" cy="2717889"/>
          </a:xfrm>
        </p:grpSpPr>
        <p:pic>
          <p:nvPicPr>
            <p:cNvPr id="34" name="Рисунок 3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2916" y="2446777"/>
              <a:ext cx="9821646" cy="2343477"/>
            </a:xfrm>
            <a:prstGeom prst="rect">
              <a:avLst/>
            </a:prstGeom>
            <a:ln>
              <a:solidFill>
                <a:srgbClr val="4A494A"/>
              </a:solidFill>
            </a:ln>
          </p:spPr>
        </p:pic>
        <p:sp>
          <p:nvSpPr>
            <p:cNvPr id="17" name="TextBox 16"/>
            <p:cNvSpPr txBox="1"/>
            <p:nvPr/>
          </p:nvSpPr>
          <p:spPr>
            <a:xfrm>
              <a:off x="1062916" y="2072365"/>
              <a:ext cx="6010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ru-RU" dirty="0" smtClean="0">
                  <a:solidFill>
                    <a:srgbClr val="B5B7BC"/>
                  </a:solidFill>
                </a:rPr>
                <a:t>Код</a:t>
              </a:r>
              <a:endParaRPr lang="ru-RU" dirty="0">
                <a:solidFill>
                  <a:srgbClr val="9CC56C"/>
                </a:solidFill>
              </a:endParaRPr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3615055" y="5164602"/>
            <a:ext cx="4972744" cy="1226725"/>
            <a:chOff x="3487367" y="4819162"/>
            <a:chExt cx="4972744" cy="1226725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87367" y="5302833"/>
              <a:ext cx="4972744" cy="743054"/>
            </a:xfrm>
            <a:prstGeom prst="rect">
              <a:avLst/>
            </a:prstGeom>
            <a:ln>
              <a:solidFill>
                <a:srgbClr val="4A494A"/>
              </a:solidFill>
            </a:ln>
          </p:spPr>
        </p:pic>
        <p:sp>
          <p:nvSpPr>
            <p:cNvPr id="9" name="Прямоугольник 8"/>
            <p:cNvSpPr/>
            <p:nvPr/>
          </p:nvSpPr>
          <p:spPr>
            <a:xfrm>
              <a:off x="7216386" y="5304647"/>
              <a:ext cx="484894" cy="741240"/>
            </a:xfrm>
            <a:prstGeom prst="rect">
              <a:avLst/>
            </a:prstGeom>
            <a:noFill/>
            <a:ln w="38100">
              <a:solidFill>
                <a:srgbClr val="AE94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Прямоугольник 24"/>
            <p:cNvSpPr/>
            <p:nvPr/>
          </p:nvSpPr>
          <p:spPr>
            <a:xfrm>
              <a:off x="5921153" y="5302833"/>
              <a:ext cx="336285" cy="743054"/>
            </a:xfrm>
            <a:prstGeom prst="rect">
              <a:avLst/>
            </a:prstGeom>
            <a:noFill/>
            <a:ln w="38100">
              <a:solidFill>
                <a:srgbClr val="AE94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87367" y="4933501"/>
              <a:ext cx="11303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ru-RU" dirty="0" smtClean="0">
                  <a:solidFill>
                    <a:srgbClr val="B5B7BC"/>
                  </a:solidFill>
                </a:rPr>
                <a:t>Результат</a:t>
              </a:r>
              <a:endParaRPr lang="ru-RU" dirty="0">
                <a:solidFill>
                  <a:srgbClr val="9CC56C"/>
                </a:solidFill>
              </a:endParaRPr>
            </a:p>
          </p:txBody>
        </p:sp>
        <p:cxnSp>
          <p:nvCxnSpPr>
            <p:cNvPr id="27" name="Прямая со стрелкой 26"/>
            <p:cNvCxnSpPr/>
            <p:nvPr/>
          </p:nvCxnSpPr>
          <p:spPr>
            <a:xfrm flipH="1">
              <a:off x="7448948" y="4884892"/>
              <a:ext cx="406399" cy="346188"/>
            </a:xfrm>
            <a:prstGeom prst="straightConnector1">
              <a:avLst/>
            </a:prstGeom>
            <a:ln w="38100" cap="sq" cmpd="sng">
              <a:solidFill>
                <a:srgbClr val="AE9446"/>
              </a:solidFill>
              <a:prstDash val="solid"/>
              <a:miter lim="800000"/>
              <a:headEnd type="diamon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/>
            <p:nvPr/>
          </p:nvCxnSpPr>
          <p:spPr>
            <a:xfrm>
              <a:off x="5848063" y="4819162"/>
              <a:ext cx="253364" cy="418417"/>
            </a:xfrm>
            <a:prstGeom prst="straightConnector1">
              <a:avLst/>
            </a:prstGeom>
            <a:ln w="38100" cap="sq" cmpd="sng">
              <a:solidFill>
                <a:srgbClr val="AE9446"/>
              </a:solidFill>
              <a:prstDash val="solid"/>
              <a:miter lim="800000"/>
              <a:headEnd type="diamon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829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11916228" cy="563789"/>
          </a:xfrm>
        </p:spPr>
        <p:txBody>
          <a:bodyPr>
            <a:noAutofit/>
          </a:bodyPr>
          <a:lstStyle/>
          <a:p>
            <a:r>
              <a:rPr lang="ru-RU" sz="2800" dirty="0" smtClean="0">
                <a:solidFill>
                  <a:srgbClr val="965C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Сравнение дат</a:t>
            </a:r>
            <a:endParaRPr lang="ru-RU" sz="2800" dirty="0">
              <a:solidFill>
                <a:srgbClr val="965C3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V="1">
            <a:off x="180000" y="0"/>
            <a:ext cx="0" cy="6858000"/>
          </a:xfrm>
          <a:prstGeom prst="line">
            <a:avLst/>
          </a:prstGeom>
          <a:ln w="22225">
            <a:solidFill>
              <a:srgbClr val="4A49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H="1">
            <a:off x="180000" y="180000"/>
            <a:ext cx="12154876" cy="0"/>
          </a:xfrm>
          <a:prstGeom prst="line">
            <a:avLst/>
          </a:prstGeom>
          <a:ln w="22225">
            <a:solidFill>
              <a:srgbClr val="4A49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>
            <a:off x="180000" y="761864"/>
            <a:ext cx="12154876" cy="0"/>
          </a:xfrm>
          <a:prstGeom prst="line">
            <a:avLst/>
          </a:prstGeom>
          <a:ln w="22225">
            <a:solidFill>
              <a:srgbClr val="4A49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Группа 3"/>
          <p:cNvGrpSpPr/>
          <p:nvPr/>
        </p:nvGrpSpPr>
        <p:grpSpPr>
          <a:xfrm>
            <a:off x="1363745" y="1311933"/>
            <a:ext cx="9464511" cy="2119280"/>
            <a:chOff x="1363745" y="1522649"/>
            <a:chExt cx="9464511" cy="2119280"/>
          </a:xfrm>
        </p:grpSpPr>
        <p:grpSp>
          <p:nvGrpSpPr>
            <p:cNvPr id="17" name="Группа 16"/>
            <p:cNvGrpSpPr/>
            <p:nvPr/>
          </p:nvGrpSpPr>
          <p:grpSpPr>
            <a:xfrm>
              <a:off x="1363746" y="1522649"/>
              <a:ext cx="9464510" cy="369332"/>
              <a:chOff x="1363746" y="3230416"/>
              <a:chExt cx="9464510" cy="36933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4494364" y="3230416"/>
                <a:ext cx="63338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B5B7BC"/>
                    </a:solidFill>
                  </a:rPr>
                  <a:t>- </a:t>
                </a:r>
                <a:r>
                  <a:rPr lang="ru-RU" dirty="0" smtClean="0">
                    <a:solidFill>
                      <a:srgbClr val="B5B7BC"/>
                    </a:solidFill>
                  </a:rPr>
                  <a:t>Проверяет даты на равенство</a:t>
                </a:r>
                <a:endParaRPr lang="ru-RU" dirty="0">
                  <a:solidFill>
                    <a:srgbClr val="B5B7BC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363746" y="3230416"/>
                <a:ext cx="271385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solidFill>
                      <a:srgbClr val="AE9446"/>
                    </a:solidFill>
                  </a:rPr>
                  <a:t>boolean</a:t>
                </a:r>
                <a:r>
                  <a:rPr lang="en-US" dirty="0">
                    <a:solidFill>
                      <a:srgbClr val="AE9446"/>
                    </a:solidFill>
                  </a:rPr>
                  <a:t> </a:t>
                </a:r>
                <a:r>
                  <a:rPr lang="en-US" dirty="0" smtClean="0">
                    <a:solidFill>
                      <a:srgbClr val="935B6D"/>
                    </a:solidFill>
                  </a:rPr>
                  <a:t>equals</a:t>
                </a:r>
                <a:r>
                  <a:rPr lang="en-US" dirty="0" smtClean="0">
                    <a:solidFill>
                      <a:srgbClr val="B5B7BC"/>
                    </a:solidFill>
                  </a:rPr>
                  <a:t>(Object </a:t>
                </a:r>
                <a:r>
                  <a:rPr lang="en-US" dirty="0" err="1" smtClean="0">
                    <a:solidFill>
                      <a:srgbClr val="9CC56C"/>
                    </a:solidFill>
                  </a:rPr>
                  <a:t>obj</a:t>
                </a:r>
                <a:r>
                  <a:rPr lang="en-US" dirty="0" smtClean="0">
                    <a:solidFill>
                      <a:srgbClr val="B5B7BC"/>
                    </a:solidFill>
                  </a:rPr>
                  <a:t>)</a:t>
                </a:r>
                <a:endParaRPr lang="ru-RU" dirty="0">
                  <a:solidFill>
                    <a:srgbClr val="B5B7BC"/>
                  </a:solidFill>
                </a:endParaRPr>
              </a:p>
            </p:txBody>
          </p:sp>
        </p:grpSp>
        <p:grpSp>
          <p:nvGrpSpPr>
            <p:cNvPr id="24" name="Группа 23"/>
            <p:cNvGrpSpPr/>
            <p:nvPr/>
          </p:nvGrpSpPr>
          <p:grpSpPr>
            <a:xfrm>
              <a:off x="1363745" y="2120624"/>
              <a:ext cx="9464510" cy="646331"/>
              <a:chOff x="1363745" y="3602495"/>
              <a:chExt cx="9464510" cy="646331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494363" y="3602495"/>
                <a:ext cx="633389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B5B7BC"/>
                    </a:solidFill>
                  </a:rPr>
                  <a:t>- </a:t>
                </a:r>
                <a:r>
                  <a:rPr lang="ru-RU" dirty="0" smtClean="0">
                    <a:solidFill>
                      <a:srgbClr val="B5B7BC"/>
                    </a:solidFill>
                  </a:rPr>
                  <a:t>Проверяет, что дата, для которой вызывается метод, раньше даты, указанной в параметре </a:t>
                </a:r>
                <a:r>
                  <a:rPr lang="en-US" dirty="0">
                    <a:solidFill>
                      <a:srgbClr val="9CC56C"/>
                    </a:solidFill>
                  </a:rPr>
                  <a:t>when</a:t>
                </a:r>
                <a:r>
                  <a:rPr lang="ru-RU" dirty="0" smtClean="0">
                    <a:solidFill>
                      <a:srgbClr val="B5B7BC"/>
                    </a:solidFill>
                  </a:rPr>
                  <a:t> </a:t>
                </a:r>
                <a:endParaRPr lang="ru-RU" dirty="0">
                  <a:solidFill>
                    <a:srgbClr val="B5B7BC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363745" y="3602495"/>
                <a:ext cx="281496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solidFill>
                      <a:srgbClr val="AE9446"/>
                    </a:solidFill>
                  </a:rPr>
                  <a:t>boolean</a:t>
                </a:r>
                <a:r>
                  <a:rPr lang="en-US" dirty="0">
                    <a:solidFill>
                      <a:srgbClr val="AE9446"/>
                    </a:solidFill>
                  </a:rPr>
                  <a:t> </a:t>
                </a:r>
                <a:r>
                  <a:rPr lang="en-US" dirty="0" smtClean="0">
                    <a:solidFill>
                      <a:srgbClr val="935B6D"/>
                    </a:solidFill>
                  </a:rPr>
                  <a:t>before</a:t>
                </a:r>
                <a:r>
                  <a:rPr lang="en-US" dirty="0" smtClean="0">
                    <a:solidFill>
                      <a:srgbClr val="B5B7BC"/>
                    </a:solidFill>
                  </a:rPr>
                  <a:t>(Date </a:t>
                </a:r>
                <a:r>
                  <a:rPr lang="en-US" dirty="0" smtClean="0">
                    <a:solidFill>
                      <a:srgbClr val="9CC56C"/>
                    </a:solidFill>
                  </a:rPr>
                  <a:t>when</a:t>
                </a:r>
                <a:r>
                  <a:rPr lang="en-US" dirty="0" smtClean="0">
                    <a:solidFill>
                      <a:srgbClr val="B5B7BC"/>
                    </a:solidFill>
                  </a:rPr>
                  <a:t>)</a:t>
                </a:r>
                <a:endParaRPr lang="ru-RU" dirty="0">
                  <a:solidFill>
                    <a:srgbClr val="B5B7BC"/>
                  </a:solidFill>
                </a:endParaRPr>
              </a:p>
            </p:txBody>
          </p:sp>
        </p:grpSp>
        <p:grpSp>
          <p:nvGrpSpPr>
            <p:cNvPr id="29" name="Группа 28"/>
            <p:cNvGrpSpPr/>
            <p:nvPr/>
          </p:nvGrpSpPr>
          <p:grpSpPr>
            <a:xfrm>
              <a:off x="1363745" y="2995598"/>
              <a:ext cx="9464510" cy="646331"/>
              <a:chOff x="1363745" y="4248826"/>
              <a:chExt cx="9464510" cy="646331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494363" y="4248826"/>
                <a:ext cx="633389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B5B7BC"/>
                    </a:solidFill>
                  </a:rPr>
                  <a:t>- </a:t>
                </a:r>
                <a:r>
                  <a:rPr lang="ru-RU" dirty="0" smtClean="0">
                    <a:solidFill>
                      <a:srgbClr val="B5B7BC"/>
                    </a:solidFill>
                  </a:rPr>
                  <a:t>Проверяет, что дата, для которой вызывается метод, позже даты, указанной в параметре </a:t>
                </a:r>
                <a:r>
                  <a:rPr lang="en-US" dirty="0">
                    <a:solidFill>
                      <a:srgbClr val="9CC56C"/>
                    </a:solidFill>
                  </a:rPr>
                  <a:t>when</a:t>
                </a:r>
                <a:r>
                  <a:rPr lang="ru-RU" dirty="0" smtClean="0">
                    <a:solidFill>
                      <a:srgbClr val="B5B7BC"/>
                    </a:solidFill>
                  </a:rPr>
                  <a:t> </a:t>
                </a:r>
                <a:endParaRPr lang="ru-RU" dirty="0">
                  <a:solidFill>
                    <a:srgbClr val="B5B7BC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363745" y="4248826"/>
                <a:ext cx="271385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solidFill>
                      <a:srgbClr val="AE9446"/>
                    </a:solidFill>
                  </a:rPr>
                  <a:t>boolean</a:t>
                </a:r>
                <a:r>
                  <a:rPr lang="en-US" dirty="0">
                    <a:solidFill>
                      <a:srgbClr val="AE9446"/>
                    </a:solidFill>
                  </a:rPr>
                  <a:t> </a:t>
                </a:r>
                <a:r>
                  <a:rPr lang="en-US" dirty="0" smtClean="0">
                    <a:solidFill>
                      <a:srgbClr val="935B6D"/>
                    </a:solidFill>
                  </a:rPr>
                  <a:t>after</a:t>
                </a:r>
                <a:r>
                  <a:rPr lang="en-US" dirty="0" smtClean="0">
                    <a:solidFill>
                      <a:srgbClr val="B5B7BC"/>
                    </a:solidFill>
                  </a:rPr>
                  <a:t>(Date </a:t>
                </a:r>
                <a:r>
                  <a:rPr lang="en-US" dirty="0">
                    <a:solidFill>
                      <a:srgbClr val="9CC56C"/>
                    </a:solidFill>
                  </a:rPr>
                  <a:t>when</a:t>
                </a:r>
                <a:r>
                  <a:rPr lang="en-US" dirty="0" smtClean="0">
                    <a:solidFill>
                      <a:srgbClr val="B5B7BC"/>
                    </a:solidFill>
                  </a:rPr>
                  <a:t>)</a:t>
                </a:r>
                <a:endParaRPr lang="ru-RU" dirty="0">
                  <a:solidFill>
                    <a:srgbClr val="B5B7BC"/>
                  </a:solidFill>
                </a:endParaRPr>
              </a:p>
            </p:txBody>
          </p:sp>
        </p:grpSp>
      </p:grp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502" y="3704282"/>
            <a:ext cx="8945223" cy="1867161"/>
          </a:xfrm>
          <a:prstGeom prst="rect">
            <a:avLst/>
          </a:prstGeom>
          <a:ln>
            <a:solidFill>
              <a:srgbClr val="4A494A"/>
            </a:solidFill>
          </a:ln>
        </p:spPr>
      </p:pic>
    </p:spTree>
    <p:extLst>
      <p:ext uri="{BB962C8B-B14F-4D97-AF65-F5344CB8AC3E}">
        <p14:creationId xmlns:p14="http://schemas.microsoft.com/office/powerpoint/2010/main" val="330179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 flipV="1">
            <a:off x="180000" y="0"/>
            <a:ext cx="0" cy="6858000"/>
          </a:xfrm>
          <a:prstGeom prst="line">
            <a:avLst/>
          </a:prstGeom>
          <a:ln w="22225">
            <a:solidFill>
              <a:srgbClr val="4A49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H="1">
            <a:off x="180000" y="180000"/>
            <a:ext cx="12154876" cy="0"/>
          </a:xfrm>
          <a:prstGeom prst="line">
            <a:avLst/>
          </a:prstGeom>
          <a:ln w="22225">
            <a:solidFill>
              <a:srgbClr val="4A49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748797" y="3105835"/>
            <a:ext cx="2694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AE9446"/>
                </a:solidFill>
              </a:rPr>
              <a:t>Java: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935B6D"/>
                </a:solidFill>
              </a:rPr>
              <a:t>Threads</a:t>
            </a:r>
            <a:endParaRPr lang="ru-RU" sz="3600" dirty="0">
              <a:solidFill>
                <a:srgbClr val="935B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74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11916228" cy="563789"/>
          </a:xfrm>
        </p:spPr>
        <p:txBody>
          <a:bodyPr>
            <a:noAutofit/>
          </a:bodyPr>
          <a:lstStyle/>
          <a:p>
            <a:r>
              <a:rPr lang="ru-RU" sz="2800" dirty="0" smtClean="0">
                <a:solidFill>
                  <a:srgbClr val="965C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Что такое поток?</a:t>
            </a:r>
            <a:endParaRPr lang="ru-RU" sz="2800" dirty="0">
              <a:solidFill>
                <a:srgbClr val="965C3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V="1">
            <a:off x="180000" y="0"/>
            <a:ext cx="0" cy="6858000"/>
          </a:xfrm>
          <a:prstGeom prst="line">
            <a:avLst/>
          </a:prstGeom>
          <a:ln w="22225">
            <a:solidFill>
              <a:srgbClr val="4A49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H="1">
            <a:off x="180000" y="180000"/>
            <a:ext cx="12154876" cy="0"/>
          </a:xfrm>
          <a:prstGeom prst="line">
            <a:avLst/>
          </a:prstGeom>
          <a:ln w="22225">
            <a:solidFill>
              <a:srgbClr val="4A49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>
            <a:off x="180000" y="761864"/>
            <a:ext cx="12154876" cy="0"/>
          </a:xfrm>
          <a:prstGeom prst="line">
            <a:avLst/>
          </a:prstGeom>
          <a:ln w="22225">
            <a:solidFill>
              <a:srgbClr val="4A49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1662728" y="979313"/>
            <a:ext cx="88665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AE9446"/>
                </a:solidFill>
              </a:rPr>
              <a:t>Поток</a:t>
            </a:r>
            <a:r>
              <a:rPr lang="ru-RU" dirty="0">
                <a:solidFill>
                  <a:srgbClr val="B5B7BC"/>
                </a:solidFill>
              </a:rPr>
              <a:t> (ветвь исполнения) в </a:t>
            </a:r>
            <a:r>
              <a:rPr lang="ru-RU" dirty="0" err="1">
                <a:solidFill>
                  <a:srgbClr val="B5B7BC"/>
                </a:solidFill>
              </a:rPr>
              <a:t>Java</a:t>
            </a:r>
            <a:r>
              <a:rPr lang="ru-RU" dirty="0">
                <a:solidFill>
                  <a:srgbClr val="B5B7BC"/>
                </a:solidFill>
              </a:rPr>
              <a:t> — это отдельная последовательность выполнения команд в коде. </a:t>
            </a:r>
            <a:r>
              <a:rPr lang="ru-RU" dirty="0" smtClean="0">
                <a:solidFill>
                  <a:srgbClr val="B5B7BC"/>
                </a:solidFill>
              </a:rPr>
              <a:t>Каждый </a:t>
            </a:r>
            <a:r>
              <a:rPr lang="ru-RU" dirty="0">
                <a:solidFill>
                  <a:srgbClr val="B5B7BC"/>
                </a:solidFill>
              </a:rPr>
              <a:t>из них работает независимо </a:t>
            </a:r>
            <a:r>
              <a:rPr lang="ru-RU" dirty="0" smtClean="0">
                <a:solidFill>
                  <a:srgbClr val="B5B7BC"/>
                </a:solidFill>
              </a:rPr>
              <a:t>от других.</a:t>
            </a:r>
            <a:endParaRPr lang="ru-RU" dirty="0">
              <a:solidFill>
                <a:srgbClr val="B5B7BC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662728" y="1691208"/>
            <a:ext cx="88665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AE9446"/>
                </a:solidFill>
              </a:rPr>
              <a:t>Процесс</a:t>
            </a:r>
            <a:r>
              <a:rPr lang="ru-RU" dirty="0">
                <a:solidFill>
                  <a:srgbClr val="B5B7BC"/>
                </a:solidFill>
              </a:rPr>
              <a:t> — это совокупность кода и данных, разделяющих общее виртуальное адресное пространство.</a:t>
            </a:r>
          </a:p>
        </p:txBody>
      </p:sp>
      <p:grpSp>
        <p:nvGrpSpPr>
          <p:cNvPr id="80" name="Группа 79"/>
          <p:cNvGrpSpPr/>
          <p:nvPr/>
        </p:nvGrpSpPr>
        <p:grpSpPr>
          <a:xfrm>
            <a:off x="3576000" y="2630646"/>
            <a:ext cx="5040000" cy="3488191"/>
            <a:chOff x="3705694" y="2630646"/>
            <a:chExt cx="5040000" cy="3488191"/>
          </a:xfrm>
        </p:grpSpPr>
        <p:grpSp>
          <p:nvGrpSpPr>
            <p:cNvPr id="63" name="Группа 62"/>
            <p:cNvGrpSpPr/>
            <p:nvPr/>
          </p:nvGrpSpPr>
          <p:grpSpPr>
            <a:xfrm>
              <a:off x="3705694" y="3222247"/>
              <a:ext cx="5040000" cy="2329033"/>
              <a:chOff x="3705694" y="2441197"/>
              <a:chExt cx="5040000" cy="2329033"/>
            </a:xfrm>
          </p:grpSpPr>
          <p:grpSp>
            <p:nvGrpSpPr>
              <p:cNvPr id="62" name="Группа 61"/>
              <p:cNvGrpSpPr/>
              <p:nvPr/>
            </p:nvGrpSpPr>
            <p:grpSpPr>
              <a:xfrm>
                <a:off x="3705694" y="4040898"/>
                <a:ext cx="5040000" cy="729332"/>
                <a:chOff x="3705694" y="4040898"/>
                <a:chExt cx="5040000" cy="729332"/>
              </a:xfrm>
            </p:grpSpPr>
            <p:grpSp>
              <p:nvGrpSpPr>
                <p:cNvPr id="8" name="Группа 7"/>
                <p:cNvGrpSpPr/>
                <p:nvPr/>
              </p:nvGrpSpPr>
              <p:grpSpPr>
                <a:xfrm>
                  <a:off x="3705694" y="4040898"/>
                  <a:ext cx="5040000" cy="360000"/>
                  <a:chOff x="3705694" y="4040898"/>
                  <a:chExt cx="5040000" cy="360000"/>
                </a:xfrm>
              </p:grpSpPr>
              <p:sp>
                <p:nvSpPr>
                  <p:cNvPr id="21" name="Прямоугольник 20"/>
                  <p:cNvSpPr/>
                  <p:nvPr/>
                </p:nvSpPr>
                <p:spPr>
                  <a:xfrm>
                    <a:off x="3705694" y="4040898"/>
                    <a:ext cx="360000" cy="360000"/>
                  </a:xfrm>
                  <a:prstGeom prst="rect">
                    <a:avLst/>
                  </a:prstGeom>
                  <a:noFill/>
                  <a:ln w="38100">
                    <a:solidFill>
                      <a:srgbClr val="AE944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22" name="Прямоугольник 21"/>
                  <p:cNvSpPr/>
                  <p:nvPr/>
                </p:nvSpPr>
                <p:spPr>
                  <a:xfrm>
                    <a:off x="4065694" y="4040898"/>
                    <a:ext cx="360000" cy="360000"/>
                  </a:xfrm>
                  <a:prstGeom prst="rect">
                    <a:avLst/>
                  </a:prstGeom>
                  <a:noFill/>
                  <a:ln w="38100">
                    <a:solidFill>
                      <a:srgbClr val="AE944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23" name="Прямоугольник 22"/>
                  <p:cNvSpPr/>
                  <p:nvPr/>
                </p:nvSpPr>
                <p:spPr>
                  <a:xfrm>
                    <a:off x="4425694" y="4040898"/>
                    <a:ext cx="360000" cy="360000"/>
                  </a:xfrm>
                  <a:prstGeom prst="rect">
                    <a:avLst/>
                  </a:prstGeom>
                  <a:noFill/>
                  <a:ln w="38100">
                    <a:solidFill>
                      <a:srgbClr val="AE944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24" name="Прямоугольник 23"/>
                  <p:cNvSpPr/>
                  <p:nvPr/>
                </p:nvSpPr>
                <p:spPr>
                  <a:xfrm>
                    <a:off x="4785694" y="4040898"/>
                    <a:ext cx="360000" cy="360000"/>
                  </a:xfrm>
                  <a:prstGeom prst="rect">
                    <a:avLst/>
                  </a:prstGeom>
                  <a:noFill/>
                  <a:ln w="38100">
                    <a:solidFill>
                      <a:srgbClr val="AE944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25" name="Прямоугольник 24"/>
                  <p:cNvSpPr/>
                  <p:nvPr/>
                </p:nvSpPr>
                <p:spPr>
                  <a:xfrm>
                    <a:off x="5145694" y="4040898"/>
                    <a:ext cx="360000" cy="360000"/>
                  </a:xfrm>
                  <a:prstGeom prst="rect">
                    <a:avLst/>
                  </a:prstGeom>
                  <a:noFill/>
                  <a:ln w="38100">
                    <a:solidFill>
                      <a:srgbClr val="AE944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26" name="Прямоугольник 25"/>
                  <p:cNvSpPr/>
                  <p:nvPr/>
                </p:nvSpPr>
                <p:spPr>
                  <a:xfrm>
                    <a:off x="5505694" y="4040898"/>
                    <a:ext cx="360000" cy="360000"/>
                  </a:xfrm>
                  <a:prstGeom prst="rect">
                    <a:avLst/>
                  </a:prstGeom>
                  <a:noFill/>
                  <a:ln w="38100">
                    <a:solidFill>
                      <a:srgbClr val="AE944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27" name="Прямоугольник 26"/>
                  <p:cNvSpPr/>
                  <p:nvPr/>
                </p:nvSpPr>
                <p:spPr>
                  <a:xfrm>
                    <a:off x="5865694" y="4040898"/>
                    <a:ext cx="360000" cy="360000"/>
                  </a:xfrm>
                  <a:prstGeom prst="rect">
                    <a:avLst/>
                  </a:prstGeom>
                  <a:noFill/>
                  <a:ln w="38100">
                    <a:solidFill>
                      <a:srgbClr val="AE944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28" name="Прямоугольник 27"/>
                  <p:cNvSpPr/>
                  <p:nvPr/>
                </p:nvSpPr>
                <p:spPr>
                  <a:xfrm>
                    <a:off x="6225694" y="4040898"/>
                    <a:ext cx="360000" cy="360000"/>
                  </a:xfrm>
                  <a:prstGeom prst="rect">
                    <a:avLst/>
                  </a:prstGeom>
                  <a:noFill/>
                  <a:ln w="38100">
                    <a:solidFill>
                      <a:srgbClr val="AE944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29" name="Прямоугольник 28"/>
                  <p:cNvSpPr/>
                  <p:nvPr/>
                </p:nvSpPr>
                <p:spPr>
                  <a:xfrm>
                    <a:off x="6585694" y="4040898"/>
                    <a:ext cx="360000" cy="360000"/>
                  </a:xfrm>
                  <a:prstGeom prst="rect">
                    <a:avLst/>
                  </a:prstGeom>
                  <a:noFill/>
                  <a:ln w="38100">
                    <a:solidFill>
                      <a:srgbClr val="AE944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30" name="Прямоугольник 29"/>
                  <p:cNvSpPr/>
                  <p:nvPr/>
                </p:nvSpPr>
                <p:spPr>
                  <a:xfrm>
                    <a:off x="6945694" y="4040898"/>
                    <a:ext cx="360000" cy="360000"/>
                  </a:xfrm>
                  <a:prstGeom prst="rect">
                    <a:avLst/>
                  </a:prstGeom>
                  <a:noFill/>
                  <a:ln w="38100">
                    <a:solidFill>
                      <a:srgbClr val="AE944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31" name="Прямоугольник 30"/>
                  <p:cNvSpPr/>
                  <p:nvPr/>
                </p:nvSpPr>
                <p:spPr>
                  <a:xfrm>
                    <a:off x="7305694" y="4040898"/>
                    <a:ext cx="360000" cy="360000"/>
                  </a:xfrm>
                  <a:prstGeom prst="rect">
                    <a:avLst/>
                  </a:prstGeom>
                  <a:noFill/>
                  <a:ln w="38100">
                    <a:solidFill>
                      <a:srgbClr val="AE944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32" name="Прямоугольник 31"/>
                  <p:cNvSpPr/>
                  <p:nvPr/>
                </p:nvSpPr>
                <p:spPr>
                  <a:xfrm>
                    <a:off x="7665694" y="4040898"/>
                    <a:ext cx="360000" cy="360000"/>
                  </a:xfrm>
                  <a:prstGeom prst="rect">
                    <a:avLst/>
                  </a:prstGeom>
                  <a:noFill/>
                  <a:ln w="38100">
                    <a:solidFill>
                      <a:srgbClr val="AE944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33" name="Прямоугольник 32"/>
                  <p:cNvSpPr/>
                  <p:nvPr/>
                </p:nvSpPr>
                <p:spPr>
                  <a:xfrm>
                    <a:off x="8025694" y="4040898"/>
                    <a:ext cx="360000" cy="360000"/>
                  </a:xfrm>
                  <a:prstGeom prst="rect">
                    <a:avLst/>
                  </a:prstGeom>
                  <a:noFill/>
                  <a:ln w="38100">
                    <a:solidFill>
                      <a:srgbClr val="AE944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34" name="Прямоугольник 33"/>
                  <p:cNvSpPr/>
                  <p:nvPr/>
                </p:nvSpPr>
                <p:spPr>
                  <a:xfrm>
                    <a:off x="8385694" y="4040898"/>
                    <a:ext cx="360000" cy="360000"/>
                  </a:xfrm>
                  <a:prstGeom prst="rect">
                    <a:avLst/>
                  </a:prstGeom>
                  <a:noFill/>
                  <a:ln w="38100">
                    <a:solidFill>
                      <a:srgbClr val="AE944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  <p:sp>
              <p:nvSpPr>
                <p:cNvPr id="37" name="Прямоугольник 36"/>
                <p:cNvSpPr/>
                <p:nvPr/>
              </p:nvSpPr>
              <p:spPr>
                <a:xfrm>
                  <a:off x="5421447" y="4400898"/>
                  <a:ext cx="1608494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ru-RU" dirty="0" smtClean="0">
                      <a:solidFill>
                        <a:srgbClr val="AE9446"/>
                      </a:solidFill>
                    </a:rPr>
                    <a:t>Главный поток</a:t>
                  </a:r>
                  <a:endParaRPr lang="ru-RU" dirty="0">
                    <a:solidFill>
                      <a:srgbClr val="B5B7BC"/>
                    </a:solidFill>
                  </a:endParaRPr>
                </a:p>
              </p:txBody>
            </p:sp>
          </p:grpSp>
          <p:grpSp>
            <p:nvGrpSpPr>
              <p:cNvPr id="9" name="Группа 8"/>
              <p:cNvGrpSpPr/>
              <p:nvPr/>
            </p:nvGrpSpPr>
            <p:grpSpPr>
              <a:xfrm>
                <a:off x="5145694" y="2441197"/>
                <a:ext cx="2880000" cy="743883"/>
                <a:chOff x="4817438" y="2352090"/>
                <a:chExt cx="2880000" cy="743883"/>
              </a:xfrm>
            </p:grpSpPr>
            <p:grpSp>
              <p:nvGrpSpPr>
                <p:cNvPr id="5" name="Группа 4"/>
                <p:cNvGrpSpPr/>
                <p:nvPr/>
              </p:nvGrpSpPr>
              <p:grpSpPr>
                <a:xfrm>
                  <a:off x="4817438" y="2735973"/>
                  <a:ext cx="2880000" cy="360000"/>
                  <a:chOff x="5250008" y="2869323"/>
                  <a:chExt cx="2880000" cy="360000"/>
                </a:xfrm>
              </p:grpSpPr>
              <p:sp>
                <p:nvSpPr>
                  <p:cNvPr id="10" name="Прямоугольник 9"/>
                  <p:cNvSpPr/>
                  <p:nvPr/>
                </p:nvSpPr>
                <p:spPr>
                  <a:xfrm>
                    <a:off x="5250008" y="2869323"/>
                    <a:ext cx="360000" cy="360000"/>
                  </a:xfrm>
                  <a:prstGeom prst="rect">
                    <a:avLst/>
                  </a:prstGeom>
                  <a:solidFill>
                    <a:srgbClr val="AE9446"/>
                  </a:solidFill>
                  <a:ln w="38100">
                    <a:solidFill>
                      <a:srgbClr val="4A494A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4" name="Прямоугольник 13"/>
                  <p:cNvSpPr/>
                  <p:nvPr/>
                </p:nvSpPr>
                <p:spPr>
                  <a:xfrm>
                    <a:off x="5610008" y="2869323"/>
                    <a:ext cx="360000" cy="360000"/>
                  </a:xfrm>
                  <a:prstGeom prst="rect">
                    <a:avLst/>
                  </a:prstGeom>
                  <a:solidFill>
                    <a:srgbClr val="AE9446"/>
                  </a:solidFill>
                  <a:ln w="38100">
                    <a:solidFill>
                      <a:srgbClr val="4A494A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5" name="Прямоугольник 14"/>
                  <p:cNvSpPr/>
                  <p:nvPr/>
                </p:nvSpPr>
                <p:spPr>
                  <a:xfrm>
                    <a:off x="5970008" y="2869323"/>
                    <a:ext cx="360000" cy="360000"/>
                  </a:xfrm>
                  <a:prstGeom prst="rect">
                    <a:avLst/>
                  </a:prstGeom>
                  <a:solidFill>
                    <a:srgbClr val="AE9446"/>
                  </a:solidFill>
                  <a:ln w="38100">
                    <a:solidFill>
                      <a:srgbClr val="4A494A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6" name="Прямоугольник 15"/>
                  <p:cNvSpPr/>
                  <p:nvPr/>
                </p:nvSpPr>
                <p:spPr>
                  <a:xfrm>
                    <a:off x="6330008" y="2869323"/>
                    <a:ext cx="360000" cy="360000"/>
                  </a:xfrm>
                  <a:prstGeom prst="rect">
                    <a:avLst/>
                  </a:prstGeom>
                  <a:solidFill>
                    <a:srgbClr val="AE9446"/>
                  </a:solidFill>
                  <a:ln w="38100">
                    <a:solidFill>
                      <a:srgbClr val="4A494A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7" name="Прямоугольник 16"/>
                  <p:cNvSpPr/>
                  <p:nvPr/>
                </p:nvSpPr>
                <p:spPr>
                  <a:xfrm>
                    <a:off x="6690008" y="2869323"/>
                    <a:ext cx="360000" cy="360000"/>
                  </a:xfrm>
                  <a:prstGeom prst="rect">
                    <a:avLst/>
                  </a:prstGeom>
                  <a:solidFill>
                    <a:srgbClr val="AE9446"/>
                  </a:solidFill>
                  <a:ln w="38100">
                    <a:solidFill>
                      <a:srgbClr val="4A494A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8" name="Прямоугольник 17"/>
                  <p:cNvSpPr/>
                  <p:nvPr/>
                </p:nvSpPr>
                <p:spPr>
                  <a:xfrm>
                    <a:off x="7050008" y="2869323"/>
                    <a:ext cx="360000" cy="360000"/>
                  </a:xfrm>
                  <a:prstGeom prst="rect">
                    <a:avLst/>
                  </a:prstGeom>
                  <a:solidFill>
                    <a:srgbClr val="AE9446"/>
                  </a:solidFill>
                  <a:ln w="38100">
                    <a:solidFill>
                      <a:srgbClr val="4A494A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9" name="Прямоугольник 18"/>
                  <p:cNvSpPr/>
                  <p:nvPr/>
                </p:nvSpPr>
                <p:spPr>
                  <a:xfrm>
                    <a:off x="7410008" y="2869323"/>
                    <a:ext cx="360000" cy="360000"/>
                  </a:xfrm>
                  <a:prstGeom prst="rect">
                    <a:avLst/>
                  </a:prstGeom>
                  <a:solidFill>
                    <a:srgbClr val="AE9446"/>
                  </a:solidFill>
                  <a:ln w="38100">
                    <a:solidFill>
                      <a:srgbClr val="4A494A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20" name="Прямоугольник 19"/>
                  <p:cNvSpPr/>
                  <p:nvPr/>
                </p:nvSpPr>
                <p:spPr>
                  <a:xfrm>
                    <a:off x="7770008" y="2869323"/>
                    <a:ext cx="360000" cy="360000"/>
                  </a:xfrm>
                  <a:prstGeom prst="rect">
                    <a:avLst/>
                  </a:prstGeom>
                  <a:solidFill>
                    <a:srgbClr val="AE9446"/>
                  </a:solidFill>
                  <a:ln w="38100">
                    <a:solidFill>
                      <a:srgbClr val="4A494A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  <p:sp>
              <p:nvSpPr>
                <p:cNvPr id="38" name="Прямоугольник 37"/>
                <p:cNvSpPr/>
                <p:nvPr/>
              </p:nvSpPr>
              <p:spPr>
                <a:xfrm>
                  <a:off x="5356366" y="2352090"/>
                  <a:ext cx="1802144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ru-RU" dirty="0" smtClean="0">
                      <a:solidFill>
                        <a:srgbClr val="AE9446"/>
                      </a:solidFill>
                    </a:rPr>
                    <a:t>Побочный поток</a:t>
                  </a:r>
                  <a:endParaRPr lang="ru-RU" dirty="0">
                    <a:solidFill>
                      <a:srgbClr val="B5B7BC"/>
                    </a:solidFill>
                  </a:endParaRPr>
                </a:p>
              </p:txBody>
            </p:sp>
          </p:grpSp>
          <p:cxnSp>
            <p:nvCxnSpPr>
              <p:cNvPr id="40" name="Прямая со стрелкой 39"/>
              <p:cNvCxnSpPr/>
              <p:nvPr/>
            </p:nvCxnSpPr>
            <p:spPr>
              <a:xfrm flipV="1">
                <a:off x="3705694" y="3838575"/>
                <a:ext cx="1620000" cy="0"/>
              </a:xfrm>
              <a:prstGeom prst="straightConnector1">
                <a:avLst/>
              </a:prstGeom>
              <a:ln w="38100" cap="sq" cmpd="sng">
                <a:solidFill>
                  <a:srgbClr val="AE9446"/>
                </a:solidFill>
                <a:prstDash val="solid"/>
                <a:miter lim="800000"/>
                <a:headEnd type="diamon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>
              <a:xfrm flipV="1">
                <a:off x="5325694" y="3286125"/>
                <a:ext cx="0" cy="552450"/>
              </a:xfrm>
              <a:prstGeom prst="line">
                <a:avLst/>
              </a:prstGeom>
              <a:ln w="38100" cap="sq" cmpd="sng">
                <a:solidFill>
                  <a:srgbClr val="AE9446"/>
                </a:solidFill>
                <a:prstDash val="sysDash"/>
                <a:miter lim="800000"/>
                <a:headEnd type="diamond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 стрелкой 44"/>
              <p:cNvCxnSpPr/>
              <p:nvPr/>
            </p:nvCxnSpPr>
            <p:spPr>
              <a:xfrm>
                <a:off x="5328114" y="3286125"/>
                <a:ext cx="1077580" cy="0"/>
              </a:xfrm>
              <a:prstGeom prst="straightConnector1">
                <a:avLst/>
              </a:prstGeom>
              <a:ln w="38100" cap="sq" cmpd="sng">
                <a:solidFill>
                  <a:srgbClr val="AE9446"/>
                </a:solidFill>
                <a:prstDash val="solid"/>
                <a:miter lim="800000"/>
                <a:headEnd type="diamon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>
              <a:xfrm flipV="1">
                <a:off x="5684622" y="3286125"/>
                <a:ext cx="721072" cy="552450"/>
              </a:xfrm>
              <a:prstGeom prst="line">
                <a:avLst/>
              </a:prstGeom>
              <a:ln w="38100" cap="sq" cmpd="sng">
                <a:solidFill>
                  <a:srgbClr val="AE9446"/>
                </a:solidFill>
                <a:prstDash val="sysDash"/>
                <a:miter lim="800000"/>
                <a:headEnd type="diamond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 стрелкой 49"/>
              <p:cNvCxnSpPr/>
              <p:nvPr/>
            </p:nvCxnSpPr>
            <p:spPr>
              <a:xfrm>
                <a:off x="5684622" y="3838575"/>
                <a:ext cx="1441072" cy="0"/>
              </a:xfrm>
              <a:prstGeom prst="straightConnector1">
                <a:avLst/>
              </a:prstGeom>
              <a:ln w="38100" cap="sq" cmpd="sng">
                <a:solidFill>
                  <a:srgbClr val="AE9446"/>
                </a:solidFill>
                <a:prstDash val="solid"/>
                <a:miter lim="800000"/>
                <a:headEnd type="diamon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>
              <a:xfrm flipH="1" flipV="1">
                <a:off x="6762202" y="3298071"/>
                <a:ext cx="363492" cy="540504"/>
              </a:xfrm>
              <a:prstGeom prst="line">
                <a:avLst/>
              </a:prstGeom>
              <a:ln w="38100" cap="sq" cmpd="sng">
                <a:solidFill>
                  <a:srgbClr val="AE9446"/>
                </a:solidFill>
                <a:prstDash val="sysDash"/>
                <a:miter lim="800000"/>
                <a:headEnd type="diamond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Прямая со стрелкой 54"/>
              <p:cNvCxnSpPr/>
              <p:nvPr/>
            </p:nvCxnSpPr>
            <p:spPr>
              <a:xfrm>
                <a:off x="6757858" y="3286125"/>
                <a:ext cx="1077580" cy="0"/>
              </a:xfrm>
              <a:prstGeom prst="straightConnector1">
                <a:avLst/>
              </a:prstGeom>
              <a:ln w="38100" cap="sq" cmpd="sng">
                <a:solidFill>
                  <a:srgbClr val="AE9446"/>
                </a:solidFill>
                <a:prstDash val="solid"/>
                <a:miter lim="800000"/>
                <a:headEnd type="diamon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Прямая соединительная линия 55"/>
              <p:cNvCxnSpPr/>
              <p:nvPr/>
            </p:nvCxnSpPr>
            <p:spPr>
              <a:xfrm flipV="1">
                <a:off x="7484621" y="3298070"/>
                <a:ext cx="350817" cy="540505"/>
              </a:xfrm>
              <a:prstGeom prst="line">
                <a:avLst/>
              </a:prstGeom>
              <a:ln w="38100" cap="sq" cmpd="sng">
                <a:solidFill>
                  <a:srgbClr val="AE9446"/>
                </a:solidFill>
                <a:prstDash val="sysDash"/>
                <a:miter lim="800000"/>
                <a:headEnd type="diamond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Прямая со стрелкой 58"/>
              <p:cNvCxnSpPr/>
              <p:nvPr/>
            </p:nvCxnSpPr>
            <p:spPr>
              <a:xfrm>
                <a:off x="7488114" y="3838575"/>
                <a:ext cx="1077580" cy="0"/>
              </a:xfrm>
              <a:prstGeom prst="straightConnector1">
                <a:avLst/>
              </a:prstGeom>
              <a:ln w="38100" cap="sq" cmpd="sng">
                <a:solidFill>
                  <a:srgbClr val="AE9446"/>
                </a:solidFill>
                <a:prstDash val="solid"/>
                <a:miter lim="800000"/>
                <a:headEnd type="diamon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Прямоугольник 63"/>
            <p:cNvSpPr/>
            <p:nvPr/>
          </p:nvSpPr>
          <p:spPr>
            <a:xfrm>
              <a:off x="4322954" y="2630646"/>
              <a:ext cx="128548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ru-RU" sz="1200" dirty="0" smtClean="0">
                  <a:solidFill>
                    <a:srgbClr val="9CC56C"/>
                  </a:solidFill>
                </a:rPr>
                <a:t>Команды в коде </a:t>
              </a:r>
            </a:p>
            <a:p>
              <a:pPr algn="ctr"/>
              <a:r>
                <a:rPr lang="ru-RU" sz="1200" dirty="0" smtClean="0">
                  <a:solidFill>
                    <a:srgbClr val="9CC56C"/>
                  </a:solidFill>
                </a:rPr>
                <a:t>программы</a:t>
              </a:r>
              <a:endParaRPr lang="ru-RU" sz="1200" dirty="0"/>
            </a:p>
          </p:txBody>
        </p:sp>
        <p:cxnSp>
          <p:nvCxnSpPr>
            <p:cNvPr id="65" name="Прямая соединительная линия 64"/>
            <p:cNvCxnSpPr>
              <a:stCxn id="10" idx="0"/>
              <a:endCxn id="64" idx="2"/>
            </p:cNvCxnSpPr>
            <p:nvPr/>
          </p:nvCxnSpPr>
          <p:spPr>
            <a:xfrm flipH="1" flipV="1">
              <a:off x="4965694" y="3092311"/>
              <a:ext cx="360000" cy="513819"/>
            </a:xfrm>
            <a:prstGeom prst="line">
              <a:avLst/>
            </a:prstGeom>
            <a:ln w="38100" cap="sq" cmpd="sng">
              <a:solidFill>
                <a:srgbClr val="9CC56C"/>
              </a:solidFill>
              <a:prstDash val="sysDash"/>
              <a:miter lim="800000"/>
              <a:headEnd type="none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>
              <a:stCxn id="14" idx="0"/>
              <a:endCxn id="64" idx="2"/>
            </p:cNvCxnSpPr>
            <p:nvPr/>
          </p:nvCxnSpPr>
          <p:spPr>
            <a:xfrm flipH="1" flipV="1">
              <a:off x="4965694" y="3092311"/>
              <a:ext cx="720000" cy="513819"/>
            </a:xfrm>
            <a:prstGeom prst="line">
              <a:avLst/>
            </a:prstGeom>
            <a:ln w="38100" cap="sq" cmpd="sng">
              <a:solidFill>
                <a:srgbClr val="9CC56C"/>
              </a:solidFill>
              <a:prstDash val="sysDash"/>
              <a:miter lim="800000"/>
              <a:headEnd type="none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Прямоугольник 75"/>
            <p:cNvSpPr/>
            <p:nvPr/>
          </p:nvSpPr>
          <p:spPr>
            <a:xfrm>
              <a:off x="4421371" y="5657172"/>
              <a:ext cx="138140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ru-RU" sz="1200" dirty="0" smtClean="0">
                  <a:solidFill>
                    <a:srgbClr val="9CC56C"/>
                  </a:solidFill>
                </a:rPr>
                <a:t>Запуск побочного </a:t>
              </a:r>
            </a:p>
            <a:p>
              <a:pPr algn="ctr"/>
              <a:r>
                <a:rPr lang="ru-RU" sz="1200" dirty="0" smtClean="0">
                  <a:solidFill>
                    <a:srgbClr val="9CC56C"/>
                  </a:solidFill>
                </a:rPr>
                <a:t>потока</a:t>
              </a:r>
              <a:endParaRPr lang="ru-RU" sz="1200" dirty="0"/>
            </a:p>
          </p:txBody>
        </p:sp>
        <p:cxnSp>
          <p:nvCxnSpPr>
            <p:cNvPr id="77" name="Прямая соединительная линия 76"/>
            <p:cNvCxnSpPr>
              <a:stCxn id="76" idx="0"/>
              <a:endCxn id="25" idx="2"/>
            </p:cNvCxnSpPr>
            <p:nvPr/>
          </p:nvCxnSpPr>
          <p:spPr>
            <a:xfrm flipV="1">
              <a:off x="5112073" y="5181948"/>
              <a:ext cx="213621" cy="475224"/>
            </a:xfrm>
            <a:prstGeom prst="line">
              <a:avLst/>
            </a:prstGeom>
            <a:ln w="38100" cap="sq" cmpd="sng">
              <a:solidFill>
                <a:srgbClr val="9CC56C"/>
              </a:solidFill>
              <a:prstDash val="sysDash"/>
              <a:miter lim="800000"/>
              <a:headEnd type="none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943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11916228" cy="563789"/>
          </a:xfrm>
        </p:spPr>
        <p:txBody>
          <a:bodyPr>
            <a:noAutofit/>
          </a:bodyPr>
          <a:lstStyle/>
          <a:p>
            <a:r>
              <a:rPr lang="ru-RU" sz="2800" dirty="0" smtClean="0">
                <a:solidFill>
                  <a:srgbClr val="965C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Что такое поток?</a:t>
            </a:r>
            <a:endParaRPr lang="ru-RU" sz="2800" dirty="0">
              <a:solidFill>
                <a:srgbClr val="965C3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V="1">
            <a:off x="180000" y="0"/>
            <a:ext cx="0" cy="6858000"/>
          </a:xfrm>
          <a:prstGeom prst="line">
            <a:avLst/>
          </a:prstGeom>
          <a:ln w="22225">
            <a:solidFill>
              <a:srgbClr val="4A49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H="1">
            <a:off x="180000" y="180000"/>
            <a:ext cx="12154876" cy="0"/>
          </a:xfrm>
          <a:prstGeom prst="line">
            <a:avLst/>
          </a:prstGeom>
          <a:ln w="22225">
            <a:solidFill>
              <a:srgbClr val="4A49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>
            <a:off x="180000" y="761864"/>
            <a:ext cx="12154876" cy="0"/>
          </a:xfrm>
          <a:prstGeom prst="line">
            <a:avLst/>
          </a:prstGeom>
          <a:ln w="22225">
            <a:solidFill>
              <a:srgbClr val="4A49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1824062" y="974396"/>
            <a:ext cx="5969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B5B7BC"/>
                </a:solidFill>
              </a:rPr>
              <a:t>Каждый </a:t>
            </a:r>
            <a:r>
              <a:rPr lang="ru-RU" dirty="0">
                <a:solidFill>
                  <a:srgbClr val="AE9446"/>
                </a:solidFill>
              </a:rPr>
              <a:t>поток</a:t>
            </a:r>
            <a:r>
              <a:rPr lang="ru-RU" dirty="0">
                <a:solidFill>
                  <a:srgbClr val="B5B7BC"/>
                </a:solidFill>
              </a:rPr>
              <a:t> в </a:t>
            </a:r>
            <a:r>
              <a:rPr lang="ru-RU" dirty="0" err="1">
                <a:solidFill>
                  <a:srgbClr val="B5B7BC"/>
                </a:solidFill>
              </a:rPr>
              <a:t>Java</a:t>
            </a:r>
            <a:r>
              <a:rPr lang="ru-RU" dirty="0">
                <a:solidFill>
                  <a:srgbClr val="B5B7BC"/>
                </a:solidFill>
              </a:rPr>
              <a:t> представлен объектом класса </a:t>
            </a:r>
            <a:r>
              <a:rPr lang="ru-RU" dirty="0" err="1">
                <a:solidFill>
                  <a:srgbClr val="AE9446"/>
                </a:solidFill>
              </a:rPr>
              <a:t>Thread</a:t>
            </a:r>
            <a:r>
              <a:rPr lang="ru-RU" dirty="0">
                <a:solidFill>
                  <a:srgbClr val="B5B7BC"/>
                </a:solidFill>
              </a:rPr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824062" y="1556259"/>
            <a:ext cx="854387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B5B7BC"/>
                </a:solidFill>
              </a:rPr>
              <a:t>Существует несколько способов создания </a:t>
            </a:r>
            <a:r>
              <a:rPr lang="ru-RU" dirty="0" smtClean="0">
                <a:solidFill>
                  <a:srgbClr val="B5B7BC"/>
                </a:solidFill>
              </a:rPr>
              <a:t>потока</a:t>
            </a:r>
            <a:r>
              <a:rPr lang="ru-RU" dirty="0">
                <a:solidFill>
                  <a:srgbClr val="B5B7BC"/>
                </a:solidFill>
              </a:rPr>
              <a:t>:</a:t>
            </a:r>
          </a:p>
          <a:p>
            <a:r>
              <a:rPr lang="ru-RU" dirty="0" smtClean="0">
                <a:solidFill>
                  <a:srgbClr val="B5B7BC"/>
                </a:solidFill>
              </a:rPr>
              <a:t>- Наследование </a:t>
            </a:r>
            <a:r>
              <a:rPr lang="ru-RU" dirty="0">
                <a:solidFill>
                  <a:srgbClr val="B5B7BC"/>
                </a:solidFill>
              </a:rPr>
              <a:t>от класса </a:t>
            </a:r>
            <a:r>
              <a:rPr lang="ru-RU" dirty="0" err="1">
                <a:solidFill>
                  <a:srgbClr val="AE9446"/>
                </a:solidFill>
              </a:rPr>
              <a:t>Thread</a:t>
            </a:r>
            <a:r>
              <a:rPr lang="ru-RU" dirty="0">
                <a:solidFill>
                  <a:srgbClr val="B5B7BC"/>
                </a:solidFill>
              </a:rPr>
              <a:t> и переопределение метода </a:t>
            </a:r>
            <a:r>
              <a:rPr lang="ru-RU" dirty="0" err="1">
                <a:solidFill>
                  <a:srgbClr val="AE9446"/>
                </a:solidFill>
              </a:rPr>
              <a:t>run</a:t>
            </a:r>
            <a:r>
              <a:rPr lang="ru-RU" dirty="0">
                <a:solidFill>
                  <a:srgbClr val="AE9446"/>
                </a:solidFill>
              </a:rPr>
              <a:t>()</a:t>
            </a:r>
            <a:r>
              <a:rPr lang="ru-RU" dirty="0">
                <a:solidFill>
                  <a:srgbClr val="B5B7BC"/>
                </a:solidFill>
              </a:rPr>
              <a:t>.</a:t>
            </a:r>
          </a:p>
          <a:p>
            <a:r>
              <a:rPr lang="ru-RU" dirty="0" smtClean="0">
                <a:solidFill>
                  <a:srgbClr val="B5B7BC"/>
                </a:solidFill>
              </a:rPr>
              <a:t>- Реализация </a:t>
            </a:r>
            <a:r>
              <a:rPr lang="ru-RU" dirty="0">
                <a:solidFill>
                  <a:srgbClr val="B5B7BC"/>
                </a:solidFill>
              </a:rPr>
              <a:t>интерфейса </a:t>
            </a:r>
            <a:r>
              <a:rPr lang="ru-RU" dirty="0" err="1">
                <a:solidFill>
                  <a:srgbClr val="AE9446"/>
                </a:solidFill>
              </a:rPr>
              <a:t>Runnable</a:t>
            </a:r>
            <a:r>
              <a:rPr lang="ru-RU" dirty="0">
                <a:solidFill>
                  <a:srgbClr val="B5B7BC"/>
                </a:solidFill>
              </a:rPr>
              <a:t> и передача его экземпляра в конструктор </a:t>
            </a:r>
            <a:r>
              <a:rPr lang="ru-RU" dirty="0" err="1">
                <a:solidFill>
                  <a:srgbClr val="AE9446"/>
                </a:solidFill>
              </a:rPr>
              <a:t>Thread</a:t>
            </a:r>
            <a:r>
              <a:rPr lang="ru-RU" dirty="0">
                <a:solidFill>
                  <a:srgbClr val="B5B7BC"/>
                </a:solidFill>
              </a:rPr>
              <a:t>.</a:t>
            </a:r>
          </a:p>
          <a:p>
            <a:endParaRPr lang="ru-RU" dirty="0" smtClean="0">
              <a:solidFill>
                <a:srgbClr val="B5B7BC"/>
              </a:solidFill>
            </a:endParaRPr>
          </a:p>
          <a:p>
            <a:r>
              <a:rPr lang="ru-RU" dirty="0" smtClean="0">
                <a:solidFill>
                  <a:srgbClr val="B5B7BC"/>
                </a:solidFill>
              </a:rPr>
              <a:t>И класс </a:t>
            </a:r>
            <a:r>
              <a:rPr lang="en-US" dirty="0" smtClean="0">
                <a:solidFill>
                  <a:srgbClr val="AE9446"/>
                </a:solidFill>
              </a:rPr>
              <a:t>Thread</a:t>
            </a:r>
            <a:r>
              <a:rPr lang="ru-RU" dirty="0">
                <a:solidFill>
                  <a:srgbClr val="B5B7BC"/>
                </a:solidFill>
              </a:rPr>
              <a:t>,</a:t>
            </a:r>
            <a:r>
              <a:rPr lang="en-US" dirty="0" smtClean="0">
                <a:solidFill>
                  <a:srgbClr val="B5B7BC"/>
                </a:solidFill>
              </a:rPr>
              <a:t> </a:t>
            </a:r>
            <a:r>
              <a:rPr lang="ru-RU" dirty="0" smtClean="0">
                <a:solidFill>
                  <a:srgbClr val="B5B7BC"/>
                </a:solidFill>
              </a:rPr>
              <a:t>и интерфейс </a:t>
            </a:r>
            <a:r>
              <a:rPr lang="en-US" dirty="0">
                <a:solidFill>
                  <a:srgbClr val="AE9446"/>
                </a:solidFill>
              </a:rPr>
              <a:t>Runnable</a:t>
            </a:r>
            <a:r>
              <a:rPr lang="en-US" dirty="0" smtClean="0">
                <a:solidFill>
                  <a:srgbClr val="B5B7BC"/>
                </a:solidFill>
              </a:rPr>
              <a:t> </a:t>
            </a:r>
            <a:r>
              <a:rPr lang="ru-RU" dirty="0" smtClean="0">
                <a:solidFill>
                  <a:srgbClr val="B5B7BC"/>
                </a:solidFill>
              </a:rPr>
              <a:t>относятся к библиотеке </a:t>
            </a:r>
            <a:r>
              <a:rPr lang="en-US" dirty="0" err="1">
                <a:solidFill>
                  <a:srgbClr val="AE9446"/>
                </a:solidFill>
              </a:rPr>
              <a:t>java.lang</a:t>
            </a:r>
            <a:r>
              <a:rPr lang="en-US" dirty="0">
                <a:solidFill>
                  <a:srgbClr val="B5B7BC"/>
                </a:solidFill>
              </a:rPr>
              <a:t>.</a:t>
            </a:r>
            <a:endParaRPr lang="ru-RU" dirty="0">
              <a:solidFill>
                <a:srgbClr val="B5B7BC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63525" y="3216901"/>
            <a:ext cx="1750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B5B7BC"/>
                </a:solidFill>
              </a:rPr>
              <a:t>Методы </a:t>
            </a:r>
            <a:r>
              <a:rPr lang="en-US" dirty="0">
                <a:solidFill>
                  <a:srgbClr val="AE9446"/>
                </a:solidFill>
              </a:rPr>
              <a:t>Thread</a:t>
            </a:r>
            <a:r>
              <a:rPr lang="en-US" dirty="0" smtClean="0">
                <a:solidFill>
                  <a:srgbClr val="B5B7BC"/>
                </a:solidFill>
              </a:rPr>
              <a:t>.</a:t>
            </a:r>
            <a:endParaRPr lang="ru-RU" dirty="0">
              <a:solidFill>
                <a:srgbClr val="B5B7BC"/>
              </a:solidFill>
            </a:endParaRPr>
          </a:p>
        </p:txBody>
      </p:sp>
      <p:grpSp>
        <p:nvGrpSpPr>
          <p:cNvPr id="30" name="Группа 29"/>
          <p:cNvGrpSpPr/>
          <p:nvPr/>
        </p:nvGrpSpPr>
        <p:grpSpPr>
          <a:xfrm>
            <a:off x="263525" y="5562911"/>
            <a:ext cx="3315063" cy="369332"/>
            <a:chOff x="297761" y="5439086"/>
            <a:chExt cx="3315063" cy="369332"/>
          </a:xfrm>
        </p:grpSpPr>
        <p:sp>
          <p:nvSpPr>
            <p:cNvPr id="24" name="Прямоугольник 23"/>
            <p:cNvSpPr/>
            <p:nvPr/>
          </p:nvSpPr>
          <p:spPr>
            <a:xfrm>
              <a:off x="297761" y="5439086"/>
              <a:ext cx="12062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AE9446"/>
                  </a:solidFill>
                </a:rPr>
                <a:t>void</a:t>
              </a:r>
              <a:r>
                <a:rPr lang="en-US" dirty="0">
                  <a:solidFill>
                    <a:srgbClr val="B5B7BC"/>
                  </a:solidFill>
                </a:rPr>
                <a:t> </a:t>
              </a:r>
              <a:r>
                <a:rPr lang="en-US" dirty="0">
                  <a:solidFill>
                    <a:srgbClr val="935B6D"/>
                  </a:solidFill>
                </a:rPr>
                <a:t>start</a:t>
              </a:r>
              <a:r>
                <a:rPr lang="en-US" dirty="0" smtClean="0">
                  <a:solidFill>
                    <a:srgbClr val="B5B7BC"/>
                  </a:solidFill>
                </a:rPr>
                <a:t>()</a:t>
              </a:r>
              <a:endParaRPr lang="ru-RU" dirty="0">
                <a:solidFill>
                  <a:srgbClr val="B5B7BC"/>
                </a:solidFill>
              </a:endParaRPr>
            </a:p>
          </p:txBody>
        </p:sp>
        <p:sp>
          <p:nvSpPr>
            <p:cNvPr id="25" name="Прямоугольник 24"/>
            <p:cNvSpPr/>
            <p:nvPr/>
          </p:nvSpPr>
          <p:spPr>
            <a:xfrm>
              <a:off x="1950702" y="5439086"/>
              <a:ext cx="16621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B5B7BC"/>
                  </a:solidFill>
                </a:rPr>
                <a:t>- </a:t>
              </a:r>
              <a:r>
                <a:rPr lang="ru-RU" dirty="0">
                  <a:solidFill>
                    <a:srgbClr val="B5B7BC"/>
                  </a:solidFill>
                </a:rPr>
                <a:t>запуск потока</a:t>
              </a:r>
              <a:endParaRPr lang="ru-RU" dirty="0"/>
            </a:p>
          </p:txBody>
        </p:sp>
      </p:grpSp>
      <p:grpSp>
        <p:nvGrpSpPr>
          <p:cNvPr id="31" name="Группа 30"/>
          <p:cNvGrpSpPr/>
          <p:nvPr/>
        </p:nvGrpSpPr>
        <p:grpSpPr>
          <a:xfrm>
            <a:off x="263525" y="4909479"/>
            <a:ext cx="5798239" cy="646331"/>
            <a:chOff x="297761" y="4880674"/>
            <a:chExt cx="5798239" cy="646331"/>
          </a:xfrm>
        </p:grpSpPr>
        <p:sp>
          <p:nvSpPr>
            <p:cNvPr id="23" name="Прямоугольник 22"/>
            <p:cNvSpPr/>
            <p:nvPr/>
          </p:nvSpPr>
          <p:spPr>
            <a:xfrm>
              <a:off x="297761" y="4880674"/>
              <a:ext cx="114410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AE9446"/>
                  </a:solidFill>
                </a:rPr>
                <a:t>void</a:t>
              </a:r>
              <a:r>
                <a:rPr lang="en-US" dirty="0">
                  <a:solidFill>
                    <a:srgbClr val="B5B7BC"/>
                  </a:solidFill>
                </a:rPr>
                <a:t> </a:t>
              </a:r>
              <a:r>
                <a:rPr lang="en-US" dirty="0">
                  <a:solidFill>
                    <a:srgbClr val="935B6D"/>
                  </a:solidFill>
                </a:rPr>
                <a:t>run</a:t>
              </a:r>
              <a:r>
                <a:rPr lang="en-US" dirty="0" smtClean="0">
                  <a:solidFill>
                    <a:srgbClr val="B5B7BC"/>
                  </a:solidFill>
                </a:rPr>
                <a:t>()</a:t>
              </a:r>
              <a:endParaRPr lang="en-US" dirty="0">
                <a:solidFill>
                  <a:srgbClr val="B5B7BC"/>
                </a:solidFill>
              </a:endParaRPr>
            </a:p>
          </p:txBody>
        </p:sp>
        <p:sp>
          <p:nvSpPr>
            <p:cNvPr id="26" name="Прямоугольник 25"/>
            <p:cNvSpPr/>
            <p:nvPr/>
          </p:nvSpPr>
          <p:spPr>
            <a:xfrm>
              <a:off x="1950702" y="4880674"/>
              <a:ext cx="41452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 smtClean="0">
                  <a:solidFill>
                    <a:srgbClr val="B5B7BC"/>
                  </a:solidFill>
                </a:rPr>
                <a:t>- запуск </a:t>
              </a:r>
              <a:r>
                <a:rPr lang="ru-RU" dirty="0">
                  <a:solidFill>
                    <a:srgbClr val="B5B7BC"/>
                  </a:solidFill>
                </a:rPr>
                <a:t>потока, если поток был создан </a:t>
              </a:r>
              <a:br>
                <a:rPr lang="ru-RU" dirty="0">
                  <a:solidFill>
                    <a:srgbClr val="B5B7BC"/>
                  </a:solidFill>
                </a:rPr>
              </a:br>
              <a:r>
                <a:rPr lang="ru-RU" dirty="0" smtClean="0">
                  <a:solidFill>
                    <a:srgbClr val="B5B7BC"/>
                  </a:solidFill>
                </a:rPr>
                <a:t>с </a:t>
              </a:r>
              <a:r>
                <a:rPr lang="ru-RU" dirty="0">
                  <a:solidFill>
                    <a:srgbClr val="B5B7BC"/>
                  </a:solidFill>
                </a:rPr>
                <a:t>использованием интерфейса </a:t>
              </a:r>
              <a:r>
                <a:rPr lang="en-US" dirty="0">
                  <a:solidFill>
                    <a:srgbClr val="B5B7BC"/>
                  </a:solidFill>
                </a:rPr>
                <a:t>Runnable</a:t>
              </a:r>
              <a:endParaRPr lang="ru-RU" dirty="0"/>
            </a:p>
          </p:txBody>
        </p:sp>
      </p:grpSp>
      <p:grpSp>
        <p:nvGrpSpPr>
          <p:cNvPr id="32" name="Группа 31"/>
          <p:cNvGrpSpPr/>
          <p:nvPr/>
        </p:nvGrpSpPr>
        <p:grpSpPr>
          <a:xfrm>
            <a:off x="263525" y="4533046"/>
            <a:ext cx="4916527" cy="369332"/>
            <a:chOff x="297761" y="4582786"/>
            <a:chExt cx="4916527" cy="369332"/>
          </a:xfrm>
        </p:grpSpPr>
        <p:sp>
          <p:nvSpPr>
            <p:cNvPr id="20" name="Прямоугольник 19"/>
            <p:cNvSpPr/>
            <p:nvPr/>
          </p:nvSpPr>
          <p:spPr>
            <a:xfrm>
              <a:off x="297761" y="4582786"/>
              <a:ext cx="167661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rgbClr val="AE9446"/>
                  </a:solidFill>
                </a:rPr>
                <a:t>int</a:t>
              </a:r>
              <a:r>
                <a:rPr lang="en-US" dirty="0">
                  <a:solidFill>
                    <a:srgbClr val="B5B7BC"/>
                  </a:solidFill>
                </a:rPr>
                <a:t> </a:t>
              </a:r>
              <a:r>
                <a:rPr lang="en-US" dirty="0" err="1">
                  <a:solidFill>
                    <a:srgbClr val="935B6D"/>
                  </a:solidFill>
                </a:rPr>
                <a:t>getPriority</a:t>
              </a:r>
              <a:r>
                <a:rPr lang="en-US" dirty="0" smtClean="0">
                  <a:solidFill>
                    <a:srgbClr val="B5B7BC"/>
                  </a:solidFill>
                </a:rPr>
                <a:t>()</a:t>
              </a:r>
              <a:endParaRPr lang="ru-RU" dirty="0">
                <a:solidFill>
                  <a:srgbClr val="B5B7BC"/>
                </a:solidFill>
              </a:endParaRPr>
            </a:p>
          </p:txBody>
        </p:sp>
        <p:sp>
          <p:nvSpPr>
            <p:cNvPr id="27" name="Прямоугольник 26"/>
            <p:cNvSpPr/>
            <p:nvPr/>
          </p:nvSpPr>
          <p:spPr>
            <a:xfrm>
              <a:off x="1950702" y="4582786"/>
              <a:ext cx="32635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B5B7BC"/>
                  </a:solidFill>
                </a:rPr>
                <a:t>- </a:t>
              </a:r>
              <a:r>
                <a:rPr lang="ru-RU" dirty="0">
                  <a:solidFill>
                    <a:srgbClr val="B5B7BC"/>
                  </a:solidFill>
                </a:rPr>
                <a:t>получение приоритета потока</a:t>
              </a:r>
              <a:endParaRPr lang="ru-RU" dirty="0"/>
            </a:p>
          </p:txBody>
        </p:sp>
      </p:grpSp>
      <p:grpSp>
        <p:nvGrpSpPr>
          <p:cNvPr id="33" name="Группа 32"/>
          <p:cNvGrpSpPr/>
          <p:nvPr/>
        </p:nvGrpSpPr>
        <p:grpSpPr>
          <a:xfrm>
            <a:off x="263525" y="4156614"/>
            <a:ext cx="4422545" cy="369332"/>
            <a:chOff x="297761" y="4201997"/>
            <a:chExt cx="4422545" cy="369332"/>
          </a:xfrm>
        </p:grpSpPr>
        <p:sp>
          <p:nvSpPr>
            <p:cNvPr id="19" name="Прямоугольник 18"/>
            <p:cNvSpPr/>
            <p:nvPr/>
          </p:nvSpPr>
          <p:spPr>
            <a:xfrm>
              <a:off x="297761" y="4201997"/>
              <a:ext cx="18454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AE9446"/>
                  </a:solidFill>
                </a:rPr>
                <a:t>String</a:t>
              </a:r>
              <a:r>
                <a:rPr lang="en-US" dirty="0">
                  <a:solidFill>
                    <a:srgbClr val="B5B7BC"/>
                  </a:solidFill>
                </a:rPr>
                <a:t> </a:t>
              </a:r>
              <a:r>
                <a:rPr lang="en-US" dirty="0" err="1">
                  <a:solidFill>
                    <a:srgbClr val="935B6D"/>
                  </a:solidFill>
                </a:rPr>
                <a:t>getName</a:t>
              </a:r>
              <a:r>
                <a:rPr lang="en-US" dirty="0" smtClean="0">
                  <a:solidFill>
                    <a:srgbClr val="B5B7BC"/>
                  </a:solidFill>
                </a:rPr>
                <a:t>()</a:t>
              </a:r>
              <a:endParaRPr lang="ru-RU" dirty="0">
                <a:solidFill>
                  <a:srgbClr val="B5B7BC"/>
                </a:solidFill>
              </a:endParaRPr>
            </a:p>
          </p:txBody>
        </p:sp>
        <p:sp>
          <p:nvSpPr>
            <p:cNvPr id="28" name="Прямоугольник 27"/>
            <p:cNvSpPr/>
            <p:nvPr/>
          </p:nvSpPr>
          <p:spPr>
            <a:xfrm>
              <a:off x="1950702" y="4201997"/>
              <a:ext cx="27696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B5B7BC"/>
                  </a:solidFill>
                </a:rPr>
                <a:t>- </a:t>
              </a:r>
              <a:r>
                <a:rPr lang="ru-RU" dirty="0">
                  <a:solidFill>
                    <a:srgbClr val="B5B7BC"/>
                  </a:solidFill>
                </a:rPr>
                <a:t>получение имени потока</a:t>
              </a:r>
              <a:endParaRPr lang="ru-RU" dirty="0"/>
            </a:p>
          </p:txBody>
        </p:sp>
      </p:grpSp>
      <p:grpSp>
        <p:nvGrpSpPr>
          <p:cNvPr id="34" name="Группа 33"/>
          <p:cNvGrpSpPr/>
          <p:nvPr/>
        </p:nvGrpSpPr>
        <p:grpSpPr>
          <a:xfrm>
            <a:off x="263525" y="3780182"/>
            <a:ext cx="5407623" cy="369332"/>
            <a:chOff x="297761" y="3780182"/>
            <a:chExt cx="5407623" cy="369332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297761" y="3780182"/>
              <a:ext cx="12619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AE9446"/>
                  </a:solidFill>
                </a:rPr>
                <a:t>long</a:t>
              </a:r>
              <a:r>
                <a:rPr lang="en-US" dirty="0" smtClean="0">
                  <a:solidFill>
                    <a:srgbClr val="B5B7BC"/>
                  </a:solidFill>
                </a:rPr>
                <a:t> </a:t>
              </a:r>
              <a:r>
                <a:rPr lang="en-US" dirty="0" err="1">
                  <a:solidFill>
                    <a:srgbClr val="935B6D"/>
                  </a:solidFill>
                </a:rPr>
                <a:t>getId</a:t>
              </a:r>
              <a:r>
                <a:rPr lang="en-US" dirty="0" smtClean="0">
                  <a:solidFill>
                    <a:srgbClr val="B5B7BC"/>
                  </a:solidFill>
                </a:rPr>
                <a:t>()</a:t>
              </a:r>
              <a:endParaRPr lang="ru-RU" dirty="0">
                <a:solidFill>
                  <a:srgbClr val="B5B7BC"/>
                </a:solidFill>
              </a:endParaRPr>
            </a:p>
          </p:txBody>
        </p:sp>
        <p:sp>
          <p:nvSpPr>
            <p:cNvPr id="29" name="Прямоугольник 28"/>
            <p:cNvSpPr/>
            <p:nvPr/>
          </p:nvSpPr>
          <p:spPr>
            <a:xfrm>
              <a:off x="1950702" y="3780182"/>
              <a:ext cx="37546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B5B7BC"/>
                  </a:solidFill>
                </a:rPr>
                <a:t>- </a:t>
              </a:r>
              <a:r>
                <a:rPr lang="ru-RU" dirty="0">
                  <a:solidFill>
                    <a:srgbClr val="B5B7BC"/>
                  </a:solidFill>
                </a:rPr>
                <a:t>получение идентификатора потока</a:t>
              </a:r>
              <a:endParaRPr lang="ru-RU" dirty="0"/>
            </a:p>
          </p:txBody>
        </p:sp>
      </p:grpSp>
      <p:sp>
        <p:nvSpPr>
          <p:cNvPr id="35" name="Прямоугольник 34"/>
          <p:cNvSpPr/>
          <p:nvPr/>
        </p:nvSpPr>
        <p:spPr>
          <a:xfrm>
            <a:off x="263525" y="3216901"/>
            <a:ext cx="5798239" cy="3477799"/>
          </a:xfrm>
          <a:prstGeom prst="rect">
            <a:avLst/>
          </a:prstGeom>
          <a:noFill/>
          <a:ln>
            <a:solidFill>
              <a:srgbClr val="4A4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/>
          <p:cNvSpPr/>
          <p:nvPr/>
        </p:nvSpPr>
        <p:spPr>
          <a:xfrm>
            <a:off x="6145288" y="3216901"/>
            <a:ext cx="1982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B5B7BC"/>
                </a:solidFill>
              </a:rPr>
              <a:t>Методы </a:t>
            </a:r>
            <a:r>
              <a:rPr lang="ru-RU" dirty="0" err="1">
                <a:solidFill>
                  <a:srgbClr val="AE9446"/>
                </a:solidFill>
              </a:rPr>
              <a:t>Runnable</a:t>
            </a:r>
            <a:r>
              <a:rPr lang="en-US" dirty="0" smtClean="0">
                <a:solidFill>
                  <a:srgbClr val="B5B7BC"/>
                </a:solidFill>
              </a:rPr>
              <a:t>.</a:t>
            </a:r>
            <a:endParaRPr lang="ru-RU" dirty="0">
              <a:solidFill>
                <a:srgbClr val="B5B7BC"/>
              </a:solidFill>
            </a:endParaRPr>
          </a:p>
        </p:txBody>
      </p:sp>
      <p:grpSp>
        <p:nvGrpSpPr>
          <p:cNvPr id="40" name="Группа 39"/>
          <p:cNvGrpSpPr/>
          <p:nvPr/>
        </p:nvGrpSpPr>
        <p:grpSpPr>
          <a:xfrm>
            <a:off x="6145288" y="3780182"/>
            <a:ext cx="3360662" cy="369332"/>
            <a:chOff x="297761" y="4880674"/>
            <a:chExt cx="3360662" cy="369332"/>
          </a:xfrm>
        </p:grpSpPr>
        <p:sp>
          <p:nvSpPr>
            <p:cNvPr id="51" name="Прямоугольник 50"/>
            <p:cNvSpPr/>
            <p:nvPr/>
          </p:nvSpPr>
          <p:spPr>
            <a:xfrm>
              <a:off x="297761" y="4880674"/>
              <a:ext cx="114410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AE9446"/>
                  </a:solidFill>
                </a:rPr>
                <a:t>void</a:t>
              </a:r>
              <a:r>
                <a:rPr lang="en-US" dirty="0">
                  <a:solidFill>
                    <a:srgbClr val="B5B7BC"/>
                  </a:solidFill>
                </a:rPr>
                <a:t> </a:t>
              </a:r>
              <a:r>
                <a:rPr lang="en-US" dirty="0">
                  <a:solidFill>
                    <a:srgbClr val="935B6D"/>
                  </a:solidFill>
                </a:rPr>
                <a:t>run</a:t>
              </a:r>
              <a:r>
                <a:rPr lang="en-US" dirty="0" smtClean="0">
                  <a:solidFill>
                    <a:srgbClr val="B5B7BC"/>
                  </a:solidFill>
                </a:rPr>
                <a:t>()</a:t>
              </a:r>
              <a:endParaRPr lang="en-US" dirty="0">
                <a:solidFill>
                  <a:srgbClr val="B5B7BC"/>
                </a:solidFill>
              </a:endParaRPr>
            </a:p>
          </p:txBody>
        </p:sp>
        <p:sp>
          <p:nvSpPr>
            <p:cNvPr id="52" name="Прямоугольник 51"/>
            <p:cNvSpPr/>
            <p:nvPr/>
          </p:nvSpPr>
          <p:spPr>
            <a:xfrm>
              <a:off x="1950702" y="4880674"/>
              <a:ext cx="170772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 smtClean="0">
                  <a:solidFill>
                    <a:srgbClr val="B5B7BC"/>
                  </a:solidFill>
                </a:rPr>
                <a:t>- запуск потока</a:t>
              </a:r>
              <a:endParaRPr lang="ru-RU" dirty="0"/>
            </a:p>
          </p:txBody>
        </p:sp>
      </p:grpSp>
      <p:sp>
        <p:nvSpPr>
          <p:cNvPr id="44" name="Прямоугольник 43"/>
          <p:cNvSpPr/>
          <p:nvPr/>
        </p:nvSpPr>
        <p:spPr>
          <a:xfrm>
            <a:off x="6145288" y="3216902"/>
            <a:ext cx="5798239" cy="3477798"/>
          </a:xfrm>
          <a:prstGeom prst="rect">
            <a:avLst/>
          </a:prstGeom>
          <a:noFill/>
          <a:ln>
            <a:solidFill>
              <a:srgbClr val="4A4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8" name="Группа 57"/>
          <p:cNvGrpSpPr/>
          <p:nvPr/>
        </p:nvGrpSpPr>
        <p:grpSpPr>
          <a:xfrm>
            <a:off x="258934" y="6048370"/>
            <a:ext cx="5404930" cy="646331"/>
            <a:chOff x="297761" y="5439086"/>
            <a:chExt cx="5404930" cy="646331"/>
          </a:xfrm>
        </p:grpSpPr>
        <p:sp>
          <p:nvSpPr>
            <p:cNvPr id="59" name="Прямоугольник 58"/>
            <p:cNvSpPr/>
            <p:nvPr/>
          </p:nvSpPr>
          <p:spPr>
            <a:xfrm>
              <a:off x="297761" y="5439086"/>
              <a:ext cx="12725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AE9446"/>
                  </a:solidFill>
                </a:rPr>
                <a:t>void</a:t>
              </a:r>
              <a:r>
                <a:rPr lang="en-US" dirty="0">
                  <a:solidFill>
                    <a:srgbClr val="B5B7BC"/>
                  </a:solidFill>
                </a:rPr>
                <a:t> </a:t>
              </a:r>
              <a:r>
                <a:rPr lang="en-US" dirty="0" smtClean="0">
                  <a:solidFill>
                    <a:srgbClr val="935B6D"/>
                  </a:solidFill>
                </a:rPr>
                <a:t>sleep</a:t>
              </a:r>
              <a:r>
                <a:rPr lang="en-US" dirty="0" smtClean="0">
                  <a:solidFill>
                    <a:srgbClr val="B5B7BC"/>
                  </a:solidFill>
                </a:rPr>
                <a:t>()</a:t>
              </a:r>
              <a:endParaRPr lang="ru-RU" dirty="0">
                <a:solidFill>
                  <a:srgbClr val="B5B7BC"/>
                </a:solidFill>
              </a:endParaRPr>
            </a:p>
          </p:txBody>
        </p:sp>
        <p:sp>
          <p:nvSpPr>
            <p:cNvPr id="60" name="Прямоугольник 59"/>
            <p:cNvSpPr/>
            <p:nvPr/>
          </p:nvSpPr>
          <p:spPr>
            <a:xfrm>
              <a:off x="1950702" y="5439086"/>
              <a:ext cx="375198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B5B7BC"/>
                  </a:solidFill>
                </a:rPr>
                <a:t>- </a:t>
              </a:r>
              <a:r>
                <a:rPr lang="ru-RU" dirty="0" smtClean="0">
                  <a:solidFill>
                    <a:srgbClr val="B5B7BC"/>
                  </a:solidFill>
                </a:rPr>
                <a:t>останавливает поток на указанное </a:t>
              </a:r>
              <a:br>
                <a:rPr lang="ru-RU" dirty="0" smtClean="0">
                  <a:solidFill>
                    <a:srgbClr val="B5B7BC"/>
                  </a:solidFill>
                </a:rPr>
              </a:br>
              <a:r>
                <a:rPr lang="ru-RU" dirty="0" smtClean="0">
                  <a:solidFill>
                    <a:srgbClr val="B5B7BC"/>
                  </a:solidFill>
                </a:rPr>
                <a:t>количество миллисекунд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25941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11916228" cy="563789"/>
          </a:xfrm>
        </p:spPr>
        <p:txBody>
          <a:bodyPr>
            <a:noAutofit/>
          </a:bodyPr>
          <a:lstStyle/>
          <a:p>
            <a:r>
              <a:rPr lang="ru-RU" sz="2800" dirty="0" smtClean="0">
                <a:solidFill>
                  <a:srgbClr val="965C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Создание потока через </a:t>
            </a:r>
            <a:r>
              <a:rPr lang="en-US" sz="2800" dirty="0" smtClean="0">
                <a:solidFill>
                  <a:srgbClr val="965C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</a:t>
            </a:r>
            <a:endParaRPr lang="ru-RU" sz="2800" dirty="0">
              <a:solidFill>
                <a:srgbClr val="965C3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V="1">
            <a:off x="180000" y="0"/>
            <a:ext cx="0" cy="6858000"/>
          </a:xfrm>
          <a:prstGeom prst="line">
            <a:avLst/>
          </a:prstGeom>
          <a:ln w="22225">
            <a:solidFill>
              <a:srgbClr val="4A49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H="1">
            <a:off x="180000" y="180000"/>
            <a:ext cx="12154876" cy="0"/>
          </a:xfrm>
          <a:prstGeom prst="line">
            <a:avLst/>
          </a:prstGeom>
          <a:ln w="22225">
            <a:solidFill>
              <a:srgbClr val="4A49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>
            <a:off x="180000" y="761864"/>
            <a:ext cx="12154876" cy="0"/>
          </a:xfrm>
          <a:prstGeom prst="line">
            <a:avLst/>
          </a:prstGeom>
          <a:ln w="22225">
            <a:solidFill>
              <a:srgbClr val="4A49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Группа 11"/>
          <p:cNvGrpSpPr/>
          <p:nvPr/>
        </p:nvGrpSpPr>
        <p:grpSpPr>
          <a:xfrm>
            <a:off x="263525" y="849476"/>
            <a:ext cx="5757631" cy="5848368"/>
            <a:chOff x="263525" y="697076"/>
            <a:chExt cx="5757631" cy="5848368"/>
          </a:xfrm>
        </p:grpSpPr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3525" y="1066408"/>
              <a:ext cx="5757631" cy="5479036"/>
            </a:xfrm>
            <a:prstGeom prst="rect">
              <a:avLst/>
            </a:prstGeom>
            <a:ln>
              <a:solidFill>
                <a:srgbClr val="4A494A"/>
              </a:solidFill>
            </a:ln>
          </p:spPr>
        </p:pic>
        <p:sp>
          <p:nvSpPr>
            <p:cNvPr id="37" name="TextBox 36"/>
            <p:cNvSpPr txBox="1"/>
            <p:nvPr/>
          </p:nvSpPr>
          <p:spPr>
            <a:xfrm>
              <a:off x="263525" y="697076"/>
              <a:ext cx="6010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ru-RU" dirty="0" smtClean="0">
                  <a:solidFill>
                    <a:srgbClr val="B5B7BC"/>
                  </a:solidFill>
                </a:rPr>
                <a:t>Код</a:t>
              </a:r>
              <a:endParaRPr lang="ru-RU" dirty="0">
                <a:solidFill>
                  <a:srgbClr val="9CC56C"/>
                </a:solidFill>
              </a:endParaRPr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6172075" y="849476"/>
            <a:ext cx="5756400" cy="5848368"/>
            <a:chOff x="6172075" y="697076"/>
            <a:chExt cx="5756400" cy="5848368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45168" y="1066408"/>
              <a:ext cx="2610214" cy="762106"/>
            </a:xfrm>
            <a:prstGeom prst="rect">
              <a:avLst/>
            </a:prstGeom>
          </p:spPr>
        </p:pic>
        <p:sp>
          <p:nvSpPr>
            <p:cNvPr id="36" name="Прямоугольник 35"/>
            <p:cNvSpPr/>
            <p:nvPr/>
          </p:nvSpPr>
          <p:spPr>
            <a:xfrm>
              <a:off x="6172075" y="1066408"/>
              <a:ext cx="5756400" cy="5479036"/>
            </a:xfrm>
            <a:prstGeom prst="rect">
              <a:avLst/>
            </a:prstGeom>
            <a:noFill/>
            <a:ln>
              <a:solidFill>
                <a:srgbClr val="4A49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172075" y="697076"/>
              <a:ext cx="11303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ru-RU" dirty="0" smtClean="0">
                  <a:solidFill>
                    <a:srgbClr val="B5B7BC"/>
                  </a:solidFill>
                </a:rPr>
                <a:t>Результат</a:t>
              </a:r>
              <a:endParaRPr lang="ru-RU" dirty="0">
                <a:solidFill>
                  <a:srgbClr val="9CC56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312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9722" y="1218808"/>
            <a:ext cx="581106" cy="499179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11916228" cy="563789"/>
          </a:xfrm>
        </p:spPr>
        <p:txBody>
          <a:bodyPr>
            <a:noAutofit/>
          </a:bodyPr>
          <a:lstStyle/>
          <a:p>
            <a:r>
              <a:rPr lang="ru-RU" sz="2800" dirty="0" smtClean="0">
                <a:solidFill>
                  <a:srgbClr val="965C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Создание потока через </a:t>
            </a:r>
            <a:r>
              <a:rPr lang="en-US" sz="2800" dirty="0" smtClean="0">
                <a:solidFill>
                  <a:srgbClr val="965C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</a:t>
            </a:r>
            <a:endParaRPr lang="ru-RU" sz="2800" dirty="0">
              <a:solidFill>
                <a:srgbClr val="965C3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V="1">
            <a:off x="180000" y="0"/>
            <a:ext cx="0" cy="6858000"/>
          </a:xfrm>
          <a:prstGeom prst="line">
            <a:avLst/>
          </a:prstGeom>
          <a:ln w="22225">
            <a:solidFill>
              <a:srgbClr val="4A49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H="1">
            <a:off x="180000" y="180000"/>
            <a:ext cx="12154876" cy="0"/>
          </a:xfrm>
          <a:prstGeom prst="line">
            <a:avLst/>
          </a:prstGeom>
          <a:ln w="22225">
            <a:solidFill>
              <a:srgbClr val="4A49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>
            <a:off x="180000" y="761864"/>
            <a:ext cx="12154876" cy="0"/>
          </a:xfrm>
          <a:prstGeom prst="line">
            <a:avLst/>
          </a:prstGeom>
          <a:ln w="22225">
            <a:solidFill>
              <a:srgbClr val="4A49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63525" y="849476"/>
            <a:ext cx="60109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B5B7BC"/>
                </a:solidFill>
              </a:rPr>
              <a:t>Код</a:t>
            </a:r>
            <a:endParaRPr lang="ru-RU" dirty="0">
              <a:solidFill>
                <a:srgbClr val="9CC56C"/>
              </a:solidFill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6172075" y="849476"/>
            <a:ext cx="5756400" cy="5848368"/>
            <a:chOff x="6172075" y="697076"/>
            <a:chExt cx="5756400" cy="5848368"/>
          </a:xfrm>
        </p:grpSpPr>
        <p:sp>
          <p:nvSpPr>
            <p:cNvPr id="36" name="Прямоугольник 35"/>
            <p:cNvSpPr/>
            <p:nvPr/>
          </p:nvSpPr>
          <p:spPr>
            <a:xfrm>
              <a:off x="6172075" y="1066408"/>
              <a:ext cx="5756400" cy="5479036"/>
            </a:xfrm>
            <a:prstGeom prst="rect">
              <a:avLst/>
            </a:prstGeom>
            <a:noFill/>
            <a:ln>
              <a:solidFill>
                <a:srgbClr val="4A49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172075" y="697076"/>
              <a:ext cx="11303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ru-RU" dirty="0" smtClean="0">
                  <a:solidFill>
                    <a:srgbClr val="B5B7BC"/>
                  </a:solidFill>
                </a:rPr>
                <a:t>Результат</a:t>
              </a:r>
              <a:endParaRPr lang="ru-RU" dirty="0">
                <a:solidFill>
                  <a:srgbClr val="9CC56C"/>
                </a:solidFill>
              </a:endParaRPr>
            </a:p>
          </p:txBody>
        </p:sp>
      </p:grpSp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852" y="1218941"/>
            <a:ext cx="3075518" cy="5478903"/>
          </a:xfrm>
          <a:prstGeom prst="rect">
            <a:avLst/>
          </a:prstGeom>
        </p:spPr>
      </p:pic>
      <p:sp>
        <p:nvSpPr>
          <p:cNvPr id="41" name="Прямоугольник 40"/>
          <p:cNvSpPr/>
          <p:nvPr/>
        </p:nvSpPr>
        <p:spPr>
          <a:xfrm>
            <a:off x="263525" y="1218808"/>
            <a:ext cx="5756400" cy="5479036"/>
          </a:xfrm>
          <a:prstGeom prst="rect">
            <a:avLst/>
          </a:prstGeom>
          <a:noFill/>
          <a:ln>
            <a:solidFill>
              <a:srgbClr val="4A4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67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25" y="1218808"/>
            <a:ext cx="3519646" cy="5479036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9722" y="1218808"/>
            <a:ext cx="581106" cy="499179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11916228" cy="563789"/>
          </a:xfrm>
        </p:spPr>
        <p:txBody>
          <a:bodyPr>
            <a:noAutofit/>
          </a:bodyPr>
          <a:lstStyle/>
          <a:p>
            <a:r>
              <a:rPr lang="ru-RU" sz="2800" dirty="0" smtClean="0">
                <a:solidFill>
                  <a:srgbClr val="965C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Создание потока через </a:t>
            </a:r>
            <a:r>
              <a:rPr lang="en-US" sz="2800" dirty="0" smtClean="0">
                <a:solidFill>
                  <a:srgbClr val="965C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Runnable</a:t>
            </a:r>
            <a:endParaRPr lang="ru-RU" sz="2800" dirty="0">
              <a:solidFill>
                <a:srgbClr val="965C3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V="1">
            <a:off x="180000" y="0"/>
            <a:ext cx="0" cy="6858000"/>
          </a:xfrm>
          <a:prstGeom prst="line">
            <a:avLst/>
          </a:prstGeom>
          <a:ln w="22225">
            <a:solidFill>
              <a:srgbClr val="4A49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H="1">
            <a:off x="180000" y="180000"/>
            <a:ext cx="12154876" cy="0"/>
          </a:xfrm>
          <a:prstGeom prst="line">
            <a:avLst/>
          </a:prstGeom>
          <a:ln w="22225">
            <a:solidFill>
              <a:srgbClr val="4A49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>
            <a:off x="180000" y="761864"/>
            <a:ext cx="12154876" cy="0"/>
          </a:xfrm>
          <a:prstGeom prst="line">
            <a:avLst/>
          </a:prstGeom>
          <a:ln w="22225">
            <a:solidFill>
              <a:srgbClr val="4A49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63525" y="849476"/>
            <a:ext cx="60109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B5B7BC"/>
                </a:solidFill>
              </a:rPr>
              <a:t>Код</a:t>
            </a:r>
            <a:endParaRPr lang="ru-RU" dirty="0">
              <a:solidFill>
                <a:srgbClr val="9CC56C"/>
              </a:solidFill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6172075" y="849476"/>
            <a:ext cx="5756400" cy="5848368"/>
            <a:chOff x="6172075" y="697076"/>
            <a:chExt cx="5756400" cy="5848368"/>
          </a:xfrm>
        </p:grpSpPr>
        <p:sp>
          <p:nvSpPr>
            <p:cNvPr id="36" name="Прямоугольник 35"/>
            <p:cNvSpPr/>
            <p:nvPr/>
          </p:nvSpPr>
          <p:spPr>
            <a:xfrm>
              <a:off x="6172075" y="1066408"/>
              <a:ext cx="5756400" cy="5479036"/>
            </a:xfrm>
            <a:prstGeom prst="rect">
              <a:avLst/>
            </a:prstGeom>
            <a:noFill/>
            <a:ln>
              <a:solidFill>
                <a:srgbClr val="4A49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172075" y="697076"/>
              <a:ext cx="11303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ru-RU" dirty="0" smtClean="0">
                  <a:solidFill>
                    <a:srgbClr val="B5B7BC"/>
                  </a:solidFill>
                </a:rPr>
                <a:t>Результат</a:t>
              </a:r>
              <a:endParaRPr lang="ru-RU" dirty="0">
                <a:solidFill>
                  <a:srgbClr val="9CC56C"/>
                </a:solidFill>
              </a:endParaRPr>
            </a:p>
          </p:txBody>
        </p:sp>
      </p:grpSp>
      <p:sp>
        <p:nvSpPr>
          <p:cNvPr id="41" name="Прямоугольник 40"/>
          <p:cNvSpPr/>
          <p:nvPr/>
        </p:nvSpPr>
        <p:spPr>
          <a:xfrm>
            <a:off x="263525" y="1218808"/>
            <a:ext cx="5756400" cy="5479036"/>
          </a:xfrm>
          <a:prstGeom prst="rect">
            <a:avLst/>
          </a:prstGeom>
          <a:noFill/>
          <a:ln>
            <a:solidFill>
              <a:srgbClr val="4A4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950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Синий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4074</TotalTime>
  <Words>426</Words>
  <Application>Microsoft Office PowerPoint</Application>
  <PresentationFormat>Широкоэкранный</PresentationFormat>
  <Paragraphs>109</Paragraphs>
  <Slides>15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LocalDate. Инициализация</vt:lpstr>
      <vt:lpstr>Проблемы класса Date</vt:lpstr>
      <vt:lpstr>Сравнение дат</vt:lpstr>
      <vt:lpstr>Презентация PowerPoint</vt:lpstr>
      <vt:lpstr>Что такое поток?</vt:lpstr>
      <vt:lpstr>Что такое поток?</vt:lpstr>
      <vt:lpstr>Создание потока через Thread</vt:lpstr>
      <vt:lpstr>Создание потока через Thread</vt:lpstr>
      <vt:lpstr>Создание потока через Runnable</vt:lpstr>
      <vt:lpstr>Несколько потоков. Реализация MyThread</vt:lpstr>
      <vt:lpstr>Несколько потоков. Реализация основной программы</vt:lpstr>
      <vt:lpstr>Жив ли поток?</vt:lpstr>
      <vt:lpstr>Присоединение потока</vt:lpstr>
      <vt:lpstr>Синхронизация</vt:lpstr>
      <vt:lpstr>Этапы жизни потока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M2-24042-NicN</dc:creator>
  <cp:lastModifiedBy>M2-24042-NicN</cp:lastModifiedBy>
  <cp:revision>285</cp:revision>
  <dcterms:created xsi:type="dcterms:W3CDTF">2025-01-06T08:55:18Z</dcterms:created>
  <dcterms:modified xsi:type="dcterms:W3CDTF">2025-02-27T14:57:38Z</dcterms:modified>
</cp:coreProperties>
</file>