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23" r:id="rId2"/>
    <p:sldId id="295" r:id="rId3"/>
    <p:sldId id="293" r:id="rId4"/>
    <p:sldId id="260" r:id="rId5"/>
    <p:sldId id="289" r:id="rId6"/>
    <p:sldId id="324" r:id="rId7"/>
    <p:sldId id="326" r:id="rId8"/>
    <p:sldId id="325" r:id="rId9"/>
    <p:sldId id="327" r:id="rId10"/>
    <p:sldId id="328" r:id="rId11"/>
    <p:sldId id="329" r:id="rId12"/>
    <p:sldId id="336" r:id="rId13"/>
    <p:sldId id="337" r:id="rId14"/>
    <p:sldId id="333" r:id="rId15"/>
    <p:sldId id="330" r:id="rId16"/>
    <p:sldId id="335" r:id="rId17"/>
    <p:sldId id="33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780E311-A129-477A-A142-97EF8BD37233}">
          <p14:sldIdLst>
            <p14:sldId id="323"/>
            <p14:sldId id="295"/>
            <p14:sldId id="293"/>
          </p14:sldIdLst>
        </p14:section>
        <p14:section name="Титульник" id="{463DA5E0-A463-441D-981B-3135B9F15265}">
          <p14:sldIdLst>
            <p14:sldId id="260"/>
          </p14:sldIdLst>
        </p14:section>
        <p14:section name="Что такое поток (Thread)?" id="{7C5D6989-4A23-445C-BFBB-A5C088AE6889}">
          <p14:sldIdLst>
            <p14:sldId id="289"/>
            <p14:sldId id="324"/>
            <p14:sldId id="326"/>
            <p14:sldId id="325"/>
            <p14:sldId id="327"/>
            <p14:sldId id="328"/>
            <p14:sldId id="329"/>
            <p14:sldId id="336"/>
            <p14:sldId id="337"/>
            <p14:sldId id="333"/>
            <p14:sldId id="330"/>
            <p14:sldId id="335"/>
          </p14:sldIdLst>
        </p14:section>
        <p14:section name="Синхронизация" id="{4A07B7DF-4BCE-4E9E-9F33-D72A8CD0F846}">
          <p14:sldIdLst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  <p15:guide id="5" pos="166" userDrawn="1">
          <p15:clr>
            <a:srgbClr val="A4A3A4"/>
          </p15:clr>
        </p15:guide>
        <p15:guide id="6" pos="7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56C"/>
    <a:srgbClr val="AE9446"/>
    <a:srgbClr val="935B6D"/>
    <a:srgbClr val="4A494A"/>
    <a:srgbClr val="1E1F22"/>
    <a:srgbClr val="B5B7BC"/>
    <a:srgbClr val="68B1E3"/>
    <a:srgbClr val="6EB379"/>
    <a:srgbClr val="8EC070"/>
    <a:srgbClr val="A0A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90" autoAdjust="0"/>
    <p:restoredTop sz="87355" autoAdjust="0"/>
  </p:normalViewPr>
  <p:slideViewPr>
    <p:cSldViewPr snapToGrid="0">
      <p:cViewPr varScale="1">
        <p:scale>
          <a:sx n="97" d="100"/>
          <a:sy n="97" d="100"/>
        </p:scale>
        <p:origin x="1278" y="84"/>
      </p:cViewPr>
      <p:guideLst>
        <p:guide pos="3840"/>
        <p:guide orient="horz" pos="482"/>
        <p:guide pos="166"/>
        <p:guide pos="75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F44A0-8A0A-43F3-90DF-D835DD5C642B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769E1-66CF-4217-9636-E3EC3F826A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67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truchkov.dev/blog/ru/memory-in-java/#%D0%B2%D0%BB%D0%B8%D1%8F%D0%BD%D0%B8%D0%B5-%D0%BC%D0%BD%D0%BE%D0%B3%D0%BE%D0%BF%D0%BE%D1%82%D0%BE%D1%87%D0%BD%D0%BE%D1%81%D1%82%D0%B8-%D0%B2-java-%D0%BD%D0%B0-%D0%BF%D0%B0%D0%BC%D1%8F%D1%82%D1%8C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arden.struchkov.dev/ru/dev/other/Race-condition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Месяца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считаются с 1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101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290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join</a:t>
            </a:r>
            <a:r>
              <a:rPr lang="ru-RU" dirty="0" smtClean="0"/>
              <a:t>()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Заставляет текущий поток дождаться завершения другого потока, у которого вызван этот метод, прежде чем продолжить выполнение программы.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32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поток имеет приоритет, который влияет на то, как JVM распределяет время процессора между потоками. Приоритеты потоков служат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подсказкой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для планировщика потоков JVM при принятии решения о том, какой поток выполнить следующим. Однако окончательное решение о распределении времени процессора зависит от реализации JVM и операционной системы.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Потоки с более высоким приоритетом, как правило, получают больше процессорного времени, но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 гарантирует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что они будут всегда выполняться раньше потоков с более низким приоритетом. Приоритеты лишь помогают JVM принимать решение, но не являются обязательными для исполнения.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Приоритеты потоков задаются числами от 1 до 10: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MIN_PRIORITY (1)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Минимальный приоритет.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NORM_PRIORITY (5)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Нормальный приоритет, который используется по умолчанию.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MAX_PRIORITY (10)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Максимальный приоритет.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00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Поток создан, но ещё не запущен. Это состояние возникает сразу после создания объекта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до вызова метода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В этом состоянии поток не готов к выполнению и не потребляет системные ресурсы.</a:t>
            </a:r>
          </a:p>
          <a:p>
            <a:r>
              <a:rPr lang="ru-RU" dirty="0" err="1" smtClean="0">
                <a:effectLst/>
              </a:rPr>
              <a:t>Thread</a:t>
            </a:r>
            <a:r>
              <a:rPr lang="ru-RU" dirty="0" smtClean="0"/>
              <a:t> </a:t>
            </a:r>
            <a:r>
              <a:rPr lang="ru-RU" dirty="0" err="1" smtClean="0"/>
              <a:t>thread</a:t>
            </a:r>
            <a:r>
              <a:rPr lang="ru-RU" dirty="0" smtClean="0"/>
              <a:t> 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ru-RU" dirty="0" smtClean="0"/>
              <a:t> </a:t>
            </a:r>
            <a:r>
              <a:rPr lang="ru-RU" dirty="0" err="1" smtClean="0">
                <a:effectLst/>
              </a:rPr>
              <a:t>new</a:t>
            </a:r>
            <a:r>
              <a:rPr lang="ru-RU" dirty="0" smtClean="0"/>
              <a:t> </a:t>
            </a:r>
            <a:r>
              <a:rPr lang="ru-RU" dirty="0" err="1" smtClean="0">
                <a:effectLst/>
              </a:rPr>
              <a:t>Thread</a:t>
            </a:r>
            <a:r>
              <a:rPr lang="ru-RU" dirty="0" smtClean="0">
                <a:effectLst/>
              </a:rPr>
              <a:t>(</a:t>
            </a:r>
            <a:r>
              <a:rPr lang="ru-RU" dirty="0" err="1" smtClean="0">
                <a:effectLst/>
              </a:rPr>
              <a:t>new</a:t>
            </a:r>
            <a:r>
              <a:rPr lang="ru-RU" dirty="0" smtClean="0"/>
              <a:t> </a:t>
            </a:r>
            <a:r>
              <a:rPr lang="ru-RU" dirty="0" err="1" smtClean="0">
                <a:effectLst/>
              </a:rPr>
              <a:t>OrderTask</a:t>
            </a:r>
            <a:r>
              <a:rPr lang="ru-RU" dirty="0" smtClean="0">
                <a:effectLst/>
              </a:rPr>
              <a:t>());</a:t>
            </a:r>
            <a:r>
              <a:rPr lang="ru-RU" dirty="0" smtClean="0"/>
              <a:t> </a:t>
            </a:r>
            <a:r>
              <a:rPr lang="ru-RU" dirty="0" smtClean="0">
                <a:effectLst/>
              </a:rPr>
              <a:t>// Новый поток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вызова метода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поток переходит в состояние RUNNABLE. В этом состоянии поток считается готовым к выполнению и может быть выбран планировщиком потоков для выполнения на процессоре. Поток может фактически выполняться или ожидать своей очереди на выполнение.</a:t>
            </a:r>
          </a:p>
          <a:p>
            <a:r>
              <a:rPr lang="ru-RU" dirty="0" err="1" smtClean="0"/>
              <a:t>thread</a:t>
            </a:r>
            <a:r>
              <a:rPr lang="ru-RU" dirty="0" err="1" smtClean="0">
                <a:effectLst/>
              </a:rPr>
              <a:t>.start</a:t>
            </a:r>
            <a:r>
              <a:rPr lang="ru-RU" dirty="0" smtClean="0">
                <a:effectLst/>
              </a:rPr>
              <a:t>();</a:t>
            </a:r>
            <a:r>
              <a:rPr lang="ru-RU" dirty="0" smtClean="0"/>
              <a:t> </a:t>
            </a:r>
            <a:r>
              <a:rPr lang="ru-RU" dirty="0" smtClean="0">
                <a:effectLst/>
              </a:rPr>
              <a:t>// Поток становится готовым к выполнению</a:t>
            </a:r>
            <a:r>
              <a:rPr lang="ru-RU" dirty="0" smtClean="0"/>
              <a:t> 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BLOCKED.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Поток переходит в это состояние, если он пытается войти в синхронизированный блок или метод, доступ к которому в данный момент удерживается другим потоком. Как только монитор освобождается, поток возвращается в состояние RUNNABLE.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Подробнее о блокировках и мониторах будет рассмотрено в следующей статье.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WAITING.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Поток находится в состоянии ожидания без указания времени, пока другой поток не разбудит его. Это происходит при вызове методов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Object.wait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Thread.join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без таймаута или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LockSupport.park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Поток остаётся в этом состоянии, пока не получит уведомление или пока другой поток не завершится (в случае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()).</a:t>
            </a:r>
          </a:p>
          <a:p>
            <a:r>
              <a:rPr lang="ru-RU" dirty="0" err="1" smtClean="0"/>
              <a:t>thread</a:t>
            </a:r>
            <a:r>
              <a:rPr lang="ru-RU" dirty="0" err="1" smtClean="0">
                <a:effectLst/>
              </a:rPr>
              <a:t>.join</a:t>
            </a:r>
            <a:r>
              <a:rPr lang="ru-RU" dirty="0" smtClean="0">
                <a:effectLst/>
              </a:rPr>
              <a:t>();</a:t>
            </a:r>
            <a:r>
              <a:rPr lang="ru-RU" dirty="0" smtClean="0"/>
              <a:t> </a:t>
            </a:r>
            <a:r>
              <a:rPr lang="ru-RU" dirty="0" smtClean="0">
                <a:effectLst/>
              </a:rPr>
              <a:t>// Ожидание завершения другого потока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TIMED_WAITING.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Похожее на состояние WAITING, но с указанным временем ожидания. Поток переходит в это состояние при вызове методов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sleep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или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с указанием таймаута. По истечении времени ожидания поток автоматически возвращается в состояние RUNNABLE.</a:t>
            </a:r>
          </a:p>
          <a:p>
            <a:r>
              <a:rPr lang="ru-RU" dirty="0" err="1" smtClean="0">
                <a:effectLst/>
              </a:rPr>
              <a:t>Thread.sleep</a:t>
            </a:r>
            <a:r>
              <a:rPr lang="ru-RU" dirty="0" smtClean="0">
                <a:effectLst/>
              </a:rPr>
              <a:t>(1000);</a:t>
            </a:r>
            <a:r>
              <a:rPr lang="ru-RU" dirty="0" smtClean="0"/>
              <a:t> </a:t>
            </a:r>
            <a:r>
              <a:rPr lang="ru-RU" dirty="0" smtClean="0">
                <a:effectLst/>
              </a:rPr>
              <a:t>// Ожидание в течение 1 секунды</a:t>
            </a: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TERMINATED.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Поток переходит в это состояние, когда метод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завершает своё выполнение либо из-за нормального завершения, либо из-за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неперехваченного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исключения. В этом состоянии поток больше не может быть перезапущен.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98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isAlive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375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isAlive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791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50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54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86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Простой пример: у Маши есть два дела — сделать маме чай и почистить зубы. Она может делать это последовательно, но потратит много времени. Поэтому, пока кипит чайник, она почистит зубы — и распределит время эффективно.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Архитектура потоков в 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endParaRPr lang="ru-RU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поток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представлен объектом класса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Хотя управление потоками осуществляется внутри JVM, фактически потоки работают на уровне операционной системы. Такие потоки называются 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платформенными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запускается платформенный поток, JVM передаёт управление этим потоком операционной системе, которая выделяет необходимые ресурсы (например, процессорное время) и начинает его выполнение. Этот механизм называется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многопоточностью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уровне ОС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(OS-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Количество потоков, которые могут выполняться одновременно, зависит от возможностей операционной системы и числа ядер процессора.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поток выполняется в своём собственном контексте,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имея отдельный стек вызовов и локальные переменные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JVM координирует выполнение потоков, распределяя им квант времени и переключая контексты, чтобы обеспечить параллельность. Поскольку потоки одного процесса разделяют общую память, важно правильно синхронизировать их взаимодействие, чтобы избежать проблем, таких как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состояние гонки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Этой теме будет посвящена следующая статья.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Важно отметить, что сама JVM является многопоточной. Она использует внутренние системные потоки для выполнения таких задач, как сборка мусора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Garbage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другие фоновые операции, которые работают параллельно с потоками приложения и обеспечивают стабильность работы программы.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— это совокупность кода и данных, разделяющих общее виртуальное адресное пространство. Чаще всего одна программа состоит из одного процесса, но бывают и исключения (например, браузер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создает отдельный процесс для каждой вкладки, что дает ему некоторые преимущества, вроде независимости вкладок друг от друга). Процессы изолированы друг от друга, поэтому прямой доступ к памяти чужого процесса невозможен (взаимодействие между процессами осуществляется с помощью специальных средств).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каждого процесса ОС создает так называемое «виртуальное адресное пространство», к которому процесс имеет прямой доступ. Это пространство принадлежит процессу, содержит только его данные и находится в полном его распоряжении. Операционная система же отвечает за то, как виртуальное пространство процесса проецируется на физическую память.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 поток – это одна единица исполнения кода. Каждый поток последовательно выполняет инструкции процесса, которому он принадлежит, параллельно с другими потоками этого процесса.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Следует отдельно обговорить фразу «параллельно с другими потоками». Известно, что на одно ядро процессора, в каждый момент времени, приходится одна единица исполнения. То есть одноядерный процессор может обрабатывать команды только последовательно, по одной за раз (в упрощенном случае). Однако запуск нескольких параллельных потоков возможен и в системах с одноядерными процессорами. В этом случае система будет периодически переключаться между потоками, поочередно давая выполняться то одному, то другому потоку. Такая схема называется псевдо-параллелизмом. Система запоминает состояние (контекст) каждого потока, перед тем как переключиться на другой поток, и восстанавливает его по возвращению к выполнению потока. В контекст потока входят такие параметры, как стек, набор значений регистров процессора, адрес исполняемой команды и прочее…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Проще говоря, при псевдопараллельном выполнении потоков процессор мечется между выполнением нескольких потоков, выполняя по очереди часть каждого из 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944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несколько способов создания платформенного потока: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Наследование от класса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переопределение метода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интерфейса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Runnable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передача его экземпляра в конструктор 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7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586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25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0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2769E1-66CF-4217-9636-E3EC3F826AC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5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2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93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94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49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3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39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2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1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0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9984-6A6F-4402-816E-AE95968D1A70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5BC21-84E4-4112-938C-C879651AF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849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en-US" sz="2800" dirty="0" err="1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LocalDate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Инициализация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49228" y="898450"/>
            <a:ext cx="103811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Класс </a:t>
            </a:r>
            <a:r>
              <a:rPr lang="ru-RU" dirty="0" err="1">
                <a:solidFill>
                  <a:srgbClr val="AE9446"/>
                </a:solidFill>
              </a:rPr>
              <a:t>LocalDate</a:t>
            </a:r>
            <a:r>
              <a:rPr lang="ru-RU" dirty="0" smtClean="0">
                <a:solidFill>
                  <a:srgbClr val="B5B7BC"/>
                </a:solidFill>
              </a:rPr>
              <a:t> </a:t>
            </a:r>
            <a:r>
              <a:rPr lang="ru-RU" dirty="0">
                <a:solidFill>
                  <a:srgbClr val="B5B7BC"/>
                </a:solidFill>
              </a:rPr>
              <a:t>создан для работы с датой</a:t>
            </a:r>
            <a:r>
              <a:rPr lang="ru-RU" dirty="0" smtClean="0">
                <a:solidFill>
                  <a:srgbClr val="B5B7BC"/>
                </a:solidFill>
              </a:rPr>
              <a:t>.</a:t>
            </a:r>
          </a:p>
          <a:p>
            <a:endParaRPr lang="ru-RU" dirty="0">
              <a:solidFill>
                <a:srgbClr val="B5B7BC"/>
              </a:solidFill>
            </a:endParaRPr>
          </a:p>
          <a:p>
            <a:r>
              <a:rPr lang="ru-RU" dirty="0">
                <a:solidFill>
                  <a:srgbClr val="B5B7BC"/>
                </a:solidFill>
              </a:rPr>
              <a:t>Объекты </a:t>
            </a:r>
            <a:r>
              <a:rPr lang="ru-RU" dirty="0" smtClean="0">
                <a:solidFill>
                  <a:srgbClr val="B5B7BC"/>
                </a:solidFill>
              </a:rPr>
              <a:t>класса </a:t>
            </a:r>
            <a:r>
              <a:rPr lang="ru-RU" dirty="0">
                <a:solidFill>
                  <a:srgbClr val="B5B7BC"/>
                </a:solidFill>
              </a:rPr>
              <a:t>не изменяются после создания (класс </a:t>
            </a:r>
            <a:r>
              <a:rPr lang="ru-RU" dirty="0" err="1">
                <a:solidFill>
                  <a:srgbClr val="AE9446"/>
                </a:solidFill>
              </a:rPr>
              <a:t>LocalDate</a:t>
            </a:r>
            <a:r>
              <a:rPr lang="ru-RU" dirty="0">
                <a:solidFill>
                  <a:srgbClr val="B5B7BC"/>
                </a:solidFill>
              </a:rPr>
              <a:t> </a:t>
            </a:r>
            <a:r>
              <a:rPr lang="ru-RU" dirty="0" err="1">
                <a:solidFill>
                  <a:srgbClr val="9CC56C"/>
                </a:solidFill>
              </a:rPr>
              <a:t>immutable</a:t>
            </a:r>
            <a:r>
              <a:rPr lang="ru-RU" dirty="0">
                <a:solidFill>
                  <a:srgbClr val="B5B7BC"/>
                </a:solidFill>
              </a:rPr>
              <a:t>). </a:t>
            </a:r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B5B7BC"/>
                </a:solidFill>
              </a:rPr>
              <a:t>Это обеспечивает простоту </a:t>
            </a:r>
            <a:r>
              <a:rPr lang="ru-RU" dirty="0">
                <a:solidFill>
                  <a:srgbClr val="B5B7BC"/>
                </a:solidFill>
              </a:rPr>
              <a:t>и </a:t>
            </a:r>
            <a:r>
              <a:rPr lang="ru-RU" dirty="0" smtClean="0">
                <a:solidFill>
                  <a:srgbClr val="B5B7BC"/>
                </a:solidFill>
              </a:rPr>
              <a:t>надежность использования, а так же </a:t>
            </a:r>
            <a:r>
              <a:rPr lang="ru-RU" dirty="0" err="1" smtClean="0">
                <a:solidFill>
                  <a:srgbClr val="B5B7BC"/>
                </a:solidFill>
              </a:rPr>
              <a:t>потокобезопасность</a:t>
            </a:r>
            <a:r>
              <a:rPr lang="ru-RU" dirty="0" smtClean="0">
                <a:solidFill>
                  <a:srgbClr val="B5B7BC"/>
                </a:solidFill>
              </a:rPr>
              <a:t>.</a:t>
            </a:r>
            <a:endParaRPr lang="en-US" dirty="0">
              <a:solidFill>
                <a:srgbClr val="B5B7BC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49228" y="2159676"/>
            <a:ext cx="184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Инициализация:</a:t>
            </a:r>
            <a:endParaRPr lang="en-US" dirty="0">
              <a:solidFill>
                <a:srgbClr val="B5B7BC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549228" y="2491837"/>
            <a:ext cx="11093545" cy="733627"/>
            <a:chOff x="744095" y="2989677"/>
            <a:chExt cx="11093545" cy="733627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744095" y="2989677"/>
              <a:ext cx="10990705" cy="369332"/>
              <a:chOff x="744095" y="2989677"/>
              <a:chExt cx="10990705" cy="369332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503749" y="2989677"/>
                <a:ext cx="62310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Статический метод, возвращающий текущую дату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44095" y="2989677"/>
                <a:ext cx="27138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LocalDate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>
                    <a:solidFill>
                      <a:srgbClr val="935B6D"/>
                    </a:solidFill>
                  </a:rPr>
                  <a:t>now</a:t>
                </a:r>
                <a:r>
                  <a:rPr lang="en-US" dirty="0">
                    <a:solidFill>
                      <a:srgbClr val="B5B7BC"/>
                    </a:solidFill>
                  </a:rPr>
                  <a:t>()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  <p:grpSp>
          <p:nvGrpSpPr>
            <p:cNvPr id="9" name="Группа 8"/>
            <p:cNvGrpSpPr/>
            <p:nvPr/>
          </p:nvGrpSpPr>
          <p:grpSpPr>
            <a:xfrm>
              <a:off x="744095" y="3353972"/>
              <a:ext cx="11093545" cy="369332"/>
              <a:chOff x="744095" y="3587652"/>
              <a:chExt cx="11093545" cy="369332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5503748" y="3587652"/>
                <a:ext cx="6333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>
                    <a:solidFill>
                      <a:srgbClr val="B5B7BC"/>
                    </a:solidFill>
                  </a:rPr>
                  <a:t>Статический метод, возвращающий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конкретную </a:t>
                </a:r>
                <a:r>
                  <a:rPr lang="ru-RU" dirty="0">
                    <a:solidFill>
                      <a:srgbClr val="B5B7BC"/>
                    </a:solidFill>
                  </a:rPr>
                  <a:t>дату</a:t>
                </a:r>
                <a:endParaRPr lang="ru-RU" dirty="0">
                  <a:solidFill>
                    <a:srgbClr val="9CC56C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44095" y="3587652"/>
                <a:ext cx="487013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LocalDate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>
                    <a:solidFill>
                      <a:srgbClr val="935B6D"/>
                    </a:solidFill>
                  </a:rPr>
                  <a:t>of</a:t>
                </a:r>
                <a:r>
                  <a:rPr lang="en-US" dirty="0">
                    <a:solidFill>
                      <a:srgbClr val="B5B7BC"/>
                    </a:solidFill>
                  </a:rPr>
                  <a:t>(</a:t>
                </a:r>
                <a:r>
                  <a:rPr lang="en-US" dirty="0" err="1">
                    <a:solidFill>
                      <a:srgbClr val="B5B7BC"/>
                    </a:solidFill>
                  </a:rPr>
                  <a:t>int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>
                    <a:solidFill>
                      <a:srgbClr val="9CC56C"/>
                    </a:solidFill>
                  </a:rPr>
                  <a:t>year</a:t>
                </a:r>
                <a:r>
                  <a:rPr lang="en-US" dirty="0">
                    <a:solidFill>
                      <a:srgbClr val="B5B7BC"/>
                    </a:solidFill>
                  </a:rPr>
                  <a:t>, </a:t>
                </a:r>
                <a:r>
                  <a:rPr lang="en-US" dirty="0" err="1">
                    <a:solidFill>
                      <a:srgbClr val="B5B7BC"/>
                    </a:solidFill>
                  </a:rPr>
                  <a:t>int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>
                    <a:solidFill>
                      <a:srgbClr val="9CC56C"/>
                    </a:solidFill>
                  </a:rPr>
                  <a:t>month</a:t>
                </a:r>
                <a:r>
                  <a:rPr lang="en-US" dirty="0">
                    <a:solidFill>
                      <a:srgbClr val="B5B7BC"/>
                    </a:solidFill>
                  </a:rPr>
                  <a:t>, </a:t>
                </a:r>
                <a:r>
                  <a:rPr lang="en-US" dirty="0" err="1">
                    <a:solidFill>
                      <a:srgbClr val="B5B7BC"/>
                    </a:solidFill>
                  </a:rPr>
                  <a:t>int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 err="1">
                    <a:solidFill>
                      <a:srgbClr val="9CC56C"/>
                    </a:solidFill>
                  </a:rPr>
                  <a:t>dayOfMonth</a:t>
                </a:r>
                <a:r>
                  <a:rPr lang="en-US" dirty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</p:grpSp>
      <p:grpSp>
        <p:nvGrpSpPr>
          <p:cNvPr id="37" name="Группа 36"/>
          <p:cNvGrpSpPr/>
          <p:nvPr/>
        </p:nvGrpSpPr>
        <p:grpSpPr>
          <a:xfrm>
            <a:off x="2482107" y="3338626"/>
            <a:ext cx="7227787" cy="3365089"/>
            <a:chOff x="1856633" y="3948226"/>
            <a:chExt cx="7227787" cy="3365089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1856633" y="3948226"/>
              <a:ext cx="5696745" cy="3365089"/>
              <a:chOff x="2720233" y="3948226"/>
              <a:chExt cx="5696745" cy="336508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720233" y="3948226"/>
                <a:ext cx="6010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rgbClr val="B5B7BC"/>
                    </a:solidFill>
                  </a:rPr>
                  <a:t>Код</a:t>
                </a:r>
                <a:endParaRPr lang="ru-RU" dirty="0">
                  <a:solidFill>
                    <a:srgbClr val="9CC56C"/>
                  </a:solidFill>
                </a:endParaRPr>
              </a:p>
            </p:txBody>
          </p:sp>
          <p:pic>
            <p:nvPicPr>
              <p:cNvPr id="33" name="Рисунок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0233" y="4312521"/>
                <a:ext cx="5696745" cy="3000794"/>
              </a:xfrm>
              <a:prstGeom prst="rect">
                <a:avLst/>
              </a:prstGeom>
              <a:ln>
                <a:solidFill>
                  <a:srgbClr val="4A494A"/>
                </a:solidFill>
              </a:ln>
            </p:spPr>
          </p:pic>
        </p:grpSp>
        <p:grpSp>
          <p:nvGrpSpPr>
            <p:cNvPr id="36" name="Группа 35"/>
            <p:cNvGrpSpPr/>
            <p:nvPr/>
          </p:nvGrpSpPr>
          <p:grpSpPr>
            <a:xfrm>
              <a:off x="7769787" y="3948226"/>
              <a:ext cx="1314633" cy="1302372"/>
              <a:chOff x="8176187" y="3948226"/>
              <a:chExt cx="1314633" cy="130237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8176187" y="3948226"/>
                <a:ext cx="1130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>
                    <a:solidFill>
                      <a:srgbClr val="B5B7BC"/>
                    </a:solidFill>
                  </a:rPr>
                  <a:t>Результат</a:t>
                </a:r>
                <a:endParaRPr lang="ru-RU" dirty="0">
                  <a:solidFill>
                    <a:srgbClr val="9CC56C"/>
                  </a:solidFill>
                </a:endParaRPr>
              </a:p>
            </p:txBody>
          </p:sp>
          <p:pic>
            <p:nvPicPr>
              <p:cNvPr id="35" name="Рисунок 3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76187" y="4307491"/>
                <a:ext cx="1314633" cy="943107"/>
              </a:xfrm>
              <a:prstGeom prst="rect">
                <a:avLst/>
              </a:prstGeom>
              <a:ln>
                <a:solidFill>
                  <a:srgbClr val="4A494A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9952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3" y="1218806"/>
            <a:ext cx="5291703" cy="54806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Несколько потоков. Реализация </a:t>
            </a:r>
            <a:r>
              <a:rPr lang="en-US" sz="2800" dirty="0" err="1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MyThread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72075" y="1218807"/>
            <a:ext cx="35226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altLang="ru-RU" dirty="0" err="1">
                <a:solidFill>
                  <a:srgbClr val="935B6D"/>
                </a:solidFill>
              </a:rPr>
              <a:t>Thread</a:t>
            </a:r>
            <a:r>
              <a:rPr lang="ru-RU" altLang="ru-RU" dirty="0">
                <a:solidFill>
                  <a:srgbClr val="B5B7BC"/>
                </a:solidFill>
              </a:rPr>
              <a:t>(</a:t>
            </a:r>
            <a:r>
              <a:rPr lang="ru-RU" altLang="ru-RU" dirty="0" err="1">
                <a:solidFill>
                  <a:srgbClr val="B5B7BC"/>
                </a:solidFill>
              </a:rPr>
              <a:t>Runnable</a:t>
            </a:r>
            <a:r>
              <a:rPr lang="ru-RU" altLang="ru-RU" dirty="0">
                <a:solidFill>
                  <a:srgbClr val="B5B7BC"/>
                </a:solidFill>
              </a:rPr>
              <a:t> </a:t>
            </a:r>
            <a:r>
              <a:rPr lang="ru-RU" altLang="ru-RU" dirty="0" err="1">
                <a:solidFill>
                  <a:srgbClr val="9CC56C"/>
                </a:solidFill>
              </a:rPr>
              <a:t>task</a:t>
            </a:r>
            <a:r>
              <a:rPr lang="ru-RU" altLang="ru-RU" dirty="0">
                <a:solidFill>
                  <a:srgbClr val="B5B7BC"/>
                </a:solidFill>
              </a:rPr>
              <a:t>, </a:t>
            </a:r>
            <a:r>
              <a:rPr lang="ru-RU" altLang="ru-RU" dirty="0" err="1">
                <a:solidFill>
                  <a:srgbClr val="B5B7BC"/>
                </a:solidFill>
              </a:rPr>
              <a:t>String</a:t>
            </a:r>
            <a:r>
              <a:rPr lang="ru-RU" altLang="ru-RU" dirty="0">
                <a:solidFill>
                  <a:srgbClr val="B5B7BC"/>
                </a:solidFill>
              </a:rPr>
              <a:t> </a:t>
            </a:r>
            <a:r>
              <a:rPr lang="ru-RU" altLang="ru-RU" dirty="0" err="1">
                <a:solidFill>
                  <a:srgbClr val="9CC56C"/>
                </a:solidFill>
              </a:rPr>
              <a:t>name</a:t>
            </a:r>
            <a:r>
              <a:rPr lang="ru-RU" altLang="ru-RU" dirty="0">
                <a:solidFill>
                  <a:srgbClr val="B5B7BC"/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2075" y="1588139"/>
            <a:ext cx="57564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B5B7BC"/>
                </a:solidFill>
              </a:rPr>
              <a:t>- </a:t>
            </a:r>
            <a:r>
              <a:rPr lang="ru-RU" dirty="0">
                <a:solidFill>
                  <a:srgbClr val="B5B7BC"/>
                </a:solidFill>
              </a:rPr>
              <a:t>к</a:t>
            </a:r>
            <a:r>
              <a:rPr lang="ru-RU" dirty="0" smtClean="0">
                <a:solidFill>
                  <a:srgbClr val="B5B7BC"/>
                </a:solidFill>
              </a:rPr>
              <a:t>онструктор создает поток на основе объекта </a:t>
            </a:r>
            <a:r>
              <a:rPr lang="en-US" dirty="0">
                <a:solidFill>
                  <a:srgbClr val="9CC56C"/>
                </a:solidFill>
              </a:rPr>
              <a:t>task</a:t>
            </a:r>
            <a:r>
              <a:rPr lang="ru-RU" dirty="0" smtClean="0">
                <a:solidFill>
                  <a:srgbClr val="B5B7BC"/>
                </a:solidFill>
              </a:rPr>
              <a:t> и присваивает ему имя </a:t>
            </a:r>
            <a:r>
              <a:rPr lang="en-US" dirty="0">
                <a:solidFill>
                  <a:srgbClr val="9CC56C"/>
                </a:solidFill>
              </a:rPr>
              <a:t>name</a:t>
            </a:r>
            <a:r>
              <a:rPr lang="ru-RU" dirty="0" smtClean="0">
                <a:solidFill>
                  <a:srgbClr val="B5B7BC"/>
                </a:solidFill>
              </a:rPr>
              <a:t>. </a:t>
            </a:r>
            <a:endParaRPr lang="ru-RU" dirty="0">
              <a:solidFill>
                <a:srgbClr val="B5B7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7200831" y="1218807"/>
            <a:ext cx="3698886" cy="5479037"/>
            <a:chOff x="7093181" y="1218807"/>
            <a:chExt cx="3698886" cy="5479037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3181" y="1218807"/>
              <a:ext cx="1707972" cy="5479037"/>
            </a:xfrm>
            <a:prstGeom prst="rect">
              <a:avLst/>
            </a:prstGeom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0274" y="1218807"/>
              <a:ext cx="1741793" cy="4396758"/>
            </a:xfrm>
            <a:prstGeom prst="rect">
              <a:avLst/>
            </a:prstGeom>
          </p:spPr>
        </p:pic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24" y="1218807"/>
            <a:ext cx="5756402" cy="442523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Несколько потоков. Реализация основной программы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181567" y="3346243"/>
            <a:ext cx="5746336" cy="3363871"/>
            <a:chOff x="6181567" y="2530163"/>
            <a:chExt cx="5746336" cy="3363871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1567" y="2530164"/>
              <a:ext cx="1780872" cy="3363870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1616" y="2530163"/>
              <a:ext cx="1720650" cy="3338061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1443" y="2530163"/>
              <a:ext cx="1746460" cy="2916502"/>
            </a:xfrm>
            <a:prstGeom prst="rect">
              <a:avLst/>
            </a:prstGeom>
          </p:spPr>
        </p:pic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23" y="1218807"/>
            <a:ext cx="4514954" cy="54780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Несколько потоков. </a:t>
            </a:r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Объединение потоков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3346242"/>
            <a:ext cx="5756400" cy="3351601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72074" y="1218808"/>
            <a:ext cx="5756400" cy="2006173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6262676" y="1621730"/>
            <a:ext cx="5575197" cy="1200329"/>
            <a:chOff x="6272674" y="1950020"/>
            <a:chExt cx="5575197" cy="1200329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6272674" y="1950020"/>
              <a:ext cx="11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 smtClean="0">
                  <a:solidFill>
                    <a:srgbClr val="AE9446"/>
                  </a:solidFill>
                </a:rPr>
                <a:t>void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935B6D"/>
                  </a:solidFill>
                </a:rPr>
                <a:t>join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en-US" dirty="0">
                <a:solidFill>
                  <a:srgbClr val="B5B7BC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7266860" y="1950020"/>
              <a:ext cx="4581011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з</a:t>
              </a:r>
              <a:r>
                <a:rPr lang="ru-RU" dirty="0" smtClean="0">
                  <a:solidFill>
                    <a:srgbClr val="B5B7BC"/>
                  </a:solidFill>
                </a:rPr>
                <a:t>аставляет </a:t>
              </a:r>
              <a:r>
                <a:rPr lang="ru-RU" dirty="0">
                  <a:solidFill>
                    <a:srgbClr val="B5B7BC"/>
                  </a:solidFill>
                </a:rPr>
                <a:t>текущий поток дождаться завершения другого потока, у которого вызван этот метод, прежде чем продолжить выполнение программы.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7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73" y="3326048"/>
            <a:ext cx="3343742" cy="5144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6" y="3326048"/>
            <a:ext cx="5756400" cy="338406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Несколько потоков. </a:t>
            </a:r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Приоритет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172074" y="3326048"/>
            <a:ext cx="5756400" cy="3371795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3326048"/>
            <a:ext cx="5756400" cy="3371795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72074" y="1780930"/>
            <a:ext cx="5756400" cy="1477328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8" name="Группа 17"/>
          <p:cNvGrpSpPr/>
          <p:nvPr/>
        </p:nvGrpSpPr>
        <p:grpSpPr>
          <a:xfrm>
            <a:off x="6257438" y="1780930"/>
            <a:ext cx="5354459" cy="894285"/>
            <a:chOff x="6267437" y="1780591"/>
            <a:chExt cx="5354459" cy="894285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6267437" y="1780591"/>
              <a:ext cx="31372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AE9446"/>
                  </a:solidFill>
                </a:rPr>
                <a:t>void </a:t>
              </a:r>
              <a:r>
                <a:rPr lang="en-US" dirty="0" err="1">
                  <a:solidFill>
                    <a:srgbClr val="935B6D"/>
                  </a:solidFill>
                </a:rPr>
                <a:t>setPriority</a:t>
              </a:r>
              <a:r>
                <a:rPr lang="en-US" dirty="0">
                  <a:solidFill>
                    <a:srgbClr val="B5B7BC"/>
                  </a:solidFill>
                </a:rPr>
                <a:t>(</a:t>
              </a:r>
              <a:r>
                <a:rPr lang="en-US" dirty="0" err="1">
                  <a:solidFill>
                    <a:srgbClr val="B5B7BC"/>
                  </a:solidFill>
                </a:rPr>
                <a:t>int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CC56C"/>
                  </a:solidFill>
                </a:rPr>
                <a:t>newPriority</a:t>
              </a:r>
              <a:r>
                <a:rPr lang="en-US" dirty="0">
                  <a:solidFill>
                    <a:srgbClr val="B5B7BC"/>
                  </a:solidFill>
                </a:rPr>
                <a:t>)</a:t>
              </a: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6267437" y="2028545"/>
              <a:ext cx="53544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у</a:t>
              </a:r>
              <a:r>
                <a:rPr lang="ru-RU" dirty="0" smtClean="0">
                  <a:solidFill>
                    <a:srgbClr val="B5B7BC"/>
                  </a:solidFill>
                </a:rPr>
                <a:t>станавливает приоритет потока (только до запуска потока</a:t>
              </a:r>
              <a:endParaRPr lang="ru-RU" dirty="0">
                <a:solidFill>
                  <a:srgbClr val="B5B7BC"/>
                </a:solidFill>
              </a:endParaRPr>
            </a:p>
          </p:txBody>
        </p:sp>
      </p:grpSp>
      <p:sp>
        <p:nvSpPr>
          <p:cNvPr id="19" name="Прямоугольник 18"/>
          <p:cNvSpPr/>
          <p:nvPr/>
        </p:nvSpPr>
        <p:spPr>
          <a:xfrm>
            <a:off x="261979" y="799365"/>
            <a:ext cx="11664381" cy="923330"/>
          </a:xfrm>
          <a:prstGeom prst="rect">
            <a:avLst/>
          </a:prstGeom>
          <a:ln>
            <a:solidFill>
              <a:srgbClr val="4A494A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5B7BC"/>
                </a:solidFill>
              </a:rPr>
              <a:t>Каждый поток имеет </a:t>
            </a:r>
            <a:r>
              <a:rPr lang="ru-RU" dirty="0">
                <a:solidFill>
                  <a:srgbClr val="AE9446"/>
                </a:solidFill>
              </a:rPr>
              <a:t>приоритет</a:t>
            </a:r>
            <a:r>
              <a:rPr lang="ru-RU" dirty="0">
                <a:solidFill>
                  <a:srgbClr val="B5B7BC"/>
                </a:solidFill>
              </a:rPr>
              <a:t>, который влияет на то, как JVM распределяет время процессора между потоками. </a:t>
            </a:r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B5B7BC"/>
                </a:solidFill>
              </a:rPr>
              <a:t>Однако</a:t>
            </a:r>
            <a:r>
              <a:rPr lang="ru-RU" dirty="0">
                <a:solidFill>
                  <a:srgbClr val="B5B7BC"/>
                </a:solidFill>
              </a:rPr>
              <a:t> </a:t>
            </a:r>
            <a:r>
              <a:rPr lang="ru-RU" dirty="0" smtClean="0">
                <a:solidFill>
                  <a:srgbClr val="B5B7BC"/>
                </a:solidFill>
              </a:rPr>
              <a:t>приоритет </a:t>
            </a:r>
            <a:r>
              <a:rPr lang="ru-RU" dirty="0">
                <a:solidFill>
                  <a:srgbClr val="935B6D"/>
                </a:solidFill>
              </a:rPr>
              <a:t>не гарантирует</a:t>
            </a:r>
            <a:r>
              <a:rPr lang="ru-RU" dirty="0">
                <a:solidFill>
                  <a:srgbClr val="B5B7BC"/>
                </a:solidFill>
              </a:rPr>
              <a:t>, что </a:t>
            </a:r>
            <a:r>
              <a:rPr lang="ru-RU" dirty="0" smtClean="0">
                <a:solidFill>
                  <a:srgbClr val="B5B7BC"/>
                </a:solidFill>
              </a:rPr>
              <a:t>высокоприоритетные потоки будут </a:t>
            </a:r>
            <a:r>
              <a:rPr lang="ru-RU" dirty="0">
                <a:solidFill>
                  <a:srgbClr val="B5B7BC"/>
                </a:solidFill>
              </a:rPr>
              <a:t>всегда выполняться раньше </a:t>
            </a:r>
            <a:r>
              <a:rPr lang="ru-RU" dirty="0" smtClean="0">
                <a:solidFill>
                  <a:srgbClr val="B5B7BC"/>
                </a:solidFill>
              </a:rPr>
              <a:t>низкоприоритетных.</a:t>
            </a:r>
            <a:endParaRPr lang="ru-RU" dirty="0">
              <a:solidFill>
                <a:srgbClr val="935B6D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3525" y="1780930"/>
            <a:ext cx="5756400" cy="1477328"/>
          </a:xfrm>
          <a:prstGeom prst="rect">
            <a:avLst/>
          </a:prstGeom>
          <a:ln>
            <a:solidFill>
              <a:srgbClr val="4A494A"/>
            </a:solidFill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B5B7BC"/>
                </a:solidFill>
              </a:rPr>
              <a:t>Приоритеты потоков задаются числами от 1 до 10:</a:t>
            </a:r>
          </a:p>
          <a:p>
            <a:r>
              <a:rPr lang="ru-RU" dirty="0">
                <a:solidFill>
                  <a:srgbClr val="AE9446"/>
                </a:solidFill>
              </a:rPr>
              <a:t>MIN_PRIORITY</a:t>
            </a:r>
            <a:r>
              <a:rPr lang="ru-RU" dirty="0">
                <a:solidFill>
                  <a:srgbClr val="AE9446"/>
                </a:solidFill>
              </a:rPr>
              <a:t> </a:t>
            </a:r>
            <a:r>
              <a:rPr lang="ru-RU" dirty="0">
                <a:solidFill>
                  <a:srgbClr val="9CC56C"/>
                </a:solidFill>
              </a:rPr>
              <a:t>(1)</a:t>
            </a:r>
            <a:r>
              <a:rPr lang="ru-RU" dirty="0">
                <a:solidFill>
                  <a:srgbClr val="B5B7BC"/>
                </a:solidFill>
              </a:rPr>
              <a:t>: Минимальный приоритет.</a:t>
            </a:r>
          </a:p>
          <a:p>
            <a:r>
              <a:rPr lang="ru-RU" dirty="0">
                <a:solidFill>
                  <a:srgbClr val="AE9446"/>
                </a:solidFill>
              </a:rPr>
              <a:t>NORM_PRIORITY </a:t>
            </a:r>
            <a:r>
              <a:rPr lang="ru-RU" dirty="0">
                <a:solidFill>
                  <a:srgbClr val="9CC56C"/>
                </a:solidFill>
              </a:rPr>
              <a:t>(5)</a:t>
            </a:r>
            <a:r>
              <a:rPr lang="ru-RU" dirty="0">
                <a:solidFill>
                  <a:srgbClr val="B5B7BC"/>
                </a:solidFill>
              </a:rPr>
              <a:t>: Нормальный </a:t>
            </a:r>
            <a:r>
              <a:rPr lang="ru-RU" dirty="0" smtClean="0">
                <a:solidFill>
                  <a:srgbClr val="B5B7BC"/>
                </a:solidFill>
              </a:rPr>
              <a:t>приоритет (по умолчанию).</a:t>
            </a:r>
            <a:endParaRPr lang="ru-RU" dirty="0">
              <a:solidFill>
                <a:srgbClr val="B5B7BC"/>
              </a:solidFill>
            </a:endParaRPr>
          </a:p>
          <a:p>
            <a:r>
              <a:rPr lang="ru-RU" dirty="0">
                <a:solidFill>
                  <a:srgbClr val="AE9446"/>
                </a:solidFill>
              </a:rPr>
              <a:t>MAX_PRIORITY </a:t>
            </a:r>
            <a:r>
              <a:rPr lang="ru-RU" dirty="0">
                <a:solidFill>
                  <a:srgbClr val="9CC56C"/>
                </a:solidFill>
              </a:rPr>
              <a:t>(10)</a:t>
            </a:r>
            <a:r>
              <a:rPr lang="ru-RU" dirty="0">
                <a:solidFill>
                  <a:srgbClr val="B5B7BC"/>
                </a:solidFill>
              </a:rPr>
              <a:t>: Максимальный приоритет.</a:t>
            </a:r>
          </a:p>
        </p:txBody>
      </p:sp>
    </p:spTree>
    <p:extLst>
      <p:ext uri="{BB962C8B-B14F-4D97-AF65-F5344CB8AC3E}">
        <p14:creationId xmlns:p14="http://schemas.microsoft.com/office/powerpoint/2010/main" val="24411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Этапы жизни потока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16"/>
          <p:cNvGrpSpPr/>
          <p:nvPr/>
        </p:nvGrpSpPr>
        <p:grpSpPr>
          <a:xfrm>
            <a:off x="337658" y="996088"/>
            <a:ext cx="5623855" cy="5356475"/>
            <a:chOff x="327610" y="996088"/>
            <a:chExt cx="5623855" cy="5356475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2428291" y="996088"/>
              <a:ext cx="1422492" cy="360000"/>
            </a:xfrm>
            <a:prstGeom prst="rect">
              <a:avLst/>
            </a:prstGeom>
            <a:noFill/>
            <a:ln w="38100">
              <a:solidFill>
                <a:srgbClr val="AE9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AE9446"/>
                  </a:solidFill>
                </a:rPr>
                <a:t>New</a:t>
              </a:r>
              <a:endParaRPr lang="ru-RU" dirty="0">
                <a:solidFill>
                  <a:srgbClr val="AE9446"/>
                </a:solidFill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27610" y="4327072"/>
              <a:ext cx="1422492" cy="360000"/>
            </a:xfrm>
            <a:prstGeom prst="rect">
              <a:avLst/>
            </a:prstGeom>
            <a:noFill/>
            <a:ln w="38100">
              <a:solidFill>
                <a:srgbClr val="93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935B6D"/>
                  </a:solidFill>
                </a:rPr>
                <a:t>Time Waiting</a:t>
              </a:r>
              <a:endParaRPr lang="ru-RU" dirty="0">
                <a:solidFill>
                  <a:srgbClr val="935B6D"/>
                </a:solidFill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528973" y="2661580"/>
              <a:ext cx="1422492" cy="360000"/>
            </a:xfrm>
            <a:prstGeom prst="rect">
              <a:avLst/>
            </a:prstGeom>
            <a:noFill/>
            <a:ln w="38100">
              <a:solidFill>
                <a:srgbClr val="93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35B6D"/>
                  </a:solidFill>
                </a:rPr>
                <a:t>Blocked</a:t>
              </a:r>
              <a:endParaRPr lang="ru-RU" dirty="0">
                <a:solidFill>
                  <a:srgbClr val="935B6D"/>
                </a:solidFill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4528973" y="4327072"/>
              <a:ext cx="1422492" cy="360000"/>
            </a:xfrm>
            <a:prstGeom prst="rect">
              <a:avLst/>
            </a:prstGeom>
            <a:noFill/>
            <a:ln w="38100">
              <a:solidFill>
                <a:srgbClr val="93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35B6D"/>
                  </a:solidFill>
                </a:rPr>
                <a:t>Waiting</a:t>
              </a:r>
              <a:endParaRPr lang="ru-RU" dirty="0">
                <a:solidFill>
                  <a:srgbClr val="935B6D"/>
                </a:solidFill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2428291" y="5992563"/>
              <a:ext cx="1422492" cy="360000"/>
            </a:xfrm>
            <a:prstGeom prst="rect">
              <a:avLst/>
            </a:prstGeom>
            <a:solidFill>
              <a:srgbClr val="935B6D"/>
            </a:solidFill>
            <a:ln w="38100">
              <a:solidFill>
                <a:srgbClr val="935B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1E1F22"/>
                  </a:solidFill>
                </a:rPr>
                <a:t>Terminated</a:t>
              </a:r>
              <a:endParaRPr lang="ru-RU" dirty="0">
                <a:solidFill>
                  <a:srgbClr val="1E1F22"/>
                </a:solidFill>
              </a:endParaRP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>
              <a:off x="3139537" y="1356088"/>
              <a:ext cx="0" cy="1305492"/>
            </a:xfrm>
            <a:prstGeom prst="straightConnector1">
              <a:avLst/>
            </a:prstGeom>
            <a:ln w="31750" cap="rnd" cmpd="sng">
              <a:solidFill>
                <a:srgbClr val="AE9446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рямоугольник 13"/>
            <p:cNvSpPr/>
            <p:nvPr/>
          </p:nvSpPr>
          <p:spPr>
            <a:xfrm>
              <a:off x="2428291" y="2661580"/>
              <a:ext cx="1422492" cy="360000"/>
            </a:xfrm>
            <a:prstGeom prst="rect">
              <a:avLst/>
            </a:prstGeom>
            <a:noFill/>
            <a:ln w="38100">
              <a:solidFill>
                <a:srgbClr val="9CC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9CC56C"/>
                  </a:solidFill>
                </a:rPr>
                <a:t>Runnable</a:t>
              </a:r>
              <a:endParaRPr lang="ru-RU" dirty="0">
                <a:solidFill>
                  <a:srgbClr val="9CC56C"/>
                </a:solidFill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428291" y="4327072"/>
              <a:ext cx="1422492" cy="360000"/>
            </a:xfrm>
            <a:prstGeom prst="rect">
              <a:avLst/>
            </a:prstGeom>
            <a:noFill/>
            <a:ln w="38100">
              <a:solidFill>
                <a:srgbClr val="9CC5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9CC56C"/>
                  </a:solidFill>
                </a:rPr>
                <a:t>Running</a:t>
              </a:r>
              <a:endParaRPr lang="ru-RU" dirty="0">
                <a:solidFill>
                  <a:srgbClr val="9CC56C"/>
                </a:solidFill>
              </a:endParaRPr>
            </a:p>
          </p:txBody>
        </p:sp>
        <p:cxnSp>
          <p:nvCxnSpPr>
            <p:cNvPr id="24" name="Прямая со стрелкой 23"/>
            <p:cNvCxnSpPr/>
            <p:nvPr/>
          </p:nvCxnSpPr>
          <p:spPr>
            <a:xfrm>
              <a:off x="2822710" y="3021580"/>
              <a:ext cx="0" cy="1305492"/>
            </a:xfrm>
            <a:prstGeom prst="straightConnector1">
              <a:avLst/>
            </a:prstGeom>
            <a:ln w="31750" cap="rnd" cmpd="sng">
              <a:solidFill>
                <a:srgbClr val="9CC56C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/>
            <p:nvPr/>
          </p:nvCxnSpPr>
          <p:spPr>
            <a:xfrm flipV="1">
              <a:off x="2683967" y="3021580"/>
              <a:ext cx="0" cy="1292928"/>
            </a:xfrm>
            <a:prstGeom prst="straightConnector1">
              <a:avLst/>
            </a:prstGeom>
            <a:ln w="31750" cap="rnd" cmpd="sng">
              <a:solidFill>
                <a:srgbClr val="9CC56C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/>
            <p:cNvCxnSpPr/>
            <p:nvPr/>
          </p:nvCxnSpPr>
          <p:spPr>
            <a:xfrm>
              <a:off x="3139537" y="4687072"/>
              <a:ext cx="0" cy="1305491"/>
            </a:xfrm>
            <a:prstGeom prst="straightConnector1">
              <a:avLst/>
            </a:prstGeom>
            <a:ln w="31750" cap="rnd" cmpd="sng">
              <a:solidFill>
                <a:srgbClr val="9CC56C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15" idx="1"/>
              <a:endCxn id="16" idx="3"/>
            </p:cNvCxnSpPr>
            <p:nvPr/>
          </p:nvCxnSpPr>
          <p:spPr>
            <a:xfrm flipH="1">
              <a:off x="1750102" y="4507072"/>
              <a:ext cx="678189" cy="0"/>
            </a:xfrm>
            <a:prstGeom prst="straightConnector1">
              <a:avLst/>
            </a:prstGeom>
            <a:ln w="31750" cap="rnd" cmpd="sng">
              <a:solidFill>
                <a:srgbClr val="9CC56C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16" idx="0"/>
              <a:endCxn id="14" idx="1"/>
            </p:cNvCxnSpPr>
            <p:nvPr/>
          </p:nvCxnSpPr>
          <p:spPr>
            <a:xfrm rot="5400000" flipH="1" flipV="1">
              <a:off x="990827" y="2889609"/>
              <a:ext cx="1485492" cy="1389435"/>
            </a:xfrm>
            <a:prstGeom prst="bentConnector2">
              <a:avLst/>
            </a:prstGeom>
            <a:ln w="31750" cap="rnd" cmpd="sng">
              <a:solidFill>
                <a:srgbClr val="935B6D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17" idx="1"/>
              <a:endCxn id="14" idx="3"/>
            </p:cNvCxnSpPr>
            <p:nvPr/>
          </p:nvCxnSpPr>
          <p:spPr>
            <a:xfrm flipH="1">
              <a:off x="3850783" y="2841580"/>
              <a:ext cx="678190" cy="0"/>
            </a:xfrm>
            <a:prstGeom prst="straightConnector1">
              <a:avLst/>
            </a:prstGeom>
            <a:ln w="31750" cap="rnd" cmpd="sng">
              <a:solidFill>
                <a:srgbClr val="935B6D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endCxn id="17" idx="2"/>
            </p:cNvCxnSpPr>
            <p:nvPr/>
          </p:nvCxnSpPr>
          <p:spPr>
            <a:xfrm rot="5400000" flipH="1" flipV="1">
              <a:off x="4188034" y="3103098"/>
              <a:ext cx="1133703" cy="970668"/>
            </a:xfrm>
            <a:prstGeom prst="bentConnector3">
              <a:avLst>
                <a:gd name="adj1" fmla="val 1271"/>
              </a:avLst>
            </a:prstGeom>
            <a:ln w="31750" cap="rnd" cmpd="sng">
              <a:solidFill>
                <a:srgbClr val="9CC56C"/>
              </a:solidFill>
              <a:prstDash val="solid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Прямоугольник 66"/>
            <p:cNvSpPr/>
            <p:nvPr/>
          </p:nvSpPr>
          <p:spPr>
            <a:xfrm>
              <a:off x="3149100" y="1870335"/>
              <a:ext cx="602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AE9446"/>
                  </a:solidFill>
                </a:rPr>
                <a:t>.start()</a:t>
              </a:r>
              <a:endParaRPr lang="ru-RU" sz="1200" dirty="0">
                <a:solidFill>
                  <a:srgbClr val="AE9446"/>
                </a:solidFill>
              </a:endParaRPr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2826503" y="3433933"/>
              <a:ext cx="11505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 smtClean="0">
                  <a:solidFill>
                    <a:srgbClr val="9CC56C"/>
                  </a:solidFill>
                </a:rPr>
                <a:t>Когда система </a:t>
              </a:r>
              <a:br>
                <a:rPr lang="ru-RU" sz="1200" dirty="0" smtClean="0">
                  <a:solidFill>
                    <a:srgbClr val="9CC56C"/>
                  </a:solidFill>
                </a:rPr>
              </a:br>
              <a:r>
                <a:rPr lang="ru-RU" sz="1200" dirty="0" smtClean="0">
                  <a:solidFill>
                    <a:srgbClr val="9CC56C"/>
                  </a:solidFill>
                </a:rPr>
                <a:t>запускает </a:t>
              </a:r>
              <a:br>
                <a:rPr lang="ru-RU" sz="1200" dirty="0" smtClean="0">
                  <a:solidFill>
                    <a:srgbClr val="9CC56C"/>
                  </a:solidFill>
                </a:rPr>
              </a:br>
              <a:r>
                <a:rPr lang="ru-RU" sz="1200" dirty="0" smtClean="0">
                  <a:solidFill>
                    <a:srgbClr val="9CC56C"/>
                  </a:solidFill>
                </a:rPr>
                <a:t>этот поток</a:t>
              </a:r>
              <a:endParaRPr lang="ru-RU" sz="1200" dirty="0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073846" y="3615595"/>
              <a:ext cx="6068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9CC56C"/>
                  </a:solidFill>
                </a:rPr>
                <a:t>.yield()</a:t>
              </a:r>
              <a:endParaRPr lang="ru-RU" sz="1200" dirty="0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1775712" y="4176008"/>
              <a:ext cx="6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9CC56C"/>
                  </a:solidFill>
                </a:rPr>
                <a:t>.sleep()</a:t>
              </a:r>
              <a:endParaRPr lang="ru-RU" sz="1200" dirty="0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1206938" y="2377375"/>
              <a:ext cx="10112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 smtClean="0">
                  <a:solidFill>
                    <a:srgbClr val="935B6D"/>
                  </a:solidFill>
                </a:rPr>
                <a:t>Время сна </a:t>
              </a:r>
              <a:br>
                <a:rPr lang="ru-RU" sz="1200" dirty="0" smtClean="0">
                  <a:solidFill>
                    <a:srgbClr val="935B6D"/>
                  </a:solidFill>
                </a:rPr>
              </a:br>
              <a:r>
                <a:rPr lang="ru-RU" sz="1200" dirty="0" smtClean="0">
                  <a:solidFill>
                    <a:srgbClr val="935B6D"/>
                  </a:solidFill>
                </a:rPr>
                <a:t>закончилось</a:t>
              </a:r>
              <a:endParaRPr lang="ru-RU" sz="1200" dirty="0">
                <a:solidFill>
                  <a:srgbClr val="935B6D"/>
                </a:solidFill>
              </a:endParaRPr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4189878" y="2130998"/>
              <a:ext cx="14076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935B6D"/>
                  </a:solidFill>
                </a:rPr>
                <a:t>.notify()  .</a:t>
              </a:r>
              <a:r>
                <a:rPr lang="en-US" sz="1200" dirty="0" err="1" smtClean="0">
                  <a:solidFill>
                    <a:srgbClr val="935B6D"/>
                  </a:solidFill>
                </a:rPr>
                <a:t>notifyAll</a:t>
              </a:r>
              <a:r>
                <a:rPr lang="en-US" sz="1200" dirty="0" smtClean="0">
                  <a:solidFill>
                    <a:srgbClr val="935B6D"/>
                  </a:solidFill>
                </a:rPr>
                <a:t>()</a:t>
              </a:r>
              <a:endParaRPr lang="ru-RU" sz="1200" dirty="0">
                <a:solidFill>
                  <a:srgbClr val="935B6D"/>
                </a:solidFill>
              </a:endParaRPr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4305855" y="3674688"/>
              <a:ext cx="9140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 smtClean="0">
                  <a:solidFill>
                    <a:srgbClr val="9CC56C"/>
                  </a:solidFill>
                </a:rPr>
                <a:t>Ожидание </a:t>
              </a:r>
              <a:br>
                <a:rPr lang="ru-RU" sz="1200" dirty="0" smtClean="0">
                  <a:solidFill>
                    <a:srgbClr val="9CC56C"/>
                  </a:solidFill>
                </a:rPr>
              </a:br>
              <a:r>
                <a:rPr lang="ru-RU" sz="1200" dirty="0" smtClean="0">
                  <a:solidFill>
                    <a:srgbClr val="9CC56C"/>
                  </a:solidFill>
                </a:rPr>
                <a:t>доступа</a:t>
              </a:r>
              <a:endParaRPr lang="ru-RU" sz="1200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3875495" y="2847138"/>
              <a:ext cx="7219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 smtClean="0">
                  <a:solidFill>
                    <a:srgbClr val="935B6D"/>
                  </a:solidFill>
                </a:rPr>
                <a:t>Доступ </a:t>
              </a:r>
              <a:br>
                <a:rPr lang="ru-RU" sz="1200" dirty="0" smtClean="0">
                  <a:solidFill>
                    <a:srgbClr val="935B6D"/>
                  </a:solidFill>
                </a:rPr>
              </a:br>
              <a:r>
                <a:rPr lang="ru-RU" sz="1200" dirty="0" smtClean="0">
                  <a:solidFill>
                    <a:srgbClr val="935B6D"/>
                  </a:solidFill>
                </a:rPr>
                <a:t>получен</a:t>
              </a:r>
              <a:endParaRPr lang="ru-RU" sz="1200" dirty="0">
                <a:solidFill>
                  <a:srgbClr val="935B6D"/>
                </a:solidFill>
              </a:endParaRPr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3139537" y="5108985"/>
              <a:ext cx="15101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solidFill>
                    <a:srgbClr val="9CC56C"/>
                  </a:solidFill>
                </a:rPr>
                <a:t>.stop() </a:t>
              </a:r>
              <a:r>
                <a:rPr lang="ru-RU" sz="1200" dirty="0" smtClean="0">
                  <a:solidFill>
                    <a:srgbClr val="9CC56C"/>
                  </a:solidFill>
                </a:rPr>
                <a:t>или когда </a:t>
              </a:r>
              <a:br>
                <a:rPr lang="ru-RU" sz="1200" dirty="0" smtClean="0">
                  <a:solidFill>
                    <a:srgbClr val="9CC56C"/>
                  </a:solidFill>
                </a:rPr>
              </a:br>
              <a:r>
                <a:rPr lang="ru-RU" sz="1200" dirty="0" smtClean="0">
                  <a:solidFill>
                    <a:srgbClr val="9CC56C"/>
                  </a:solidFill>
                </a:rPr>
                <a:t>метод </a:t>
              </a:r>
              <a:r>
                <a:rPr lang="en-US" sz="1200" dirty="0" smtClean="0">
                  <a:solidFill>
                    <a:srgbClr val="9CC56C"/>
                  </a:solidFill>
                </a:rPr>
                <a:t>run() </a:t>
              </a:r>
              <a:r>
                <a:rPr lang="ru-RU" sz="1200" dirty="0" smtClean="0">
                  <a:solidFill>
                    <a:srgbClr val="9CC56C"/>
                  </a:solidFill>
                </a:rPr>
                <a:t>прерван</a:t>
              </a:r>
              <a:endParaRPr lang="ru-RU" sz="1200" dirty="0"/>
            </a:p>
          </p:txBody>
        </p:sp>
        <p:grpSp>
          <p:nvGrpSpPr>
            <p:cNvPr id="104" name="Группа 103"/>
            <p:cNvGrpSpPr/>
            <p:nvPr/>
          </p:nvGrpSpPr>
          <p:grpSpPr>
            <a:xfrm>
              <a:off x="3533957" y="2421381"/>
              <a:ext cx="2417508" cy="2085691"/>
              <a:chOff x="3533957" y="2421381"/>
              <a:chExt cx="2417508" cy="2085691"/>
            </a:xfrm>
          </p:grpSpPr>
          <p:cxnSp>
            <p:nvCxnSpPr>
              <p:cNvPr id="58" name="Прямая со стрелкой 50"/>
              <p:cNvCxnSpPr>
                <a:stCxn id="18" idx="3"/>
              </p:cNvCxnSpPr>
              <p:nvPr/>
            </p:nvCxnSpPr>
            <p:spPr>
              <a:xfrm flipH="1" flipV="1">
                <a:off x="3533957" y="2424731"/>
                <a:ext cx="2417508" cy="2082341"/>
              </a:xfrm>
              <a:prstGeom prst="bentConnector3">
                <a:avLst>
                  <a:gd name="adj1" fmla="val -3546"/>
                </a:avLst>
              </a:prstGeom>
              <a:ln w="31750" cap="rnd" cmpd="sng">
                <a:solidFill>
                  <a:srgbClr val="935B6D"/>
                </a:solidFill>
                <a:prstDash val="solid"/>
                <a:miter lim="800000"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 стрелкой 50"/>
              <p:cNvCxnSpPr/>
              <p:nvPr/>
            </p:nvCxnSpPr>
            <p:spPr>
              <a:xfrm>
                <a:off x="3533957" y="2421381"/>
                <a:ext cx="0" cy="237262"/>
              </a:xfrm>
              <a:prstGeom prst="straightConnector1">
                <a:avLst/>
              </a:prstGeom>
              <a:ln w="31750" cap="rnd" cmpd="sng">
                <a:solidFill>
                  <a:srgbClr val="935B6D"/>
                </a:solidFill>
                <a:prstDash val="solid"/>
                <a:miter lim="800000"/>
                <a:headEnd type="none"/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Прямая со стрелкой 50"/>
            <p:cNvCxnSpPr>
              <a:endCxn id="15" idx="3"/>
            </p:cNvCxnSpPr>
            <p:nvPr/>
          </p:nvCxnSpPr>
          <p:spPr>
            <a:xfrm rot="10800000" flipV="1">
              <a:off x="3850784" y="4155284"/>
              <a:ext cx="418767" cy="351788"/>
            </a:xfrm>
            <a:prstGeom prst="bentConnector3">
              <a:avLst>
                <a:gd name="adj1" fmla="val -40"/>
              </a:avLst>
            </a:prstGeom>
            <a:ln w="31750" cap="rnd" cmpd="sng">
              <a:solidFill>
                <a:srgbClr val="9CC56C"/>
              </a:solidFill>
              <a:prstDash val="solid"/>
              <a:miter lim="800000"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Прямоугольник 117"/>
          <p:cNvSpPr/>
          <p:nvPr/>
        </p:nvSpPr>
        <p:spPr>
          <a:xfrm>
            <a:off x="6285810" y="927478"/>
            <a:ext cx="55620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AE9446"/>
                </a:solidFill>
              </a:rPr>
              <a:t>NEW -</a:t>
            </a:r>
            <a:r>
              <a:rPr lang="ru-RU" dirty="0">
                <a:solidFill>
                  <a:srgbClr val="B5B7BC"/>
                </a:solidFill>
              </a:rPr>
              <a:t> Поток создан, но ещё не запущен. </a:t>
            </a:r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AE9446"/>
                </a:solidFill>
              </a:rPr>
              <a:t>RUNNABLE</a:t>
            </a:r>
            <a:r>
              <a:rPr lang="ru-RU" dirty="0" smtClean="0">
                <a:solidFill>
                  <a:srgbClr val="B5B7BC"/>
                </a:solidFill>
              </a:rPr>
              <a:t> - </a:t>
            </a:r>
            <a:r>
              <a:rPr lang="ru-RU" dirty="0">
                <a:solidFill>
                  <a:srgbClr val="B5B7BC"/>
                </a:solidFill>
              </a:rPr>
              <a:t>В этом состоянии поток считается готовым к выполнению и может быть выбран планировщиком потоков для выполнения на процессоре. </a:t>
            </a:r>
            <a:r>
              <a:rPr lang="ru-RU" dirty="0">
                <a:solidFill>
                  <a:srgbClr val="B5B7BC"/>
                </a:solidFill>
              </a:rPr>
              <a:t>Поток может фактически выполняться или ожидать своей очереди на выполнение.</a:t>
            </a:r>
          </a:p>
          <a:p>
            <a:r>
              <a:rPr lang="ru-RU" dirty="0" smtClean="0">
                <a:solidFill>
                  <a:srgbClr val="AE9446"/>
                </a:solidFill>
              </a:rPr>
              <a:t>BLOCKED</a:t>
            </a:r>
            <a:r>
              <a:rPr lang="ru-RU" dirty="0" smtClean="0">
                <a:solidFill>
                  <a:srgbClr val="B5B7BC"/>
                </a:solidFill>
              </a:rPr>
              <a:t> -</a:t>
            </a:r>
            <a:r>
              <a:rPr lang="ru-RU" dirty="0">
                <a:solidFill>
                  <a:srgbClr val="B5B7BC"/>
                </a:solidFill>
              </a:rPr>
              <a:t> Поток переходит в это состояние, если он пытается войти в синхронизированный блок или метод, доступ к которому в данный момент удерживается другим потоком. </a:t>
            </a:r>
          </a:p>
          <a:p>
            <a:r>
              <a:rPr lang="ru-RU" dirty="0" smtClean="0">
                <a:solidFill>
                  <a:srgbClr val="AE9446"/>
                </a:solidFill>
              </a:rPr>
              <a:t>WAITING</a:t>
            </a:r>
            <a:r>
              <a:rPr lang="ru-RU" dirty="0" smtClean="0">
                <a:solidFill>
                  <a:srgbClr val="B5B7BC"/>
                </a:solidFill>
              </a:rPr>
              <a:t> -</a:t>
            </a:r>
            <a:r>
              <a:rPr lang="ru-RU" dirty="0">
                <a:solidFill>
                  <a:srgbClr val="B5B7BC"/>
                </a:solidFill>
              </a:rPr>
              <a:t> Поток находится в состоянии ожидания без указания времени, пока другой поток не разбудит его. </a:t>
            </a:r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AE9446"/>
                </a:solidFill>
              </a:rPr>
              <a:t>TIMED_WAITING</a:t>
            </a:r>
            <a:r>
              <a:rPr lang="ru-RU" dirty="0" smtClean="0">
                <a:solidFill>
                  <a:srgbClr val="B5B7BC"/>
                </a:solidFill>
              </a:rPr>
              <a:t> -</a:t>
            </a:r>
            <a:r>
              <a:rPr lang="ru-RU" dirty="0">
                <a:solidFill>
                  <a:srgbClr val="B5B7BC"/>
                </a:solidFill>
              </a:rPr>
              <a:t> Похожее на состояние WAITING, но с указанным временем ожидания. </a:t>
            </a:r>
            <a:r>
              <a:rPr lang="ru-RU" dirty="0">
                <a:solidFill>
                  <a:srgbClr val="B5B7BC"/>
                </a:solidFill>
              </a:rPr>
              <a:t>Поток переходит в это состояние при вызове методов </a:t>
            </a:r>
            <a:r>
              <a:rPr lang="ru-RU" dirty="0" err="1">
                <a:solidFill>
                  <a:srgbClr val="B5B7BC"/>
                </a:solidFill>
              </a:rPr>
              <a:t>sleep</a:t>
            </a:r>
            <a:r>
              <a:rPr lang="ru-RU" dirty="0">
                <a:solidFill>
                  <a:srgbClr val="B5B7BC"/>
                </a:solidFill>
              </a:rPr>
              <a:t>() или </a:t>
            </a:r>
            <a:r>
              <a:rPr lang="ru-RU" dirty="0" err="1">
                <a:solidFill>
                  <a:srgbClr val="B5B7BC"/>
                </a:solidFill>
              </a:rPr>
              <a:t>join</a:t>
            </a:r>
            <a:r>
              <a:rPr lang="ru-RU" dirty="0">
                <a:solidFill>
                  <a:srgbClr val="B5B7BC"/>
                </a:solidFill>
              </a:rPr>
              <a:t>() с указанием таймаута. </a:t>
            </a:r>
          </a:p>
          <a:p>
            <a:r>
              <a:rPr lang="ru-RU" dirty="0" smtClean="0">
                <a:solidFill>
                  <a:srgbClr val="AE9446"/>
                </a:solidFill>
              </a:rPr>
              <a:t>TERMINATED</a:t>
            </a:r>
            <a:r>
              <a:rPr lang="ru-RU" dirty="0" smtClean="0">
                <a:solidFill>
                  <a:srgbClr val="B5B7BC"/>
                </a:solidFill>
              </a:rPr>
              <a:t> -</a:t>
            </a:r>
            <a:r>
              <a:rPr lang="ru-RU" dirty="0">
                <a:solidFill>
                  <a:srgbClr val="B5B7BC"/>
                </a:solidFill>
              </a:rPr>
              <a:t> Поток переходит в это состояние, когда метод </a:t>
            </a:r>
            <a:r>
              <a:rPr lang="ru-RU" dirty="0" err="1">
                <a:solidFill>
                  <a:srgbClr val="B5B7BC"/>
                </a:solidFill>
              </a:rPr>
              <a:t>run</a:t>
            </a:r>
            <a:r>
              <a:rPr lang="ru-RU" dirty="0">
                <a:solidFill>
                  <a:srgbClr val="B5B7BC"/>
                </a:solidFill>
              </a:rPr>
              <a:t>() завершает своё выполнение либо из-за нормального завершения, либо из-за </a:t>
            </a:r>
            <a:r>
              <a:rPr lang="ru-RU" dirty="0" err="1">
                <a:solidFill>
                  <a:srgbClr val="B5B7BC"/>
                </a:solidFill>
              </a:rPr>
              <a:t>неперехваченного</a:t>
            </a:r>
            <a:r>
              <a:rPr lang="ru-RU" dirty="0">
                <a:solidFill>
                  <a:srgbClr val="B5B7BC"/>
                </a:solidFill>
              </a:rPr>
              <a:t> исключения. </a:t>
            </a:r>
          </a:p>
        </p:txBody>
      </p:sp>
    </p:spTree>
    <p:extLst>
      <p:ext uri="{BB962C8B-B14F-4D97-AF65-F5344CB8AC3E}">
        <p14:creationId xmlns:p14="http://schemas.microsoft.com/office/powerpoint/2010/main" val="7045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74" y="945274"/>
            <a:ext cx="3925655" cy="575257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4" y="2727490"/>
            <a:ext cx="4625729" cy="397035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Этапы жизни потока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172074" y="945274"/>
            <a:ext cx="5756400" cy="5752570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2727490"/>
            <a:ext cx="5756400" cy="3970354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67794" y="945274"/>
            <a:ext cx="5756400" cy="1689771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394220" y="1074949"/>
            <a:ext cx="5503549" cy="1430421"/>
            <a:chOff x="524915" y="945274"/>
            <a:chExt cx="5503549" cy="1430421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524915" y="945274"/>
              <a:ext cx="5341774" cy="369332"/>
              <a:chOff x="524915" y="945274"/>
              <a:chExt cx="5341774" cy="369332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24915" y="945274"/>
                <a:ext cx="16487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srgbClr val="AE9446"/>
                    </a:solidFill>
                  </a:rPr>
                  <a:t>State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rgbClr val="935B6D"/>
                    </a:solidFill>
                  </a:rPr>
                  <a:t>getState</a:t>
                </a:r>
                <a:r>
                  <a:rPr lang="en-US" dirty="0">
                    <a:solidFill>
                      <a:srgbClr val="B5B7BC"/>
                    </a:solidFill>
                  </a:rPr>
                  <a:t>()</a:t>
                </a:r>
                <a:endParaRPr lang="en-US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2148363" y="945274"/>
                <a:ext cx="37183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возвращает текущий статус потока</a:t>
                </a:r>
                <a:endParaRPr lang="ru-RU" dirty="0"/>
              </a:p>
            </p:txBody>
          </p:sp>
        </p:grpSp>
        <p:grpSp>
          <p:nvGrpSpPr>
            <p:cNvPr id="10" name="Группа 9"/>
            <p:cNvGrpSpPr/>
            <p:nvPr/>
          </p:nvGrpSpPr>
          <p:grpSpPr>
            <a:xfrm>
              <a:off x="524915" y="1452365"/>
              <a:ext cx="5503549" cy="923330"/>
              <a:chOff x="524915" y="1452365"/>
              <a:chExt cx="5503549" cy="923330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524915" y="1452365"/>
                <a:ext cx="17663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B5B7BC"/>
                    </a:solidFill>
                  </a:rPr>
                  <a:t> </a:t>
                </a:r>
                <a:r>
                  <a:rPr lang="en-US" dirty="0" err="1">
                    <a:solidFill>
                      <a:srgbClr val="935B6D"/>
                    </a:solidFill>
                  </a:rPr>
                  <a:t>isAlive</a:t>
                </a:r>
                <a:r>
                  <a:rPr lang="en-US" dirty="0">
                    <a:solidFill>
                      <a:srgbClr val="B5B7BC"/>
                    </a:solidFill>
                  </a:rPr>
                  <a:t>()</a:t>
                </a:r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2148363" y="1452365"/>
                <a:ext cx="388010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возвращает </a:t>
                </a:r>
                <a:r>
                  <a:rPr lang="en-US" dirty="0" smtClean="0">
                    <a:solidFill>
                      <a:srgbClr val="9CC56C"/>
                    </a:solidFill>
                  </a:rPr>
                  <a:t>true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, если поток </a:t>
                </a:r>
                <a:br>
                  <a:rPr lang="ru-RU" dirty="0" smtClean="0">
                    <a:solidFill>
                      <a:srgbClr val="B5B7BC"/>
                    </a:solidFill>
                  </a:rPr>
                </a:br>
                <a:r>
                  <a:rPr lang="ru-RU" dirty="0" smtClean="0">
                    <a:solidFill>
                      <a:srgbClr val="B5B7BC"/>
                    </a:solidFill>
                  </a:rPr>
                  <a:t>уже запущен </a:t>
                </a:r>
                <a:r>
                  <a:rPr lang="ru-RU" dirty="0" smtClean="0">
                    <a:solidFill>
                      <a:srgbClr val="AE9446"/>
                    </a:solidFill>
                  </a:rPr>
                  <a:t>(</a:t>
                </a:r>
                <a:r>
                  <a:rPr lang="en-US" dirty="0" smtClean="0">
                    <a:solidFill>
                      <a:srgbClr val="AE9446"/>
                    </a:solidFill>
                  </a:rPr>
                  <a:t>start)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и еще не прерван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/>
                </a:r>
                <a:br>
                  <a:rPr lang="en-US" dirty="0" smtClean="0">
                    <a:solidFill>
                      <a:srgbClr val="B5B7BC"/>
                    </a:solidFill>
                  </a:rPr>
                </a:br>
                <a:r>
                  <a:rPr lang="en-US" dirty="0" smtClean="0">
                    <a:solidFill>
                      <a:srgbClr val="AE9446"/>
                    </a:solidFill>
                  </a:rPr>
                  <a:t>(terminate)</a:t>
                </a:r>
                <a:endParaRPr lang="ru-RU" dirty="0">
                  <a:solidFill>
                    <a:srgbClr val="AE9446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749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74" y="945274"/>
            <a:ext cx="4572638" cy="22386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Этапы жизни потока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6172074" y="945274"/>
            <a:ext cx="5756400" cy="5752570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" y="945274"/>
            <a:ext cx="3925655" cy="5752570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263525" y="945274"/>
            <a:ext cx="5756400" cy="5752570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31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Синхронизация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4" y="849475"/>
            <a:ext cx="6154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6172074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Проблемы класса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620454" y="1040216"/>
            <a:ext cx="10961946" cy="679050"/>
            <a:chOff x="620454" y="1182456"/>
            <a:chExt cx="10961946" cy="679050"/>
          </a:xfrm>
        </p:grpSpPr>
        <p:sp>
          <p:nvSpPr>
            <p:cNvPr id="32" name="TextBox 31"/>
            <p:cNvSpPr txBox="1"/>
            <p:nvPr/>
          </p:nvSpPr>
          <p:spPr>
            <a:xfrm>
              <a:off x="620454" y="1182456"/>
              <a:ext cx="426617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B5B7BC"/>
                  </a:solidFill>
                </a:rPr>
                <a:t>- </a:t>
              </a:r>
              <a:r>
                <a:rPr lang="en-US" dirty="0" smtClean="0">
                  <a:solidFill>
                    <a:srgbClr val="AE9446"/>
                  </a:solidFill>
                </a:rPr>
                <a:t>Date</a:t>
              </a:r>
              <a:r>
                <a:rPr lang="en-US" dirty="0" smtClean="0">
                  <a:solidFill>
                    <a:srgbClr val="B5B7BC"/>
                  </a:solidFill>
                </a:rPr>
                <a:t> </a:t>
              </a:r>
              <a:r>
                <a:rPr lang="ru-RU" dirty="0" smtClean="0">
                  <a:solidFill>
                    <a:srgbClr val="935B6D"/>
                  </a:solidFill>
                </a:rPr>
                <a:t>не поддерживает </a:t>
              </a:r>
              <a:r>
                <a:rPr lang="ru-RU" dirty="0" smtClean="0">
                  <a:solidFill>
                    <a:srgbClr val="B5B7BC"/>
                  </a:solidFill>
                </a:rPr>
                <a:t>временные зоны</a:t>
              </a:r>
              <a:endParaRPr lang="ru-RU" dirty="0">
                <a:solidFill>
                  <a:srgbClr val="AE9446"/>
                </a:solidFill>
              </a:endParaRP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620454" y="1492174"/>
              <a:ext cx="1096194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Вся работа с </a:t>
              </a:r>
              <a:r>
                <a:rPr lang="en-US" dirty="0" smtClean="0">
                  <a:solidFill>
                    <a:srgbClr val="AE9446"/>
                  </a:solidFill>
                </a:rPr>
                <a:t>Date</a:t>
              </a:r>
              <a:r>
                <a:rPr lang="en-US" dirty="0" smtClean="0">
                  <a:solidFill>
                    <a:srgbClr val="B5B7BC"/>
                  </a:solidFill>
                </a:rPr>
                <a:t> </a:t>
              </a:r>
              <a:r>
                <a:rPr lang="ru-RU" dirty="0" smtClean="0">
                  <a:solidFill>
                    <a:srgbClr val="B5B7BC"/>
                  </a:solidFill>
                </a:rPr>
                <a:t>проходит во временной зоне, установленной в вашей системе.</a:t>
              </a:r>
              <a:endParaRPr lang="ru-RU" dirty="0">
                <a:solidFill>
                  <a:srgbClr val="B5B7BC"/>
                </a:solidFill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1190604" y="2082990"/>
            <a:ext cx="9821646" cy="2717889"/>
            <a:chOff x="1062916" y="2072365"/>
            <a:chExt cx="9821646" cy="2717889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916" y="2446777"/>
              <a:ext cx="9821646" cy="2343477"/>
            </a:xfrm>
            <a:prstGeom prst="rect">
              <a:avLst/>
            </a:prstGeom>
            <a:ln>
              <a:solidFill>
                <a:srgbClr val="4A494A"/>
              </a:solidFill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1062916" y="2072365"/>
              <a:ext cx="601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Код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3615055" y="5164602"/>
            <a:ext cx="4972744" cy="1226725"/>
            <a:chOff x="3487367" y="4819162"/>
            <a:chExt cx="4972744" cy="1226725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87367" y="5302833"/>
              <a:ext cx="4972744" cy="743054"/>
            </a:xfrm>
            <a:prstGeom prst="rect">
              <a:avLst/>
            </a:prstGeom>
            <a:ln>
              <a:solidFill>
                <a:srgbClr val="4A494A"/>
              </a:solidFill>
            </a:ln>
          </p:spPr>
        </p:pic>
        <p:sp>
          <p:nvSpPr>
            <p:cNvPr id="9" name="Прямоугольник 8"/>
            <p:cNvSpPr/>
            <p:nvPr/>
          </p:nvSpPr>
          <p:spPr>
            <a:xfrm>
              <a:off x="7216386" y="5304647"/>
              <a:ext cx="484894" cy="741240"/>
            </a:xfrm>
            <a:prstGeom prst="rect">
              <a:avLst/>
            </a:prstGeom>
            <a:noFill/>
            <a:ln w="38100">
              <a:solidFill>
                <a:srgbClr val="AE9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921153" y="5302833"/>
              <a:ext cx="336285" cy="743054"/>
            </a:xfrm>
            <a:prstGeom prst="rect">
              <a:avLst/>
            </a:prstGeom>
            <a:noFill/>
            <a:ln w="38100">
              <a:solidFill>
                <a:srgbClr val="AE94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87367" y="4933501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  <p:cxnSp>
          <p:nvCxnSpPr>
            <p:cNvPr id="27" name="Прямая со стрелкой 26"/>
            <p:cNvCxnSpPr/>
            <p:nvPr/>
          </p:nvCxnSpPr>
          <p:spPr>
            <a:xfrm flipH="1">
              <a:off x="7448948" y="4884892"/>
              <a:ext cx="406399" cy="346188"/>
            </a:xfrm>
            <a:prstGeom prst="straightConnector1">
              <a:avLst/>
            </a:prstGeom>
            <a:ln w="38100" cap="sq" cmpd="sng">
              <a:solidFill>
                <a:srgbClr val="AE9446"/>
              </a:solidFill>
              <a:prstDash val="solid"/>
              <a:miter lim="800000"/>
              <a:headEnd type="diamon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/>
            <p:nvPr/>
          </p:nvCxnSpPr>
          <p:spPr>
            <a:xfrm>
              <a:off x="5848063" y="4819162"/>
              <a:ext cx="253364" cy="418417"/>
            </a:xfrm>
            <a:prstGeom prst="straightConnector1">
              <a:avLst/>
            </a:prstGeom>
            <a:ln w="38100" cap="sq" cmpd="sng">
              <a:solidFill>
                <a:srgbClr val="AE9446"/>
              </a:solidFill>
              <a:prstDash val="solid"/>
              <a:miter lim="800000"/>
              <a:headEnd type="diamon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Сравнение дат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/>
          <p:cNvGrpSpPr/>
          <p:nvPr/>
        </p:nvGrpSpPr>
        <p:grpSpPr>
          <a:xfrm>
            <a:off x="1363745" y="1311933"/>
            <a:ext cx="9464511" cy="2119280"/>
            <a:chOff x="1363745" y="1522649"/>
            <a:chExt cx="9464511" cy="2119280"/>
          </a:xfrm>
        </p:grpSpPr>
        <p:grpSp>
          <p:nvGrpSpPr>
            <p:cNvPr id="17" name="Группа 16"/>
            <p:cNvGrpSpPr/>
            <p:nvPr/>
          </p:nvGrpSpPr>
          <p:grpSpPr>
            <a:xfrm>
              <a:off x="1363746" y="1522649"/>
              <a:ext cx="9464510" cy="369332"/>
              <a:chOff x="1363746" y="3230416"/>
              <a:chExt cx="9464510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4494364" y="3230416"/>
                <a:ext cx="633389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Проверяет даты на равенство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63746" y="3230416"/>
                <a:ext cx="27138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 smtClean="0">
                    <a:solidFill>
                      <a:srgbClr val="935B6D"/>
                    </a:solidFill>
                  </a:rPr>
                  <a:t>equals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(Object </a:t>
                </a:r>
                <a:r>
                  <a:rPr lang="en-US" dirty="0" err="1" smtClean="0">
                    <a:solidFill>
                      <a:srgbClr val="9CC56C"/>
                    </a:solidFill>
                  </a:rPr>
                  <a:t>obj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1363745" y="2120624"/>
              <a:ext cx="9464510" cy="646331"/>
              <a:chOff x="1363745" y="3602495"/>
              <a:chExt cx="9464510" cy="646331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494363" y="3602495"/>
                <a:ext cx="63338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Проверяет, что дата, для которой вызывается метод, раньше даты, указанной в параметре </a:t>
                </a:r>
                <a:r>
                  <a:rPr lang="en-US" dirty="0">
                    <a:solidFill>
                      <a:srgbClr val="9CC56C"/>
                    </a:solidFill>
                  </a:rPr>
                  <a:t>when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 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363745" y="3602495"/>
                <a:ext cx="28149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 smtClean="0">
                    <a:solidFill>
                      <a:srgbClr val="935B6D"/>
                    </a:solidFill>
                  </a:rPr>
                  <a:t>before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(Date </a:t>
                </a:r>
                <a:r>
                  <a:rPr lang="en-US" dirty="0" smtClean="0">
                    <a:solidFill>
                      <a:srgbClr val="9CC56C"/>
                    </a:solidFill>
                  </a:rPr>
                  <a:t>when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  <p:grpSp>
          <p:nvGrpSpPr>
            <p:cNvPr id="29" name="Группа 28"/>
            <p:cNvGrpSpPr/>
            <p:nvPr/>
          </p:nvGrpSpPr>
          <p:grpSpPr>
            <a:xfrm>
              <a:off x="1363745" y="2995598"/>
              <a:ext cx="9464510" cy="646331"/>
              <a:chOff x="1363745" y="4248826"/>
              <a:chExt cx="9464510" cy="646331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494363" y="4248826"/>
                <a:ext cx="633389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B5B7BC"/>
                    </a:solidFill>
                  </a:rPr>
                  <a:t>- 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Проверяет, что дата, для которой вызывается метод, позже даты, указанной в параметре </a:t>
                </a:r>
                <a:r>
                  <a:rPr lang="en-US" dirty="0">
                    <a:solidFill>
                      <a:srgbClr val="9CC56C"/>
                    </a:solidFill>
                  </a:rPr>
                  <a:t>when</a:t>
                </a:r>
                <a:r>
                  <a:rPr lang="ru-RU" dirty="0" smtClean="0">
                    <a:solidFill>
                      <a:srgbClr val="B5B7BC"/>
                    </a:solidFill>
                  </a:rPr>
                  <a:t> 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63745" y="4248826"/>
                <a:ext cx="27138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AE9446"/>
                    </a:solidFill>
                  </a:rPr>
                  <a:t>boolean</a:t>
                </a:r>
                <a:r>
                  <a:rPr lang="en-US" dirty="0">
                    <a:solidFill>
                      <a:srgbClr val="AE9446"/>
                    </a:solidFill>
                  </a:rPr>
                  <a:t> </a:t>
                </a:r>
                <a:r>
                  <a:rPr lang="en-US" dirty="0" smtClean="0">
                    <a:solidFill>
                      <a:srgbClr val="935B6D"/>
                    </a:solidFill>
                  </a:rPr>
                  <a:t>after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(Date </a:t>
                </a:r>
                <a:r>
                  <a:rPr lang="en-US" dirty="0">
                    <a:solidFill>
                      <a:srgbClr val="9CC56C"/>
                    </a:solidFill>
                  </a:rPr>
                  <a:t>when</a:t>
                </a:r>
                <a:r>
                  <a:rPr lang="en-US" dirty="0" smtClean="0">
                    <a:solidFill>
                      <a:srgbClr val="B5B7BC"/>
                    </a:solidFill>
                  </a:rPr>
                  <a:t>)</a:t>
                </a:r>
                <a:endParaRPr lang="ru-RU" dirty="0">
                  <a:solidFill>
                    <a:srgbClr val="B5B7BC"/>
                  </a:solidFill>
                </a:endParaRPr>
              </a:p>
            </p:txBody>
          </p:sp>
        </p:grp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02" y="3704282"/>
            <a:ext cx="8945223" cy="1867161"/>
          </a:xfrm>
          <a:prstGeom prst="rect">
            <a:avLst/>
          </a:prstGeom>
          <a:ln>
            <a:solidFill>
              <a:srgbClr val="4A494A"/>
            </a:solidFill>
          </a:ln>
        </p:spPr>
      </p:pic>
    </p:spTree>
    <p:extLst>
      <p:ext uri="{BB962C8B-B14F-4D97-AF65-F5344CB8AC3E}">
        <p14:creationId xmlns:p14="http://schemas.microsoft.com/office/powerpoint/2010/main" val="330179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48797" y="3105835"/>
            <a:ext cx="2694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AE9446"/>
                </a:solidFill>
              </a:rPr>
              <a:t>Java:</a:t>
            </a:r>
            <a:r>
              <a:rPr lang="en-US" sz="3600" dirty="0" smtClean="0"/>
              <a:t> </a:t>
            </a:r>
            <a:r>
              <a:rPr lang="en-US" sz="3600" dirty="0" smtClean="0">
                <a:solidFill>
                  <a:srgbClr val="935B6D"/>
                </a:solidFill>
              </a:rPr>
              <a:t>Threads</a:t>
            </a:r>
            <a:endParaRPr lang="ru-RU" sz="3600" dirty="0">
              <a:solidFill>
                <a:srgbClr val="935B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Что такое поток?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1662728" y="979313"/>
            <a:ext cx="886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E9446"/>
                </a:solidFill>
              </a:rPr>
              <a:t>Поток</a:t>
            </a:r>
            <a:r>
              <a:rPr lang="ru-RU" dirty="0">
                <a:solidFill>
                  <a:srgbClr val="B5B7BC"/>
                </a:solidFill>
              </a:rPr>
              <a:t> (ветвь исполнения) в </a:t>
            </a:r>
            <a:r>
              <a:rPr lang="ru-RU" dirty="0" err="1">
                <a:solidFill>
                  <a:srgbClr val="B5B7BC"/>
                </a:solidFill>
              </a:rPr>
              <a:t>Java</a:t>
            </a:r>
            <a:r>
              <a:rPr lang="ru-RU" dirty="0">
                <a:solidFill>
                  <a:srgbClr val="B5B7BC"/>
                </a:solidFill>
              </a:rPr>
              <a:t> — это отдельная последовательность выполнения команд в коде. </a:t>
            </a:r>
            <a:r>
              <a:rPr lang="ru-RU" dirty="0" smtClean="0">
                <a:solidFill>
                  <a:srgbClr val="B5B7BC"/>
                </a:solidFill>
              </a:rPr>
              <a:t>Каждый </a:t>
            </a:r>
            <a:r>
              <a:rPr lang="ru-RU" dirty="0">
                <a:solidFill>
                  <a:srgbClr val="B5B7BC"/>
                </a:solidFill>
              </a:rPr>
              <a:t>из них работает независимо </a:t>
            </a:r>
            <a:r>
              <a:rPr lang="ru-RU" dirty="0" smtClean="0">
                <a:solidFill>
                  <a:srgbClr val="B5B7BC"/>
                </a:solidFill>
              </a:rPr>
              <a:t>от других.</a:t>
            </a:r>
            <a:endParaRPr lang="ru-RU" dirty="0">
              <a:solidFill>
                <a:srgbClr val="B5B7BC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662728" y="1691208"/>
            <a:ext cx="88665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AE9446"/>
                </a:solidFill>
              </a:rPr>
              <a:t>Процесс</a:t>
            </a:r>
            <a:r>
              <a:rPr lang="ru-RU" dirty="0">
                <a:solidFill>
                  <a:srgbClr val="B5B7BC"/>
                </a:solidFill>
              </a:rPr>
              <a:t> — это совокупность кода и данных, разделяющих общее виртуальное адресное пространство.</a:t>
            </a:r>
          </a:p>
        </p:txBody>
      </p:sp>
      <p:grpSp>
        <p:nvGrpSpPr>
          <p:cNvPr id="80" name="Группа 79"/>
          <p:cNvGrpSpPr/>
          <p:nvPr/>
        </p:nvGrpSpPr>
        <p:grpSpPr>
          <a:xfrm>
            <a:off x="3576000" y="2630646"/>
            <a:ext cx="5040000" cy="3488191"/>
            <a:chOff x="3705694" y="2630646"/>
            <a:chExt cx="5040000" cy="3488191"/>
          </a:xfrm>
        </p:grpSpPr>
        <p:grpSp>
          <p:nvGrpSpPr>
            <p:cNvPr id="63" name="Группа 62"/>
            <p:cNvGrpSpPr/>
            <p:nvPr/>
          </p:nvGrpSpPr>
          <p:grpSpPr>
            <a:xfrm>
              <a:off x="3705694" y="3222247"/>
              <a:ext cx="5040000" cy="2329033"/>
              <a:chOff x="3705694" y="2441197"/>
              <a:chExt cx="5040000" cy="2329033"/>
            </a:xfrm>
          </p:grpSpPr>
          <p:grpSp>
            <p:nvGrpSpPr>
              <p:cNvPr id="62" name="Группа 61"/>
              <p:cNvGrpSpPr/>
              <p:nvPr/>
            </p:nvGrpSpPr>
            <p:grpSpPr>
              <a:xfrm>
                <a:off x="3705694" y="4040898"/>
                <a:ext cx="5040000" cy="729332"/>
                <a:chOff x="3705694" y="4040898"/>
                <a:chExt cx="5040000" cy="729332"/>
              </a:xfrm>
            </p:grpSpPr>
            <p:grpSp>
              <p:nvGrpSpPr>
                <p:cNvPr id="8" name="Группа 7"/>
                <p:cNvGrpSpPr/>
                <p:nvPr/>
              </p:nvGrpSpPr>
              <p:grpSpPr>
                <a:xfrm>
                  <a:off x="3705694" y="4040898"/>
                  <a:ext cx="5040000" cy="360000"/>
                  <a:chOff x="3705694" y="4040898"/>
                  <a:chExt cx="5040000" cy="360000"/>
                </a:xfrm>
              </p:grpSpPr>
              <p:sp>
                <p:nvSpPr>
                  <p:cNvPr id="21" name="Прямоугольник 20"/>
                  <p:cNvSpPr/>
                  <p:nvPr/>
                </p:nvSpPr>
                <p:spPr>
                  <a:xfrm>
                    <a:off x="370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2" name="Прямоугольник 21"/>
                  <p:cNvSpPr/>
                  <p:nvPr/>
                </p:nvSpPr>
                <p:spPr>
                  <a:xfrm>
                    <a:off x="406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3" name="Прямоугольник 22"/>
                  <p:cNvSpPr/>
                  <p:nvPr/>
                </p:nvSpPr>
                <p:spPr>
                  <a:xfrm>
                    <a:off x="442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4" name="Прямоугольник 23"/>
                  <p:cNvSpPr/>
                  <p:nvPr/>
                </p:nvSpPr>
                <p:spPr>
                  <a:xfrm>
                    <a:off x="478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5" name="Прямоугольник 24"/>
                  <p:cNvSpPr/>
                  <p:nvPr/>
                </p:nvSpPr>
                <p:spPr>
                  <a:xfrm>
                    <a:off x="514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6" name="Прямоугольник 25"/>
                  <p:cNvSpPr/>
                  <p:nvPr/>
                </p:nvSpPr>
                <p:spPr>
                  <a:xfrm>
                    <a:off x="550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7" name="Прямоугольник 26"/>
                  <p:cNvSpPr/>
                  <p:nvPr/>
                </p:nvSpPr>
                <p:spPr>
                  <a:xfrm>
                    <a:off x="586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8" name="Прямоугольник 27"/>
                  <p:cNvSpPr/>
                  <p:nvPr/>
                </p:nvSpPr>
                <p:spPr>
                  <a:xfrm>
                    <a:off x="622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9" name="Прямоугольник 28"/>
                  <p:cNvSpPr/>
                  <p:nvPr/>
                </p:nvSpPr>
                <p:spPr>
                  <a:xfrm>
                    <a:off x="658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0" name="Прямоугольник 29"/>
                  <p:cNvSpPr/>
                  <p:nvPr/>
                </p:nvSpPr>
                <p:spPr>
                  <a:xfrm>
                    <a:off x="694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1" name="Прямоугольник 30"/>
                  <p:cNvSpPr/>
                  <p:nvPr/>
                </p:nvSpPr>
                <p:spPr>
                  <a:xfrm>
                    <a:off x="730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2" name="Прямоугольник 31"/>
                  <p:cNvSpPr/>
                  <p:nvPr/>
                </p:nvSpPr>
                <p:spPr>
                  <a:xfrm>
                    <a:off x="766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3" name="Прямоугольник 32"/>
                  <p:cNvSpPr/>
                  <p:nvPr/>
                </p:nvSpPr>
                <p:spPr>
                  <a:xfrm>
                    <a:off x="802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34" name="Прямоугольник 33"/>
                  <p:cNvSpPr/>
                  <p:nvPr/>
                </p:nvSpPr>
                <p:spPr>
                  <a:xfrm>
                    <a:off x="8385694" y="4040898"/>
                    <a:ext cx="360000" cy="360000"/>
                  </a:xfrm>
                  <a:prstGeom prst="rect">
                    <a:avLst/>
                  </a:prstGeom>
                  <a:noFill/>
                  <a:ln w="38100">
                    <a:solidFill>
                      <a:srgbClr val="AE944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37" name="Прямоугольник 36"/>
                <p:cNvSpPr/>
                <p:nvPr/>
              </p:nvSpPr>
              <p:spPr>
                <a:xfrm>
                  <a:off x="5421447" y="4400898"/>
                  <a:ext cx="160849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AE9446"/>
                      </a:solidFill>
                    </a:rPr>
                    <a:t>Главный поток</a:t>
                  </a:r>
                  <a:endParaRPr lang="ru-RU" dirty="0">
                    <a:solidFill>
                      <a:srgbClr val="B5B7BC"/>
                    </a:solidFill>
                  </a:endParaRPr>
                </a:p>
              </p:txBody>
            </p:sp>
          </p:grpSp>
          <p:grpSp>
            <p:nvGrpSpPr>
              <p:cNvPr id="9" name="Группа 8"/>
              <p:cNvGrpSpPr/>
              <p:nvPr/>
            </p:nvGrpSpPr>
            <p:grpSpPr>
              <a:xfrm>
                <a:off x="5145694" y="2441197"/>
                <a:ext cx="2880000" cy="743883"/>
                <a:chOff x="4817438" y="2352090"/>
                <a:chExt cx="2880000" cy="743883"/>
              </a:xfrm>
            </p:grpSpPr>
            <p:grpSp>
              <p:nvGrpSpPr>
                <p:cNvPr id="5" name="Группа 4"/>
                <p:cNvGrpSpPr/>
                <p:nvPr/>
              </p:nvGrpSpPr>
              <p:grpSpPr>
                <a:xfrm>
                  <a:off x="4817438" y="2735973"/>
                  <a:ext cx="2880000" cy="360000"/>
                  <a:chOff x="5250008" y="2869323"/>
                  <a:chExt cx="2880000" cy="360000"/>
                </a:xfrm>
              </p:grpSpPr>
              <p:sp>
                <p:nvSpPr>
                  <p:cNvPr id="10" name="Прямоугольник 9"/>
                  <p:cNvSpPr/>
                  <p:nvPr/>
                </p:nvSpPr>
                <p:spPr>
                  <a:xfrm>
                    <a:off x="525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4" name="Прямоугольник 13"/>
                  <p:cNvSpPr/>
                  <p:nvPr/>
                </p:nvSpPr>
                <p:spPr>
                  <a:xfrm>
                    <a:off x="561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5" name="Прямоугольник 14"/>
                  <p:cNvSpPr/>
                  <p:nvPr/>
                </p:nvSpPr>
                <p:spPr>
                  <a:xfrm>
                    <a:off x="597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6" name="Прямоугольник 15"/>
                  <p:cNvSpPr/>
                  <p:nvPr/>
                </p:nvSpPr>
                <p:spPr>
                  <a:xfrm>
                    <a:off x="633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7" name="Прямоугольник 16"/>
                  <p:cNvSpPr/>
                  <p:nvPr/>
                </p:nvSpPr>
                <p:spPr>
                  <a:xfrm>
                    <a:off x="669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8" name="Прямоугольник 17"/>
                  <p:cNvSpPr/>
                  <p:nvPr/>
                </p:nvSpPr>
                <p:spPr>
                  <a:xfrm>
                    <a:off x="705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19" name="Прямоугольник 18"/>
                  <p:cNvSpPr/>
                  <p:nvPr/>
                </p:nvSpPr>
                <p:spPr>
                  <a:xfrm>
                    <a:off x="741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20" name="Прямоугольник 19"/>
                  <p:cNvSpPr/>
                  <p:nvPr/>
                </p:nvSpPr>
                <p:spPr>
                  <a:xfrm>
                    <a:off x="7770008" y="2869323"/>
                    <a:ext cx="360000" cy="360000"/>
                  </a:xfrm>
                  <a:prstGeom prst="rect">
                    <a:avLst/>
                  </a:prstGeom>
                  <a:solidFill>
                    <a:srgbClr val="AE9446"/>
                  </a:solidFill>
                  <a:ln w="38100">
                    <a:solidFill>
                      <a:srgbClr val="4A494A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  <p:sp>
              <p:nvSpPr>
                <p:cNvPr id="38" name="Прямоугольник 37"/>
                <p:cNvSpPr/>
                <p:nvPr/>
              </p:nvSpPr>
              <p:spPr>
                <a:xfrm>
                  <a:off x="5356366" y="2352090"/>
                  <a:ext cx="180214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ru-RU" dirty="0" smtClean="0">
                      <a:solidFill>
                        <a:srgbClr val="AE9446"/>
                      </a:solidFill>
                    </a:rPr>
                    <a:t>Побочный поток</a:t>
                  </a:r>
                  <a:endParaRPr lang="ru-RU" dirty="0">
                    <a:solidFill>
                      <a:srgbClr val="B5B7BC"/>
                    </a:solidFill>
                  </a:endParaRPr>
                </a:p>
              </p:txBody>
            </p:sp>
          </p:grpSp>
          <p:cxnSp>
            <p:nvCxnSpPr>
              <p:cNvPr id="40" name="Прямая со стрелкой 39"/>
              <p:cNvCxnSpPr/>
              <p:nvPr/>
            </p:nvCxnSpPr>
            <p:spPr>
              <a:xfrm flipV="1">
                <a:off x="3705694" y="3838575"/>
                <a:ext cx="162000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единительная линия 43"/>
              <p:cNvCxnSpPr/>
              <p:nvPr/>
            </p:nvCxnSpPr>
            <p:spPr>
              <a:xfrm flipV="1">
                <a:off x="5325694" y="3286125"/>
                <a:ext cx="0" cy="552450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/>
              <p:nvPr/>
            </p:nvCxnSpPr>
            <p:spPr>
              <a:xfrm>
                <a:off x="5328114" y="3286125"/>
                <a:ext cx="107758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Прямая соединительная линия 46"/>
              <p:cNvCxnSpPr/>
              <p:nvPr/>
            </p:nvCxnSpPr>
            <p:spPr>
              <a:xfrm flipV="1">
                <a:off x="5684622" y="3286125"/>
                <a:ext cx="721072" cy="552450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/>
              <p:nvPr/>
            </p:nvCxnSpPr>
            <p:spPr>
              <a:xfrm>
                <a:off x="5684622" y="3838575"/>
                <a:ext cx="1441072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flipH="1" flipV="1">
                <a:off x="6762202" y="3298071"/>
                <a:ext cx="363492" cy="540504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/>
              <p:nvPr/>
            </p:nvCxnSpPr>
            <p:spPr>
              <a:xfrm>
                <a:off x="6757858" y="3286125"/>
                <a:ext cx="107758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flipV="1">
                <a:off x="7484621" y="3298070"/>
                <a:ext cx="350817" cy="540505"/>
              </a:xfrm>
              <a:prstGeom prst="line">
                <a:avLst/>
              </a:prstGeom>
              <a:ln w="38100" cap="sq" cmpd="sng">
                <a:solidFill>
                  <a:srgbClr val="AE9446"/>
                </a:solidFill>
                <a:prstDash val="sysDash"/>
                <a:miter lim="800000"/>
                <a:headEnd type="diamon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Прямая со стрелкой 58"/>
              <p:cNvCxnSpPr/>
              <p:nvPr/>
            </p:nvCxnSpPr>
            <p:spPr>
              <a:xfrm>
                <a:off x="7488114" y="3838575"/>
                <a:ext cx="1077580" cy="0"/>
              </a:xfrm>
              <a:prstGeom prst="straightConnector1">
                <a:avLst/>
              </a:prstGeom>
              <a:ln w="38100" cap="sq" cmpd="sng">
                <a:solidFill>
                  <a:srgbClr val="AE9446"/>
                </a:solidFill>
                <a:prstDash val="solid"/>
                <a:miter lim="800000"/>
                <a:headEnd type="diamond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Прямоугольник 63"/>
            <p:cNvSpPr/>
            <p:nvPr/>
          </p:nvSpPr>
          <p:spPr>
            <a:xfrm>
              <a:off x="4322954" y="2630646"/>
              <a:ext cx="128548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Команды в коде </a:t>
              </a:r>
            </a:p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программы</a:t>
              </a:r>
              <a:endParaRPr lang="ru-RU" sz="1200" dirty="0"/>
            </a:p>
          </p:txBody>
        </p:sp>
        <p:cxnSp>
          <p:nvCxnSpPr>
            <p:cNvPr id="65" name="Прямая соединительная линия 64"/>
            <p:cNvCxnSpPr>
              <a:stCxn id="10" idx="0"/>
              <a:endCxn id="64" idx="2"/>
            </p:cNvCxnSpPr>
            <p:nvPr/>
          </p:nvCxnSpPr>
          <p:spPr>
            <a:xfrm flipH="1" flipV="1">
              <a:off x="4965694" y="3092311"/>
              <a:ext cx="360000" cy="513819"/>
            </a:xfrm>
            <a:prstGeom prst="line">
              <a:avLst/>
            </a:prstGeom>
            <a:ln w="38100" cap="sq" cmpd="sng">
              <a:solidFill>
                <a:srgbClr val="9CC56C"/>
              </a:solidFill>
              <a:prstDash val="sysDash"/>
              <a:miter lim="800000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/>
            <p:cNvCxnSpPr>
              <a:stCxn id="14" idx="0"/>
              <a:endCxn id="64" idx="2"/>
            </p:cNvCxnSpPr>
            <p:nvPr/>
          </p:nvCxnSpPr>
          <p:spPr>
            <a:xfrm flipH="1" flipV="1">
              <a:off x="4965694" y="3092311"/>
              <a:ext cx="720000" cy="513819"/>
            </a:xfrm>
            <a:prstGeom prst="line">
              <a:avLst/>
            </a:prstGeom>
            <a:ln w="38100" cap="sq" cmpd="sng">
              <a:solidFill>
                <a:srgbClr val="9CC56C"/>
              </a:solidFill>
              <a:prstDash val="sysDash"/>
              <a:miter lim="800000"/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4421371" y="5657172"/>
              <a:ext cx="13814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Запуск побочного </a:t>
              </a:r>
            </a:p>
            <a:p>
              <a:pPr algn="ctr"/>
              <a:r>
                <a:rPr lang="ru-RU" sz="1200" dirty="0" smtClean="0">
                  <a:solidFill>
                    <a:srgbClr val="9CC56C"/>
                  </a:solidFill>
                </a:rPr>
                <a:t>потока</a:t>
              </a:r>
              <a:endParaRPr lang="ru-RU" sz="1200" dirty="0"/>
            </a:p>
          </p:txBody>
        </p:sp>
        <p:cxnSp>
          <p:nvCxnSpPr>
            <p:cNvPr id="77" name="Прямая соединительная линия 76"/>
            <p:cNvCxnSpPr>
              <a:stCxn id="76" idx="0"/>
              <a:endCxn id="25" idx="2"/>
            </p:cNvCxnSpPr>
            <p:nvPr/>
          </p:nvCxnSpPr>
          <p:spPr>
            <a:xfrm flipV="1">
              <a:off x="5112073" y="5181948"/>
              <a:ext cx="213621" cy="475224"/>
            </a:xfrm>
            <a:prstGeom prst="line">
              <a:avLst/>
            </a:prstGeom>
            <a:ln w="38100" cap="sq" cmpd="sng">
              <a:solidFill>
                <a:srgbClr val="9CC56C"/>
              </a:solidFill>
              <a:prstDash val="sysDash"/>
              <a:miter lim="800000"/>
              <a:headEnd type="none"/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43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Что такое поток?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824062" y="974396"/>
            <a:ext cx="596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B5B7BC"/>
                </a:solidFill>
              </a:rPr>
              <a:t>Каждый </a:t>
            </a:r>
            <a:r>
              <a:rPr lang="ru-RU" dirty="0">
                <a:solidFill>
                  <a:srgbClr val="AE9446"/>
                </a:solidFill>
              </a:rPr>
              <a:t>поток</a:t>
            </a:r>
            <a:r>
              <a:rPr lang="ru-RU" dirty="0">
                <a:solidFill>
                  <a:srgbClr val="B5B7BC"/>
                </a:solidFill>
              </a:rPr>
              <a:t> в </a:t>
            </a:r>
            <a:r>
              <a:rPr lang="ru-RU" dirty="0" err="1">
                <a:solidFill>
                  <a:srgbClr val="B5B7BC"/>
                </a:solidFill>
              </a:rPr>
              <a:t>Java</a:t>
            </a:r>
            <a:r>
              <a:rPr lang="ru-RU" dirty="0">
                <a:solidFill>
                  <a:srgbClr val="B5B7BC"/>
                </a:solidFill>
              </a:rPr>
              <a:t> представлен объектом класса </a:t>
            </a:r>
            <a:r>
              <a:rPr lang="ru-RU" dirty="0" err="1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24062" y="1556259"/>
            <a:ext cx="85438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B5B7BC"/>
                </a:solidFill>
              </a:rPr>
              <a:t>Существует несколько способов создания </a:t>
            </a:r>
            <a:r>
              <a:rPr lang="ru-RU" dirty="0" smtClean="0">
                <a:solidFill>
                  <a:srgbClr val="B5B7BC"/>
                </a:solidFill>
              </a:rPr>
              <a:t>потока</a:t>
            </a:r>
            <a:r>
              <a:rPr lang="ru-RU" dirty="0">
                <a:solidFill>
                  <a:srgbClr val="B5B7BC"/>
                </a:solidFill>
              </a:rPr>
              <a:t>:</a:t>
            </a:r>
          </a:p>
          <a:p>
            <a:r>
              <a:rPr lang="ru-RU" dirty="0" smtClean="0">
                <a:solidFill>
                  <a:srgbClr val="B5B7BC"/>
                </a:solidFill>
              </a:rPr>
              <a:t>- Наследование </a:t>
            </a:r>
            <a:r>
              <a:rPr lang="ru-RU" dirty="0">
                <a:solidFill>
                  <a:srgbClr val="B5B7BC"/>
                </a:solidFill>
              </a:rPr>
              <a:t>от класса </a:t>
            </a:r>
            <a:r>
              <a:rPr lang="ru-RU" dirty="0" err="1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 и переопределение метода </a:t>
            </a:r>
            <a:r>
              <a:rPr lang="ru-RU" dirty="0" err="1">
                <a:solidFill>
                  <a:srgbClr val="AE9446"/>
                </a:solidFill>
              </a:rPr>
              <a:t>run</a:t>
            </a:r>
            <a:r>
              <a:rPr lang="ru-RU" dirty="0">
                <a:solidFill>
                  <a:srgbClr val="AE9446"/>
                </a:solidFill>
              </a:rPr>
              <a:t>()</a:t>
            </a:r>
            <a:r>
              <a:rPr lang="ru-RU" dirty="0">
                <a:solidFill>
                  <a:srgbClr val="B5B7BC"/>
                </a:solidFill>
              </a:rPr>
              <a:t>.</a:t>
            </a:r>
          </a:p>
          <a:p>
            <a:r>
              <a:rPr lang="ru-RU" dirty="0" smtClean="0">
                <a:solidFill>
                  <a:srgbClr val="B5B7BC"/>
                </a:solidFill>
              </a:rPr>
              <a:t>- Реализация </a:t>
            </a:r>
            <a:r>
              <a:rPr lang="ru-RU" dirty="0">
                <a:solidFill>
                  <a:srgbClr val="B5B7BC"/>
                </a:solidFill>
              </a:rPr>
              <a:t>интерфейса </a:t>
            </a:r>
            <a:r>
              <a:rPr lang="ru-RU" dirty="0" err="1">
                <a:solidFill>
                  <a:srgbClr val="AE9446"/>
                </a:solidFill>
              </a:rPr>
              <a:t>Runnable</a:t>
            </a:r>
            <a:r>
              <a:rPr lang="ru-RU" dirty="0">
                <a:solidFill>
                  <a:srgbClr val="B5B7BC"/>
                </a:solidFill>
              </a:rPr>
              <a:t> и передача его экземпляра в конструктор </a:t>
            </a:r>
            <a:r>
              <a:rPr lang="ru-RU" dirty="0" err="1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.</a:t>
            </a:r>
          </a:p>
          <a:p>
            <a:endParaRPr lang="ru-RU" dirty="0" smtClean="0">
              <a:solidFill>
                <a:srgbClr val="B5B7BC"/>
              </a:solidFill>
            </a:endParaRPr>
          </a:p>
          <a:p>
            <a:r>
              <a:rPr lang="ru-RU" dirty="0" smtClean="0">
                <a:solidFill>
                  <a:srgbClr val="B5B7BC"/>
                </a:solidFill>
              </a:rPr>
              <a:t>И класс </a:t>
            </a:r>
            <a:r>
              <a:rPr lang="en-US" dirty="0" smtClean="0">
                <a:solidFill>
                  <a:srgbClr val="AE9446"/>
                </a:solidFill>
              </a:rPr>
              <a:t>Thread</a:t>
            </a:r>
            <a:r>
              <a:rPr lang="ru-RU" dirty="0">
                <a:solidFill>
                  <a:srgbClr val="B5B7BC"/>
                </a:solidFill>
              </a:rPr>
              <a:t>,</a:t>
            </a:r>
            <a:r>
              <a:rPr lang="en-US" dirty="0" smtClean="0">
                <a:solidFill>
                  <a:srgbClr val="B5B7BC"/>
                </a:solidFill>
              </a:rPr>
              <a:t> </a:t>
            </a:r>
            <a:r>
              <a:rPr lang="ru-RU" dirty="0" smtClean="0">
                <a:solidFill>
                  <a:srgbClr val="B5B7BC"/>
                </a:solidFill>
              </a:rPr>
              <a:t>и интерфейс </a:t>
            </a:r>
            <a:r>
              <a:rPr lang="en-US" dirty="0">
                <a:solidFill>
                  <a:srgbClr val="AE9446"/>
                </a:solidFill>
              </a:rPr>
              <a:t>Runnable</a:t>
            </a:r>
            <a:r>
              <a:rPr lang="en-US" dirty="0" smtClean="0">
                <a:solidFill>
                  <a:srgbClr val="B5B7BC"/>
                </a:solidFill>
              </a:rPr>
              <a:t> </a:t>
            </a:r>
            <a:r>
              <a:rPr lang="ru-RU" dirty="0" smtClean="0">
                <a:solidFill>
                  <a:srgbClr val="B5B7BC"/>
                </a:solidFill>
              </a:rPr>
              <a:t>относятся к библиотеке </a:t>
            </a:r>
            <a:r>
              <a:rPr lang="en-US" dirty="0" err="1">
                <a:solidFill>
                  <a:srgbClr val="AE9446"/>
                </a:solidFill>
              </a:rPr>
              <a:t>java.lang</a:t>
            </a:r>
            <a:r>
              <a:rPr lang="en-US" dirty="0">
                <a:solidFill>
                  <a:srgbClr val="B5B7BC"/>
                </a:solidFill>
              </a:rPr>
              <a:t>.</a:t>
            </a:r>
            <a:endParaRPr lang="ru-RU" dirty="0">
              <a:solidFill>
                <a:srgbClr val="B5B7BC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3525" y="3216901"/>
            <a:ext cx="175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Методы </a:t>
            </a:r>
            <a:r>
              <a:rPr lang="en-US" dirty="0">
                <a:solidFill>
                  <a:srgbClr val="AE9446"/>
                </a:solidFill>
              </a:rPr>
              <a:t>Thread</a:t>
            </a:r>
            <a:r>
              <a:rPr lang="en-US" dirty="0" smtClean="0">
                <a:solidFill>
                  <a:srgbClr val="B5B7BC"/>
                </a:solidFill>
              </a:rPr>
              <a:t>.</a:t>
            </a:r>
            <a:endParaRPr lang="ru-RU" dirty="0">
              <a:solidFill>
                <a:srgbClr val="B5B7BC"/>
              </a:solidFill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263525" y="5562911"/>
            <a:ext cx="3315063" cy="369332"/>
            <a:chOff x="297761" y="5439086"/>
            <a:chExt cx="3315063" cy="369332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297761" y="5439086"/>
              <a:ext cx="12062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>
                  <a:solidFill>
                    <a:srgbClr val="935B6D"/>
                  </a:solidFill>
                </a:rPr>
                <a:t>start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1950702" y="5439086"/>
              <a:ext cx="16621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запуск потока</a:t>
              </a:r>
              <a:endParaRPr lang="ru-RU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263525" y="4909479"/>
            <a:ext cx="5798239" cy="646331"/>
            <a:chOff x="297761" y="4880674"/>
            <a:chExt cx="5798239" cy="646331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297761" y="4880674"/>
              <a:ext cx="1144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>
                  <a:solidFill>
                    <a:srgbClr val="935B6D"/>
                  </a:solidFill>
                </a:rPr>
                <a:t>run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en-US" dirty="0">
                <a:solidFill>
                  <a:srgbClr val="B5B7BC"/>
                </a:solidFill>
              </a:endParaRPr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1950702" y="4880674"/>
              <a:ext cx="41452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- запуск </a:t>
              </a:r>
              <a:r>
                <a:rPr lang="ru-RU" dirty="0">
                  <a:solidFill>
                    <a:srgbClr val="B5B7BC"/>
                  </a:solidFill>
                </a:rPr>
                <a:t>потока, если поток был создан </a:t>
              </a:r>
              <a:br>
                <a:rPr lang="ru-RU" dirty="0">
                  <a:solidFill>
                    <a:srgbClr val="B5B7BC"/>
                  </a:solidFill>
                </a:rPr>
              </a:br>
              <a:r>
                <a:rPr lang="ru-RU" dirty="0" smtClean="0">
                  <a:solidFill>
                    <a:srgbClr val="B5B7BC"/>
                  </a:solidFill>
                </a:rPr>
                <a:t>с </a:t>
              </a:r>
              <a:r>
                <a:rPr lang="ru-RU" dirty="0">
                  <a:solidFill>
                    <a:srgbClr val="B5B7BC"/>
                  </a:solidFill>
                </a:rPr>
                <a:t>использованием интерфейса </a:t>
              </a:r>
              <a:r>
                <a:rPr lang="en-US" dirty="0">
                  <a:solidFill>
                    <a:srgbClr val="B5B7BC"/>
                  </a:solidFill>
                </a:rPr>
                <a:t>Runnable</a:t>
              </a:r>
              <a:endParaRPr lang="ru-RU" dirty="0"/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263525" y="4533046"/>
            <a:ext cx="4916527" cy="369332"/>
            <a:chOff x="297761" y="4582786"/>
            <a:chExt cx="4916527" cy="369332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297761" y="4582786"/>
              <a:ext cx="16766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rgbClr val="AE9446"/>
                  </a:solidFill>
                </a:rPr>
                <a:t>int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35B6D"/>
                  </a:solidFill>
                </a:rPr>
                <a:t>getPriority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1950702" y="4582786"/>
              <a:ext cx="32635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получение приоритета потока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263525" y="4156614"/>
            <a:ext cx="4422545" cy="369332"/>
            <a:chOff x="297761" y="4201997"/>
            <a:chExt cx="4422545" cy="369332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297761" y="4201997"/>
              <a:ext cx="184544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String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35B6D"/>
                  </a:solidFill>
                </a:rPr>
                <a:t>getName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950702" y="4201997"/>
              <a:ext cx="27696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получение имени потока</a:t>
              </a:r>
              <a:endParaRPr lang="ru-RU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263525" y="3780182"/>
            <a:ext cx="5407623" cy="369332"/>
            <a:chOff x="297761" y="3780182"/>
            <a:chExt cx="5407623" cy="36933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297761" y="3780182"/>
              <a:ext cx="1261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long</a:t>
              </a:r>
              <a:r>
                <a:rPr lang="en-US" dirty="0" smtClean="0">
                  <a:solidFill>
                    <a:srgbClr val="B5B7BC"/>
                  </a:solidFill>
                </a:rPr>
                <a:t> </a:t>
              </a:r>
              <a:r>
                <a:rPr lang="en-US" dirty="0" err="1">
                  <a:solidFill>
                    <a:srgbClr val="935B6D"/>
                  </a:solidFill>
                </a:rPr>
                <a:t>getId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1950702" y="3780182"/>
              <a:ext cx="3754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>
                  <a:solidFill>
                    <a:srgbClr val="B5B7BC"/>
                  </a:solidFill>
                </a:rPr>
                <a:t>получение идентификатора потока</a:t>
              </a:r>
              <a:endParaRPr lang="ru-RU" dirty="0"/>
            </a:p>
          </p:txBody>
        </p:sp>
      </p:grpSp>
      <p:sp>
        <p:nvSpPr>
          <p:cNvPr id="35" name="Прямоугольник 34"/>
          <p:cNvSpPr/>
          <p:nvPr/>
        </p:nvSpPr>
        <p:spPr>
          <a:xfrm>
            <a:off x="263525" y="3216901"/>
            <a:ext cx="5798239" cy="3477799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/>
          <p:cNvSpPr/>
          <p:nvPr/>
        </p:nvSpPr>
        <p:spPr>
          <a:xfrm>
            <a:off x="6145288" y="3216901"/>
            <a:ext cx="198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Методы </a:t>
            </a:r>
            <a:r>
              <a:rPr lang="ru-RU" dirty="0" err="1">
                <a:solidFill>
                  <a:srgbClr val="AE9446"/>
                </a:solidFill>
              </a:rPr>
              <a:t>Runnable</a:t>
            </a:r>
            <a:r>
              <a:rPr lang="en-US" dirty="0" smtClean="0">
                <a:solidFill>
                  <a:srgbClr val="B5B7BC"/>
                </a:solidFill>
              </a:rPr>
              <a:t>.</a:t>
            </a:r>
            <a:endParaRPr lang="ru-RU" dirty="0">
              <a:solidFill>
                <a:srgbClr val="B5B7BC"/>
              </a:solidFill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6145288" y="3780182"/>
            <a:ext cx="3360662" cy="369332"/>
            <a:chOff x="297761" y="4880674"/>
            <a:chExt cx="3360662" cy="369332"/>
          </a:xfrm>
        </p:grpSpPr>
        <p:sp>
          <p:nvSpPr>
            <p:cNvPr id="51" name="Прямоугольник 50"/>
            <p:cNvSpPr/>
            <p:nvPr/>
          </p:nvSpPr>
          <p:spPr>
            <a:xfrm>
              <a:off x="297761" y="4880674"/>
              <a:ext cx="11441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>
                  <a:solidFill>
                    <a:srgbClr val="935B6D"/>
                  </a:solidFill>
                </a:rPr>
                <a:t>run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en-US" dirty="0">
                <a:solidFill>
                  <a:srgbClr val="B5B7BC"/>
                </a:solidFill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1950702" y="4880674"/>
              <a:ext cx="17077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- запуск потока</a:t>
              </a:r>
              <a:endParaRPr lang="ru-RU" dirty="0"/>
            </a:p>
          </p:txBody>
        </p:sp>
      </p:grpSp>
      <p:sp>
        <p:nvSpPr>
          <p:cNvPr id="44" name="Прямоугольник 43"/>
          <p:cNvSpPr/>
          <p:nvPr/>
        </p:nvSpPr>
        <p:spPr>
          <a:xfrm>
            <a:off x="6145288" y="3216902"/>
            <a:ext cx="5798239" cy="3477798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Группа 57"/>
          <p:cNvGrpSpPr/>
          <p:nvPr/>
        </p:nvGrpSpPr>
        <p:grpSpPr>
          <a:xfrm>
            <a:off x="258934" y="6048370"/>
            <a:ext cx="5404930" cy="646331"/>
            <a:chOff x="297761" y="5439086"/>
            <a:chExt cx="5404930" cy="646331"/>
          </a:xfrm>
        </p:grpSpPr>
        <p:sp>
          <p:nvSpPr>
            <p:cNvPr id="59" name="Прямоугольник 58"/>
            <p:cNvSpPr/>
            <p:nvPr/>
          </p:nvSpPr>
          <p:spPr>
            <a:xfrm>
              <a:off x="297761" y="5439086"/>
              <a:ext cx="12725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AE9446"/>
                  </a:solidFill>
                </a:rPr>
                <a:t>void</a:t>
              </a:r>
              <a:r>
                <a:rPr lang="en-US" dirty="0">
                  <a:solidFill>
                    <a:srgbClr val="B5B7BC"/>
                  </a:solidFill>
                </a:rPr>
                <a:t> </a:t>
              </a:r>
              <a:r>
                <a:rPr lang="en-US" dirty="0" smtClean="0">
                  <a:solidFill>
                    <a:srgbClr val="935B6D"/>
                  </a:solidFill>
                </a:rPr>
                <a:t>sleep</a:t>
              </a:r>
              <a:r>
                <a:rPr lang="en-US" dirty="0" smtClean="0">
                  <a:solidFill>
                    <a:srgbClr val="B5B7BC"/>
                  </a:solidFill>
                </a:rPr>
                <a:t>()</a:t>
              </a:r>
              <a:endParaRPr lang="ru-RU" dirty="0">
                <a:solidFill>
                  <a:srgbClr val="B5B7BC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1950702" y="5439086"/>
              <a:ext cx="37519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B5B7BC"/>
                  </a:solidFill>
                </a:rPr>
                <a:t>- </a:t>
              </a:r>
              <a:r>
                <a:rPr lang="ru-RU" dirty="0" smtClean="0">
                  <a:solidFill>
                    <a:srgbClr val="B5B7BC"/>
                  </a:solidFill>
                </a:rPr>
                <a:t>останавливает поток на указанное </a:t>
              </a:r>
              <a:br>
                <a:rPr lang="ru-RU" dirty="0" smtClean="0">
                  <a:solidFill>
                    <a:srgbClr val="B5B7BC"/>
                  </a:solidFill>
                </a:rPr>
              </a:br>
              <a:r>
                <a:rPr lang="ru-RU" dirty="0" smtClean="0">
                  <a:solidFill>
                    <a:srgbClr val="B5B7BC"/>
                  </a:solidFill>
                </a:rPr>
                <a:t>количество миллисекунд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941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потока через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/>
          <p:cNvGrpSpPr/>
          <p:nvPr/>
        </p:nvGrpSpPr>
        <p:grpSpPr>
          <a:xfrm>
            <a:off x="263525" y="849476"/>
            <a:ext cx="5757631" cy="5848368"/>
            <a:chOff x="263525" y="697076"/>
            <a:chExt cx="5757631" cy="5848368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525" y="1066408"/>
              <a:ext cx="5757631" cy="5479036"/>
            </a:xfrm>
            <a:prstGeom prst="rect">
              <a:avLst/>
            </a:prstGeom>
            <a:ln>
              <a:solidFill>
                <a:srgbClr val="4A494A"/>
              </a:solidFill>
            </a:ln>
          </p:spPr>
        </p:pic>
        <p:sp>
          <p:nvSpPr>
            <p:cNvPr id="37" name="TextBox 36"/>
            <p:cNvSpPr txBox="1"/>
            <p:nvPr/>
          </p:nvSpPr>
          <p:spPr>
            <a:xfrm>
              <a:off x="263525" y="697076"/>
              <a:ext cx="60109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Код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172075" y="849476"/>
            <a:ext cx="5756400" cy="5848368"/>
            <a:chOff x="6172075" y="697076"/>
            <a:chExt cx="5756400" cy="5848368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5168" y="1066408"/>
              <a:ext cx="2610214" cy="762106"/>
            </a:xfrm>
            <a:prstGeom prst="rect">
              <a:avLst/>
            </a:prstGeom>
          </p:spPr>
        </p:pic>
        <p:sp>
          <p:nvSpPr>
            <p:cNvPr id="36" name="Прямоугольник 35"/>
            <p:cNvSpPr/>
            <p:nvPr/>
          </p:nvSpPr>
          <p:spPr>
            <a:xfrm>
              <a:off x="6172075" y="1066408"/>
              <a:ext cx="5756400" cy="5479036"/>
            </a:xfrm>
            <a:prstGeom prst="rect">
              <a:avLst/>
            </a:prstGeom>
            <a:noFill/>
            <a:ln>
              <a:solidFill>
                <a:srgbClr val="4A4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075" y="697076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1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722" y="1218808"/>
            <a:ext cx="581106" cy="49917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потока через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5" y="849476"/>
            <a:ext cx="601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72075" y="849476"/>
            <a:ext cx="5756400" cy="5848368"/>
            <a:chOff x="6172075" y="697076"/>
            <a:chExt cx="5756400" cy="584836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6172075" y="1066408"/>
              <a:ext cx="5756400" cy="5479036"/>
            </a:xfrm>
            <a:prstGeom prst="rect">
              <a:avLst/>
            </a:prstGeom>
            <a:noFill/>
            <a:ln>
              <a:solidFill>
                <a:srgbClr val="4A4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075" y="697076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52" y="1218941"/>
            <a:ext cx="3075518" cy="5478903"/>
          </a:xfrm>
          <a:prstGeom prst="rect">
            <a:avLst/>
          </a:prstGeom>
        </p:spPr>
      </p:pic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7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F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1218808"/>
            <a:ext cx="3519646" cy="54790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722" y="1218808"/>
            <a:ext cx="581106" cy="499179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11916228" cy="56378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Создание потока через </a:t>
            </a:r>
            <a:r>
              <a:rPr lang="en-US" sz="2800" dirty="0" smtClean="0">
                <a:solidFill>
                  <a:srgbClr val="965C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Runnable</a:t>
            </a:r>
            <a:endParaRPr lang="ru-RU" sz="2800" dirty="0">
              <a:solidFill>
                <a:srgbClr val="965C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80000" y="0"/>
            <a:ext cx="0" cy="685800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>
            <a:off x="180000" y="180000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>
            <a:off x="180000" y="761864"/>
            <a:ext cx="12154876" cy="0"/>
          </a:xfrm>
          <a:prstGeom prst="line">
            <a:avLst/>
          </a:prstGeom>
          <a:ln w="22225">
            <a:solidFill>
              <a:srgbClr val="4A49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63525" y="849476"/>
            <a:ext cx="601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5B7BC"/>
                </a:solidFill>
              </a:rPr>
              <a:t>Код</a:t>
            </a:r>
            <a:endParaRPr lang="ru-RU" dirty="0">
              <a:solidFill>
                <a:srgbClr val="9CC56C"/>
              </a:solidFill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6172075" y="849476"/>
            <a:ext cx="5756400" cy="5848368"/>
            <a:chOff x="6172075" y="697076"/>
            <a:chExt cx="5756400" cy="5848368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6172075" y="1066408"/>
              <a:ext cx="5756400" cy="5479036"/>
            </a:xfrm>
            <a:prstGeom prst="rect">
              <a:avLst/>
            </a:prstGeom>
            <a:noFill/>
            <a:ln>
              <a:solidFill>
                <a:srgbClr val="4A49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72075" y="697076"/>
              <a:ext cx="11303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ru-RU" dirty="0" smtClean="0">
                  <a:solidFill>
                    <a:srgbClr val="B5B7BC"/>
                  </a:solidFill>
                </a:rPr>
                <a:t>Результат</a:t>
              </a:r>
              <a:endParaRPr lang="ru-RU" dirty="0">
                <a:solidFill>
                  <a:srgbClr val="9CC56C"/>
                </a:solidFill>
              </a:endParaRPr>
            </a:p>
          </p:txBody>
        </p:sp>
      </p:grpSp>
      <p:sp>
        <p:nvSpPr>
          <p:cNvPr id="41" name="Прямоугольник 40"/>
          <p:cNvSpPr/>
          <p:nvPr/>
        </p:nvSpPr>
        <p:spPr>
          <a:xfrm>
            <a:off x="263525" y="1218808"/>
            <a:ext cx="5756400" cy="5479036"/>
          </a:xfrm>
          <a:prstGeom prst="rect">
            <a:avLst/>
          </a:prstGeom>
          <a:noFill/>
          <a:ln>
            <a:solidFill>
              <a:srgbClr val="4A49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0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4456</TotalTime>
  <Words>628</Words>
  <Application>Microsoft Office PowerPoint</Application>
  <PresentationFormat>Широкоэкранный</PresentationFormat>
  <Paragraphs>168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LocalDate. Инициализация</vt:lpstr>
      <vt:lpstr>Проблемы класса Date</vt:lpstr>
      <vt:lpstr>Сравнение дат</vt:lpstr>
      <vt:lpstr>Презентация PowerPoint</vt:lpstr>
      <vt:lpstr>Что такое поток?</vt:lpstr>
      <vt:lpstr>Что такое поток?</vt:lpstr>
      <vt:lpstr>Создание потока через Thread</vt:lpstr>
      <vt:lpstr>Создание потока через Thread</vt:lpstr>
      <vt:lpstr>Создание потока через Runnable</vt:lpstr>
      <vt:lpstr>Несколько потоков. Реализация MyThread</vt:lpstr>
      <vt:lpstr>Несколько потоков. Реализация основной программы</vt:lpstr>
      <vt:lpstr>Несколько потоков. Объединение потоков</vt:lpstr>
      <vt:lpstr>Несколько потоков. Приоритет</vt:lpstr>
      <vt:lpstr>Этапы жизни потока</vt:lpstr>
      <vt:lpstr>Этапы жизни потока</vt:lpstr>
      <vt:lpstr>Этапы жизни потока</vt:lpstr>
      <vt:lpstr>Синхронизация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M2-24042-NicN</dc:creator>
  <cp:lastModifiedBy>M2-24042-NicN</cp:lastModifiedBy>
  <cp:revision>311</cp:revision>
  <dcterms:created xsi:type="dcterms:W3CDTF">2025-01-06T08:55:18Z</dcterms:created>
  <dcterms:modified xsi:type="dcterms:W3CDTF">2025-03-03T15:05:22Z</dcterms:modified>
</cp:coreProperties>
</file>