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9"/>
  </p:handout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9" r:id="rId14"/>
    <p:sldId id="286" r:id="rId15"/>
    <p:sldId id="287" r:id="rId16"/>
    <p:sldId id="288" r:id="rId17"/>
    <p:sldId id="291" r:id="rId18"/>
  </p:sldIdLst>
  <p:sldSz cx="9144000" cy="6858000" type="screen4x3"/>
  <p:notesSz cx="6858000" cy="994568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3F1F3"/>
    <a:srgbClr val="EDEBE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660"/>
  </p:normalViewPr>
  <p:slideViewPr>
    <p:cSldViewPr>
      <p:cViewPr varScale="1">
        <p:scale>
          <a:sx n="39" d="100"/>
          <a:sy n="3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860" y="-84"/>
      </p:cViewPr>
      <p:guideLst>
        <p:guide orient="horz" pos="313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BF41A-8D84-4276-89C7-98D311C8FFDE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B3244-A167-4C6A-9081-E39A09E5B84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83B38-5FB7-4517-9D59-8EAA0FD3C7C5}" type="datetimeFigureOut">
              <a:rPr lang="es-ES" smtClean="0"/>
              <a:pPr/>
              <a:t>09/08/2013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B901-D90A-4FB0-9658-5B666570FC1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57166"/>
            <a:ext cx="8858280" cy="5929354"/>
          </a:xfr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buNone/>
            </a:pPr>
            <a:endParaRPr lang="es-ES" sz="800" b="1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ctr">
              <a:buNone/>
            </a:pPr>
            <a:r>
              <a:rPr lang="es-ES" sz="2200" b="1" dirty="0" smtClean="0">
                <a:solidFill>
                  <a:srgbClr val="002060"/>
                </a:solidFill>
                <a:latin typeface="Myriad Pro Light" pitchFamily="34" charset="0"/>
              </a:rPr>
              <a:t>COLEGIO DE PROFESORES DE CHILE AG</a:t>
            </a:r>
          </a:p>
          <a:p>
            <a:pPr algn="ctr">
              <a:buNone/>
            </a:pPr>
            <a:r>
              <a:rPr lang="es-ES" b="1" spc="-100" dirty="0" smtClean="0">
                <a:solidFill>
                  <a:srgbClr val="002060"/>
                </a:solidFill>
                <a:latin typeface="Myriad Pro Light" pitchFamily="34" charset="0"/>
              </a:rPr>
              <a:t>                                               </a:t>
            </a:r>
            <a:endParaRPr lang="es-ES" b="1" spc="-100" dirty="0">
              <a:solidFill>
                <a:srgbClr val="002060"/>
              </a:solidFill>
              <a:latin typeface="Myriad Pro Light" pitchFamily="34" charset="0"/>
            </a:endParaRPr>
          </a:p>
          <a:p>
            <a:pPr algn="ctr">
              <a:buNone/>
            </a:pPr>
            <a:endParaRPr lang="es-ES" b="1" spc="-1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marL="0" algn="ctr">
              <a:spcBef>
                <a:spcPts val="0"/>
              </a:spcBef>
              <a:buNone/>
            </a:pPr>
            <a:r>
              <a:rPr lang="es-ES" sz="4600" b="1" spc="-100" dirty="0" smtClean="0">
                <a:solidFill>
                  <a:srgbClr val="002060"/>
                </a:solidFill>
                <a:latin typeface="Myriad Pro Light" pitchFamily="34" charset="0"/>
              </a:rPr>
              <a:t> Encuentro </a:t>
            </a:r>
            <a:r>
              <a:rPr lang="es-ES" sz="4600" b="1" spc="-100" dirty="0" smtClean="0">
                <a:solidFill>
                  <a:srgbClr val="002060"/>
                </a:solidFill>
                <a:latin typeface="Myriad Pro Light" pitchFamily="34" charset="0"/>
              </a:rPr>
              <a:t>Nacional y Regional </a:t>
            </a:r>
          </a:p>
          <a:p>
            <a:pPr marL="0" algn="ctr">
              <a:spcBef>
                <a:spcPts val="0"/>
              </a:spcBef>
              <a:buNone/>
            </a:pPr>
            <a:r>
              <a:rPr lang="es-ES" sz="4000" b="1" spc="-100" dirty="0" smtClean="0">
                <a:solidFill>
                  <a:srgbClr val="002060"/>
                </a:solidFill>
                <a:latin typeface="Myriad Pro Light" pitchFamily="34" charset="0"/>
              </a:rPr>
              <a:t>Departamento Mujer Profesora</a:t>
            </a:r>
          </a:p>
          <a:p>
            <a:pPr algn="ctr">
              <a:buNone/>
            </a:pPr>
            <a:endParaRPr lang="es-ES" b="1" spc="-100" dirty="0">
              <a:solidFill>
                <a:srgbClr val="002060"/>
              </a:solidFill>
              <a:latin typeface="Myriad Pro Light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   Encargada </a:t>
            </a: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Nacional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Dirigente: </a:t>
            </a: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 Verónica </a:t>
            </a: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Monsalve </a:t>
            </a:r>
            <a:r>
              <a:rPr lang="es-ES" sz="2400" b="1" dirty="0" err="1" smtClean="0">
                <a:solidFill>
                  <a:srgbClr val="002060"/>
                </a:solidFill>
                <a:latin typeface="Myriad Pro Light" pitchFamily="34" charset="0"/>
              </a:rPr>
              <a:t>Anabalón</a:t>
            </a: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           Vicepresidenta </a:t>
            </a:r>
            <a:r>
              <a:rPr lang="es-ES" sz="2400" b="1" dirty="0" smtClean="0">
                <a:solidFill>
                  <a:srgbClr val="002060"/>
                </a:solidFill>
                <a:latin typeface="Myriad Pro Light" pitchFamily="34" charset="0"/>
              </a:rPr>
              <a:t>Nacional</a:t>
            </a:r>
            <a:r>
              <a:rPr lang="es-ES" sz="1800" b="1" spc="-100" dirty="0" smtClean="0">
                <a:solidFill>
                  <a:srgbClr val="002060"/>
                </a:solidFill>
                <a:latin typeface="Myriad Pro Light" pitchFamily="34" charset="0"/>
              </a:rPr>
              <a:t/>
            </a:r>
            <a:br>
              <a:rPr lang="es-ES" sz="1800" b="1" spc="-100" dirty="0" smtClean="0">
                <a:solidFill>
                  <a:srgbClr val="002060"/>
                </a:solidFill>
                <a:latin typeface="Myriad Pro Light" pitchFamily="34" charset="0"/>
              </a:rPr>
            </a:br>
            <a:endParaRPr lang="es-ES" spc="-100" dirty="0" smtClean="0">
              <a:solidFill>
                <a:schemeClr val="tx2"/>
              </a:solidFill>
              <a:latin typeface="Myriad Pro Light" pitchFamily="34" charset="0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358082" y="388308"/>
          <a:ext cx="1287464" cy="1469056"/>
        </p:xfrm>
        <a:graphic>
          <a:graphicData uri="http://schemas.openxmlformats.org/presentationml/2006/ole">
            <p:oleObj spid="_x0000_s15362" r:id="rId3" imgW="4800000" imgH="4923810" progId="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7158" y="357166"/>
          <a:ext cx="1214446" cy="1401275"/>
        </p:xfrm>
        <a:graphic>
          <a:graphicData uri="http://schemas.openxmlformats.org/presentationml/2006/ole">
            <p:oleObj spid="_x0000_s15363" r:id="rId4" imgW="6838095" imgH="8790476" progId="">
              <p:embed/>
            </p:oleObj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Reflexionando y posicionando a la red nacional de educadoras por la defensa de la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Educación Pública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, por los derechos de las docentes a una Carrera Profesional, por el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fortalecimiento sindical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y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el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desarrollo del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movimiento pedagógico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en temas educacionales.</a:t>
            </a:r>
            <a:endParaRPr lang="es-ES" sz="3200" dirty="0">
              <a:solidFill>
                <a:srgbClr val="002060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Al introducir la perspectiva de género en la reflexión de las políticas y de las transformaciones del quehacer de las organizaciones sindicales de la educación, nos lleva a visualizar las desigualdades sociales entre hombres y mujeres. </a:t>
            </a:r>
            <a:endParaRPr lang="es-ES" sz="3200" dirty="0">
              <a:solidFill>
                <a:srgbClr val="002060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Generar estos mecanismos y elementos que faciliten la participación de las mujeres en los cargos de representación, estimula a la democratización de las organizaciones y fortalece las estructuras sindicales.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7286676" cy="557216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/>
            </a:r>
            <a:b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</a:b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Hay situaciones que debemos analizar y resolver en la convivencia de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Hombres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y Mujeres</a:t>
            </a:r>
            <a:r>
              <a:rPr lang="es-ES" sz="3200" b="1" dirty="0" smtClean="0">
                <a:solidFill>
                  <a:schemeClr val="tx2"/>
                </a:solidFill>
                <a:latin typeface="Myriad Pro Light" pitchFamily="34" charset="0"/>
              </a:rPr>
              <a:t>.</a:t>
            </a: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571480"/>
            <a:ext cx="7858148" cy="1214446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71472" y="571480"/>
            <a:ext cx="6786610" cy="1143008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4300"/>
              </a:lnSpc>
            </a:pPr>
            <a:r>
              <a:rPr lang="es-ES" sz="4000" b="1" dirty="0" smtClean="0">
                <a:solidFill>
                  <a:schemeClr val="bg1"/>
                </a:solidFill>
                <a:latin typeface="Myriad Pro Light" pitchFamily="34" charset="0"/>
              </a:rPr>
              <a:t>Reflexión final en la relación Hombres y Mujeres</a:t>
            </a:r>
            <a:endParaRPr lang="es-ES" sz="4000" dirty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s-ES_tradnl" sz="3200" dirty="0" smtClean="0">
                <a:solidFill>
                  <a:srgbClr val="002060"/>
                </a:solidFill>
                <a:latin typeface="Myriad Pro Light" pitchFamily="34" charset="0"/>
              </a:rPr>
              <a:t>¿Puede transformarse el éxito de una mujer en una amenaza para el hombre?</a:t>
            </a:r>
          </a:p>
          <a:p>
            <a:pPr algn="just">
              <a:buFont typeface="Wingdings" pitchFamily="2" charset="2"/>
              <a:buChar char="Ø"/>
            </a:pP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r>
              <a:rPr lang="es-ES_tradnl" sz="3200" dirty="0" smtClean="0">
                <a:solidFill>
                  <a:srgbClr val="002060"/>
                </a:solidFill>
                <a:latin typeface="Myriad Pro Light" pitchFamily="34" charset="0"/>
              </a:rPr>
              <a:t>¿Está la mujer en condiciones de equilibrar su condición de madre, hogar, familia, con su deseo de desarrollo personal a través de un trabajo remunerado?</a:t>
            </a: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s-ES_tradnl" sz="3200" dirty="0" smtClean="0">
                <a:solidFill>
                  <a:srgbClr val="002060"/>
                </a:solidFill>
                <a:latin typeface="Myriad Pro Light" pitchFamily="34" charset="0"/>
              </a:rPr>
              <a:t>¿Considera que la mayor participación de la mujer en el mundo laboral beneficia a su entorno familiar e influye positivamente en su entorno social?</a:t>
            </a: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>
              <a:buNone/>
            </a:pPr>
            <a:r>
              <a:rPr lang="es-ES_tradnl" sz="3200" dirty="0" smtClean="0">
                <a:solidFill>
                  <a:srgbClr val="002060"/>
                </a:solidFill>
                <a:latin typeface="Myriad Pro Light" pitchFamily="34" charset="0"/>
              </a:rPr>
              <a:t> </a:t>
            </a: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r>
              <a:rPr lang="es-ES_tradnl" sz="3200" dirty="0" smtClean="0">
                <a:solidFill>
                  <a:srgbClr val="002060"/>
                </a:solidFill>
                <a:latin typeface="Myriad Pro Light" pitchFamily="34" charset="0"/>
              </a:rPr>
              <a:t>¿Comparte el hombre los éxitos laborales de su mujer y se posesiona como parte fundamental del desarrollo de su pareja?</a:t>
            </a: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pic>
        <p:nvPicPr>
          <p:cNvPr id="7" name="6 Imagen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5" y="357166"/>
            <a:ext cx="5967545" cy="3357586"/>
          </a:xfrm>
          <a:prstGeom prst="rect">
            <a:avLst/>
          </a:prstGeom>
        </p:spPr>
      </p:pic>
      <p:pic>
        <p:nvPicPr>
          <p:cNvPr id="5" name="4 Imagen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9344" y="2928934"/>
            <a:ext cx="6417828" cy="360731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 dirty="0"/>
          </a:p>
        </p:txBody>
      </p:sp>
      <p:pic>
        <p:nvPicPr>
          <p:cNvPr id="11" name="10 Imagen" descr="conce b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682235"/>
            <a:ext cx="8286808" cy="4779411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428596" y="357166"/>
            <a:ext cx="828680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200" b="1" spc="-100" dirty="0" smtClean="0">
                <a:solidFill>
                  <a:srgbClr val="002060"/>
                </a:solidFill>
                <a:latin typeface="Myriad Pro Light" pitchFamily="34" charset="0"/>
              </a:rPr>
              <a:t>Departamento Mujer Profesora</a:t>
            </a:r>
          </a:p>
          <a:p>
            <a:pPr algn="ctr">
              <a:buNone/>
            </a:pPr>
            <a:endParaRPr lang="es-ES" sz="1400" b="1" spc="-1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s-ES" b="1" dirty="0" smtClean="0">
                <a:solidFill>
                  <a:srgbClr val="002060"/>
                </a:solidFill>
                <a:latin typeface="Myriad Pro Light" pitchFamily="34" charset="0"/>
              </a:rPr>
              <a:t>Encargada Nacional:  Verónica Monsalve </a:t>
            </a:r>
            <a:r>
              <a:rPr lang="es-ES" b="1" dirty="0" err="1" smtClean="0">
                <a:solidFill>
                  <a:srgbClr val="002060"/>
                </a:solidFill>
                <a:latin typeface="Myriad Pro Light" pitchFamily="34" charset="0"/>
              </a:rPr>
              <a:t>Anabalón</a:t>
            </a:r>
            <a:r>
              <a:rPr lang="es-ES" b="1" dirty="0" smtClean="0">
                <a:solidFill>
                  <a:srgbClr val="002060"/>
                </a:solidFill>
                <a:latin typeface="Myriad Pro Light" pitchFamily="34" charset="0"/>
              </a:rPr>
              <a:t>.</a:t>
            </a:r>
          </a:p>
          <a:p>
            <a:pPr algn="ctr">
              <a:spcBef>
                <a:spcPts val="0"/>
              </a:spcBef>
              <a:buNone/>
            </a:pPr>
            <a:r>
              <a:rPr lang="es-ES" b="1" dirty="0" smtClean="0">
                <a:solidFill>
                  <a:srgbClr val="002060"/>
                </a:solidFill>
                <a:latin typeface="Myriad Pro Light" pitchFamily="34" charset="0"/>
              </a:rPr>
              <a:t>Vicepresidenta Nacional</a:t>
            </a:r>
            <a:endParaRPr lang="es-E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0" y="571480"/>
            <a:ext cx="7858148" cy="114300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71472" y="571480"/>
            <a:ext cx="7286676" cy="1071570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ts val="4200"/>
              </a:lnSpc>
            </a:pPr>
            <a:r>
              <a:rPr lang="es-ES" sz="4000" b="1" dirty="0" smtClean="0">
                <a:solidFill>
                  <a:schemeClr val="bg1"/>
                </a:solidFill>
                <a:latin typeface="Myriad Pro Light" pitchFamily="34" charset="0"/>
              </a:rPr>
              <a:t>Informe Departamento Mujer Profesora</a:t>
            </a:r>
            <a:endParaRPr lang="es-ES" sz="4000" spc="-100" dirty="0" smtClean="0">
              <a:solidFill>
                <a:schemeClr val="bg1"/>
              </a:solidFill>
              <a:latin typeface="Myriad Pro Light" pitchFamily="34" charset="0"/>
            </a:endParaRPr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1285860"/>
            <a:ext cx="8001056" cy="500066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ts val="4400"/>
              </a:lnSpc>
            </a:pP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>
              <a:lnSpc>
                <a:spcPts val="4400"/>
              </a:lnSpc>
            </a:pP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El Departamento Mujer Profesora ha tomado como principal guía y centro de investigación y desarrollo la propuesta de la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Internacional de la Educación (IE).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 Es la gestora e impulsora del trabajo de género en las organizaciones gremiales y sindicales de trabajadores y trabajadoras de la Educación a nivel mundial.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Bajo el lema “</a:t>
            </a:r>
            <a:r>
              <a:rPr lang="es-ES" sz="3200" dirty="0" smtClean="0">
                <a:solidFill>
                  <a:srgbClr val="0070C0"/>
                </a:solidFill>
                <a:latin typeface="Myriad Pro Light" pitchFamily="34" charset="0"/>
              </a:rPr>
              <a:t>La Necesidad de una estrategia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”, la IE recomienda que el cambio de mentalidad y corrección del desbalance de oportunidades entre hombres y mujeres se originen desde el campo educativo, a través de estudios, investigaciones y propuestas que aborden el tema de género con una mirada integradora, pero a la vez trasformadora ante la desigualdad y la discriminación.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La Resolución del 1er Congreso Mundial (IE) de 1995 define que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es prioridad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que las organizaciones afiliadas deben trabajar en tres campos el tema de género.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Los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procesos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 de cambios: </a:t>
            </a:r>
          </a:p>
          <a:p>
            <a:pPr algn="just"/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Eliminar estereotipos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y las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discriminaciones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, así como y avanzar en la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Igualdad de Oportunidades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 entre hombres y mujeres permitirá una mejor convivencia social entre hombres y mujeres al interior de los grupos familiares, en el trabajo y en la sociedad.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514350" indent="-514350" algn="just">
              <a:buNone/>
            </a:pPr>
            <a:endParaRPr lang="es-ES" sz="3200" b="1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endParaRPr lang="es-ES" sz="2400" b="1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r>
              <a:rPr lang="es-ES" sz="3200" b="1" dirty="0" smtClean="0">
                <a:solidFill>
                  <a:srgbClr val="0070C0"/>
                </a:solidFill>
                <a:latin typeface="Myriad Pro Light" pitchFamily="34" charset="0"/>
              </a:rPr>
              <a:t>a) Dentro del sistema educativo: </a:t>
            </a:r>
            <a:endParaRPr lang="es-ES" sz="3200" dirty="0" smtClean="0">
              <a:solidFill>
                <a:srgbClr val="0070C0"/>
              </a:solidFill>
              <a:latin typeface="Myriad Pro Light" pitchFamily="34" charset="0"/>
            </a:endParaRPr>
          </a:p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No hay cambio si no se produce desde la más temprana edad.</a:t>
            </a:r>
          </a:p>
          <a:p>
            <a:pPr algn="just"/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algn="just"/>
            <a:r>
              <a:rPr lang="es-ES" sz="3200" b="1" dirty="0" smtClean="0">
                <a:solidFill>
                  <a:srgbClr val="0070C0"/>
                </a:solidFill>
                <a:latin typeface="Myriad Pro Light" pitchFamily="34" charset="0"/>
              </a:rPr>
              <a:t>b) Dentro  de las Organizaciones  Docentes y Trabajadores de la Educación:</a:t>
            </a:r>
            <a:endParaRPr lang="es-ES" sz="3200" dirty="0" smtClean="0">
              <a:solidFill>
                <a:srgbClr val="0070C0"/>
              </a:solidFill>
              <a:latin typeface="Myriad Pro Light" pitchFamily="34" charset="0"/>
            </a:endParaRPr>
          </a:p>
          <a:p>
            <a:pPr algn="just"/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Se debe impulsar la participación cautelando la igualdad de oportunidades en la relación sindical.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 </a:t>
            </a:r>
            <a:endParaRPr lang="es-ES" sz="3200" dirty="0">
              <a:solidFill>
                <a:srgbClr val="002060"/>
              </a:solidFill>
              <a:latin typeface="Myriad Pro Light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571480"/>
            <a:ext cx="7858148" cy="7143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71472" y="571480"/>
            <a:ext cx="5214974" cy="64294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Myriad Pro Light" pitchFamily="34" charset="0"/>
              </a:rPr>
              <a:t>¿Cómo concretarlos?</a:t>
            </a:r>
            <a:endParaRPr lang="es-ES" sz="4000" spc="-100" dirty="0" smtClean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s-ES" sz="3200" b="1" dirty="0" smtClean="0">
                <a:solidFill>
                  <a:srgbClr val="0070C0"/>
                </a:solidFill>
                <a:latin typeface="Myriad Pro Light" pitchFamily="34" charset="0"/>
              </a:rPr>
              <a:t>c)  En el ámbito de la sociedad:</a:t>
            </a:r>
            <a:endParaRPr lang="es-ES" sz="3200" dirty="0" smtClean="0">
              <a:solidFill>
                <a:srgbClr val="0070C0"/>
              </a:solidFill>
              <a:latin typeface="Myriad Pro Light" pitchFamily="34" charset="0"/>
            </a:endParaRPr>
          </a:p>
          <a:p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Emitiendo opinión y aportando propuestas sobre los temas de género que impulsan los gobiernos y organizaciones. </a:t>
            </a:r>
          </a:p>
          <a:p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r>
              <a:rPr lang="es-ES" sz="3200" b="1" dirty="0" smtClean="0">
                <a:solidFill>
                  <a:srgbClr val="0070C0"/>
                </a:solidFill>
                <a:latin typeface="Myriad Pro Light" pitchFamily="34" charset="0"/>
              </a:rPr>
              <a:t>d) Con la permanente capacitación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 en el trabajo de las encargadas nacionales de los países que integramos América Latina: IEAL. </a:t>
            </a:r>
            <a:endParaRPr lang="es-ES" sz="3200" dirty="0">
              <a:solidFill>
                <a:srgbClr val="002060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742950" lvl="0" indent="-742950" algn="ctr">
              <a:buNone/>
            </a:pPr>
            <a:endParaRPr lang="es-ES" sz="3200" b="1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marL="742950" lvl="0" indent="-742950" algn="ctr">
              <a:buNone/>
            </a:pPr>
            <a:endParaRPr lang="es-ES" sz="3200" b="1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marL="742950" lvl="0" indent="-742950" algn="just">
              <a:buFont typeface="+mj-lt"/>
              <a:buAutoNum type="arabicPeriod"/>
            </a:pP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Participando en las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convocatorias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 de la IEAL que promueve la temática de género de América Latina.</a:t>
            </a:r>
          </a:p>
          <a:p>
            <a:pPr lvl="0" algn="just">
              <a:buNone/>
            </a:pPr>
            <a:endParaRPr lang="es-ES" sz="3200" dirty="0" smtClean="0">
              <a:solidFill>
                <a:srgbClr val="002060"/>
              </a:solidFill>
              <a:latin typeface="Myriad Pro Light" pitchFamily="34" charset="0"/>
            </a:endParaRPr>
          </a:p>
          <a:p>
            <a:pPr marL="742950" lvl="0" indent="-742950" algn="just">
              <a:buNone/>
            </a:pP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2.	Consolidando la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red de trabajadoras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de la Educación a nivel nacional con participación de las coordinadoras regionales en proyección comunal.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0" y="571480"/>
            <a:ext cx="7858148" cy="71438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2 Marcador de contenido"/>
          <p:cNvSpPr>
            <a:spLocks noGrp="1"/>
          </p:cNvSpPr>
          <p:nvPr>
            <p:ph idx="1"/>
          </p:nvPr>
        </p:nvSpPr>
        <p:spPr>
          <a:xfrm>
            <a:off x="571472" y="571480"/>
            <a:ext cx="3286148" cy="642942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s-ES" sz="4000" b="1" dirty="0" smtClean="0">
                <a:solidFill>
                  <a:schemeClr val="bg1"/>
                </a:solidFill>
                <a:latin typeface="Myriad Pro Light" pitchFamily="34" charset="0"/>
              </a:rPr>
              <a:t>¿Cómo?</a:t>
            </a:r>
            <a:endParaRPr lang="es-ES" sz="4000" spc="-100" dirty="0" smtClean="0">
              <a:solidFill>
                <a:schemeClr val="bg1"/>
              </a:solidFill>
              <a:latin typeface="Myriad Pro Light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428596" y="357166"/>
            <a:ext cx="8286808" cy="614366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2 Marcador de contenido"/>
          <p:cNvSpPr txBox="1">
            <a:spLocks/>
          </p:cNvSpPr>
          <p:nvPr/>
        </p:nvSpPr>
        <p:spPr>
          <a:xfrm>
            <a:off x="571472" y="857232"/>
            <a:ext cx="8001056" cy="54292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742950" lvl="0" indent="-742950" algn="just">
              <a:buNone/>
            </a:pP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3.	Realizando </a:t>
            </a:r>
            <a:r>
              <a:rPr lang="es-ES" sz="3200" b="1" dirty="0" smtClean="0">
                <a:solidFill>
                  <a:srgbClr val="002060"/>
                </a:solidFill>
                <a:latin typeface="Myriad Pro Light" pitchFamily="34" charset="0"/>
              </a:rPr>
              <a:t>encuentros de formación y capacitación </a:t>
            </a:r>
            <a:r>
              <a:rPr lang="es-ES" sz="3200" dirty="0" smtClean="0">
                <a:solidFill>
                  <a:srgbClr val="002060"/>
                </a:solidFill>
                <a:latin typeface="Myriad Pro Light" pitchFamily="34" charset="0"/>
              </a:rPr>
              <a:t>a nivel nacional y regional en política sindical, de políticas públicas y políticas educativas.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553</Words>
  <Application>Microsoft Office PowerPoint</Application>
  <PresentationFormat>Presentación en pantalla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Encuentro Nacional y Regional Dpto. Mujer Profesora.</dc:title>
  <dc:creator>lorena pezoa</dc:creator>
  <cp:lastModifiedBy>lorena pezoa</cp:lastModifiedBy>
  <cp:revision>83</cp:revision>
  <dcterms:created xsi:type="dcterms:W3CDTF">2013-05-03T16:05:55Z</dcterms:created>
  <dcterms:modified xsi:type="dcterms:W3CDTF">2013-08-09T18:50:18Z</dcterms:modified>
</cp:coreProperties>
</file>