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7" r:id="rId15"/>
    <p:sldId id="278" r:id="rId16"/>
    <p:sldId id="280" r:id="rId17"/>
    <p:sldId id="281" r:id="rId18"/>
    <p:sldId id="28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00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Questions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And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Answers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Follow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Questions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And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Answers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xts/" TargetMode="External"/><Relationship Id="rId7" Type="http://schemas.openxmlformats.org/officeDocument/2006/relationships/hyperlink" Target="https://cran.r-project.org/web/packages/FNN/" TargetMode="External"/><Relationship Id="rId2" Type="http://schemas.openxmlformats.org/officeDocument/2006/relationships/hyperlink" Target="https://cran.r-project.org/web/packages/gst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spacetime/" TargetMode="External"/><Relationship Id="rId5" Type="http://schemas.openxmlformats.org/officeDocument/2006/relationships/hyperlink" Target="https://cran.r-project.org/web/packages/intervals/" TargetMode="External"/><Relationship Id="rId4" Type="http://schemas.openxmlformats.org/officeDocument/2006/relationships/hyperlink" Target="https://cran.r-project.org/web/packages/zo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Gstat</a:t>
            </a:r>
            <a:r>
              <a:rPr lang="en-US" sz="2000" dirty="0">
                <a:solidFill>
                  <a:schemeClr val="tx1"/>
                </a:solidFill>
              </a:rPr>
              <a:t> -- Spatial and </a:t>
            </a:r>
            <a:r>
              <a:rPr lang="en-US" sz="2000" dirty="0" err="1">
                <a:solidFill>
                  <a:schemeClr val="tx1"/>
                </a:solidFill>
              </a:rPr>
              <a:t>Spatio</a:t>
            </a:r>
            <a:r>
              <a:rPr lang="en-US" sz="2000" dirty="0">
                <a:solidFill>
                  <a:schemeClr val="tx1"/>
                </a:solidFill>
              </a:rPr>
              <a:t>-Temporal Geostatistical Modelling, Prediction and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Niko Todorov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Code snippets -- </a:t>
            </a:r>
            <a:r>
              <a:rPr lang="en-US" sz="2800" b="0" i="0" u="none" strike="noStrike" baseline="0" dirty="0" err="1">
                <a:latin typeface="Inconsolatazi4-Regular"/>
              </a:rPr>
              <a:t>show.vgms</a:t>
            </a:r>
            <a:r>
              <a:rPr lang="en-US" sz="2800" b="0" i="0" u="none" strike="noStrike" baseline="0" dirty="0">
                <a:latin typeface="Inconsolatazi4-Regular"/>
              </a:rPr>
              <a:t> </a:t>
            </a:r>
            <a:r>
              <a:rPr lang="en-US" sz="2800" b="0" i="1" u="none" strike="noStrike" baseline="0" dirty="0">
                <a:latin typeface="NimbusRomNo9L-ReguItal"/>
              </a:rPr>
              <a:t>Plot Variogram Model Functions</a:t>
            </a:r>
            <a:endParaRPr lang="en-US" sz="2800" b="1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47B78-BE42-49C3-B46D-3797E687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88581" cy="38496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show.vgms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(models = c("Exp", "Mat", "</a:t>
            </a: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Gau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"), nugget = 0.1)</a:t>
            </a:r>
          </a:p>
          <a:p>
            <a:pPr marL="0" indent="0" algn="l">
              <a:buNone/>
            </a:pP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# show a set of </a:t>
            </a: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Matern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 models with different smoothness:</a:t>
            </a:r>
          </a:p>
          <a:p>
            <a:pPr marL="0" indent="0" algn="l">
              <a:buNone/>
            </a:pP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show.vgms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kappa.range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 = c(.1, .2, .5, 1, 2, 5, 10), max = 10)</a:t>
            </a:r>
          </a:p>
          <a:p>
            <a:pPr marL="0" indent="0" algn="l">
              <a:buNone/>
            </a:pPr>
            <a:endParaRPr lang="en-US" sz="1400" b="0" i="0" u="none" strike="noStrike" baseline="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# show a set of Exponential class models with different shape parameter:</a:t>
            </a:r>
          </a:p>
          <a:p>
            <a:pPr marL="0" indent="0" algn="l">
              <a:buNone/>
            </a:pP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show.vgms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kappa.range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 = c(.05, .1, .2, .5, 1, 1.5, 1.8, 1.9, 2), models = "</a:t>
            </a: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Exc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", max = 10)</a:t>
            </a:r>
          </a:p>
          <a:p>
            <a:pPr marL="0" indent="0" algn="l">
              <a:buNone/>
            </a:pPr>
            <a:endParaRPr lang="en-US" sz="1400" b="0" i="0" u="none" strike="noStrike" baseline="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# show a set of models with different shape parameter of M. Stein's representation of the </a:t>
            </a: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Matern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show.vgms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kappa.range</a:t>
            </a:r>
            <a:r>
              <a:rPr lang="en-US" sz="14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 = c(.01, .02, .05, .1, .2, .5, 1, 2, 5, 1000), models = "Ste", max = 2)</a:t>
            </a:r>
            <a:endParaRPr lang="en-US" sz="14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8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-- </a:t>
            </a:r>
            <a:r>
              <a:rPr lang="en-US" sz="4000" b="0" i="0" u="none" strike="noStrike" baseline="0" dirty="0" err="1">
                <a:latin typeface="Inconsolatazi4-Regular"/>
              </a:rPr>
              <a:t>show.vgms</a:t>
            </a:r>
            <a:r>
              <a:rPr lang="en-US" sz="4000" b="0" i="0" u="none" strike="noStrike" baseline="0" dirty="0">
                <a:latin typeface="Inconsolatazi4-Regular"/>
              </a:rPr>
              <a:t>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DA1676-2B56-4EB2-8A0A-BB87C43FF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76" y="2014194"/>
            <a:ext cx="5333224" cy="38496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2CEA4-C6FC-4FAA-815C-7834CF0D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09" y="2014194"/>
            <a:ext cx="5333225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5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Code snippets --</a:t>
            </a:r>
            <a:endParaRPr lang="en-US" sz="2800" b="1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47B78-BE42-49C3-B46D-3797E687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88581" cy="38496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14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1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Code snippets -- predict </a:t>
            </a:r>
            <a:br>
              <a:rPr lang="en-US" sz="2800" dirty="0"/>
            </a:br>
            <a:r>
              <a:rPr lang="en-US" sz="2800" i="1" dirty="0"/>
              <a:t>Multivariable Geostatistical Prediction and Simulation</a:t>
            </a:r>
            <a:endParaRPr lang="en-US" sz="2800" b="1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47B78-BE42-49C3-B46D-3797E687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100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sp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data(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coordinates(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) = ~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x+y</a:t>
            </a:r>
            <a:endParaRPr lang="en-US" sz="14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v &lt;- variogram(log(zinc)~1, 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m &lt;- 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fit.variogram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(v, 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vgm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(1, "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Sph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", 300, 1))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plot(v, model = m)</a:t>
            </a:r>
          </a:p>
          <a:p>
            <a:pPr algn="l"/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set.seed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(131)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data(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meuse.grid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gridded(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meuse.grid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) = ~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x+y</a:t>
            </a:r>
            <a:endParaRPr lang="en-US" sz="14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sim &lt;- krige(formula = log(zinc)~1, 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meuse.grid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, model = m, 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nmax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10, beta = 5.9, </a:t>
            </a:r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nsim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5) # for speed -- 10 is too small!!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# show all 5 simulation</a:t>
            </a:r>
          </a:p>
          <a:p>
            <a:pPr algn="l"/>
            <a:r>
              <a:rPr lang="en-US" sz="1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spplot</a:t>
            </a:r>
            <a:r>
              <a:rPr lang="en-US" sz="1400" dirty="0">
                <a:solidFill>
                  <a:schemeClr val="accent3"/>
                </a:solidFill>
                <a:latin typeface="Lucida Console" panose="020B0609040504020204" pitchFamily="49" charset="0"/>
              </a:rPr>
              <a:t>(sim)</a:t>
            </a:r>
          </a:p>
          <a:p>
            <a:pPr algn="l"/>
            <a:endParaRPr lang="en-US" sz="14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0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Code snippets -- predict </a:t>
            </a:r>
            <a:br>
              <a:rPr lang="en-US" sz="2800" dirty="0"/>
            </a:br>
            <a:r>
              <a:rPr lang="en-US" sz="2800" i="1" dirty="0"/>
              <a:t>Multivariable Geostatistical Prediction and Simulation</a:t>
            </a:r>
            <a:endParaRPr lang="en-US" sz="2800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AA0B4-7180-4201-B1FA-A53BA913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494" y="2014194"/>
            <a:ext cx="4476498" cy="3938550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3D8945B-B476-4B16-8DBF-490A4B6EFF6F}"/>
              </a:ext>
            </a:extLst>
          </p:cNvPr>
          <p:cNvSpPr txBox="1">
            <a:spLocks/>
          </p:cNvSpPr>
          <p:nvPr/>
        </p:nvSpPr>
        <p:spPr>
          <a:xfrm>
            <a:off x="708338" y="2014257"/>
            <a:ext cx="7302321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# calculate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generalised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 least squares residuals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w.r.t.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 constant trend:</a:t>
            </a:r>
          </a:p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g &lt;-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gstat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(NULL, "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log.zinc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", log(zinc)~1,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, model = m)</a:t>
            </a:r>
          </a:p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blue0 &lt;- predict(g,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newdata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, BLUE = TRUE)</a:t>
            </a:r>
          </a:p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blue0$blue.res &lt;- log(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meuse$zinc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) - blue0$log.zinc.pred</a:t>
            </a:r>
          </a:p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bubble(blue0,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zcol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"blue.res", main = "GLS residuals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w.r.t.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 constant")</a:t>
            </a:r>
          </a:p>
          <a:p>
            <a:endParaRPr lang="en-US" sz="12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6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Code snippets -- predict </a:t>
            </a:r>
            <a:br>
              <a:rPr lang="en-US" sz="2800" dirty="0"/>
            </a:br>
            <a:r>
              <a:rPr lang="en-US" sz="2800" i="1" dirty="0"/>
              <a:t>Multivariable Geostatistical Prediction and Simulation</a:t>
            </a:r>
            <a:endParaRPr lang="en-US" sz="2800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ED7F41-48F5-4933-BFAE-1CF03CDE7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734" y="2014194"/>
            <a:ext cx="4517337" cy="3974482"/>
          </a:xfr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3D8945B-B476-4B16-8DBF-490A4B6EFF6F}"/>
              </a:ext>
            </a:extLst>
          </p:cNvPr>
          <p:cNvSpPr txBox="1">
            <a:spLocks/>
          </p:cNvSpPr>
          <p:nvPr/>
        </p:nvSpPr>
        <p:spPr>
          <a:xfrm>
            <a:off x="592428" y="2014257"/>
            <a:ext cx="7405352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# calculate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generalised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 least squares residuals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w.r.t.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 linear trend:</a:t>
            </a:r>
          </a:p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m &lt;-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fit.variogram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(variogram(log(zinc)~sqrt(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dist.m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),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),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vgm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(1, "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Sph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", 300, 1))</a:t>
            </a:r>
          </a:p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g &lt;-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gstat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(NULL, "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log.zinc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", log(zinc)~sqrt(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dist.m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),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, model = m)</a:t>
            </a:r>
          </a:p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blue1 &lt;- predict(g,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, BLUE = TRUE)</a:t>
            </a:r>
          </a:p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blue1$blue.res &lt;- log(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meuse$zinc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) - blue1$log.zinc.pred</a:t>
            </a:r>
          </a:p>
          <a:p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bubble(blue1,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zcol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 = "blue.res", main = "GLS residuals </a:t>
            </a:r>
            <a:r>
              <a:rPr lang="en-US" sz="12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w.r.t.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 linear trend")</a:t>
            </a:r>
          </a:p>
          <a:p>
            <a:endParaRPr lang="en-US" sz="12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0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</a:t>
            </a:r>
            <a:r>
              <a:rPr lang="en-US" sz="4000" dirty="0" err="1">
                <a:solidFill>
                  <a:schemeClr val="tx1"/>
                </a:solidFill>
              </a:rPr>
              <a:t>stat</a:t>
            </a:r>
            <a:r>
              <a:rPr lang="en-US" sz="4000" dirty="0">
                <a:solidFill>
                  <a:schemeClr val="tx1"/>
                </a:solidFill>
              </a:rPr>
              <a:t> -- Spatial and </a:t>
            </a:r>
            <a:r>
              <a:rPr lang="en-US" sz="4000" dirty="0" err="1">
                <a:solidFill>
                  <a:schemeClr val="tx1"/>
                </a:solidFill>
              </a:rPr>
              <a:t>Spatio</a:t>
            </a:r>
            <a:r>
              <a:rPr lang="en-US" sz="4000" dirty="0">
                <a:solidFill>
                  <a:schemeClr val="tx1"/>
                </a:solidFill>
              </a:rPr>
              <a:t>-Temporal Geostatistical Modelling, Prediction and Simulation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45854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-- </a:t>
            </a:r>
            <a:r>
              <a:rPr lang="en-US" b="1" dirty="0" err="1"/>
              <a:t>gstat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9548CD-8D64-48EA-80A1-9FE17632F9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753" y="1860306"/>
            <a:ext cx="384720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gstat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gstat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3E92B-64A9-493B-BF50-57B1077DF26B}"/>
              </a:ext>
            </a:extLst>
          </p:cNvPr>
          <p:cNvSpPr txBox="1"/>
          <p:nvPr/>
        </p:nvSpPr>
        <p:spPr>
          <a:xfrm>
            <a:off x="964504" y="3006247"/>
            <a:ext cx="96168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gstat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and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-Temporal Geostatistical Modelling, Prediction and Simulation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https://cran.r-project.org/web/packages/gstat/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Installing the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gstat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dependencies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xts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https://cran.r-project.org/web/packages/xts/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zoo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https://cran.r-project.org/web/packages/zoo/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https://cran.r-project.org/web/packages/intervals/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spacetime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https://cran.r-project.org/web/packages/spacetime/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FNN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https://cran.r-project.org/web/packages/FNN/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5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-- </a:t>
            </a:r>
            <a:r>
              <a:rPr lang="en-US" b="1" dirty="0" err="1"/>
              <a:t>xts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47B78-BE42-49C3-B46D-3797E68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xts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Time-Series package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Extensible time series class and methods, extending and behaving like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Easily convert one of </a:t>
            </a:r>
            <a:r>
              <a:rPr lang="en-US" sz="16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 many time-series (and non-time-series) classes to a true time-based object which inherits all of zoo's methods, while allowing for new time-based tools where appropriate.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one may use 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xts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create new objects which can contain arbitrary attributes named during creation as name=value pairs.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 offer a variety of mechanisms to both store and manage time-indexed data. Native R classes potentially suitable for time-series data include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objects.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index of each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xts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object must be of a known and supported time or date class. At present this includes any one of the following 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POSIXct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chron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yearmon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yearqtr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timeDate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43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-- </a:t>
            </a:r>
            <a:r>
              <a:rPr lang="en-US" b="1" dirty="0"/>
              <a:t>zoo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47B78-BE42-49C3-B46D-3797E68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zoo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S3 Infrastructure for Regular and Irregular Time Series (Z's Ordered Observations). 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zoo is an R package providing an S3 class with methods for indexed totally ordered observations, such as discrete irregular time series. Its key design goals are independence of a particular index/time/date class and consistency with base R and the "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" class for regular time series.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2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-- </a:t>
            </a:r>
            <a:r>
              <a:rPr lang="en-US" b="1" dirty="0"/>
              <a:t>intervals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47B78-BE42-49C3-B46D-3797E68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2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1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en-US" sz="21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package define two S4 classes which represent collections of intervals over either the </a:t>
            </a:r>
            <a:r>
              <a:rPr lang="en-US" sz="21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integers (Z)</a:t>
            </a:r>
            <a:r>
              <a:rPr lang="en-US" sz="2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or the </a:t>
            </a:r>
            <a:r>
              <a:rPr lang="en-US" sz="21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real number line (R)</a:t>
            </a:r>
            <a:r>
              <a:rPr lang="en-US" sz="2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US" sz="2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 instance of either class consists of a two-column matrix of endpoints, plus additional slots describing endpoint closure and whether the intervals are to be thought of as being over Z or R.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&gt; library( intervals )</a:t>
            </a:r>
          </a:p>
          <a:p>
            <a:pPr algn="l"/>
            <a:r>
              <a:rPr lang="fr-FR" sz="18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&gt; x &lt;- </a:t>
            </a:r>
            <a:r>
              <a:rPr lang="fr-FR" sz="18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Intervals</a:t>
            </a:r>
            <a:r>
              <a:rPr lang="fr-FR" sz="18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( matrix( 1:6, </a:t>
            </a:r>
            <a:r>
              <a:rPr lang="fr-FR" sz="1800" b="0" i="0" u="none" strike="noStrike" baseline="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ncol</a:t>
            </a:r>
            <a:r>
              <a:rPr lang="fr-FR" sz="18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 = 2 ) )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&gt; x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Object of class Intervals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3 intervals over R: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[1, 4]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[2, 5]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3"/>
                </a:solidFill>
                <a:latin typeface="Lucida Console" panose="020B0609040504020204" pitchFamily="49" charset="0"/>
              </a:rPr>
              <a:t>[3, 6]</a:t>
            </a:r>
            <a:endParaRPr lang="en-US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2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-- </a:t>
            </a:r>
            <a:r>
              <a:rPr lang="en-US" b="1" dirty="0"/>
              <a:t>spacetime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47B78-BE42-49C3-B46D-3797E68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spacetime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package provides Classes and Methods for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Spatio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-Temporal Data</a:t>
            </a:r>
          </a:p>
          <a:p>
            <a:pPr algn="l"/>
            <a:r>
              <a:rPr lang="en-US" sz="1800" b="0" i="0" u="none" strike="noStrike" baseline="0" dirty="0" err="1">
                <a:latin typeface="CMR10"/>
              </a:rPr>
              <a:t>spatio</a:t>
            </a:r>
            <a:r>
              <a:rPr lang="en-US" sz="1800" b="0" i="0" u="none" strike="noStrike" baseline="0" dirty="0">
                <a:latin typeface="CMR10"/>
              </a:rPr>
              <a:t>-temporal data often come in the form of single tables, in one of three forms:</a:t>
            </a:r>
          </a:p>
          <a:p>
            <a:pPr lvl="1"/>
            <a:r>
              <a:rPr lang="en-US" sz="1600" b="1" i="0" u="none" strike="noStrike" baseline="0" dirty="0">
                <a:latin typeface="CMBX10"/>
              </a:rPr>
              <a:t>time-wise</a:t>
            </a:r>
            <a:r>
              <a:rPr lang="en-US" sz="1600" b="0" i="0" u="none" strike="noStrike" baseline="0" dirty="0">
                <a:latin typeface="CMBX10"/>
              </a:rPr>
              <a:t> </a:t>
            </a:r>
            <a:r>
              <a:rPr lang="en-US" sz="1600" b="0" i="0" u="none" strike="noStrike" baseline="0" dirty="0">
                <a:latin typeface="CMR10"/>
              </a:rPr>
              <a:t>where different columns reflect different moments in time,</a:t>
            </a:r>
          </a:p>
          <a:p>
            <a:pPr lvl="1"/>
            <a:r>
              <a:rPr lang="en-US" sz="1600" b="1" i="0" u="none" strike="noStrike" baseline="0" dirty="0">
                <a:latin typeface="CMBX10"/>
              </a:rPr>
              <a:t>space-wise</a:t>
            </a:r>
            <a:r>
              <a:rPr lang="en-US" sz="1600" b="0" i="0" u="none" strike="noStrike" baseline="0" dirty="0">
                <a:latin typeface="CMBX10"/>
              </a:rPr>
              <a:t> </a:t>
            </a:r>
            <a:r>
              <a:rPr lang="en-US" sz="1600" b="0" i="0" u="none" strike="noStrike" baseline="0" dirty="0">
                <a:latin typeface="CMR10"/>
              </a:rPr>
              <a:t>where different columns reflect different measurement locations or areas, or</a:t>
            </a:r>
          </a:p>
          <a:p>
            <a:pPr lvl="1"/>
            <a:r>
              <a:rPr lang="en-US" sz="1600" b="1" i="0" u="none" strike="noStrike" baseline="0" dirty="0">
                <a:latin typeface="CMBX10"/>
              </a:rPr>
              <a:t>long format</a:t>
            </a:r>
            <a:r>
              <a:rPr lang="en-US" sz="1600" b="0" i="0" u="none" strike="noStrike" baseline="0" dirty="0">
                <a:latin typeface="CMBX10"/>
              </a:rPr>
              <a:t> </a:t>
            </a:r>
            <a:r>
              <a:rPr lang="en-US" sz="1600" b="0" i="0" u="none" strike="noStrike" baseline="0" dirty="0">
                <a:latin typeface="CMR10"/>
              </a:rPr>
              <a:t>where each record reflects a single time and space combination.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spacetime full grid (</a:t>
            </a:r>
            <a:r>
              <a:rPr lang="en-US" sz="1800" b="1" i="0" u="none" strike="noStrike" baseline="0" dirty="0">
                <a:latin typeface="CMTT10"/>
              </a:rPr>
              <a:t>STF</a:t>
            </a:r>
            <a:r>
              <a:rPr lang="en-US" sz="1800" b="0" i="0" u="none" strike="noStrike" baseline="0" dirty="0">
                <a:latin typeface="CMR10"/>
              </a:rPr>
              <a:t>) stores all space-time combinations; 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spacetime sparse grid (</a:t>
            </a:r>
            <a:r>
              <a:rPr lang="en-US" sz="1800" b="1" i="0" u="none" strike="noStrike" baseline="0" dirty="0">
                <a:latin typeface="CMTT10"/>
              </a:rPr>
              <a:t>STS</a:t>
            </a:r>
            <a:r>
              <a:rPr lang="en-US" sz="1800" b="0" i="0" u="none" strike="noStrike" baseline="0" dirty="0">
                <a:latin typeface="CMR10"/>
              </a:rPr>
              <a:t>) stores only the non-missing spacetime combinations on a lattice; 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spacetime irregular (</a:t>
            </a:r>
            <a:r>
              <a:rPr lang="en-US" sz="1800" b="1" i="0" u="none" strike="noStrike" baseline="0" dirty="0">
                <a:latin typeface="CMTT10"/>
              </a:rPr>
              <a:t>STI</a:t>
            </a:r>
            <a:r>
              <a:rPr lang="en-US" sz="1800" b="0" i="0" u="none" strike="noStrike" baseline="0" dirty="0">
                <a:latin typeface="CMR10"/>
              </a:rPr>
              <a:t>) each observation has its spatial feature and time stamp stored;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spacetime trajectories (</a:t>
            </a:r>
            <a:r>
              <a:rPr lang="en-US" sz="1800" b="1" i="0" u="none" strike="noStrike" baseline="0" dirty="0">
                <a:latin typeface="CMTT10"/>
              </a:rPr>
              <a:t>STT</a:t>
            </a:r>
            <a:r>
              <a:rPr lang="en-US" sz="1800" b="0" i="0" u="none" strike="noStrike" baseline="0" dirty="0">
                <a:latin typeface="CMR10"/>
              </a:rPr>
              <a:t>), plotted against a common time axis.</a:t>
            </a:r>
            <a:endParaRPr lang="en-US" sz="18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8E43A-32F0-40DD-8D0A-69C63C64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25" y="2596159"/>
            <a:ext cx="1784176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2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-- </a:t>
            </a:r>
            <a:r>
              <a:rPr lang="en-US" b="1" dirty="0"/>
              <a:t>FNN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47B78-BE42-49C3-B46D-3797E68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FNN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package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contains 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 Nearest Neighbor Search Algorithms and Applications including: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Cross Entropy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Shannon Entropy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Nearest Neighbors</a:t>
            </a:r>
          </a:p>
          <a:p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Kullback-Leibler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Divergence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k-Nearest Neighbor Classification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k-Nearest Neighbor Classification Cross-Validation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-Nearest Neighbor Distances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-Nearest Neighbor Regression and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Optimal Weighted Nearest Neighbor Classification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4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Basics -- </a:t>
            </a:r>
            <a:r>
              <a:rPr lang="en-US" b="1" dirty="0" err="1"/>
              <a:t>gstat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47B78-BE42-49C3-B46D-3797E68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gstat</a:t>
            </a:r>
            <a:r>
              <a:rPr lang="en-US" dirty="0"/>
              <a:t> (</a:t>
            </a:r>
            <a:r>
              <a:rPr lang="en-US" dirty="0" err="1"/>
              <a:t>Pebesma</a:t>
            </a:r>
            <a:r>
              <a:rPr lang="en-US" dirty="0"/>
              <a:t>, 2004) is an R package that provides basic functionality for univariable and multivariable geostatistical analysis, including:</a:t>
            </a:r>
          </a:p>
          <a:p>
            <a:pPr lvl="1"/>
            <a:r>
              <a:rPr lang="en-US" dirty="0"/>
              <a:t>variogram modelling, residual variogram modelling, and cross variogram modelling using fitting of parametric models to sample variograms;</a:t>
            </a:r>
          </a:p>
          <a:p>
            <a:pPr lvl="1"/>
            <a:r>
              <a:rPr lang="en-US" dirty="0"/>
              <a:t>geometric anisotropy specified for each partial variogram model;</a:t>
            </a:r>
          </a:p>
          <a:p>
            <a:pPr lvl="1"/>
            <a:r>
              <a:rPr lang="en-US" dirty="0"/>
              <a:t>restricted maximum likelihood fitting of partial sills;</a:t>
            </a:r>
          </a:p>
          <a:p>
            <a:pPr lvl="1"/>
            <a:r>
              <a:rPr lang="en-US" dirty="0"/>
              <a:t>variogram and cross variogram maps;</a:t>
            </a:r>
          </a:p>
          <a:p>
            <a:pPr lvl="1"/>
            <a:r>
              <a:rPr lang="en-US" dirty="0"/>
              <a:t>simple, ordinary, universal and external drift (co)kriging;</a:t>
            </a:r>
          </a:p>
          <a:p>
            <a:pPr lvl="1"/>
            <a:r>
              <a:rPr lang="en-US" dirty="0"/>
              <a:t>(sequential) Gaussian (co)simulation equivalents for each of the kriging varieties;</a:t>
            </a:r>
          </a:p>
          <a:p>
            <a:pPr lvl="1"/>
            <a:r>
              <a:rPr lang="en-US" dirty="0"/>
              <a:t>indicator (co)kriging and sequential indicator (co)simulation;</a:t>
            </a:r>
          </a:p>
          <a:p>
            <a:pPr lvl="1"/>
            <a:r>
              <a:rPr lang="en-US" dirty="0"/>
              <a:t>kriging in a local or global neighborhood;</a:t>
            </a:r>
          </a:p>
          <a:p>
            <a:pPr lvl="1"/>
            <a:r>
              <a:rPr lang="en-US" dirty="0"/>
              <a:t>block (co)kriging or simulation for each of the varieties, for rectangular or irregular blocks.</a:t>
            </a:r>
          </a:p>
        </p:txBody>
      </p:sp>
    </p:spTree>
    <p:extLst>
      <p:ext uri="{BB962C8B-B14F-4D97-AF65-F5344CB8AC3E}">
        <p14:creationId xmlns:p14="http://schemas.microsoft.com/office/powerpoint/2010/main" val="93796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4DE-D1A7-422F-B8F6-92DF814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Basics -- </a:t>
            </a:r>
            <a:r>
              <a:rPr lang="en-US" b="1" dirty="0" err="1"/>
              <a:t>gstat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447B78-BE42-49C3-B46D-3797E68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gstat</a:t>
            </a:r>
            <a:r>
              <a:rPr lang="en-US" dirty="0"/>
              <a:t> (</a:t>
            </a:r>
            <a:r>
              <a:rPr lang="en-US" dirty="0" err="1"/>
              <a:t>Pebesma</a:t>
            </a:r>
            <a:r>
              <a:rPr lang="en-US" dirty="0"/>
              <a:t>, 2004) is an R package that provides basic functionality for univariable and multivariable geostatistical analysis, including:</a:t>
            </a:r>
          </a:p>
          <a:p>
            <a:pPr lvl="1"/>
            <a:r>
              <a:rPr lang="en-US" dirty="0"/>
              <a:t>variogram modelling, residual variogram modelling, and cross variogram modelling using fitting of parametric models to sample variograms;</a:t>
            </a:r>
          </a:p>
          <a:p>
            <a:pPr lvl="1"/>
            <a:r>
              <a:rPr lang="en-US" dirty="0"/>
              <a:t>geometric anisotropy specified for each partial variogram model;</a:t>
            </a:r>
          </a:p>
          <a:p>
            <a:pPr lvl="1"/>
            <a:r>
              <a:rPr lang="en-US" dirty="0"/>
              <a:t>restricted maximum likelihood fitting of partial sills;</a:t>
            </a:r>
          </a:p>
          <a:p>
            <a:pPr lvl="1"/>
            <a:r>
              <a:rPr lang="en-US" dirty="0"/>
              <a:t>variogram and cross variogram maps;</a:t>
            </a:r>
          </a:p>
          <a:p>
            <a:pPr lvl="1"/>
            <a:r>
              <a:rPr lang="en-US" dirty="0"/>
              <a:t>simple, ordinary, universal and external drift (co)kriging;</a:t>
            </a:r>
          </a:p>
          <a:p>
            <a:pPr lvl="1"/>
            <a:r>
              <a:rPr lang="en-US" dirty="0"/>
              <a:t>(sequential) Gaussian (co)simulation equivalents for each of the kriging varieties;</a:t>
            </a:r>
          </a:p>
          <a:p>
            <a:pPr lvl="1"/>
            <a:r>
              <a:rPr lang="en-US" dirty="0"/>
              <a:t>indicator (co)kriging and sequential indicator (co)simulation;</a:t>
            </a:r>
          </a:p>
          <a:p>
            <a:pPr lvl="1"/>
            <a:r>
              <a:rPr lang="en-US" dirty="0"/>
              <a:t>kriging in a local or global neighborhood;</a:t>
            </a:r>
          </a:p>
          <a:p>
            <a:pPr lvl="1"/>
            <a:r>
              <a:rPr lang="en-US" dirty="0"/>
              <a:t>block (co)kriging or simulation for each of the varieties, for rectangular or irregular blocks.</a:t>
            </a:r>
          </a:p>
        </p:txBody>
      </p:sp>
    </p:spTree>
    <p:extLst>
      <p:ext uri="{BB962C8B-B14F-4D97-AF65-F5344CB8AC3E}">
        <p14:creationId xmlns:p14="http://schemas.microsoft.com/office/powerpoint/2010/main" val="89907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{584052B7-2472-490B-AC5F-E90006D1A921}tf78438558_win32</Template>
  <TotalTime>552</TotalTime>
  <Words>1515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Century Gothic</vt:lpstr>
      <vt:lpstr>CMBX10</vt:lpstr>
      <vt:lpstr>CMR10</vt:lpstr>
      <vt:lpstr>CMTT10</vt:lpstr>
      <vt:lpstr>Garamond</vt:lpstr>
      <vt:lpstr>Inconsolatazi4-Regular</vt:lpstr>
      <vt:lpstr>Lucida Console</vt:lpstr>
      <vt:lpstr>NimbusRomNo9L-ReguItal</vt:lpstr>
      <vt:lpstr>SavonVTI</vt:lpstr>
      <vt:lpstr>Gstat -- Spatial and Spatio-Temporal Geostatistical Modelling, Prediction and Simulation</vt:lpstr>
      <vt:lpstr>The Basics -- gstat</vt:lpstr>
      <vt:lpstr>Dependency -- xts </vt:lpstr>
      <vt:lpstr>Dependency -- zoo</vt:lpstr>
      <vt:lpstr>Dependency -- intervals</vt:lpstr>
      <vt:lpstr>Dependency -- spacetime</vt:lpstr>
      <vt:lpstr>Dependency -- FNN</vt:lpstr>
      <vt:lpstr>Back To The Basics -- gstat</vt:lpstr>
      <vt:lpstr>Back To The Basics -- gstat</vt:lpstr>
      <vt:lpstr>Code snippets -- show.vgms Plot Variogram Model Functions</vt:lpstr>
      <vt:lpstr>Code snippets -- show.vgms </vt:lpstr>
      <vt:lpstr>Code snippets --</vt:lpstr>
      <vt:lpstr>Code snippets -- predict  Multivariable Geostatistical Prediction and Simulation</vt:lpstr>
      <vt:lpstr>Code snippets -- predict  Multivariable Geostatistical Prediction and Simulation</vt:lpstr>
      <vt:lpstr>Code snippets -- predict  Multivariable Geostatistical Prediction and Simulation</vt:lpstr>
      <vt:lpstr>gstat -- Spatial and Spatio-Temporal Geostatistical Modelling, Prediction and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and Spatio-Temporal Geostatistical Modelling, Prediction and Simulation</dc:title>
  <dc:creator>Nikolay Todorov</dc:creator>
  <cp:lastModifiedBy>Nikolay Todorov</cp:lastModifiedBy>
  <cp:revision>33</cp:revision>
  <dcterms:created xsi:type="dcterms:W3CDTF">2020-10-04T18:14:18Z</dcterms:created>
  <dcterms:modified xsi:type="dcterms:W3CDTF">2020-10-05T03:34:42Z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