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9" r:id="rId8"/>
    <p:sldId id="264" r:id="rId9"/>
    <p:sldId id="271" r:id="rId10"/>
    <p:sldId id="270" r:id="rId11"/>
    <p:sldId id="267" r:id="rId12"/>
    <p:sldId id="265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C4A33-360F-4436-873E-3E568FFD5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69414-F3AD-4E38-A7C6-622D7840A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DDEC4-68B4-4ACA-8CE7-EB4BFE44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8FAD5-93E3-4A2B-AF32-0417BF32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C97DE-ED45-4E7C-8CB9-E5BBA21C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9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43D26-B635-42CF-B24D-E2F4BC01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E725E2-08C3-4D0F-9206-CF411730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B56B15-4550-418E-B3CD-B46F3FA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CCD23E-788F-4A81-9322-DDC0FC8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47504-E770-4CC7-BB5D-D3224A19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6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88D510-798F-47CB-A473-E8658231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0B719A-2B49-4D92-A4AC-A47B0BF67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E8739-65E3-4D0B-8F6D-244939FE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54BED-DDA2-4FA0-B2E5-813A7A17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2F120-509A-4CA3-8D9F-36656DAD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9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940E9-7020-471E-835D-B2B004B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60418-B479-4042-B10B-D5A45976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EA788-6EEA-4949-A1A0-1D8B96ED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4FC793-41EA-403E-8F77-0CEE59F8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53E2D-5E2B-4F9D-8115-CE9D65AC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F27E6-B0E4-4967-87D5-2DC7AAAB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E7FC5-87D5-49E0-917C-561B78BE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B1383F-2E7E-4AE3-B864-F2AAB35B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3D313-FC84-4C84-90C5-8BFE3F5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B043D-56AF-497B-AC3B-6D56661C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10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20714-5604-460B-911D-3CA1C90F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A5550-282D-4430-BDB8-46BF1BD0F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31CF1-F31E-4BAF-AB02-C0F44392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D8A5EF-6DC5-43F1-A978-6DC6101F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66C21-CDEB-4543-9A8D-F148A881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00FD6A-8B41-4A18-9E92-BD5DF8C0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55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1F81C-EF3F-457A-9474-D77AEB87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CEF77-1BDD-400B-8735-9D77D284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E0A432-82AD-4D32-9700-D13897975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78CE90-ED68-4900-A6E7-ADBC1907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894533-5703-4CCB-8C5C-0DEB151DE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7FA7CE-BABB-45A6-9D18-70F5EE70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575D76-E932-4959-ACF5-AE284B3E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CF9372-023A-4BA0-A277-36ED2181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8D8E4-7A02-45F7-897B-53B4851B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374E3A-62ED-4AD2-B74F-97E2A87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B1B5B3-2D76-4500-BF00-83D563BF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BCF03-FA99-40EF-99F5-FFB031A4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40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97C551-3DC6-47F5-B2A5-68CFE4F2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47A99-D106-44E9-A904-25FEB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AF3566-84D1-4E97-8CD7-AEF2FB26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FF6B4-F0F4-4205-840A-5F6C2D77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E5479-F349-4934-B0DB-3DFC53FA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EBBA39-92CA-4698-9A54-691AEB795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16FA7F-E793-40E9-8277-AA4E1D45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858AB-EB09-4BAA-AC47-B69AE236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49EECB-3A52-4C4A-9310-48C4DC3D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7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3F74A-F8D2-4F89-A1C8-370C2C3A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81A9D3-EE7A-4126-97AF-AE968081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0F105E-5086-424D-945D-41C4BDA41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60E8F8-BFBA-4B0B-AA6D-1DA2F716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F269BE-E21F-4B2B-9822-7FF24E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16A143-3E3A-44DB-8F20-0668E1B6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72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05464-8411-4E9F-ACEF-D26935A9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CD77BE-FBEA-435B-B17A-2E38CF47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A52D6A-E020-47E4-A5C4-B5FEBC65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0D4BC-5DF0-44CF-9E1A-C588D6CBB3EE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E19DD-887D-41F0-BA6A-23275E0DD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CCE83-D032-46D4-832C-B84CE50B3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2AB6-59A3-4470-8F29-63191FA3DE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61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0ED03-0D49-46B0-A645-2860714ED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9" y="2567705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ru-RU" sz="3000" dirty="0"/>
              <a:t>Выпускная квалификационная работа на тему: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E31D56-13FC-4843-8127-8ED42E5AF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2714"/>
            <a:ext cx="9144000" cy="1655762"/>
          </a:xfrm>
        </p:spPr>
        <p:txBody>
          <a:bodyPr/>
          <a:lstStyle/>
          <a:p>
            <a:r>
              <a:rPr lang="ru-RU" b="1" u="sng" dirty="0"/>
              <a:t>Разработка информационной подсистемы для контроля поручений сотрудников организации на примере ФГАОУ ВО «Северо-Кавказский федеральный университет», г. Ставрополь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3248271-6045-4A70-8FD3-AB158E863746}"/>
              </a:ext>
            </a:extLst>
          </p:cNvPr>
          <p:cNvSpPr/>
          <p:nvPr/>
        </p:nvSpPr>
        <p:spPr>
          <a:xfrm>
            <a:off x="6730795" y="5449836"/>
            <a:ext cx="5267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Научный руководитель: АЗАРОВ ИВАН ВАЛЕРЬЕВИЧ</a:t>
            </a:r>
          </a:p>
          <a:p>
            <a:r>
              <a:rPr lang="ru-RU" dirty="0"/>
              <a:t>Выполнил: Гандаев Никамагомед Исагаджиевич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62231" y="254309"/>
            <a:ext cx="107958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1600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МИНИCTEPCTBO НАУКИ И ВЫСШЕГО ОБРАЗОВАНИЯ </a:t>
            </a:r>
          </a:p>
          <a:p>
            <a:pPr indent="21600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indent="21600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indent="21600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indent="2160000"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«СЕВЕРО-КАВКАЗСКИЙ ФЕДЕРАЛЬНЫЙ УНИВЕРСИТЕТ»</a:t>
            </a:r>
          </a:p>
        </p:txBody>
      </p:sp>
    </p:spTree>
    <p:extLst>
      <p:ext uri="{BB962C8B-B14F-4D97-AF65-F5344CB8AC3E}">
        <p14:creationId xmlns:p14="http://schemas.microsoft.com/office/powerpoint/2010/main" val="170524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A5C8A-D2DC-4849-8A55-D07F036B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90950" cy="65405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E051FA-94E8-4672-BA07-B718AFB1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76"/>
            <a:ext cx="12192000" cy="2128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AFD114-4AE7-456D-AB84-EA2B1169B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 t="20191" r="26772" b="769"/>
          <a:stretch/>
        </p:blipFill>
        <p:spPr>
          <a:xfrm>
            <a:off x="28575" y="2924031"/>
            <a:ext cx="6067425" cy="3842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F73905-15AE-480C-AFE5-15C0914F37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609"/>
          <a:stretch/>
        </p:blipFill>
        <p:spPr>
          <a:xfrm>
            <a:off x="6234112" y="3013310"/>
            <a:ext cx="5819775" cy="19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31776"/>
            <a:ext cx="10515600" cy="444500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Обеспечение информационной безопасности при эксплуатации ИС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0993AF-1DC1-4727-A78D-4AA2D29A7FF5}"/>
              </a:ext>
            </a:extLst>
          </p:cNvPr>
          <p:cNvSpPr/>
          <p:nvPr/>
        </p:nvSpPr>
        <p:spPr>
          <a:xfrm>
            <a:off x="209549" y="796481"/>
            <a:ext cx="11915775" cy="170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меры по обеспечению безопасности: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шифрование данных: шифрование паролей пользователей и конфиденциальных данных;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аутентификация и авторизация: использование надежных методов аутентификации и разграничение прав доступа;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16894B-D74E-4D29-8223-184631ECFA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1" y="2506373"/>
            <a:ext cx="5940425" cy="2741930"/>
          </a:xfrm>
          <a:prstGeom prst="rect">
            <a:avLst/>
          </a:prstGeom>
        </p:spPr>
      </p:pic>
      <p:pic>
        <p:nvPicPr>
          <p:cNvPr id="3073" name="Рисунок 35">
            <a:extLst>
              <a:ext uri="{FF2B5EF4-FFF2-40B4-BE49-F238E27FC236}">
                <a16:creationId xmlns:a16="http://schemas.microsoft.com/office/drawing/2014/main" id="{F6078DB2-AF08-45CD-8E5E-E777C2B0D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6" t="-2" r="39127" b="37675"/>
          <a:stretch>
            <a:fillRect/>
          </a:stretch>
        </p:blipFill>
        <p:spPr bwMode="auto">
          <a:xfrm>
            <a:off x="1190625" y="3457011"/>
            <a:ext cx="30781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63C9E35-2100-4749-99DA-190F92ED0DDC}"/>
              </a:ext>
            </a:extLst>
          </p:cNvPr>
          <p:cNvSpPr/>
          <p:nvPr/>
        </p:nvSpPr>
        <p:spPr>
          <a:xfrm>
            <a:off x="1110741" y="2921959"/>
            <a:ext cx="3053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 хранимого в базе пароля</a:t>
            </a:r>
            <a:endParaRPr lang="ru-RU" altLang="ru-RU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5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747"/>
          </a:xfrm>
        </p:spPr>
        <p:txBody>
          <a:bodyPr>
            <a:normAutofit/>
          </a:bodyPr>
          <a:lstStyle/>
          <a:p>
            <a:r>
              <a:rPr lang="ru-RU" dirty="0"/>
              <a:t>Экономический эффект</a:t>
            </a:r>
            <a:r>
              <a:rPr lang="en-US" dirty="0"/>
              <a:t> </a:t>
            </a:r>
            <a:r>
              <a:rPr lang="ru-RU" dirty="0"/>
              <a:t>от внедрения ИС</a:t>
            </a:r>
            <a:r>
              <a:rPr lang="en-US" b="1" dirty="0"/>
              <a:t> 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8F37DE-FF03-4348-B84A-3F7590C158B2}"/>
              </a:ext>
            </a:extLst>
          </p:cNvPr>
          <p:cNvSpPr/>
          <p:nvPr/>
        </p:nvSpPr>
        <p:spPr>
          <a:xfrm>
            <a:off x="838200" y="1999451"/>
            <a:ext cx="11096625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разработанной ИС приведет к следующим экономическим эффектам:</a:t>
            </a: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трудоемкости обработки информации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скорости выполнения задач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уменьшением трудоемкости работы персонала;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расходов на расходные материалы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 fontAlgn="base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сокращением сроков выполнения поставленных задач;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Times New Roman" panose="02020603050405020304" pitchFamily="18" charset="0"/>
              <a:buChar char="—"/>
            </a:pPr>
            <a:r>
              <a:rPr lang="ru-RU" sz="20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установлением оптимального уровня запасов и объемов работы.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3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1717675"/>
            <a:ext cx="611505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8749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395"/>
          </a:xfrm>
        </p:spPr>
        <p:txBody>
          <a:bodyPr/>
          <a:lstStyle/>
          <a:p>
            <a:r>
              <a:rPr lang="ru-RU" dirty="0"/>
              <a:t>Диаграмма функций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7F52C4A-9BB3-46AB-948C-BD3F0120CE28}"/>
              </a:ext>
            </a:extLst>
          </p:cNvPr>
          <p:cNvGrpSpPr/>
          <p:nvPr/>
        </p:nvGrpSpPr>
        <p:grpSpPr>
          <a:xfrm>
            <a:off x="2066925" y="3076575"/>
            <a:ext cx="1323975" cy="638175"/>
            <a:chOff x="2066925" y="3076575"/>
            <a:chExt cx="1323975" cy="638175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01BFFD1-CF52-468C-82DF-7170528817FD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задач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712752-94B8-4C25-90D2-60F50071AFE2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D22DC-F1AA-4E54-8934-F168946CEAEB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1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34F923E-EEA3-4111-9227-9E2BB2745EF7}"/>
              </a:ext>
            </a:extLst>
          </p:cNvPr>
          <p:cNvGrpSpPr/>
          <p:nvPr/>
        </p:nvGrpSpPr>
        <p:grpSpPr>
          <a:xfrm>
            <a:off x="704850" y="3133725"/>
            <a:ext cx="1438275" cy="261937"/>
            <a:chOff x="704850" y="3133725"/>
            <a:chExt cx="1438275" cy="261937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600835ED-781F-428E-A552-7ABE55481B52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EF783A-D10C-4C2D-813F-C3DAAE525EE0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Информация о задаче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ABF0D9B-002F-439E-9A5D-20B711A61351}"/>
              </a:ext>
            </a:extLst>
          </p:cNvPr>
          <p:cNvGrpSpPr/>
          <p:nvPr/>
        </p:nvGrpSpPr>
        <p:grpSpPr>
          <a:xfrm>
            <a:off x="3352800" y="3056780"/>
            <a:ext cx="1804988" cy="338882"/>
            <a:chOff x="3352800" y="3056780"/>
            <a:chExt cx="1804988" cy="338882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F4349590-F288-481C-BD91-A4AF1E5DC544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3395662"/>
              <a:ext cx="1566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F6550D-7EAA-4DF4-B327-94AC3EB236A4}"/>
                </a:ext>
              </a:extLst>
            </p:cNvPr>
            <p:cNvSpPr txBox="1"/>
            <p:nvPr/>
          </p:nvSpPr>
          <p:spPr>
            <a:xfrm>
              <a:off x="3352800" y="3056780"/>
              <a:ext cx="18049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000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336CE50-2DC0-4F5B-9C11-7CC5429A9C4A}"/>
              </a:ext>
            </a:extLst>
          </p:cNvPr>
          <p:cNvGrpSpPr/>
          <p:nvPr/>
        </p:nvGrpSpPr>
        <p:grpSpPr>
          <a:xfrm>
            <a:off x="4957763" y="2974761"/>
            <a:ext cx="1966912" cy="810370"/>
            <a:chOff x="2066925" y="3076575"/>
            <a:chExt cx="1323975" cy="63817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C656ADC-B19E-488E-8E52-B8D670D5E793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Назначение задач сотруднику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4D5732-7330-41E1-8EFF-10264DF2621E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A5A719-B88C-4225-AC56-FD215C9AC04E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2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7F02A3A-77DE-4D69-8874-FCE81778D481}"/>
              </a:ext>
            </a:extLst>
          </p:cNvPr>
          <p:cNvGrpSpPr/>
          <p:nvPr/>
        </p:nvGrpSpPr>
        <p:grpSpPr>
          <a:xfrm rot="5400000">
            <a:off x="4894813" y="2181202"/>
            <a:ext cx="1438275" cy="261937"/>
            <a:chOff x="704850" y="3133725"/>
            <a:chExt cx="1438275" cy="261937"/>
          </a:xfrm>
        </p:grpSpPr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6964C4DA-5A28-4A12-B4DB-D86A42F66818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7B6DCD-8517-404C-B30E-0B82A486622E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Данные задачи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6570F8E8-191C-47E5-B1CB-679E05D86BE4}"/>
              </a:ext>
            </a:extLst>
          </p:cNvPr>
          <p:cNvGrpSpPr/>
          <p:nvPr/>
        </p:nvGrpSpPr>
        <p:grpSpPr>
          <a:xfrm rot="5400000">
            <a:off x="5662614" y="2181203"/>
            <a:ext cx="1438275" cy="261937"/>
            <a:chOff x="704850" y="3133725"/>
            <a:chExt cx="1438275" cy="261937"/>
          </a:xfrm>
        </p:grpSpPr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CB8D0366-155D-4AF1-9610-B5D6E05FFDD3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60726F-F560-4DDC-8995-FBECB49C152F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Данные пользователя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F5E08DD-2132-4F31-9F29-57620BBD46C5}"/>
              </a:ext>
            </a:extLst>
          </p:cNvPr>
          <p:cNvGrpSpPr/>
          <p:nvPr/>
        </p:nvGrpSpPr>
        <p:grpSpPr>
          <a:xfrm>
            <a:off x="6865144" y="3430381"/>
            <a:ext cx="1438275" cy="261937"/>
            <a:chOff x="704850" y="3133725"/>
            <a:chExt cx="1438275" cy="261937"/>
          </a:xfrm>
        </p:grpSpPr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D49040E3-710C-4BF3-81E3-CD93DD0264A2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4BCD8-20B5-4883-A452-EF7D309C2EFC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Назначение задачи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EB0F061B-D375-4BCC-8FEE-7BAC53FEAB25}"/>
              </a:ext>
            </a:extLst>
          </p:cNvPr>
          <p:cNvGrpSpPr/>
          <p:nvPr/>
        </p:nvGrpSpPr>
        <p:grpSpPr>
          <a:xfrm>
            <a:off x="1871663" y="4417797"/>
            <a:ext cx="1966912" cy="810370"/>
            <a:chOff x="2066925" y="3076575"/>
            <a:chExt cx="1323975" cy="638175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1C92A754-FBE9-4F4E-9176-66316A2DD7D2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Обновление статусов задач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1475FD-B662-4870-BFD1-5E4325AD096B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280BAA-48FA-4309-ADDC-173B22F33414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4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CD1D086-9D4E-4531-A790-DFFD0EF8AF23}"/>
              </a:ext>
            </a:extLst>
          </p:cNvPr>
          <p:cNvGrpSpPr/>
          <p:nvPr/>
        </p:nvGrpSpPr>
        <p:grpSpPr>
          <a:xfrm>
            <a:off x="486966" y="4535685"/>
            <a:ext cx="1438275" cy="261937"/>
            <a:chOff x="704850" y="3133725"/>
            <a:chExt cx="1438275" cy="261937"/>
          </a:xfrm>
        </p:grpSpPr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B5DAC231-8755-486A-AD20-4FB2092FFBC9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13D2B7-3293-4F12-A9A6-4F1925585300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Статус задачи</a:t>
              </a: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6E869A8-40F2-4D39-9DF1-A55281361FAE}"/>
              </a:ext>
            </a:extLst>
          </p:cNvPr>
          <p:cNvGrpSpPr/>
          <p:nvPr/>
        </p:nvGrpSpPr>
        <p:grpSpPr>
          <a:xfrm rot="5400000">
            <a:off x="2116119" y="5809205"/>
            <a:ext cx="1553394" cy="373710"/>
            <a:chOff x="768309" y="3058710"/>
            <a:chExt cx="1710483" cy="336952"/>
          </a:xfrm>
        </p:grpSpPr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17C8C6D7-6465-4244-A060-9F7D6B191E0E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A9ACA5-5B6E-40F3-ABF6-44B9E0DFE0DE}"/>
                </a:ext>
              </a:extLst>
            </p:cNvPr>
            <p:cNvSpPr txBox="1"/>
            <p:nvPr/>
          </p:nvSpPr>
          <p:spPr>
            <a:xfrm>
              <a:off x="768309" y="3058710"/>
              <a:ext cx="17104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Обновленный статус задачи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0265C549-A688-4502-869C-221D568099FB}"/>
              </a:ext>
            </a:extLst>
          </p:cNvPr>
          <p:cNvGrpSpPr/>
          <p:nvPr/>
        </p:nvGrpSpPr>
        <p:grpSpPr>
          <a:xfrm rot="16200000">
            <a:off x="1603407" y="1988346"/>
            <a:ext cx="1804988" cy="400110"/>
            <a:chOff x="3352800" y="3056780"/>
            <a:chExt cx="1804988" cy="400110"/>
          </a:xfrm>
        </p:grpSpPr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0B4B293-4EA7-488B-82FD-B1F07B856F4E}"/>
                </a:ext>
              </a:extLst>
            </p:cNvPr>
            <p:cNvCxnSpPr>
              <a:cxnSpLocks/>
            </p:cNvCxnSpPr>
            <p:nvPr/>
          </p:nvCxnSpPr>
          <p:spPr>
            <a:xfrm>
              <a:off x="3390900" y="3395662"/>
              <a:ext cx="1566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2F69BD-DEB5-446D-B373-981B83FBA19A}"/>
                </a:ext>
              </a:extLst>
            </p:cNvPr>
            <p:cNvSpPr txBox="1"/>
            <p:nvPr/>
          </p:nvSpPr>
          <p:spPr>
            <a:xfrm>
              <a:off x="3352800" y="3056780"/>
              <a:ext cx="1804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Подтверждение создания задачи</a:t>
              </a: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B76C06D3-F21E-47DE-A84E-DBEC9F1B0E85}"/>
              </a:ext>
            </a:extLst>
          </p:cNvPr>
          <p:cNvGrpSpPr/>
          <p:nvPr/>
        </p:nvGrpSpPr>
        <p:grpSpPr>
          <a:xfrm>
            <a:off x="4761463" y="5130646"/>
            <a:ext cx="1966912" cy="810370"/>
            <a:chOff x="2066925" y="3076575"/>
            <a:chExt cx="1323975" cy="638175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A2FF2C60-418B-4F69-9770-E0EF4F52AEC8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уведомлений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3E79E52-536F-465F-B063-D3E5D606F2DD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C37DC1-F88D-40C5-B3A9-4F2C6DF7E85F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5</a:t>
              </a: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7BA1DD4-FF69-4383-9BEB-B77FDC2C8B8C}"/>
              </a:ext>
            </a:extLst>
          </p:cNvPr>
          <p:cNvGrpSpPr/>
          <p:nvPr/>
        </p:nvGrpSpPr>
        <p:grpSpPr>
          <a:xfrm>
            <a:off x="6697418" y="5297299"/>
            <a:ext cx="1208331" cy="238532"/>
            <a:chOff x="704849" y="3148988"/>
            <a:chExt cx="1756323" cy="246674"/>
          </a:xfrm>
        </p:grpSpPr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C6408E28-AE75-4539-951D-BAC7AB684A2E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905512-D29A-479F-BA17-A9F1DFBD288B}"/>
                </a:ext>
              </a:extLst>
            </p:cNvPr>
            <p:cNvSpPr txBox="1"/>
            <p:nvPr/>
          </p:nvSpPr>
          <p:spPr>
            <a:xfrm>
              <a:off x="704849" y="3148988"/>
              <a:ext cx="1756323" cy="215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Уведомление</a:t>
              </a:r>
              <a:endParaRPr lang="ru-RU" sz="1000" dirty="0"/>
            </a:p>
          </p:txBody>
        </p:sp>
      </p:grp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41809EA7-2CE8-4F52-850F-519E8502C63B}"/>
              </a:ext>
            </a:extLst>
          </p:cNvPr>
          <p:cNvCxnSpPr>
            <a:stCxn id="36" idx="3"/>
            <a:endCxn id="55" idx="1"/>
          </p:cNvCxnSpPr>
          <p:nvPr/>
        </p:nvCxnSpPr>
        <p:spPr>
          <a:xfrm>
            <a:off x="3838575" y="4822982"/>
            <a:ext cx="922888" cy="712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A0F39128-2023-4144-BE48-6EF6568DC4A6}"/>
              </a:ext>
            </a:extLst>
          </p:cNvPr>
          <p:cNvGrpSpPr/>
          <p:nvPr/>
        </p:nvGrpSpPr>
        <p:grpSpPr>
          <a:xfrm rot="5400000">
            <a:off x="4858013" y="4480524"/>
            <a:ext cx="981592" cy="382042"/>
            <a:chOff x="704850" y="3133725"/>
            <a:chExt cx="1438275" cy="261937"/>
          </a:xfrm>
        </p:grpSpPr>
        <p:cxnSp>
          <p:nvCxnSpPr>
            <p:cNvPr id="64" name="Прямая со стрелкой 63">
              <a:extLst>
                <a:ext uri="{FF2B5EF4-FFF2-40B4-BE49-F238E27FC236}">
                  <a16:creationId xmlns:a16="http://schemas.microsoft.com/office/drawing/2014/main" id="{425A150D-460A-4D63-802F-12BCD172A692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C3373C4-CABB-4D8A-AF72-E888FAB40FC6}"/>
                </a:ext>
              </a:extLst>
            </p:cNvPr>
            <p:cNvSpPr txBox="1"/>
            <p:nvPr/>
          </p:nvSpPr>
          <p:spPr>
            <a:xfrm>
              <a:off x="704850" y="3133725"/>
              <a:ext cx="1438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Данные задачи</a:t>
              </a: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F00018D5-6A96-4FAE-9BC4-748F9E067519}"/>
              </a:ext>
            </a:extLst>
          </p:cNvPr>
          <p:cNvGrpSpPr/>
          <p:nvPr/>
        </p:nvGrpSpPr>
        <p:grpSpPr>
          <a:xfrm rot="5400000">
            <a:off x="5576974" y="4508748"/>
            <a:ext cx="981592" cy="325593"/>
            <a:chOff x="704849" y="3172428"/>
            <a:chExt cx="1438275" cy="223234"/>
          </a:xfrm>
        </p:grpSpPr>
        <p:cxnSp>
          <p:nvCxnSpPr>
            <p:cNvPr id="70" name="Прямая со стрелкой 69">
              <a:extLst>
                <a:ext uri="{FF2B5EF4-FFF2-40B4-BE49-F238E27FC236}">
                  <a16:creationId xmlns:a16="http://schemas.microsoft.com/office/drawing/2014/main" id="{0C54873C-A44B-44AC-B693-BC4E632404F8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11CE976-50C3-41C6-816D-A96871999888}"/>
                </a:ext>
              </a:extLst>
            </p:cNvPr>
            <p:cNvSpPr txBox="1"/>
            <p:nvPr/>
          </p:nvSpPr>
          <p:spPr>
            <a:xfrm>
              <a:off x="704849" y="3172428"/>
              <a:ext cx="1438275" cy="168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Сроки</a:t>
              </a: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B9228DC5-CC11-41C0-A179-DE6B34EFF472}"/>
              </a:ext>
            </a:extLst>
          </p:cNvPr>
          <p:cNvGrpSpPr/>
          <p:nvPr/>
        </p:nvGrpSpPr>
        <p:grpSpPr>
          <a:xfrm>
            <a:off x="7643796" y="5056083"/>
            <a:ext cx="1966912" cy="810370"/>
            <a:chOff x="2066925" y="3076575"/>
            <a:chExt cx="1323975" cy="638175"/>
          </a:xfrm>
        </p:grpSpPr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AFB910CB-B697-41F9-BF0D-85A425178676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Рассылка уведомлений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A9164A3-0887-4BB0-A281-EBBE8B2EC273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41178A-E669-4427-8898-4A84BC35BD24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6</a:t>
              </a:r>
            </a:p>
          </p:txBody>
        </p: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34552231-0810-4247-B2A6-083F2F1FC649}"/>
              </a:ext>
            </a:extLst>
          </p:cNvPr>
          <p:cNvGrpSpPr/>
          <p:nvPr/>
        </p:nvGrpSpPr>
        <p:grpSpPr>
          <a:xfrm>
            <a:off x="9549840" y="5089550"/>
            <a:ext cx="1803960" cy="415498"/>
            <a:chOff x="651240" y="3024834"/>
            <a:chExt cx="2588273" cy="387312"/>
          </a:xfrm>
        </p:grpSpPr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975EB801-FA4A-47BA-8A33-605CD6C25500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8E7818B-270F-4FF3-AF3D-16AB106F25BD}"/>
                </a:ext>
              </a:extLst>
            </p:cNvPr>
            <p:cNvSpPr txBox="1"/>
            <p:nvPr/>
          </p:nvSpPr>
          <p:spPr>
            <a:xfrm>
              <a:off x="651240" y="3024834"/>
              <a:ext cx="2588273" cy="38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Доставленные уведомления</a:t>
              </a:r>
              <a:endParaRPr lang="ru-RU" sz="1000" dirty="0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A0FAB19-BBD5-4051-8013-A95AB8DD05AD}"/>
              </a:ext>
            </a:extLst>
          </p:cNvPr>
          <p:cNvGrpSpPr/>
          <p:nvPr/>
        </p:nvGrpSpPr>
        <p:grpSpPr>
          <a:xfrm>
            <a:off x="8193026" y="3598946"/>
            <a:ext cx="1966912" cy="810370"/>
            <a:chOff x="2066925" y="3076575"/>
            <a:chExt cx="1323975" cy="638175"/>
          </a:xfrm>
        </p:grpSpPr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DC9547EE-06B8-40A0-8EDB-6FA9C67988B0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отчетов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466C96-F551-4F80-852D-6A4792BAF8F9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C618944-1F27-48A5-AC9B-0D7FE4692930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7</a:t>
              </a:r>
            </a:p>
          </p:txBody>
        </p:sp>
      </p:grp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7F3FD1B9-39E1-465B-AC85-85979DEEB2EB}"/>
              </a:ext>
            </a:extLst>
          </p:cNvPr>
          <p:cNvCxnSpPr>
            <a:stCxn id="17" idx="2"/>
            <a:endCxn id="36" idx="0"/>
          </p:cNvCxnSpPr>
          <p:nvPr/>
        </p:nvCxnSpPr>
        <p:spPr>
          <a:xfrm rot="5400000">
            <a:off x="4081836" y="2558414"/>
            <a:ext cx="632666" cy="3086100"/>
          </a:xfrm>
          <a:prstGeom prst="bentConnector3">
            <a:avLst>
              <a:gd name="adj1" fmla="val 19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3D65B5DD-1B66-4294-B7AD-82918B8FB0DF}"/>
              </a:ext>
            </a:extLst>
          </p:cNvPr>
          <p:cNvGrpSpPr/>
          <p:nvPr/>
        </p:nvGrpSpPr>
        <p:grpSpPr>
          <a:xfrm>
            <a:off x="10088425" y="3825058"/>
            <a:ext cx="1803960" cy="271599"/>
            <a:chOff x="651240" y="3142487"/>
            <a:chExt cx="2588273" cy="253175"/>
          </a:xfrm>
        </p:grpSpPr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C0918240-A4FA-46E3-9EA6-1F380AC24D37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577466E-E59A-4C26-9503-B7470EA5ED92}"/>
                </a:ext>
              </a:extLst>
            </p:cNvPr>
            <p:cNvSpPr txBox="1"/>
            <p:nvPr/>
          </p:nvSpPr>
          <p:spPr>
            <a:xfrm>
              <a:off x="651240" y="3142487"/>
              <a:ext cx="2588273" cy="23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dirty="0"/>
                <a:t> Готовый отчет</a:t>
              </a:r>
              <a:endParaRPr lang="ru-RU" sz="1000" dirty="0"/>
            </a:p>
          </p:txBody>
        </p:sp>
      </p:grp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35BBE322-B460-47E4-9A60-F91312FB5C00}"/>
              </a:ext>
            </a:extLst>
          </p:cNvPr>
          <p:cNvGrpSpPr/>
          <p:nvPr/>
        </p:nvGrpSpPr>
        <p:grpSpPr>
          <a:xfrm>
            <a:off x="8193026" y="1988445"/>
            <a:ext cx="1674441" cy="810370"/>
            <a:chOff x="2066925" y="3076575"/>
            <a:chExt cx="1323975" cy="638175"/>
          </a:xfrm>
        </p:grpSpPr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C337A225-BAC6-4986-AB10-417EB4925A94}"/>
                </a:ext>
              </a:extLst>
            </p:cNvPr>
            <p:cNvSpPr/>
            <p:nvPr/>
          </p:nvSpPr>
          <p:spPr>
            <a:xfrm>
              <a:off x="2066925" y="3076575"/>
              <a:ext cx="1323975" cy="6381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Загрузка документов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2C18F7B-FAC1-493F-9363-D2932BF0AF60}"/>
                </a:ext>
              </a:extLst>
            </p:cNvPr>
            <p:cNvSpPr txBox="1"/>
            <p:nvPr/>
          </p:nvSpPr>
          <p:spPr>
            <a:xfrm>
              <a:off x="2066925" y="3468529"/>
              <a:ext cx="361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0р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C38F893-7249-4D83-A69B-0CA70D4270E0}"/>
                </a:ext>
              </a:extLst>
            </p:cNvPr>
            <p:cNvSpPr txBox="1"/>
            <p:nvPr/>
          </p:nvSpPr>
          <p:spPr>
            <a:xfrm>
              <a:off x="3133725" y="3468529"/>
              <a:ext cx="257175" cy="193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3</a:t>
              </a:r>
            </a:p>
          </p:txBody>
        </p:sp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B1647544-66B1-4485-95D5-ED3FE5B3DCAE}"/>
              </a:ext>
            </a:extLst>
          </p:cNvPr>
          <p:cNvGrpSpPr/>
          <p:nvPr/>
        </p:nvGrpSpPr>
        <p:grpSpPr>
          <a:xfrm rot="5400000">
            <a:off x="8289218" y="1332289"/>
            <a:ext cx="1081593" cy="400110"/>
            <a:chOff x="704851" y="3101880"/>
            <a:chExt cx="1438275" cy="309911"/>
          </a:xfrm>
        </p:grpSpPr>
        <p:cxnSp>
          <p:nvCxnSpPr>
            <p:cNvPr id="94" name="Прямая со стрелкой 93">
              <a:extLst>
                <a:ext uri="{FF2B5EF4-FFF2-40B4-BE49-F238E27FC236}">
                  <a16:creationId xmlns:a16="http://schemas.microsoft.com/office/drawing/2014/main" id="{288C0582-1C5F-4469-A4FE-CDD63D898FCC}"/>
                </a:ext>
              </a:extLst>
            </p:cNvPr>
            <p:cNvCxnSpPr>
              <a:cxnSpLocks/>
            </p:cNvCxnSpPr>
            <p:nvPr/>
          </p:nvCxnSpPr>
          <p:spPr>
            <a:xfrm>
              <a:off x="781050" y="3395662"/>
              <a:ext cx="12858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F0677C9-BAC3-4378-8C83-EBBCE2851CF0}"/>
                </a:ext>
              </a:extLst>
            </p:cNvPr>
            <p:cNvSpPr txBox="1"/>
            <p:nvPr/>
          </p:nvSpPr>
          <p:spPr>
            <a:xfrm>
              <a:off x="704851" y="3101880"/>
              <a:ext cx="1438275" cy="3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Файлы документов</a:t>
              </a:r>
            </a:p>
          </p:txBody>
        </p:sp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C96FDFCF-9873-4086-84A9-2EC5A1D8DA0E}"/>
              </a:ext>
            </a:extLst>
          </p:cNvPr>
          <p:cNvGrpSpPr/>
          <p:nvPr/>
        </p:nvGrpSpPr>
        <p:grpSpPr>
          <a:xfrm>
            <a:off x="9805536" y="2008310"/>
            <a:ext cx="1803960" cy="314136"/>
            <a:chOff x="649541" y="3102836"/>
            <a:chExt cx="2588273" cy="292826"/>
          </a:xfrm>
        </p:grpSpPr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09453904-8AAB-4145-925C-51267525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81049" y="3395662"/>
              <a:ext cx="2129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7B4763-EDFF-4564-A4DC-28DC773B891C}"/>
                </a:ext>
              </a:extLst>
            </p:cNvPr>
            <p:cNvSpPr txBox="1"/>
            <p:nvPr/>
          </p:nvSpPr>
          <p:spPr>
            <a:xfrm>
              <a:off x="649541" y="3102836"/>
              <a:ext cx="2588273" cy="236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Подтверждение загрузки</a:t>
              </a:r>
            </a:p>
          </p:txBody>
        </p:sp>
      </p:grp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8DBD50A4-4F38-4BC8-AFE7-E279BB859DF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924676" y="2393630"/>
            <a:ext cx="1268351" cy="786260"/>
          </a:xfrm>
          <a:prstGeom prst="bentConnector3">
            <a:avLst>
              <a:gd name="adj1" fmla="val 59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9A8D94A-D267-4502-99F0-8FDD44394E47}"/>
              </a:ext>
            </a:extLst>
          </p:cNvPr>
          <p:cNvSpPr txBox="1"/>
          <p:nvPr/>
        </p:nvSpPr>
        <p:spPr>
          <a:xfrm>
            <a:off x="7352977" y="1980238"/>
            <a:ext cx="87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Файлы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62671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89029"/>
            <a:ext cx="10658475" cy="830997"/>
          </a:xfrm>
        </p:spPr>
        <p:txBody>
          <a:bodyPr/>
          <a:lstStyle/>
          <a:p>
            <a:r>
              <a:rPr lang="ru-RU" dirty="0"/>
              <a:t>Модель данных</a:t>
            </a:r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F7DBC15-8C9A-4F2F-BEEB-268EBDB3D4E3}"/>
              </a:ext>
            </a:extLst>
          </p:cNvPr>
          <p:cNvGrpSpPr/>
          <p:nvPr/>
        </p:nvGrpSpPr>
        <p:grpSpPr>
          <a:xfrm>
            <a:off x="2876550" y="1220518"/>
            <a:ext cx="2009775" cy="2313299"/>
            <a:chOff x="1876423" y="1962150"/>
            <a:chExt cx="1838327" cy="280244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2CFA5D83-CC41-40CC-B143-AFB8A1D442FA}"/>
                </a:ext>
              </a:extLst>
            </p:cNvPr>
            <p:cNvSpPr/>
            <p:nvPr/>
          </p:nvSpPr>
          <p:spPr>
            <a:xfrm>
              <a:off x="1876425" y="1962150"/>
              <a:ext cx="1838325" cy="245745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1200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2B88775-4CEF-460C-A7EE-4384BA837ADD}"/>
                </a:ext>
              </a:extLst>
            </p:cNvPr>
            <p:cNvSpPr/>
            <p:nvPr/>
          </p:nvSpPr>
          <p:spPr>
            <a:xfrm>
              <a:off x="1876424" y="3884611"/>
              <a:ext cx="1838325" cy="53498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997380F-2B1A-4083-B33D-CCFE8782F172}"/>
                </a:ext>
              </a:extLst>
            </p:cNvPr>
            <p:cNvSpPr/>
            <p:nvPr/>
          </p:nvSpPr>
          <p:spPr>
            <a:xfrm>
              <a:off x="1876424" y="1962150"/>
              <a:ext cx="1838325" cy="266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Пользователь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E7F3A1A-C57A-40E4-B479-3DFF74D488AA}"/>
                </a:ext>
              </a:extLst>
            </p:cNvPr>
            <p:cNvSpPr/>
            <p:nvPr/>
          </p:nvSpPr>
          <p:spPr>
            <a:xfrm>
              <a:off x="1876425" y="2269134"/>
              <a:ext cx="1838325" cy="1137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Идентификатор</a:t>
              </a:r>
            </a:p>
            <a:p>
              <a:r>
                <a:rPr lang="ru-RU" sz="1200" dirty="0"/>
                <a:t>ФИО</a:t>
              </a:r>
            </a:p>
            <a:p>
              <a:r>
                <a:rPr lang="ru-RU" sz="1200" dirty="0"/>
                <a:t>Почта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710FE2E-70B7-4577-8702-6B2300C9A751}"/>
                </a:ext>
              </a:extLst>
            </p:cNvPr>
            <p:cNvSpPr/>
            <p:nvPr/>
          </p:nvSpPr>
          <p:spPr>
            <a:xfrm>
              <a:off x="1876423" y="3880125"/>
              <a:ext cx="1838324" cy="884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Зарегистрироваться</a:t>
              </a:r>
            </a:p>
            <a:p>
              <a:r>
                <a:rPr lang="ru-RU" sz="1200" dirty="0"/>
                <a:t>Войти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459FBB1-B800-4901-8D61-442DEF6FA491}"/>
              </a:ext>
            </a:extLst>
          </p:cNvPr>
          <p:cNvGrpSpPr/>
          <p:nvPr/>
        </p:nvGrpSpPr>
        <p:grpSpPr>
          <a:xfrm>
            <a:off x="5686423" y="1714500"/>
            <a:ext cx="2009775" cy="3583364"/>
            <a:chOff x="2028823" y="2114550"/>
            <a:chExt cx="1838327" cy="379654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0ABECEF-E6C1-442E-9FCC-9E18C662C643}"/>
                </a:ext>
              </a:extLst>
            </p:cNvPr>
            <p:cNvSpPr/>
            <p:nvPr/>
          </p:nvSpPr>
          <p:spPr>
            <a:xfrm>
              <a:off x="2028825" y="2114550"/>
              <a:ext cx="1838325" cy="245745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12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01D00D5-8479-4D6E-BAF0-930898908E6C}"/>
                </a:ext>
              </a:extLst>
            </p:cNvPr>
            <p:cNvSpPr/>
            <p:nvPr/>
          </p:nvSpPr>
          <p:spPr>
            <a:xfrm>
              <a:off x="2028824" y="4037011"/>
              <a:ext cx="1838325" cy="82651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83CBC1D-5C80-4B1D-B325-ACF196AA48ED}"/>
                </a:ext>
              </a:extLst>
            </p:cNvPr>
            <p:cNvSpPr/>
            <p:nvPr/>
          </p:nvSpPr>
          <p:spPr>
            <a:xfrm>
              <a:off x="2028824" y="2114550"/>
              <a:ext cx="1838325" cy="266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Задача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0BA512B-CA42-487D-A422-E25C9DEA9E1C}"/>
                </a:ext>
              </a:extLst>
            </p:cNvPr>
            <p:cNvSpPr/>
            <p:nvPr/>
          </p:nvSpPr>
          <p:spPr>
            <a:xfrm>
              <a:off x="2028825" y="2421534"/>
              <a:ext cx="1838325" cy="2099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Идентификатор</a:t>
              </a:r>
            </a:p>
            <a:p>
              <a:r>
                <a:rPr lang="ru-RU" sz="1200" dirty="0"/>
                <a:t>Заголовок</a:t>
              </a:r>
            </a:p>
            <a:p>
              <a:r>
                <a:rPr lang="ru-RU" sz="1200" dirty="0"/>
                <a:t>Описание</a:t>
              </a:r>
            </a:p>
            <a:p>
              <a:r>
                <a:rPr lang="ru-RU" sz="1200" dirty="0"/>
                <a:t>ИдентификаторПольз-ля</a:t>
              </a:r>
            </a:p>
            <a:p>
              <a:r>
                <a:rPr lang="ru-RU" sz="1200" dirty="0"/>
                <a:t>Статус</a:t>
              </a:r>
            </a:p>
            <a:p>
              <a:r>
                <a:rPr lang="ru-RU" sz="1200" dirty="0"/>
                <a:t>Дедлайн</a:t>
              </a:r>
            </a:p>
            <a:p>
              <a:r>
                <a:rPr lang="ru-RU" sz="1200" dirty="0"/>
                <a:t>Приоритет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39EED0B0-4972-4A87-9995-FF108B58F53D}"/>
                </a:ext>
              </a:extLst>
            </p:cNvPr>
            <p:cNvSpPr/>
            <p:nvPr/>
          </p:nvSpPr>
          <p:spPr>
            <a:xfrm>
              <a:off x="2028823" y="4032525"/>
              <a:ext cx="1838324" cy="1878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 err="1"/>
                <a:t>СоздатьЗадачу</a:t>
              </a:r>
              <a:endParaRPr lang="ru-RU" sz="1200" dirty="0"/>
            </a:p>
            <a:p>
              <a:r>
                <a:rPr lang="ru-RU" sz="1200" dirty="0" err="1"/>
                <a:t>НазначитьЗадачу</a:t>
              </a:r>
              <a:endParaRPr lang="ru-RU" sz="1200" dirty="0"/>
            </a:p>
            <a:p>
              <a:r>
                <a:rPr lang="ru-RU" sz="1200" dirty="0" err="1"/>
                <a:t>ОбновитьСтатус</a:t>
              </a:r>
              <a:endParaRPr lang="ru-RU" sz="1200" dirty="0"/>
            </a:p>
            <a:p>
              <a:r>
                <a:rPr lang="ru-RU" sz="1200" dirty="0" err="1"/>
                <a:t>ДобавитьДокумент</a:t>
              </a:r>
              <a:endParaRPr lang="ru-RU" sz="1200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C250D47-4A76-4023-A8D9-B00F49CE478B}"/>
              </a:ext>
            </a:extLst>
          </p:cNvPr>
          <p:cNvGrpSpPr/>
          <p:nvPr/>
        </p:nvGrpSpPr>
        <p:grpSpPr>
          <a:xfrm>
            <a:off x="8496293" y="1714499"/>
            <a:ext cx="2009777" cy="2089379"/>
            <a:chOff x="2028822" y="2114550"/>
            <a:chExt cx="1838328" cy="1903417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696D4FAC-01BC-4630-ADDC-88CF06F12AE6}"/>
                </a:ext>
              </a:extLst>
            </p:cNvPr>
            <p:cNvSpPr/>
            <p:nvPr/>
          </p:nvSpPr>
          <p:spPr>
            <a:xfrm>
              <a:off x="2028825" y="2114550"/>
              <a:ext cx="1838325" cy="103374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1200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16519529-3CF5-45FE-85D0-B35EDCA1AE5F}"/>
                </a:ext>
              </a:extLst>
            </p:cNvPr>
            <p:cNvSpPr/>
            <p:nvPr/>
          </p:nvSpPr>
          <p:spPr>
            <a:xfrm>
              <a:off x="2028822" y="3136011"/>
              <a:ext cx="1838325" cy="40375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A6FF414D-47DA-404D-8B32-710DA46FC8BA}"/>
                </a:ext>
              </a:extLst>
            </p:cNvPr>
            <p:cNvSpPr/>
            <p:nvPr/>
          </p:nvSpPr>
          <p:spPr>
            <a:xfrm>
              <a:off x="2028824" y="2114550"/>
              <a:ext cx="1838325" cy="266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Документ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E2CC8BC-18EC-4C1A-B4DF-82D919D5565B}"/>
                </a:ext>
              </a:extLst>
            </p:cNvPr>
            <p:cNvSpPr/>
            <p:nvPr/>
          </p:nvSpPr>
          <p:spPr>
            <a:xfrm>
              <a:off x="2028824" y="2421534"/>
              <a:ext cx="1838325" cy="14252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Идентификатор</a:t>
              </a:r>
            </a:p>
            <a:p>
              <a:r>
                <a:rPr lang="ru-RU" sz="1200" dirty="0" err="1"/>
                <a:t>НазваниеФайла</a:t>
              </a:r>
              <a:endParaRPr lang="ru-RU" sz="1200" dirty="0"/>
            </a:p>
            <a:p>
              <a:r>
                <a:rPr lang="ru-RU" sz="1200" dirty="0" err="1"/>
                <a:t>ТипФайла</a:t>
              </a:r>
              <a:endParaRPr lang="ru-RU" sz="1200" dirty="0"/>
            </a:p>
            <a:p>
              <a:r>
                <a:rPr lang="ru-RU" sz="1200" dirty="0" err="1"/>
                <a:t>ДанныеФайла</a:t>
              </a:r>
              <a:endParaRPr lang="ru-RU" sz="1200" dirty="0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DCB8F20-D825-46DF-9180-104023753ADD}"/>
                </a:ext>
              </a:extLst>
            </p:cNvPr>
            <p:cNvSpPr/>
            <p:nvPr/>
          </p:nvSpPr>
          <p:spPr>
            <a:xfrm>
              <a:off x="2028824" y="3162821"/>
              <a:ext cx="1838325" cy="855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 err="1"/>
                <a:t>ЗагрузитьДокумент</a:t>
              </a:r>
              <a:endParaRPr lang="ru-RU" sz="1200" dirty="0"/>
            </a:p>
            <a:p>
              <a:r>
                <a:rPr lang="ru-RU" sz="1200" dirty="0" err="1"/>
                <a:t>ПривязатьКЗадаче</a:t>
              </a:r>
              <a:endParaRPr lang="ru-RU" sz="1200" dirty="0"/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391A71B-C257-49DD-8CB5-E9CF2C7C1CB2}"/>
              </a:ext>
            </a:extLst>
          </p:cNvPr>
          <p:cNvGrpSpPr/>
          <p:nvPr/>
        </p:nvGrpSpPr>
        <p:grpSpPr>
          <a:xfrm>
            <a:off x="8258168" y="4736598"/>
            <a:ext cx="2009777" cy="1672182"/>
            <a:chOff x="2028822" y="2114550"/>
            <a:chExt cx="1838328" cy="1523352"/>
          </a:xfrm>
        </p:grpSpPr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E2AA4A28-3AA7-4E2A-AC0A-43C564B373E1}"/>
                </a:ext>
              </a:extLst>
            </p:cNvPr>
            <p:cNvSpPr/>
            <p:nvPr/>
          </p:nvSpPr>
          <p:spPr>
            <a:xfrm>
              <a:off x="2028825" y="2114550"/>
              <a:ext cx="1838325" cy="103374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1200" dirty="0"/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5D6EC88C-7784-49C7-9459-C9368C107CC4}"/>
                </a:ext>
              </a:extLst>
            </p:cNvPr>
            <p:cNvSpPr/>
            <p:nvPr/>
          </p:nvSpPr>
          <p:spPr>
            <a:xfrm>
              <a:off x="2028822" y="3136012"/>
              <a:ext cx="1838325" cy="40375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E059CB3C-66EC-4975-B23A-CD10A4D44285}"/>
                </a:ext>
              </a:extLst>
            </p:cNvPr>
            <p:cNvSpPr/>
            <p:nvPr/>
          </p:nvSpPr>
          <p:spPr>
            <a:xfrm>
              <a:off x="2028824" y="2114550"/>
              <a:ext cx="1838325" cy="266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Отчет</a:t>
              </a:r>
            </a:p>
          </p:txBody>
        </p:sp>
        <p:sp>
          <p:nvSpPr>
            <p:cNvPr id="48" name="Прямоугольник 47">
              <a:extLst>
                <a:ext uri="{FF2B5EF4-FFF2-40B4-BE49-F238E27FC236}">
                  <a16:creationId xmlns:a16="http://schemas.microsoft.com/office/drawing/2014/main" id="{7A9E6D52-87BF-494E-89D9-CC1537A07DE1}"/>
                </a:ext>
              </a:extLst>
            </p:cNvPr>
            <p:cNvSpPr/>
            <p:nvPr/>
          </p:nvSpPr>
          <p:spPr>
            <a:xfrm>
              <a:off x="2028824" y="2421534"/>
              <a:ext cx="1838325" cy="855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Идентификатор</a:t>
              </a:r>
            </a:p>
            <a:p>
              <a:r>
                <a:rPr lang="ru-RU" sz="1200" dirty="0" err="1"/>
                <a:t>ДанныОтчета</a:t>
              </a:r>
              <a:endParaRPr lang="ru-RU" sz="1200" dirty="0"/>
            </a:p>
            <a:p>
              <a:r>
                <a:rPr lang="ru-RU" sz="1200" dirty="0"/>
                <a:t>Задача</a:t>
              </a:r>
            </a:p>
          </p:txBody>
        </p:sp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8B4507E2-BA0E-4030-9F8E-74F3FF85147C}"/>
                </a:ext>
              </a:extLst>
            </p:cNvPr>
            <p:cNvSpPr/>
            <p:nvPr/>
          </p:nvSpPr>
          <p:spPr>
            <a:xfrm>
              <a:off x="2028824" y="3162821"/>
              <a:ext cx="1838325" cy="475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 err="1"/>
                <a:t>СоздатьОтчет</a:t>
              </a:r>
              <a:endParaRPr lang="ru-RU" sz="1200" dirty="0"/>
            </a:p>
            <a:p>
              <a:r>
                <a:rPr lang="ru-RU" sz="1200" dirty="0" err="1"/>
                <a:t>СкачатьОтчет</a:t>
              </a:r>
              <a:endParaRPr lang="ru-RU" sz="1200" dirty="0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88A90B3-7847-4821-AB05-1F42320176F0}"/>
              </a:ext>
            </a:extLst>
          </p:cNvPr>
          <p:cNvGrpSpPr/>
          <p:nvPr/>
        </p:nvGrpSpPr>
        <p:grpSpPr>
          <a:xfrm>
            <a:off x="1476368" y="3879823"/>
            <a:ext cx="2009777" cy="2089379"/>
            <a:chOff x="2028822" y="2114550"/>
            <a:chExt cx="1838328" cy="1903418"/>
          </a:xfrm>
        </p:grpSpPr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4315C13B-53C8-449B-B3F4-430B4A916243}"/>
                </a:ext>
              </a:extLst>
            </p:cNvPr>
            <p:cNvSpPr/>
            <p:nvPr/>
          </p:nvSpPr>
          <p:spPr>
            <a:xfrm>
              <a:off x="2028825" y="2114550"/>
              <a:ext cx="1838325" cy="103374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ru-RU" sz="1200" dirty="0"/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16D8D30D-7844-405F-88EF-5700551A5257}"/>
                </a:ext>
              </a:extLst>
            </p:cNvPr>
            <p:cNvSpPr/>
            <p:nvPr/>
          </p:nvSpPr>
          <p:spPr>
            <a:xfrm>
              <a:off x="2028822" y="3136011"/>
              <a:ext cx="1838325" cy="40375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88022153-E571-4A1B-9D64-69B59EEB67C5}"/>
                </a:ext>
              </a:extLst>
            </p:cNvPr>
            <p:cNvSpPr/>
            <p:nvPr/>
          </p:nvSpPr>
          <p:spPr>
            <a:xfrm>
              <a:off x="2028824" y="2114550"/>
              <a:ext cx="1838325" cy="2667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Уведомление</a:t>
              </a: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D9F6425F-C307-4A7E-9E9D-2D9D7B9CDEC5}"/>
                </a:ext>
              </a:extLst>
            </p:cNvPr>
            <p:cNvSpPr/>
            <p:nvPr/>
          </p:nvSpPr>
          <p:spPr>
            <a:xfrm>
              <a:off x="2028824" y="2421534"/>
              <a:ext cx="1838325" cy="1235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/>
                <a:t>Идентификатор</a:t>
              </a:r>
            </a:p>
            <a:p>
              <a:r>
                <a:rPr lang="ru-RU" sz="1200" dirty="0"/>
                <a:t>Сообщение</a:t>
              </a:r>
            </a:p>
            <a:p>
              <a:r>
                <a:rPr lang="ru-RU" sz="1200" dirty="0" err="1"/>
                <a:t>ДатаОтправки</a:t>
              </a:r>
              <a:endParaRPr lang="ru-RU" sz="1200" dirty="0"/>
            </a:p>
            <a:p>
              <a:r>
                <a:rPr lang="ru-RU" sz="1200" dirty="0"/>
                <a:t>Задача</a:t>
              </a: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EE6F6472-D18E-4DC8-B4E5-556F897F4778}"/>
                </a:ext>
              </a:extLst>
            </p:cNvPr>
            <p:cNvSpPr/>
            <p:nvPr/>
          </p:nvSpPr>
          <p:spPr>
            <a:xfrm>
              <a:off x="2028824" y="3162821"/>
              <a:ext cx="1838325" cy="8551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200" dirty="0" err="1"/>
                <a:t>СоздатьУведомление</a:t>
              </a:r>
              <a:endParaRPr lang="ru-RU" sz="1200" dirty="0"/>
            </a:p>
            <a:p>
              <a:r>
                <a:rPr lang="ru-RU" sz="1200" dirty="0" err="1"/>
                <a:t>ОтправитьУведомление</a:t>
              </a:r>
              <a:endParaRPr lang="ru-RU" sz="1200" dirty="0"/>
            </a:p>
          </p:txBody>
        </p:sp>
      </p:grp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D68AC53-C88A-4427-8122-D78FD948A8F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886325" y="1943267"/>
            <a:ext cx="800100" cy="1051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A8EE1A6D-888B-4ECD-9421-7BDCCE88708B}"/>
              </a:ext>
            </a:extLst>
          </p:cNvPr>
          <p:cNvCxnSpPr>
            <a:stCxn id="33" idx="1"/>
            <a:endCxn id="18" idx="3"/>
          </p:cNvCxnSpPr>
          <p:nvPr/>
        </p:nvCxnSpPr>
        <p:spPr>
          <a:xfrm rot="10800000" flipV="1">
            <a:off x="7696198" y="2281869"/>
            <a:ext cx="800098" cy="713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A1918FF3-B727-4962-84D2-BE97BB3D634F}"/>
              </a:ext>
            </a:extLst>
          </p:cNvPr>
          <p:cNvCxnSpPr>
            <a:stCxn id="54" idx="1"/>
            <a:endCxn id="7" idx="1"/>
          </p:cNvCxnSpPr>
          <p:nvPr/>
        </p:nvCxnSpPr>
        <p:spPr>
          <a:xfrm rot="10800000" flipH="1">
            <a:off x="1476370" y="1943268"/>
            <a:ext cx="1400182" cy="2951477"/>
          </a:xfrm>
          <a:prstGeom prst="bentConnector3">
            <a:avLst>
              <a:gd name="adj1" fmla="val -163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949B78F0-795C-40DC-9C4B-C66544D5E08A}"/>
              </a:ext>
            </a:extLst>
          </p:cNvPr>
          <p:cNvCxnSpPr>
            <a:stCxn id="16" idx="2"/>
            <a:endCxn id="48" idx="1"/>
          </p:cNvCxnSpPr>
          <p:nvPr/>
        </p:nvCxnSpPr>
        <p:spPr>
          <a:xfrm rot="16200000" flipH="1">
            <a:off x="6857837" y="4142588"/>
            <a:ext cx="1233806" cy="1566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8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55DC08-AF64-458F-99EF-8E433A51C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" r="7074"/>
          <a:stretch/>
        </p:blipFill>
        <p:spPr>
          <a:xfrm>
            <a:off x="1595437" y="1376738"/>
            <a:ext cx="9001125" cy="4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9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r>
              <a:rPr lang="ru-RU" sz="3600" dirty="0"/>
              <a:t>Окно регистрации</a:t>
            </a:r>
            <a:r>
              <a:rPr lang="en-US" sz="3600" dirty="0"/>
              <a:t> </a:t>
            </a:r>
            <a:r>
              <a:rPr lang="ru-RU" sz="3600" dirty="0"/>
              <a:t>и входа </a:t>
            </a:r>
            <a:r>
              <a:rPr lang="en-US" sz="3600" dirty="0" err="1"/>
              <a:t>StackLeader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7B349D0-02A8-4A87-B646-30EB3AFE833E}"/>
              </a:ext>
            </a:extLst>
          </p:cNvPr>
          <p:cNvGrpSpPr/>
          <p:nvPr/>
        </p:nvGrpSpPr>
        <p:grpSpPr>
          <a:xfrm>
            <a:off x="3159039" y="975418"/>
            <a:ext cx="8665774" cy="5856257"/>
            <a:chOff x="4028358" y="975998"/>
            <a:chExt cx="7573092" cy="587217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D21EED1-F0DB-49FF-B7D1-04FBA21F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992" y="975998"/>
              <a:ext cx="3405458" cy="3281678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5F1632A-D6AB-4EEB-8ACD-E9CD9670E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358" y="4336921"/>
              <a:ext cx="3595958" cy="2511254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7E91A4-7E34-44C7-AE2B-1D45FBEAF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985" y="975419"/>
            <a:ext cx="4948908" cy="343083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AD3B638-6770-4D79-B469-BCD55E6A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7" y="975419"/>
            <a:ext cx="2328388" cy="57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99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B8405-D67D-494E-982C-76719EED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17" y="-3858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пользовательского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BA7C4-BCCB-4BD2-89E1-8AAFDFFD36C7}"/>
              </a:ext>
            </a:extLst>
          </p:cNvPr>
          <p:cNvSpPr txBox="1"/>
          <p:nvPr/>
        </p:nvSpPr>
        <p:spPr>
          <a:xfrm>
            <a:off x="358317" y="414913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Блок «Сотрудники»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9B43B2-1216-4792-9777-13EE3FDCD9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188" y="784245"/>
            <a:ext cx="4432758" cy="23762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046C733-14BD-4DE7-8F38-600E3EB52158}"/>
              </a:ext>
            </a:extLst>
          </p:cNvPr>
          <p:cNvSpPr/>
          <p:nvPr/>
        </p:nvSpPr>
        <p:spPr>
          <a:xfrm>
            <a:off x="114300" y="2976709"/>
            <a:ext cx="6457950" cy="1160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Нажав на кнопку «Изменить», мы попадаем на страницу редактирования сотрудников, где можем , выделив сотрудника -  добавить, изменить 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тд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6CD5C3-5675-4A3C-BECE-519919881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317" y="4135755"/>
            <a:ext cx="4973320" cy="27222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29AC101-C8C9-4615-95F3-5A49B8F5B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267" y="565778"/>
            <a:ext cx="5062073" cy="43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43D7-82CC-4803-8B8B-8BC81043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6075" cy="749300"/>
          </a:xfrm>
        </p:spPr>
        <p:txBody>
          <a:bodyPr/>
          <a:lstStyle/>
          <a:p>
            <a:r>
              <a:rPr lang="ru-RU" dirty="0"/>
              <a:t>Удаление сотрудника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89854A-7613-4E20-A4DD-3DE15BC534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8010" y="1573530"/>
            <a:ext cx="5091430" cy="49193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31F3AF-AD68-4A05-80B1-2DFADD657F8C}"/>
              </a:ext>
            </a:extLst>
          </p:cNvPr>
          <p:cNvPicPr/>
          <p:nvPr/>
        </p:nvPicPr>
        <p:blipFill rotWithShape="1">
          <a:blip r:embed="rId3"/>
          <a:srcRect b="63224"/>
          <a:stretch/>
        </p:blipFill>
        <p:spPr bwMode="auto">
          <a:xfrm>
            <a:off x="5663565" y="3381811"/>
            <a:ext cx="5940425" cy="84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E6ADEC-2275-456F-A35F-6CA2B7F9C9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63566" y="4240806"/>
            <a:ext cx="5940424" cy="25180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528AF-B735-4DAE-B2CD-F64A28D87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440" y="1199278"/>
            <a:ext cx="6242006" cy="20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659B2EDB-3DC9-4A02-9501-19B442E8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365125"/>
            <a:ext cx="6572250" cy="454025"/>
          </a:xfrm>
        </p:spPr>
        <p:txBody>
          <a:bodyPr>
            <a:noAutofit/>
          </a:bodyPr>
          <a:lstStyle/>
          <a:p>
            <a:r>
              <a:rPr lang="ru-RU" sz="3600" dirty="0"/>
              <a:t>Окно уведомлений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FBFF690F-AA03-4B49-A260-2342B364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8" y="968959"/>
            <a:ext cx="7012311" cy="635173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6716CED-C82F-475A-A91C-7A3BC0BD9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4" b="1917"/>
          <a:stretch/>
        </p:blipFill>
        <p:spPr>
          <a:xfrm>
            <a:off x="2468192" y="1516002"/>
            <a:ext cx="4958827" cy="194944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65818AD-BA53-4E46-9DBF-D0B1971F8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067" y="3429000"/>
            <a:ext cx="4958827" cy="21481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9C23C32-FD29-449D-905A-CAA55576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927" y="5577194"/>
            <a:ext cx="4893881" cy="105663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9EDEF9CB-AC55-4280-AC55-D3944067C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068" y="3785361"/>
            <a:ext cx="4676775" cy="294019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A276859-6628-40E7-A26C-12C99EB12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6895" y="0"/>
            <a:ext cx="4647468" cy="382394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544F6D1-D729-4CF7-9163-4CC7F961021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-68684" y="4096922"/>
            <a:ext cx="2481665" cy="276107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7A63B14-83C8-4CA6-9F65-2BC4A01844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08" y="1516002"/>
            <a:ext cx="1699842" cy="26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6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A5C8A-D2DC-4849-8A55-D07F036B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210925" cy="65405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Добавление поручения</a:t>
            </a:r>
            <a:r>
              <a:rPr lang="en-US" dirty="0"/>
              <a:t> </a:t>
            </a:r>
            <a:r>
              <a:rPr lang="ru-RU" dirty="0"/>
              <a:t>и файлов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F92CC7-A005-4C0B-8EBA-771EFF04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3337"/>
            <a:ext cx="6096000" cy="20394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172382-2287-46B5-94D3-3FC68762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24225"/>
            <a:ext cx="6218983" cy="26436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2A3BE6-04EE-4B8A-B872-2E6AEC5DA4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53" t="19988" r="26407" b="1375"/>
          <a:stretch/>
        </p:blipFill>
        <p:spPr>
          <a:xfrm>
            <a:off x="6523783" y="3415778"/>
            <a:ext cx="4144217" cy="25520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A35718-470B-4BF9-B988-34BAE648E1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83"/>
          <a:stretch/>
        </p:blipFill>
        <p:spPr>
          <a:xfrm>
            <a:off x="6638925" y="1258263"/>
            <a:ext cx="4724400" cy="18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4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303</Words>
  <Application>Microsoft Office PowerPoint</Application>
  <PresentationFormat>Широкоэкранный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на тему:</vt:lpstr>
      <vt:lpstr>Диаграмма функций</vt:lpstr>
      <vt:lpstr>Модель данных</vt:lpstr>
      <vt:lpstr>Диаграмма БД</vt:lpstr>
      <vt:lpstr>Окно регистрации и входа StackLeader</vt:lpstr>
      <vt:lpstr>Обзор пользовательского интерфейса</vt:lpstr>
      <vt:lpstr>Удаление сотрудника</vt:lpstr>
      <vt:lpstr>Окно уведомлений</vt:lpstr>
      <vt:lpstr>Добавление поручения и файлов</vt:lpstr>
      <vt:lpstr>Создание отчета</vt:lpstr>
      <vt:lpstr>Обеспечение информационной безопасности при эксплуатации ИС</vt:lpstr>
      <vt:lpstr>Экономический эффект от внедрения ИС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</dc:title>
  <dc:creator>nikamagomed0051@outlook.com</dc:creator>
  <cp:lastModifiedBy>nikamagomedgandaev005@outlook.com</cp:lastModifiedBy>
  <cp:revision>42</cp:revision>
  <dcterms:created xsi:type="dcterms:W3CDTF">2024-06-08T09:18:49Z</dcterms:created>
  <dcterms:modified xsi:type="dcterms:W3CDTF">2025-02-19T21:04:22Z</dcterms:modified>
</cp:coreProperties>
</file>