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60" r:id="rId7"/>
    <p:sldId id="258" r:id="rId8"/>
    <p:sldId id="286"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2/26/2025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2/26/2025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442137" y="3297066"/>
            <a:ext cx="10288307" cy="1243584"/>
          </a:xfrm>
        </p:spPr>
        <p:txBody>
          <a:bodyPr/>
          <a:lstStyle/>
          <a:p>
            <a:r>
              <a:rPr lang="en-US" sz="7200" dirty="0" smtClean="0"/>
              <a:t>Compiler,interpreter,</a:t>
            </a:r>
            <a:r>
              <a:rPr lang="en-US" dirty="0"/>
              <a:t/>
            </a:r>
            <a:br>
              <a:rPr lang="en-US" dirty="0"/>
            </a:br>
            <a:r>
              <a:rPr lang="en-US" dirty="0"/>
              <a:t> </a:t>
            </a:r>
            <a:r>
              <a:rPr lang="en-US" dirty="0" smtClean="0"/>
              <a:t>              </a:t>
            </a:r>
            <a:br>
              <a:rPr lang="en-US" dirty="0" smtClean="0"/>
            </a:br>
            <a:r>
              <a:rPr lang="en-US" dirty="0" smtClean="0"/>
              <a:t>compiled </a:t>
            </a:r>
            <a:endParaRPr lang="en-US" dirty="0"/>
          </a:p>
        </p:txBody>
      </p:sp>
      <p:sp>
        <p:nvSpPr>
          <p:cNvPr id="5" name="Text Placeholder 4">
            <a:extLst>
              <a:ext uri="{FF2B5EF4-FFF2-40B4-BE49-F238E27FC236}">
                <a16:creationId xmlns:a16="http://schemas.microsoft.com/office/drawing/2014/main" id="{0A95F4DE-39B7-4CE2-BC1E-8B8AE662A895}"/>
              </a:ext>
            </a:extLst>
          </p:cNvPr>
          <p:cNvSpPr txBox="1">
            <a:spLocks/>
          </p:cNvSpPr>
          <p:nvPr/>
        </p:nvSpPr>
        <p:spPr>
          <a:xfrm>
            <a:off x="949415" y="5277394"/>
            <a:ext cx="6803136" cy="3657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smtClean="0"/>
              <a:t>Nikoloz </a:t>
            </a:r>
            <a:r>
              <a:rPr lang="en-US" sz="3600" dirty="0" smtClean="0"/>
              <a:t>licheli</a:t>
            </a:r>
            <a:endParaRPr lang="en-US" sz="3200" dirty="0"/>
          </a:p>
        </p:txBody>
      </p:sp>
    </p:spTree>
    <p:extLst>
      <p:ext uri="{BB962C8B-B14F-4D97-AF65-F5344CB8AC3E}">
        <p14:creationId xmlns:p14="http://schemas.microsoft.com/office/powerpoint/2010/main" val="3946934594"/>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831850" y="868680"/>
            <a:ext cx="7781544" cy="859055"/>
          </a:xfrm>
        </p:spPr>
        <p:txBody>
          <a:bodyPr/>
          <a:lstStyle/>
          <a:p>
            <a:r>
              <a:rPr lang="en-US" dirty="0"/>
              <a:t>C</a:t>
            </a:r>
            <a:r>
              <a:rPr lang="en-US" dirty="0" smtClean="0"/>
              <a:t>ompiler</a:t>
            </a:r>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361585" y="2024743"/>
            <a:ext cx="9513933" cy="3474719"/>
          </a:xfrm>
        </p:spPr>
        <p:txBody>
          <a:bodyPr>
            <a:normAutofit/>
          </a:bodyPr>
          <a:lstStyle/>
          <a:p>
            <a:r>
              <a:rPr lang="en-US" dirty="0" smtClean="0"/>
              <a:t> </a:t>
            </a:r>
            <a:r>
              <a:rPr lang="en-US" sz="2000" b="1" dirty="0">
                <a:latin typeface="+mj-lt"/>
              </a:rPr>
              <a:t>Compiler (</a:t>
            </a:r>
            <a:r>
              <a:rPr lang="ka-GE" sz="2000" b="1" dirty="0">
                <a:latin typeface="+mj-lt"/>
              </a:rPr>
              <a:t>კომპილატორი) ეს არის პროგრამა, რომელიც მთლიანად თარგმნის კოდს მაღალი დონის ენისგან (მაგ., </a:t>
            </a:r>
            <a:r>
              <a:rPr lang="en-US" sz="2000" b="1" dirty="0">
                <a:latin typeface="+mj-lt"/>
              </a:rPr>
              <a:t>Python, C, Java) </a:t>
            </a:r>
            <a:r>
              <a:rPr lang="ka-GE" sz="2000" b="1" dirty="0">
                <a:latin typeface="+mj-lt"/>
              </a:rPr>
              <a:t>მანქანურ ენაზე (ბინარულ კოდზე). კომპილაცია ხდება მანამდე, სანამ პროგრამა გაეშვება. როგორ მუშაობს: კოდი იწერება. კომპილატორი ამოწმებს შეცდომებს. თუ შეცდომა არ არის, ქმნის შესრულებად ფაილს (მაგ., .</a:t>
            </a:r>
            <a:r>
              <a:rPr lang="en-US" sz="2000" b="1" dirty="0">
                <a:latin typeface="+mj-lt"/>
              </a:rPr>
              <a:t>exe). </a:t>
            </a:r>
            <a:r>
              <a:rPr lang="ka-GE" sz="2000" b="1" dirty="0">
                <a:latin typeface="+mj-lt"/>
              </a:rPr>
              <a:t>პროგრამა შემდეგ პირდაპირ გაშვებულია და სწრაფად მუშაობს. მაგალითები: </a:t>
            </a:r>
            <a:r>
              <a:rPr lang="en-US" sz="2000" b="1" dirty="0">
                <a:latin typeface="+mj-lt"/>
              </a:rPr>
              <a:t>C, C++, Java (</a:t>
            </a:r>
            <a:r>
              <a:rPr lang="ka-GE" sz="2000" b="1" dirty="0">
                <a:latin typeface="+mj-lt"/>
              </a:rPr>
              <a:t>ბაიტკოდით), </a:t>
            </a:r>
            <a:r>
              <a:rPr lang="en-US" sz="2000" b="1" dirty="0" smtClean="0">
                <a:latin typeface="+mj-lt"/>
              </a:rPr>
              <a:t>Rust</a:t>
            </a:r>
            <a:endParaRPr lang="en-US" dirty="0">
              <a:latin typeface="+mj-lt"/>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31212" y="457200"/>
            <a:ext cx="7781544" cy="859055"/>
          </a:xfrm>
        </p:spPr>
        <p:txBody>
          <a:bodyPr/>
          <a:lstStyle/>
          <a:p>
            <a:r>
              <a:rPr lang="en-US" dirty="0" smtClean="0"/>
              <a:t>I</a:t>
            </a:r>
            <a:r>
              <a:rPr lang="en-US" dirty="0" smtClean="0"/>
              <a:t>nterpreter</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0" y="1711234"/>
            <a:ext cx="8660674" cy="4180115"/>
          </a:xfrm>
        </p:spPr>
        <p:txBody>
          <a:bodyPr>
            <a:normAutofit/>
          </a:bodyPr>
          <a:lstStyle/>
          <a:p>
            <a:r>
              <a:rPr lang="en-US" sz="2000" b="1" dirty="0"/>
              <a:t>Interpreter (</a:t>
            </a:r>
            <a:r>
              <a:rPr lang="ka-GE" sz="2000" b="1" dirty="0"/>
              <a:t>ინტერპრეტატორი) ეს არის პროგრამა, რომელიც ხაზობრივად კითხულობს და ასრულებს კოდს პირდაპირ, გაშვებისას. როგორ მუშაობს: კოდი იწერება. ინტერპრეტატორი ხაზ-ხაზ ახსნის კოდს და უშუალოდ ასრულებს. თუ შეცდომაა, გაჩერდება მაშინვე იმ ხაზზე. მაგალითები: </a:t>
            </a:r>
            <a:r>
              <a:rPr lang="en-US" sz="2000" b="1" dirty="0"/>
              <a:t>Python, JavaScript, PHP, </a:t>
            </a:r>
            <a:r>
              <a:rPr lang="en-US" sz="2000" b="1" dirty="0" smtClean="0"/>
              <a:t>Ruby</a:t>
            </a:r>
            <a:r>
              <a:rPr lang="ka-GE" sz="2000" b="1" dirty="0" smtClean="0"/>
              <a:t>.</a:t>
            </a:r>
            <a:endParaRPr lang="en-US" sz="2000" b="1" dirty="0"/>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b="0" dirty="0"/>
              <a:t>Compiled </a:t>
            </a:r>
            <a:r>
              <a:rPr lang="en-US" b="0" dirty="0" smtClean="0"/>
              <a:t> </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sz="2400" dirty="0"/>
              <a:t>Compiled (</a:t>
            </a:r>
            <a:r>
              <a:rPr lang="ka-GE" sz="2400" dirty="0"/>
              <a:t>კომპილირებული): კომპილირებული კოდი ნიშნავს, რომ პროგრამა პირველად გადამზადდება (თარგმნდება) ორიგინალური ტექსტის ფორმატიდან მანქანური კოდში, რაც საშუალებას აძლევს ოპერაციულ სისტემას და პროცესორს მის სწრაფად შესრულებას. ეს კოდი შემდეგ დაუყოვნებლივ ხდება გამოსაყენებელი, რადგან თარგმნის პროცესი უკვე დასრულებულია.</a:t>
            </a:r>
            <a:endParaRPr lang="en-US" sz="2400"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9698"/>
            <a:ext cx="11214100" cy="978729"/>
          </a:xfrm>
        </p:spPr>
        <p:txBody>
          <a:bodyPr/>
          <a:lstStyle/>
          <a:p>
            <a:r>
              <a:rPr lang="ka-GE" dirty="0" smtClean="0"/>
              <a:t>შეჯამება</a:t>
            </a:r>
            <a:br>
              <a:rPr lang="ka-GE" dirty="0" smtClean="0"/>
            </a:br>
            <a:endParaRPr lang="en-US"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5</a:t>
            </a:fld>
            <a:endParaRPr lang="en-US" noProof="0" dirty="0"/>
          </a:p>
        </p:txBody>
      </p:sp>
      <p:graphicFrame>
        <p:nvGraphicFramePr>
          <p:cNvPr id="5" name="Table 4"/>
          <p:cNvGraphicFramePr>
            <a:graphicFrameLocks noGrp="1"/>
          </p:cNvGraphicFramePr>
          <p:nvPr>
            <p:extLst>
              <p:ext uri="{D42A27DB-BD31-4B8C-83A1-F6EECF244321}">
                <p14:modId xmlns:p14="http://schemas.microsoft.com/office/powerpoint/2010/main" val="1134947788"/>
              </p:ext>
            </p:extLst>
          </p:nvPr>
        </p:nvGraphicFramePr>
        <p:xfrm>
          <a:off x="1541416" y="594880"/>
          <a:ext cx="6450608" cy="6085320"/>
        </p:xfrm>
        <a:graphic>
          <a:graphicData uri="http://schemas.openxmlformats.org/drawingml/2006/table">
            <a:tbl>
              <a:tblPr/>
              <a:tblGrid>
                <a:gridCol w="1612652">
                  <a:extLst>
                    <a:ext uri="{9D8B030D-6E8A-4147-A177-3AD203B41FA5}">
                      <a16:colId xmlns:a16="http://schemas.microsoft.com/office/drawing/2014/main" val="2824819148"/>
                    </a:ext>
                  </a:extLst>
                </a:gridCol>
                <a:gridCol w="1612652">
                  <a:extLst>
                    <a:ext uri="{9D8B030D-6E8A-4147-A177-3AD203B41FA5}">
                      <a16:colId xmlns:a16="http://schemas.microsoft.com/office/drawing/2014/main" val="2953291699"/>
                    </a:ext>
                  </a:extLst>
                </a:gridCol>
                <a:gridCol w="1612652">
                  <a:extLst>
                    <a:ext uri="{9D8B030D-6E8A-4147-A177-3AD203B41FA5}">
                      <a16:colId xmlns:a16="http://schemas.microsoft.com/office/drawing/2014/main" val="1022896638"/>
                    </a:ext>
                  </a:extLst>
                </a:gridCol>
                <a:gridCol w="1612652">
                  <a:extLst>
                    <a:ext uri="{9D8B030D-6E8A-4147-A177-3AD203B41FA5}">
                      <a16:colId xmlns:a16="http://schemas.microsoft.com/office/drawing/2014/main" val="2493016055"/>
                    </a:ext>
                  </a:extLst>
                </a:gridCol>
              </a:tblGrid>
              <a:tr h="410789">
                <a:tc>
                  <a:txBody>
                    <a:bodyPr/>
                    <a:lstStyle/>
                    <a:p>
                      <a:r>
                        <a:rPr lang="ka-GE" sz="1400" b="1" dirty="0">
                          <a:solidFill>
                            <a:schemeClr val="accent2"/>
                          </a:solidFill>
                        </a:rPr>
                        <a:t>კრიტერიუმი</a:t>
                      </a:r>
                      <a:endParaRPr lang="ka-GE" sz="1400" dirty="0">
                        <a:solidFill>
                          <a:schemeClr val="accent2"/>
                        </a:solidFill>
                      </a:endParaRPr>
                    </a:p>
                  </a:txBody>
                  <a:tcPr marL="55080" marR="55080" marT="27540" marB="27540" anchor="ctr">
                    <a:lnL>
                      <a:noFill/>
                    </a:lnL>
                    <a:lnR>
                      <a:noFill/>
                    </a:lnR>
                    <a:lnT>
                      <a:noFill/>
                    </a:lnT>
                    <a:lnB>
                      <a:noFill/>
                    </a:lnB>
                  </a:tcPr>
                </a:tc>
                <a:tc>
                  <a:txBody>
                    <a:bodyPr/>
                    <a:lstStyle/>
                    <a:p>
                      <a:r>
                        <a:rPr lang="en-US" sz="1400" b="1" dirty="0">
                          <a:solidFill>
                            <a:schemeClr val="accent2"/>
                          </a:solidFill>
                        </a:rPr>
                        <a:t>Compiler (</a:t>
                      </a:r>
                      <a:r>
                        <a:rPr lang="ka-GE" sz="1400" b="1" dirty="0">
                          <a:solidFill>
                            <a:schemeClr val="accent2"/>
                          </a:solidFill>
                        </a:rPr>
                        <a:t>კომპილატორი)</a:t>
                      </a:r>
                      <a:endParaRPr lang="ka-GE" sz="1400" dirty="0">
                        <a:solidFill>
                          <a:schemeClr val="accent2"/>
                        </a:solidFill>
                      </a:endParaRPr>
                    </a:p>
                  </a:txBody>
                  <a:tcPr marL="55080" marR="55080" marT="27540" marB="27540" anchor="ctr">
                    <a:lnL>
                      <a:noFill/>
                    </a:lnL>
                    <a:lnR>
                      <a:noFill/>
                    </a:lnR>
                    <a:lnT>
                      <a:noFill/>
                    </a:lnT>
                    <a:lnB>
                      <a:noFill/>
                    </a:lnB>
                  </a:tcPr>
                </a:tc>
                <a:tc>
                  <a:txBody>
                    <a:bodyPr/>
                    <a:lstStyle/>
                    <a:p>
                      <a:r>
                        <a:rPr lang="en-US" sz="1400" b="1" dirty="0">
                          <a:solidFill>
                            <a:schemeClr val="accent2"/>
                          </a:solidFill>
                        </a:rPr>
                        <a:t>Interpreter (</a:t>
                      </a:r>
                      <a:r>
                        <a:rPr lang="ka-GE" sz="1400" b="1" dirty="0">
                          <a:solidFill>
                            <a:schemeClr val="accent2"/>
                          </a:solidFill>
                        </a:rPr>
                        <a:t>ინტერპრეტერი)</a:t>
                      </a:r>
                      <a:endParaRPr lang="ka-GE" sz="1400" dirty="0">
                        <a:solidFill>
                          <a:schemeClr val="accent2"/>
                        </a:solidFill>
                      </a:endParaRPr>
                    </a:p>
                  </a:txBody>
                  <a:tcPr marL="55080" marR="55080" marT="27540" marB="27540" anchor="ctr">
                    <a:lnL>
                      <a:noFill/>
                    </a:lnL>
                    <a:lnR>
                      <a:noFill/>
                    </a:lnR>
                    <a:lnT>
                      <a:noFill/>
                    </a:lnT>
                    <a:lnB>
                      <a:noFill/>
                    </a:lnB>
                  </a:tcPr>
                </a:tc>
                <a:tc>
                  <a:txBody>
                    <a:bodyPr/>
                    <a:lstStyle/>
                    <a:p>
                      <a:r>
                        <a:rPr lang="en-US" sz="1200" b="1" dirty="0">
                          <a:solidFill>
                            <a:schemeClr val="accent2"/>
                          </a:solidFill>
                        </a:rPr>
                        <a:t>Compiled (</a:t>
                      </a:r>
                      <a:r>
                        <a:rPr lang="ka-GE" sz="1200" b="1" dirty="0">
                          <a:solidFill>
                            <a:schemeClr val="accent2"/>
                          </a:solidFill>
                        </a:rPr>
                        <a:t>კომპილირებული)</a:t>
                      </a:r>
                      <a:endParaRPr lang="ka-GE" sz="1200" dirty="0">
                        <a:solidFill>
                          <a:schemeClr val="accent2"/>
                        </a:solidFill>
                      </a:endParaRPr>
                    </a:p>
                  </a:txBody>
                  <a:tcPr marL="55080" marR="55080" marT="27540" marB="27540" anchor="ctr">
                    <a:lnL>
                      <a:noFill/>
                    </a:lnL>
                    <a:lnR>
                      <a:noFill/>
                    </a:lnR>
                    <a:lnT>
                      <a:noFill/>
                    </a:lnT>
                    <a:lnB>
                      <a:noFill/>
                    </a:lnB>
                  </a:tcPr>
                </a:tc>
                <a:extLst>
                  <a:ext uri="{0D108BD9-81ED-4DB2-BD59-A6C34878D82A}">
                    <a16:rowId xmlns:a16="http://schemas.microsoft.com/office/drawing/2014/main" val="2063440308"/>
                  </a:ext>
                </a:extLst>
              </a:tr>
              <a:tr h="550802">
                <a:tc>
                  <a:txBody>
                    <a:bodyPr/>
                    <a:lstStyle/>
                    <a:p>
                      <a:r>
                        <a:rPr lang="ka-GE" sz="1400" b="1" dirty="0">
                          <a:solidFill>
                            <a:schemeClr val="accent2"/>
                          </a:solidFill>
                        </a:rPr>
                        <a:t>კოდი</a:t>
                      </a:r>
                      <a:endParaRPr lang="ka-GE" sz="1400" dirty="0">
                        <a:solidFill>
                          <a:schemeClr val="accent2"/>
                        </a:solidFill>
                      </a:endParaRPr>
                    </a:p>
                  </a:txBody>
                  <a:tcPr marL="55080" marR="55080" marT="27540" marB="27540" anchor="ctr">
                    <a:lnL>
                      <a:noFill/>
                    </a:lnL>
                    <a:lnR>
                      <a:noFill/>
                    </a:lnR>
                    <a:lnT>
                      <a:noFill/>
                    </a:lnT>
                    <a:lnB>
                      <a:noFill/>
                    </a:lnB>
                  </a:tcPr>
                </a:tc>
                <a:tc>
                  <a:txBody>
                    <a:bodyPr/>
                    <a:lstStyle/>
                    <a:p>
                      <a:r>
                        <a:rPr lang="ka-GE" sz="1600" dirty="0">
                          <a:solidFill>
                            <a:schemeClr val="accent2"/>
                          </a:solidFill>
                        </a:rPr>
                        <a:t>მთლიანად თარგმნილია ერთდროულად</a:t>
                      </a:r>
                    </a:p>
                  </a:txBody>
                  <a:tcPr marL="55080" marR="55080" marT="27540" marB="27540" anchor="ctr">
                    <a:lnL>
                      <a:noFill/>
                    </a:lnL>
                    <a:lnR>
                      <a:noFill/>
                    </a:lnR>
                    <a:lnT>
                      <a:noFill/>
                    </a:lnT>
                    <a:lnB>
                      <a:noFill/>
                    </a:lnB>
                  </a:tcPr>
                </a:tc>
                <a:tc>
                  <a:txBody>
                    <a:bodyPr/>
                    <a:lstStyle/>
                    <a:p>
                      <a:r>
                        <a:rPr lang="ka-GE" sz="1400" dirty="0">
                          <a:solidFill>
                            <a:schemeClr val="accent2"/>
                          </a:solidFill>
                        </a:rPr>
                        <a:t>თარგმნილია ნაბიჯ-ნაბიჯ (ერთ ხაზზე ერთი)</a:t>
                      </a:r>
                    </a:p>
                  </a:txBody>
                  <a:tcPr marL="55080" marR="55080" marT="27540" marB="27540" anchor="ctr">
                    <a:lnL>
                      <a:noFill/>
                    </a:lnL>
                    <a:lnR>
                      <a:noFill/>
                    </a:lnR>
                    <a:lnT>
                      <a:noFill/>
                    </a:lnT>
                    <a:lnB>
                      <a:noFill/>
                    </a:lnB>
                  </a:tcPr>
                </a:tc>
                <a:tc>
                  <a:txBody>
                    <a:bodyPr/>
                    <a:lstStyle/>
                    <a:p>
                      <a:r>
                        <a:rPr lang="ka-GE" sz="1400" dirty="0">
                          <a:solidFill>
                            <a:schemeClr val="accent2"/>
                          </a:solidFill>
                        </a:rPr>
                        <a:t>მთლიანი კოდი გადამზადებულია მანქანურ კოდში</a:t>
                      </a:r>
                    </a:p>
                  </a:txBody>
                  <a:tcPr marL="55080" marR="55080" marT="27540" marB="27540" anchor="ctr">
                    <a:lnL>
                      <a:noFill/>
                    </a:lnL>
                    <a:lnR>
                      <a:noFill/>
                    </a:lnR>
                    <a:lnT>
                      <a:noFill/>
                    </a:lnT>
                    <a:lnB>
                      <a:noFill/>
                    </a:lnB>
                  </a:tcPr>
                </a:tc>
                <a:extLst>
                  <a:ext uri="{0D108BD9-81ED-4DB2-BD59-A6C34878D82A}">
                    <a16:rowId xmlns:a16="http://schemas.microsoft.com/office/drawing/2014/main" val="3838936665"/>
                  </a:ext>
                </a:extLst>
              </a:tr>
              <a:tr h="881284">
                <a:tc>
                  <a:txBody>
                    <a:bodyPr/>
                    <a:lstStyle/>
                    <a:p>
                      <a:r>
                        <a:rPr lang="ka-GE" sz="1600" b="1" dirty="0">
                          <a:solidFill>
                            <a:schemeClr val="accent2"/>
                          </a:solidFill>
                        </a:rPr>
                        <a:t>შესრულების სისწრაფე</a:t>
                      </a:r>
                      <a:endParaRPr lang="ka-GE" sz="1600" dirty="0">
                        <a:solidFill>
                          <a:schemeClr val="accent2"/>
                        </a:solidFill>
                      </a:endParaRPr>
                    </a:p>
                  </a:txBody>
                  <a:tcPr marL="55080" marR="55080" marT="27540" marB="27540" anchor="ctr">
                    <a:lnL>
                      <a:noFill/>
                    </a:lnL>
                    <a:lnR>
                      <a:noFill/>
                    </a:lnR>
                    <a:lnT>
                      <a:noFill/>
                    </a:lnT>
                    <a:lnB>
                      <a:noFill/>
                    </a:lnB>
                  </a:tcPr>
                </a:tc>
                <a:tc>
                  <a:txBody>
                    <a:bodyPr/>
                    <a:lstStyle/>
                    <a:p>
                      <a:r>
                        <a:rPr lang="ka-GE" sz="1400" dirty="0">
                          <a:solidFill>
                            <a:schemeClr val="accent2"/>
                          </a:solidFill>
                        </a:rPr>
                        <a:t>სწრაფია, რადგან მხოლოდ ერთხელ ხდება თარგმნა</a:t>
                      </a:r>
                    </a:p>
                  </a:txBody>
                  <a:tcPr marL="55080" marR="55080" marT="27540" marB="27540" anchor="ctr">
                    <a:lnL>
                      <a:noFill/>
                    </a:lnL>
                    <a:lnR>
                      <a:noFill/>
                    </a:lnR>
                    <a:lnT>
                      <a:noFill/>
                    </a:lnT>
                    <a:lnB>
                      <a:noFill/>
                    </a:lnB>
                  </a:tcPr>
                </a:tc>
                <a:tc>
                  <a:txBody>
                    <a:bodyPr/>
                    <a:lstStyle/>
                    <a:p>
                      <a:r>
                        <a:rPr lang="ka-GE" sz="1200" dirty="0">
                          <a:solidFill>
                            <a:schemeClr val="accent2"/>
                          </a:solidFill>
                        </a:rPr>
                        <a:t>შედარებით ნელია, რადგან ყოველი ნაბიჯი იგეგმება და შემოხაზვა ხდება დროსთან ერთად</a:t>
                      </a:r>
                    </a:p>
                  </a:txBody>
                  <a:tcPr marL="55080" marR="55080" marT="27540" marB="27540" anchor="ctr">
                    <a:lnL>
                      <a:noFill/>
                    </a:lnL>
                    <a:lnR>
                      <a:noFill/>
                    </a:lnR>
                    <a:lnT>
                      <a:noFill/>
                    </a:lnT>
                    <a:lnB>
                      <a:noFill/>
                    </a:lnB>
                  </a:tcPr>
                </a:tc>
                <a:tc>
                  <a:txBody>
                    <a:bodyPr/>
                    <a:lstStyle/>
                    <a:p>
                      <a:r>
                        <a:rPr lang="ka-GE" sz="1400" dirty="0">
                          <a:solidFill>
                            <a:schemeClr val="accent2"/>
                          </a:solidFill>
                        </a:rPr>
                        <a:t>სწრაფია, რადგან მას უკვე აქვს ბინარული კოდი</a:t>
                      </a:r>
                    </a:p>
                  </a:txBody>
                  <a:tcPr marL="55080" marR="55080" marT="27540" marB="27540" anchor="ctr">
                    <a:lnL>
                      <a:noFill/>
                    </a:lnL>
                    <a:lnR>
                      <a:noFill/>
                    </a:lnR>
                    <a:lnT>
                      <a:noFill/>
                    </a:lnT>
                    <a:lnB>
                      <a:noFill/>
                    </a:lnB>
                  </a:tcPr>
                </a:tc>
                <a:extLst>
                  <a:ext uri="{0D108BD9-81ED-4DB2-BD59-A6C34878D82A}">
                    <a16:rowId xmlns:a16="http://schemas.microsoft.com/office/drawing/2014/main" val="89684021"/>
                  </a:ext>
                </a:extLst>
              </a:tr>
              <a:tr h="716043">
                <a:tc>
                  <a:txBody>
                    <a:bodyPr/>
                    <a:lstStyle/>
                    <a:p>
                      <a:r>
                        <a:rPr lang="ka-GE" sz="1600" b="1" dirty="0">
                          <a:solidFill>
                            <a:schemeClr val="accent2"/>
                          </a:solidFill>
                        </a:rPr>
                        <a:t>მნიშვნელობა</a:t>
                      </a:r>
                      <a:endParaRPr lang="ka-GE" sz="1600" dirty="0">
                        <a:solidFill>
                          <a:schemeClr val="accent2"/>
                        </a:solidFill>
                      </a:endParaRPr>
                    </a:p>
                  </a:txBody>
                  <a:tcPr marL="55080" marR="55080" marT="27540" marB="27540" anchor="ctr">
                    <a:lnL>
                      <a:noFill/>
                    </a:lnL>
                    <a:lnR>
                      <a:noFill/>
                    </a:lnR>
                    <a:lnT>
                      <a:noFill/>
                    </a:lnT>
                    <a:lnB>
                      <a:noFill/>
                    </a:lnB>
                  </a:tcPr>
                </a:tc>
                <a:tc>
                  <a:txBody>
                    <a:bodyPr/>
                    <a:lstStyle/>
                    <a:p>
                      <a:r>
                        <a:rPr lang="ka-GE" sz="1600" dirty="0">
                          <a:solidFill>
                            <a:schemeClr val="accent2"/>
                          </a:solidFill>
                        </a:rPr>
                        <a:t>პროგრამა საჭიროებს სპეციალურ კომპილატორს</a:t>
                      </a:r>
                    </a:p>
                  </a:txBody>
                  <a:tcPr marL="55080" marR="55080" marT="27540" marB="27540" anchor="ctr">
                    <a:lnL>
                      <a:noFill/>
                    </a:lnL>
                    <a:lnR>
                      <a:noFill/>
                    </a:lnR>
                    <a:lnT>
                      <a:noFill/>
                    </a:lnT>
                    <a:lnB>
                      <a:noFill/>
                    </a:lnB>
                  </a:tcPr>
                </a:tc>
                <a:tc>
                  <a:txBody>
                    <a:bodyPr/>
                    <a:lstStyle/>
                    <a:p>
                      <a:r>
                        <a:rPr lang="ka-GE" sz="1400" dirty="0">
                          <a:solidFill>
                            <a:schemeClr val="accent2"/>
                          </a:solidFill>
                        </a:rPr>
                        <a:t>პროგრამა გამოიყენებს ინტერპრეტატორს თითოეული ხაზის შევსებაზე</a:t>
                      </a:r>
                    </a:p>
                  </a:txBody>
                  <a:tcPr marL="55080" marR="55080" marT="27540" marB="27540" anchor="ctr">
                    <a:lnL>
                      <a:noFill/>
                    </a:lnL>
                    <a:lnR>
                      <a:noFill/>
                    </a:lnR>
                    <a:lnT>
                      <a:noFill/>
                    </a:lnT>
                    <a:lnB>
                      <a:noFill/>
                    </a:lnB>
                  </a:tcPr>
                </a:tc>
                <a:tc>
                  <a:txBody>
                    <a:bodyPr/>
                    <a:lstStyle/>
                    <a:p>
                      <a:r>
                        <a:rPr lang="ka-GE" sz="1400" dirty="0">
                          <a:solidFill>
                            <a:schemeClr val="accent2"/>
                          </a:solidFill>
                        </a:rPr>
                        <a:t>პროგრამა უკვე კომპილირებული ფორმით არის გამოყოფილი</a:t>
                      </a:r>
                    </a:p>
                  </a:txBody>
                  <a:tcPr marL="55080" marR="55080" marT="27540" marB="27540" anchor="ctr">
                    <a:lnL>
                      <a:noFill/>
                    </a:lnL>
                    <a:lnR>
                      <a:noFill/>
                    </a:lnR>
                    <a:lnT>
                      <a:noFill/>
                    </a:lnT>
                    <a:lnB>
                      <a:noFill/>
                    </a:lnB>
                  </a:tcPr>
                </a:tc>
                <a:extLst>
                  <a:ext uri="{0D108BD9-81ED-4DB2-BD59-A6C34878D82A}">
                    <a16:rowId xmlns:a16="http://schemas.microsoft.com/office/drawing/2014/main" val="2457684623"/>
                  </a:ext>
                </a:extLst>
              </a:tr>
              <a:tr h="716043">
                <a:tc>
                  <a:txBody>
                    <a:bodyPr/>
                    <a:lstStyle/>
                    <a:p>
                      <a:r>
                        <a:rPr lang="ka-GE" sz="1600" b="1" dirty="0">
                          <a:solidFill>
                            <a:schemeClr val="accent2"/>
                          </a:solidFill>
                        </a:rPr>
                        <a:t>შესრულების დრო</a:t>
                      </a:r>
                      <a:endParaRPr lang="ka-GE" sz="1600" dirty="0">
                        <a:solidFill>
                          <a:schemeClr val="accent2"/>
                        </a:solidFill>
                      </a:endParaRPr>
                    </a:p>
                  </a:txBody>
                  <a:tcPr marL="55080" marR="55080" marT="27540" marB="27540" anchor="ctr">
                    <a:lnL>
                      <a:noFill/>
                    </a:lnL>
                    <a:lnR>
                      <a:noFill/>
                    </a:lnR>
                    <a:lnT>
                      <a:noFill/>
                    </a:lnT>
                    <a:lnB>
                      <a:noFill/>
                    </a:lnB>
                  </a:tcPr>
                </a:tc>
                <a:tc>
                  <a:txBody>
                    <a:bodyPr/>
                    <a:lstStyle/>
                    <a:p>
                      <a:r>
                        <a:rPr lang="ka-GE" sz="1400" dirty="0">
                          <a:solidFill>
                            <a:schemeClr val="accent2"/>
                          </a:solidFill>
                        </a:rPr>
                        <a:t>შესრულება ხდება სწრაფად (იმის შემდეგ, რაც კოდი დაიკომპილირდა)</a:t>
                      </a:r>
                    </a:p>
                  </a:txBody>
                  <a:tcPr marL="55080" marR="55080" marT="27540" marB="27540" anchor="ctr">
                    <a:lnL>
                      <a:noFill/>
                    </a:lnL>
                    <a:lnR>
                      <a:noFill/>
                    </a:lnR>
                    <a:lnT>
                      <a:noFill/>
                    </a:lnT>
                    <a:lnB>
                      <a:noFill/>
                    </a:lnB>
                  </a:tcPr>
                </a:tc>
                <a:tc>
                  <a:txBody>
                    <a:bodyPr/>
                    <a:lstStyle/>
                    <a:p>
                      <a:r>
                        <a:rPr lang="ka-GE" sz="1400" dirty="0">
                          <a:solidFill>
                            <a:schemeClr val="accent2"/>
                          </a:solidFill>
                        </a:rPr>
                        <a:t>თარგმანი და შესრულება ხდება ერთი-წიგნით, ყოველ ჯერზე</a:t>
                      </a:r>
                    </a:p>
                  </a:txBody>
                  <a:tcPr marL="55080" marR="55080" marT="27540" marB="27540" anchor="ctr">
                    <a:lnL>
                      <a:noFill/>
                    </a:lnL>
                    <a:lnR>
                      <a:noFill/>
                    </a:lnR>
                    <a:lnT>
                      <a:noFill/>
                    </a:lnT>
                    <a:lnB>
                      <a:noFill/>
                    </a:lnB>
                  </a:tcPr>
                </a:tc>
                <a:tc>
                  <a:txBody>
                    <a:bodyPr/>
                    <a:lstStyle/>
                    <a:p>
                      <a:r>
                        <a:rPr lang="ka-GE" sz="1400" dirty="0" smtClean="0">
                          <a:solidFill>
                            <a:schemeClr val="accent2"/>
                          </a:solidFill>
                        </a:rPr>
                        <a:t>ანტიპროგრამების </a:t>
                      </a:r>
                      <a:r>
                        <a:rPr lang="ka-GE" sz="1400" dirty="0">
                          <a:solidFill>
                            <a:schemeClr val="accent2"/>
                          </a:solidFill>
                        </a:rPr>
                        <a:t>შესრულება ხდება სწრაფად</a:t>
                      </a:r>
                    </a:p>
                  </a:txBody>
                  <a:tcPr marL="55080" marR="55080" marT="27540" marB="27540" anchor="ctr">
                    <a:lnL>
                      <a:noFill/>
                    </a:lnL>
                    <a:lnR>
                      <a:noFill/>
                    </a:lnR>
                    <a:lnT>
                      <a:noFill/>
                    </a:lnT>
                    <a:lnB>
                      <a:noFill/>
                    </a:lnB>
                  </a:tcPr>
                </a:tc>
                <a:extLst>
                  <a:ext uri="{0D108BD9-81ED-4DB2-BD59-A6C34878D82A}">
                    <a16:rowId xmlns:a16="http://schemas.microsoft.com/office/drawing/2014/main" val="2680665531"/>
                  </a:ext>
                </a:extLst>
              </a:tr>
              <a:tr h="716043">
                <a:tc>
                  <a:txBody>
                    <a:bodyPr/>
                    <a:lstStyle/>
                    <a:p>
                      <a:r>
                        <a:rPr lang="ka-GE" sz="1600" b="1" dirty="0">
                          <a:solidFill>
                            <a:schemeClr val="accent2"/>
                          </a:solidFill>
                        </a:rPr>
                        <a:t>დამუშავების დრო</a:t>
                      </a:r>
                      <a:endParaRPr lang="ka-GE" sz="1600" dirty="0">
                        <a:solidFill>
                          <a:schemeClr val="accent2"/>
                        </a:solidFill>
                      </a:endParaRPr>
                    </a:p>
                  </a:txBody>
                  <a:tcPr marL="55080" marR="55080" marT="27540" marB="27540" anchor="ctr">
                    <a:lnL>
                      <a:noFill/>
                    </a:lnL>
                    <a:lnR>
                      <a:noFill/>
                    </a:lnR>
                    <a:lnT>
                      <a:noFill/>
                    </a:lnT>
                    <a:lnB>
                      <a:noFill/>
                    </a:lnB>
                  </a:tcPr>
                </a:tc>
                <a:tc>
                  <a:txBody>
                    <a:bodyPr/>
                    <a:lstStyle/>
                    <a:p>
                      <a:r>
                        <a:rPr lang="ka-GE" sz="1400" dirty="0">
                          <a:solidFill>
                            <a:schemeClr val="accent2"/>
                          </a:solidFill>
                        </a:rPr>
                        <a:t>მეტია, რადგან მთლიანი კოდის თარგმნა ხდება წინასწარ</a:t>
                      </a:r>
                    </a:p>
                  </a:txBody>
                  <a:tcPr marL="55080" marR="55080" marT="27540" marB="27540" anchor="ctr">
                    <a:lnL>
                      <a:noFill/>
                    </a:lnL>
                    <a:lnR>
                      <a:noFill/>
                    </a:lnR>
                    <a:lnT>
                      <a:noFill/>
                    </a:lnT>
                    <a:lnB>
                      <a:noFill/>
                    </a:lnB>
                  </a:tcPr>
                </a:tc>
                <a:tc>
                  <a:txBody>
                    <a:bodyPr/>
                    <a:lstStyle/>
                    <a:p>
                      <a:r>
                        <a:rPr lang="ka-GE" sz="1400" dirty="0">
                          <a:solidFill>
                            <a:schemeClr val="accent2"/>
                          </a:solidFill>
                        </a:rPr>
                        <a:t>ნაკლები დრო დასჭირდება, რადგან ყოველი ნაბიჯი გადადის შესრულებაში</a:t>
                      </a:r>
                    </a:p>
                  </a:txBody>
                  <a:tcPr marL="55080" marR="55080" marT="27540" marB="27540" anchor="ctr">
                    <a:lnL>
                      <a:noFill/>
                    </a:lnL>
                    <a:lnR>
                      <a:noFill/>
                    </a:lnR>
                    <a:lnT>
                      <a:noFill/>
                    </a:lnT>
                    <a:lnB>
                      <a:noFill/>
                    </a:lnB>
                  </a:tcPr>
                </a:tc>
                <a:tc>
                  <a:txBody>
                    <a:bodyPr/>
                    <a:lstStyle/>
                    <a:p>
                      <a:r>
                        <a:rPr lang="ka-GE" sz="1400" dirty="0">
                          <a:solidFill>
                            <a:schemeClr val="accent2"/>
                          </a:solidFill>
                        </a:rPr>
                        <a:t>ნაკლები დრო დასჭირდება, რადგან ყველა ნაბიჯი უკვე შესრულებულია</a:t>
                      </a:r>
                    </a:p>
                  </a:txBody>
                  <a:tcPr marL="55080" marR="55080" marT="27540" marB="27540" anchor="ctr">
                    <a:lnL>
                      <a:noFill/>
                    </a:lnL>
                    <a:lnR>
                      <a:noFill/>
                    </a:lnR>
                    <a:lnT>
                      <a:noFill/>
                    </a:lnT>
                    <a:lnB>
                      <a:noFill/>
                    </a:lnB>
                  </a:tcPr>
                </a:tc>
                <a:extLst>
                  <a:ext uri="{0D108BD9-81ED-4DB2-BD59-A6C34878D82A}">
                    <a16:rowId xmlns:a16="http://schemas.microsoft.com/office/drawing/2014/main" val="4230682853"/>
                  </a:ext>
                </a:extLst>
              </a:tr>
              <a:tr h="385562">
                <a:tc>
                  <a:txBody>
                    <a:bodyPr/>
                    <a:lstStyle/>
                    <a:p>
                      <a:r>
                        <a:rPr lang="ka-GE" sz="1400" b="1" dirty="0">
                          <a:solidFill>
                            <a:schemeClr val="accent2"/>
                          </a:solidFill>
                        </a:rPr>
                        <a:t>მაგალითი პროგრამული ენა</a:t>
                      </a:r>
                      <a:endParaRPr lang="ka-GE" sz="1400" dirty="0">
                        <a:solidFill>
                          <a:schemeClr val="accent2"/>
                        </a:solidFill>
                      </a:endParaRPr>
                    </a:p>
                  </a:txBody>
                  <a:tcPr marL="55080" marR="55080" marT="27540" marB="27540" anchor="ctr">
                    <a:lnL>
                      <a:noFill/>
                    </a:lnL>
                    <a:lnR>
                      <a:noFill/>
                    </a:lnR>
                    <a:lnT>
                      <a:noFill/>
                    </a:lnT>
                    <a:lnB>
                      <a:noFill/>
                    </a:lnB>
                  </a:tcPr>
                </a:tc>
                <a:tc>
                  <a:txBody>
                    <a:bodyPr/>
                    <a:lstStyle/>
                    <a:p>
                      <a:r>
                        <a:rPr lang="en-US" sz="1100" dirty="0">
                          <a:solidFill>
                            <a:schemeClr val="accent2"/>
                          </a:solidFill>
                        </a:rPr>
                        <a:t>C, C++, Rust</a:t>
                      </a:r>
                    </a:p>
                  </a:txBody>
                  <a:tcPr marL="55080" marR="55080" marT="27540" marB="27540" anchor="ctr">
                    <a:lnL>
                      <a:noFill/>
                    </a:lnL>
                    <a:lnR>
                      <a:noFill/>
                    </a:lnR>
                    <a:lnT>
                      <a:noFill/>
                    </a:lnT>
                    <a:lnB>
                      <a:noFill/>
                    </a:lnB>
                  </a:tcPr>
                </a:tc>
                <a:tc>
                  <a:txBody>
                    <a:bodyPr/>
                    <a:lstStyle/>
                    <a:p>
                      <a:r>
                        <a:rPr lang="en-US" sz="1400" dirty="0">
                          <a:solidFill>
                            <a:schemeClr val="accent2"/>
                          </a:solidFill>
                        </a:rPr>
                        <a:t>Python, JavaScript, Ruby</a:t>
                      </a:r>
                    </a:p>
                  </a:txBody>
                  <a:tcPr marL="55080" marR="55080" marT="27540" marB="27540" anchor="ctr">
                    <a:lnL>
                      <a:noFill/>
                    </a:lnL>
                    <a:lnR>
                      <a:noFill/>
                    </a:lnR>
                    <a:lnT>
                      <a:noFill/>
                    </a:lnT>
                    <a:lnB>
                      <a:noFill/>
                    </a:lnB>
                  </a:tcPr>
                </a:tc>
                <a:tc>
                  <a:txBody>
                    <a:bodyPr/>
                    <a:lstStyle/>
                    <a:p>
                      <a:r>
                        <a:rPr lang="en-US" sz="1400" dirty="0">
                          <a:solidFill>
                            <a:schemeClr val="accent2"/>
                          </a:solidFill>
                        </a:rPr>
                        <a:t>C++ (</a:t>
                      </a:r>
                      <a:r>
                        <a:rPr lang="ka-GE" sz="1400" dirty="0">
                          <a:solidFill>
                            <a:schemeClr val="accent2"/>
                          </a:solidFill>
                        </a:rPr>
                        <a:t>კომპილირებული ენა)</a:t>
                      </a:r>
                    </a:p>
                  </a:txBody>
                  <a:tcPr marL="55080" marR="55080" marT="27540" marB="27540" anchor="ctr">
                    <a:lnL>
                      <a:noFill/>
                    </a:lnL>
                    <a:lnR>
                      <a:noFill/>
                    </a:lnR>
                    <a:lnT>
                      <a:noFill/>
                    </a:lnT>
                    <a:lnB>
                      <a:noFill/>
                    </a:lnB>
                  </a:tcPr>
                </a:tc>
                <a:extLst>
                  <a:ext uri="{0D108BD9-81ED-4DB2-BD59-A6C34878D82A}">
                    <a16:rowId xmlns:a16="http://schemas.microsoft.com/office/drawing/2014/main" val="1235902520"/>
                  </a:ext>
                </a:extLst>
              </a:tr>
            </a:tbl>
          </a:graphicData>
        </a:graphic>
      </p:graphicFrame>
    </p:spTree>
    <p:extLst>
      <p:ext uri="{BB962C8B-B14F-4D97-AF65-F5344CB8AC3E}">
        <p14:creationId xmlns:p14="http://schemas.microsoft.com/office/powerpoint/2010/main" val="317437595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076" y="2612572"/>
            <a:ext cx="11638643" cy="3084499"/>
          </a:xfrm>
        </p:spPr>
        <p:txBody>
          <a:bodyPr/>
          <a:lstStyle/>
          <a:p>
            <a:r>
              <a:rPr lang="ka-GE" sz="7200" dirty="0" smtClean="0"/>
              <a:t>მადლობა ყურადღებისათვის</a:t>
            </a:r>
            <a:endParaRPr lang="en-US" sz="7200"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6</a:t>
            </a:fld>
            <a:endParaRPr lang="en-US" noProof="0" dirty="0"/>
          </a:p>
        </p:txBody>
      </p:sp>
    </p:spTree>
    <p:extLst>
      <p:ext uri="{BB962C8B-B14F-4D97-AF65-F5344CB8AC3E}">
        <p14:creationId xmlns:p14="http://schemas.microsoft.com/office/powerpoint/2010/main" val="32643354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339</Words>
  <Application>Microsoft Office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Tahoma</vt:lpstr>
      <vt:lpstr>Trade Gothic LT Pro</vt:lpstr>
      <vt:lpstr>Trebuchet MS</vt:lpstr>
      <vt:lpstr>Office Theme</vt:lpstr>
      <vt:lpstr>Compiler,interpreter,                 compiled </vt:lpstr>
      <vt:lpstr>Compiler</vt:lpstr>
      <vt:lpstr>Interpreter</vt:lpstr>
      <vt:lpstr>Compiled  </vt:lpstr>
      <vt:lpstr>შეჯამება </vt:lpstr>
      <vt:lpstr>მადლობა ყურადღებისათვის</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2025-02-26T15:09:00Z</dcterms:created>
  <dcterms:modified xsi:type="dcterms:W3CDTF">2025-02-26T15:38:39Z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