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589" r:id="rId5"/>
    <p:sldId id="618" r:id="rId6"/>
    <p:sldId id="619" r:id="rId7"/>
    <p:sldId id="626" r:id="rId8"/>
    <p:sldId id="627" r:id="rId9"/>
    <p:sldId id="628" r:id="rId10"/>
    <p:sldId id="621" r:id="rId11"/>
    <p:sldId id="629" r:id="rId12"/>
    <p:sldId id="622" r:id="rId13"/>
    <p:sldId id="623" r:id="rId14"/>
    <p:sldId id="624" r:id="rId15"/>
    <p:sldId id="625" r:id="rId16"/>
    <p:sldId id="547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88EDF"/>
    <a:srgbClr val="F1CCE2"/>
    <a:srgbClr val="FF5050"/>
    <a:srgbClr val="F19CB1"/>
    <a:srgbClr val="FFFFFF"/>
    <a:srgbClr val="57A6F0"/>
    <a:srgbClr val="F1824C"/>
    <a:srgbClr val="5B9BD5"/>
    <a:srgbClr val="01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75899" autoAdjust="0"/>
  </p:normalViewPr>
  <p:slideViewPr>
    <p:cSldViewPr snapToGrid="0">
      <p:cViewPr varScale="1">
        <p:scale>
          <a:sx n="83" d="100"/>
          <a:sy n="83" d="100"/>
        </p:scale>
        <p:origin x="38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B3A1-152B-484C-BAF1-660FA93EE99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A650-2EFA-EC48-9EEE-42F7AB2953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DA8D3-A194-42C8-ABBE-68A53BD19C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好了，以上就是本节课的全部内容，请各位老师批评</a:t>
            </a:r>
            <a:r>
              <a:rPr lang="zh-CN" altLang="en-US" dirty="0"/>
              <a:t>指正。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</a:t>
            </a:r>
            <a:r>
              <a:rPr lang="en-US" altLang="zh-CN" dirty="0"/>
              <a:t>wordEmbedding</a:t>
            </a:r>
            <a:r>
              <a:rPr lang="zh-CN" altLang="en-US" dirty="0"/>
              <a:t>，怎么表示语义，作图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首先，我们来看一下</a:t>
            </a:r>
            <a:r>
              <a:rPr lang="en-US" altLang="zh-CN" dirty="0"/>
              <a:t>Transformer</a:t>
            </a:r>
            <a:r>
              <a:rPr lang="zh-CN" altLang="en-US" dirty="0"/>
              <a:t>的结构图。这里呈现的是论文《</a:t>
            </a:r>
            <a:r>
              <a:rPr lang="en-US" altLang="zh-CN" dirty="0"/>
              <a:t>Attention is all you need</a:t>
            </a:r>
            <a:r>
              <a:rPr lang="zh-CN" altLang="en-US" dirty="0"/>
              <a:t>》中绘制的</a:t>
            </a:r>
            <a:r>
              <a:rPr lang="en-US" altLang="zh-CN" dirty="0"/>
              <a:t>Transformer</a:t>
            </a:r>
            <a:r>
              <a:rPr lang="zh-CN" altLang="en-US" dirty="0"/>
              <a:t>结构图。可以看到，</a:t>
            </a:r>
            <a:r>
              <a:rPr lang="en-US" altLang="zh-CN" dirty="0"/>
              <a:t>Transformer</a:t>
            </a:r>
            <a:r>
              <a:rPr lang="zh-CN" altLang="en-US" dirty="0"/>
              <a:t>主要由</a:t>
            </a:r>
            <a:r>
              <a:rPr lang="en-US" altLang="zh-CN" dirty="0"/>
              <a:t>4</a:t>
            </a:r>
            <a:r>
              <a:rPr lang="zh-CN" altLang="en-US" dirty="0"/>
              <a:t>个部分构成，分别是：输入层、编码层、解码层，以及输出层。我们以一个翻译任务为例子演示一下，当我们输入</a:t>
            </a:r>
            <a:r>
              <a:rPr lang="en-US" altLang="zh-CN" dirty="0"/>
              <a:t>“</a:t>
            </a:r>
            <a:r>
              <a:rPr lang="zh-CN" altLang="en-US" dirty="0"/>
              <a:t>我很好</a:t>
            </a:r>
            <a:r>
              <a:rPr lang="en-US" altLang="zh-CN" dirty="0"/>
              <a:t>”</a:t>
            </a:r>
            <a:r>
              <a:rPr lang="zh-CN" altLang="en-US" dirty="0"/>
              <a:t>的时候，这句话经过输入层转换成向量表示，接着这个向量表示会输入编码层，转换成中间向量表示，然后，这个中间表示向量经过解码器转换成最终向量表示，最终向量表示经过输出层转译成</a:t>
            </a:r>
            <a:r>
              <a:rPr lang="en-US" altLang="zh-CN" dirty="0"/>
              <a:t>“ I </a:t>
            </a:r>
            <a:r>
              <a:rPr lang="en-US" altLang="zh-CN" dirty="0"/>
              <a:t>am fine”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好的，现在我们来分组件介绍</a:t>
            </a:r>
            <a:r>
              <a:rPr lang="en-US" altLang="zh-CN" dirty="0"/>
              <a:t>Transformer</a:t>
            </a:r>
            <a:r>
              <a:rPr lang="zh-CN" altLang="en-US" dirty="0"/>
              <a:t>的各个部分。首先是输入层，输入层包含一个词嵌入结构。我们来看看为什么需要这样的一个词嵌入结构。大概在</a:t>
            </a:r>
            <a:r>
              <a:rPr lang="en-US" altLang="zh-CN" dirty="0"/>
              <a:t>10</a:t>
            </a:r>
            <a:r>
              <a:rPr lang="zh-CN" altLang="en-US" dirty="0"/>
              <a:t>年前，机器学习领域是用</a:t>
            </a:r>
            <a:r>
              <a:rPr lang="en-US" altLang="zh-CN" dirty="0"/>
              <a:t>one-not</a:t>
            </a:r>
            <a:r>
              <a:rPr lang="zh-CN" altLang="en-US" dirty="0"/>
              <a:t>向量来表达</a:t>
            </a:r>
            <a:r>
              <a:rPr lang="zh-CN" altLang="en-US" dirty="0"/>
              <a:t>单词，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https://blog.csdn.net/weixin_42475060/article/details/121101749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https://blog.csdn.net/weixin_42475060/article/details/121101749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https://blog.csdn.net/weixin_42475060/article/details/121101749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https://blog.csdn.net/jarodyv/article/details/130867562</a:t>
            </a:r>
            <a:endParaRPr lang="zh-CN" altLang="en-US" dirty="0"/>
          </a:p>
          <a:p>
            <a:r>
              <a:rPr lang="zh-CN" altLang="en-US" dirty="0"/>
              <a:t>如果我们单看句中“人”这个字，会发现“而且”和“还”是距离它最近的两个词，但这两个词并没有带来任何上下文信息，反而“小美”和“好”这两个词与“人”的关系更密切。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这个例子告诉我们，词语的位置上接近度并不总是与意义相关的，上下文更重要。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为了将词语与上下文关联起来，transformer中应用了注意力机制，注意力机制的思想是应用某种权重或相似性，让初始词嵌入获得更多的上下文，从而获得最终带上下文的词嵌入。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https://blog.csdn.net/jarodyv/article/details/130867562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同侧圆角矩形 44"/>
          <p:cNvSpPr/>
          <p:nvPr/>
        </p:nvSpPr>
        <p:spPr>
          <a:xfrm>
            <a:off x="0" y="12186"/>
            <a:ext cx="12191999" cy="15816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6" name="组合 45"/>
          <p:cNvGrpSpPr/>
          <p:nvPr/>
        </p:nvGrpSpPr>
        <p:grpSpPr>
          <a:xfrm>
            <a:off x="0" y="163922"/>
            <a:ext cx="12192000" cy="693071"/>
            <a:chOff x="130627" y="239238"/>
            <a:chExt cx="11930746" cy="496083"/>
          </a:xfrm>
        </p:grpSpPr>
        <p:sp>
          <p:nvSpPr>
            <p:cNvPr id="47" name="矩形 46"/>
            <p:cNvSpPr/>
            <p:nvPr/>
          </p:nvSpPr>
          <p:spPr>
            <a:xfrm>
              <a:off x="130627" y="256187"/>
              <a:ext cx="11930745" cy="4791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30630" y="239238"/>
              <a:ext cx="11930743" cy="496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1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" y="6552523"/>
            <a:ext cx="12191999" cy="293299"/>
            <a:chOff x="130627" y="6522421"/>
            <a:chExt cx="11930745" cy="218015"/>
          </a:xfrm>
        </p:grpSpPr>
        <p:sp>
          <p:nvSpPr>
            <p:cNvPr id="53" name="矩形 52"/>
            <p:cNvSpPr/>
            <p:nvPr/>
          </p:nvSpPr>
          <p:spPr>
            <a:xfrm>
              <a:off x="130627" y="6601099"/>
              <a:ext cx="11930745" cy="139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30627" y="6522421"/>
              <a:ext cx="119307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9252" y="624889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CFF980A-5C8F-4ABF-AC2B-C5DEF44ED2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8" Type="http://schemas.openxmlformats.org/officeDocument/2006/relationships/notesSlide" Target="../notesSlides/notesSlide9.x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643586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671129"/>
            <a:ext cx="12192000" cy="11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zh-CN" alt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入门</a:t>
            </a:r>
            <a:endParaRPr lang="zh-CN" alt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821398" y="2347129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613109" y="2158868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4037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多头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0940" y="1257935"/>
            <a:ext cx="808990" cy="3683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zh-CN" altLang="en-US" b="1"/>
              <a:t>输入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3008630" y="1257935"/>
            <a:ext cx="808990" cy="3683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ctr"/>
            <a:r>
              <a:rPr lang="zh-CN" altLang="en-US"/>
              <a:t>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50585" y="1257935"/>
            <a:ext cx="808990" cy="3683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zh-CN" altLang="en-US"/>
              <a:t>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59520" y="1257935"/>
            <a:ext cx="808990" cy="3683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zh-CN" altLang="en-US"/>
              <a:t>好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247390" y="2632710"/>
            <a:ext cx="5414010" cy="1634490"/>
            <a:chOff x="3852" y="3473"/>
            <a:chExt cx="8526" cy="257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圆角矩形 9"/>
            <p:cNvSpPr/>
            <p:nvPr/>
          </p:nvSpPr>
          <p:spPr>
            <a:xfrm>
              <a:off x="3852" y="4383"/>
              <a:ext cx="6723" cy="1664"/>
            </a:xfrm>
            <a:prstGeom prst="round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342" y="4146"/>
              <a:ext cx="6723" cy="1664"/>
            </a:xfrm>
            <a:prstGeom prst="round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9" y="3909"/>
              <a:ext cx="6723" cy="1664"/>
            </a:xfrm>
            <a:prstGeom prst="round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44" y="3736"/>
              <a:ext cx="6723" cy="1664"/>
            </a:xfrm>
            <a:prstGeom prst="round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656" y="3473"/>
              <a:ext cx="6723" cy="1664"/>
            </a:xfrm>
            <a:prstGeom prst="round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Attention</a:t>
              </a:r>
              <a:endParaRPr lang="en-US" altLang="zh-CN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 flipH="1">
            <a:off x="3409315" y="1626235"/>
            <a:ext cx="3810" cy="8089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159500" y="1626235"/>
            <a:ext cx="3810" cy="8089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9048750" y="1626235"/>
            <a:ext cx="3810" cy="8089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583180" y="4741545"/>
            <a:ext cx="1622425" cy="628015"/>
            <a:chOff x="4068" y="7467"/>
            <a:chExt cx="2555" cy="989"/>
          </a:xfrm>
        </p:grpSpPr>
        <p:grpSp>
          <p:nvGrpSpPr>
            <p:cNvPr id="113" name="组合 112"/>
            <p:cNvGrpSpPr/>
            <p:nvPr/>
          </p:nvGrpSpPr>
          <p:grpSpPr>
            <a:xfrm>
              <a:off x="4068" y="7688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114" name="矩形 113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202" y="7583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319" y="7467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350510" y="4741545"/>
            <a:ext cx="1622425" cy="628015"/>
            <a:chOff x="4068" y="7467"/>
            <a:chExt cx="2555" cy="989"/>
          </a:xfrm>
        </p:grpSpPr>
        <p:grpSp>
          <p:nvGrpSpPr>
            <p:cNvPr id="37" name="组合 36"/>
            <p:cNvGrpSpPr/>
            <p:nvPr/>
          </p:nvGrpSpPr>
          <p:grpSpPr>
            <a:xfrm>
              <a:off x="4068" y="7688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38" name="矩形 37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202" y="7583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42" name="矩形 41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319" y="7467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46" name="矩形 45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8046085" y="4741545"/>
            <a:ext cx="1622425" cy="628015"/>
            <a:chOff x="4068" y="7467"/>
            <a:chExt cx="2555" cy="989"/>
          </a:xfrm>
        </p:grpSpPr>
        <p:grpSp>
          <p:nvGrpSpPr>
            <p:cNvPr id="50" name="组合 49"/>
            <p:cNvGrpSpPr/>
            <p:nvPr/>
          </p:nvGrpSpPr>
          <p:grpSpPr>
            <a:xfrm>
              <a:off x="4068" y="7688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51" name="矩形 50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202" y="7583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319" y="7467"/>
              <a:ext cx="2304" cy="768"/>
              <a:chOff x="5215" y="7017"/>
              <a:chExt cx="2304" cy="768"/>
            </a:xfrm>
            <a:solidFill>
              <a:srgbClr val="57A6F0"/>
            </a:solidFill>
          </p:grpSpPr>
          <p:sp>
            <p:nvSpPr>
              <p:cNvPr id="59" name="矩形 58"/>
              <p:cNvSpPr/>
              <p:nvPr/>
            </p:nvSpPr>
            <p:spPr>
              <a:xfrm>
                <a:off x="5215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83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751" y="7017"/>
                <a:ext cx="768" cy="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2668270" y="5922645"/>
            <a:ext cx="1463040" cy="487680"/>
            <a:chOff x="5215" y="7017"/>
            <a:chExt cx="2304" cy="7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5215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83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751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435600" y="5922645"/>
            <a:ext cx="1463040" cy="487680"/>
            <a:chOff x="5215" y="7017"/>
            <a:chExt cx="2304" cy="7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7" name="矩形 66"/>
            <p:cNvSpPr/>
            <p:nvPr/>
          </p:nvSpPr>
          <p:spPr>
            <a:xfrm>
              <a:off x="5215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983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751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131175" y="5922645"/>
            <a:ext cx="1463040" cy="487680"/>
            <a:chOff x="5215" y="7017"/>
            <a:chExt cx="2304" cy="7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2" name="矩形 71"/>
            <p:cNvSpPr/>
            <p:nvPr/>
          </p:nvSpPr>
          <p:spPr>
            <a:xfrm>
              <a:off x="5215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83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51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4037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交叉注意力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242695"/>
            <a:ext cx="8763000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残差层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179060" y="2099310"/>
                <a:ext cx="4980940" cy="99060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 </m:t>
                      </m:r>
                      <m:r>
                        <a:rPr lang="en-US" altLang="zh-CN" sz="6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6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060" y="2099310"/>
                <a:ext cx="4980940" cy="990600"/>
              </a:xfrm>
              <a:prstGeom prst="rect">
                <a:avLst/>
              </a:prstGeom>
              <a:blipFill rotWithShape="1">
                <a:blip r:embed="rId1"/>
                <a:stretch>
                  <a:fillRect r="-1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601210" y="3998595"/>
            <a:ext cx="6870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残差网络通过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引入跳跃连接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解决了深度神经网络训练中的关键问题，使得网络能够在不增加额外参数和计算复杂度的情况下增加深度，显著提高了深度学习模型的性能。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51610" y="1934845"/>
            <a:ext cx="2254885" cy="2824480"/>
            <a:chOff x="2286" y="3047"/>
            <a:chExt cx="3551" cy="4448"/>
          </a:xfrm>
        </p:grpSpPr>
        <p:sp>
          <p:nvSpPr>
            <p:cNvPr id="2" name="圆角矩形 1"/>
            <p:cNvSpPr/>
            <p:nvPr/>
          </p:nvSpPr>
          <p:spPr>
            <a:xfrm>
              <a:off x="2287" y="4825"/>
              <a:ext cx="3550" cy="155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Multi-Head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Attention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287" y="3622"/>
              <a:ext cx="3550" cy="88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Add &amp; Norm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4" name="直接箭头连接符 3"/>
            <p:cNvCxnSpPr>
              <a:endCxn id="2" idx="2"/>
            </p:cNvCxnSpPr>
            <p:nvPr/>
          </p:nvCxnSpPr>
          <p:spPr>
            <a:xfrm flipV="1">
              <a:off x="4061" y="6377"/>
              <a:ext cx="1" cy="11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" name="肘形连接符 4"/>
            <p:cNvCxnSpPr/>
            <p:nvPr/>
          </p:nvCxnSpPr>
          <p:spPr>
            <a:xfrm flipV="1">
              <a:off x="4087" y="6419"/>
              <a:ext cx="1244" cy="544"/>
            </a:xfrm>
            <a:prstGeom prst="bentConnector3">
              <a:avLst>
                <a:gd name="adj1" fmla="val 9991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/>
            <p:nvPr/>
          </p:nvCxnSpPr>
          <p:spPr>
            <a:xfrm rot="10800000">
              <a:off x="2954" y="6418"/>
              <a:ext cx="1102" cy="547"/>
            </a:xfrm>
            <a:prstGeom prst="bentConnector3">
              <a:avLst>
                <a:gd name="adj1" fmla="val 10009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endCxn id="3" idx="1"/>
            </p:cNvCxnSpPr>
            <p:nvPr/>
          </p:nvCxnSpPr>
          <p:spPr>
            <a:xfrm rot="16200000" flipV="1">
              <a:off x="1584" y="4768"/>
              <a:ext cx="3193" cy="1788"/>
            </a:xfrm>
            <a:prstGeom prst="bentConnector4">
              <a:avLst>
                <a:gd name="adj1" fmla="val 798"/>
                <a:gd name="adj2" fmla="val 121001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062" y="4509"/>
              <a:ext cx="0" cy="3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3" idx="0"/>
            </p:cNvCxnSpPr>
            <p:nvPr/>
          </p:nvCxnSpPr>
          <p:spPr>
            <a:xfrm flipH="1" flipV="1">
              <a:off x="4056" y="3047"/>
              <a:ext cx="6" cy="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结语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16025" y="1966595"/>
            <a:ext cx="1707515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词嵌入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60725" y="1966595"/>
            <a:ext cx="1707515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位置向量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05425" y="1966595"/>
            <a:ext cx="1707515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注意力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6625" y="1966595"/>
            <a:ext cx="1707515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残差网络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94825" y="1966595"/>
            <a:ext cx="1707515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掩码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360" y="4034790"/>
            <a:ext cx="1092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绝佳的长文本上下文理解能力，为自然语言处理领域开创了新的局面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755463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741320"/>
            <a:ext cx="12192000" cy="1212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谢谢！</a:t>
            </a:r>
            <a:endParaRPr kumimoji="1" lang="zh-CN" alt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717843" y="2357070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509554" y="2168809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00044" y="1907199"/>
            <a:ext cx="893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https://github.com/nikoHu/NueralNetworkTutorial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941070"/>
            <a:ext cx="93478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欢迎大家来到今天的课程《Transformer入门》。我是</a:t>
            </a:r>
            <a:r>
              <a:rPr lang="zh-CN" altLang="en-US"/>
              <a:t>胡彬。在今天的课程中，我们将一起了解和探索Transformer模型。这一模型自2017年由Vaswani等人提出以来，迅速在自然语言处理（NLP）领域中占据了主导地位。为什么它能在如此短的时间内引起广泛关注，并在众多应用中表现出色？我们将在接下来的</a:t>
            </a:r>
            <a:r>
              <a:rPr lang="zh-CN" altLang="en-US"/>
              <a:t>课程里揭开这个谜底。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Transformer模型的提出标志着NLP领域的一个重要转折点。在此之前，循环神经网络（RNN）和卷积神经网络（CNN）是主要的选择，但它们在处理长序列数据和并行计算时存在诸多限制。Transformer的引入，通过</a:t>
            </a:r>
            <a:r>
              <a:rPr lang="zh-CN" altLang="en-US" b="1">
                <a:highlight>
                  <a:srgbClr val="00FFFF"/>
                </a:highlight>
              </a:rPr>
              <a:t>其独特的Attention机制</a:t>
            </a:r>
            <a:r>
              <a:rPr lang="zh-CN" altLang="en-US"/>
              <a:t>，极大地提升了模型在这些方面的表现。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Transformer不仅在理论上带来了新的视角，还在实际应用中展现了强大的能力。</a:t>
            </a:r>
            <a:r>
              <a:rPr lang="zh-CN" altLang="en-US" b="1">
                <a:highlight>
                  <a:srgbClr val="00FFFF"/>
                </a:highlight>
              </a:rPr>
              <a:t>Google的BERT和OpenAI的GPT模型</a:t>
            </a:r>
            <a:r>
              <a:rPr lang="zh-CN" altLang="en-US"/>
              <a:t>就是基于Transformer的成功案例。它们不仅在各种NLP任务中取得了突破性的成果，还大大推动了整个领域的发展。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今天这节课呢，我就为大家介绍一下</a:t>
            </a:r>
            <a:r>
              <a:rPr lang="en-US" altLang="zh-CN"/>
              <a:t>transformer</a:t>
            </a:r>
            <a:r>
              <a:rPr lang="zh-CN" altLang="en-US"/>
              <a:t>的架构，为大家解开这个模型的神秘面纱，为大家后续的深度学习课程打下一个坚实的基础。</a:t>
            </a:r>
            <a:r>
              <a:rPr lang="en-US" altLang="zh-CN">
                <a:highlight>
                  <a:srgbClr val="00FFFF"/>
                </a:highlight>
              </a:rPr>
              <a:t>(</a:t>
            </a:r>
            <a:r>
              <a:rPr lang="zh-CN" altLang="en-US">
                <a:highlight>
                  <a:srgbClr val="00FFFF"/>
                </a:highlight>
              </a:rPr>
              <a:t>当然，这节课需要有一定的神经网络的基础，对基础的网络单元有比较好的认识</a:t>
            </a:r>
            <a:r>
              <a:rPr lang="en-US" altLang="zh-CN">
                <a:highlight>
                  <a:srgbClr val="00FFFF"/>
                </a:highlight>
              </a:rPr>
              <a:t>)</a:t>
            </a:r>
            <a:endParaRPr lang="en-US" altLang="zh-CN">
              <a:highlight>
                <a:srgbClr val="00FFFF"/>
              </a:highlight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63725" y="5173345"/>
            <a:ext cx="2406650" cy="8064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GPT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765675" y="5173345"/>
            <a:ext cx="2406650" cy="8064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文心</a:t>
            </a:r>
            <a:r>
              <a:rPr lang="zh-CN" altLang="en-US"/>
              <a:t>一眼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578725" y="5173345"/>
            <a:ext cx="2406650" cy="8064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LLAMA3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270375" y="6132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源头：</a:t>
            </a:r>
            <a:r>
              <a:rPr lang="en-US" altLang="zh-CN"/>
              <a:t>T</a:t>
            </a:r>
            <a:r>
              <a:rPr lang="en-US" altLang="zh-CN"/>
              <a:t>ransformer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415" y="920750"/>
            <a:ext cx="3848100" cy="5610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67790" y="5041900"/>
            <a:ext cx="4045585" cy="1445260"/>
          </a:xfrm>
          <a:prstGeom prst="rect">
            <a:avLst/>
          </a:prstGeom>
          <a:noFill/>
          <a:ln w="38100">
            <a:solidFill>
              <a:srgbClr val="F19CB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67155" y="2125980"/>
            <a:ext cx="1917700" cy="286512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9470" y="2125980"/>
            <a:ext cx="2034540" cy="28651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7155" y="915670"/>
            <a:ext cx="4045585" cy="11595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710" y="561784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1. </a:t>
            </a:r>
            <a:r>
              <a:rPr lang="zh-CN" altLang="en-US" b="1"/>
              <a:t>输入层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9060" y="341439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2. </a:t>
            </a:r>
            <a:r>
              <a:rPr lang="zh-CN" altLang="en-US" b="1"/>
              <a:t>编码层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5508625" y="341439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3. </a:t>
            </a:r>
            <a:r>
              <a:rPr lang="zh-CN" altLang="en-US" b="1"/>
              <a:t>解码层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841500" y="131127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4. </a:t>
            </a:r>
            <a:r>
              <a:rPr lang="zh-CN" altLang="en-US" b="1"/>
              <a:t>输出层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8561705" y="5401945"/>
            <a:ext cx="3016885" cy="632460"/>
          </a:xfrm>
          <a:prstGeom prst="roundRect">
            <a:avLst>
              <a:gd name="adj" fmla="val 39759"/>
            </a:avLst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我很好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61705" y="4270375"/>
            <a:ext cx="3016885" cy="632460"/>
          </a:xfrm>
          <a:prstGeom prst="roundRect">
            <a:avLst>
              <a:gd name="adj" fmla="val 39759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编码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561705" y="2495550"/>
            <a:ext cx="3016885" cy="632460"/>
          </a:xfrm>
          <a:prstGeom prst="roundRect">
            <a:avLst>
              <a:gd name="adj" fmla="val 39759"/>
            </a:avLst>
          </a:prstGeom>
          <a:solidFill>
            <a:srgbClr val="E88ED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解码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561705" y="1311275"/>
            <a:ext cx="3016885" cy="632460"/>
          </a:xfrm>
          <a:prstGeom prst="roundRect">
            <a:avLst>
              <a:gd name="adj" fmla="val 39759"/>
            </a:avLst>
          </a:prstGeom>
          <a:noFill/>
          <a:ln w="28575">
            <a:solidFill>
              <a:srgbClr val="E88E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am fine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40345" y="553847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36535" y="144335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</a:t>
            </a:r>
            <a:r>
              <a:rPr lang="zh-CN" altLang="en-US"/>
              <a:t>出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070465" y="4902835"/>
            <a:ext cx="0" cy="4991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2" idx="2"/>
          </p:cNvCxnSpPr>
          <p:nvPr/>
        </p:nvCxnSpPr>
        <p:spPr>
          <a:xfrm flipH="1" flipV="1">
            <a:off x="10069195" y="3905250"/>
            <a:ext cx="1270" cy="3651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0"/>
            <a:endCxn id="14" idx="2"/>
          </p:cNvCxnSpPr>
          <p:nvPr/>
        </p:nvCxnSpPr>
        <p:spPr>
          <a:xfrm flipV="1">
            <a:off x="10069195" y="3128010"/>
            <a:ext cx="1270" cy="3651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  <a:endCxn id="15" idx="2"/>
          </p:cNvCxnSpPr>
          <p:nvPr/>
        </p:nvCxnSpPr>
        <p:spPr>
          <a:xfrm flipV="1">
            <a:off x="10070465" y="1943735"/>
            <a:ext cx="0" cy="551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948420" y="3493135"/>
            <a:ext cx="2240915" cy="41211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E88EDF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中间向量表示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3123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32815" y="1096010"/>
            <a:ext cx="2975610" cy="495300"/>
            <a:chOff x="2165" y="1726"/>
            <a:chExt cx="4686" cy="780"/>
          </a:xfrm>
        </p:grpSpPr>
        <p:sp>
          <p:nvSpPr>
            <p:cNvPr id="2" name="圆角矩形 1"/>
            <p:cNvSpPr/>
            <p:nvPr/>
          </p:nvSpPr>
          <p:spPr>
            <a:xfrm>
              <a:off x="2165" y="1726"/>
              <a:ext cx="1083" cy="780"/>
            </a:xfrm>
            <a:prstGeom prst="roundRect">
              <a:avLst>
                <a:gd name="adj" fmla="val 39759"/>
              </a:avLst>
            </a:prstGeom>
            <a:noFill/>
            <a:ln w="28575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我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972" y="1726"/>
              <a:ext cx="1082" cy="780"/>
            </a:xfrm>
            <a:prstGeom prst="roundRect">
              <a:avLst>
                <a:gd name="adj" fmla="val 39759"/>
              </a:avLst>
            </a:prstGeom>
            <a:noFill/>
            <a:ln w="28575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很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779" y="1726"/>
              <a:ext cx="1072" cy="780"/>
            </a:xfrm>
            <a:prstGeom prst="roundRect">
              <a:avLst>
                <a:gd name="adj" fmla="val 39759"/>
              </a:avLst>
            </a:prstGeom>
            <a:noFill/>
            <a:ln w="28575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好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1795" y="2506345"/>
            <a:ext cx="4064000" cy="22453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[1, 0, 0, 0, 0, ..., 0]</a:t>
            </a:r>
            <a:endParaRPr lang="en-US" altLang="zh-CN" sz="2800"/>
          </a:p>
          <a:p>
            <a:pPr algn="ctr"/>
            <a:endParaRPr lang="en-US" altLang="zh-CN" sz="2800"/>
          </a:p>
          <a:p>
            <a:pPr algn="ctr"/>
            <a:r>
              <a:rPr lang="en-US" altLang="zh-CN" sz="2800"/>
              <a:t>[0, 1, 0, 0, 0, ..., 0]</a:t>
            </a:r>
            <a:endParaRPr lang="en-US" altLang="zh-CN" sz="2800"/>
          </a:p>
          <a:p>
            <a:pPr algn="ctr"/>
            <a:endParaRPr lang="en-US" altLang="zh-CN" sz="2800"/>
          </a:p>
          <a:p>
            <a:pPr algn="ctr"/>
            <a:r>
              <a:rPr lang="en-US" altLang="zh-CN" sz="2800">
                <a:sym typeface="+mn-ea"/>
              </a:rPr>
              <a:t>[0, 0, 0, 0, 0, ..., 1]</a:t>
            </a:r>
            <a:endParaRPr lang="en-US" altLang="zh-CN" sz="2800"/>
          </a:p>
        </p:txBody>
      </p:sp>
      <p:sp>
        <p:nvSpPr>
          <p:cNvPr id="26" name="下箭头 25"/>
          <p:cNvSpPr/>
          <p:nvPr/>
        </p:nvSpPr>
        <p:spPr>
          <a:xfrm>
            <a:off x="2322830" y="1764665"/>
            <a:ext cx="193040" cy="63055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59410" y="5506720"/>
            <a:ext cx="1843405" cy="837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稀疏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520315" y="5506720"/>
            <a:ext cx="1843405" cy="837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无法</a:t>
            </a:r>
            <a:r>
              <a:rPr lang="zh-CN" altLang="en-US"/>
              <a:t>表达词义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864350" y="1047115"/>
            <a:ext cx="4163695" cy="593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词袋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1281430" y="4751705"/>
            <a:ext cx="1142365" cy="755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0"/>
            <a:endCxn id="25" idx="2"/>
          </p:cNvCxnSpPr>
          <p:nvPr/>
        </p:nvCxnSpPr>
        <p:spPr>
          <a:xfrm flipH="1" flipV="1">
            <a:off x="2423795" y="4751705"/>
            <a:ext cx="1018540" cy="755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539355" y="2324735"/>
            <a:ext cx="687705" cy="495300"/>
          </a:xfrm>
          <a:prstGeom prst="roundRect">
            <a:avLst>
              <a:gd name="adj" fmla="val 39759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686800" y="2329180"/>
            <a:ext cx="687070" cy="495300"/>
          </a:xfrm>
          <a:prstGeom prst="roundRect">
            <a:avLst>
              <a:gd name="adj" fmla="val 39759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834245" y="2324735"/>
            <a:ext cx="680720" cy="495300"/>
          </a:xfrm>
          <a:prstGeom prst="roundRect">
            <a:avLst>
              <a:gd name="adj" fmla="val 39759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300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24" idx="3"/>
          </p:cNvCxnSpPr>
          <p:nvPr/>
        </p:nvCxnSpPr>
        <p:spPr>
          <a:xfrm>
            <a:off x="3908425" y="1343660"/>
            <a:ext cx="295592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879715" y="1642110"/>
            <a:ext cx="3810" cy="682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023985" y="1649730"/>
            <a:ext cx="6350" cy="679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0174605" y="1643380"/>
            <a:ext cx="4445" cy="681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6864350" y="3451225"/>
            <a:ext cx="4163695" cy="593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训练好的嵌入层</a:t>
            </a:r>
            <a:r>
              <a:rPr lang="zh-CN" altLang="en-US">
                <a:solidFill>
                  <a:schemeClr val="tx1"/>
                </a:solidFill>
              </a:rPr>
              <a:t>网络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875270" y="2820035"/>
            <a:ext cx="1905" cy="626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</p:cNvCxnSpPr>
          <p:nvPr/>
        </p:nvCxnSpPr>
        <p:spPr>
          <a:xfrm>
            <a:off x="9030335" y="2824480"/>
            <a:ext cx="7620" cy="630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2"/>
          </p:cNvCxnSpPr>
          <p:nvPr/>
        </p:nvCxnSpPr>
        <p:spPr>
          <a:xfrm flipH="1">
            <a:off x="10168255" y="2820035"/>
            <a:ext cx="6350" cy="626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594985" y="5628640"/>
            <a:ext cx="1950720" cy="487680"/>
            <a:chOff x="8811" y="8864"/>
            <a:chExt cx="3072" cy="768"/>
          </a:xfrm>
        </p:grpSpPr>
        <p:sp>
          <p:nvSpPr>
            <p:cNvPr id="50" name="矩形 49"/>
            <p:cNvSpPr/>
            <p:nvPr/>
          </p:nvSpPr>
          <p:spPr>
            <a:xfrm>
              <a:off x="8811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579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347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1115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787781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6549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85317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4085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10920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9688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08456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572240" y="562864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0.2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6575425" y="4039235"/>
            <a:ext cx="695960" cy="159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845550" y="4044950"/>
            <a:ext cx="100965" cy="1588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40035" y="4039235"/>
            <a:ext cx="634365" cy="159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71090" y="1431290"/>
            <a:ext cx="615315" cy="5988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73065" y="1422400"/>
            <a:ext cx="615315" cy="5988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67887" y="167341"/>
            <a:ext cx="3580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8490" y="1469390"/>
            <a:ext cx="8208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杭</a:t>
            </a:r>
            <a:r>
              <a:rPr lang="en-US" altLang="zh-CN" sz="2800"/>
              <a:t>  </a:t>
            </a:r>
            <a:r>
              <a:rPr lang="zh-CN" altLang="en-US" sz="2800"/>
              <a:t>州</a:t>
            </a:r>
            <a:r>
              <a:rPr lang="en-US" altLang="zh-CN" sz="2800"/>
              <a:t>  </a:t>
            </a:r>
            <a:r>
              <a:rPr lang="zh-CN" altLang="en-US" sz="2800"/>
              <a:t>是</a:t>
            </a:r>
            <a:r>
              <a:rPr lang="en-US" altLang="zh-CN" sz="2800"/>
              <a:t>  </a:t>
            </a:r>
            <a:r>
              <a:rPr lang="zh-CN" altLang="en-US" sz="2800"/>
              <a:t>一</a:t>
            </a:r>
            <a:r>
              <a:rPr lang="en-US" altLang="zh-CN" sz="2800"/>
              <a:t>  </a:t>
            </a:r>
            <a:r>
              <a:rPr lang="zh-CN" altLang="en-US" sz="2800"/>
              <a:t>个</a:t>
            </a:r>
            <a:r>
              <a:rPr lang="en-US" altLang="zh-CN" sz="2800"/>
              <a:t>  </a:t>
            </a:r>
            <a:r>
              <a:rPr lang="zh-CN" altLang="en-US" sz="2800"/>
              <a:t>比</a:t>
            </a:r>
            <a:r>
              <a:rPr lang="en-US" altLang="zh-CN" sz="2800"/>
              <a:t>  </a:t>
            </a:r>
            <a:r>
              <a:rPr lang="zh-CN" altLang="en-US" sz="2800"/>
              <a:t>苏</a:t>
            </a:r>
            <a:r>
              <a:rPr lang="en-US" altLang="zh-CN" sz="2800"/>
              <a:t>  </a:t>
            </a:r>
            <a:r>
              <a:rPr lang="zh-CN" altLang="en-US" sz="2800"/>
              <a:t>州</a:t>
            </a:r>
            <a:r>
              <a:rPr lang="en-US" altLang="zh-CN" sz="2800"/>
              <a:t>  </a:t>
            </a:r>
            <a:r>
              <a:rPr lang="zh-CN" altLang="en-US" sz="2800"/>
              <a:t>更</a:t>
            </a:r>
            <a:r>
              <a:rPr lang="en-US" altLang="zh-CN" sz="2800"/>
              <a:t>  </a:t>
            </a:r>
            <a:r>
              <a:rPr lang="zh-CN" altLang="en-US" sz="2800"/>
              <a:t>漂</a:t>
            </a:r>
            <a:r>
              <a:rPr lang="en-US" altLang="zh-CN" sz="2800"/>
              <a:t>  </a:t>
            </a:r>
            <a:r>
              <a:rPr lang="zh-CN" altLang="en-US" sz="2800"/>
              <a:t>亮</a:t>
            </a:r>
            <a:r>
              <a:rPr lang="en-US" altLang="zh-CN" sz="2800"/>
              <a:t>  </a:t>
            </a:r>
            <a:r>
              <a:rPr lang="zh-CN" altLang="en-US" sz="2800"/>
              <a:t>的</a:t>
            </a:r>
            <a:r>
              <a:rPr lang="en-US" altLang="zh-CN" sz="2800"/>
              <a:t>  </a:t>
            </a:r>
            <a:r>
              <a:rPr lang="zh-CN" altLang="en-US" sz="2800"/>
              <a:t>城</a:t>
            </a:r>
            <a:r>
              <a:rPr lang="en-US" altLang="zh-CN" sz="2800"/>
              <a:t>  </a:t>
            </a:r>
            <a:r>
              <a:rPr lang="zh-CN" altLang="en-US" sz="2800"/>
              <a:t>市</a:t>
            </a:r>
            <a:r>
              <a:rPr lang="en-US" altLang="zh-CN" sz="2800"/>
              <a:t>  </a:t>
            </a:r>
            <a:r>
              <a:rPr lang="zh-CN" altLang="en-US" sz="2800"/>
              <a:t>！</a:t>
            </a:r>
            <a:endParaRPr lang="zh-CN" altLang="en-US" sz="2800"/>
          </a:p>
        </p:txBody>
      </p:sp>
      <p:grpSp>
        <p:nvGrpSpPr>
          <p:cNvPr id="97" name="组合 96"/>
          <p:cNvGrpSpPr/>
          <p:nvPr/>
        </p:nvGrpSpPr>
        <p:grpSpPr>
          <a:xfrm>
            <a:off x="953770" y="2386965"/>
            <a:ext cx="8142605" cy="618490"/>
            <a:chOff x="1502" y="3346"/>
            <a:chExt cx="12823" cy="974"/>
          </a:xfrm>
        </p:grpSpPr>
        <p:sp>
          <p:nvSpPr>
            <p:cNvPr id="6" name="文本框 5"/>
            <p:cNvSpPr txBox="1"/>
            <p:nvPr/>
          </p:nvSpPr>
          <p:spPr>
            <a:xfrm>
              <a:off x="1502" y="3714"/>
              <a:ext cx="11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位置：</a:t>
              </a:r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118" y="3346"/>
              <a:ext cx="562" cy="961"/>
              <a:chOff x="3118" y="3346"/>
              <a:chExt cx="562" cy="96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/>
              <p:cNvCxnSpPr>
                <a:stCxn id="8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3932" y="3347"/>
              <a:ext cx="562" cy="961"/>
              <a:chOff x="3118" y="3346"/>
              <a:chExt cx="562" cy="96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/>
              <p:cNvCxnSpPr>
                <a:stCxn id="12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4746" y="3348"/>
              <a:ext cx="562" cy="961"/>
              <a:chOff x="3118" y="3346"/>
              <a:chExt cx="562" cy="96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3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>
                <a:stCxn id="15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5560" y="3349"/>
              <a:ext cx="562" cy="961"/>
              <a:chOff x="3118" y="3346"/>
              <a:chExt cx="562" cy="96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4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/>
              <p:cNvCxnSpPr>
                <a:stCxn id="18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6386" y="3350"/>
              <a:ext cx="562" cy="961"/>
              <a:chOff x="3118" y="3346"/>
              <a:chExt cx="562" cy="96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/>
              <p:cNvCxnSpPr>
                <a:stCxn id="21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7188" y="3351"/>
              <a:ext cx="562" cy="961"/>
              <a:chOff x="3118" y="3346"/>
              <a:chExt cx="562" cy="96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6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箭头连接符 30"/>
              <p:cNvCxnSpPr>
                <a:stCxn id="30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8002" y="3352"/>
              <a:ext cx="562" cy="961"/>
              <a:chOff x="3118" y="3346"/>
              <a:chExt cx="562" cy="961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7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直接箭头连接符 54"/>
              <p:cNvCxnSpPr>
                <a:stCxn id="54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8816" y="3353"/>
              <a:ext cx="562" cy="961"/>
              <a:chOff x="3118" y="3346"/>
              <a:chExt cx="562" cy="961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8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直接箭头连接符 68"/>
              <p:cNvCxnSpPr>
                <a:stCxn id="65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9630" y="3354"/>
              <a:ext cx="562" cy="961"/>
              <a:chOff x="3118" y="3346"/>
              <a:chExt cx="562" cy="961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9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直接箭头连接符 71"/>
              <p:cNvCxnSpPr>
                <a:stCxn id="71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10444" y="3355"/>
              <a:ext cx="562" cy="961"/>
              <a:chOff x="3118" y="3346"/>
              <a:chExt cx="562" cy="961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直接箭头连接符 74"/>
              <p:cNvCxnSpPr>
                <a:stCxn id="74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11258" y="3356"/>
              <a:ext cx="562" cy="961"/>
              <a:chOff x="3118" y="3346"/>
              <a:chExt cx="562" cy="961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箭头连接符 77"/>
              <p:cNvCxnSpPr>
                <a:stCxn id="77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12072" y="3357"/>
              <a:ext cx="562" cy="961"/>
              <a:chOff x="3118" y="3346"/>
              <a:chExt cx="562" cy="96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接箭头连接符 80"/>
              <p:cNvCxnSpPr>
                <a:stCxn id="80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12886" y="3358"/>
              <a:ext cx="562" cy="961"/>
              <a:chOff x="3118" y="3346"/>
              <a:chExt cx="562" cy="961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直接箭头连接符 83"/>
              <p:cNvCxnSpPr>
                <a:stCxn id="83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13700" y="3359"/>
              <a:ext cx="562" cy="961"/>
              <a:chOff x="3118" y="3346"/>
              <a:chExt cx="562" cy="961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3118" y="3715"/>
                <a:ext cx="562" cy="592"/>
              </a:xfrm>
              <a:prstGeom prst="ellipse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直接箭头连接符 86"/>
              <p:cNvCxnSpPr>
                <a:stCxn id="86" idx="0"/>
              </p:cNvCxnSpPr>
              <p:nvPr/>
            </p:nvCxnSpPr>
            <p:spPr>
              <a:xfrm flipV="1">
                <a:off x="3399" y="3346"/>
                <a:ext cx="7" cy="3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0381" y="3740"/>
              <a:ext cx="6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1195" y="3740"/>
              <a:ext cx="6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12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2009" y="3740"/>
              <a:ext cx="6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13</a:t>
              </a:r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2823" y="3740"/>
              <a:ext cx="6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3637" y="3740"/>
              <a:ext cx="6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15</a:t>
              </a:r>
              <a:endParaRPr lang="en-US" altLang="zh-CN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056765" y="3651250"/>
            <a:ext cx="6999605" cy="2368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/>
              <a:t>位置向量主要起到以下作用：</a:t>
            </a:r>
            <a:endParaRPr lang="zh-CN" altLang="en-US" sz="2400" b="1"/>
          </a:p>
          <a:p>
            <a:endParaRPr lang="zh-CN" altLang="en-US" sz="2400"/>
          </a:p>
          <a:p>
            <a:pPr indent="457200"/>
            <a:r>
              <a:rPr lang="zh-CN" altLang="en-US" sz="2000"/>
              <a:t>1，每个单词的Token都能包含它的位置信息；</a:t>
            </a:r>
            <a:endParaRPr lang="zh-CN" altLang="en-US" sz="2000"/>
          </a:p>
          <a:p>
            <a:endParaRPr lang="zh-CN" altLang="en-US" sz="2000"/>
          </a:p>
          <a:p>
            <a:pPr indent="457200"/>
            <a:r>
              <a:rPr lang="zh-CN" altLang="en-US" sz="2000"/>
              <a:t>2，模型可以看到文字之间的距离；</a:t>
            </a:r>
            <a:endParaRPr lang="zh-CN" altLang="en-US" sz="2000"/>
          </a:p>
          <a:p>
            <a:endParaRPr lang="zh-CN" altLang="en-US" sz="2000"/>
          </a:p>
          <a:p>
            <a:pPr indent="457200"/>
            <a:r>
              <a:rPr lang="zh-CN" altLang="en-US" sz="2000"/>
              <a:t>3，模型可以看懂并学习到位置编码的规则。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3580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445" y="985520"/>
            <a:ext cx="1931035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嵌入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4965" y="3129915"/>
            <a:ext cx="1931035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位置</a:t>
            </a:r>
            <a:r>
              <a:rPr lang="zh-CN" altLang="en-US">
                <a:sym typeface="+mn-ea"/>
              </a:rPr>
              <a:t>向量</a:t>
            </a:r>
            <a:endParaRPr lang="zh-CN" altLang="en-US"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10535" y="109791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10535" y="163639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10535" y="217487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316095" y="1174115"/>
            <a:ext cx="4193540" cy="350520"/>
            <a:chOff x="6797" y="2339"/>
            <a:chExt cx="6604" cy="552"/>
          </a:xfrm>
        </p:grpSpPr>
        <p:sp>
          <p:nvSpPr>
            <p:cNvPr id="27" name="圆角矩形 26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0.62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-0.51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0.09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0.85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4316730" y="1674495"/>
            <a:ext cx="4193540" cy="350520"/>
            <a:chOff x="6797" y="2339"/>
            <a:chExt cx="6604" cy="552"/>
          </a:xfrm>
        </p:grpSpPr>
        <p:sp>
          <p:nvSpPr>
            <p:cNvPr id="39" name="圆角矩形 38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0.62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-0.51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0.09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0.85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321175" y="2174875"/>
            <a:ext cx="4193540" cy="350520"/>
            <a:chOff x="6797" y="2339"/>
            <a:chExt cx="6604" cy="552"/>
          </a:xfrm>
        </p:grpSpPr>
        <p:sp>
          <p:nvSpPr>
            <p:cNvPr id="44" name="圆角矩形 43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0.07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3011170" y="312991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011170" y="366839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011170" y="420687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 rot="0">
            <a:off x="4316730" y="3206115"/>
            <a:ext cx="4193540" cy="350520"/>
            <a:chOff x="6797" y="2339"/>
            <a:chExt cx="6604" cy="552"/>
          </a:xfrm>
          <a:solidFill>
            <a:schemeClr val="bg1">
              <a:lumMod val="85000"/>
            </a:schemeClr>
          </a:solidFill>
        </p:grpSpPr>
        <p:sp>
          <p:nvSpPr>
            <p:cNvPr id="56" name="圆角矩形 55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4317365" y="3706495"/>
            <a:ext cx="4193540" cy="350520"/>
            <a:chOff x="6797" y="2339"/>
            <a:chExt cx="6604" cy="552"/>
          </a:xfrm>
          <a:solidFill>
            <a:schemeClr val="bg1">
              <a:lumMod val="85000"/>
            </a:schemeClr>
          </a:solidFill>
        </p:grpSpPr>
        <p:sp>
          <p:nvSpPr>
            <p:cNvPr id="62" name="圆角矩形 61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4321810" y="4206875"/>
            <a:ext cx="4193540" cy="350520"/>
            <a:chOff x="6797" y="2339"/>
            <a:chExt cx="6604" cy="552"/>
          </a:xfrm>
          <a:solidFill>
            <a:schemeClr val="bg1">
              <a:lumMod val="85000"/>
            </a:schemeClr>
          </a:solidFill>
        </p:grpSpPr>
        <p:sp>
          <p:nvSpPr>
            <p:cNvPr id="68" name="圆角矩形 67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rot="0">
            <a:off x="4311650" y="5117465"/>
            <a:ext cx="4193540" cy="350520"/>
            <a:chOff x="6797" y="2339"/>
            <a:chExt cx="6604" cy="5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3" name="圆角矩形 102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0.62+1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-0.51+1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0.09+1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0.85+1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 rot="0">
            <a:off x="4312285" y="5617845"/>
            <a:ext cx="4193540" cy="350520"/>
            <a:chOff x="6797" y="2339"/>
            <a:chExt cx="6604" cy="5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8" name="圆角矩形 107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0.62+2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rot="0">
            <a:off x="4316730" y="6118225"/>
            <a:ext cx="4193540" cy="350520"/>
            <a:chOff x="6797" y="2339"/>
            <a:chExt cx="6604" cy="5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3" name="圆角矩形 112"/>
            <p:cNvSpPr/>
            <p:nvPr/>
          </p:nvSpPr>
          <p:spPr>
            <a:xfrm>
              <a:off x="6797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0.07+3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8485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10292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12099" y="2339"/>
              <a:ext cx="1303" cy="5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17" name="加号 116"/>
          <p:cNvSpPr/>
          <p:nvPr/>
        </p:nvSpPr>
        <p:spPr>
          <a:xfrm>
            <a:off x="6174105" y="2675255"/>
            <a:ext cx="407035" cy="436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等于号 117"/>
          <p:cNvSpPr/>
          <p:nvPr/>
        </p:nvSpPr>
        <p:spPr>
          <a:xfrm>
            <a:off x="6174105" y="4572000"/>
            <a:ext cx="462915" cy="48323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3580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1095" y="949325"/>
            <a:ext cx="4357370" cy="186563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84700" y="3091815"/>
            <a:ext cx="2550795" cy="1217295"/>
            <a:chOff x="6405" y="5093"/>
            <a:chExt cx="4017" cy="1917"/>
          </a:xfrm>
        </p:grpSpPr>
        <p:sp>
          <p:nvSpPr>
            <p:cNvPr id="3" name="文本框 2"/>
            <p:cNvSpPr txBox="1"/>
            <p:nvPr/>
          </p:nvSpPr>
          <p:spPr>
            <a:xfrm>
              <a:off x="6413" y="5252"/>
              <a:ext cx="19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/>
                <a:t>偶数维度</a:t>
              </a:r>
              <a:endParaRPr lang="zh-CN" altLang="en-US" sz="20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405" y="6320"/>
              <a:ext cx="19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/>
                <a:t>奇数维度</a:t>
              </a:r>
              <a:endParaRPr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16" y="5093"/>
              <a:ext cx="23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800"/>
                <a:t>=sin(f(x))</a:t>
              </a:r>
              <a:endParaRPr lang="en-US" altLang="zh-CN" sz="28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016" y="6188"/>
              <a:ext cx="2407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800"/>
                <a:t>=cos(f(x))</a:t>
              </a:r>
              <a:endParaRPr lang="en-US" altLang="zh-CN" sz="2800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011170" y="463105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11170" y="516953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11170" y="5708015"/>
            <a:ext cx="406400" cy="426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16730" y="470725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0.00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88610" y="470725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1.00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36055" y="470725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0.00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683500" y="470725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-1.00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17365" y="520763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0.84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89245" y="520763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0.54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536690" y="520763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0.68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84135" y="520763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0.73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321810" y="570801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0.90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93690" y="570801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-0.41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541135" y="570801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0.99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688580" y="5708015"/>
            <a:ext cx="827405" cy="35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0.07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4037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4211" t="41051" r="24414" b="14900"/>
          <a:stretch>
            <a:fillRect/>
          </a:stretch>
        </p:blipFill>
        <p:spPr>
          <a:xfrm>
            <a:off x="1848485" y="979170"/>
            <a:ext cx="7854950" cy="529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4037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编码层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375" y="1168400"/>
            <a:ext cx="80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9010" y="1202055"/>
            <a:ext cx="80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74180" y="1268730"/>
            <a:ext cx="80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很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83115" y="1268730"/>
            <a:ext cx="80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4375" y="185293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嵌入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33395" y="173355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21075" y="173355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08755" y="173355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6435" y="1733550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59475" y="1733550"/>
            <a:ext cx="1950720" cy="487680"/>
            <a:chOff x="8811" y="8864"/>
            <a:chExt cx="3072" cy="768"/>
          </a:xfrm>
        </p:grpSpPr>
        <p:sp>
          <p:nvSpPr>
            <p:cNvPr id="10" name="矩形 9"/>
            <p:cNvSpPr/>
            <p:nvPr/>
          </p:nvSpPr>
          <p:spPr>
            <a:xfrm>
              <a:off x="8811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579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347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5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68410" y="1733550"/>
            <a:ext cx="1950720" cy="487680"/>
            <a:chOff x="8811" y="8864"/>
            <a:chExt cx="3072" cy="768"/>
          </a:xfrm>
        </p:grpSpPr>
        <p:sp>
          <p:nvSpPr>
            <p:cNvPr id="15" name="矩形 14"/>
            <p:cNvSpPr/>
            <p:nvPr/>
          </p:nvSpPr>
          <p:spPr>
            <a:xfrm>
              <a:off x="8811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579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47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115" y="8864"/>
              <a:ext cx="768" cy="7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14375" y="269938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11525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9205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6885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37605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25285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2965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46540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634220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21900" y="2580005"/>
            <a:ext cx="4876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4375" y="363474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键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311525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99205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86885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37605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25285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212965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146540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634220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121900" y="3515360"/>
            <a:ext cx="48768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14375" y="45751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值</a:t>
            </a:r>
            <a:r>
              <a:rPr lang="zh-CN" altLang="en-US"/>
              <a:t>向量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3311525" y="4455795"/>
            <a:ext cx="1463040" cy="487680"/>
            <a:chOff x="5215" y="7017"/>
            <a:chExt cx="2304" cy="768"/>
          </a:xfrm>
        </p:grpSpPr>
        <p:sp>
          <p:nvSpPr>
            <p:cNvPr id="75" name="矩形 74"/>
            <p:cNvSpPr/>
            <p:nvPr/>
          </p:nvSpPr>
          <p:spPr>
            <a:xfrm>
              <a:off x="5215" y="7017"/>
              <a:ext cx="768" cy="768"/>
            </a:xfrm>
            <a:prstGeom prst="rect">
              <a:avLst/>
            </a:prstGeom>
            <a:solidFill>
              <a:srgbClr val="F1CCE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983" y="7017"/>
              <a:ext cx="768" cy="768"/>
            </a:xfrm>
            <a:prstGeom prst="rect">
              <a:avLst/>
            </a:prstGeom>
            <a:solidFill>
              <a:srgbClr val="F1CCE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751" y="7017"/>
              <a:ext cx="768" cy="768"/>
            </a:xfrm>
            <a:prstGeom prst="rect">
              <a:avLst/>
            </a:prstGeom>
            <a:solidFill>
              <a:srgbClr val="F1CCE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6237605" y="4455795"/>
            <a:ext cx="487680" cy="487680"/>
          </a:xfrm>
          <a:prstGeom prst="rect">
            <a:avLst/>
          </a:prstGeom>
          <a:solidFill>
            <a:srgbClr val="F1CCE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725285" y="4455795"/>
            <a:ext cx="487680" cy="487680"/>
          </a:xfrm>
          <a:prstGeom prst="rect">
            <a:avLst/>
          </a:prstGeom>
          <a:solidFill>
            <a:srgbClr val="F1CCE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212965" y="4455795"/>
            <a:ext cx="487680" cy="487680"/>
          </a:xfrm>
          <a:prstGeom prst="rect">
            <a:avLst/>
          </a:prstGeom>
          <a:solidFill>
            <a:srgbClr val="F1CCE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146540" y="4455795"/>
            <a:ext cx="487680" cy="487680"/>
          </a:xfrm>
          <a:prstGeom prst="rect">
            <a:avLst/>
          </a:prstGeom>
          <a:solidFill>
            <a:srgbClr val="F1CCE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634220" y="4455795"/>
            <a:ext cx="487680" cy="487680"/>
          </a:xfrm>
          <a:prstGeom prst="rect">
            <a:avLst/>
          </a:prstGeom>
          <a:solidFill>
            <a:srgbClr val="F1CCE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121900" y="4455795"/>
            <a:ext cx="487680" cy="487680"/>
          </a:xfrm>
          <a:prstGeom prst="rect">
            <a:avLst/>
          </a:prstGeom>
          <a:solidFill>
            <a:srgbClr val="F1CCE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2444051" y="1792541"/>
                <a:ext cx="6597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51" y="1792541"/>
                <a:ext cx="65976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87" t="-155" r="8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5375846" y="1791906"/>
                <a:ext cx="5041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46" y="1791906"/>
                <a:ext cx="50419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13" t="-155" r="113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8319071" y="1791906"/>
                <a:ext cx="5041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71" y="1791906"/>
                <a:ext cx="50419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13" t="-155" r="113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2735516" y="2639631"/>
                <a:ext cx="4940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16" y="2639631"/>
                <a:ext cx="49403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16" t="-155" r="116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5749861" y="2638996"/>
                <a:ext cx="4445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61" y="2638996"/>
                <a:ext cx="44450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28" t="-155" r="12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8621966" y="2639631"/>
                <a:ext cx="4445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966" y="2639631"/>
                <a:ext cx="44450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28" t="-155" r="12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2735516" y="3574351"/>
                <a:ext cx="4953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16" y="3574351"/>
                <a:ext cx="49530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15" t="-155" r="115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5749861" y="3573716"/>
                <a:ext cx="4476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61" y="3573716"/>
                <a:ext cx="447675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128" t="-155" r="12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8621966" y="3573716"/>
                <a:ext cx="4476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966" y="3573716"/>
                <a:ext cx="447675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128" t="-155" r="12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2735516" y="4514786"/>
                <a:ext cx="4946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16" y="4514786"/>
                <a:ext cx="494665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115" t="-155" r="115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5751766" y="4514151"/>
                <a:ext cx="4457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66" y="4514151"/>
                <a:ext cx="445770" cy="368300"/>
              </a:xfrm>
              <a:prstGeom prst="rect">
                <a:avLst/>
              </a:prstGeom>
              <a:blipFill rotWithShape="1">
                <a:blip r:embed="rId11"/>
                <a:stretch>
                  <a:fillRect l="-128" t="-155" r="12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8621966" y="4514151"/>
                <a:ext cx="4457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966" y="4514151"/>
                <a:ext cx="445770" cy="368300"/>
              </a:xfrm>
              <a:prstGeom prst="rect">
                <a:avLst/>
              </a:prstGeom>
              <a:blipFill rotWithShape="1">
                <a:blip r:embed="rId12"/>
                <a:stretch>
                  <a:fillRect l="-128" t="-155" r="12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 形 105"/>
          <p:cNvSpPr/>
          <p:nvPr/>
        </p:nvSpPr>
        <p:spPr>
          <a:xfrm>
            <a:off x="2696845" y="2473960"/>
            <a:ext cx="8212455" cy="2599055"/>
          </a:xfrm>
          <a:prstGeom prst="corner">
            <a:avLst>
              <a:gd name="adj1" fmla="val 66063"/>
              <a:gd name="adj2" fmla="val 94319"/>
            </a:avLst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4037901" y="4002976"/>
                <a:ext cx="14331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01" y="4002976"/>
                <a:ext cx="1433195" cy="368300"/>
              </a:xfrm>
              <a:prstGeom prst="rect">
                <a:avLst/>
              </a:prstGeom>
              <a:blipFill rotWithShape="1">
                <a:blip r:embed="rId13"/>
                <a:stretch>
                  <a:fillRect l="-40" t="-155" r="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6934771" y="4002976"/>
                <a:ext cx="14605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771" y="4002976"/>
                <a:ext cx="1460500" cy="368300"/>
              </a:xfrm>
              <a:prstGeom prst="rect">
                <a:avLst/>
              </a:prstGeom>
              <a:blipFill rotWithShape="1">
                <a:blip r:embed="rId14"/>
                <a:stretch>
                  <a:fillRect l="-39" t="-155" r="39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/>
              <p:cNvSpPr txBox="1"/>
              <p:nvPr/>
            </p:nvSpPr>
            <p:spPr>
              <a:xfrm>
                <a:off x="9519856" y="4002341"/>
                <a:ext cx="14605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856" y="4002341"/>
                <a:ext cx="1460500" cy="368300"/>
              </a:xfrm>
              <a:prstGeom prst="rect">
                <a:avLst/>
              </a:prstGeom>
              <a:blipFill rotWithShape="1">
                <a:blip r:embed="rId15"/>
                <a:stretch>
                  <a:fillRect l="-39" t="-155" r="39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2637091" y="5288216"/>
                <a:ext cx="273875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91" y="5288216"/>
                <a:ext cx="2738755" cy="368300"/>
              </a:xfrm>
              <a:prstGeom prst="rect">
                <a:avLst/>
              </a:prstGeom>
              <a:blipFill rotWithShape="1">
                <a:blip r:embed="rId16"/>
                <a:stretch>
                  <a:fillRect l="-21" t="-155" r="21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组合 112"/>
          <p:cNvGrpSpPr/>
          <p:nvPr/>
        </p:nvGrpSpPr>
        <p:grpSpPr>
          <a:xfrm>
            <a:off x="3311525" y="5850255"/>
            <a:ext cx="1463040" cy="487680"/>
            <a:chOff x="5215" y="7017"/>
            <a:chExt cx="2304" cy="768"/>
          </a:xfrm>
          <a:solidFill>
            <a:srgbClr val="57A6F0"/>
          </a:solidFill>
        </p:grpSpPr>
        <p:sp>
          <p:nvSpPr>
            <p:cNvPr id="114" name="矩形 113"/>
            <p:cNvSpPr/>
            <p:nvPr/>
          </p:nvSpPr>
          <p:spPr>
            <a:xfrm>
              <a:off x="5215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983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751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197600" y="5850255"/>
            <a:ext cx="1463040" cy="487680"/>
            <a:chOff x="5215" y="7017"/>
            <a:chExt cx="2304" cy="768"/>
          </a:xfrm>
          <a:solidFill>
            <a:srgbClr val="57A6F0"/>
          </a:solidFill>
        </p:grpSpPr>
        <p:sp>
          <p:nvSpPr>
            <p:cNvPr id="118" name="矩形 117"/>
            <p:cNvSpPr/>
            <p:nvPr/>
          </p:nvSpPr>
          <p:spPr>
            <a:xfrm>
              <a:off x="5215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983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751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146540" y="5850255"/>
            <a:ext cx="1463040" cy="487680"/>
            <a:chOff x="5215" y="7017"/>
            <a:chExt cx="2304" cy="768"/>
          </a:xfrm>
          <a:solidFill>
            <a:srgbClr val="57A6F0"/>
          </a:solidFill>
        </p:grpSpPr>
        <p:sp>
          <p:nvSpPr>
            <p:cNvPr id="122" name="矩形 121"/>
            <p:cNvSpPr/>
            <p:nvPr/>
          </p:nvSpPr>
          <p:spPr>
            <a:xfrm>
              <a:off x="5215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983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6751" y="7017"/>
              <a:ext cx="768" cy="768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NGI3MTFlY2QxZGNhNGFhNDg2MjBjNTdmZTFlZTRmND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1626</Words>
  <Application>WPS 演示</Application>
  <PresentationFormat>宽屏</PresentationFormat>
  <Paragraphs>363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Cambria Math</vt:lpstr>
      <vt:lpstr>Calibri</vt:lpstr>
      <vt:lpstr>等线</vt:lpstr>
      <vt:lpstr>Arial Unicode MS</vt:lpstr>
      <vt:lpstr>等线 Light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WPS_1643095429</cp:lastModifiedBy>
  <cp:revision>4317</cp:revision>
  <dcterms:created xsi:type="dcterms:W3CDTF">2018-10-08T09:28:00Z</dcterms:created>
  <dcterms:modified xsi:type="dcterms:W3CDTF">2024-06-11T08:33:07Z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527FC41C559C452B8225460D34C57AA4_12</vt:lpwstr>
  </property>
  <property fmtid="{D5CDD505-2E9C-101B-9397-08002B2CF9AE}" pid="3" name="KSOProductBuildVer">
    <vt:lpwstr>2052-12.1.0.16929</vt:lpwstr>
  </property>
</Properties>
</file>