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526AA-3869-4B5B-A8D1-1480771D0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DA443B-A271-44B2-BDD5-C69D0136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B5277-D325-4230-94EF-9054F92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765C0-1814-4B66-AA4D-EDE81A12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3C5FD-41D2-41C2-A6DC-8CEE3137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653B4-DA4C-44CD-84DC-243631EE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004BD1-A402-4AF7-B205-679F25113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05A5F-B8EE-4DDD-AB07-DB8D424C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077EA-4A4A-4D49-BE07-0B4F3DE5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F5E76E-64C1-4224-B442-7168152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32FDF0-9BF7-4031-82D7-30BB5E67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39584E-6368-4515-9B8B-2D68E368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BDBB5-48E6-4F6A-B9BC-C53F0E0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39CE2-42EA-4179-B334-D123496C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2E9E7E-A2D1-4847-A014-DD3912C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D1C1-0A5D-49D7-98B4-31ACECA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0E5EE-6A98-4BC8-9A66-A01F4B81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354E7-96BA-47B1-B60E-10B42553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A6B77-6183-4ABC-8C5E-B52693C3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929B6-33AC-4185-B2EC-87CF138E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9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B8CE4-3AD5-4286-BC42-FDFD61CD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15E70D-5F88-4146-B509-014852D7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02017-4A8A-4EE1-B7F7-ADB3F897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A7BB0-3F15-4809-9741-774F1947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FD810-43BB-4AEF-A670-E86CF53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3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DC03D-B51C-4AEC-A98B-BADFC714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14F8A-0124-45C5-BF81-F1AEDDFE2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8002AD-EF29-4A90-BE6F-6113D64F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82340-42BA-452D-ACDC-36391132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C57CF8-06D1-44F4-B9C4-B2477814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6810F-8C88-4339-8D15-8D5546C6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11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623FB-2ABA-4702-B1A5-A2DA41DB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A7AFD-B315-40A4-A58B-6D4FCD33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7C609A-8F28-4C06-BD00-3F84EBF1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5A74AB-6B6C-4195-B5DF-79C513DE7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268CB3-1192-4D9E-A10C-930B5F40C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77D8D3-3994-46C8-BADF-CEF6D14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204385-540B-409E-90A4-407F6F17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255644-BB2B-4132-BF48-B94344C3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CC89A-7A9E-494A-8C06-A06F935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13E21B-7AA1-4F32-B675-EEC5810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3B9D8-6D02-45F6-830F-4DC601ED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7A8AD4-B068-41C4-A9E1-3772449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1D76B4-2BB0-48BC-A537-32C4EB3D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012516-D032-41F1-8720-1278D747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33DE20-4599-4211-8A85-AB95C0A3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8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F00D6-32F9-4718-A4D7-423BF33F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A9BC8-0DD9-4DCF-9625-CD12C87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11FEBC-4A80-4295-93F5-E8A0E8FB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77AF31-78A8-4B6B-9AD0-F22EAF9A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8D9A6C-799A-482E-8AA3-96BCADB2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2333C-9744-4F34-A8B2-86C61EC2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35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3E630-DAF1-48C8-9237-0AE07DF8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3C53D9-E9E6-465C-81DD-E5273B17B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19A6F2-E03F-4E9C-94C9-14F0789C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926A4-87F2-43AF-A2BD-0AB3B44E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7A1A6E-CDC7-42F8-84E9-A3E0F72F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CFE3CC-6C40-4635-A10F-12F462D7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8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D523-11CC-4B69-A078-BC2A871E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E9DC99-D641-42CF-A83B-FA16D24E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9F0B7-33D8-4A9B-91FE-60DC63090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A5AC-3CBA-4C4D-8429-AD383BCC9E33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089E0-E2FD-4BE5-A271-8E8E28EBC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A5C19-30D7-46C2-A4E8-B83F0BABF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C56B-0B8C-4EC3-AAEE-34777FB3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4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5F843-355B-4717-A729-0B93CE28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6734"/>
            <a:ext cx="9144000" cy="1984531"/>
          </a:xfrm>
        </p:spPr>
        <p:txBody>
          <a:bodyPr>
            <a:noAutofit/>
          </a:bodyPr>
          <a:lstStyle/>
          <a:p>
            <a:r>
              <a:rPr lang="ru-RU" sz="4400" dirty="0">
                <a:latin typeface="HelveticaNeueCyr" panose="02000503040000020004" pitchFamily="2" charset="-52"/>
              </a:rPr>
              <a:t>Анализ больших массивов данных на примере параметров статей интернет-блога на платформе </a:t>
            </a:r>
            <a:r>
              <a:rPr lang="ru-RU" sz="4400" dirty="0" err="1">
                <a:latin typeface="HelveticaNeueCyr" panose="02000503040000020004" pitchFamily="2" charset="-52"/>
              </a:rPr>
              <a:t>Яндекс.Дзен</a:t>
            </a:r>
            <a:endParaRPr lang="ru-RU" sz="4400" dirty="0">
              <a:latin typeface="HelveticaNeueCyr" panose="020005030400000200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5B1AB-EA13-42B6-953C-557577506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6162"/>
            <a:ext cx="9144000" cy="1655762"/>
          </a:xfrm>
        </p:spPr>
        <p:txBody>
          <a:bodyPr/>
          <a:lstStyle/>
          <a:p>
            <a:r>
              <a:rPr lang="ru-RU" dirty="0">
                <a:latin typeface="HelveticaNeueCyr" panose="02000503040000020004" pitchFamily="2" charset="-52"/>
              </a:rPr>
              <a:t>Все графики созданы с помощью </a:t>
            </a:r>
          </a:p>
          <a:p>
            <a:r>
              <a:rPr lang="ru-RU" dirty="0">
                <a:latin typeface="HelveticaNeueCyr" panose="02000503040000020004" pitchFamily="2" charset="-52"/>
              </a:rPr>
              <a:t>программного кода на языке </a:t>
            </a:r>
            <a:r>
              <a:rPr lang="en-US" dirty="0">
                <a:latin typeface="HelveticaNeueCyr" panose="02000503040000020004" pitchFamily="2" charset="-52"/>
              </a:rPr>
              <a:t>Python</a:t>
            </a:r>
            <a:endParaRPr lang="ru-RU" dirty="0">
              <a:latin typeface="HelveticaNeueCyr" panose="020005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659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D5688-2989-40F7-BD8C-B902924A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HelveticaNeueCyr" panose="02000503040000020004" pitchFamily="2" charset="-52"/>
              </a:rPr>
              <a:t>График плотности распределения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D343FA-39A4-47F1-A52B-8FA614BF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543"/>
            <a:ext cx="5257800" cy="3701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4E873-BE65-4BD4-A160-F6E2ECC44C99}"/>
              </a:ext>
            </a:extLst>
          </p:cNvPr>
          <p:cNvSpPr txBox="1"/>
          <p:nvPr/>
        </p:nvSpPr>
        <p:spPr>
          <a:xfrm>
            <a:off x="6374266" y="3011673"/>
            <a:ext cx="4979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HelveticaNeueCyr" panose="02000503040000020004" pitchFamily="2" charset="-52"/>
              </a:rPr>
              <a:t>Из графика видно, что, в основном, статьи блога набирают до 10000 </a:t>
            </a:r>
            <a:r>
              <a:rPr lang="ru-RU" sz="22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2200" dirty="0">
                <a:latin typeface="HelveticaNeueCyr" panose="02000503040000020004" pitchFamily="2" charset="-52"/>
              </a:rPr>
              <a:t> (прочитаны полностью), более точно от 4 до 8 тыс. </a:t>
            </a:r>
          </a:p>
        </p:txBody>
      </p:sp>
    </p:spTree>
    <p:extLst>
      <p:ext uri="{BB962C8B-B14F-4D97-AF65-F5344CB8AC3E}">
        <p14:creationId xmlns:p14="http://schemas.microsoft.com/office/powerpoint/2010/main" val="15597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3CCEE-08F7-495C-961F-DADE0EF9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HelveticaNeueCyr" panose="02000503040000020004" pitchFamily="2" charset="-52"/>
              </a:rPr>
              <a:t>Тепловая карта зависимости параметров</a:t>
            </a:r>
          </a:p>
        </p:txBody>
      </p:sp>
      <p:pic>
        <p:nvPicPr>
          <p:cNvPr id="4" name="Объект 10">
            <a:extLst>
              <a:ext uri="{FF2B5EF4-FFF2-40B4-BE49-F238E27FC236}">
                <a16:creationId xmlns:a16="http://schemas.microsoft.com/office/drawing/2014/main" id="{1A0AC84C-9230-4AC2-BBB0-871DEC77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544"/>
            <a:ext cx="4903317" cy="3505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282E-ECE4-4D72-8ABD-EB33B354D3F2}"/>
              </a:ext>
            </a:extLst>
          </p:cNvPr>
          <p:cNvSpPr txBox="1"/>
          <p:nvPr/>
        </p:nvSpPr>
        <p:spPr>
          <a:xfrm>
            <a:off x="6450485" y="2298159"/>
            <a:ext cx="4979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HelveticaNeueCyr" panose="02000503040000020004" pitchFamily="2" charset="-52"/>
              </a:rPr>
              <a:t>От «</a:t>
            </a:r>
            <a:r>
              <a:rPr lang="ru-RU" sz="2200" dirty="0" err="1">
                <a:latin typeface="HelveticaNeueCyr" panose="02000503040000020004" pitchFamily="2" charset="-52"/>
              </a:rPr>
              <a:t>холодого</a:t>
            </a:r>
            <a:r>
              <a:rPr lang="ru-RU" sz="2200" dirty="0">
                <a:latin typeface="HelveticaNeueCyr" panose="02000503040000020004" pitchFamily="2" charset="-52"/>
              </a:rPr>
              <a:t>» к «горячему» увеличивается зависимость одного параметра от другого. Так, мы видим, что </a:t>
            </a:r>
            <a:r>
              <a:rPr lang="ru-RU" sz="2200" dirty="0" err="1">
                <a:latin typeface="HelveticaNeueCyr" panose="02000503040000020004" pitchFamily="2" charset="-52"/>
              </a:rPr>
              <a:t>дочитывания</a:t>
            </a:r>
            <a:r>
              <a:rPr lang="ru-RU" sz="2200" dirty="0">
                <a:latin typeface="HelveticaNeueCyr" panose="02000503040000020004" pitchFamily="2" charset="-52"/>
              </a:rPr>
              <a:t> больше всего зависят от количества лайков на публикациях. А количество комментариев меньше всего зависит от уровня </a:t>
            </a:r>
            <a:r>
              <a:rPr lang="en-US" sz="2200" dirty="0">
                <a:latin typeface="HelveticaNeueCyr" panose="02000503040000020004" pitchFamily="2" charset="-52"/>
              </a:rPr>
              <a:t>CTR</a:t>
            </a:r>
            <a:endParaRPr lang="ru-RU" sz="2200" dirty="0">
              <a:latin typeface="HelveticaNeueCyr" panose="020005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86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2A60A-7A15-4347-8686-7C1FBF8B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HelveticaNeueCyr" panose="02000503040000020004" pitchFamily="2" charset="-52"/>
              </a:rPr>
              <a:t>Графики регрессии и распределения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BAF868-0F34-43E4-A147-465451E4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93" y="1690688"/>
            <a:ext cx="3571794" cy="3605648"/>
          </a:xfrm>
          <a:prstGeom prst="rect">
            <a:avLst/>
          </a:prstGeom>
        </p:spPr>
      </p:pic>
      <p:pic>
        <p:nvPicPr>
          <p:cNvPr id="12" name="Объект 10">
            <a:extLst>
              <a:ext uri="{FF2B5EF4-FFF2-40B4-BE49-F238E27FC236}">
                <a16:creationId xmlns:a16="http://schemas.microsoft.com/office/drawing/2014/main" id="{B3D93138-AAC0-4605-888B-067D70E42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15" y="1690688"/>
            <a:ext cx="3571792" cy="3605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8F397-B3BD-4844-AE60-41F89C22938E}"/>
              </a:ext>
            </a:extLst>
          </p:cNvPr>
          <p:cNvSpPr txBox="1"/>
          <p:nvPr/>
        </p:nvSpPr>
        <p:spPr>
          <a:xfrm>
            <a:off x="1629793" y="5415657"/>
            <a:ext cx="8932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HelveticaNeueCyr" panose="02000503040000020004" pitchFamily="2" charset="-52"/>
              </a:rPr>
              <a:t>Из графика видна прямая зависимость показов от </a:t>
            </a:r>
            <a:r>
              <a:rPr lang="en-US" sz="1600" dirty="0">
                <a:latin typeface="HelveticaNeueCyr" panose="02000503040000020004" pitchFamily="2" charset="-52"/>
              </a:rPr>
              <a:t>CTR. </a:t>
            </a:r>
            <a:r>
              <a:rPr lang="ru-RU" sz="1600" dirty="0">
                <a:latin typeface="HelveticaNeueCyr" panose="02000503040000020004" pitchFamily="2" charset="-52"/>
              </a:rPr>
              <a:t>На графике слева представлена линия тренда, показывающая увеличение показов при повышении </a:t>
            </a:r>
            <a:r>
              <a:rPr lang="en-US" sz="1600" dirty="0">
                <a:latin typeface="HelveticaNeueCyr" panose="02000503040000020004" pitchFamily="2" charset="-52"/>
              </a:rPr>
              <a:t>CTR. </a:t>
            </a:r>
            <a:r>
              <a:rPr lang="ru-RU" sz="1600" dirty="0">
                <a:latin typeface="HelveticaNeueCyr" panose="02000503040000020004" pitchFamily="2" charset="-52"/>
              </a:rPr>
              <a:t>Основной объем статей набирает до 100 тыс. показов, имея </a:t>
            </a:r>
            <a:r>
              <a:rPr lang="en-US" sz="1600" dirty="0">
                <a:latin typeface="HelveticaNeueCyr" panose="02000503040000020004" pitchFamily="2" charset="-52"/>
              </a:rPr>
              <a:t>CTR </a:t>
            </a:r>
            <a:r>
              <a:rPr lang="ru-RU" sz="1600" dirty="0">
                <a:latin typeface="HelveticaNeueCyr" panose="02000503040000020004" pitchFamily="2" charset="-52"/>
              </a:rPr>
              <a:t>6-8%. На графике справа представлена тепловая карта совместного распределения параметров </a:t>
            </a:r>
          </a:p>
        </p:txBody>
      </p:sp>
    </p:spTree>
    <p:extLst>
      <p:ext uri="{BB962C8B-B14F-4D97-AF65-F5344CB8AC3E}">
        <p14:creationId xmlns:p14="http://schemas.microsoft.com/office/powerpoint/2010/main" val="22380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8449C-7207-4AC8-ADB5-26084B63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HelveticaNeueCyr" panose="02000503040000020004" pitchFamily="2" charset="-52"/>
              </a:rPr>
              <a:t>Диаграммы размаха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ED2FF7-9402-4875-8D82-0638D929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25" y="1690688"/>
            <a:ext cx="4827100" cy="367113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817AFC-C494-4314-BD07-CA6F5E22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9" y="1690688"/>
            <a:ext cx="4903317" cy="3671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12CFC-6C69-4070-BA82-5FA81824D045}"/>
              </a:ext>
            </a:extLst>
          </p:cNvPr>
          <p:cNvSpPr txBox="1"/>
          <p:nvPr/>
        </p:nvSpPr>
        <p:spPr>
          <a:xfrm>
            <a:off x="903159" y="5415657"/>
            <a:ext cx="4903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Можно отметить, что больше всего лайков набирают быстро читаемые подборки (из-за удобства потребления простого контента) и очень длинные статьи-размышления (из-за высокой вовлеченности и интереса к авторскому мнению)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13023-CB7A-4DCB-AAA2-84A854BED437}"/>
              </a:ext>
            </a:extLst>
          </p:cNvPr>
          <p:cNvSpPr txBox="1"/>
          <p:nvPr/>
        </p:nvSpPr>
        <p:spPr>
          <a:xfrm>
            <a:off x="6450483" y="5411377"/>
            <a:ext cx="4903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Можно отметить, что размышления не получают высокий </a:t>
            </a:r>
            <a:r>
              <a:rPr lang="en-US" sz="1400" dirty="0">
                <a:latin typeface="HelveticaNeueCyr" panose="02000503040000020004" pitchFamily="2" charset="-52"/>
              </a:rPr>
              <a:t>CTR </a:t>
            </a:r>
            <a:r>
              <a:rPr lang="ru-RU" sz="1400" dirty="0">
                <a:latin typeface="HelveticaNeueCyr" panose="02000503040000020004" pitchFamily="2" charset="-52"/>
              </a:rPr>
              <a:t>(контент не для массового потребления). А самый большой </a:t>
            </a:r>
            <a:r>
              <a:rPr lang="en-US" sz="1400" dirty="0">
                <a:latin typeface="HelveticaNeueCyr" panose="02000503040000020004" pitchFamily="2" charset="-52"/>
              </a:rPr>
              <a:t>CTR </a:t>
            </a:r>
            <a:r>
              <a:rPr lang="ru-RU" sz="1400" dirty="0">
                <a:latin typeface="HelveticaNeueCyr" panose="02000503040000020004" pitchFamily="2" charset="-52"/>
              </a:rPr>
              <a:t>имеют подборки с очень высоким уровнем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endParaRPr lang="ru-RU" sz="1400" dirty="0">
              <a:latin typeface="HelveticaNeueCyr" panose="020005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86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F9D91-2C44-4C93-A8CC-F2B3A1C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HelveticaNeueCyr" panose="02000503040000020004" pitchFamily="2" charset="-52"/>
              </a:rPr>
              <a:t>Диаграммы рассеивания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8093C8-E33A-4CCB-B083-C544F869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20865"/>
            <a:ext cx="4903317" cy="367113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64B9AC-F3D7-418A-81F5-F1CCA4AF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86" y="1420865"/>
            <a:ext cx="4903317" cy="3671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5F48F-0423-4C82-8995-B150B1B8F466}"/>
              </a:ext>
            </a:extLst>
          </p:cNvPr>
          <p:cNvSpPr txBox="1"/>
          <p:nvPr/>
        </p:nvSpPr>
        <p:spPr>
          <a:xfrm>
            <a:off x="838198" y="5193634"/>
            <a:ext cx="4903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Так же из графика видно, что размышления имеют самое длительное среднее время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 (СВД) и отсюда – наименьший уровень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. Подборки, в основном, на среднем и высоком уровне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 при низком СВД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24AC1-6B69-400C-A2B2-0C6C6187CCE0}"/>
              </a:ext>
            </a:extLst>
          </p:cNvPr>
          <p:cNvSpPr txBox="1"/>
          <p:nvPr/>
        </p:nvSpPr>
        <p:spPr>
          <a:xfrm>
            <a:off x="6450483" y="5193634"/>
            <a:ext cx="4903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На данном графике видно, что у «</a:t>
            </a:r>
            <a:r>
              <a:rPr lang="ru-RU" sz="1400" dirty="0" err="1">
                <a:latin typeface="HelveticaNeueCyr" panose="02000503040000020004" pitchFamily="2" charset="-52"/>
              </a:rPr>
              <a:t>лонгридов</a:t>
            </a:r>
            <a:r>
              <a:rPr lang="ru-RU" sz="1400" dirty="0">
                <a:latin typeface="HelveticaNeueCyr" panose="02000503040000020004" pitchFamily="2" charset="-52"/>
              </a:rPr>
              <a:t>» явно хороший уровень вовлеченности относительно лайков. Также стоит отметить, что обзоры имеют, как правило, высокую и очень высокую длительности чтения </a:t>
            </a:r>
          </a:p>
        </p:txBody>
      </p:sp>
    </p:spTree>
    <p:extLst>
      <p:ext uri="{BB962C8B-B14F-4D97-AF65-F5344CB8AC3E}">
        <p14:creationId xmlns:p14="http://schemas.microsoft.com/office/powerpoint/2010/main" val="387977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585E7-E1BE-44B7-8E9F-56B8FBC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HelveticaNeueCyr" panose="02000503040000020004" pitchFamily="2" charset="-52"/>
              </a:rPr>
              <a:t>Диаграммы соответствия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BBD2CD-444C-4C49-80FE-C4B7C282C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31" y="1690688"/>
            <a:ext cx="4855708" cy="31965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FE7E1-710F-4C63-A494-07CBE7180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6" y="1690688"/>
            <a:ext cx="4523884" cy="319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BD888-1F38-4C01-A91E-F859032A2CE1}"/>
              </a:ext>
            </a:extLst>
          </p:cNvPr>
          <p:cNvSpPr txBox="1"/>
          <p:nvPr/>
        </p:nvSpPr>
        <p:spPr>
          <a:xfrm>
            <a:off x="832253" y="4887270"/>
            <a:ext cx="4903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Из графика видно, что если для подборок СВД при увеличении С</a:t>
            </a:r>
            <a:r>
              <a:rPr lang="en-US" sz="1400" dirty="0">
                <a:latin typeface="HelveticaNeueCyr" panose="02000503040000020004" pitchFamily="2" charset="-52"/>
              </a:rPr>
              <a:t>TR</a:t>
            </a:r>
            <a:r>
              <a:rPr lang="ru-RU" sz="1400" dirty="0">
                <a:latin typeface="HelveticaNeueCyr" panose="02000503040000020004" pitchFamily="2" charset="-52"/>
              </a:rPr>
              <a:t> растет, то для размышлений, наоборот, снижается. Однако показатель СВД для подборок и размышлений в категории «</a:t>
            </a:r>
            <a:r>
              <a:rPr lang="ru-RU" sz="1400" dirty="0" err="1">
                <a:latin typeface="HelveticaNeueCyr" panose="02000503040000020004" pitchFamily="2" charset="-52"/>
              </a:rPr>
              <a:t>Бенгер</a:t>
            </a:r>
            <a:r>
              <a:rPr lang="ru-RU" sz="1400" dirty="0">
                <a:latin typeface="HelveticaNeueCyr" panose="02000503040000020004" pitchFamily="2" charset="-52"/>
              </a:rPr>
              <a:t>» (очень высокий </a:t>
            </a:r>
            <a:r>
              <a:rPr lang="en-US" sz="1400" dirty="0">
                <a:latin typeface="HelveticaNeueCyr" panose="02000503040000020004" pitchFamily="2" charset="-52"/>
              </a:rPr>
              <a:t>CTR)</a:t>
            </a:r>
            <a:r>
              <a:rPr lang="ru-RU" sz="1400" dirty="0">
                <a:latin typeface="HelveticaNeueCyr" panose="02000503040000020004" pitchFamily="2" charset="-52"/>
              </a:rPr>
              <a:t> примерно одинаковый. Это говорит о сильной зависимости </a:t>
            </a:r>
            <a:r>
              <a:rPr lang="en-US" sz="1400" dirty="0">
                <a:latin typeface="HelveticaNeueCyr" panose="02000503040000020004" pitchFamily="2" charset="-52"/>
              </a:rPr>
              <a:t>CTR </a:t>
            </a:r>
            <a:r>
              <a:rPr lang="ru-RU" sz="1400" dirty="0">
                <a:latin typeface="HelveticaNeueCyr" panose="02000503040000020004" pitchFamily="2" charset="-52"/>
              </a:rPr>
              <a:t>от длительности чтения статьи (пользователи должны дочитывать, для этого не стоит писать слишком большие текста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08182-00D2-420C-9E30-C11AAB9DD9C1}"/>
              </a:ext>
            </a:extLst>
          </p:cNvPr>
          <p:cNvSpPr txBox="1"/>
          <p:nvPr/>
        </p:nvSpPr>
        <p:spPr>
          <a:xfrm>
            <a:off x="6450483" y="4887270"/>
            <a:ext cx="490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График четко демонстрирует прямую связь между уровнем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 и </a:t>
            </a:r>
            <a:r>
              <a:rPr lang="en-US" sz="1400" dirty="0">
                <a:latin typeface="HelveticaNeueCyr" panose="02000503040000020004" pitchFamily="2" charset="-52"/>
              </a:rPr>
              <a:t>CTR. </a:t>
            </a:r>
            <a:r>
              <a:rPr lang="ru-RU" sz="1400" dirty="0">
                <a:latin typeface="HelveticaNeueCyr" panose="02000503040000020004" pitchFamily="2" charset="-52"/>
              </a:rPr>
              <a:t>Чем выше </a:t>
            </a:r>
            <a:r>
              <a:rPr lang="en-US" sz="1400" dirty="0">
                <a:latin typeface="HelveticaNeueCyr" panose="02000503040000020004" pitchFamily="2" charset="-52"/>
              </a:rPr>
              <a:t>CTR</a:t>
            </a:r>
            <a:r>
              <a:rPr lang="ru-RU" sz="1400" dirty="0">
                <a:latin typeface="HelveticaNeueCyr" panose="02000503040000020004" pitchFamily="2" charset="-52"/>
              </a:rPr>
              <a:t>, тем больше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, и чем больше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 обычно набирают статьи, тем выше шанс, что следующие публикации будут хорошо ранжироваться алгоритмами платформы и получать большие охваты и больший </a:t>
            </a:r>
            <a:r>
              <a:rPr lang="en-US" sz="1400" dirty="0">
                <a:latin typeface="HelveticaNeueCyr" panose="02000503040000020004" pitchFamily="2" charset="-52"/>
              </a:rPr>
              <a:t>CTR</a:t>
            </a:r>
            <a:endParaRPr lang="ru-RU" sz="1400" dirty="0">
              <a:latin typeface="HelveticaNeueCyr" panose="020005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0865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7BB84-011C-4177-9B17-C9B12CD7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HelveticaNeueCyr" panose="02000503040000020004" pitchFamily="2" charset="-52"/>
              </a:rPr>
              <a:t>Графики количества статей по уровню показателя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AA892B-8FE9-4127-AF55-AD8CEE18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46" y="1921256"/>
            <a:ext cx="3999612" cy="30418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FC28BA-232F-4638-93B2-3AE3DC3C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44" y="1921256"/>
            <a:ext cx="3999612" cy="3041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D7874-3C9E-4D7E-B105-54B2F262C133}"/>
              </a:ext>
            </a:extLst>
          </p:cNvPr>
          <p:cNvSpPr txBox="1"/>
          <p:nvPr/>
        </p:nvSpPr>
        <p:spPr>
          <a:xfrm>
            <a:off x="838198" y="5193634"/>
            <a:ext cx="4903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Из графика можно отметить, что размышления дочитываются плохо. Большая часть имеют низкий или средний уровень </a:t>
            </a:r>
            <a:r>
              <a:rPr lang="ru-RU" sz="1400" dirty="0" err="1">
                <a:latin typeface="HelveticaNeueCyr" panose="02000503040000020004" pitchFamily="2" charset="-52"/>
              </a:rPr>
              <a:t>дочиток</a:t>
            </a:r>
            <a:r>
              <a:rPr lang="ru-RU" sz="1400" dirty="0">
                <a:latin typeface="HelveticaNeueCyr" panose="02000503040000020004" pitchFamily="2" charset="-52"/>
              </a:rPr>
              <a:t>. Отметим также, что в очень высоком уровне выделяются подборки как наиболее релевантный для больших охватов тип статей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BE3B3-61B3-40AD-B5C9-7925D1F83BA7}"/>
              </a:ext>
            </a:extLst>
          </p:cNvPr>
          <p:cNvSpPr txBox="1"/>
          <p:nvPr/>
        </p:nvSpPr>
        <p:spPr>
          <a:xfrm>
            <a:off x="6450483" y="5193634"/>
            <a:ext cx="4903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NeueCyr" panose="02000503040000020004" pitchFamily="2" charset="-52"/>
              </a:rPr>
              <a:t>Количество статей-размышлений несмотря на низкий уровень </a:t>
            </a:r>
            <a:r>
              <a:rPr lang="ru-RU" sz="1400" dirty="0" err="1">
                <a:latin typeface="HelveticaNeueCyr" panose="02000503040000020004" pitchFamily="2" charset="-52"/>
              </a:rPr>
              <a:t>дочитываний</a:t>
            </a:r>
            <a:r>
              <a:rPr lang="ru-RU" sz="1400" dirty="0">
                <a:latin typeface="HelveticaNeueCyr" panose="02000503040000020004" pitchFamily="2" charset="-52"/>
              </a:rPr>
              <a:t> демонстрирует положительную динамику </a:t>
            </a:r>
            <a:r>
              <a:rPr lang="en-US" sz="1400" dirty="0">
                <a:latin typeface="HelveticaNeueCyr" panose="02000503040000020004" pitchFamily="2" charset="-52"/>
              </a:rPr>
              <a:t>CTR. </a:t>
            </a:r>
            <a:r>
              <a:rPr lang="ru-RU" sz="1400" dirty="0">
                <a:latin typeface="HelveticaNeueCyr" panose="02000503040000020004" pitchFamily="2" charset="-52"/>
              </a:rPr>
              <a:t>Однако среди «</a:t>
            </a:r>
            <a:r>
              <a:rPr lang="ru-RU" sz="1400" dirty="0" err="1">
                <a:latin typeface="HelveticaNeueCyr" panose="02000503040000020004" pitchFamily="2" charset="-52"/>
              </a:rPr>
              <a:t>Бенгеров</a:t>
            </a:r>
            <a:r>
              <a:rPr lang="ru-RU" sz="1400" dirty="0">
                <a:latin typeface="HelveticaNeueCyr" panose="02000503040000020004" pitchFamily="2" charset="-52"/>
              </a:rPr>
              <a:t>» подобных статей практически нет.  </a:t>
            </a:r>
          </a:p>
        </p:txBody>
      </p:sp>
    </p:spTree>
    <p:extLst>
      <p:ext uri="{BB962C8B-B14F-4D97-AF65-F5344CB8AC3E}">
        <p14:creationId xmlns:p14="http://schemas.microsoft.com/office/powerpoint/2010/main" val="1103355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462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HelveticaNeueCyr</vt:lpstr>
      <vt:lpstr>Тема Office</vt:lpstr>
      <vt:lpstr>Анализ больших массивов данных на примере параметров статей интернет-блога на платформе Яндекс.Дзен</vt:lpstr>
      <vt:lpstr>График плотности распределения</vt:lpstr>
      <vt:lpstr>Тепловая карта зависимости параметров</vt:lpstr>
      <vt:lpstr>Графики регрессии и распределения</vt:lpstr>
      <vt:lpstr>Диаграммы размаха</vt:lpstr>
      <vt:lpstr>Диаграммы рассеивания</vt:lpstr>
      <vt:lpstr>Диаграммы соответствия</vt:lpstr>
      <vt:lpstr>Графики количества статей по уровню показателя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Александрия Нико Гуливерович</dc:creator>
  <cp:lastModifiedBy>Александрия Нико Гуливерович</cp:lastModifiedBy>
  <cp:revision>21</cp:revision>
  <dcterms:created xsi:type="dcterms:W3CDTF">2021-07-25T11:15:29Z</dcterms:created>
  <dcterms:modified xsi:type="dcterms:W3CDTF">2021-07-26T12:58:46Z</dcterms:modified>
</cp:coreProperties>
</file>