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7"/>
  </p:notesMasterIdLst>
  <p:handoutMasterIdLst>
    <p:handoutMasterId r:id="rId38"/>
  </p:handout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90" r:id="rId15"/>
    <p:sldId id="269" r:id="rId16"/>
    <p:sldId id="270" r:id="rId17"/>
    <p:sldId id="291"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005" autoAdjust="0"/>
  </p:normalViewPr>
  <p:slideViewPr>
    <p:cSldViewPr>
      <p:cViewPr varScale="1">
        <p:scale>
          <a:sx n="65" d="100"/>
          <a:sy n="65" d="100"/>
        </p:scale>
        <p:origin x="135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034C1AF-8B6D-4890-91AB-A2098510F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CFEC859E-3F32-4990-98F1-FC304D5167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AA6C3E-4727-47E9-8DE1-A8B70908EA5D}" type="datetimeFigureOut">
              <a:rPr lang="LID4096" smtClean="0"/>
              <a:t>07/21/2021</a:t>
            </a:fld>
            <a:endParaRPr lang="LID4096"/>
          </a:p>
        </p:txBody>
      </p:sp>
      <p:sp>
        <p:nvSpPr>
          <p:cNvPr id="4" name="Footer Placeholder 3">
            <a:extLst>
              <a:ext uri="{FF2B5EF4-FFF2-40B4-BE49-F238E27FC236}">
                <a16:creationId xmlns:a16="http://schemas.microsoft.com/office/drawing/2014/main" id="{E41A44A6-13DA-4E57-B719-F148CA02B1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DB9E3254-19A0-4BCE-92C8-8FFF62DA2E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6CB1E5-68EB-49DC-A46B-55343DB3786C}" type="slidenum">
              <a:rPr lang="LID4096" smtClean="0"/>
              <a:t>‹#›</a:t>
            </a:fld>
            <a:endParaRPr lang="LID4096"/>
          </a:p>
        </p:txBody>
      </p:sp>
    </p:spTree>
    <p:extLst>
      <p:ext uri="{BB962C8B-B14F-4D97-AF65-F5344CB8AC3E}">
        <p14:creationId xmlns:p14="http://schemas.microsoft.com/office/powerpoint/2010/main" val="252209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4BB0D2-1479-45EA-841F-CA9E830C3929}" type="datetimeFigureOut">
              <a:rPr lang="el-GR" smtClean="0"/>
              <a:pPr/>
              <a:t>21/7/2021</a:t>
            </a:fld>
            <a:endParaRPr lang="el-GR"/>
          </a:p>
        </p:txBody>
      </p:sp>
      <p:sp>
        <p:nvSpPr>
          <p:cNvPr id="4" name="3 - Θέση εικόνας διαφάνειας"/>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D6B810-DB60-4AAB-8241-C7651DC9EF71}" type="slidenum">
              <a:rPr lang="el-GR" smtClean="0"/>
              <a:pPr/>
              <a:t>‹#›</a:t>
            </a:fld>
            <a:endParaRPr lang="el-G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for anyone that doesn’t know me  my name is Nikolaos Bentis, Nikos for short.</a:t>
            </a:r>
          </a:p>
          <a:p>
            <a:r>
              <a:rPr lang="en-US" dirty="0"/>
              <a:t>Welcome to my thesis presentation with the title text-based empathy detection on social media</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1</a:t>
            </a:fld>
            <a:endParaRPr lang="el-GR"/>
          </a:p>
        </p:txBody>
      </p:sp>
    </p:spTree>
    <p:extLst>
      <p:ext uri="{BB962C8B-B14F-4D97-AF65-F5344CB8AC3E}">
        <p14:creationId xmlns:p14="http://schemas.microsoft.com/office/powerpoint/2010/main" val="256177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s. r. .q I ask: do the comments reacting to news stories on twitter express less </a:t>
            </a:r>
            <a:r>
              <a:rPr lang="en-US" dirty="0" err="1"/>
              <a:t>p.d</a:t>
            </a:r>
            <a:r>
              <a:rPr lang="en-US" dirty="0"/>
              <a:t> and more empathetic </a:t>
            </a:r>
            <a:r>
              <a:rPr lang="en-US" dirty="0" err="1"/>
              <a:t>concnern</a:t>
            </a:r>
            <a:r>
              <a:rPr lang="en-US" dirty="0"/>
              <a:t> compared to comments on the same news stories on popular news subreddit.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a:t>
            </a:r>
            <a:r>
              <a:rPr lang="en-US" dirty="0" err="1"/>
              <a:t>r.q</a:t>
            </a:r>
            <a:r>
              <a:rPr lang="en-US" dirty="0"/>
              <a:t>. I will use the best performing model from my first </a:t>
            </a:r>
            <a:r>
              <a:rPr lang="en-US" dirty="0" err="1"/>
              <a:t>r.q</a:t>
            </a:r>
            <a:r>
              <a:rPr lang="en-US" dirty="0"/>
              <a:t>.</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10</a:t>
            </a:fld>
            <a:endParaRPr lang="el-GR"/>
          </a:p>
        </p:txBody>
      </p:sp>
    </p:spTree>
    <p:extLst>
      <p:ext uri="{BB962C8B-B14F-4D97-AF65-F5344CB8AC3E}">
        <p14:creationId xmlns:p14="http://schemas.microsoft.com/office/powerpoint/2010/main" val="3783650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now start with the first research question.</a:t>
            </a:r>
          </a:p>
          <a:p>
            <a:endParaRPr lang="en-US" dirty="0"/>
          </a:p>
          <a:p>
            <a:r>
              <a:rPr lang="en-US" dirty="0"/>
              <a:t>Again I reminder: what is the performance of the </a:t>
            </a:r>
            <a:r>
              <a:rPr lang="en-US" dirty="0" err="1"/>
              <a:t>transforomer</a:t>
            </a:r>
            <a:r>
              <a:rPr lang="en-US" dirty="0"/>
              <a:t> </a:t>
            </a:r>
            <a:r>
              <a:rPr lang="en-US" dirty="0" err="1"/>
              <a:t>artchitecture</a:t>
            </a:r>
            <a:r>
              <a:rPr lang="en-US" dirty="0"/>
              <a:t> on predicting the EC and PD scores of reaction comments on news stories</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11</a:t>
            </a:fld>
            <a:endParaRPr lang="el-GR"/>
          </a:p>
        </p:txBody>
      </p:sp>
    </p:spTree>
    <p:extLst>
      <p:ext uri="{BB962C8B-B14F-4D97-AF65-F5344CB8AC3E}">
        <p14:creationId xmlns:p14="http://schemas.microsoft.com/office/powerpoint/2010/main" val="1280476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 us take a look at the Reaction to news stories dataset.</a:t>
            </a:r>
          </a:p>
          <a:p>
            <a:r>
              <a:rPr lang="en-US" dirty="0"/>
              <a:t>Users read an article, completed the self-evaluation questionnaire and then commented on the article. So the data are self-evaluated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Comments were restrained to 800 characters</a:t>
            </a:r>
          </a:p>
          <a:p>
            <a:r>
              <a:rPr lang="en-US" dirty="0"/>
              <a:t>The EC and PD scores vary between 1 and 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entury Gothic" pitchFamily="34" charset="0"/>
              </a:rPr>
              <a:t>The language in the dataset includes constructs such as sarcasm and abbreviations.</a:t>
            </a:r>
          </a:p>
          <a:p>
            <a:endParaRPr lang="en-US" dirty="0"/>
          </a:p>
          <a:p>
            <a:r>
              <a:rPr lang="en-US" dirty="0"/>
              <a:t>Here is an example instance of the dataset. We first see the two scores and then the comment of the user.</a:t>
            </a:r>
          </a:p>
        </p:txBody>
      </p:sp>
      <p:sp>
        <p:nvSpPr>
          <p:cNvPr id="4" name="Slide Number Placeholder 3"/>
          <p:cNvSpPr>
            <a:spLocks noGrp="1"/>
          </p:cNvSpPr>
          <p:nvPr>
            <p:ph type="sldNum" sz="quarter" idx="5"/>
          </p:nvPr>
        </p:nvSpPr>
        <p:spPr/>
        <p:txBody>
          <a:bodyPr/>
          <a:lstStyle/>
          <a:p>
            <a:fld id="{EBD6B810-DB60-4AAB-8241-C7651DC9EF71}" type="slidenum">
              <a:rPr lang="el-GR" smtClean="0"/>
              <a:pPr/>
              <a:t>12</a:t>
            </a:fld>
            <a:endParaRPr lang="el-GR"/>
          </a:p>
        </p:txBody>
      </p:sp>
    </p:spTree>
    <p:extLst>
      <p:ext uri="{BB962C8B-B14F-4D97-AF65-F5344CB8AC3E}">
        <p14:creationId xmlns:p14="http://schemas.microsoft.com/office/powerpoint/2010/main" val="1131365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includes 1860 comments. As we see on the left table, the two scores have a similar mean close to 3.7 and PD ahs a slightly higher standard deviation.</a:t>
            </a:r>
          </a:p>
          <a:p>
            <a:endParaRPr lang="en-US" dirty="0"/>
          </a:p>
          <a:p>
            <a:r>
              <a:rPr lang="en-US" dirty="0"/>
              <a:t>The histogram at the bottom right shows that both distribution of the EC on the left and PD on the right. </a:t>
            </a:r>
          </a:p>
          <a:p>
            <a:r>
              <a:rPr lang="en-US" dirty="0"/>
              <a:t>For both, there is a population peak between 1 and 2 and as we can see these distributions are very similar.</a:t>
            </a:r>
          </a:p>
          <a:p>
            <a:endParaRPr lang="en-US" dirty="0"/>
          </a:p>
          <a:p>
            <a:r>
              <a:rPr lang="en-US" dirty="0"/>
              <a:t>In addition I performed </a:t>
            </a:r>
            <a:r>
              <a:rPr lang="en-US" dirty="0" err="1"/>
              <a:t>pearson’s</a:t>
            </a:r>
            <a:r>
              <a:rPr lang="en-US" dirty="0"/>
              <a:t> R correlation between the two scores and the length </a:t>
            </a:r>
            <a:r>
              <a:rPr lang="en-US" dirty="0" err="1"/>
              <a:t>fo</a:t>
            </a:r>
            <a:r>
              <a:rPr lang="en-US" dirty="0"/>
              <a:t> the comments. </a:t>
            </a:r>
          </a:p>
          <a:p>
            <a:r>
              <a:rPr lang="en-US" dirty="0"/>
              <a:t>As we can see the EC and PD have a moderate correlation of 0.451 in accordance with the theory of Batson, as  these concepts do not cancel each other.</a:t>
            </a:r>
          </a:p>
          <a:p>
            <a:r>
              <a:rPr lang="en-US" dirty="0"/>
              <a:t>Also we see, a small </a:t>
            </a:r>
            <a:r>
              <a:rPr lang="en-US" dirty="0" err="1"/>
              <a:t>psotiive</a:t>
            </a:r>
            <a:r>
              <a:rPr lang="en-US" dirty="0"/>
              <a:t> </a:t>
            </a:r>
            <a:r>
              <a:rPr lang="en-US" dirty="0" err="1"/>
              <a:t>cor</a:t>
            </a:r>
            <a:r>
              <a:rPr lang="en-US" dirty="0"/>
              <a:t> between both scores and the length of the comment</a:t>
            </a:r>
          </a:p>
        </p:txBody>
      </p:sp>
      <p:sp>
        <p:nvSpPr>
          <p:cNvPr id="4" name="Slide Number Placeholder 3"/>
          <p:cNvSpPr>
            <a:spLocks noGrp="1"/>
          </p:cNvSpPr>
          <p:nvPr>
            <p:ph type="sldNum" sz="quarter" idx="5"/>
          </p:nvPr>
        </p:nvSpPr>
        <p:spPr/>
        <p:txBody>
          <a:bodyPr/>
          <a:lstStyle/>
          <a:p>
            <a:fld id="{EBD6B810-DB60-4AAB-8241-C7651DC9EF71}" type="slidenum">
              <a:rPr lang="el-GR" smtClean="0"/>
              <a:pPr/>
              <a:t>13</a:t>
            </a:fld>
            <a:endParaRPr lang="el-GR"/>
          </a:p>
        </p:txBody>
      </p:sp>
    </p:spTree>
    <p:extLst>
      <p:ext uri="{BB962C8B-B14F-4D97-AF65-F5344CB8AC3E}">
        <p14:creationId xmlns:p14="http://schemas.microsoft.com/office/powerpoint/2010/main" val="303872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a:t>
            </a:r>
            <a:r>
              <a:rPr lang="en-US" dirty="0" err="1"/>
              <a:t>r.q</a:t>
            </a:r>
            <a:r>
              <a:rPr lang="en-US" dirty="0"/>
              <a:t>. includes two regression tasks. The prediction of EC and PD based on the comment.</a:t>
            </a:r>
          </a:p>
          <a:p>
            <a:r>
              <a:rPr lang="en-US" dirty="0"/>
              <a:t>For this I will be using the pretrained Transformers models of BERT and </a:t>
            </a:r>
            <a:r>
              <a:rPr lang="en-US" dirty="0" err="1"/>
              <a:t>RoBERta</a:t>
            </a:r>
            <a:r>
              <a:rPr lang="en-US" dirty="0"/>
              <a:t> which I will fine tune on the data.</a:t>
            </a:r>
          </a:p>
          <a:p>
            <a:r>
              <a:rPr lang="en-US" dirty="0"/>
              <a:t>Some steps of my methodology match with the work of </a:t>
            </a:r>
            <a:r>
              <a:rPr lang="en-US" dirty="0" err="1"/>
              <a:t>Buechel</a:t>
            </a:r>
            <a:r>
              <a:rPr lang="en-US" dirty="0"/>
              <a:t>, as I want our work to be comparable.</a:t>
            </a:r>
          </a:p>
          <a:p>
            <a:r>
              <a:rPr lang="en-US" dirty="0"/>
              <a:t>The metric that I will be using is Pearson’s R correlation</a:t>
            </a:r>
          </a:p>
          <a:p>
            <a:r>
              <a:rPr lang="en-US" dirty="0"/>
              <a:t>And I will test the significance with the two-tailed t-test for paired samples. </a:t>
            </a:r>
          </a:p>
          <a:p>
            <a:r>
              <a:rPr lang="en-US" dirty="0"/>
              <a:t>The transformer models will be compared to the baselines of </a:t>
            </a:r>
            <a:r>
              <a:rPr lang="en-US" dirty="0" err="1"/>
              <a:t>Buechel</a:t>
            </a:r>
            <a:r>
              <a:rPr lang="en-US" dirty="0"/>
              <a:t> (CNN, FNN and Ridge regression)</a:t>
            </a:r>
          </a:p>
          <a:p>
            <a:r>
              <a:rPr lang="en-US" dirty="0"/>
              <a:t>I will select the best model based on the average  P correlation on both tasks </a:t>
            </a:r>
          </a:p>
          <a:p>
            <a:r>
              <a:rPr lang="en-US" dirty="0"/>
              <a:t>I will </a:t>
            </a:r>
            <a:r>
              <a:rPr lang="en-US" dirty="0" err="1"/>
              <a:t>perfrorm</a:t>
            </a:r>
            <a:r>
              <a:rPr lang="en-US" dirty="0"/>
              <a:t> experiments with models trained on the original data and on the augmented </a:t>
            </a:r>
            <a:r>
              <a:rPr lang="en-US" dirty="0" err="1"/>
              <a:t>augmented</a:t>
            </a:r>
            <a:r>
              <a:rPr lang="en-US" dirty="0"/>
              <a:t> data </a:t>
            </a:r>
          </a:p>
          <a:p>
            <a:r>
              <a:rPr lang="en-US" dirty="0"/>
              <a:t>I will select models based on the 10-fold CV similar to </a:t>
            </a:r>
            <a:r>
              <a:rPr lang="en-US" dirty="0" err="1"/>
              <a:t>Buechel</a:t>
            </a:r>
            <a:r>
              <a:rPr lang="en-US" dirty="0"/>
              <a:t> and based on the predictions on the test set</a:t>
            </a:r>
          </a:p>
        </p:txBody>
      </p:sp>
      <p:sp>
        <p:nvSpPr>
          <p:cNvPr id="4" name="Slide Number Placeholder 3"/>
          <p:cNvSpPr>
            <a:spLocks noGrp="1"/>
          </p:cNvSpPr>
          <p:nvPr>
            <p:ph type="sldNum" sz="quarter" idx="5"/>
          </p:nvPr>
        </p:nvSpPr>
        <p:spPr/>
        <p:txBody>
          <a:bodyPr/>
          <a:lstStyle/>
          <a:p>
            <a:fld id="{EBD6B810-DB60-4AAB-8241-C7651DC9EF71}" type="slidenum">
              <a:rPr lang="el-GR" smtClean="0"/>
              <a:pPr/>
              <a:t>14</a:t>
            </a:fld>
            <a:endParaRPr lang="el-GR"/>
          </a:p>
        </p:txBody>
      </p:sp>
    </p:spTree>
    <p:extLst>
      <p:ext uri="{BB962C8B-B14F-4D97-AF65-F5344CB8AC3E}">
        <p14:creationId xmlns:p14="http://schemas.microsoft.com/office/powerpoint/2010/main" val="3538019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hyper-parameter selection for BERT and </a:t>
            </a:r>
            <a:r>
              <a:rPr lang="en-US" dirty="0" err="1"/>
              <a:t>RoBERta</a:t>
            </a:r>
            <a:r>
              <a:rPr lang="en-US" dirty="0"/>
              <a:t> with a 5-fold CV.</a:t>
            </a:r>
          </a:p>
          <a:p>
            <a:r>
              <a:rPr lang="en-US" dirty="0"/>
              <a:t>I separated a test set and used the rest for this stage.</a:t>
            </a:r>
          </a:p>
          <a:p>
            <a:r>
              <a:rPr lang="en-US" dirty="0"/>
              <a:t>The hyper-parameter space is presented on the top table for batch size, learning rate and weight decay.</a:t>
            </a:r>
          </a:p>
          <a:p>
            <a:endParaRPr lang="en-US" dirty="0"/>
          </a:p>
          <a:p>
            <a:r>
              <a:rPr lang="en-US" dirty="0"/>
              <a:t>After the 5-fold CV the best BERT and </a:t>
            </a:r>
            <a:r>
              <a:rPr lang="en-US" dirty="0" err="1"/>
              <a:t>RoBERta</a:t>
            </a:r>
            <a:r>
              <a:rPr lang="en-US" dirty="0"/>
              <a:t> models are presented on the bottom table. For BERT </a:t>
            </a:r>
            <a:r>
              <a:rPr lang="en-US" dirty="0" err="1"/>
              <a:t>b.s</a:t>
            </a:r>
            <a:r>
              <a:rPr lang="en-US" dirty="0"/>
              <a:t> of 16, learning rate of 5 by ten to the -5  and </a:t>
            </a:r>
            <a:r>
              <a:rPr lang="en-US" dirty="0" err="1"/>
              <a:t>w.d</a:t>
            </a:r>
            <a:r>
              <a:rPr lang="en-US" dirty="0"/>
              <a:t> of 0.2</a:t>
            </a:r>
          </a:p>
          <a:p>
            <a:r>
              <a:rPr lang="en-US" dirty="0"/>
              <a:t>		For </a:t>
            </a:r>
            <a:r>
              <a:rPr lang="en-US" dirty="0" err="1"/>
              <a:t>RoBERTa</a:t>
            </a:r>
            <a:r>
              <a:rPr lang="en-US" dirty="0"/>
              <a:t> </a:t>
            </a:r>
            <a:r>
              <a:rPr lang="en-US" dirty="0" err="1"/>
              <a:t>b.s.</a:t>
            </a:r>
            <a:r>
              <a:rPr lang="en-US" dirty="0"/>
              <a:t> of 8, 2 by ten to the minus 5 And 0.3</a:t>
            </a:r>
          </a:p>
        </p:txBody>
      </p:sp>
      <p:sp>
        <p:nvSpPr>
          <p:cNvPr id="4" name="Slide Number Placeholder 3"/>
          <p:cNvSpPr>
            <a:spLocks noGrp="1"/>
          </p:cNvSpPr>
          <p:nvPr>
            <p:ph type="sldNum" sz="quarter" idx="5"/>
          </p:nvPr>
        </p:nvSpPr>
        <p:spPr/>
        <p:txBody>
          <a:bodyPr/>
          <a:lstStyle/>
          <a:p>
            <a:fld id="{EBD6B810-DB60-4AAB-8241-C7651DC9EF71}" type="slidenum">
              <a:rPr lang="el-GR" smtClean="0"/>
              <a:pPr/>
              <a:t>15</a:t>
            </a:fld>
            <a:endParaRPr lang="el-GR"/>
          </a:p>
        </p:txBody>
      </p:sp>
    </p:spTree>
    <p:extLst>
      <p:ext uri="{BB962C8B-B14F-4D97-AF65-F5344CB8AC3E}">
        <p14:creationId xmlns:p14="http://schemas.microsoft.com/office/powerpoint/2010/main" val="2655373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the original data:</a:t>
            </a:r>
          </a:p>
          <a:p>
            <a:r>
              <a:rPr lang="en-US" dirty="0"/>
              <a:t>I performed the 10-fold CV with identical settings of </a:t>
            </a:r>
            <a:r>
              <a:rPr lang="en-US" dirty="0" err="1"/>
              <a:t>Buechel</a:t>
            </a:r>
            <a:r>
              <a:rPr lang="en-US" dirty="0"/>
              <a:t> for comparability.</a:t>
            </a:r>
          </a:p>
          <a:p>
            <a:r>
              <a:rPr lang="en-US" dirty="0"/>
              <a:t>The baselines are </a:t>
            </a:r>
            <a:r>
              <a:rPr lang="en-US" dirty="0" err="1"/>
              <a:t>wth</a:t>
            </a:r>
            <a:r>
              <a:rPr lang="en-US" dirty="0"/>
              <a:t> orange color and the BERT and </a:t>
            </a:r>
            <a:r>
              <a:rPr lang="en-US" dirty="0" err="1"/>
              <a:t>ROBERTa</a:t>
            </a:r>
            <a:r>
              <a:rPr lang="en-US" dirty="0"/>
              <a:t> with the pink.</a:t>
            </a:r>
          </a:p>
          <a:p>
            <a:r>
              <a:rPr lang="en-US" dirty="0"/>
              <a:t>As we see both models achieve an improvement of approximately 10% on the average of EC and PD on top of the best baseline of CNN. With BERT being the highest in both</a:t>
            </a:r>
          </a:p>
          <a:p>
            <a:r>
              <a:rPr lang="en-US" dirty="0"/>
              <a:t>The improvement is smaller on the task of distress than empathy.</a:t>
            </a:r>
          </a:p>
          <a:p>
            <a:r>
              <a:rPr lang="en-US" dirty="0"/>
              <a:t>I then predicted on the test set. Again the models performed close to each other. With BERT being higher on PD in a significant way as the t-test shows with a p-value smaller than 0.005. But </a:t>
            </a:r>
            <a:r>
              <a:rPr lang="en-US" dirty="0" err="1"/>
              <a:t>RoBERta</a:t>
            </a:r>
            <a:r>
              <a:rPr lang="en-US" dirty="0"/>
              <a:t> has a higher correlation on EC and on average score, going against the results of the 10-fold.</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16</a:t>
            </a:fld>
            <a:endParaRPr lang="el-GR"/>
          </a:p>
        </p:txBody>
      </p:sp>
    </p:spTree>
    <p:extLst>
      <p:ext uri="{BB962C8B-B14F-4D97-AF65-F5344CB8AC3E}">
        <p14:creationId xmlns:p14="http://schemas.microsoft.com/office/powerpoint/2010/main" val="1584919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present the scatter plots of the test set prediction for BERT in both tasks. </a:t>
            </a:r>
          </a:p>
          <a:p>
            <a:r>
              <a:rPr lang="en-US" dirty="0"/>
              <a:t>Y-</a:t>
            </a:r>
            <a:r>
              <a:rPr lang="en-US" dirty="0" err="1"/>
              <a:t>axist</a:t>
            </a:r>
            <a:r>
              <a:rPr lang="en-US" dirty="0"/>
              <a:t> are the predicted scores and on X are the true scores. Left is empathy and right is distress.</a:t>
            </a:r>
          </a:p>
          <a:p>
            <a:r>
              <a:rPr lang="en-US" dirty="0"/>
              <a:t>As we see on the Y-axis, the model on empathy does not predict scores above 5 and on PD scores above 6, but both scores should vary until 7.</a:t>
            </a:r>
          </a:p>
          <a:p>
            <a:r>
              <a:rPr lang="en-US" dirty="0"/>
              <a:t>This might be caused by existence of more instances close to 1</a:t>
            </a:r>
          </a:p>
          <a:p>
            <a:r>
              <a:rPr lang="en-US" dirty="0"/>
              <a:t>Another explanation is the self-evaluation of people, which might confuse the models as not all people express the same way, which was supported after I reviewed some of the bad predictions.</a:t>
            </a:r>
          </a:p>
          <a:p>
            <a:r>
              <a:rPr lang="en-US" dirty="0"/>
              <a:t>In some cases the self-evaluated scores were far from what I expected after seeing the comment.</a:t>
            </a:r>
          </a:p>
        </p:txBody>
      </p:sp>
      <p:sp>
        <p:nvSpPr>
          <p:cNvPr id="4" name="Slide Number Placeholder 3"/>
          <p:cNvSpPr>
            <a:spLocks noGrp="1"/>
          </p:cNvSpPr>
          <p:nvPr>
            <p:ph type="sldNum" sz="quarter" idx="5"/>
          </p:nvPr>
        </p:nvSpPr>
        <p:spPr/>
        <p:txBody>
          <a:bodyPr/>
          <a:lstStyle/>
          <a:p>
            <a:fld id="{EBD6B810-DB60-4AAB-8241-C7651DC9EF71}" type="slidenum">
              <a:rPr lang="el-GR" smtClean="0"/>
              <a:pPr/>
              <a:t>17</a:t>
            </a:fld>
            <a:endParaRPr lang="el-GR"/>
          </a:p>
        </p:txBody>
      </p:sp>
    </p:spTree>
    <p:extLst>
      <p:ext uri="{BB962C8B-B14F-4D97-AF65-F5344CB8AC3E}">
        <p14:creationId xmlns:p14="http://schemas.microsoft.com/office/powerpoint/2010/main" val="834625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continue with the </a:t>
            </a:r>
            <a:r>
              <a:rPr lang="en-US" dirty="0" err="1"/>
              <a:t>modles</a:t>
            </a:r>
            <a:r>
              <a:rPr lang="en-US" dirty="0"/>
              <a:t> applied on the augmented data</a:t>
            </a:r>
          </a:p>
          <a:p>
            <a:r>
              <a:rPr lang="en-US" dirty="0"/>
              <a:t>The data augmentation methods are:</a:t>
            </a:r>
          </a:p>
          <a:p>
            <a:r>
              <a:rPr lang="en-US" dirty="0"/>
              <a:t>EDA, in which randomly replaces words with its synonyms or deletes them,</a:t>
            </a:r>
          </a:p>
          <a:p>
            <a:r>
              <a:rPr lang="en-US" dirty="0"/>
              <a:t>BT, which translates the text into another language and then back to English</a:t>
            </a:r>
          </a:p>
          <a:p>
            <a:r>
              <a:rPr lang="en-US" dirty="0"/>
              <a:t>Contextualized word augmentation. Which Randomly selects word to be replaced and uses context to replace it not synonym</a:t>
            </a:r>
          </a:p>
          <a:p>
            <a:r>
              <a:rPr lang="en-US" dirty="0"/>
              <a:t>I will use the same settings for the models as before.</a:t>
            </a:r>
          </a:p>
          <a:p>
            <a:r>
              <a:rPr lang="en-US" dirty="0"/>
              <a:t>I tries two different ideas. First, I augmented the whole dataset using each method.</a:t>
            </a:r>
          </a:p>
          <a:p>
            <a:r>
              <a:rPr lang="en-US" dirty="0"/>
              <a:t>Second, I augmented only the instances with a score &gt;4 to reduce the unbalanced, in this trial I will use one more method: just duplicating the sentences</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18</a:t>
            </a:fld>
            <a:endParaRPr lang="el-GR"/>
          </a:p>
        </p:txBody>
      </p:sp>
    </p:spTree>
    <p:extLst>
      <p:ext uri="{BB962C8B-B14F-4D97-AF65-F5344CB8AC3E}">
        <p14:creationId xmlns:p14="http://schemas.microsoft.com/office/powerpoint/2010/main" val="122313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present the results of 10-fold CV on both trials. Left is for all data and right for instance above 4.</a:t>
            </a:r>
          </a:p>
          <a:p>
            <a:r>
              <a:rPr lang="en-US" dirty="0"/>
              <a:t> From both tables we can observe that the results are close for all methods, but there is no improvement compared to the models without a data augmentation methods, where </a:t>
            </a:r>
            <a:r>
              <a:rPr lang="en-US" dirty="0" err="1"/>
              <a:t>BERt</a:t>
            </a:r>
            <a:r>
              <a:rPr lang="en-US" dirty="0"/>
              <a:t> averaged 0.466.  </a:t>
            </a:r>
          </a:p>
          <a:p>
            <a:r>
              <a:rPr lang="en-US" dirty="0"/>
              <a:t>I chose on model from each trial to use on the test set. On the whole augmented the best model is the </a:t>
            </a:r>
            <a:r>
              <a:rPr lang="en-US" dirty="0" err="1"/>
              <a:t>RoBERta</a:t>
            </a:r>
            <a:r>
              <a:rPr lang="en-US" dirty="0"/>
              <a:t> </a:t>
            </a:r>
            <a:r>
              <a:rPr lang="en-US" dirty="0" err="1"/>
              <a:t>eda</a:t>
            </a:r>
            <a:r>
              <a:rPr lang="en-US" dirty="0"/>
              <a:t> with a 0.4613 and for the instance above 4 the best model is the BERT balanced with a score of 0.4598, which is the model where I duplicated the sentences.</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19</a:t>
            </a:fld>
            <a:endParaRPr lang="el-GR"/>
          </a:p>
        </p:txBody>
      </p:sp>
    </p:spTree>
    <p:extLst>
      <p:ext uri="{BB962C8B-B14F-4D97-AF65-F5344CB8AC3E}">
        <p14:creationId xmlns:p14="http://schemas.microsoft.com/office/powerpoint/2010/main" val="167927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a:t>
            </a:r>
            <a:r>
              <a:rPr lang="el-GR" dirty="0"/>
              <a:t> </a:t>
            </a:r>
            <a:r>
              <a:rPr lang="en-US" dirty="0"/>
              <a:t>us take a look into the structure of the presentation.</a:t>
            </a:r>
          </a:p>
          <a:p>
            <a:r>
              <a:rPr lang="en-US" dirty="0"/>
              <a:t>I start with the introduction to the topic. Then I will continue with the first and second research question on the second and third part.</a:t>
            </a:r>
          </a:p>
          <a:p>
            <a:r>
              <a:rPr lang="en-US" dirty="0"/>
              <a:t>Next I continue with proposing future work and finally I present my conclusions.</a:t>
            </a:r>
            <a:endParaRPr lang="LID4096" dirty="0"/>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a:t>
            </a:fld>
            <a:endParaRPr lang="el-GR"/>
          </a:p>
        </p:txBody>
      </p:sp>
    </p:spTree>
    <p:extLst>
      <p:ext uri="{BB962C8B-B14F-4D97-AF65-F5344CB8AC3E}">
        <p14:creationId xmlns:p14="http://schemas.microsoft.com/office/powerpoint/2010/main" val="22527343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 set results appear on these tables. The BERT balanced model achieved the highest average </a:t>
            </a:r>
            <a:r>
              <a:rPr lang="en-US" dirty="0" err="1"/>
              <a:t>pearson’s</a:t>
            </a:r>
            <a:r>
              <a:rPr lang="en-US" dirty="0"/>
              <a:t> R correlation score and it was the highest in both EC and PD compared to all models.</a:t>
            </a:r>
          </a:p>
          <a:p>
            <a:endParaRPr lang="en-US" dirty="0"/>
          </a:p>
          <a:p>
            <a:r>
              <a:rPr lang="en-US" dirty="0"/>
              <a:t>The significance test that followed between BERT from the original dataset and BERT balanced shows that the difference is significant in both cases.</a:t>
            </a:r>
          </a:p>
          <a:p>
            <a:r>
              <a:rPr lang="en-US" dirty="0"/>
              <a:t>I choose the t-</a:t>
            </a:r>
            <a:r>
              <a:rPr lang="en-US" dirty="0" err="1"/>
              <a:t>tst</a:t>
            </a:r>
            <a:r>
              <a:rPr lang="en-US" dirty="0"/>
              <a:t> against the BERT because it was significant better than the original </a:t>
            </a:r>
            <a:r>
              <a:rPr lang="en-US" dirty="0" err="1"/>
              <a:t>RoBERta</a:t>
            </a:r>
            <a:r>
              <a:rPr lang="en-US" dirty="0"/>
              <a:t> on the task of PD.</a:t>
            </a:r>
          </a:p>
          <a:p>
            <a:br>
              <a:rPr lang="en-US" dirty="0"/>
            </a:br>
            <a:r>
              <a:rPr lang="en-US" dirty="0"/>
              <a:t>The average correlation is almost at 0.5 which would have made it strong</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20</a:t>
            </a:fld>
            <a:endParaRPr lang="el-GR"/>
          </a:p>
        </p:txBody>
      </p:sp>
    </p:spTree>
    <p:extLst>
      <p:ext uri="{BB962C8B-B14F-4D97-AF65-F5344CB8AC3E}">
        <p14:creationId xmlns:p14="http://schemas.microsoft.com/office/powerpoint/2010/main" val="1447358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present the scatter plots of BERT balanced. We see that the model now has improved its behavior and predicts values around 6 at EC,  at PD we see no difference than before, except a strong correlation higher than 0.5678</a:t>
            </a:r>
          </a:p>
          <a:p>
            <a:r>
              <a:rPr lang="en-US" dirty="0"/>
              <a:t>These finds lead me to decide on the BERT balanced model to be used on the </a:t>
            </a:r>
            <a:r>
              <a:rPr lang="en-US" dirty="0" err="1"/>
              <a:t>s.r.q</a:t>
            </a:r>
            <a:r>
              <a:rPr lang="en-US" dirty="0"/>
              <a:t>, as it shows better predictive ability and it is significantly better on the test set.</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21</a:t>
            </a:fld>
            <a:endParaRPr lang="el-GR"/>
          </a:p>
        </p:txBody>
      </p:sp>
    </p:spTree>
    <p:extLst>
      <p:ext uri="{BB962C8B-B14F-4D97-AF65-F5344CB8AC3E}">
        <p14:creationId xmlns:p14="http://schemas.microsoft.com/office/powerpoint/2010/main" val="1928495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on the discussion part of this research question. First I should answer my </a:t>
            </a:r>
            <a:r>
              <a:rPr lang="en-US" dirty="0" err="1"/>
              <a:t>r.q</a:t>
            </a:r>
            <a:r>
              <a:rPr lang="en-US" dirty="0"/>
              <a:t>. stating that the </a:t>
            </a:r>
            <a:r>
              <a:rPr lang="en-US" dirty="0" err="1"/>
              <a:t>transforomer</a:t>
            </a:r>
            <a:r>
              <a:rPr lang="en-US" dirty="0"/>
              <a:t> architecture is capable of predicting the EC and PD scores of reaction comments of news stories, as the models achieved higher average correlation than the baselines. </a:t>
            </a:r>
          </a:p>
          <a:p>
            <a:r>
              <a:rPr lang="en-US" dirty="0"/>
              <a:t>The best model almost achieved a strong correlation on the test set.</a:t>
            </a:r>
          </a:p>
          <a:p>
            <a:r>
              <a:rPr lang="en-US" dirty="0"/>
              <a:t>These results might not appear as strong, but I argue that they are because the task at hand had an increased difficulty.</a:t>
            </a:r>
          </a:p>
          <a:p>
            <a:r>
              <a:rPr lang="en-US" dirty="0"/>
              <a:t>First the dataset had a small number of instances 1860</a:t>
            </a:r>
          </a:p>
          <a:p>
            <a:r>
              <a:rPr lang="en-US" dirty="0"/>
              <a:t>Second the scores were self-evaluated and because not all people express similarly comments might not correlate with what we expected for their scores and for such a number of instances these outliers could act as noise.</a:t>
            </a:r>
          </a:p>
          <a:p>
            <a:endParaRPr lang="en-US" dirty="0"/>
          </a:p>
          <a:p>
            <a:r>
              <a:rPr lang="en-US" dirty="0"/>
              <a:t>In addition data augmentation </a:t>
            </a:r>
            <a:r>
              <a:rPr lang="en-US" dirty="0" err="1"/>
              <a:t>methdos</a:t>
            </a:r>
            <a:r>
              <a:rPr lang="en-US" dirty="0"/>
              <a:t> did not offer any improvement, which comes in agreement with the research of </a:t>
            </a:r>
            <a:r>
              <a:rPr lang="en-US" dirty="0" err="1"/>
              <a:t>Longpre</a:t>
            </a:r>
            <a:r>
              <a:rPr lang="en-US" dirty="0"/>
              <a:t> which shows negative effects of methods such as EDA and BT on pre-trained transformers.</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22</a:t>
            </a:fld>
            <a:endParaRPr lang="el-GR"/>
          </a:p>
        </p:txBody>
      </p:sp>
    </p:spTree>
    <p:extLst>
      <p:ext uri="{BB962C8B-B14F-4D97-AF65-F5344CB8AC3E}">
        <p14:creationId xmlns:p14="http://schemas.microsoft.com/office/powerpoint/2010/main" val="3065558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to the second research question</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23</a:t>
            </a:fld>
            <a:endParaRPr lang="el-GR"/>
          </a:p>
        </p:txBody>
      </p:sp>
    </p:spTree>
    <p:extLst>
      <p:ext uri="{BB962C8B-B14F-4D97-AF65-F5344CB8AC3E}">
        <p14:creationId xmlns:p14="http://schemas.microsoft.com/office/powerpoint/2010/main" val="3448167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 will present some characteristics of these two social media platforms.</a:t>
            </a:r>
          </a:p>
          <a:p>
            <a:endParaRPr lang="en-US" dirty="0"/>
          </a:p>
          <a:p>
            <a:r>
              <a:rPr lang="en-US" dirty="0"/>
              <a:t>Reddit: Reddit structure is like a forum with subcommunities, called subreddits, which have their own theme and rules.  Users can join them and  there  they can post or comment on the post.</a:t>
            </a:r>
          </a:p>
          <a:p>
            <a:r>
              <a:rPr lang="en-US" dirty="0"/>
              <a:t>	There is no length limit</a:t>
            </a:r>
          </a:p>
          <a:p>
            <a:r>
              <a:rPr lang="en-US" dirty="0"/>
              <a:t>Twitter: microblogging platform, users choose who to follow and all tweets from the users they follow appear on their timeline, users can Tweet (create post), retweet or reply on tweet.</a:t>
            </a:r>
          </a:p>
          <a:p>
            <a:r>
              <a:rPr lang="en-US" dirty="0"/>
              <a:t>	Tweets have a limit of 280 characters.</a:t>
            </a:r>
          </a:p>
          <a:p>
            <a:endParaRPr lang="en-US" dirty="0"/>
          </a:p>
          <a:p>
            <a:r>
              <a:rPr lang="en-US" dirty="0"/>
              <a:t>So, On reddit it is easier to identify the comments about an </a:t>
            </a:r>
            <a:r>
              <a:rPr lang="en-US" dirty="0" err="1"/>
              <a:t>article,as</a:t>
            </a:r>
            <a:r>
              <a:rPr lang="en-US" dirty="0"/>
              <a:t> users will comment on the article post. But on Twitter is more difficult because its users comments on their timeline and there is no central place to gather them.</a:t>
            </a:r>
          </a:p>
          <a:p>
            <a:r>
              <a:rPr lang="en-US" dirty="0"/>
              <a:t>	</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24</a:t>
            </a:fld>
            <a:endParaRPr lang="el-GR"/>
          </a:p>
        </p:txBody>
      </p:sp>
    </p:spTree>
    <p:extLst>
      <p:ext uri="{BB962C8B-B14F-4D97-AF65-F5344CB8AC3E}">
        <p14:creationId xmlns:p14="http://schemas.microsoft.com/office/powerpoint/2010/main" val="3608098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there was no dataset available that allowed me to compare R &amp; T, I created one.</a:t>
            </a:r>
            <a:br>
              <a:rPr lang="en-US" dirty="0"/>
            </a:br>
            <a:r>
              <a:rPr lang="en-US" dirty="0"/>
              <a:t>I first started with reddit as it is easier to select articles.</a:t>
            </a:r>
          </a:p>
          <a:p>
            <a:r>
              <a:rPr lang="en-US" dirty="0"/>
              <a:t>From news subreddits of (news, </a:t>
            </a:r>
            <a:r>
              <a:rPr lang="en-US" dirty="0" err="1"/>
              <a:t>worldnews</a:t>
            </a:r>
            <a:r>
              <a:rPr lang="en-US" dirty="0"/>
              <a:t>, politics) I daily scanned the hot pages (trending), selected the articles that have over 1000 comments, which is a arbitrary threshold set  to keep articles that show enough interaction and to restrain the number of queries on Twitter because it’s a slow process, the n I crawl the immediate comments to the article.</a:t>
            </a:r>
          </a:p>
          <a:p>
            <a:endParaRPr lang="en-US" dirty="0"/>
          </a:p>
          <a:p>
            <a:r>
              <a:rPr lang="en-US" dirty="0"/>
              <a:t>For twitter, One has to form queries to find tweets that match them. I decided to create queries that aim for high precision, so I used the </a:t>
            </a:r>
            <a:r>
              <a:rPr lang="en-US" dirty="0" err="1"/>
              <a:t>url</a:t>
            </a:r>
            <a:r>
              <a:rPr lang="en-US" dirty="0"/>
              <a:t> or the whole title of the article and also crawled the replies to these tweets, or replies to retweets. </a:t>
            </a:r>
          </a:p>
          <a:p>
            <a:r>
              <a:rPr lang="en-US" dirty="0"/>
              <a:t>Additionally, I used cosine similarity to avoid tweets that are very similar to the title, with a threshold of 0.85 which is an arbitrary number and also avoided retweets but kept their replies</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25</a:t>
            </a:fld>
            <a:endParaRPr lang="el-GR"/>
          </a:p>
        </p:txBody>
      </p:sp>
    </p:spTree>
    <p:extLst>
      <p:ext uri="{BB962C8B-B14F-4D97-AF65-F5344CB8AC3E}">
        <p14:creationId xmlns:p14="http://schemas.microsoft.com/office/powerpoint/2010/main" val="1369957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dataset was completed I had crawled comments from 406 articles, for most dates between the 7</a:t>
            </a:r>
            <a:r>
              <a:rPr lang="en-US" baseline="30000" dirty="0"/>
              <a:t>th</a:t>
            </a:r>
            <a:r>
              <a:rPr lang="en-US" dirty="0"/>
              <a:t> of April until the 9</a:t>
            </a:r>
            <a:r>
              <a:rPr lang="en-US" baseline="30000" dirty="0"/>
              <a:t>th</a:t>
            </a:r>
            <a:r>
              <a:rPr lang="en-US" dirty="0"/>
              <a:t> of may.</a:t>
            </a:r>
          </a:p>
          <a:p>
            <a:r>
              <a:rPr lang="en-US" dirty="0"/>
              <a:t>The dataset includes 143 unique news sources, but 204 articles out of the 406 belong to the 9 most crawled news sources.</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26</a:t>
            </a:fld>
            <a:endParaRPr lang="el-GR"/>
          </a:p>
        </p:txBody>
      </p:sp>
    </p:spTree>
    <p:extLst>
      <p:ext uri="{BB962C8B-B14F-4D97-AF65-F5344CB8AC3E}">
        <p14:creationId xmlns:p14="http://schemas.microsoft.com/office/powerpoint/2010/main" val="1929000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preprocessing stage for the comments, which included  emoji replacement, removal of empty text, removal html characters, usernames and the similarity check, the dataset includes 218,424  reddit comments, with approximately 540 comments per article.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Twitter on the other hand, I crawled approximately 31 tweets per article. This is a result of my decision for precision.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27</a:t>
            </a:fld>
            <a:endParaRPr lang="el-GR"/>
          </a:p>
        </p:txBody>
      </p:sp>
    </p:spTree>
    <p:extLst>
      <p:ext uri="{BB962C8B-B14F-4D97-AF65-F5344CB8AC3E}">
        <p14:creationId xmlns:p14="http://schemas.microsoft.com/office/powerpoint/2010/main" val="4945237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analyzing the data at hand It was time for predicting on the crawled comments using the BERT balanced model.</a:t>
            </a:r>
          </a:p>
          <a:p>
            <a:r>
              <a:rPr lang="en-US" dirty="0"/>
              <a:t>For both reddit and twitter, I predicted the EC and PD scores on each comment of an article and average it per article.</a:t>
            </a:r>
          </a:p>
          <a:p>
            <a:r>
              <a:rPr lang="en-US" dirty="0"/>
              <a:t>The first table, includes for Reddit with blue and Twitter with orange the EC and PD means and standard deviation, on the whole dataset and on the subreddit level.</a:t>
            </a:r>
          </a:p>
          <a:p>
            <a:endParaRPr lang="en-US" dirty="0"/>
          </a:p>
          <a:p>
            <a:r>
              <a:rPr lang="en-US" dirty="0"/>
              <a:t>WE observe that for all cases, either per subreddit or in a wholistic way,  there is a constant difference with Twitter having higher scores on EC and PD.</a:t>
            </a:r>
          </a:p>
          <a:p>
            <a:r>
              <a:rPr lang="en-US" dirty="0"/>
              <a:t>I performed paired t-test for significance testing on both subreddit level and on the whole data and every difference is significant</a:t>
            </a:r>
          </a:p>
          <a:p>
            <a:r>
              <a:rPr lang="en-US" sz="1800" b="0" i="0" u="none" strike="noStrike" baseline="0" dirty="0">
                <a:latin typeface="CMR12"/>
              </a:rPr>
              <a:t>.</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28</a:t>
            </a:fld>
            <a:endParaRPr lang="el-GR"/>
          </a:p>
        </p:txBody>
      </p:sp>
    </p:spTree>
    <p:extLst>
      <p:ext uri="{BB962C8B-B14F-4D97-AF65-F5344CB8AC3E}">
        <p14:creationId xmlns:p14="http://schemas.microsoft.com/office/powerpoint/2010/main" val="1970888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the discussion of this question.</a:t>
            </a:r>
          </a:p>
          <a:p>
            <a:r>
              <a:rPr lang="en-US" dirty="0"/>
              <a:t>So, Twitter has higher average EC and PD scores per article compared to Reddit validating only half my hypothesis.</a:t>
            </a:r>
          </a:p>
          <a:p>
            <a:r>
              <a:rPr lang="en-US" dirty="0"/>
              <a:t>As I had hypothesized that Twitter would have a lower PD compared to Reddit.</a:t>
            </a:r>
          </a:p>
          <a:p>
            <a:endParaRPr lang="en-US" dirty="0"/>
          </a:p>
          <a:p>
            <a:r>
              <a:rPr lang="en-US" dirty="0"/>
              <a:t>Some assumptions needed to be made for this question, these are that with the replacement of emojis do not lose information</a:t>
            </a:r>
          </a:p>
          <a:p>
            <a:r>
              <a:rPr lang="en-US" dirty="0"/>
              <a:t>And that the tweets that were not crawled do not affect the result</a:t>
            </a:r>
          </a:p>
          <a:p>
            <a:endParaRPr lang="en-US" dirty="0"/>
          </a:p>
          <a:p>
            <a:r>
              <a:rPr lang="en-US" dirty="0"/>
              <a:t>So this study has limitations due to these assumption and additionally there are no user information, making it a possible explanation of the difference.</a:t>
            </a:r>
          </a:p>
          <a:p>
            <a:r>
              <a:rPr lang="en-US" dirty="0"/>
              <a:t>Priya though with her study attributed the difference in bias and in extreme views due to the way these platforms are constructed and function and ruled out the population factor.</a:t>
            </a:r>
          </a:p>
          <a:p>
            <a:endParaRPr lang="en-US" dirty="0"/>
          </a:p>
          <a:p>
            <a:r>
              <a:rPr lang="en-US" dirty="0"/>
              <a:t>This study adds to the evidence that the social media platforms affect users behavior and in this case affect their EC and PD levels</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29</a:t>
            </a:fld>
            <a:endParaRPr lang="el-GR"/>
          </a:p>
        </p:txBody>
      </p:sp>
    </p:spTree>
    <p:extLst>
      <p:ext uri="{BB962C8B-B14F-4D97-AF65-F5344CB8AC3E}">
        <p14:creationId xmlns:p14="http://schemas.microsoft.com/office/powerpoint/2010/main" val="3995226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into the introduction</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3</a:t>
            </a:fld>
            <a:endParaRPr lang="el-GR"/>
          </a:p>
        </p:txBody>
      </p:sp>
    </p:spTree>
    <p:extLst>
      <p:ext uri="{BB962C8B-B14F-4D97-AF65-F5344CB8AC3E}">
        <p14:creationId xmlns:p14="http://schemas.microsoft.com/office/powerpoint/2010/main" val="34965625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continue with the proposed Future work</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30</a:t>
            </a:fld>
            <a:endParaRPr lang="el-GR"/>
          </a:p>
        </p:txBody>
      </p:sp>
    </p:spTree>
    <p:extLst>
      <p:ext uri="{BB962C8B-B14F-4D97-AF65-F5344CB8AC3E}">
        <p14:creationId xmlns:p14="http://schemas.microsoft.com/office/powerpoint/2010/main" val="3870899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first research question.</a:t>
            </a:r>
          </a:p>
          <a:p>
            <a:r>
              <a:rPr lang="en-US" dirty="0"/>
              <a:t>As the dataset … had a small number of instances an enlargement of it or a new dataset that includes more instances will be beneficial.</a:t>
            </a:r>
          </a:p>
          <a:p>
            <a:r>
              <a:rPr lang="en-US" dirty="0"/>
              <a:t>Additionally, as this study was based on self-evaluation It would be interesting to compare these results with a third-party evaluation using the same empathetic theory, so we have an understanding on what someone wants to express and what others receive.</a:t>
            </a:r>
          </a:p>
          <a:p>
            <a:r>
              <a:rPr lang="en-US" dirty="0"/>
              <a:t>Finally, a comparative study of the different theories of empathy would be interesting to help breaching the gap</a:t>
            </a:r>
          </a:p>
          <a:p>
            <a:endParaRPr lang="en-US" dirty="0"/>
          </a:p>
          <a:p>
            <a:r>
              <a:rPr lang="en-US" dirty="0"/>
              <a:t>For the second </a:t>
            </a:r>
            <a:r>
              <a:rPr lang="en-US" dirty="0" err="1"/>
              <a:t>r.q</a:t>
            </a:r>
            <a:r>
              <a:rPr lang="en-US" dirty="0"/>
              <a:t>.</a:t>
            </a:r>
          </a:p>
          <a:p>
            <a:r>
              <a:rPr lang="en-US" dirty="0"/>
              <a:t>The creation of a dataset that aims for recall and not precision would be also interesting to see if the difference here holds.</a:t>
            </a:r>
          </a:p>
          <a:p>
            <a:r>
              <a:rPr lang="en-US" dirty="0" err="1"/>
              <a:t>Additonaly</a:t>
            </a:r>
            <a:r>
              <a:rPr lang="en-US" dirty="0"/>
              <a:t>, A study between different news sources on the same topic would be interesting to observe how the readers of different sources feel..</a:t>
            </a:r>
          </a:p>
          <a:p>
            <a:endParaRPr lang="en-US"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31</a:t>
            </a:fld>
            <a:endParaRPr lang="el-GR"/>
          </a:p>
        </p:txBody>
      </p:sp>
    </p:spTree>
    <p:extLst>
      <p:ext uri="{BB962C8B-B14F-4D97-AF65-F5344CB8AC3E}">
        <p14:creationId xmlns:p14="http://schemas.microsoft.com/office/powerpoint/2010/main" val="1512723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conclusion</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32</a:t>
            </a:fld>
            <a:endParaRPr lang="el-GR"/>
          </a:p>
        </p:txBody>
      </p:sp>
    </p:spTree>
    <p:extLst>
      <p:ext uri="{BB962C8B-B14F-4D97-AF65-F5344CB8AC3E}">
        <p14:creationId xmlns:p14="http://schemas.microsoft.com/office/powerpoint/2010/main" val="3651737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Transformers are able to predict the EC and PD scores</a:t>
            </a:r>
          </a:p>
          <a:p>
            <a:r>
              <a:rPr lang="en-US" dirty="0"/>
              <a:t>Data augmentation methods do not work for pre-trained models even with a very small number of instances</a:t>
            </a:r>
          </a:p>
          <a:p>
            <a:endParaRPr lang="en-US" dirty="0"/>
          </a:p>
          <a:p>
            <a:r>
              <a:rPr lang="en-US" dirty="0"/>
              <a:t>I constructed a dataset which I will share upon a 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entury Gothic" pitchFamily="34" charset="0"/>
              </a:rPr>
              <a:t>Evidence that Twitter users have higher scores of EC and PD compared to Reddit users after they have read the same news 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entury Gothic" pitchFamily="34" charset="0"/>
              </a:rPr>
              <a:t>Leading me to conclude that the social media platforms should be monitored more, as majority of people use them and they affect in unknown ways.</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33</a:t>
            </a:fld>
            <a:endParaRPr lang="el-GR"/>
          </a:p>
        </p:txBody>
      </p:sp>
    </p:spTree>
    <p:extLst>
      <p:ext uri="{BB962C8B-B14F-4D97-AF65-F5344CB8AC3E}">
        <p14:creationId xmlns:p14="http://schemas.microsoft.com/office/powerpoint/2010/main" val="2645540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start with the question why detect empathy.</a:t>
            </a:r>
          </a:p>
          <a:p>
            <a:endParaRPr lang="en-US" dirty="0"/>
          </a:p>
          <a:p>
            <a:r>
              <a:rPr lang="en-US" dirty="0"/>
              <a:t>Empathy is linked to affective computing, the field of study concerned with the creation of systems with emotional intelligence</a:t>
            </a:r>
          </a:p>
          <a:p>
            <a:r>
              <a:rPr lang="en-US" dirty="0"/>
              <a:t>According to psychology, understanding and simulating empathy is a key part of emotional intelligence, so detecting empathy is a first step into that direction.</a:t>
            </a:r>
          </a:p>
          <a:p>
            <a:endParaRPr lang="en-US" dirty="0"/>
          </a:p>
          <a:p>
            <a:r>
              <a:rPr lang="en-US" dirty="0"/>
              <a:t>In addition, there are multiple applications for empathy detection systems from education with assisted learning, to healthcare with emotional support to human computer interaction and more.</a:t>
            </a:r>
          </a:p>
          <a:p>
            <a:r>
              <a:rPr lang="en-US" dirty="0"/>
              <a:t>In my case, I was very interested to apply empathy detection on social media.</a:t>
            </a:r>
          </a:p>
          <a:p>
            <a:endParaRPr lang="en-US" dirty="0"/>
          </a:p>
          <a:p>
            <a:r>
              <a:rPr lang="en-US" dirty="0"/>
              <a:t>Also, today with the advances in computation both in hardware and in software, we are able to study complex constructs such as empathy.</a:t>
            </a:r>
          </a:p>
        </p:txBody>
      </p:sp>
      <p:sp>
        <p:nvSpPr>
          <p:cNvPr id="4" name="Slide Number Placeholder 3"/>
          <p:cNvSpPr>
            <a:spLocks noGrp="1"/>
          </p:cNvSpPr>
          <p:nvPr>
            <p:ph type="sldNum" sz="quarter" idx="5"/>
          </p:nvPr>
        </p:nvSpPr>
        <p:spPr/>
        <p:txBody>
          <a:bodyPr/>
          <a:lstStyle/>
          <a:p>
            <a:fld id="{EBD6B810-DB60-4AAB-8241-C7651DC9EF71}" type="slidenum">
              <a:rPr lang="el-GR" smtClean="0"/>
              <a:pPr/>
              <a:t>4</a:t>
            </a:fld>
            <a:endParaRPr lang="el-GR"/>
          </a:p>
        </p:txBody>
      </p:sp>
    </p:spTree>
    <p:extLst>
      <p:ext uri="{BB962C8B-B14F-4D97-AF65-F5344CB8AC3E}">
        <p14:creationId xmlns:p14="http://schemas.microsoft.com/office/powerpoint/2010/main" val="199868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would be proper to define what empathy is. But we can not do that, as there exist ambiguity about the term in the fields of psychology and neuroscience.</a:t>
            </a:r>
          </a:p>
          <a:p>
            <a:br>
              <a:rPr lang="en-US" dirty="0">
                <a:sym typeface="Wingdings" panose="05000000000000000000" pitchFamily="2" charset="2"/>
              </a:rPr>
            </a:br>
            <a:r>
              <a:rPr lang="en-US" dirty="0">
                <a:sym typeface="Wingdings" panose="05000000000000000000" pitchFamily="2" charset="2"/>
              </a:rPr>
              <a:t>Cuff has detected 43 different conceptualizations in the literature, a situation that leads to the empathy detection studies with different definitions.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anose="05000000000000000000" pitchFamily="2" charset="2"/>
              </a:rPr>
              <a:t>The table includes the different definitions used  in text-based empathy detection papers</a:t>
            </a:r>
          </a:p>
          <a:p>
            <a:endParaRPr lang="en-US" dirty="0">
              <a:sym typeface="Wingdings" panose="05000000000000000000" pitchFamily="2" charset="2"/>
            </a:endParaRPr>
          </a:p>
          <a:p>
            <a:r>
              <a:rPr lang="en-US" dirty="0">
                <a:sym typeface="Wingdings" panose="05000000000000000000" pitchFamily="2" charset="2"/>
              </a:rPr>
              <a:t>The most popular ones are showing an active interest to understand and the theory of Batson which groups empathetic emotions into two categories, Empathetic concern and personal distress.</a:t>
            </a:r>
          </a:p>
          <a:p>
            <a:r>
              <a:rPr lang="en-US" dirty="0">
                <a:sym typeface="Wingdings" panose="05000000000000000000" pitchFamily="2" charset="2"/>
              </a:rPr>
              <a:t>EC includes the altruistic feelings like warmth or sympathy and PD category includes self-oriented feelings.</a:t>
            </a:r>
          </a:p>
          <a:p>
            <a:endParaRPr lang="en-US" dirty="0">
              <a:sym typeface="Wingdings" panose="05000000000000000000" pitchFamily="2" charset="2"/>
            </a:endParaRP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5</a:t>
            </a:fld>
            <a:endParaRPr lang="el-GR"/>
          </a:p>
        </p:txBody>
      </p:sp>
    </p:spTree>
    <p:extLst>
      <p:ext uri="{BB962C8B-B14F-4D97-AF65-F5344CB8AC3E}">
        <p14:creationId xmlns:p14="http://schemas.microsoft.com/office/powerpoint/2010/main" val="800350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thesis I focused on Text-based empathy detection.</a:t>
            </a:r>
          </a:p>
          <a:p>
            <a:r>
              <a:rPr lang="en-US" dirty="0"/>
              <a:t>There are two main motivations behind this. The first is I wanted to work on social media text data.</a:t>
            </a:r>
          </a:p>
          <a:p>
            <a:r>
              <a:rPr lang="en-US" dirty="0"/>
              <a:t>The majority of the population visit a social media platform daily, so research here is important.</a:t>
            </a:r>
          </a:p>
          <a:p>
            <a:r>
              <a:rPr lang="en-US" dirty="0"/>
              <a:t>People use social media platforms for multiple reasons</a:t>
            </a:r>
          </a:p>
          <a:p>
            <a:r>
              <a:rPr lang="en-US" dirty="0"/>
              <a:t>And there are evidence of negative effects of social media. Heavy social media usage is linked to depression and anxiety. People tend to change their </a:t>
            </a:r>
            <a:r>
              <a:rPr lang="en-US" dirty="0" err="1"/>
              <a:t>behaviour</a:t>
            </a:r>
            <a:r>
              <a:rPr lang="en-US" dirty="0"/>
              <a:t> depending on the platform they use and also there are evidence of election manipulation through social media (USA, Brexit)</a:t>
            </a:r>
          </a:p>
          <a:p>
            <a:endParaRPr lang="en-US" dirty="0"/>
          </a:p>
          <a:p>
            <a:r>
              <a:rPr lang="en-US" dirty="0"/>
              <a:t>In addition the advances of NLP, especially </a:t>
            </a:r>
            <a:r>
              <a:rPr lang="en-US" dirty="0" err="1"/>
              <a:t>transformrers</a:t>
            </a:r>
            <a:r>
              <a:rPr lang="en-US" dirty="0"/>
              <a:t>, which have become the state of the art models for many tasks, is a big motivation to work with textual data.</a:t>
            </a:r>
          </a:p>
          <a:p>
            <a:endParaRPr lang="en-US" dirty="0"/>
          </a:p>
          <a:p>
            <a:endParaRPr lang="en-US" dirty="0"/>
          </a:p>
          <a:p>
            <a:endParaRPr lang="en-US" dirty="0"/>
          </a:p>
          <a:p>
            <a:endParaRPr lang="en-US" dirty="0"/>
          </a:p>
          <a:p>
            <a:endParaRPr lang="en-US" dirty="0"/>
          </a:p>
          <a:p>
            <a:r>
              <a:rPr lang="en-US" dirty="0"/>
              <a:t> and the second is the advances of NLP, especially the Transformer architecture</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6</a:t>
            </a:fld>
            <a:endParaRPr lang="el-GR"/>
          </a:p>
        </p:txBody>
      </p:sp>
    </p:spTree>
    <p:extLst>
      <p:ext uri="{BB962C8B-B14F-4D97-AF65-F5344CB8AC3E}">
        <p14:creationId xmlns:p14="http://schemas.microsoft.com/office/powerpoint/2010/main" val="2048346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situation now in text-based empathy detection </a:t>
            </a:r>
          </a:p>
          <a:p>
            <a:r>
              <a:rPr lang="en-US" dirty="0"/>
              <a:t>The first paper on empathy detection was published 9 years ago by Xiao and his team. They were the only ones that worked on empathy detection the following years.</a:t>
            </a:r>
          </a:p>
          <a:p>
            <a:r>
              <a:rPr lang="en-US" dirty="0"/>
              <a:t>Their work was focused on counseling data: as empathy can be easily detected there.</a:t>
            </a:r>
          </a:p>
          <a:p>
            <a:r>
              <a:rPr lang="en-US" dirty="0"/>
              <a:t>The last 5 years empathy detection has moved to social media data, but mostly on platforms concerned with offering emotional support.</a:t>
            </a:r>
          </a:p>
          <a:p>
            <a:r>
              <a:rPr lang="en-US" dirty="0"/>
              <a:t>In all these studies there exist the ambiguity of the term of empathy.</a:t>
            </a:r>
          </a:p>
          <a:p>
            <a:endParaRPr lang="en-US" dirty="0"/>
          </a:p>
          <a:p>
            <a:r>
              <a:rPr lang="en-US" dirty="0"/>
              <a:t>A work that peaked my interest was the one by </a:t>
            </a:r>
            <a:r>
              <a:rPr lang="en-US" dirty="0" err="1"/>
              <a:t>Buechel</a:t>
            </a:r>
            <a:r>
              <a:rPr lang="en-US" dirty="0"/>
              <a:t> and his team about detecting empathy on comments about news articles.</a:t>
            </a:r>
          </a:p>
          <a:p>
            <a:r>
              <a:rPr lang="en-US" dirty="0"/>
              <a:t>This work was published close to the creation of </a:t>
            </a:r>
            <a:r>
              <a:rPr lang="en-US" dirty="0" err="1"/>
              <a:t>transforermes</a:t>
            </a:r>
            <a:r>
              <a:rPr lang="en-US" dirty="0"/>
              <a:t> and these type of models have not been applied here.</a:t>
            </a:r>
          </a:p>
          <a:p>
            <a:endParaRPr lang="en-US" dirty="0"/>
          </a:p>
          <a:p>
            <a:r>
              <a:rPr lang="en-US" dirty="0"/>
              <a:t>This leads me to my first research question</a:t>
            </a:r>
          </a:p>
          <a:p>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7</a:t>
            </a:fld>
            <a:endParaRPr lang="el-GR"/>
          </a:p>
        </p:txBody>
      </p:sp>
    </p:spTree>
    <p:extLst>
      <p:ext uri="{BB962C8B-B14F-4D97-AF65-F5344CB8AC3E}">
        <p14:creationId xmlns:p14="http://schemas.microsoft.com/office/powerpoint/2010/main" val="145770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f r. q. I ask: what is the performance of the transformer architecture on predicting the empathetic concern and personal distress scores of reaction </a:t>
            </a:r>
            <a:r>
              <a:rPr lang="en-US" dirty="0" err="1"/>
              <a:t>comennts</a:t>
            </a:r>
            <a:r>
              <a:rPr lang="en-US" dirty="0"/>
              <a:t> on news stories.</a:t>
            </a:r>
          </a:p>
          <a:p>
            <a:endParaRPr lang="en-US" dirty="0"/>
          </a:p>
          <a:p>
            <a:r>
              <a:rPr lang="en-US" dirty="0"/>
              <a:t>For this question I will use the dataset created by </a:t>
            </a:r>
            <a:r>
              <a:rPr lang="en-US" dirty="0" err="1"/>
              <a:t>Buechel</a:t>
            </a:r>
            <a:r>
              <a:rPr lang="en-US" dirty="0"/>
              <a:t>, which is based on the empathy theory of Batson, with the categories of  Empathetic concern and Personal distress</a:t>
            </a:r>
          </a:p>
          <a:p>
            <a:endParaRPr lang="en-US" dirty="0"/>
          </a:p>
          <a:p>
            <a:r>
              <a:rPr lang="en-US" dirty="0"/>
              <a:t>Because the dataset contains a small number of instances I experiment with data augmentation methods of EDA, BT and CE.</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8</a:t>
            </a:fld>
            <a:endParaRPr lang="el-GR"/>
          </a:p>
        </p:txBody>
      </p:sp>
    </p:spTree>
    <p:extLst>
      <p:ext uri="{BB962C8B-B14F-4D97-AF65-F5344CB8AC3E}">
        <p14:creationId xmlns:p14="http://schemas.microsoft.com/office/powerpoint/2010/main" val="2505550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sated my intention was to apply empathy detection on social media.</a:t>
            </a:r>
          </a:p>
          <a:p>
            <a:r>
              <a:rPr lang="en-US" dirty="0"/>
              <a:t>The majority of work on social media are on platforms that offer emotional support and I want to do something different.</a:t>
            </a:r>
          </a:p>
          <a:p>
            <a:endParaRPr lang="en-US" dirty="0"/>
          </a:p>
          <a:p>
            <a:r>
              <a:rPr lang="en-US" dirty="0"/>
              <a:t>During my research I came across a study by Priya from 2018, she found that comments on Twitter have lower bias and extreme views compared to Reddit, due to the characteristics of the platforms. </a:t>
            </a:r>
          </a:p>
          <a:p>
            <a:r>
              <a:rPr lang="en-US" dirty="0"/>
              <a:t>This led me to my second research question</a:t>
            </a:r>
            <a:endParaRPr lang="LID4096" dirty="0"/>
          </a:p>
        </p:txBody>
      </p:sp>
      <p:sp>
        <p:nvSpPr>
          <p:cNvPr id="4" name="Slide Number Placeholder 3"/>
          <p:cNvSpPr>
            <a:spLocks noGrp="1"/>
          </p:cNvSpPr>
          <p:nvPr>
            <p:ph type="sldNum" sz="quarter" idx="5"/>
          </p:nvPr>
        </p:nvSpPr>
        <p:spPr/>
        <p:txBody>
          <a:bodyPr/>
          <a:lstStyle/>
          <a:p>
            <a:fld id="{EBD6B810-DB60-4AAB-8241-C7651DC9EF71}" type="slidenum">
              <a:rPr lang="el-GR" smtClean="0"/>
              <a:pPr/>
              <a:t>9</a:t>
            </a:fld>
            <a:endParaRPr lang="el-GR"/>
          </a:p>
        </p:txBody>
      </p:sp>
    </p:spTree>
    <p:extLst>
      <p:ext uri="{BB962C8B-B14F-4D97-AF65-F5344CB8AC3E}">
        <p14:creationId xmlns:p14="http://schemas.microsoft.com/office/powerpoint/2010/main" val="267673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E79C-2CD8-454A-BD33-2F2764BC6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7A5D24FA-AA94-479E-A4D3-5FE81EA1F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5F073517-5CA0-4711-806C-0E892F68AED6}"/>
              </a:ext>
            </a:extLst>
          </p:cNvPr>
          <p:cNvSpPr>
            <a:spLocks noGrp="1"/>
          </p:cNvSpPr>
          <p:nvPr>
            <p:ph type="dt" sz="half" idx="10"/>
          </p:nvPr>
        </p:nvSpPr>
        <p:spPr/>
        <p:txBody>
          <a:bodyPr/>
          <a:lstStyle/>
          <a:p>
            <a:fld id="{F90EB317-C08A-4124-9CF1-BD4BB45045BD}" type="datetime1">
              <a:rPr lang="LID4096" smtClean="0"/>
              <a:t>07/21/2021</a:t>
            </a:fld>
            <a:endParaRPr lang="x-none"/>
          </a:p>
        </p:txBody>
      </p:sp>
      <p:sp>
        <p:nvSpPr>
          <p:cNvPr id="5" name="Footer Placeholder 4">
            <a:extLst>
              <a:ext uri="{FF2B5EF4-FFF2-40B4-BE49-F238E27FC236}">
                <a16:creationId xmlns:a16="http://schemas.microsoft.com/office/drawing/2014/main" id="{777FAFE5-5A41-40EF-8B96-9444E50BDBF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0BA6307C-E1BB-46A8-BFC6-0C4B12475F96}"/>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8675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1BE1-C0BA-4780-8D4B-39BE5C0AA274}"/>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708D1D1D-95F7-4136-8BE9-548031AED7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495E157-F645-4BCE-A900-251A1255D7F2}"/>
              </a:ext>
            </a:extLst>
          </p:cNvPr>
          <p:cNvSpPr>
            <a:spLocks noGrp="1"/>
          </p:cNvSpPr>
          <p:nvPr>
            <p:ph type="dt" sz="half" idx="10"/>
          </p:nvPr>
        </p:nvSpPr>
        <p:spPr/>
        <p:txBody>
          <a:bodyPr/>
          <a:lstStyle/>
          <a:p>
            <a:fld id="{3215694D-B3AA-4768-BE2D-5A3C3B86517D}" type="datetime1">
              <a:rPr lang="LID4096" smtClean="0"/>
              <a:t>07/21/2021</a:t>
            </a:fld>
            <a:endParaRPr lang="x-none"/>
          </a:p>
        </p:txBody>
      </p:sp>
      <p:sp>
        <p:nvSpPr>
          <p:cNvPr id="5" name="Footer Placeholder 4">
            <a:extLst>
              <a:ext uri="{FF2B5EF4-FFF2-40B4-BE49-F238E27FC236}">
                <a16:creationId xmlns:a16="http://schemas.microsoft.com/office/drawing/2014/main" id="{4501E319-080D-4D51-8210-8CE06D5623A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D1FF099C-6347-408B-9DB4-9B57F52A383A}"/>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4245813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BC248-1D90-435C-B844-3E4EEAB278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58C435BB-F196-4BA0-AB30-8AEB3E2F8C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7FB1AE8A-081D-4060-9588-2BD301F97293}"/>
              </a:ext>
            </a:extLst>
          </p:cNvPr>
          <p:cNvSpPr>
            <a:spLocks noGrp="1"/>
          </p:cNvSpPr>
          <p:nvPr>
            <p:ph type="dt" sz="half" idx="10"/>
          </p:nvPr>
        </p:nvSpPr>
        <p:spPr/>
        <p:txBody>
          <a:bodyPr/>
          <a:lstStyle/>
          <a:p>
            <a:fld id="{CD73123A-AEBC-4926-8314-CC2362160AB4}" type="datetime1">
              <a:rPr lang="LID4096" smtClean="0"/>
              <a:t>07/21/2021</a:t>
            </a:fld>
            <a:endParaRPr lang="x-none"/>
          </a:p>
        </p:txBody>
      </p:sp>
      <p:sp>
        <p:nvSpPr>
          <p:cNvPr id="5" name="Footer Placeholder 4">
            <a:extLst>
              <a:ext uri="{FF2B5EF4-FFF2-40B4-BE49-F238E27FC236}">
                <a16:creationId xmlns:a16="http://schemas.microsoft.com/office/drawing/2014/main" id="{F8AF9291-2C0A-43B0-8A74-D0B0F1D50BA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BCC430C-A1BF-48A2-8711-C29C5FBA7DBB}"/>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21866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34506-5F84-4139-AC41-279024309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9484F6F7-7EFA-456F-808B-228F6FCBC6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84F200B-7876-4309-9295-7C07696814D3}"/>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5" name="Footer Placeholder 4">
            <a:extLst>
              <a:ext uri="{FF2B5EF4-FFF2-40B4-BE49-F238E27FC236}">
                <a16:creationId xmlns:a16="http://schemas.microsoft.com/office/drawing/2014/main" id="{B9266C50-E7FC-403F-BAC0-A8E0D226DAE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C0CB963-8D5C-4978-A6DA-F421E7EA59FA}"/>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3045417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8952D-F549-434F-9371-46AFDFF6021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46E94F2-3AE0-4DEC-B724-3DB14B51E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57F7ADE6-FA79-41CE-8867-7E74CC233E03}"/>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5" name="Footer Placeholder 4">
            <a:extLst>
              <a:ext uri="{FF2B5EF4-FFF2-40B4-BE49-F238E27FC236}">
                <a16:creationId xmlns:a16="http://schemas.microsoft.com/office/drawing/2014/main" id="{C12257AD-2312-4F99-8ABA-0A53EEDC1FE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AB563F3-2C2A-48D8-A70A-C2AD69A6641D}"/>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806075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8260-51DB-4969-B198-B310D4527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1C519416-E3DB-4B91-8403-A1AB17866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8E6FC1-6B2A-4F5F-998C-9AE0FD7BB99C}"/>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5" name="Footer Placeholder 4">
            <a:extLst>
              <a:ext uri="{FF2B5EF4-FFF2-40B4-BE49-F238E27FC236}">
                <a16:creationId xmlns:a16="http://schemas.microsoft.com/office/drawing/2014/main" id="{00D01380-1778-4D18-9BF5-5865F7B2958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780D3F2-FA46-4C04-A1C3-386C515D97D0}"/>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259925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7DEB-8915-4080-B573-619D3FFD324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9FDF24A-C841-4A6E-B3F8-225BEE1AA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B0209198-79D5-4361-BFF5-EB630EC269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CA4D7EF9-3234-49B7-A504-7CCAF02C7F0E}"/>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6" name="Footer Placeholder 5">
            <a:extLst>
              <a:ext uri="{FF2B5EF4-FFF2-40B4-BE49-F238E27FC236}">
                <a16:creationId xmlns:a16="http://schemas.microsoft.com/office/drawing/2014/main" id="{BFCE6942-7CFA-4C99-BAD5-6A04F22A288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07F4558-9623-43D6-A697-8939EAA1F672}"/>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942409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346B-85A3-4A9D-AFEE-1120D6146AB2}"/>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DA72751-C653-443F-BD92-8A6A4938AC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5E510A-13B3-4314-A9A2-B2F5A6E90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9625656-5062-4716-B61B-FAF5151AA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0479C1-F0D8-401B-A973-76479CD1D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D9BF5361-CF17-499E-A2CD-C1FC6F43697F}"/>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8" name="Footer Placeholder 7">
            <a:extLst>
              <a:ext uri="{FF2B5EF4-FFF2-40B4-BE49-F238E27FC236}">
                <a16:creationId xmlns:a16="http://schemas.microsoft.com/office/drawing/2014/main" id="{9D68E709-0FCF-4455-9F0C-C9E511BA196F}"/>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729AFD04-73B8-4DAD-9F80-0E092807561E}"/>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547863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D5C38-A848-4590-86CC-09ADB17F1BC4}"/>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36DDC29-D87C-4FB2-AFA5-14CF7E00A467}"/>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4" name="Footer Placeholder 3">
            <a:extLst>
              <a:ext uri="{FF2B5EF4-FFF2-40B4-BE49-F238E27FC236}">
                <a16:creationId xmlns:a16="http://schemas.microsoft.com/office/drawing/2014/main" id="{FCF25063-16ED-45E5-B4C3-D93D4EFAD729}"/>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CA24F05-A458-4AA1-95AC-598CF9FBD643}"/>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4052778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5FE8E3-96E0-47F2-8656-EC335EAB532D}"/>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3" name="Footer Placeholder 2">
            <a:extLst>
              <a:ext uri="{FF2B5EF4-FFF2-40B4-BE49-F238E27FC236}">
                <a16:creationId xmlns:a16="http://schemas.microsoft.com/office/drawing/2014/main" id="{0E277FF1-DE26-4E2E-BD62-C8B76AAA8332}"/>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E3A345CA-FD5D-4364-88B4-336D9314C961}"/>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2801939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F02B-518D-4C9A-B2A7-B44278820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B9BB234-2859-4B23-BF74-EE14F870A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3A70504-860E-4E2D-A7A0-219F6EDD0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82527-BF1F-4941-9291-ED4416115A67}"/>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6" name="Footer Placeholder 5">
            <a:extLst>
              <a:ext uri="{FF2B5EF4-FFF2-40B4-BE49-F238E27FC236}">
                <a16:creationId xmlns:a16="http://schemas.microsoft.com/office/drawing/2014/main" id="{2C51A96A-797E-4929-A352-3F78BB3FCCC2}"/>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ED0B935C-5572-4E17-8FA0-F1CEEB2386BD}"/>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295735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1DF1-CAA5-4EDD-B699-FBA97F2991EA}"/>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7F8CAC22-58F1-44EF-B6CD-4D4AE1600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59D537D2-4235-490D-860C-FB82EB5AA91C}"/>
              </a:ext>
            </a:extLst>
          </p:cNvPr>
          <p:cNvSpPr>
            <a:spLocks noGrp="1"/>
          </p:cNvSpPr>
          <p:nvPr>
            <p:ph type="dt" sz="half" idx="10"/>
          </p:nvPr>
        </p:nvSpPr>
        <p:spPr/>
        <p:txBody>
          <a:bodyPr/>
          <a:lstStyle/>
          <a:p>
            <a:fld id="{81E07F9D-06F1-4852-84BC-3B1A69EBF9EB}" type="datetime1">
              <a:rPr lang="LID4096" smtClean="0"/>
              <a:t>07/21/2021</a:t>
            </a:fld>
            <a:endParaRPr lang="x-none"/>
          </a:p>
        </p:txBody>
      </p:sp>
      <p:sp>
        <p:nvSpPr>
          <p:cNvPr id="5" name="Footer Placeholder 4">
            <a:extLst>
              <a:ext uri="{FF2B5EF4-FFF2-40B4-BE49-F238E27FC236}">
                <a16:creationId xmlns:a16="http://schemas.microsoft.com/office/drawing/2014/main" id="{D8F518E2-A260-46C2-9FB8-00100C3BAB90}"/>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A12533F-59FE-43F2-AD24-BCA0C93196A6}"/>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2145940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66EE-AB9B-4B6F-871D-997E1726F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9E1FF727-F937-4354-99C1-16F189B17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67E70822-A680-4DAD-BC89-B0CF266FE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CBCE2-514E-4A17-9026-C0EA5C5A492E}"/>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6" name="Footer Placeholder 5">
            <a:extLst>
              <a:ext uri="{FF2B5EF4-FFF2-40B4-BE49-F238E27FC236}">
                <a16:creationId xmlns:a16="http://schemas.microsoft.com/office/drawing/2014/main" id="{821CF562-9819-4D8D-A78D-D68C2C99FC1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7B2AFDA-48B3-40CF-9A06-B35DAC89DC50}"/>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3820939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B16C-01D9-4963-B1A8-CF84AF6947BF}"/>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05E9CBF-11AF-40D4-8394-2E9F6A3626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7F646A0-76C4-4AEF-B54F-C7664D92EF12}"/>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5" name="Footer Placeholder 4">
            <a:extLst>
              <a:ext uri="{FF2B5EF4-FFF2-40B4-BE49-F238E27FC236}">
                <a16:creationId xmlns:a16="http://schemas.microsoft.com/office/drawing/2014/main" id="{CFB7A45E-B9AB-4019-A3EB-94E8D3735F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D3D46A8-2E27-49D4-873A-4F11B36F15BC}"/>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3916548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FCCDF2-82CE-4D56-AFF2-76132AED6D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9A4F954-DD25-42F4-8C0B-3BE7AF433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EC4D981-A0A2-452A-8B22-FF656C5C8E36}"/>
              </a:ext>
            </a:extLst>
          </p:cNvPr>
          <p:cNvSpPr>
            <a:spLocks noGrp="1"/>
          </p:cNvSpPr>
          <p:nvPr>
            <p:ph type="dt" sz="half" idx="10"/>
          </p:nvPr>
        </p:nvSpPr>
        <p:spPr/>
        <p:txBody>
          <a:bodyPr/>
          <a:lstStyle/>
          <a:p>
            <a:fld id="{F8C67CC7-FD28-4FFF-ABCC-54592A6C54E4}" type="datetimeFigureOut">
              <a:rPr lang="LID4096" smtClean="0"/>
              <a:t>07/21/2021</a:t>
            </a:fld>
            <a:endParaRPr lang="LID4096"/>
          </a:p>
        </p:txBody>
      </p:sp>
      <p:sp>
        <p:nvSpPr>
          <p:cNvPr id="5" name="Footer Placeholder 4">
            <a:extLst>
              <a:ext uri="{FF2B5EF4-FFF2-40B4-BE49-F238E27FC236}">
                <a16:creationId xmlns:a16="http://schemas.microsoft.com/office/drawing/2014/main" id="{8B27B6A1-38F4-4D93-B261-44CC2A79A0C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D06C61F-70CC-47F1-8B97-1E65018638AC}"/>
              </a:ext>
            </a:extLst>
          </p:cNvPr>
          <p:cNvSpPr>
            <a:spLocks noGrp="1"/>
          </p:cNvSpPr>
          <p:nvPr>
            <p:ph type="sldNum" sz="quarter" idx="12"/>
          </p:nvPr>
        </p:nvSpPr>
        <p:spPr/>
        <p:txBody>
          <a:bodyPr/>
          <a:lstStyle/>
          <a:p>
            <a:fld id="{98C6E0FC-5F2E-48B8-AE3A-D0C390F168A3}" type="slidenum">
              <a:rPr lang="LID4096" smtClean="0"/>
              <a:t>‹#›</a:t>
            </a:fld>
            <a:endParaRPr lang="LID4096"/>
          </a:p>
        </p:txBody>
      </p:sp>
    </p:spTree>
    <p:extLst>
      <p:ext uri="{BB962C8B-B14F-4D97-AF65-F5344CB8AC3E}">
        <p14:creationId xmlns:p14="http://schemas.microsoft.com/office/powerpoint/2010/main" val="2746670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B829-3069-4848-AC14-C992DBD79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CA2BB218-A48F-43F4-B255-82AD26C7B6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8BD88-0151-4AAB-B47A-013C01A3B2EC}"/>
              </a:ext>
            </a:extLst>
          </p:cNvPr>
          <p:cNvSpPr>
            <a:spLocks noGrp="1"/>
          </p:cNvSpPr>
          <p:nvPr>
            <p:ph type="dt" sz="half" idx="10"/>
          </p:nvPr>
        </p:nvSpPr>
        <p:spPr/>
        <p:txBody>
          <a:bodyPr/>
          <a:lstStyle/>
          <a:p>
            <a:fld id="{5519B915-453D-4F7A-9013-778F6F84D704}" type="datetime1">
              <a:rPr lang="LID4096" smtClean="0"/>
              <a:t>07/21/2021</a:t>
            </a:fld>
            <a:endParaRPr lang="x-none"/>
          </a:p>
        </p:txBody>
      </p:sp>
      <p:sp>
        <p:nvSpPr>
          <p:cNvPr id="5" name="Footer Placeholder 4">
            <a:extLst>
              <a:ext uri="{FF2B5EF4-FFF2-40B4-BE49-F238E27FC236}">
                <a16:creationId xmlns:a16="http://schemas.microsoft.com/office/drawing/2014/main" id="{9E4F9CC2-447D-4EDC-AC6B-DD72C4F9C08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7B41C90C-E28B-4307-A5C5-FF96288F8C0A}"/>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3426536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90CB6-F981-4197-B63C-8544EF990906}"/>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F996CCE8-717D-499E-983B-6B5573F667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471F6936-6B5B-4A2E-8EA6-2960E376FA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05E3F336-8738-4877-AA90-EF3D38E77464}"/>
              </a:ext>
            </a:extLst>
          </p:cNvPr>
          <p:cNvSpPr>
            <a:spLocks noGrp="1"/>
          </p:cNvSpPr>
          <p:nvPr>
            <p:ph type="dt" sz="half" idx="10"/>
          </p:nvPr>
        </p:nvSpPr>
        <p:spPr/>
        <p:txBody>
          <a:bodyPr/>
          <a:lstStyle/>
          <a:p>
            <a:fld id="{29D76B05-5B57-4951-82EB-2E315FAAD4A6}" type="datetime1">
              <a:rPr lang="LID4096" smtClean="0"/>
              <a:t>07/21/2021</a:t>
            </a:fld>
            <a:endParaRPr lang="x-none"/>
          </a:p>
        </p:txBody>
      </p:sp>
      <p:sp>
        <p:nvSpPr>
          <p:cNvPr id="6" name="Footer Placeholder 5">
            <a:extLst>
              <a:ext uri="{FF2B5EF4-FFF2-40B4-BE49-F238E27FC236}">
                <a16:creationId xmlns:a16="http://schemas.microsoft.com/office/drawing/2014/main" id="{074D7A02-7F9E-4F75-A0E5-D4DD3D4E381C}"/>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AE2E99F6-E92F-4638-A52A-B9B2D939ED7C}"/>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3183318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99CA3-7935-45F6-B5C3-52BF5731ECBC}"/>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A7876ED6-3EC1-484A-9B41-0236A8735E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06D1B5-2D5A-49EF-B37C-24F2EAA6B0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1146E447-1030-4B93-878E-0D9F91EF42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A2260-1012-4343-96A2-47A8C3F76C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4BFE5BD9-2864-432D-ABCD-E14D92A7B71A}"/>
              </a:ext>
            </a:extLst>
          </p:cNvPr>
          <p:cNvSpPr>
            <a:spLocks noGrp="1"/>
          </p:cNvSpPr>
          <p:nvPr>
            <p:ph type="dt" sz="half" idx="10"/>
          </p:nvPr>
        </p:nvSpPr>
        <p:spPr/>
        <p:txBody>
          <a:bodyPr/>
          <a:lstStyle/>
          <a:p>
            <a:fld id="{2654216A-7B00-4D85-A165-8523A44924EE}" type="datetime1">
              <a:rPr lang="LID4096" smtClean="0"/>
              <a:t>07/21/2021</a:t>
            </a:fld>
            <a:endParaRPr lang="x-none"/>
          </a:p>
        </p:txBody>
      </p:sp>
      <p:sp>
        <p:nvSpPr>
          <p:cNvPr id="8" name="Footer Placeholder 7">
            <a:extLst>
              <a:ext uri="{FF2B5EF4-FFF2-40B4-BE49-F238E27FC236}">
                <a16:creationId xmlns:a16="http://schemas.microsoft.com/office/drawing/2014/main" id="{F0C63F51-F1FB-4A80-A3CB-9C5676BD7E59}"/>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B5C4E9D4-C104-4743-ADF0-2DC5E4CF3A62}"/>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406848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B346-B774-4C31-9D61-494FA1CD393F}"/>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2DB92C29-B8FA-48BA-A4D2-FEF9DC43CEF7}"/>
              </a:ext>
            </a:extLst>
          </p:cNvPr>
          <p:cNvSpPr>
            <a:spLocks noGrp="1"/>
          </p:cNvSpPr>
          <p:nvPr>
            <p:ph type="dt" sz="half" idx="10"/>
          </p:nvPr>
        </p:nvSpPr>
        <p:spPr/>
        <p:txBody>
          <a:bodyPr/>
          <a:lstStyle/>
          <a:p>
            <a:fld id="{62F8747F-E96F-4328-8B29-7996CEB4A2F4}" type="datetime1">
              <a:rPr lang="LID4096" smtClean="0"/>
              <a:t>07/21/2021</a:t>
            </a:fld>
            <a:endParaRPr lang="x-none"/>
          </a:p>
        </p:txBody>
      </p:sp>
      <p:sp>
        <p:nvSpPr>
          <p:cNvPr id="4" name="Footer Placeholder 3">
            <a:extLst>
              <a:ext uri="{FF2B5EF4-FFF2-40B4-BE49-F238E27FC236}">
                <a16:creationId xmlns:a16="http://schemas.microsoft.com/office/drawing/2014/main" id="{BAB19ED5-FF8B-4FBB-B471-18582370578C}"/>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99502264-8309-4CF3-9B3F-2D70E2C3A495}"/>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163638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C9AB9-CC80-45DF-8615-4F35EAA9B298}"/>
              </a:ext>
            </a:extLst>
          </p:cNvPr>
          <p:cNvSpPr>
            <a:spLocks noGrp="1"/>
          </p:cNvSpPr>
          <p:nvPr>
            <p:ph type="dt" sz="half" idx="10"/>
          </p:nvPr>
        </p:nvSpPr>
        <p:spPr/>
        <p:txBody>
          <a:bodyPr/>
          <a:lstStyle/>
          <a:p>
            <a:fld id="{C180AA92-59F0-474B-9856-9F20AD6C35C8}" type="datetime1">
              <a:rPr lang="LID4096" smtClean="0"/>
              <a:t>07/21/2021</a:t>
            </a:fld>
            <a:endParaRPr lang="x-none"/>
          </a:p>
        </p:txBody>
      </p:sp>
      <p:sp>
        <p:nvSpPr>
          <p:cNvPr id="3" name="Footer Placeholder 2">
            <a:extLst>
              <a:ext uri="{FF2B5EF4-FFF2-40B4-BE49-F238E27FC236}">
                <a16:creationId xmlns:a16="http://schemas.microsoft.com/office/drawing/2014/main" id="{235E9AD3-949F-4FC9-B76D-F7EE3367DCCE}"/>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A50B9AC0-2D1A-45F2-9DFF-9FB605CD3404}"/>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881839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8086-7EEF-4BD1-8F3C-7139F654BF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675EF4AB-962A-4D30-BAB2-D32530A6D1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36346D1C-7AB6-4A08-9526-D0EE14F31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1D5F97-C2A5-44C0-99ED-6CDD716ACF1F}"/>
              </a:ext>
            </a:extLst>
          </p:cNvPr>
          <p:cNvSpPr>
            <a:spLocks noGrp="1"/>
          </p:cNvSpPr>
          <p:nvPr>
            <p:ph type="dt" sz="half" idx="10"/>
          </p:nvPr>
        </p:nvSpPr>
        <p:spPr/>
        <p:txBody>
          <a:bodyPr/>
          <a:lstStyle/>
          <a:p>
            <a:fld id="{37AD679C-8664-4881-A456-33C330DF22C7}" type="datetime1">
              <a:rPr lang="LID4096" smtClean="0"/>
              <a:t>07/21/2021</a:t>
            </a:fld>
            <a:endParaRPr lang="x-none"/>
          </a:p>
        </p:txBody>
      </p:sp>
      <p:sp>
        <p:nvSpPr>
          <p:cNvPr id="6" name="Footer Placeholder 5">
            <a:extLst>
              <a:ext uri="{FF2B5EF4-FFF2-40B4-BE49-F238E27FC236}">
                <a16:creationId xmlns:a16="http://schemas.microsoft.com/office/drawing/2014/main" id="{070092CB-D804-4E71-9029-9C6C0C0D435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42264051-8940-4E5A-8935-ADCA0339DB61}"/>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434181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374A-5767-4D93-88F3-F421D417A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EEF8A3A9-86D0-4263-97BA-011084512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B7BA1951-6225-4327-863E-E36E780D4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F4B401-6E23-42FF-A1F7-9F67358B28D4}"/>
              </a:ext>
            </a:extLst>
          </p:cNvPr>
          <p:cNvSpPr>
            <a:spLocks noGrp="1"/>
          </p:cNvSpPr>
          <p:nvPr>
            <p:ph type="dt" sz="half" idx="10"/>
          </p:nvPr>
        </p:nvSpPr>
        <p:spPr/>
        <p:txBody>
          <a:bodyPr/>
          <a:lstStyle/>
          <a:p>
            <a:fld id="{74904C01-0B7E-4C17-B682-19FCE1A9DBBD}" type="datetime1">
              <a:rPr lang="LID4096" smtClean="0"/>
              <a:t>07/21/2021</a:t>
            </a:fld>
            <a:endParaRPr lang="x-none"/>
          </a:p>
        </p:txBody>
      </p:sp>
      <p:sp>
        <p:nvSpPr>
          <p:cNvPr id="6" name="Footer Placeholder 5">
            <a:extLst>
              <a:ext uri="{FF2B5EF4-FFF2-40B4-BE49-F238E27FC236}">
                <a16:creationId xmlns:a16="http://schemas.microsoft.com/office/drawing/2014/main" id="{2FA718A8-595B-4961-80EF-35EB38B18AD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9ED7C464-BCF1-411E-95DB-DDE57132044C}"/>
              </a:ext>
            </a:extLst>
          </p:cNvPr>
          <p:cNvSpPr>
            <a:spLocks noGrp="1"/>
          </p:cNvSpPr>
          <p:nvPr>
            <p:ph type="sldNum" sz="quarter" idx="12"/>
          </p:nvPr>
        </p:nvSpPr>
        <p:spPr/>
        <p:txBody>
          <a:bodyPr/>
          <a:lstStyle/>
          <a:p>
            <a:fld id="{FEB4B5D8-0DDC-48AC-9694-F1A29E42C542}" type="slidenum">
              <a:rPr lang="x-none" smtClean="0"/>
              <a:pPr/>
              <a:t>‹#›</a:t>
            </a:fld>
            <a:endParaRPr lang="x-none"/>
          </a:p>
        </p:txBody>
      </p:sp>
    </p:spTree>
    <p:extLst>
      <p:ext uri="{BB962C8B-B14F-4D97-AF65-F5344CB8AC3E}">
        <p14:creationId xmlns:p14="http://schemas.microsoft.com/office/powerpoint/2010/main" val="3477043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CA22CD-2BAB-495A-AE34-FA796DF86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912B8C54-FC5C-46F8-AD52-222831FF5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F79E65F2-8632-405B-B65E-E04587D8A9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E0F15-4E75-4BB5-8FC1-9AB91F78E526}" type="datetime1">
              <a:rPr lang="LID4096" smtClean="0"/>
              <a:t>07/21/2021</a:t>
            </a:fld>
            <a:endParaRPr lang="x-none"/>
          </a:p>
        </p:txBody>
      </p:sp>
      <p:sp>
        <p:nvSpPr>
          <p:cNvPr id="5" name="Footer Placeholder 4">
            <a:extLst>
              <a:ext uri="{FF2B5EF4-FFF2-40B4-BE49-F238E27FC236}">
                <a16:creationId xmlns:a16="http://schemas.microsoft.com/office/drawing/2014/main" id="{D8B095A7-9497-46B9-94CE-E192D8CC69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D335D7C9-AD9A-41CD-95DA-B1861E19A8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FEB4B5D8-0DDC-48AC-9694-F1A29E42C542}" type="slidenum">
              <a:rPr lang="x-none" smtClean="0"/>
              <a:pPr/>
              <a:t>‹#›</a:t>
            </a:fld>
            <a:r>
              <a:rPr lang="en-US" dirty="0"/>
              <a:t> of 33</a:t>
            </a:r>
            <a:endParaRPr lang="x-none" dirty="0"/>
          </a:p>
        </p:txBody>
      </p:sp>
    </p:spTree>
    <p:extLst>
      <p:ext uri="{BB962C8B-B14F-4D97-AF65-F5344CB8AC3E}">
        <p14:creationId xmlns:p14="http://schemas.microsoft.com/office/powerpoint/2010/main" val="94705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2B41A-FC44-4E59-9393-1CED57660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9844EA50-36F2-4E6C-AA73-39191C12A2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62ED9ED-C29A-4563-862A-C177F772D0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C67CC7-FD28-4FFF-ABCC-54592A6C54E4}" type="datetimeFigureOut">
              <a:rPr lang="LID4096" smtClean="0"/>
              <a:t>07/21/2021</a:t>
            </a:fld>
            <a:endParaRPr lang="LID4096"/>
          </a:p>
        </p:txBody>
      </p:sp>
      <p:sp>
        <p:nvSpPr>
          <p:cNvPr id="5" name="Footer Placeholder 4">
            <a:extLst>
              <a:ext uri="{FF2B5EF4-FFF2-40B4-BE49-F238E27FC236}">
                <a16:creationId xmlns:a16="http://schemas.microsoft.com/office/drawing/2014/main" id="{DE9CD9C3-D4C5-4EB8-8F12-733636C1D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A4989512-1E64-4B3F-A839-6E48036F8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C6E0FC-5F2E-48B8-AE3A-D0C390F168A3}" type="slidenum">
              <a:rPr lang="LID4096" smtClean="0"/>
              <a:t>‹#›</a:t>
            </a:fld>
            <a:endParaRPr lang="LID4096" dirty="0"/>
          </a:p>
        </p:txBody>
      </p:sp>
      <p:sp>
        <p:nvSpPr>
          <p:cNvPr id="7" name="TextBox 6">
            <a:extLst>
              <a:ext uri="{FF2B5EF4-FFF2-40B4-BE49-F238E27FC236}">
                <a16:creationId xmlns:a16="http://schemas.microsoft.com/office/drawing/2014/main" id="{AAEA466F-CFF7-459C-9959-9D04EFEB160E}"/>
              </a:ext>
            </a:extLst>
          </p:cNvPr>
          <p:cNvSpPr txBox="1"/>
          <p:nvPr userDrawn="1"/>
        </p:nvSpPr>
        <p:spPr>
          <a:xfrm>
            <a:off x="9982200" y="96376"/>
            <a:ext cx="2304256" cy="276999"/>
          </a:xfrm>
          <a:prstGeom prst="rect">
            <a:avLst/>
          </a:prstGeom>
          <a:noFill/>
        </p:spPr>
        <p:txBody>
          <a:bodyPr wrap="square" rtlCol="0">
            <a:spAutoFit/>
          </a:bodyPr>
          <a:lstStyle/>
          <a:p>
            <a:r>
              <a:rPr lang="en-US" sz="1200" dirty="0">
                <a:solidFill>
                  <a:schemeClr val="bg1">
                    <a:lumMod val="65000"/>
                  </a:schemeClr>
                </a:solidFill>
                <a:latin typeface="+mn-lt"/>
              </a:rPr>
              <a:t>Slide &lt;#&gt; of 33</a:t>
            </a:r>
            <a:endParaRPr lang="LID4096" sz="1200" dirty="0">
              <a:solidFill>
                <a:schemeClr val="bg1">
                  <a:lumMod val="65000"/>
                </a:schemeClr>
              </a:solidFill>
              <a:latin typeface="+mn-lt"/>
            </a:endParaRPr>
          </a:p>
        </p:txBody>
      </p:sp>
    </p:spTree>
    <p:extLst>
      <p:ext uri="{BB962C8B-B14F-4D97-AF65-F5344CB8AC3E}">
        <p14:creationId xmlns:p14="http://schemas.microsoft.com/office/powerpoint/2010/main" val="28182387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28E392-DEE9-417D-9A07-12369DD3FDEF}"/>
              </a:ext>
            </a:extLst>
          </p:cNvPr>
          <p:cNvSpPr/>
          <p:nvPr/>
        </p:nvSpPr>
        <p:spPr>
          <a:xfrm>
            <a:off x="6095999" y="3429000"/>
            <a:ext cx="6095999" cy="343787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Title 1">
            <a:extLst>
              <a:ext uri="{FF2B5EF4-FFF2-40B4-BE49-F238E27FC236}">
                <a16:creationId xmlns:a16="http://schemas.microsoft.com/office/drawing/2014/main" id="{4A438182-024B-4E01-88B9-2FD7D5560605}"/>
              </a:ext>
            </a:extLst>
          </p:cNvPr>
          <p:cNvSpPr txBox="1">
            <a:spLocks/>
          </p:cNvSpPr>
          <p:nvPr/>
        </p:nvSpPr>
        <p:spPr>
          <a:xfrm>
            <a:off x="951752" y="330200"/>
            <a:ext cx="6123565" cy="254167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dirty="0">
                <a:effectLst>
                  <a:outerShdw blurRad="38100" dist="38100" dir="2700000" algn="tl">
                    <a:srgbClr val="000000">
                      <a:alpha val="43137"/>
                    </a:srgbClr>
                  </a:outerShdw>
                </a:effectLst>
                <a:latin typeface="Century Gothic" panose="020B0502020202020204" pitchFamily="34" charset="0"/>
              </a:rPr>
              <a:t>Text-based Empathy detection on social media</a:t>
            </a:r>
          </a:p>
        </p:txBody>
      </p:sp>
      <p:sp>
        <p:nvSpPr>
          <p:cNvPr id="5" name="Rectangle 4">
            <a:extLst>
              <a:ext uri="{FF2B5EF4-FFF2-40B4-BE49-F238E27FC236}">
                <a16:creationId xmlns:a16="http://schemas.microsoft.com/office/drawing/2014/main" id="{B4A206AA-1E94-4D98-8432-ACAEB2988824}"/>
              </a:ext>
            </a:extLst>
          </p:cNvPr>
          <p:cNvSpPr/>
          <p:nvPr/>
        </p:nvSpPr>
        <p:spPr>
          <a:xfrm>
            <a:off x="2" y="0"/>
            <a:ext cx="32657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6" name="Picture 5" descr="Text&#10;&#10;Description automatically generated with medium confidence">
            <a:extLst>
              <a:ext uri="{FF2B5EF4-FFF2-40B4-BE49-F238E27FC236}">
                <a16:creationId xmlns:a16="http://schemas.microsoft.com/office/drawing/2014/main" id="{14B4FFC5-9450-49A5-9C0D-0DAB08FF9E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0417140" y="1437526"/>
            <a:ext cx="2683398" cy="713921"/>
          </a:xfrm>
          <a:prstGeom prst="rect">
            <a:avLst/>
          </a:prstGeom>
        </p:spPr>
      </p:pic>
      <p:sp>
        <p:nvSpPr>
          <p:cNvPr id="7" name="Subtitle 2">
            <a:extLst>
              <a:ext uri="{FF2B5EF4-FFF2-40B4-BE49-F238E27FC236}">
                <a16:creationId xmlns:a16="http://schemas.microsoft.com/office/drawing/2014/main" id="{417C0ADF-EA0D-48AC-947C-6CFEB022ECC1}"/>
              </a:ext>
            </a:extLst>
          </p:cNvPr>
          <p:cNvSpPr>
            <a:spLocks noGrp="1"/>
          </p:cNvSpPr>
          <p:nvPr>
            <p:ph type="subTitle" idx="1"/>
          </p:nvPr>
        </p:nvSpPr>
        <p:spPr>
          <a:xfrm>
            <a:off x="862458" y="3040022"/>
            <a:ext cx="4019096" cy="452913"/>
          </a:xfrm>
        </p:spPr>
        <p:txBody>
          <a:bodyPr>
            <a:noAutofit/>
          </a:bodyPr>
          <a:lstStyle/>
          <a:p>
            <a:pPr algn="ctr"/>
            <a:r>
              <a:rPr lang="en-US" cap="none" dirty="0">
                <a:latin typeface="Century Gothic" panose="020B0502020202020204" pitchFamily="34" charset="0"/>
              </a:rPr>
              <a:t>Nikolaos Bentis </a:t>
            </a:r>
            <a:r>
              <a:rPr lang="en-US" dirty="0">
                <a:latin typeface="Century Gothic" panose="020B0502020202020204" pitchFamily="34" charset="0"/>
              </a:rPr>
              <a:t>- 6662889</a:t>
            </a:r>
          </a:p>
        </p:txBody>
      </p:sp>
      <p:sp>
        <p:nvSpPr>
          <p:cNvPr id="8" name="TextBox 7">
            <a:extLst>
              <a:ext uri="{FF2B5EF4-FFF2-40B4-BE49-F238E27FC236}">
                <a16:creationId xmlns:a16="http://schemas.microsoft.com/office/drawing/2014/main" id="{C8BD7AB6-C143-4315-A3DB-0BAF347D17C5}"/>
              </a:ext>
            </a:extLst>
          </p:cNvPr>
          <p:cNvSpPr txBox="1"/>
          <p:nvPr/>
        </p:nvSpPr>
        <p:spPr>
          <a:xfrm>
            <a:off x="6858000" y="5485171"/>
            <a:ext cx="5064125" cy="1015663"/>
          </a:xfrm>
          <a:prstGeom prst="rect">
            <a:avLst/>
          </a:prstGeom>
          <a:noFill/>
        </p:spPr>
        <p:txBody>
          <a:bodyPr wrap="square" rtlCol="0">
            <a:spAutoFit/>
          </a:bodyPr>
          <a:lstStyle/>
          <a:p>
            <a:pPr algn="r"/>
            <a:r>
              <a:rPr lang="en-US" sz="2000" dirty="0">
                <a:solidFill>
                  <a:schemeClr val="bg1">
                    <a:lumMod val="75000"/>
                  </a:schemeClr>
                </a:solidFill>
                <a:effectLst/>
                <a:latin typeface="Century Gothic" panose="020B0502020202020204" pitchFamily="34" charset="0"/>
              </a:rPr>
              <a:t>First supervisor: dr. Dong Nguyen</a:t>
            </a:r>
          </a:p>
          <a:p>
            <a:pPr algn="r"/>
            <a:r>
              <a:rPr lang="en-US" sz="2000" dirty="0">
                <a:solidFill>
                  <a:schemeClr val="bg1">
                    <a:lumMod val="75000"/>
                  </a:schemeClr>
                </a:solidFill>
                <a:effectLst/>
                <a:latin typeface="Century Gothic" panose="020B0502020202020204" pitchFamily="34" charset="0"/>
              </a:rPr>
              <a:t>Daily supervisor: Anna </a:t>
            </a:r>
            <a:r>
              <a:rPr lang="en-US" sz="2000" dirty="0" err="1">
                <a:solidFill>
                  <a:schemeClr val="bg1">
                    <a:lumMod val="75000"/>
                  </a:schemeClr>
                </a:solidFill>
                <a:effectLst/>
                <a:latin typeface="Century Gothic" panose="020B0502020202020204" pitchFamily="34" charset="0"/>
              </a:rPr>
              <a:t>Wegmann</a:t>
            </a:r>
            <a:r>
              <a:rPr lang="en-US" sz="2000" dirty="0">
                <a:solidFill>
                  <a:schemeClr val="bg1">
                    <a:lumMod val="75000"/>
                  </a:schemeClr>
                </a:solidFill>
                <a:effectLst/>
                <a:latin typeface="Century Gothic" panose="020B0502020202020204" pitchFamily="34" charset="0"/>
              </a:rPr>
              <a:t> MSc Second supervisor: prof. dr. Albert Sala</a:t>
            </a:r>
            <a:endParaRPr lang="en-US" sz="2000" dirty="0">
              <a:solidFill>
                <a:schemeClr val="bg1">
                  <a:lumMod val="75000"/>
                </a:schemeClr>
              </a:solidFill>
              <a:latin typeface="Century Gothic" panose="020B0502020202020204" pitchFamily="34" charset="0"/>
            </a:endParaRPr>
          </a:p>
        </p:txBody>
      </p:sp>
      <p:cxnSp>
        <p:nvCxnSpPr>
          <p:cNvPr id="11" name="Straight Connector 10">
            <a:extLst>
              <a:ext uri="{FF2B5EF4-FFF2-40B4-BE49-F238E27FC236}">
                <a16:creationId xmlns:a16="http://schemas.microsoft.com/office/drawing/2014/main" id="{7330803B-6B33-41FB-8C1F-5A8731475544}"/>
              </a:ext>
            </a:extLst>
          </p:cNvPr>
          <p:cNvCxnSpPr/>
          <p:nvPr/>
        </p:nvCxnSpPr>
        <p:spPr>
          <a:xfrm flipV="1">
            <a:off x="11835039" y="0"/>
            <a:ext cx="0" cy="6866877"/>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B37ECEA-7DF5-4BEC-A168-CD71BFB47E56}"/>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 of 34</a:t>
            </a:r>
            <a:endParaRPr lang="LID4096" sz="1200" dirty="0">
              <a:solidFill>
                <a:schemeClr val="bg1">
                  <a:lumMod val="50000"/>
                </a:schemeClr>
              </a:solidFill>
            </a:endParaRPr>
          </a:p>
        </p:txBody>
      </p:sp>
    </p:spTree>
    <p:extLst>
      <p:ext uri="{BB962C8B-B14F-4D97-AF65-F5344CB8AC3E}">
        <p14:creationId xmlns:p14="http://schemas.microsoft.com/office/powerpoint/2010/main" val="385568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9DAECB78-2435-404E-AC17-A626B255B6AE}"/>
              </a:ext>
            </a:extLst>
          </p:cNvPr>
          <p:cNvSpPr txBox="1"/>
          <p:nvPr/>
        </p:nvSpPr>
        <p:spPr>
          <a:xfrm rot="16200000">
            <a:off x="-1425259" y="2593517"/>
            <a:ext cx="3219855" cy="461665"/>
          </a:xfrm>
          <a:prstGeom prst="rect">
            <a:avLst/>
          </a:prstGeom>
          <a:noFill/>
        </p:spPr>
        <p:txBody>
          <a:bodyPr wrap="square" rtlCol="0">
            <a:spAutoFit/>
          </a:bodyPr>
          <a:lstStyle/>
          <a:p>
            <a:r>
              <a:rPr lang="en-US" sz="2400" b="1" dirty="0">
                <a:latin typeface="Century Gothic" pitchFamily="34" charset="0"/>
              </a:rPr>
              <a:t>Introduction</a:t>
            </a:r>
            <a:endParaRPr lang="x-none" sz="2400" b="1" dirty="0">
              <a:latin typeface="Century Gothic" pitchFamily="34" charset="0"/>
            </a:endParaRPr>
          </a:p>
        </p:txBody>
      </p:sp>
      <p:sp>
        <p:nvSpPr>
          <p:cNvPr id="7"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Second research question</a:t>
            </a:r>
            <a:endParaRPr lang="x-none" sz="4000" b="1" dirty="0">
              <a:effectLst>
                <a:outerShdw blurRad="38100" dist="38100" dir="2700000" algn="tl">
                  <a:srgbClr val="000000">
                    <a:alpha val="43137"/>
                  </a:srgbClr>
                </a:outerShdw>
              </a:effectLst>
              <a:latin typeface="Century Gothic" pitchFamily="34" charset="0"/>
            </a:endParaRPr>
          </a:p>
        </p:txBody>
      </p:sp>
      <p:sp>
        <p:nvSpPr>
          <p:cNvPr id="8"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9" name="Straight Connector 17">
            <a:extLst>
              <a:ext uri="{FF2B5EF4-FFF2-40B4-BE49-F238E27FC236}">
                <a16:creationId xmlns:a16="http://schemas.microsoft.com/office/drawing/2014/main" id="{822CD680-669F-4207-AC18-3F69239995C5}"/>
              </a:ext>
            </a:extLst>
          </p:cNvPr>
          <p:cNvCxnSpPr>
            <a:cxnSpLocks/>
          </p:cNvCxnSpPr>
          <p:nvPr/>
        </p:nvCxnSpPr>
        <p:spPr>
          <a:xfrm>
            <a:off x="8953520" y="1000108"/>
            <a:ext cx="714380" cy="1"/>
          </a:xfrm>
          <a:prstGeom prst="line">
            <a:avLst/>
          </a:prstGeom>
          <a:ln w="57150"/>
        </p:spPr>
        <p:style>
          <a:lnRef idx="1">
            <a:schemeClr val="dk1"/>
          </a:lnRef>
          <a:fillRef idx="0">
            <a:schemeClr val="dk1"/>
          </a:fillRef>
          <a:effectRef idx="0">
            <a:schemeClr val="dk1"/>
          </a:effectRef>
          <a:fontRef idx="minor">
            <a:schemeClr val="tx1"/>
          </a:fontRef>
        </p:style>
      </p:cxnSp>
      <p:sp>
        <p:nvSpPr>
          <p:cNvPr id="11" name="TextBox 5">
            <a:extLst>
              <a:ext uri="{FF2B5EF4-FFF2-40B4-BE49-F238E27FC236}">
                <a16:creationId xmlns:a16="http://schemas.microsoft.com/office/drawing/2014/main" id="{37BB08D1-B927-4C7F-AA0C-553CCE33CDDF}"/>
              </a:ext>
            </a:extLst>
          </p:cNvPr>
          <p:cNvSpPr txBox="1"/>
          <p:nvPr/>
        </p:nvSpPr>
        <p:spPr>
          <a:xfrm>
            <a:off x="1023902" y="1213757"/>
            <a:ext cx="10144196" cy="3715441"/>
          </a:xfrm>
          <a:prstGeom prst="rect">
            <a:avLst/>
          </a:prstGeom>
          <a:noFill/>
        </p:spPr>
        <p:txBody>
          <a:bodyPr wrap="square" rtlCol="0">
            <a:spAutoFit/>
          </a:bodyPr>
          <a:lstStyle/>
          <a:p>
            <a:pPr indent="-457200">
              <a:lnSpc>
                <a:spcPct val="110000"/>
              </a:lnSpc>
            </a:pPr>
            <a:r>
              <a:rPr lang="en-GB" sz="2400" b="1" u="sng" dirty="0">
                <a:latin typeface="Century Gothic" pitchFamily="34" charset="0"/>
              </a:rPr>
              <a:t>Do the comments reacting to news stories on Twitter express less personal distress and more empathetic concern compared to the comments on the same news stories on popular news </a:t>
            </a:r>
            <a:r>
              <a:rPr lang="en-GB" sz="2400" b="1" u="sng" dirty="0" err="1">
                <a:latin typeface="Century Gothic" pitchFamily="34" charset="0"/>
              </a:rPr>
              <a:t>subreddits</a:t>
            </a:r>
            <a:r>
              <a:rPr lang="en-GB" sz="2400" b="1" u="sng" dirty="0">
                <a:latin typeface="Century Gothic" pitchFamily="34" charset="0"/>
              </a:rPr>
              <a:t>?</a:t>
            </a:r>
          </a:p>
          <a:p>
            <a:pPr indent="-457200">
              <a:lnSpc>
                <a:spcPct val="110000"/>
              </a:lnSpc>
            </a:pPr>
            <a:endParaRPr lang="en-GB" sz="2400" u="sng" dirty="0">
              <a:latin typeface="Gill Sans MT" panose="020B0502020104020203" pitchFamily="34" charset="0"/>
            </a:endParaRPr>
          </a:p>
          <a:p>
            <a:pPr indent="-457200">
              <a:lnSpc>
                <a:spcPct val="110000"/>
              </a:lnSpc>
              <a:buFont typeface="Wingdings" pitchFamily="2" charset="2"/>
              <a:buChar char="§"/>
            </a:pPr>
            <a:r>
              <a:rPr lang="en-US" sz="2400" dirty="0"/>
              <a:t>Use model produced during first research question</a:t>
            </a:r>
          </a:p>
          <a:p>
            <a:pPr indent="-457200">
              <a:lnSpc>
                <a:spcPct val="110000"/>
              </a:lnSpc>
            </a:pPr>
            <a:endParaRPr lang="en-GB" sz="2400" u="sng" dirty="0">
              <a:latin typeface="Gill Sans MT" panose="020B0502020104020203" pitchFamily="34" charset="0"/>
            </a:endParaRPr>
          </a:p>
          <a:p>
            <a:pPr indent="-457200">
              <a:lnSpc>
                <a:spcPct val="110000"/>
              </a:lnSpc>
            </a:pPr>
            <a:endParaRPr lang="en-GB" sz="2400" u="sng" dirty="0">
              <a:latin typeface="Gill Sans MT" panose="020B0502020104020203" pitchFamily="34" charset="0"/>
            </a:endParaRPr>
          </a:p>
          <a:p>
            <a:pPr indent="-457200">
              <a:lnSpc>
                <a:spcPct val="110000"/>
              </a:lnSpc>
            </a:pPr>
            <a:endParaRPr lang="en-GB" sz="2400" u="sng" dirty="0">
              <a:latin typeface="Century Gothic" pitchFamily="34" charset="0"/>
            </a:endParaRPr>
          </a:p>
          <a:p>
            <a:pPr indent="-457200">
              <a:lnSpc>
                <a:spcPct val="110000"/>
              </a:lnSpc>
            </a:pPr>
            <a:endParaRPr lang="x-none" sz="2400" dirty="0">
              <a:latin typeface="Century Gothic" pitchFamily="34" charset="0"/>
            </a:endParaRPr>
          </a:p>
        </p:txBody>
      </p:sp>
      <p:sp>
        <p:nvSpPr>
          <p:cNvPr id="14" name="13 - Ορθογώνιο"/>
          <p:cNvSpPr/>
          <p:nvPr/>
        </p:nvSpPr>
        <p:spPr>
          <a:xfrm>
            <a:off x="0" y="4857760"/>
            <a:ext cx="12192000"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TextBox 9">
            <a:extLst>
              <a:ext uri="{FF2B5EF4-FFF2-40B4-BE49-F238E27FC236}">
                <a16:creationId xmlns:a16="http://schemas.microsoft.com/office/drawing/2014/main" id="{DAB95B46-BD4B-4D97-A3CE-CB722F8430C2}"/>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10 of 34</a:t>
            </a:r>
            <a:endParaRPr lang="LID4096" sz="1200" dirty="0">
              <a:solidFill>
                <a:schemeClr val="bg1">
                  <a:lumMod val="50000"/>
                </a:schemeClr>
              </a:solidFill>
            </a:endParaRPr>
          </a:p>
        </p:txBody>
      </p:sp>
    </p:spTree>
    <p:extLst>
      <p:ext uri="{BB962C8B-B14F-4D97-AF65-F5344CB8AC3E}">
        <p14:creationId xmlns:p14="http://schemas.microsoft.com/office/powerpoint/2010/main" val="249456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3DD33B-DD7E-45C2-80F3-FA847F8D2A1D}"/>
              </a:ext>
            </a:extLst>
          </p:cNvPr>
          <p:cNvSpPr/>
          <p:nvPr/>
        </p:nvSpPr>
        <p:spPr>
          <a:xfrm>
            <a:off x="309522" y="890201"/>
            <a:ext cx="11532050" cy="2122715"/>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TextBox 3">
            <a:extLst>
              <a:ext uri="{FF2B5EF4-FFF2-40B4-BE49-F238E27FC236}">
                <a16:creationId xmlns:a16="http://schemas.microsoft.com/office/drawing/2014/main" id="{409B7D16-ABEC-40BB-8707-26378C9EF3F5}"/>
              </a:ext>
            </a:extLst>
          </p:cNvPr>
          <p:cNvSpPr txBox="1"/>
          <p:nvPr/>
        </p:nvSpPr>
        <p:spPr>
          <a:xfrm>
            <a:off x="1041337" y="1142984"/>
            <a:ext cx="1911391" cy="1631216"/>
          </a:xfrm>
          <a:prstGeom prst="rect">
            <a:avLst/>
          </a:prstGeom>
          <a:noFill/>
        </p:spPr>
        <p:txBody>
          <a:bodyPr wrap="square" rtlCol="0">
            <a:spAutoFit/>
          </a:bodyPr>
          <a:lstStyle/>
          <a:p>
            <a:r>
              <a:rPr lang="en-US" sz="10000" dirty="0">
                <a:solidFill>
                  <a:schemeClr val="accent1">
                    <a:lumMod val="50000"/>
                  </a:schemeClr>
                </a:solidFill>
                <a:latin typeface="Century Gothic" panose="020B0502020202020204" pitchFamily="34" charset="0"/>
              </a:rPr>
              <a:t>02</a:t>
            </a:r>
            <a:endParaRPr lang="x-none" sz="10000" dirty="0">
              <a:solidFill>
                <a:schemeClr val="accent1">
                  <a:lumMod val="50000"/>
                </a:schemeClr>
              </a:solidFill>
              <a:latin typeface="Century Gothic" panose="020B0502020202020204" pitchFamily="34" charset="0"/>
            </a:endParaRPr>
          </a:p>
        </p:txBody>
      </p:sp>
      <p:sp>
        <p:nvSpPr>
          <p:cNvPr id="5" name="TextBox 4">
            <a:extLst>
              <a:ext uri="{FF2B5EF4-FFF2-40B4-BE49-F238E27FC236}">
                <a16:creationId xmlns:a16="http://schemas.microsoft.com/office/drawing/2014/main" id="{662DA872-7F1E-405C-98C0-6603A5B3AC7D}"/>
              </a:ext>
            </a:extLst>
          </p:cNvPr>
          <p:cNvSpPr txBox="1"/>
          <p:nvPr/>
        </p:nvSpPr>
        <p:spPr>
          <a:xfrm>
            <a:off x="1041337" y="4214818"/>
            <a:ext cx="11395073" cy="830997"/>
          </a:xfrm>
          <a:prstGeom prst="rect">
            <a:avLst/>
          </a:prstGeom>
          <a:noFill/>
        </p:spPr>
        <p:txBody>
          <a:bodyPr wrap="square" rtlCol="0">
            <a:spAutoFit/>
          </a:bodyPr>
          <a:lstStyle/>
          <a:p>
            <a:r>
              <a:rPr lang="en-US" sz="4800" dirty="0">
                <a:effectLst>
                  <a:outerShdw blurRad="38100" dist="38100" dir="2700000" algn="tl">
                    <a:srgbClr val="000000">
                      <a:alpha val="43137"/>
                    </a:srgbClr>
                  </a:outerShdw>
                </a:effectLst>
                <a:latin typeface="Century Gothic" panose="020B0502020202020204" pitchFamily="34" charset="0"/>
              </a:rPr>
              <a:t>Transformers on reaction comments</a:t>
            </a:r>
          </a:p>
        </p:txBody>
      </p:sp>
      <p:sp>
        <p:nvSpPr>
          <p:cNvPr id="7" name="Subtitle 2">
            <a:extLst>
              <a:ext uri="{FF2B5EF4-FFF2-40B4-BE49-F238E27FC236}">
                <a16:creationId xmlns:a16="http://schemas.microsoft.com/office/drawing/2014/main" id="{2CCCC2C0-6EB2-4B54-B5D4-BE1C82397845}"/>
              </a:ext>
            </a:extLst>
          </p:cNvPr>
          <p:cNvSpPr txBox="1">
            <a:spLocks/>
          </p:cNvSpPr>
          <p:nvPr/>
        </p:nvSpPr>
        <p:spPr>
          <a:xfrm>
            <a:off x="2166910" y="5000636"/>
            <a:ext cx="9001188" cy="2329992"/>
          </a:xfrm>
          <a:prstGeom prst="rect">
            <a:avLst/>
          </a:prstGeom>
        </p:spPr>
        <p:txBody>
          <a:bodyPr vert="horz" lIns="91440" tIns="45720" rIns="91440" bIns="45720" rtlCol="0">
            <a:normAutofit/>
          </a:bodyPr>
          <a:lstStyle/>
          <a:p>
            <a:pPr marR="0" lvl="0" indent="-457200" algn="r" defTabSz="914400" rtl="0" eaLnBrk="1" fontAlgn="auto" latinLnBrk="0" hangingPunct="1">
              <a:lnSpc>
                <a:spcPct val="110000"/>
              </a:lnSpc>
              <a:spcBef>
                <a:spcPts val="1000"/>
              </a:spcBef>
              <a:spcAft>
                <a:spcPts val="0"/>
              </a:spcAft>
              <a:buClrTx/>
              <a:buSzTx/>
              <a:tabLst/>
              <a:defRPr/>
            </a:pPr>
            <a:r>
              <a:rPr kumimoji="0" lang="en-GB" sz="2400" b="0" i="0" u="none" strike="noStrike" kern="1200" cap="none" spc="0" normalizeH="0" baseline="0" noProof="0" dirty="0">
                <a:ln>
                  <a:noFill/>
                </a:ln>
                <a:solidFill>
                  <a:schemeClr val="tx1"/>
                </a:solidFill>
                <a:effectLst/>
                <a:uLnTx/>
                <a:uFillTx/>
                <a:latin typeface="Century Gothic" pitchFamily="34" charset="0"/>
              </a:rPr>
              <a:t>What is the performance of the Transformer architecture</a:t>
            </a:r>
            <a:r>
              <a:rPr kumimoji="0" lang="en-GB" sz="2400" b="0" i="0" u="none" strike="noStrike" kern="1200" cap="none" spc="0" normalizeH="0" noProof="0" dirty="0">
                <a:ln>
                  <a:noFill/>
                </a:ln>
                <a:solidFill>
                  <a:schemeClr val="tx1"/>
                </a:solidFill>
                <a:effectLst/>
                <a:uLnTx/>
                <a:uFillTx/>
                <a:latin typeface="Century Gothic" pitchFamily="34" charset="0"/>
              </a:rPr>
              <a:t> </a:t>
            </a:r>
            <a:r>
              <a:rPr kumimoji="0" lang="en-GB" sz="2400" b="0" i="0" u="none" strike="noStrike" kern="1200" cap="none" spc="0" normalizeH="0" baseline="0" noProof="0" dirty="0">
                <a:ln>
                  <a:noFill/>
                </a:ln>
                <a:solidFill>
                  <a:schemeClr val="tx1"/>
                </a:solidFill>
                <a:effectLst/>
                <a:uLnTx/>
                <a:uFillTx/>
                <a:latin typeface="Century Gothic" pitchFamily="34" charset="0"/>
              </a:rPr>
              <a:t>on predicting the empathetic concern and personal distress scores of reaction comments on news stories?</a:t>
            </a:r>
          </a:p>
          <a:p>
            <a:pPr marR="0" lvl="0" indent="-457200" algn="r"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x-none" sz="2800" b="0" i="0" u="none" strike="noStrike" kern="1200" cap="none" spc="0" normalizeH="0" baseline="0" noProof="0" dirty="0">
              <a:ln>
                <a:noFill/>
              </a:ln>
              <a:solidFill>
                <a:schemeClr val="tx1"/>
              </a:solidFill>
              <a:effectLst/>
              <a:uLnTx/>
              <a:uFillTx/>
              <a:latin typeface="Century Gothic" pitchFamily="34" charset="0"/>
            </a:endParaRPr>
          </a:p>
        </p:txBody>
      </p:sp>
      <p:sp>
        <p:nvSpPr>
          <p:cNvPr id="8" name="TextBox 7">
            <a:extLst>
              <a:ext uri="{FF2B5EF4-FFF2-40B4-BE49-F238E27FC236}">
                <a16:creationId xmlns:a16="http://schemas.microsoft.com/office/drawing/2014/main" id="{F28BD13F-A5AC-4EAF-9D93-4E25F4D8D24F}"/>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11 of 34</a:t>
            </a:r>
            <a:endParaRPr lang="LID4096" sz="1200" dirty="0">
              <a:solidFill>
                <a:schemeClr val="bg1">
                  <a:lumMod val="50000"/>
                </a:schemeClr>
              </a:solidFill>
            </a:endParaRPr>
          </a:p>
        </p:txBody>
      </p:sp>
    </p:spTree>
    <p:extLst>
      <p:ext uri="{BB962C8B-B14F-4D97-AF65-F5344CB8AC3E}">
        <p14:creationId xmlns:p14="http://schemas.microsoft.com/office/powerpoint/2010/main" val="3092707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E7A662F-B33A-4951-89E5-7008B4743A88}"/>
              </a:ext>
            </a:extLst>
          </p:cNvPr>
          <p:cNvSpPr txBox="1">
            <a:spLocks/>
          </p:cNvSpPr>
          <p:nvPr/>
        </p:nvSpPr>
        <p:spPr>
          <a:xfrm>
            <a:off x="1023902" y="1979563"/>
            <a:ext cx="10144196" cy="1737469"/>
          </a:xfrm>
          <a:prstGeom prst="rect">
            <a:avLst/>
          </a:prstGeom>
        </p:spPr>
        <p:txBody>
          <a:bodyPr vert="horz" lIns="91440" tIns="45720" rIns="91440" bIns="45720" rtlCol="0">
            <a:noAutofit/>
          </a:bodyPr>
          <a:lstStyle/>
          <a:p>
            <a:pPr indent="-457200">
              <a:lnSpc>
                <a:spcPct val="110000"/>
              </a:lnSpc>
              <a:buFont typeface="Wingdings" pitchFamily="2" charset="2"/>
              <a:buChar char="§"/>
            </a:pPr>
            <a:r>
              <a:rPr lang="en-US" sz="2400" dirty="0">
                <a:latin typeface="Century Gothic" pitchFamily="34" charset="0"/>
              </a:rPr>
              <a:t>“Reaction to news stories” by </a:t>
            </a:r>
            <a:r>
              <a:rPr lang="en-US" sz="2400" dirty="0" err="1">
                <a:latin typeface="Century Gothic" pitchFamily="34" charset="0"/>
              </a:rPr>
              <a:t>Buechel</a:t>
            </a:r>
            <a:r>
              <a:rPr lang="en-US" sz="2400" dirty="0">
                <a:latin typeface="Century Gothic" pitchFamily="34" charset="0"/>
              </a:rPr>
              <a:t> et. al.</a:t>
            </a:r>
          </a:p>
          <a:p>
            <a:pPr indent="-457200">
              <a:lnSpc>
                <a:spcPct val="110000"/>
              </a:lnSpc>
              <a:buFont typeface="Wingdings" pitchFamily="2" charset="2"/>
              <a:buChar char="§"/>
            </a:pPr>
            <a:r>
              <a:rPr lang="en-US" sz="2400" u="sng" dirty="0">
                <a:latin typeface="Century Gothic" pitchFamily="34" charset="0"/>
              </a:rPr>
              <a:t>Users</a:t>
            </a:r>
            <a:r>
              <a:rPr lang="en-US" sz="2400" dirty="0">
                <a:latin typeface="Century Gothic" pitchFamily="34" charset="0"/>
              </a:rPr>
              <a:t>:  Read a news story &gt; Completed questionnaire &gt; Commented as they would do on social media</a:t>
            </a:r>
          </a:p>
          <a:p>
            <a:pPr indent="-457200">
              <a:lnSpc>
                <a:spcPct val="110000"/>
              </a:lnSpc>
              <a:buFont typeface="Wingdings" pitchFamily="2" charset="2"/>
              <a:buChar char="§"/>
            </a:pPr>
            <a:r>
              <a:rPr lang="en-US" sz="2400" dirty="0">
                <a:latin typeface="Century Gothic" pitchFamily="34" charset="0"/>
              </a:rPr>
              <a:t>Scores vary between 1 and 7</a:t>
            </a:r>
          </a:p>
          <a:p>
            <a:pPr indent="-457200">
              <a:lnSpc>
                <a:spcPct val="110000"/>
              </a:lnSpc>
              <a:buFont typeface="Wingdings" pitchFamily="2" charset="2"/>
              <a:buChar char="§"/>
            </a:pPr>
            <a:r>
              <a:rPr lang="en-US" sz="2400" dirty="0">
                <a:latin typeface="Century Gothic" pitchFamily="34" charset="0"/>
              </a:rPr>
              <a:t>Constructs such as sarcasm and abbreviations</a:t>
            </a:r>
          </a:p>
          <a:p>
            <a:pPr indent="-457200">
              <a:lnSpc>
                <a:spcPct val="110000"/>
              </a:lnSpc>
              <a:buFont typeface="Wingdings" pitchFamily="2" charset="2"/>
              <a:buChar char="§"/>
            </a:pPr>
            <a:endParaRPr lang="en-US" sz="2400" dirty="0">
              <a:latin typeface="Century Gothic" pitchFamily="34" charset="0"/>
            </a:endParaRPr>
          </a:p>
          <a:p>
            <a:pPr indent="-457200">
              <a:lnSpc>
                <a:spcPct val="110000"/>
              </a:lnSpc>
            </a:pPr>
            <a:endParaRPr lang="en-US" sz="2400" dirty="0">
              <a:latin typeface="Century Gothic" pitchFamily="34" charset="0"/>
            </a:endParaRPr>
          </a:p>
        </p:txBody>
      </p:sp>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Dataset</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pic>
        <p:nvPicPr>
          <p:cNvPr id="12" name="Picture 7">
            <a:extLst>
              <a:ext uri="{FF2B5EF4-FFF2-40B4-BE49-F238E27FC236}">
                <a16:creationId xmlns:a16="http://schemas.microsoft.com/office/drawing/2014/main" id="{2EA655A5-9B05-4538-9410-E111A15D3061}"/>
              </a:ext>
            </a:extLst>
          </p:cNvPr>
          <p:cNvPicPr>
            <a:picLocks noChangeAspect="1"/>
          </p:cNvPicPr>
          <p:nvPr/>
        </p:nvPicPr>
        <p:blipFill>
          <a:blip r:embed="rId3"/>
          <a:stretch>
            <a:fillRect/>
          </a:stretch>
        </p:blipFill>
        <p:spPr>
          <a:xfrm>
            <a:off x="2162175" y="4236294"/>
            <a:ext cx="7867650" cy="1642522"/>
          </a:xfrm>
          <a:prstGeom prst="rect">
            <a:avLst/>
          </a:prstGeom>
        </p:spPr>
      </p:pic>
      <p:sp>
        <p:nvSpPr>
          <p:cNvPr id="14" name="TextBox 13">
            <a:extLst>
              <a:ext uri="{FF2B5EF4-FFF2-40B4-BE49-F238E27FC236}">
                <a16:creationId xmlns:a16="http://schemas.microsoft.com/office/drawing/2014/main" id="{B5B9B29D-260E-4803-8674-F608B1C07046}"/>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12 of 34</a:t>
            </a:r>
            <a:endParaRPr lang="LID4096" sz="1200" dirty="0">
              <a:solidFill>
                <a:schemeClr val="bg1">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Dataset</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4" name="13 - Ορθογώνιο"/>
          <p:cNvSpPr/>
          <p:nvPr/>
        </p:nvSpPr>
        <p:spPr>
          <a:xfrm>
            <a:off x="870474" y="1938336"/>
            <a:ext cx="1592103" cy="461665"/>
          </a:xfrm>
          <a:prstGeom prst="rect">
            <a:avLst/>
          </a:prstGeom>
        </p:spPr>
        <p:txBody>
          <a:bodyPr wrap="none">
            <a:spAutoFit/>
          </a:bodyPr>
          <a:lstStyle/>
          <a:p>
            <a:r>
              <a:rPr lang="en-US" sz="2400" u="sng" dirty="0">
                <a:latin typeface="Century Gothic" pitchFamily="34" charset="0"/>
              </a:rPr>
              <a:t>Statistics</a:t>
            </a:r>
            <a:r>
              <a:rPr lang="en-US" sz="2400" dirty="0">
                <a:latin typeface="Century Gothic" pitchFamily="34" charset="0"/>
              </a:rPr>
              <a:t>: </a:t>
            </a:r>
            <a:endParaRPr lang="el-GR" sz="2400" dirty="0">
              <a:latin typeface="Century Gothic" pitchFamily="34" charset="0"/>
            </a:endParaRPr>
          </a:p>
        </p:txBody>
      </p:sp>
      <p:pic>
        <p:nvPicPr>
          <p:cNvPr id="15" name="Picture 10">
            <a:extLst>
              <a:ext uri="{FF2B5EF4-FFF2-40B4-BE49-F238E27FC236}">
                <a16:creationId xmlns:a16="http://schemas.microsoft.com/office/drawing/2014/main" id="{BFD89B9C-0FFC-412D-BD15-89A39323F084}"/>
              </a:ext>
            </a:extLst>
          </p:cNvPr>
          <p:cNvPicPr>
            <a:picLocks noChangeAspect="1"/>
          </p:cNvPicPr>
          <p:nvPr/>
        </p:nvPicPr>
        <p:blipFill>
          <a:blip r:embed="rId3"/>
          <a:stretch>
            <a:fillRect/>
          </a:stretch>
        </p:blipFill>
        <p:spPr>
          <a:xfrm>
            <a:off x="2637244" y="1360214"/>
            <a:ext cx="2686050" cy="2695575"/>
          </a:xfrm>
          <a:prstGeom prst="rect">
            <a:avLst/>
          </a:prstGeom>
        </p:spPr>
      </p:pic>
      <p:sp>
        <p:nvSpPr>
          <p:cNvPr id="16" name="15 - Ορθογώνιο"/>
          <p:cNvSpPr/>
          <p:nvPr/>
        </p:nvSpPr>
        <p:spPr>
          <a:xfrm>
            <a:off x="5606634" y="1938335"/>
            <a:ext cx="1933543" cy="461665"/>
          </a:xfrm>
          <a:prstGeom prst="rect">
            <a:avLst/>
          </a:prstGeom>
        </p:spPr>
        <p:txBody>
          <a:bodyPr wrap="none">
            <a:spAutoFit/>
          </a:bodyPr>
          <a:lstStyle/>
          <a:p>
            <a:r>
              <a:rPr lang="en-US" sz="2400" u="sng" dirty="0">
                <a:latin typeface="Century Gothic" pitchFamily="34" charset="0"/>
              </a:rPr>
              <a:t>Correlation</a:t>
            </a:r>
            <a:r>
              <a:rPr lang="en-US" sz="2400" dirty="0">
                <a:latin typeface="Century Gothic" pitchFamily="34" charset="0"/>
              </a:rPr>
              <a:t>:</a:t>
            </a:r>
            <a:endParaRPr lang="el-GR" sz="2400" dirty="0">
              <a:latin typeface="Century Gothic" pitchFamily="34" charset="0"/>
            </a:endParaRPr>
          </a:p>
        </p:txBody>
      </p:sp>
      <p:pic>
        <p:nvPicPr>
          <p:cNvPr id="17" name="Picture 12">
            <a:extLst>
              <a:ext uri="{FF2B5EF4-FFF2-40B4-BE49-F238E27FC236}">
                <a16:creationId xmlns:a16="http://schemas.microsoft.com/office/drawing/2014/main" id="{AE788206-9BB8-4982-83DB-E1ADE47365D2}"/>
              </a:ext>
            </a:extLst>
          </p:cNvPr>
          <p:cNvPicPr>
            <a:picLocks noChangeAspect="1"/>
          </p:cNvPicPr>
          <p:nvPr/>
        </p:nvPicPr>
        <p:blipFill>
          <a:blip r:embed="rId4"/>
          <a:stretch>
            <a:fillRect/>
          </a:stretch>
        </p:blipFill>
        <p:spPr>
          <a:xfrm>
            <a:off x="7546540" y="1294352"/>
            <a:ext cx="3057525" cy="1362075"/>
          </a:xfrm>
          <a:prstGeom prst="rect">
            <a:avLst/>
          </a:prstGeom>
        </p:spPr>
      </p:pic>
      <p:pic>
        <p:nvPicPr>
          <p:cNvPr id="3" name="Picture 2">
            <a:extLst>
              <a:ext uri="{FF2B5EF4-FFF2-40B4-BE49-F238E27FC236}">
                <a16:creationId xmlns:a16="http://schemas.microsoft.com/office/drawing/2014/main" id="{FA6C5204-6D5E-494B-A302-963AF9149B49}"/>
              </a:ext>
            </a:extLst>
          </p:cNvPr>
          <p:cNvPicPr>
            <a:picLocks noChangeAspect="1"/>
          </p:cNvPicPr>
          <p:nvPr/>
        </p:nvPicPr>
        <p:blipFill>
          <a:blip r:embed="rId5"/>
          <a:stretch>
            <a:fillRect/>
          </a:stretch>
        </p:blipFill>
        <p:spPr>
          <a:xfrm>
            <a:off x="5323294" y="3977681"/>
            <a:ext cx="6749370" cy="2880319"/>
          </a:xfrm>
          <a:prstGeom prst="rect">
            <a:avLst/>
          </a:prstGeom>
        </p:spPr>
      </p:pic>
      <p:sp>
        <p:nvSpPr>
          <p:cNvPr id="18" name="15 - Ορθογώνιο">
            <a:extLst>
              <a:ext uri="{FF2B5EF4-FFF2-40B4-BE49-F238E27FC236}">
                <a16:creationId xmlns:a16="http://schemas.microsoft.com/office/drawing/2014/main" id="{74C598B4-F060-4B89-B369-B81A38E92562}"/>
              </a:ext>
            </a:extLst>
          </p:cNvPr>
          <p:cNvSpPr/>
          <p:nvPr/>
        </p:nvSpPr>
        <p:spPr>
          <a:xfrm>
            <a:off x="5606634" y="3213687"/>
            <a:ext cx="1765227" cy="461665"/>
          </a:xfrm>
          <a:prstGeom prst="rect">
            <a:avLst/>
          </a:prstGeom>
        </p:spPr>
        <p:txBody>
          <a:bodyPr wrap="none">
            <a:spAutoFit/>
          </a:bodyPr>
          <a:lstStyle/>
          <a:p>
            <a:r>
              <a:rPr lang="en-US" sz="2400" u="sng" dirty="0">
                <a:latin typeface="Century Gothic" pitchFamily="34" charset="0"/>
              </a:rPr>
              <a:t>Histogram:</a:t>
            </a:r>
            <a:endParaRPr lang="el-GR" sz="2400" dirty="0">
              <a:latin typeface="Century Gothic" pitchFamily="34" charset="0"/>
            </a:endParaRPr>
          </a:p>
        </p:txBody>
      </p:sp>
      <p:sp>
        <p:nvSpPr>
          <p:cNvPr id="19" name="TextBox 18">
            <a:extLst>
              <a:ext uri="{FF2B5EF4-FFF2-40B4-BE49-F238E27FC236}">
                <a16:creationId xmlns:a16="http://schemas.microsoft.com/office/drawing/2014/main" id="{1462F917-9AC7-4858-9397-438D1095452F}"/>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13 of 34</a:t>
            </a:r>
            <a:endParaRPr lang="LID4096" sz="1200" dirty="0">
              <a:solidFill>
                <a:schemeClr val="bg1">
                  <a:lumMod val="50000"/>
                </a:schemeClr>
              </a:solidFill>
            </a:endParaRPr>
          </a:p>
        </p:txBody>
      </p:sp>
    </p:spTree>
    <p:extLst>
      <p:ext uri="{BB962C8B-B14F-4D97-AF65-F5344CB8AC3E}">
        <p14:creationId xmlns:p14="http://schemas.microsoft.com/office/powerpoint/2010/main" val="2027095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8" name="Subtitle 2">
            <a:extLst>
              <a:ext uri="{FF2B5EF4-FFF2-40B4-BE49-F238E27FC236}">
                <a16:creationId xmlns:a16="http://schemas.microsoft.com/office/drawing/2014/main" id="{5E7A662F-B33A-4951-89E5-7008B4743A88}"/>
              </a:ext>
            </a:extLst>
          </p:cNvPr>
          <p:cNvSpPr txBox="1">
            <a:spLocks/>
          </p:cNvSpPr>
          <p:nvPr/>
        </p:nvSpPr>
        <p:spPr>
          <a:xfrm>
            <a:off x="1023902" y="1142984"/>
            <a:ext cx="10144196" cy="5092775"/>
          </a:xfrm>
          <a:prstGeom prst="rect">
            <a:avLst/>
          </a:prstGeom>
        </p:spPr>
        <p:txBody>
          <a:bodyPr vert="horz" lIns="91440" tIns="45720" rIns="91440" bIns="45720" rtlCol="0">
            <a:noAutofit/>
          </a:bodyPr>
          <a:lstStyle/>
          <a:p>
            <a:pPr indent="-457200">
              <a:lnSpc>
                <a:spcPct val="110000"/>
              </a:lnSpc>
            </a:pPr>
            <a:r>
              <a:rPr lang="en-US" sz="2400" b="1" dirty="0">
                <a:latin typeface="Century Gothic" pitchFamily="34" charset="0"/>
              </a:rPr>
              <a:t>Details</a:t>
            </a:r>
          </a:p>
          <a:p>
            <a:pPr indent="-457200">
              <a:lnSpc>
                <a:spcPct val="110000"/>
              </a:lnSpc>
            </a:pPr>
            <a:endParaRPr lang="en-US" sz="2400" b="1" dirty="0">
              <a:latin typeface="Century Gothic" pitchFamily="34" charset="0"/>
            </a:endParaRPr>
          </a:p>
          <a:p>
            <a:pPr marL="342900" indent="-457200">
              <a:lnSpc>
                <a:spcPct val="110000"/>
              </a:lnSpc>
              <a:buFont typeface="Wingdings" pitchFamily="2" charset="2"/>
              <a:buChar char="§"/>
            </a:pPr>
            <a:r>
              <a:rPr lang="en-US" sz="2400" dirty="0">
                <a:latin typeface="Century Gothic" pitchFamily="34" charset="0"/>
              </a:rPr>
              <a:t>2 regression tasks </a:t>
            </a:r>
          </a:p>
          <a:p>
            <a:pPr marL="342900" indent="-457200">
              <a:lnSpc>
                <a:spcPct val="110000"/>
              </a:lnSpc>
              <a:buFont typeface="Wingdings" pitchFamily="2" charset="2"/>
              <a:buChar char="§"/>
            </a:pPr>
            <a:r>
              <a:rPr lang="en-US" sz="2400" dirty="0">
                <a:latin typeface="Century Gothic" pitchFamily="34" charset="0"/>
              </a:rPr>
              <a:t>Pre-trained Transformer models: BERT and </a:t>
            </a:r>
            <a:r>
              <a:rPr lang="en-US" sz="2400" dirty="0" err="1">
                <a:latin typeface="Century Gothic" pitchFamily="34" charset="0"/>
              </a:rPr>
              <a:t>RoBERta</a:t>
            </a:r>
            <a:endParaRPr lang="en-US" sz="2400" dirty="0">
              <a:latin typeface="Century Gothic" pitchFamily="34" charset="0"/>
            </a:endParaRPr>
          </a:p>
          <a:p>
            <a:pPr marL="342900" indent="-457200">
              <a:lnSpc>
                <a:spcPct val="110000"/>
              </a:lnSpc>
              <a:buFont typeface="Wingdings" pitchFamily="2" charset="2"/>
              <a:buChar char="§"/>
            </a:pPr>
            <a:r>
              <a:rPr lang="en-US" sz="2400" u="sng" dirty="0">
                <a:latin typeface="Century Gothic" pitchFamily="34" charset="0"/>
              </a:rPr>
              <a:t>Metric</a:t>
            </a:r>
            <a:r>
              <a:rPr lang="en-US" sz="2400" dirty="0">
                <a:latin typeface="Century Gothic" pitchFamily="34" charset="0"/>
              </a:rPr>
              <a:t>: Pearson’s R correlation</a:t>
            </a:r>
          </a:p>
          <a:p>
            <a:pPr marL="342900" indent="-457200">
              <a:lnSpc>
                <a:spcPct val="110000"/>
              </a:lnSpc>
              <a:buFont typeface="Wingdings" pitchFamily="2" charset="2"/>
              <a:buChar char="§"/>
            </a:pPr>
            <a:r>
              <a:rPr lang="en-US" sz="2400" u="sng" dirty="0">
                <a:latin typeface="Century Gothic" pitchFamily="34" charset="0"/>
              </a:rPr>
              <a:t>Significance test</a:t>
            </a:r>
            <a:r>
              <a:rPr lang="en-US" sz="2400" dirty="0">
                <a:latin typeface="Century Gothic" pitchFamily="34" charset="0"/>
              </a:rPr>
              <a:t>: </a:t>
            </a:r>
            <a:r>
              <a:rPr lang="en-GB" sz="2400" dirty="0">
                <a:latin typeface="Century Gothic" pitchFamily="34" charset="0"/>
              </a:rPr>
              <a:t>two-tailed t-test for paired samples</a:t>
            </a:r>
            <a:r>
              <a:rPr lang="en-US" sz="2400" dirty="0">
                <a:latin typeface="Century Gothic" pitchFamily="34" charset="0"/>
              </a:rPr>
              <a:t> </a:t>
            </a:r>
          </a:p>
          <a:p>
            <a:pPr marL="342900" indent="-457200">
              <a:lnSpc>
                <a:spcPct val="110000"/>
              </a:lnSpc>
              <a:buFont typeface="Wingdings" pitchFamily="2" charset="2"/>
              <a:buChar char="§"/>
            </a:pPr>
            <a:r>
              <a:rPr lang="en-US" sz="2400" u="sng" dirty="0">
                <a:latin typeface="Century Gothic" pitchFamily="34" charset="0"/>
              </a:rPr>
              <a:t>Baselines:</a:t>
            </a:r>
            <a:r>
              <a:rPr lang="en-US" sz="2400" dirty="0">
                <a:latin typeface="Century Gothic" pitchFamily="34" charset="0"/>
              </a:rPr>
              <a:t> CNN, FNN, Ridge from </a:t>
            </a:r>
            <a:r>
              <a:rPr lang="en-US" sz="2400" dirty="0" err="1">
                <a:latin typeface="Century Gothic" pitchFamily="34" charset="0"/>
              </a:rPr>
              <a:t>Buechel</a:t>
            </a:r>
            <a:r>
              <a:rPr lang="en-US" sz="2400" dirty="0">
                <a:latin typeface="Century Gothic" pitchFamily="34" charset="0"/>
              </a:rPr>
              <a:t> et al. </a:t>
            </a:r>
            <a:endParaRPr lang="el-GR" sz="2400" dirty="0">
              <a:latin typeface="Century Gothic" pitchFamily="34" charset="0"/>
            </a:endParaRPr>
          </a:p>
          <a:p>
            <a:pPr marL="396000" indent="-457200">
              <a:lnSpc>
                <a:spcPct val="110000"/>
              </a:lnSpc>
              <a:buFont typeface="Wingdings" pitchFamily="2" charset="2"/>
              <a:buChar char="§"/>
            </a:pPr>
            <a:r>
              <a:rPr lang="en-US" sz="2400" dirty="0">
                <a:latin typeface="Century Gothic" pitchFamily="34" charset="0"/>
              </a:rPr>
              <a:t>Selection on the average score on both tasks </a:t>
            </a:r>
          </a:p>
          <a:p>
            <a:pPr marL="396000" indent="-457200">
              <a:lnSpc>
                <a:spcPct val="110000"/>
              </a:lnSpc>
              <a:buFont typeface="Wingdings" pitchFamily="2" charset="2"/>
              <a:buChar char="§"/>
            </a:pPr>
            <a:r>
              <a:rPr lang="en-US" sz="2400" dirty="0">
                <a:latin typeface="Century Gothic" pitchFamily="34" charset="0"/>
              </a:rPr>
              <a:t>Both original and augmented data</a:t>
            </a:r>
          </a:p>
          <a:p>
            <a:pPr marL="396000" indent="-457200">
              <a:lnSpc>
                <a:spcPct val="110000"/>
              </a:lnSpc>
              <a:buFont typeface="Wingdings" pitchFamily="2" charset="2"/>
              <a:buChar char="§"/>
            </a:pPr>
            <a:r>
              <a:rPr lang="en-US" sz="2400" dirty="0">
                <a:latin typeface="Century Gothic" pitchFamily="34" charset="0"/>
              </a:rPr>
              <a:t>10-fold CV (similar to </a:t>
            </a:r>
            <a:r>
              <a:rPr lang="en-US" sz="2400" dirty="0" err="1">
                <a:latin typeface="Century Gothic" pitchFamily="34" charset="0"/>
              </a:rPr>
              <a:t>Buechel</a:t>
            </a:r>
            <a:r>
              <a:rPr lang="en-US" sz="2400" dirty="0">
                <a:latin typeface="Century Gothic" pitchFamily="34" charset="0"/>
              </a:rPr>
              <a:t>) and prediction on test set</a:t>
            </a:r>
          </a:p>
          <a:p>
            <a:pPr indent="-457200">
              <a:lnSpc>
                <a:spcPct val="110000"/>
              </a:lnSpc>
            </a:pPr>
            <a:endParaRPr lang="en-US" sz="2400" dirty="0">
              <a:latin typeface="Century Gothic" pitchFamily="34" charset="0"/>
            </a:endParaRPr>
          </a:p>
        </p:txBody>
      </p:sp>
      <p:sp>
        <p:nvSpPr>
          <p:cNvPr id="12" name="TextBox 11">
            <a:extLst>
              <a:ext uri="{FF2B5EF4-FFF2-40B4-BE49-F238E27FC236}">
                <a16:creationId xmlns:a16="http://schemas.microsoft.com/office/drawing/2014/main" id="{636C7CD2-03B6-42A5-A66F-1B102F2ED50D}"/>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14 of 34</a:t>
            </a:r>
            <a:endParaRPr lang="LID4096" sz="1200" dirty="0">
              <a:solidFill>
                <a:schemeClr val="bg1">
                  <a:lumMod val="5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10182980"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 – hyper-parameters</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Subtitle 2">
            <a:extLst>
              <a:ext uri="{FF2B5EF4-FFF2-40B4-BE49-F238E27FC236}">
                <a16:creationId xmlns:a16="http://schemas.microsoft.com/office/drawing/2014/main" id="{5E7A662F-B33A-4951-89E5-7008B4743A88}"/>
              </a:ext>
            </a:extLst>
          </p:cNvPr>
          <p:cNvSpPr txBox="1">
            <a:spLocks/>
          </p:cNvSpPr>
          <p:nvPr/>
        </p:nvSpPr>
        <p:spPr>
          <a:xfrm>
            <a:off x="1023902" y="1142984"/>
            <a:ext cx="5072098" cy="2878197"/>
          </a:xfrm>
          <a:prstGeom prst="rect">
            <a:avLst/>
          </a:prstGeom>
        </p:spPr>
        <p:txBody>
          <a:bodyPr vert="horz" lIns="91440" tIns="45720" rIns="91440" bIns="45720" rtlCol="0">
            <a:noAutofit/>
          </a:bodyPr>
          <a:lstStyle/>
          <a:p>
            <a:pPr indent="-457200">
              <a:lnSpc>
                <a:spcPct val="110000"/>
              </a:lnSpc>
            </a:pPr>
            <a:r>
              <a:rPr lang="en-US" sz="2400" b="1" dirty="0">
                <a:latin typeface="Century Gothic" pitchFamily="34" charset="0"/>
              </a:rPr>
              <a:t>Methodology</a:t>
            </a:r>
          </a:p>
          <a:p>
            <a:pPr indent="-457200">
              <a:lnSpc>
                <a:spcPct val="110000"/>
              </a:lnSpc>
            </a:pPr>
            <a:endParaRPr lang="en-US" sz="2400" b="1" dirty="0">
              <a:latin typeface="Century Gothic" pitchFamily="34" charset="0"/>
            </a:endParaRPr>
          </a:p>
          <a:p>
            <a:pPr>
              <a:lnSpc>
                <a:spcPct val="110000"/>
              </a:lnSpc>
            </a:pPr>
            <a:r>
              <a:rPr lang="en-US" sz="2400" dirty="0">
                <a:latin typeface="Century Gothic" pitchFamily="34" charset="0"/>
              </a:rPr>
              <a:t>Hyper-parameter selection with 5-fold CV on the dataset</a:t>
            </a:r>
          </a:p>
          <a:p>
            <a:pPr marL="800100" lvl="1" indent="-457200">
              <a:lnSpc>
                <a:spcPct val="110000"/>
              </a:lnSpc>
              <a:buFont typeface="Wingdings" pitchFamily="2" charset="2"/>
              <a:buChar char="§"/>
            </a:pPr>
            <a:r>
              <a:rPr lang="en-US" sz="2400" dirty="0">
                <a:latin typeface="Century Gothic" pitchFamily="34" charset="0"/>
              </a:rPr>
              <a:t>Distilled versions of models to narrow down parameters</a:t>
            </a:r>
          </a:p>
        </p:txBody>
      </p:sp>
      <p:pic>
        <p:nvPicPr>
          <p:cNvPr id="7" name="Picture 9">
            <a:extLst>
              <a:ext uri="{FF2B5EF4-FFF2-40B4-BE49-F238E27FC236}">
                <a16:creationId xmlns:a16="http://schemas.microsoft.com/office/drawing/2014/main" id="{AD3B04F1-105E-48DD-A174-0A4937BB7418}"/>
              </a:ext>
            </a:extLst>
          </p:cNvPr>
          <p:cNvPicPr>
            <a:picLocks noChangeAspect="1"/>
          </p:cNvPicPr>
          <p:nvPr/>
        </p:nvPicPr>
        <p:blipFill>
          <a:blip r:embed="rId3"/>
          <a:stretch>
            <a:fillRect/>
          </a:stretch>
        </p:blipFill>
        <p:spPr>
          <a:xfrm>
            <a:off x="7032998" y="2420888"/>
            <a:ext cx="4214632" cy="1190539"/>
          </a:xfrm>
          <a:prstGeom prst="rect">
            <a:avLst/>
          </a:prstGeom>
        </p:spPr>
      </p:pic>
      <p:pic>
        <p:nvPicPr>
          <p:cNvPr id="15" name="Picture 5">
            <a:extLst>
              <a:ext uri="{FF2B5EF4-FFF2-40B4-BE49-F238E27FC236}">
                <a16:creationId xmlns:a16="http://schemas.microsoft.com/office/drawing/2014/main" id="{DD5F5C98-49D1-4346-A78A-BF54F76BAD92}"/>
              </a:ext>
            </a:extLst>
          </p:cNvPr>
          <p:cNvPicPr>
            <a:picLocks noChangeAspect="1"/>
          </p:cNvPicPr>
          <p:nvPr/>
        </p:nvPicPr>
        <p:blipFill>
          <a:blip r:embed="rId4"/>
          <a:stretch>
            <a:fillRect/>
          </a:stretch>
        </p:blipFill>
        <p:spPr>
          <a:xfrm>
            <a:off x="5303912" y="4746455"/>
            <a:ext cx="5943718" cy="556607"/>
          </a:xfrm>
          <a:prstGeom prst="rect">
            <a:avLst/>
          </a:prstGeom>
        </p:spPr>
      </p:pic>
      <p:pic>
        <p:nvPicPr>
          <p:cNvPr id="16" name="Picture 10">
            <a:extLst>
              <a:ext uri="{FF2B5EF4-FFF2-40B4-BE49-F238E27FC236}">
                <a16:creationId xmlns:a16="http://schemas.microsoft.com/office/drawing/2014/main" id="{E0394D4E-D91D-4040-BFC4-120794F218E3}"/>
              </a:ext>
            </a:extLst>
          </p:cNvPr>
          <p:cNvPicPr>
            <a:picLocks noChangeAspect="1"/>
          </p:cNvPicPr>
          <p:nvPr/>
        </p:nvPicPr>
        <p:blipFill>
          <a:blip r:embed="rId5"/>
          <a:stretch>
            <a:fillRect/>
          </a:stretch>
        </p:blipFill>
        <p:spPr>
          <a:xfrm>
            <a:off x="5289104" y="5303062"/>
            <a:ext cx="6006152" cy="286178"/>
          </a:xfrm>
          <a:prstGeom prst="rect">
            <a:avLst/>
          </a:prstGeom>
        </p:spPr>
      </p:pic>
      <p:sp>
        <p:nvSpPr>
          <p:cNvPr id="2" name="TextBox 1">
            <a:extLst>
              <a:ext uri="{FF2B5EF4-FFF2-40B4-BE49-F238E27FC236}">
                <a16:creationId xmlns:a16="http://schemas.microsoft.com/office/drawing/2014/main" id="{DE4F28B7-DF9B-4FB7-B583-B8777054067D}"/>
              </a:ext>
            </a:extLst>
          </p:cNvPr>
          <p:cNvSpPr txBox="1"/>
          <p:nvPr/>
        </p:nvSpPr>
        <p:spPr>
          <a:xfrm>
            <a:off x="5289104" y="4006486"/>
            <a:ext cx="4104456" cy="461665"/>
          </a:xfrm>
          <a:prstGeom prst="rect">
            <a:avLst/>
          </a:prstGeom>
          <a:noFill/>
        </p:spPr>
        <p:txBody>
          <a:bodyPr wrap="square" rtlCol="0">
            <a:spAutoFit/>
          </a:bodyPr>
          <a:lstStyle/>
          <a:p>
            <a:r>
              <a:rPr lang="en-US" sz="2400" u="sng" dirty="0">
                <a:latin typeface="Century Gothic" panose="020B0502020202020204" pitchFamily="34" charset="0"/>
              </a:rPr>
              <a:t>BERT and </a:t>
            </a:r>
            <a:r>
              <a:rPr lang="en-US" sz="2400" u="sng" dirty="0" err="1">
                <a:latin typeface="Century Gothic" panose="020B0502020202020204" pitchFamily="34" charset="0"/>
              </a:rPr>
              <a:t>RoBERta</a:t>
            </a:r>
            <a:r>
              <a:rPr lang="en-US" sz="2400" u="sng" dirty="0">
                <a:latin typeface="Century Gothic" panose="020B0502020202020204" pitchFamily="34" charset="0"/>
              </a:rPr>
              <a:t> models:</a:t>
            </a:r>
            <a:endParaRPr lang="LID4096" sz="2400" u="sng" dirty="0">
              <a:latin typeface="Century Gothic" panose="020B0502020202020204" pitchFamily="34" charset="0"/>
            </a:endParaRPr>
          </a:p>
        </p:txBody>
      </p:sp>
      <p:sp>
        <p:nvSpPr>
          <p:cNvPr id="13" name="TextBox 12">
            <a:extLst>
              <a:ext uri="{FF2B5EF4-FFF2-40B4-BE49-F238E27FC236}">
                <a16:creationId xmlns:a16="http://schemas.microsoft.com/office/drawing/2014/main" id="{4D8B9F72-C584-42D9-BE73-A9EC2247180A}"/>
              </a:ext>
            </a:extLst>
          </p:cNvPr>
          <p:cNvSpPr txBox="1"/>
          <p:nvPr/>
        </p:nvSpPr>
        <p:spPr>
          <a:xfrm>
            <a:off x="7112496" y="1925216"/>
            <a:ext cx="4104456" cy="461665"/>
          </a:xfrm>
          <a:prstGeom prst="rect">
            <a:avLst/>
          </a:prstGeom>
          <a:noFill/>
        </p:spPr>
        <p:txBody>
          <a:bodyPr wrap="square" rtlCol="0">
            <a:spAutoFit/>
          </a:bodyPr>
          <a:lstStyle/>
          <a:p>
            <a:r>
              <a:rPr lang="en-US" sz="2400" u="sng" dirty="0">
                <a:latin typeface="Century Gothic" panose="020B0502020202020204" pitchFamily="34" charset="0"/>
              </a:rPr>
              <a:t>Hyper-parameters:</a:t>
            </a:r>
            <a:endParaRPr lang="LID4096" sz="2400" u="sng" dirty="0">
              <a:latin typeface="Century Gothic" panose="020B0502020202020204" pitchFamily="34" charset="0"/>
            </a:endParaRPr>
          </a:p>
        </p:txBody>
      </p:sp>
      <p:sp>
        <p:nvSpPr>
          <p:cNvPr id="14" name="TextBox 13">
            <a:extLst>
              <a:ext uri="{FF2B5EF4-FFF2-40B4-BE49-F238E27FC236}">
                <a16:creationId xmlns:a16="http://schemas.microsoft.com/office/drawing/2014/main" id="{3C083B30-DC01-43F2-96AE-C993AD4F9D79}"/>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15 of 34</a:t>
            </a:r>
            <a:endParaRPr lang="LID4096" sz="1200" dirty="0">
              <a:solidFill>
                <a:schemeClr val="bg1">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 – original data</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Subtitle 2">
            <a:extLst>
              <a:ext uri="{FF2B5EF4-FFF2-40B4-BE49-F238E27FC236}">
                <a16:creationId xmlns:a16="http://schemas.microsoft.com/office/drawing/2014/main" id="{5E7A662F-B33A-4951-89E5-7008B4743A88}"/>
              </a:ext>
            </a:extLst>
          </p:cNvPr>
          <p:cNvSpPr txBox="1">
            <a:spLocks/>
          </p:cNvSpPr>
          <p:nvPr/>
        </p:nvSpPr>
        <p:spPr>
          <a:xfrm>
            <a:off x="1023902" y="1142984"/>
            <a:ext cx="5072098" cy="2878197"/>
          </a:xfrm>
          <a:prstGeom prst="rect">
            <a:avLst/>
          </a:prstGeom>
        </p:spPr>
        <p:txBody>
          <a:bodyPr vert="horz" lIns="91440" tIns="45720" rIns="91440" bIns="45720" rtlCol="0">
            <a:noAutofit/>
          </a:bodyPr>
          <a:lstStyle/>
          <a:p>
            <a:pPr indent="-457200">
              <a:lnSpc>
                <a:spcPct val="110000"/>
              </a:lnSpc>
            </a:pPr>
            <a:r>
              <a:rPr lang="en-US" sz="2400" b="1" dirty="0">
                <a:latin typeface="Century Gothic" pitchFamily="34" charset="0"/>
              </a:rPr>
              <a:t>Methodology</a:t>
            </a:r>
          </a:p>
          <a:p>
            <a:pPr indent="-457200">
              <a:lnSpc>
                <a:spcPct val="110000"/>
              </a:lnSpc>
            </a:pPr>
            <a:endParaRPr lang="en-US" sz="2400" b="1" dirty="0">
              <a:latin typeface="Century Gothic" pitchFamily="34" charset="0"/>
            </a:endParaRPr>
          </a:p>
          <a:p>
            <a:pPr marL="342900" indent="-457200">
              <a:lnSpc>
                <a:spcPct val="110000"/>
              </a:lnSpc>
              <a:buFont typeface="+mj-lt"/>
              <a:buAutoNum type="arabicPeriod"/>
            </a:pPr>
            <a:r>
              <a:rPr lang="en-US" sz="2400" dirty="0">
                <a:latin typeface="Century Gothic" pitchFamily="34" charset="0"/>
              </a:rPr>
              <a:t>Model comparison with 10-fold CV</a:t>
            </a:r>
          </a:p>
          <a:p>
            <a:pPr marL="342900" indent="-457200">
              <a:lnSpc>
                <a:spcPct val="110000"/>
              </a:lnSpc>
              <a:buFont typeface="+mj-lt"/>
              <a:buAutoNum type="arabicPeriod"/>
            </a:pPr>
            <a:r>
              <a:rPr lang="en-US" sz="2400" dirty="0">
                <a:latin typeface="Century Gothic" pitchFamily="34" charset="0"/>
              </a:rPr>
              <a:t>Prediction on test set</a:t>
            </a:r>
          </a:p>
          <a:p>
            <a:pPr marL="342900" indent="-457200">
              <a:lnSpc>
                <a:spcPct val="110000"/>
              </a:lnSpc>
              <a:buFont typeface="+mj-lt"/>
              <a:buAutoNum type="arabicPeriod"/>
            </a:pPr>
            <a:r>
              <a:rPr lang="en-US" sz="2400" dirty="0">
                <a:latin typeface="Century Gothic" pitchFamily="34" charset="0"/>
              </a:rPr>
              <a:t>Significance of difference on the test set</a:t>
            </a:r>
          </a:p>
        </p:txBody>
      </p:sp>
      <p:pic>
        <p:nvPicPr>
          <p:cNvPr id="8" name="Picture 4">
            <a:extLst>
              <a:ext uri="{FF2B5EF4-FFF2-40B4-BE49-F238E27FC236}">
                <a16:creationId xmlns:a16="http://schemas.microsoft.com/office/drawing/2014/main" id="{75197C2D-0757-4891-9F29-CA038174A370}"/>
              </a:ext>
            </a:extLst>
          </p:cNvPr>
          <p:cNvPicPr>
            <a:picLocks noChangeAspect="1"/>
          </p:cNvPicPr>
          <p:nvPr/>
        </p:nvPicPr>
        <p:blipFill>
          <a:blip r:embed="rId3"/>
          <a:stretch>
            <a:fillRect/>
          </a:stretch>
        </p:blipFill>
        <p:spPr>
          <a:xfrm>
            <a:off x="6812418" y="1988840"/>
            <a:ext cx="4188328" cy="1440160"/>
          </a:xfrm>
          <a:prstGeom prst="rect">
            <a:avLst/>
          </a:prstGeom>
        </p:spPr>
      </p:pic>
      <p:pic>
        <p:nvPicPr>
          <p:cNvPr id="12" name="Picture 6">
            <a:extLst>
              <a:ext uri="{FF2B5EF4-FFF2-40B4-BE49-F238E27FC236}">
                <a16:creationId xmlns:a16="http://schemas.microsoft.com/office/drawing/2014/main" id="{BFF340A6-8892-4011-8CC4-25CBB73E80B9}"/>
              </a:ext>
            </a:extLst>
          </p:cNvPr>
          <p:cNvPicPr>
            <a:picLocks noChangeAspect="1"/>
          </p:cNvPicPr>
          <p:nvPr/>
        </p:nvPicPr>
        <p:blipFill>
          <a:blip r:embed="rId4"/>
          <a:stretch>
            <a:fillRect/>
          </a:stretch>
        </p:blipFill>
        <p:spPr>
          <a:xfrm>
            <a:off x="6403424" y="4021181"/>
            <a:ext cx="5217800" cy="1018206"/>
          </a:xfrm>
          <a:prstGeom prst="rect">
            <a:avLst/>
          </a:prstGeom>
        </p:spPr>
      </p:pic>
      <p:pic>
        <p:nvPicPr>
          <p:cNvPr id="14" name="Picture 13">
            <a:extLst>
              <a:ext uri="{FF2B5EF4-FFF2-40B4-BE49-F238E27FC236}">
                <a16:creationId xmlns:a16="http://schemas.microsoft.com/office/drawing/2014/main" id="{D2874D1B-5718-418F-B737-4F857D9ADB31}"/>
              </a:ext>
            </a:extLst>
          </p:cNvPr>
          <p:cNvPicPr>
            <a:picLocks noChangeAspect="1"/>
          </p:cNvPicPr>
          <p:nvPr/>
        </p:nvPicPr>
        <p:blipFill>
          <a:blip r:embed="rId5"/>
          <a:stretch>
            <a:fillRect/>
          </a:stretch>
        </p:blipFill>
        <p:spPr>
          <a:xfrm>
            <a:off x="6812418" y="5507524"/>
            <a:ext cx="3366622" cy="1018206"/>
          </a:xfrm>
          <a:prstGeom prst="rect">
            <a:avLst/>
          </a:prstGeom>
        </p:spPr>
      </p:pic>
      <p:sp>
        <p:nvSpPr>
          <p:cNvPr id="13" name="TextBox 12">
            <a:extLst>
              <a:ext uri="{FF2B5EF4-FFF2-40B4-BE49-F238E27FC236}">
                <a16:creationId xmlns:a16="http://schemas.microsoft.com/office/drawing/2014/main" id="{35BB0F78-FD3A-4C7B-B719-052EE7FFD254}"/>
              </a:ext>
            </a:extLst>
          </p:cNvPr>
          <p:cNvSpPr txBox="1"/>
          <p:nvPr/>
        </p:nvSpPr>
        <p:spPr>
          <a:xfrm>
            <a:off x="6737480" y="1480992"/>
            <a:ext cx="4104456" cy="461665"/>
          </a:xfrm>
          <a:prstGeom prst="rect">
            <a:avLst/>
          </a:prstGeom>
          <a:noFill/>
        </p:spPr>
        <p:txBody>
          <a:bodyPr wrap="square" rtlCol="0">
            <a:spAutoFit/>
          </a:bodyPr>
          <a:lstStyle/>
          <a:p>
            <a:r>
              <a:rPr lang="en-US" sz="2400" u="sng" dirty="0">
                <a:latin typeface="Century Gothic" panose="020B0502020202020204" pitchFamily="34" charset="0"/>
              </a:rPr>
              <a:t>10-fold CV:</a:t>
            </a:r>
            <a:endParaRPr lang="LID4096" sz="2400" u="sng" dirty="0">
              <a:latin typeface="Century Gothic" panose="020B0502020202020204" pitchFamily="34" charset="0"/>
            </a:endParaRPr>
          </a:p>
        </p:txBody>
      </p:sp>
      <p:sp>
        <p:nvSpPr>
          <p:cNvPr id="17" name="TextBox 16">
            <a:extLst>
              <a:ext uri="{FF2B5EF4-FFF2-40B4-BE49-F238E27FC236}">
                <a16:creationId xmlns:a16="http://schemas.microsoft.com/office/drawing/2014/main" id="{480195AB-53E9-471D-81B3-8ADF11465D5F}"/>
              </a:ext>
            </a:extLst>
          </p:cNvPr>
          <p:cNvSpPr txBox="1"/>
          <p:nvPr/>
        </p:nvSpPr>
        <p:spPr>
          <a:xfrm>
            <a:off x="6737480" y="3475183"/>
            <a:ext cx="4104456" cy="461665"/>
          </a:xfrm>
          <a:prstGeom prst="rect">
            <a:avLst/>
          </a:prstGeom>
          <a:noFill/>
        </p:spPr>
        <p:txBody>
          <a:bodyPr wrap="square" rtlCol="0">
            <a:spAutoFit/>
          </a:bodyPr>
          <a:lstStyle/>
          <a:p>
            <a:r>
              <a:rPr lang="en-US" sz="2400" u="sng" dirty="0">
                <a:latin typeface="Century Gothic" panose="020B0502020202020204" pitchFamily="34" charset="0"/>
              </a:rPr>
              <a:t>Test set results:</a:t>
            </a:r>
            <a:endParaRPr lang="LID4096" sz="2400" u="sng" dirty="0">
              <a:latin typeface="Century Gothic" panose="020B0502020202020204" pitchFamily="34" charset="0"/>
            </a:endParaRPr>
          </a:p>
        </p:txBody>
      </p:sp>
      <p:sp>
        <p:nvSpPr>
          <p:cNvPr id="19" name="TextBox 18">
            <a:extLst>
              <a:ext uri="{FF2B5EF4-FFF2-40B4-BE49-F238E27FC236}">
                <a16:creationId xmlns:a16="http://schemas.microsoft.com/office/drawing/2014/main" id="{E8359846-547A-4B31-9F56-B40FFB7B2999}"/>
              </a:ext>
            </a:extLst>
          </p:cNvPr>
          <p:cNvSpPr txBox="1"/>
          <p:nvPr/>
        </p:nvSpPr>
        <p:spPr>
          <a:xfrm>
            <a:off x="6737480" y="5079459"/>
            <a:ext cx="4104456" cy="461665"/>
          </a:xfrm>
          <a:prstGeom prst="rect">
            <a:avLst/>
          </a:prstGeom>
          <a:noFill/>
        </p:spPr>
        <p:txBody>
          <a:bodyPr wrap="square" rtlCol="0">
            <a:spAutoFit/>
          </a:bodyPr>
          <a:lstStyle/>
          <a:p>
            <a:r>
              <a:rPr lang="en-US" sz="2400" u="sng" dirty="0">
                <a:latin typeface="Century Gothic" panose="020B0502020202020204" pitchFamily="34" charset="0"/>
              </a:rPr>
              <a:t>Significance test results:</a:t>
            </a:r>
            <a:endParaRPr lang="LID4096" sz="2400" u="sng" dirty="0">
              <a:latin typeface="Century Gothic" panose="020B0502020202020204" pitchFamily="34" charset="0"/>
            </a:endParaRPr>
          </a:p>
        </p:txBody>
      </p:sp>
      <p:sp>
        <p:nvSpPr>
          <p:cNvPr id="15" name="TextBox 14">
            <a:extLst>
              <a:ext uri="{FF2B5EF4-FFF2-40B4-BE49-F238E27FC236}">
                <a16:creationId xmlns:a16="http://schemas.microsoft.com/office/drawing/2014/main" id="{9A060941-275F-4AA8-995D-813EF6A04021}"/>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16 of 34</a:t>
            </a:r>
            <a:endParaRPr lang="LID4096" sz="1200" dirty="0">
              <a:solidFill>
                <a:schemeClr val="bg1">
                  <a:lumMod val="50000"/>
                </a:schemeClr>
              </a:solidFill>
            </a:endParaRPr>
          </a:p>
        </p:txBody>
      </p:sp>
    </p:spTree>
    <p:extLst>
      <p:ext uri="{BB962C8B-B14F-4D97-AF65-F5344CB8AC3E}">
        <p14:creationId xmlns:p14="http://schemas.microsoft.com/office/powerpoint/2010/main" val="1583146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 – original data</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Subtitle 2">
            <a:extLst>
              <a:ext uri="{FF2B5EF4-FFF2-40B4-BE49-F238E27FC236}">
                <a16:creationId xmlns:a16="http://schemas.microsoft.com/office/drawing/2014/main" id="{5E7A662F-B33A-4951-89E5-7008B4743A88}"/>
              </a:ext>
            </a:extLst>
          </p:cNvPr>
          <p:cNvSpPr txBox="1">
            <a:spLocks/>
          </p:cNvSpPr>
          <p:nvPr/>
        </p:nvSpPr>
        <p:spPr>
          <a:xfrm>
            <a:off x="1023902" y="1193745"/>
            <a:ext cx="5072098" cy="520743"/>
          </a:xfrm>
          <a:prstGeom prst="rect">
            <a:avLst/>
          </a:prstGeom>
        </p:spPr>
        <p:txBody>
          <a:bodyPr vert="horz" lIns="91440" tIns="45720" rIns="91440" bIns="45720" rtlCol="0">
            <a:noAutofit/>
          </a:bodyPr>
          <a:lstStyle/>
          <a:p>
            <a:r>
              <a:rPr lang="en-US" sz="2400" b="1" dirty="0">
                <a:latin typeface="Century Gothic" pitchFamily="34" charset="0"/>
              </a:rPr>
              <a:t>Scatter plots of BERT predictions</a:t>
            </a:r>
          </a:p>
        </p:txBody>
      </p:sp>
      <p:pic>
        <p:nvPicPr>
          <p:cNvPr id="13" name="Picture 4">
            <a:extLst>
              <a:ext uri="{FF2B5EF4-FFF2-40B4-BE49-F238E27FC236}">
                <a16:creationId xmlns:a16="http://schemas.microsoft.com/office/drawing/2014/main" id="{78A4AA90-1319-441F-A1BA-D6ECE2E7B9D3}"/>
              </a:ext>
            </a:extLst>
          </p:cNvPr>
          <p:cNvPicPr>
            <a:picLocks noChangeAspect="1"/>
          </p:cNvPicPr>
          <p:nvPr/>
        </p:nvPicPr>
        <p:blipFill>
          <a:blip r:embed="rId3"/>
          <a:stretch>
            <a:fillRect/>
          </a:stretch>
        </p:blipFill>
        <p:spPr>
          <a:xfrm>
            <a:off x="1304913" y="2254924"/>
            <a:ext cx="9582174" cy="4603076"/>
          </a:xfrm>
          <a:prstGeom prst="rect">
            <a:avLst/>
          </a:prstGeom>
        </p:spPr>
      </p:pic>
      <p:sp>
        <p:nvSpPr>
          <p:cNvPr id="12" name="TextBox 11">
            <a:extLst>
              <a:ext uri="{FF2B5EF4-FFF2-40B4-BE49-F238E27FC236}">
                <a16:creationId xmlns:a16="http://schemas.microsoft.com/office/drawing/2014/main" id="{75DDFB26-F106-4931-A7E8-D0283AB980E8}"/>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17 of 34</a:t>
            </a:r>
            <a:endParaRPr lang="LID4096" sz="1200" dirty="0">
              <a:solidFill>
                <a:schemeClr val="bg1">
                  <a:lumMod val="5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11206882"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 – data augmentation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8" name="Subtitle 2">
            <a:extLst>
              <a:ext uri="{FF2B5EF4-FFF2-40B4-BE49-F238E27FC236}">
                <a16:creationId xmlns:a16="http://schemas.microsoft.com/office/drawing/2014/main" id="{5E7A662F-B33A-4951-89E5-7008B4743A88}"/>
              </a:ext>
            </a:extLst>
          </p:cNvPr>
          <p:cNvSpPr txBox="1">
            <a:spLocks/>
          </p:cNvSpPr>
          <p:nvPr/>
        </p:nvSpPr>
        <p:spPr>
          <a:xfrm>
            <a:off x="1023902" y="1928802"/>
            <a:ext cx="10144196" cy="4807023"/>
          </a:xfrm>
          <a:prstGeom prst="rect">
            <a:avLst/>
          </a:prstGeom>
        </p:spPr>
        <p:txBody>
          <a:bodyPr vert="horz" lIns="91440" tIns="45720" rIns="91440" bIns="45720" rtlCol="0">
            <a:noAutofit/>
          </a:bodyPr>
          <a:lstStyle/>
          <a:p>
            <a:pPr marL="342900" indent="-457200">
              <a:lnSpc>
                <a:spcPct val="110000"/>
              </a:lnSpc>
              <a:buFont typeface="Wingdings" pitchFamily="2" charset="2"/>
              <a:buChar char="§"/>
            </a:pPr>
            <a:r>
              <a:rPr lang="en-US" sz="2400" dirty="0">
                <a:latin typeface="Century Gothic" pitchFamily="34" charset="0"/>
              </a:rPr>
              <a:t>Methods: </a:t>
            </a:r>
            <a:endParaRPr lang="el-GR" sz="2400" dirty="0">
              <a:latin typeface="Century Gothic" pitchFamily="34" charset="0"/>
            </a:endParaRPr>
          </a:p>
          <a:p>
            <a:pPr marL="800100" lvl="1" indent="-457200">
              <a:lnSpc>
                <a:spcPct val="110000"/>
              </a:lnSpc>
              <a:buFont typeface="+mj-lt"/>
              <a:buAutoNum type="arabicPeriod"/>
            </a:pPr>
            <a:r>
              <a:rPr lang="en-US" sz="2400" dirty="0">
                <a:latin typeface="Century Gothic" pitchFamily="34" charset="0"/>
              </a:rPr>
              <a:t>Easy data augmentation – EDA</a:t>
            </a:r>
            <a:endParaRPr lang="el-GR" sz="2400" dirty="0">
              <a:latin typeface="Century Gothic" pitchFamily="34" charset="0"/>
            </a:endParaRPr>
          </a:p>
          <a:p>
            <a:pPr marL="800100" lvl="1" indent="-457200">
              <a:lnSpc>
                <a:spcPct val="110000"/>
              </a:lnSpc>
              <a:buFont typeface="+mj-lt"/>
              <a:buAutoNum type="arabicPeriod"/>
            </a:pPr>
            <a:r>
              <a:rPr lang="en-US" sz="2400" dirty="0">
                <a:latin typeface="Century Gothic" pitchFamily="34" charset="0"/>
              </a:rPr>
              <a:t>back-translation – B</a:t>
            </a:r>
            <a:r>
              <a:rPr lang="el-GR" sz="2400" dirty="0">
                <a:latin typeface="Century Gothic" pitchFamily="34" charset="0"/>
              </a:rPr>
              <a:t>Τ</a:t>
            </a:r>
          </a:p>
          <a:p>
            <a:pPr marL="800100" lvl="1" indent="-457200">
              <a:lnSpc>
                <a:spcPct val="110000"/>
              </a:lnSpc>
              <a:buFont typeface="+mj-lt"/>
              <a:buAutoNum type="arabicPeriod"/>
            </a:pPr>
            <a:r>
              <a:rPr lang="en-US" sz="2400" dirty="0">
                <a:latin typeface="Century Gothic" pitchFamily="34" charset="0"/>
              </a:rPr>
              <a:t> Contextualized word augmentation – CE</a:t>
            </a:r>
          </a:p>
          <a:p>
            <a:pPr marL="342900" indent="-457200">
              <a:lnSpc>
                <a:spcPct val="110000"/>
              </a:lnSpc>
              <a:buFont typeface="Wingdings" pitchFamily="2" charset="2"/>
              <a:buChar char="§"/>
            </a:pPr>
            <a:r>
              <a:rPr lang="en-US" sz="2400" dirty="0">
                <a:latin typeface="Century Gothic" pitchFamily="34" charset="0"/>
              </a:rPr>
              <a:t>2 trials: </a:t>
            </a:r>
          </a:p>
          <a:p>
            <a:pPr marL="800100" lvl="1" indent="-457200">
              <a:lnSpc>
                <a:spcPct val="110000"/>
              </a:lnSpc>
              <a:buFont typeface="+mj-lt"/>
              <a:buAutoNum type="arabicPeriod"/>
            </a:pPr>
            <a:r>
              <a:rPr lang="en-US" sz="2400" dirty="0">
                <a:latin typeface="Century Gothic" pitchFamily="34" charset="0"/>
              </a:rPr>
              <a:t>On whole dataset</a:t>
            </a:r>
          </a:p>
          <a:p>
            <a:pPr marL="800100" lvl="1" indent="-457200">
              <a:lnSpc>
                <a:spcPct val="110000"/>
              </a:lnSpc>
              <a:buFont typeface="+mj-lt"/>
              <a:buAutoNum type="arabicPeriod"/>
            </a:pPr>
            <a:r>
              <a:rPr lang="en-US" sz="2400" dirty="0">
                <a:latin typeface="Century Gothic" pitchFamily="34" charset="0"/>
              </a:rPr>
              <a:t>On instances with a score &gt; 4</a:t>
            </a:r>
          </a:p>
          <a:p>
            <a:pPr marL="1257300" lvl="2" indent="-457200">
              <a:lnSpc>
                <a:spcPct val="110000"/>
              </a:lnSpc>
              <a:buFont typeface="Wingdings" panose="05000000000000000000" pitchFamily="2" charset="2"/>
              <a:buChar char="§"/>
            </a:pPr>
            <a:r>
              <a:rPr lang="en-US" sz="2400" dirty="0">
                <a:latin typeface="Century Gothic" pitchFamily="34" charset="0"/>
              </a:rPr>
              <a:t>Additional method of duplication</a:t>
            </a:r>
          </a:p>
        </p:txBody>
      </p:sp>
      <p:sp>
        <p:nvSpPr>
          <p:cNvPr id="8" name="TextBox 7">
            <a:extLst>
              <a:ext uri="{FF2B5EF4-FFF2-40B4-BE49-F238E27FC236}">
                <a16:creationId xmlns:a16="http://schemas.microsoft.com/office/drawing/2014/main" id="{7829C5D3-7159-44E7-8E91-60EEBDC6DD2D}"/>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18 of 34</a:t>
            </a:r>
            <a:endParaRPr lang="LID4096" sz="1200" dirty="0">
              <a:solidFill>
                <a:schemeClr val="bg1">
                  <a:lumMod val="50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11206882"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 – data augmentation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2" name="Picture 7">
            <a:extLst>
              <a:ext uri="{FF2B5EF4-FFF2-40B4-BE49-F238E27FC236}">
                <a16:creationId xmlns:a16="http://schemas.microsoft.com/office/drawing/2014/main" id="{DA76FB80-0F5A-4D5A-8236-D3DAE16D3EC8}"/>
              </a:ext>
            </a:extLst>
          </p:cNvPr>
          <p:cNvPicPr>
            <a:picLocks noChangeAspect="1"/>
          </p:cNvPicPr>
          <p:nvPr/>
        </p:nvPicPr>
        <p:blipFill>
          <a:blip r:embed="rId3"/>
          <a:stretch>
            <a:fillRect/>
          </a:stretch>
        </p:blipFill>
        <p:spPr>
          <a:xfrm>
            <a:off x="479331" y="2635496"/>
            <a:ext cx="5153025" cy="2362200"/>
          </a:xfrm>
          <a:prstGeom prst="rect">
            <a:avLst/>
          </a:prstGeom>
        </p:spPr>
      </p:pic>
      <p:sp>
        <p:nvSpPr>
          <p:cNvPr id="8" name="Subtitle 2">
            <a:extLst>
              <a:ext uri="{FF2B5EF4-FFF2-40B4-BE49-F238E27FC236}">
                <a16:creationId xmlns:a16="http://schemas.microsoft.com/office/drawing/2014/main" id="{20ED175B-F3BA-4F64-987A-F130EA126DEC}"/>
              </a:ext>
            </a:extLst>
          </p:cNvPr>
          <p:cNvSpPr txBox="1">
            <a:spLocks/>
          </p:cNvSpPr>
          <p:nvPr/>
        </p:nvSpPr>
        <p:spPr>
          <a:xfrm>
            <a:off x="921416" y="1320818"/>
            <a:ext cx="10144196" cy="319098"/>
          </a:xfrm>
          <a:prstGeom prst="rect">
            <a:avLst/>
          </a:prstGeom>
        </p:spPr>
        <p:txBody>
          <a:bodyPr vert="horz" lIns="91440" tIns="45720" rIns="91440" bIns="45720" rtlCol="0">
            <a:noAutofit/>
          </a:bodyPr>
          <a:lstStyle/>
          <a:p>
            <a:pPr>
              <a:lnSpc>
                <a:spcPct val="110000"/>
              </a:lnSpc>
            </a:pPr>
            <a:r>
              <a:rPr lang="en-US" sz="2400" dirty="0">
                <a:latin typeface="Century Gothic" pitchFamily="34" charset="0"/>
              </a:rPr>
              <a:t>10-fold CV :</a:t>
            </a:r>
          </a:p>
        </p:txBody>
      </p:sp>
      <p:sp>
        <p:nvSpPr>
          <p:cNvPr id="13" name="Subtitle 2">
            <a:extLst>
              <a:ext uri="{FF2B5EF4-FFF2-40B4-BE49-F238E27FC236}">
                <a16:creationId xmlns:a16="http://schemas.microsoft.com/office/drawing/2014/main" id="{6DC4CD7E-EDE9-4766-85F1-79DB6E189586}"/>
              </a:ext>
            </a:extLst>
          </p:cNvPr>
          <p:cNvSpPr txBox="1">
            <a:spLocks/>
          </p:cNvSpPr>
          <p:nvPr/>
        </p:nvSpPr>
        <p:spPr>
          <a:xfrm>
            <a:off x="921416" y="1814520"/>
            <a:ext cx="4022456" cy="433379"/>
          </a:xfrm>
          <a:prstGeom prst="rect">
            <a:avLst/>
          </a:prstGeom>
        </p:spPr>
        <p:txBody>
          <a:bodyPr vert="horz" lIns="91440" tIns="45720" rIns="91440" bIns="45720" rtlCol="0">
            <a:noAutofit/>
          </a:bodyPr>
          <a:lstStyle/>
          <a:p>
            <a:pPr>
              <a:lnSpc>
                <a:spcPct val="110000"/>
              </a:lnSpc>
            </a:pPr>
            <a:r>
              <a:rPr lang="en-US" sz="2400" u="sng" dirty="0">
                <a:latin typeface="Century Gothic" pitchFamily="34" charset="0"/>
              </a:rPr>
              <a:t>All instances augmented</a:t>
            </a:r>
          </a:p>
        </p:txBody>
      </p:sp>
      <p:sp>
        <p:nvSpPr>
          <p:cNvPr id="15" name="Subtitle 2">
            <a:extLst>
              <a:ext uri="{FF2B5EF4-FFF2-40B4-BE49-F238E27FC236}">
                <a16:creationId xmlns:a16="http://schemas.microsoft.com/office/drawing/2014/main" id="{CE903F20-8E9C-46D8-AF9D-5EC628D2D6B2}"/>
              </a:ext>
            </a:extLst>
          </p:cNvPr>
          <p:cNvSpPr txBox="1">
            <a:spLocks/>
          </p:cNvSpPr>
          <p:nvPr/>
        </p:nvSpPr>
        <p:spPr>
          <a:xfrm>
            <a:off x="6171311" y="1814520"/>
            <a:ext cx="5130958" cy="433379"/>
          </a:xfrm>
          <a:prstGeom prst="rect">
            <a:avLst/>
          </a:prstGeom>
        </p:spPr>
        <p:txBody>
          <a:bodyPr vert="horz" lIns="91440" tIns="45720" rIns="91440" bIns="45720" rtlCol="0">
            <a:noAutofit/>
          </a:bodyPr>
          <a:lstStyle/>
          <a:p>
            <a:pPr>
              <a:lnSpc>
                <a:spcPct val="110000"/>
              </a:lnSpc>
            </a:pPr>
            <a:r>
              <a:rPr lang="en-US" sz="2400" u="sng" dirty="0">
                <a:latin typeface="Century Gothic" pitchFamily="34" charset="0"/>
              </a:rPr>
              <a:t>Instances above 4 augmented</a:t>
            </a:r>
          </a:p>
        </p:txBody>
      </p:sp>
      <p:pic>
        <p:nvPicPr>
          <p:cNvPr id="4" name="Picture 3">
            <a:extLst>
              <a:ext uri="{FF2B5EF4-FFF2-40B4-BE49-F238E27FC236}">
                <a16:creationId xmlns:a16="http://schemas.microsoft.com/office/drawing/2014/main" id="{9D5D1FCC-AE54-4BBF-8A7E-688E34F1C6F8}"/>
              </a:ext>
            </a:extLst>
          </p:cNvPr>
          <p:cNvPicPr>
            <a:picLocks noChangeAspect="1"/>
          </p:cNvPicPr>
          <p:nvPr/>
        </p:nvPicPr>
        <p:blipFill>
          <a:blip r:embed="rId4"/>
          <a:stretch>
            <a:fillRect/>
          </a:stretch>
        </p:blipFill>
        <p:spPr>
          <a:xfrm>
            <a:off x="6119591" y="2635496"/>
            <a:ext cx="5010362" cy="2901686"/>
          </a:xfrm>
          <a:prstGeom prst="rect">
            <a:avLst/>
          </a:prstGeom>
        </p:spPr>
      </p:pic>
      <p:sp>
        <p:nvSpPr>
          <p:cNvPr id="14" name="TextBox 13">
            <a:extLst>
              <a:ext uri="{FF2B5EF4-FFF2-40B4-BE49-F238E27FC236}">
                <a16:creationId xmlns:a16="http://schemas.microsoft.com/office/drawing/2014/main" id="{C73ED8DD-ED8C-4394-842E-ADFBE37B2A8E}"/>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19 of 34</a:t>
            </a:r>
            <a:endParaRPr lang="LID4096" sz="1200" dirty="0">
              <a:solidFill>
                <a:schemeClr val="bg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effectLst>
                  <a:outerShdw blurRad="38100" dist="38100" dir="2700000" algn="tl">
                    <a:srgbClr val="000000">
                      <a:alpha val="43137"/>
                    </a:srgbClr>
                  </a:outerShdw>
                </a:effectLst>
                <a:latin typeface="Century Gothic" panose="020B0502020202020204" pitchFamily="34" charset="0"/>
              </a:rPr>
              <a:t>Structure of presentation</a:t>
            </a:r>
            <a:endParaRPr lang="x-none" sz="4000" b="1" dirty="0">
              <a:effectLst>
                <a:outerShdw blurRad="38100" dist="38100" dir="2700000" algn="tl">
                  <a:srgbClr val="000000">
                    <a:alpha val="43137"/>
                  </a:srgbClr>
                </a:outerShdw>
              </a:effectLst>
              <a:latin typeface="Century Gothic" panose="020B0502020202020204" pitchFamily="34" charset="0"/>
            </a:endParaRPr>
          </a:p>
        </p:txBody>
      </p:sp>
      <p:sp>
        <p:nvSpPr>
          <p:cNvPr id="6" name="Rectangle 5">
            <a:extLst>
              <a:ext uri="{FF2B5EF4-FFF2-40B4-BE49-F238E27FC236}">
                <a16:creationId xmlns:a16="http://schemas.microsoft.com/office/drawing/2014/main" id="{4E8CF575-33E4-4B95-9AE1-C31614137611}"/>
              </a:ext>
            </a:extLst>
          </p:cNvPr>
          <p:cNvSpPr/>
          <p:nvPr/>
        </p:nvSpPr>
        <p:spPr>
          <a:xfrm>
            <a:off x="1" y="0"/>
            <a:ext cx="315685"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TextBox 6">
            <a:extLst>
              <a:ext uri="{FF2B5EF4-FFF2-40B4-BE49-F238E27FC236}">
                <a16:creationId xmlns:a16="http://schemas.microsoft.com/office/drawing/2014/main" id="{E3C1A0C4-7C4B-4014-8CB5-68687741ADE4}"/>
              </a:ext>
            </a:extLst>
          </p:cNvPr>
          <p:cNvSpPr txBox="1"/>
          <p:nvPr/>
        </p:nvSpPr>
        <p:spPr>
          <a:xfrm>
            <a:off x="915468" y="2141702"/>
            <a:ext cx="1269941" cy="1107996"/>
          </a:xfrm>
          <a:prstGeom prst="rect">
            <a:avLst/>
          </a:prstGeom>
          <a:noFill/>
        </p:spPr>
        <p:txBody>
          <a:bodyPr wrap="square" rtlCol="0">
            <a:spAutoFit/>
          </a:bodyPr>
          <a:lstStyle/>
          <a:p>
            <a:r>
              <a:rPr lang="en-US" sz="6600" dirty="0">
                <a:solidFill>
                  <a:schemeClr val="bg1">
                    <a:lumMod val="75000"/>
                  </a:schemeClr>
                </a:solidFill>
                <a:latin typeface="Century Gothic" panose="020B0502020202020204" pitchFamily="34" charset="0"/>
              </a:rPr>
              <a:t>01</a:t>
            </a:r>
            <a:endParaRPr lang="x-none" sz="6600" dirty="0">
              <a:solidFill>
                <a:schemeClr val="bg1">
                  <a:lumMod val="75000"/>
                </a:schemeClr>
              </a:solidFill>
              <a:latin typeface="Century Gothic" panose="020B0502020202020204" pitchFamily="34" charset="0"/>
            </a:endParaRPr>
          </a:p>
        </p:txBody>
      </p:sp>
      <p:sp>
        <p:nvSpPr>
          <p:cNvPr id="8" name="TextBox 7">
            <a:extLst>
              <a:ext uri="{FF2B5EF4-FFF2-40B4-BE49-F238E27FC236}">
                <a16:creationId xmlns:a16="http://schemas.microsoft.com/office/drawing/2014/main" id="{E9EF339A-CEED-403C-85B9-DA3D9C1033EC}"/>
              </a:ext>
            </a:extLst>
          </p:cNvPr>
          <p:cNvSpPr txBox="1"/>
          <p:nvPr/>
        </p:nvSpPr>
        <p:spPr>
          <a:xfrm>
            <a:off x="920535" y="3570462"/>
            <a:ext cx="1269942" cy="1107996"/>
          </a:xfrm>
          <a:prstGeom prst="rect">
            <a:avLst/>
          </a:prstGeom>
          <a:noFill/>
        </p:spPr>
        <p:txBody>
          <a:bodyPr wrap="square" rtlCol="0">
            <a:spAutoFit/>
          </a:bodyPr>
          <a:lstStyle/>
          <a:p>
            <a:r>
              <a:rPr lang="en-US" sz="6600" dirty="0">
                <a:solidFill>
                  <a:schemeClr val="bg1">
                    <a:lumMod val="75000"/>
                  </a:schemeClr>
                </a:solidFill>
                <a:latin typeface="Century Gothic" panose="020B0502020202020204" pitchFamily="34" charset="0"/>
              </a:rPr>
              <a:t>02</a:t>
            </a:r>
            <a:endParaRPr lang="x-none" sz="6600" dirty="0">
              <a:solidFill>
                <a:schemeClr val="bg1">
                  <a:lumMod val="75000"/>
                </a:schemeClr>
              </a:solidFill>
              <a:latin typeface="Century Gothic" panose="020B0502020202020204" pitchFamily="34" charset="0"/>
            </a:endParaRPr>
          </a:p>
        </p:txBody>
      </p:sp>
      <p:sp>
        <p:nvSpPr>
          <p:cNvPr id="9" name="TextBox 8">
            <a:extLst>
              <a:ext uri="{FF2B5EF4-FFF2-40B4-BE49-F238E27FC236}">
                <a16:creationId xmlns:a16="http://schemas.microsoft.com/office/drawing/2014/main" id="{FED97929-2E1B-46C8-A048-57E726DED157}"/>
              </a:ext>
            </a:extLst>
          </p:cNvPr>
          <p:cNvSpPr txBox="1"/>
          <p:nvPr/>
        </p:nvSpPr>
        <p:spPr>
          <a:xfrm>
            <a:off x="6663797" y="2141545"/>
            <a:ext cx="1269941" cy="1107996"/>
          </a:xfrm>
          <a:prstGeom prst="rect">
            <a:avLst/>
          </a:prstGeom>
          <a:noFill/>
        </p:spPr>
        <p:txBody>
          <a:bodyPr wrap="square" rtlCol="0">
            <a:spAutoFit/>
          </a:bodyPr>
          <a:lstStyle/>
          <a:p>
            <a:r>
              <a:rPr lang="en-US" sz="6600" dirty="0">
                <a:solidFill>
                  <a:schemeClr val="bg1">
                    <a:lumMod val="75000"/>
                  </a:schemeClr>
                </a:solidFill>
                <a:latin typeface="Century Gothic" panose="020B0502020202020204" pitchFamily="34" charset="0"/>
              </a:rPr>
              <a:t>04</a:t>
            </a:r>
            <a:endParaRPr lang="x-none" sz="6600" dirty="0">
              <a:solidFill>
                <a:schemeClr val="bg1">
                  <a:lumMod val="75000"/>
                </a:schemeClr>
              </a:solidFill>
              <a:latin typeface="Century Gothic" panose="020B0502020202020204" pitchFamily="34" charset="0"/>
            </a:endParaRPr>
          </a:p>
        </p:txBody>
      </p:sp>
      <p:sp>
        <p:nvSpPr>
          <p:cNvPr id="10" name="TextBox 9">
            <a:extLst>
              <a:ext uri="{FF2B5EF4-FFF2-40B4-BE49-F238E27FC236}">
                <a16:creationId xmlns:a16="http://schemas.microsoft.com/office/drawing/2014/main" id="{255977C3-6D09-4F37-A964-64ABD8D9762D}"/>
              </a:ext>
            </a:extLst>
          </p:cNvPr>
          <p:cNvSpPr txBox="1"/>
          <p:nvPr/>
        </p:nvSpPr>
        <p:spPr>
          <a:xfrm>
            <a:off x="6702643" y="3535450"/>
            <a:ext cx="1269941" cy="1107996"/>
          </a:xfrm>
          <a:prstGeom prst="rect">
            <a:avLst/>
          </a:prstGeom>
          <a:noFill/>
        </p:spPr>
        <p:txBody>
          <a:bodyPr wrap="square" rtlCol="0">
            <a:spAutoFit/>
          </a:bodyPr>
          <a:lstStyle/>
          <a:p>
            <a:r>
              <a:rPr lang="en-US" sz="6600" dirty="0">
                <a:solidFill>
                  <a:schemeClr val="bg1">
                    <a:lumMod val="75000"/>
                  </a:schemeClr>
                </a:solidFill>
                <a:latin typeface="Century Gothic" panose="020B0502020202020204" pitchFamily="34" charset="0"/>
              </a:rPr>
              <a:t>05</a:t>
            </a:r>
            <a:endParaRPr lang="x-none" sz="6600" dirty="0">
              <a:solidFill>
                <a:schemeClr val="bg1">
                  <a:lumMod val="75000"/>
                </a:schemeClr>
              </a:solidFill>
              <a:latin typeface="Century Gothic" panose="020B0502020202020204" pitchFamily="34" charset="0"/>
            </a:endParaRPr>
          </a:p>
        </p:txBody>
      </p:sp>
      <p:sp>
        <p:nvSpPr>
          <p:cNvPr id="11" name="TextBox 10">
            <a:extLst>
              <a:ext uri="{FF2B5EF4-FFF2-40B4-BE49-F238E27FC236}">
                <a16:creationId xmlns:a16="http://schemas.microsoft.com/office/drawing/2014/main" id="{60C4600F-C472-496D-8855-89F29E493051}"/>
              </a:ext>
            </a:extLst>
          </p:cNvPr>
          <p:cNvSpPr txBox="1"/>
          <p:nvPr/>
        </p:nvSpPr>
        <p:spPr>
          <a:xfrm>
            <a:off x="2078817" y="2288464"/>
            <a:ext cx="1992853" cy="461665"/>
          </a:xfrm>
          <a:prstGeom prst="rect">
            <a:avLst/>
          </a:prstGeom>
          <a:noFill/>
        </p:spPr>
        <p:txBody>
          <a:bodyPr wrap="none" rtlCol="0">
            <a:spAutoFit/>
          </a:bodyPr>
          <a:lstStyle/>
          <a:p>
            <a:r>
              <a:rPr lang="en-US" sz="2400" dirty="0">
                <a:latin typeface="Century Gothic" panose="020B0502020202020204" pitchFamily="34" charset="0"/>
              </a:rPr>
              <a:t>Introduction</a:t>
            </a:r>
          </a:p>
        </p:txBody>
      </p:sp>
      <p:sp>
        <p:nvSpPr>
          <p:cNvPr id="12" name="TextBox 11">
            <a:extLst>
              <a:ext uri="{FF2B5EF4-FFF2-40B4-BE49-F238E27FC236}">
                <a16:creationId xmlns:a16="http://schemas.microsoft.com/office/drawing/2014/main" id="{C0E810F3-0209-4D00-B570-04BDE1FB3535}"/>
              </a:ext>
            </a:extLst>
          </p:cNvPr>
          <p:cNvSpPr txBox="1"/>
          <p:nvPr/>
        </p:nvSpPr>
        <p:spPr>
          <a:xfrm>
            <a:off x="2078817" y="3749764"/>
            <a:ext cx="3921266" cy="830997"/>
          </a:xfrm>
          <a:prstGeom prst="rect">
            <a:avLst/>
          </a:prstGeom>
          <a:noFill/>
        </p:spPr>
        <p:txBody>
          <a:bodyPr wrap="none" rtlCol="0">
            <a:spAutoFit/>
          </a:bodyPr>
          <a:lstStyle/>
          <a:p>
            <a:r>
              <a:rPr lang="en-US" sz="2400" dirty="0">
                <a:latin typeface="Century Gothic" panose="020B0502020202020204" pitchFamily="34" charset="0"/>
              </a:rPr>
              <a:t>Transformers on reaction </a:t>
            </a:r>
          </a:p>
          <a:p>
            <a:r>
              <a:rPr lang="en-US" sz="2400" dirty="0">
                <a:latin typeface="Century Gothic" panose="020B0502020202020204" pitchFamily="34" charset="0"/>
              </a:rPr>
              <a:t>comments</a:t>
            </a:r>
          </a:p>
        </p:txBody>
      </p:sp>
      <p:sp>
        <p:nvSpPr>
          <p:cNvPr id="13" name="TextBox 12">
            <a:extLst>
              <a:ext uri="{FF2B5EF4-FFF2-40B4-BE49-F238E27FC236}">
                <a16:creationId xmlns:a16="http://schemas.microsoft.com/office/drawing/2014/main" id="{012E49B7-FAC9-42F2-8C64-6F82389987B8}"/>
              </a:ext>
            </a:extLst>
          </p:cNvPr>
          <p:cNvSpPr txBox="1"/>
          <p:nvPr/>
        </p:nvSpPr>
        <p:spPr>
          <a:xfrm>
            <a:off x="7771227" y="2361326"/>
            <a:ext cx="1896673" cy="424732"/>
          </a:xfrm>
          <a:prstGeom prst="rect">
            <a:avLst/>
          </a:prstGeom>
          <a:noFill/>
        </p:spPr>
        <p:txBody>
          <a:bodyPr wrap="none" rtlCol="0">
            <a:spAutoFit/>
          </a:bodyPr>
          <a:lstStyle/>
          <a:p>
            <a:pPr marL="457200" lvl="0" indent="-457200">
              <a:lnSpc>
                <a:spcPct val="90000"/>
              </a:lnSpc>
              <a:spcBef>
                <a:spcPts val="1000"/>
              </a:spcBef>
              <a:defRPr/>
            </a:pPr>
            <a:r>
              <a:rPr lang="en-US" sz="2400" dirty="0">
                <a:latin typeface="Century Gothic" pitchFamily="34" charset="0"/>
              </a:rPr>
              <a:t>Future work</a:t>
            </a:r>
          </a:p>
        </p:txBody>
      </p:sp>
      <p:sp>
        <p:nvSpPr>
          <p:cNvPr id="14" name="TextBox 13">
            <a:extLst>
              <a:ext uri="{FF2B5EF4-FFF2-40B4-BE49-F238E27FC236}">
                <a16:creationId xmlns:a16="http://schemas.microsoft.com/office/drawing/2014/main" id="{30EF1716-BAFC-4140-A6F1-A1E535F463AF}"/>
              </a:ext>
            </a:extLst>
          </p:cNvPr>
          <p:cNvSpPr txBox="1"/>
          <p:nvPr/>
        </p:nvSpPr>
        <p:spPr>
          <a:xfrm>
            <a:off x="7810512" y="3643314"/>
            <a:ext cx="1842171" cy="461665"/>
          </a:xfrm>
          <a:prstGeom prst="rect">
            <a:avLst/>
          </a:prstGeom>
          <a:noFill/>
        </p:spPr>
        <p:txBody>
          <a:bodyPr wrap="none" rtlCol="0">
            <a:spAutoFit/>
          </a:bodyPr>
          <a:lstStyle/>
          <a:p>
            <a:r>
              <a:rPr lang="en-US" sz="2400" dirty="0">
                <a:latin typeface="Century Gothic" panose="020B0502020202020204" pitchFamily="34" charset="0"/>
              </a:rPr>
              <a:t>Conclusion</a:t>
            </a:r>
          </a:p>
        </p:txBody>
      </p:sp>
      <p:cxnSp>
        <p:nvCxnSpPr>
          <p:cNvPr id="18"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6" name="TextBox 8">
            <a:extLst>
              <a:ext uri="{FF2B5EF4-FFF2-40B4-BE49-F238E27FC236}">
                <a16:creationId xmlns:a16="http://schemas.microsoft.com/office/drawing/2014/main" id="{FED97929-2E1B-46C8-A048-57E726DED157}"/>
              </a:ext>
            </a:extLst>
          </p:cNvPr>
          <p:cNvSpPr txBox="1"/>
          <p:nvPr/>
        </p:nvSpPr>
        <p:spPr>
          <a:xfrm>
            <a:off x="952464" y="5035648"/>
            <a:ext cx="1269941" cy="1107996"/>
          </a:xfrm>
          <a:prstGeom prst="rect">
            <a:avLst/>
          </a:prstGeom>
          <a:noFill/>
        </p:spPr>
        <p:txBody>
          <a:bodyPr wrap="square" rtlCol="0">
            <a:spAutoFit/>
          </a:bodyPr>
          <a:lstStyle/>
          <a:p>
            <a:r>
              <a:rPr lang="en-US" sz="6600" dirty="0">
                <a:solidFill>
                  <a:schemeClr val="bg1">
                    <a:lumMod val="75000"/>
                  </a:schemeClr>
                </a:solidFill>
                <a:latin typeface="Century Gothic" panose="020B0502020202020204" pitchFamily="34" charset="0"/>
              </a:rPr>
              <a:t>03</a:t>
            </a:r>
            <a:endParaRPr lang="x-none" sz="6600" dirty="0">
              <a:solidFill>
                <a:schemeClr val="bg1">
                  <a:lumMod val="75000"/>
                </a:schemeClr>
              </a:solidFill>
              <a:latin typeface="Century Gothic" panose="020B0502020202020204" pitchFamily="34" charset="0"/>
            </a:endParaRPr>
          </a:p>
        </p:txBody>
      </p:sp>
      <p:sp>
        <p:nvSpPr>
          <p:cNvPr id="17" name="TextBox 11">
            <a:extLst>
              <a:ext uri="{FF2B5EF4-FFF2-40B4-BE49-F238E27FC236}">
                <a16:creationId xmlns:a16="http://schemas.microsoft.com/office/drawing/2014/main" id="{C0E810F3-0209-4D00-B570-04BDE1FB3535}"/>
              </a:ext>
            </a:extLst>
          </p:cNvPr>
          <p:cNvSpPr txBox="1"/>
          <p:nvPr/>
        </p:nvSpPr>
        <p:spPr>
          <a:xfrm>
            <a:off x="2078817" y="5181913"/>
            <a:ext cx="4605748" cy="830997"/>
          </a:xfrm>
          <a:prstGeom prst="rect">
            <a:avLst/>
          </a:prstGeom>
          <a:noFill/>
        </p:spPr>
        <p:txBody>
          <a:bodyPr wrap="none" rtlCol="0">
            <a:spAutoFit/>
          </a:bodyPr>
          <a:lstStyle/>
          <a:p>
            <a:r>
              <a:rPr lang="en-US" sz="2400" dirty="0">
                <a:latin typeface="Century Gothic" panose="020B0502020202020204" pitchFamily="34" charset="0"/>
              </a:rPr>
              <a:t>Empathy detection on Reddit</a:t>
            </a:r>
          </a:p>
          <a:p>
            <a:r>
              <a:rPr lang="en-US" sz="2400" dirty="0">
                <a:latin typeface="Century Gothic" panose="020B0502020202020204" pitchFamily="34" charset="0"/>
              </a:rPr>
              <a:t>And Twitter </a:t>
            </a:r>
          </a:p>
        </p:txBody>
      </p:sp>
      <p:sp>
        <p:nvSpPr>
          <p:cNvPr id="19" name="TextBox 18">
            <a:extLst>
              <a:ext uri="{FF2B5EF4-FFF2-40B4-BE49-F238E27FC236}">
                <a16:creationId xmlns:a16="http://schemas.microsoft.com/office/drawing/2014/main" id="{419F30BB-8E79-4B67-8CBC-3993A76BCBAC}"/>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 of 34</a:t>
            </a:r>
            <a:endParaRPr lang="LID4096" sz="1200" dirty="0">
              <a:solidFill>
                <a:schemeClr val="bg1">
                  <a:lumMod val="50000"/>
                </a:schemeClr>
              </a:solidFill>
            </a:endParaRPr>
          </a:p>
        </p:txBody>
      </p:sp>
    </p:spTree>
    <p:extLst>
      <p:ext uri="{BB962C8B-B14F-4D97-AF65-F5344CB8AC3E}">
        <p14:creationId xmlns:p14="http://schemas.microsoft.com/office/powerpoint/2010/main" val="232402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11206882"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 – data augmentation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7" name="Picture 10">
            <a:extLst>
              <a:ext uri="{FF2B5EF4-FFF2-40B4-BE49-F238E27FC236}">
                <a16:creationId xmlns:a16="http://schemas.microsoft.com/office/drawing/2014/main" id="{D5D9E865-F299-4BDE-92A6-39B2A02C22C5}"/>
              </a:ext>
            </a:extLst>
          </p:cNvPr>
          <p:cNvPicPr>
            <a:picLocks noChangeAspect="1"/>
          </p:cNvPicPr>
          <p:nvPr/>
        </p:nvPicPr>
        <p:blipFill>
          <a:blip r:embed="rId3"/>
          <a:stretch>
            <a:fillRect/>
          </a:stretch>
        </p:blipFill>
        <p:spPr>
          <a:xfrm>
            <a:off x="773746" y="1600586"/>
            <a:ext cx="7968402" cy="1543050"/>
          </a:xfrm>
          <a:prstGeom prst="rect">
            <a:avLst/>
          </a:prstGeom>
        </p:spPr>
      </p:pic>
      <p:pic>
        <p:nvPicPr>
          <p:cNvPr id="8" name="Picture 6">
            <a:extLst>
              <a:ext uri="{FF2B5EF4-FFF2-40B4-BE49-F238E27FC236}">
                <a16:creationId xmlns:a16="http://schemas.microsoft.com/office/drawing/2014/main" id="{19F8BB7A-57FA-48CC-B225-69A50EEA24CF}"/>
              </a:ext>
            </a:extLst>
          </p:cNvPr>
          <p:cNvPicPr>
            <a:picLocks noChangeAspect="1"/>
          </p:cNvPicPr>
          <p:nvPr/>
        </p:nvPicPr>
        <p:blipFill>
          <a:blip r:embed="rId4"/>
          <a:stretch>
            <a:fillRect/>
          </a:stretch>
        </p:blipFill>
        <p:spPr>
          <a:xfrm>
            <a:off x="773746" y="3117062"/>
            <a:ext cx="7820025" cy="1447800"/>
          </a:xfrm>
          <a:prstGeom prst="rect">
            <a:avLst/>
          </a:prstGeom>
        </p:spPr>
      </p:pic>
      <p:pic>
        <p:nvPicPr>
          <p:cNvPr id="13" name="Picture 9">
            <a:extLst>
              <a:ext uri="{FF2B5EF4-FFF2-40B4-BE49-F238E27FC236}">
                <a16:creationId xmlns:a16="http://schemas.microsoft.com/office/drawing/2014/main" id="{D16C5CD9-832E-4E08-A7AC-CB88FBD8AAC7}"/>
              </a:ext>
            </a:extLst>
          </p:cNvPr>
          <p:cNvPicPr>
            <a:picLocks noChangeAspect="1"/>
          </p:cNvPicPr>
          <p:nvPr/>
        </p:nvPicPr>
        <p:blipFill>
          <a:blip r:embed="rId5"/>
          <a:stretch>
            <a:fillRect/>
          </a:stretch>
        </p:blipFill>
        <p:spPr>
          <a:xfrm>
            <a:off x="847725" y="4955388"/>
            <a:ext cx="5248275" cy="1143000"/>
          </a:xfrm>
          <a:prstGeom prst="rect">
            <a:avLst/>
          </a:prstGeom>
        </p:spPr>
      </p:pic>
      <p:sp>
        <p:nvSpPr>
          <p:cNvPr id="15" name="14 - Ορθογώνιο"/>
          <p:cNvSpPr/>
          <p:nvPr/>
        </p:nvSpPr>
        <p:spPr>
          <a:xfrm>
            <a:off x="8953520" y="4857760"/>
            <a:ext cx="3238480"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4" name="TextBox 3">
            <a:extLst>
              <a:ext uri="{FF2B5EF4-FFF2-40B4-BE49-F238E27FC236}">
                <a16:creationId xmlns:a16="http://schemas.microsoft.com/office/drawing/2014/main" id="{0A8A0BB6-DC26-4E12-B252-FCD9DA56F1F6}"/>
              </a:ext>
            </a:extLst>
          </p:cNvPr>
          <p:cNvSpPr txBox="1"/>
          <p:nvPr/>
        </p:nvSpPr>
        <p:spPr>
          <a:xfrm>
            <a:off x="847725" y="4592318"/>
            <a:ext cx="8423250" cy="430887"/>
          </a:xfrm>
          <a:prstGeom prst="rect">
            <a:avLst/>
          </a:prstGeom>
          <a:noFill/>
        </p:spPr>
        <p:txBody>
          <a:bodyPr wrap="square" rtlCol="0">
            <a:spAutoFit/>
          </a:bodyPr>
          <a:lstStyle/>
          <a:p>
            <a:r>
              <a:rPr lang="en-US" sz="2200" u="sng" dirty="0">
                <a:latin typeface="Century Gothic" panose="020B0502020202020204" pitchFamily="34" charset="0"/>
              </a:rPr>
              <a:t>T-test between the BERT balanced and the original BERT:</a:t>
            </a:r>
            <a:endParaRPr lang="LID4096" sz="2200" u="sng" dirty="0">
              <a:latin typeface="Century Gothic" panose="020B0502020202020204" pitchFamily="34" charset="0"/>
            </a:endParaRPr>
          </a:p>
        </p:txBody>
      </p:sp>
      <p:sp>
        <p:nvSpPr>
          <p:cNvPr id="17" name="TextBox 16">
            <a:extLst>
              <a:ext uri="{FF2B5EF4-FFF2-40B4-BE49-F238E27FC236}">
                <a16:creationId xmlns:a16="http://schemas.microsoft.com/office/drawing/2014/main" id="{30970665-050E-4C93-917C-30CDC061913A}"/>
              </a:ext>
            </a:extLst>
          </p:cNvPr>
          <p:cNvSpPr txBox="1"/>
          <p:nvPr/>
        </p:nvSpPr>
        <p:spPr>
          <a:xfrm>
            <a:off x="847725" y="1199584"/>
            <a:ext cx="8423250" cy="430887"/>
          </a:xfrm>
          <a:prstGeom prst="rect">
            <a:avLst/>
          </a:prstGeom>
          <a:noFill/>
        </p:spPr>
        <p:txBody>
          <a:bodyPr wrap="square" rtlCol="0">
            <a:spAutoFit/>
          </a:bodyPr>
          <a:lstStyle/>
          <a:p>
            <a:r>
              <a:rPr lang="en-US" sz="2200" u="sng" dirty="0">
                <a:latin typeface="Century Gothic" panose="020B0502020202020204" pitchFamily="34" charset="0"/>
              </a:rPr>
              <a:t>Test set results:</a:t>
            </a:r>
            <a:endParaRPr lang="LID4096" sz="2200" u="sng" dirty="0">
              <a:latin typeface="Century Gothic" panose="020B0502020202020204" pitchFamily="34" charset="0"/>
            </a:endParaRPr>
          </a:p>
        </p:txBody>
      </p:sp>
      <p:sp>
        <p:nvSpPr>
          <p:cNvPr id="14" name="TextBox 13">
            <a:extLst>
              <a:ext uri="{FF2B5EF4-FFF2-40B4-BE49-F238E27FC236}">
                <a16:creationId xmlns:a16="http://schemas.microsoft.com/office/drawing/2014/main" id="{9003368C-5782-4002-934C-E05DDD8CA79E}"/>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20 of 34</a:t>
            </a:r>
            <a:endParaRPr lang="LID4096" sz="1200" dirty="0">
              <a:solidFill>
                <a:schemeClr val="bg1">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11206882"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Experimental phase – data augmentation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7" name="Picture 12">
            <a:extLst>
              <a:ext uri="{FF2B5EF4-FFF2-40B4-BE49-F238E27FC236}">
                <a16:creationId xmlns:a16="http://schemas.microsoft.com/office/drawing/2014/main" id="{56D9330A-DE67-4F64-B827-FBDB803D745E}"/>
              </a:ext>
            </a:extLst>
          </p:cNvPr>
          <p:cNvPicPr>
            <a:picLocks noChangeAspect="1"/>
          </p:cNvPicPr>
          <p:nvPr/>
        </p:nvPicPr>
        <p:blipFill>
          <a:blip r:embed="rId3"/>
          <a:stretch>
            <a:fillRect/>
          </a:stretch>
        </p:blipFill>
        <p:spPr>
          <a:xfrm>
            <a:off x="695400" y="1772816"/>
            <a:ext cx="10441160" cy="5085184"/>
          </a:xfrm>
          <a:prstGeom prst="rect">
            <a:avLst/>
          </a:prstGeom>
        </p:spPr>
      </p:pic>
      <p:sp>
        <p:nvSpPr>
          <p:cNvPr id="6" name="TextBox 5">
            <a:extLst>
              <a:ext uri="{FF2B5EF4-FFF2-40B4-BE49-F238E27FC236}">
                <a16:creationId xmlns:a16="http://schemas.microsoft.com/office/drawing/2014/main" id="{377546F0-37FA-4D7C-9AD1-9C182DBE09BB}"/>
              </a:ext>
            </a:extLst>
          </p:cNvPr>
          <p:cNvSpPr txBox="1"/>
          <p:nvPr/>
        </p:nvSpPr>
        <p:spPr>
          <a:xfrm>
            <a:off x="985118" y="1341929"/>
            <a:ext cx="8423250" cy="430887"/>
          </a:xfrm>
          <a:prstGeom prst="rect">
            <a:avLst/>
          </a:prstGeom>
          <a:noFill/>
        </p:spPr>
        <p:txBody>
          <a:bodyPr wrap="square" rtlCol="0">
            <a:spAutoFit/>
          </a:bodyPr>
          <a:lstStyle/>
          <a:p>
            <a:r>
              <a:rPr lang="en-US" sz="2200" u="sng" dirty="0" err="1">
                <a:latin typeface="Century Gothic" panose="020B0502020202020204" pitchFamily="34" charset="0"/>
              </a:rPr>
              <a:t>Scattter</a:t>
            </a:r>
            <a:r>
              <a:rPr lang="en-US" sz="2200" u="sng" dirty="0">
                <a:latin typeface="Century Gothic" panose="020B0502020202020204" pitchFamily="34" charset="0"/>
              </a:rPr>
              <a:t> plots of BERT balanced on test set:</a:t>
            </a:r>
            <a:endParaRPr lang="LID4096" sz="2200" u="sng" dirty="0">
              <a:latin typeface="Century Gothic" panose="020B0502020202020204" pitchFamily="34" charset="0"/>
            </a:endParaRPr>
          </a:p>
        </p:txBody>
      </p:sp>
      <p:sp>
        <p:nvSpPr>
          <p:cNvPr id="12" name="TextBox 11">
            <a:extLst>
              <a:ext uri="{FF2B5EF4-FFF2-40B4-BE49-F238E27FC236}">
                <a16:creationId xmlns:a16="http://schemas.microsoft.com/office/drawing/2014/main" id="{BEC39FA7-FDD3-4106-BF83-78DB851E160F}"/>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21 of 34</a:t>
            </a:r>
            <a:endParaRPr lang="LID4096" sz="1200" dirty="0">
              <a:solidFill>
                <a:schemeClr val="bg1">
                  <a:lumMod val="5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 Ορθογώνιο"/>
          <p:cNvSpPr/>
          <p:nvPr/>
        </p:nvSpPr>
        <p:spPr>
          <a:xfrm>
            <a:off x="8953520" y="0"/>
            <a:ext cx="323848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TextBox 3">
            <a:extLst>
              <a:ext uri="{FF2B5EF4-FFF2-40B4-BE49-F238E27FC236}">
                <a16:creationId xmlns:a16="http://schemas.microsoft.com/office/drawing/2014/main" id="{9DAECB78-2435-404E-AC17-A626B255B6AE}"/>
              </a:ext>
            </a:extLst>
          </p:cNvPr>
          <p:cNvSpPr txBox="1"/>
          <p:nvPr/>
        </p:nvSpPr>
        <p:spPr>
          <a:xfrm rot="16200000">
            <a:off x="-1674223" y="3626795"/>
            <a:ext cx="3714776" cy="461665"/>
          </a:xfrm>
          <a:prstGeom prst="rect">
            <a:avLst/>
          </a:prstGeom>
          <a:noFill/>
        </p:spPr>
        <p:txBody>
          <a:bodyPr wrap="square" rtlCol="0">
            <a:spAutoFit/>
          </a:bodyPr>
          <a:lstStyle/>
          <a:p>
            <a:r>
              <a:rPr lang="en-US" sz="2400" b="1" dirty="0">
                <a:latin typeface="Century Gothic" pitchFamily="34" charset="0"/>
              </a:rPr>
              <a:t>First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Discussion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8" name="Subtitle 2">
            <a:extLst>
              <a:ext uri="{FF2B5EF4-FFF2-40B4-BE49-F238E27FC236}">
                <a16:creationId xmlns:a16="http://schemas.microsoft.com/office/drawing/2014/main" id="{5E7A662F-B33A-4951-89E5-7008B4743A88}"/>
              </a:ext>
            </a:extLst>
          </p:cNvPr>
          <p:cNvSpPr txBox="1">
            <a:spLocks/>
          </p:cNvSpPr>
          <p:nvPr/>
        </p:nvSpPr>
        <p:spPr>
          <a:xfrm>
            <a:off x="1023902" y="1571612"/>
            <a:ext cx="6944306" cy="2714644"/>
          </a:xfrm>
          <a:prstGeom prst="rect">
            <a:avLst/>
          </a:prstGeom>
        </p:spPr>
        <p:txBody>
          <a:bodyPr vert="horz" lIns="91440" tIns="45720" rIns="91440" bIns="45720" rtlCol="0">
            <a:noAutofit/>
          </a:bodyPr>
          <a:lstStyle/>
          <a:p>
            <a:pPr marL="342900" indent="-342900" algn="ctr"/>
            <a:endParaRPr lang="en-US" sz="2400" dirty="0">
              <a:latin typeface="Century Gothic" pitchFamily="34" charset="0"/>
            </a:endParaRPr>
          </a:p>
          <a:p>
            <a:pPr marL="342900" indent="-342900">
              <a:buFont typeface="+mj-lt"/>
              <a:buAutoNum type="arabicPeriod"/>
            </a:pPr>
            <a:r>
              <a:rPr lang="en-US" sz="2400" dirty="0">
                <a:latin typeface="Century Gothic" pitchFamily="34" charset="0"/>
              </a:rPr>
              <a:t>Transformers perform better</a:t>
            </a:r>
          </a:p>
          <a:p>
            <a:pPr marL="342900" indent="-342900">
              <a:buFont typeface="+mj-lt"/>
              <a:buAutoNum type="arabicPeriod"/>
            </a:pPr>
            <a:r>
              <a:rPr lang="en-US" sz="2400" dirty="0">
                <a:latin typeface="Century Gothic" pitchFamily="34" charset="0"/>
              </a:rPr>
              <a:t>Task has increased difficulty: </a:t>
            </a:r>
          </a:p>
          <a:p>
            <a:pPr marL="800100" lvl="1" indent="-342900">
              <a:buFont typeface="+mj-lt"/>
              <a:buAutoNum type="alphaLcParenR"/>
            </a:pPr>
            <a:r>
              <a:rPr lang="en-US" sz="2400" dirty="0">
                <a:latin typeface="Century Gothic" pitchFamily="34" charset="0"/>
              </a:rPr>
              <a:t>Small number of instances</a:t>
            </a:r>
          </a:p>
          <a:p>
            <a:pPr marL="800100" lvl="1" indent="-342900">
              <a:buFont typeface="+mj-lt"/>
              <a:buAutoNum type="alphaLcParenR"/>
            </a:pPr>
            <a:r>
              <a:rPr lang="en-US" sz="2400" dirty="0">
                <a:latin typeface="Century Gothic" pitchFamily="34" charset="0"/>
              </a:rPr>
              <a:t>self evaluation</a:t>
            </a:r>
          </a:p>
          <a:p>
            <a:pPr marL="342900" indent="-342900">
              <a:buFont typeface="+mj-lt"/>
              <a:buAutoNum type="arabicPeriod"/>
            </a:pPr>
            <a:r>
              <a:rPr lang="en-US" sz="2400" dirty="0">
                <a:latin typeface="Century Gothic" pitchFamily="34" charset="0"/>
              </a:rPr>
              <a:t>Data augmentation methods do not work on Transformers(</a:t>
            </a:r>
            <a:r>
              <a:rPr lang="en-US" sz="2400" dirty="0" err="1">
                <a:latin typeface="Century Gothic" pitchFamily="34" charset="0"/>
              </a:rPr>
              <a:t>Longpre</a:t>
            </a:r>
            <a:r>
              <a:rPr lang="en-US" sz="2400" dirty="0">
                <a:latin typeface="Century Gothic" pitchFamily="34" charset="0"/>
              </a:rPr>
              <a:t> et al., 2020)</a:t>
            </a:r>
          </a:p>
        </p:txBody>
      </p:sp>
      <p:sp>
        <p:nvSpPr>
          <p:cNvPr id="12" name="TextBox 11">
            <a:extLst>
              <a:ext uri="{FF2B5EF4-FFF2-40B4-BE49-F238E27FC236}">
                <a16:creationId xmlns:a16="http://schemas.microsoft.com/office/drawing/2014/main" id="{B8D8E762-FB46-44D5-8F6D-3DA1CFF45055}"/>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22 of 34</a:t>
            </a:r>
            <a:endParaRPr lang="LID4096" sz="12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3DD33B-DD7E-45C2-80F3-FA847F8D2A1D}"/>
              </a:ext>
            </a:extLst>
          </p:cNvPr>
          <p:cNvSpPr/>
          <p:nvPr/>
        </p:nvSpPr>
        <p:spPr>
          <a:xfrm>
            <a:off x="309522" y="890201"/>
            <a:ext cx="11532050" cy="2122715"/>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TextBox 3">
            <a:extLst>
              <a:ext uri="{FF2B5EF4-FFF2-40B4-BE49-F238E27FC236}">
                <a16:creationId xmlns:a16="http://schemas.microsoft.com/office/drawing/2014/main" id="{409B7D16-ABEC-40BB-8707-26378C9EF3F5}"/>
              </a:ext>
            </a:extLst>
          </p:cNvPr>
          <p:cNvSpPr txBox="1"/>
          <p:nvPr/>
        </p:nvSpPr>
        <p:spPr>
          <a:xfrm>
            <a:off x="1041337" y="1142984"/>
            <a:ext cx="1911391" cy="1631216"/>
          </a:xfrm>
          <a:prstGeom prst="rect">
            <a:avLst/>
          </a:prstGeom>
          <a:noFill/>
        </p:spPr>
        <p:txBody>
          <a:bodyPr wrap="square" rtlCol="0">
            <a:spAutoFit/>
          </a:bodyPr>
          <a:lstStyle/>
          <a:p>
            <a:r>
              <a:rPr lang="en-US" sz="10000" dirty="0">
                <a:solidFill>
                  <a:schemeClr val="accent1">
                    <a:lumMod val="50000"/>
                  </a:schemeClr>
                </a:solidFill>
                <a:latin typeface="Century Gothic" panose="020B0502020202020204" pitchFamily="34" charset="0"/>
              </a:rPr>
              <a:t>03</a:t>
            </a:r>
            <a:endParaRPr lang="x-none" sz="10000" dirty="0">
              <a:solidFill>
                <a:schemeClr val="accent1">
                  <a:lumMod val="50000"/>
                </a:schemeClr>
              </a:solidFill>
              <a:latin typeface="Century Gothic" panose="020B0502020202020204" pitchFamily="34" charset="0"/>
            </a:endParaRPr>
          </a:p>
        </p:txBody>
      </p:sp>
      <p:sp>
        <p:nvSpPr>
          <p:cNvPr id="5" name="TextBox 4">
            <a:extLst>
              <a:ext uri="{FF2B5EF4-FFF2-40B4-BE49-F238E27FC236}">
                <a16:creationId xmlns:a16="http://schemas.microsoft.com/office/drawing/2014/main" id="{662DA872-7F1E-405C-98C0-6603A5B3AC7D}"/>
              </a:ext>
            </a:extLst>
          </p:cNvPr>
          <p:cNvSpPr txBox="1"/>
          <p:nvPr/>
        </p:nvSpPr>
        <p:spPr>
          <a:xfrm>
            <a:off x="558883" y="3429000"/>
            <a:ext cx="11617982" cy="1569660"/>
          </a:xfrm>
          <a:prstGeom prst="rect">
            <a:avLst/>
          </a:prstGeom>
          <a:noFill/>
        </p:spPr>
        <p:txBody>
          <a:bodyPr wrap="square" rtlCol="0">
            <a:spAutoFit/>
          </a:bodyPr>
          <a:lstStyle/>
          <a:p>
            <a:r>
              <a:rPr lang="en-GB" sz="4800" dirty="0">
                <a:effectLst>
                  <a:outerShdw blurRad="38100" dist="38100" dir="2700000" algn="tl">
                    <a:srgbClr val="000000">
                      <a:alpha val="43137"/>
                    </a:srgbClr>
                  </a:outerShdw>
                </a:effectLst>
                <a:latin typeface="Century Gothic" panose="020B0502020202020204" pitchFamily="34" charset="0"/>
              </a:rPr>
              <a:t>Empathy detection on Reddit and Twitter </a:t>
            </a:r>
          </a:p>
        </p:txBody>
      </p:sp>
      <p:sp>
        <p:nvSpPr>
          <p:cNvPr id="7" name="Subtitle 2">
            <a:extLst>
              <a:ext uri="{FF2B5EF4-FFF2-40B4-BE49-F238E27FC236}">
                <a16:creationId xmlns:a16="http://schemas.microsoft.com/office/drawing/2014/main" id="{2CCCC2C0-6EB2-4B54-B5D4-BE1C82397845}"/>
              </a:ext>
            </a:extLst>
          </p:cNvPr>
          <p:cNvSpPr txBox="1">
            <a:spLocks/>
          </p:cNvSpPr>
          <p:nvPr/>
        </p:nvSpPr>
        <p:spPr>
          <a:xfrm>
            <a:off x="809588" y="5000636"/>
            <a:ext cx="10358510" cy="2329992"/>
          </a:xfrm>
          <a:prstGeom prst="rect">
            <a:avLst/>
          </a:prstGeom>
        </p:spPr>
        <p:txBody>
          <a:bodyPr vert="horz" lIns="91440" tIns="45720" rIns="91440" bIns="45720" rtlCol="0">
            <a:normAutofit/>
          </a:bodyPr>
          <a:lstStyle/>
          <a:p>
            <a:pPr indent="-457200" algn="r">
              <a:lnSpc>
                <a:spcPct val="110000"/>
              </a:lnSpc>
            </a:pPr>
            <a:r>
              <a:rPr lang="en-GB" sz="2400" dirty="0">
                <a:latin typeface="Century Gothic" pitchFamily="34" charset="0"/>
              </a:rPr>
              <a:t>Do the comments reacting to news stories on Twitter express less personal distress and more empathetic concern compared to the comments on the same news stories on popular news </a:t>
            </a:r>
            <a:r>
              <a:rPr lang="en-GB" sz="2400" dirty="0" err="1">
                <a:latin typeface="Century Gothic" pitchFamily="34" charset="0"/>
              </a:rPr>
              <a:t>subreddits</a:t>
            </a:r>
            <a:r>
              <a:rPr lang="en-GB" sz="2400" dirty="0">
                <a:latin typeface="Century Gothic" pitchFamily="34" charset="0"/>
              </a:rPr>
              <a:t>?</a:t>
            </a:r>
          </a:p>
          <a:p>
            <a:pPr marR="0" lvl="0" indent="-457200" algn="r"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x-none" sz="2800" b="0" i="0" u="none" strike="noStrike" kern="1200" cap="none" spc="0" normalizeH="0" baseline="0" noProof="0" dirty="0">
              <a:ln>
                <a:noFill/>
              </a:ln>
              <a:solidFill>
                <a:schemeClr val="tx1"/>
              </a:solidFill>
              <a:effectLst/>
              <a:uLnTx/>
              <a:uFillTx/>
              <a:latin typeface="Century Gothic" pitchFamily="34" charset="0"/>
            </a:endParaRPr>
          </a:p>
        </p:txBody>
      </p:sp>
      <p:sp>
        <p:nvSpPr>
          <p:cNvPr id="8" name="TextBox 7">
            <a:extLst>
              <a:ext uri="{FF2B5EF4-FFF2-40B4-BE49-F238E27FC236}">
                <a16:creationId xmlns:a16="http://schemas.microsoft.com/office/drawing/2014/main" id="{46DBAD2C-80CF-4CB1-AFE6-DBA1228028BF}"/>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23 of 34</a:t>
            </a:r>
            <a:endParaRPr lang="LID4096" sz="1200" dirty="0">
              <a:solidFill>
                <a:schemeClr val="bg1">
                  <a:lumMod val="50000"/>
                </a:schemeClr>
              </a:solidFill>
            </a:endParaRPr>
          </a:p>
        </p:txBody>
      </p:sp>
    </p:spTree>
    <p:extLst>
      <p:ext uri="{BB962C8B-B14F-4D97-AF65-F5344CB8AC3E}">
        <p14:creationId xmlns:p14="http://schemas.microsoft.com/office/powerpoint/2010/main" val="309270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995693" y="3948266"/>
            <a:ext cx="4357718" cy="461665"/>
          </a:xfrm>
          <a:prstGeom prst="rect">
            <a:avLst/>
          </a:prstGeom>
          <a:noFill/>
        </p:spPr>
        <p:txBody>
          <a:bodyPr wrap="square" rtlCol="0">
            <a:spAutoFit/>
          </a:bodyPr>
          <a:lstStyle/>
          <a:p>
            <a:r>
              <a:rPr lang="en-US" sz="2400" b="1" dirty="0">
                <a:latin typeface="Century Gothic" pitchFamily="34" charset="0"/>
              </a:rPr>
              <a:t>Second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err="1">
                <a:effectLst>
                  <a:outerShdw blurRad="38100" dist="38100" dir="2700000" algn="tl">
                    <a:srgbClr val="000000">
                      <a:alpha val="43137"/>
                    </a:srgbClr>
                  </a:outerShdw>
                </a:effectLst>
                <a:latin typeface="Century Gothic" pitchFamily="34" charset="0"/>
              </a:rPr>
              <a:t>Reddit</a:t>
            </a:r>
            <a:r>
              <a:rPr lang="en-US" sz="4000" b="1" dirty="0">
                <a:effectLst>
                  <a:outerShdw blurRad="38100" dist="38100" dir="2700000" algn="tl">
                    <a:srgbClr val="000000">
                      <a:alpha val="43137"/>
                    </a:srgbClr>
                  </a:outerShdw>
                </a:effectLst>
                <a:latin typeface="Century Gothic" pitchFamily="34" charset="0"/>
              </a:rPr>
              <a:t> and Twitter</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8" name="TextBox 8">
            <a:extLst>
              <a:ext uri="{FF2B5EF4-FFF2-40B4-BE49-F238E27FC236}">
                <a16:creationId xmlns:a16="http://schemas.microsoft.com/office/drawing/2014/main" id="{D1F2F9C4-0639-4744-8032-1441C90ED5B1}"/>
              </a:ext>
            </a:extLst>
          </p:cNvPr>
          <p:cNvSpPr txBox="1"/>
          <p:nvPr/>
        </p:nvSpPr>
        <p:spPr>
          <a:xfrm>
            <a:off x="1023902" y="2000240"/>
            <a:ext cx="4666269" cy="2496646"/>
          </a:xfrm>
          <a:prstGeom prst="rect">
            <a:avLst/>
          </a:prstGeom>
          <a:noFill/>
        </p:spPr>
        <p:txBody>
          <a:bodyPr wrap="square" rtlCol="0">
            <a:spAutoFit/>
          </a:bodyPr>
          <a:lstStyle/>
          <a:p>
            <a:pPr indent="-457200" algn="ctr">
              <a:lnSpc>
                <a:spcPct val="110000"/>
              </a:lnSpc>
            </a:pPr>
            <a:r>
              <a:rPr lang="en-US" sz="2400" b="1" dirty="0">
                <a:latin typeface="Century Gothic" pitchFamily="34" charset="0"/>
              </a:rPr>
              <a:t>Reddit</a:t>
            </a:r>
          </a:p>
          <a:p>
            <a:pPr marL="342900" indent="-457200">
              <a:lnSpc>
                <a:spcPct val="110000"/>
              </a:lnSpc>
              <a:buFont typeface="Wingdings" pitchFamily="2" charset="2"/>
              <a:buChar char="§"/>
            </a:pPr>
            <a:r>
              <a:rPr lang="en-US" sz="2400" dirty="0">
                <a:latin typeface="Century Gothic" pitchFamily="34" charset="0"/>
              </a:rPr>
              <a:t>Subcommunities – subreddits</a:t>
            </a:r>
          </a:p>
          <a:p>
            <a:pPr marL="342900" indent="-457200">
              <a:lnSpc>
                <a:spcPct val="110000"/>
              </a:lnSpc>
              <a:buFont typeface="Wingdings" pitchFamily="2" charset="2"/>
              <a:buChar char="§"/>
            </a:pPr>
            <a:r>
              <a:rPr lang="en-US" sz="2400" dirty="0">
                <a:latin typeface="Century Gothic" pitchFamily="34" charset="0"/>
              </a:rPr>
              <a:t>Post on subreddit</a:t>
            </a:r>
          </a:p>
          <a:p>
            <a:pPr marL="342900" indent="-457200">
              <a:lnSpc>
                <a:spcPct val="110000"/>
              </a:lnSpc>
              <a:buFont typeface="Wingdings" pitchFamily="2" charset="2"/>
              <a:buChar char="§"/>
            </a:pPr>
            <a:r>
              <a:rPr lang="en-US" sz="2400" dirty="0">
                <a:latin typeface="Century Gothic" pitchFamily="34" charset="0"/>
              </a:rPr>
              <a:t>Comment on post</a:t>
            </a:r>
          </a:p>
          <a:p>
            <a:pPr marL="342900" indent="-457200">
              <a:lnSpc>
                <a:spcPct val="110000"/>
              </a:lnSpc>
              <a:buFont typeface="Wingdings" pitchFamily="2" charset="2"/>
              <a:buChar char="§"/>
            </a:pPr>
            <a:r>
              <a:rPr lang="en-US" sz="2400" dirty="0">
                <a:latin typeface="Century Gothic" pitchFamily="34" charset="0"/>
              </a:rPr>
              <a:t>No length limit </a:t>
            </a:r>
            <a:endParaRPr lang="x-none" sz="2400" dirty="0">
              <a:latin typeface="Century Gothic" pitchFamily="34" charset="0"/>
            </a:endParaRPr>
          </a:p>
        </p:txBody>
      </p:sp>
      <p:sp>
        <p:nvSpPr>
          <p:cNvPr id="12" name="TextBox 9">
            <a:extLst>
              <a:ext uri="{FF2B5EF4-FFF2-40B4-BE49-F238E27FC236}">
                <a16:creationId xmlns:a16="http://schemas.microsoft.com/office/drawing/2014/main" id="{818C56F4-5352-47FD-B6D0-0FA39BBDB95B}"/>
              </a:ext>
            </a:extLst>
          </p:cNvPr>
          <p:cNvSpPr txBox="1"/>
          <p:nvPr/>
        </p:nvSpPr>
        <p:spPr>
          <a:xfrm>
            <a:off x="6453190" y="2000240"/>
            <a:ext cx="4666269" cy="1717393"/>
          </a:xfrm>
          <a:prstGeom prst="rect">
            <a:avLst/>
          </a:prstGeom>
          <a:noFill/>
        </p:spPr>
        <p:txBody>
          <a:bodyPr wrap="square" rtlCol="0">
            <a:spAutoFit/>
          </a:bodyPr>
          <a:lstStyle/>
          <a:p>
            <a:pPr indent="-457200" algn="ctr">
              <a:lnSpc>
                <a:spcPct val="110000"/>
              </a:lnSpc>
            </a:pPr>
            <a:r>
              <a:rPr lang="en-US" sz="2400" b="1" dirty="0">
                <a:latin typeface="Century Gothic" pitchFamily="34" charset="0"/>
              </a:rPr>
              <a:t>Twitter</a:t>
            </a:r>
          </a:p>
          <a:p>
            <a:pPr marL="342900" indent="-457200">
              <a:lnSpc>
                <a:spcPct val="110000"/>
              </a:lnSpc>
              <a:buFont typeface="Wingdings" pitchFamily="2" charset="2"/>
              <a:buChar char="§"/>
            </a:pPr>
            <a:r>
              <a:rPr lang="en-US" sz="2400" dirty="0">
                <a:latin typeface="Century Gothic" pitchFamily="34" charset="0"/>
              </a:rPr>
              <a:t>Microblogging</a:t>
            </a:r>
          </a:p>
          <a:p>
            <a:pPr marL="342900" indent="-457200">
              <a:lnSpc>
                <a:spcPct val="110000"/>
              </a:lnSpc>
              <a:buFont typeface="Wingdings" pitchFamily="2" charset="2"/>
              <a:buChar char="§"/>
            </a:pPr>
            <a:r>
              <a:rPr lang="en-US" sz="2400" dirty="0">
                <a:latin typeface="Century Gothic" pitchFamily="34" charset="0"/>
              </a:rPr>
              <a:t>280 characters per tweet</a:t>
            </a:r>
          </a:p>
          <a:p>
            <a:pPr marL="342900" indent="-457200">
              <a:lnSpc>
                <a:spcPct val="110000"/>
              </a:lnSpc>
              <a:buFont typeface="Wingdings" pitchFamily="2" charset="2"/>
              <a:buChar char="§"/>
            </a:pPr>
            <a:r>
              <a:rPr lang="en-US" sz="2400" dirty="0">
                <a:latin typeface="Century Gothic" pitchFamily="34" charset="0"/>
              </a:rPr>
              <a:t>Tweet in their timeline</a:t>
            </a:r>
            <a:endParaRPr lang="x-none" sz="2400" dirty="0">
              <a:latin typeface="Century Gothic" pitchFamily="34" charset="0"/>
            </a:endParaRPr>
          </a:p>
        </p:txBody>
      </p:sp>
      <p:cxnSp>
        <p:nvCxnSpPr>
          <p:cNvPr id="15" name="14 - Ευθεία γραμμή σύνδεσης"/>
          <p:cNvCxnSpPr/>
          <p:nvPr/>
        </p:nvCxnSpPr>
        <p:spPr>
          <a:xfrm rot="5400000">
            <a:off x="3666326" y="4429120"/>
            <a:ext cx="4858554"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28AD7F-F9E7-4C1A-8966-6980B1E36EB2}"/>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24 of 34</a:t>
            </a:r>
            <a:endParaRPr lang="LID4096" sz="12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995693" y="3948266"/>
            <a:ext cx="4357718" cy="461665"/>
          </a:xfrm>
          <a:prstGeom prst="rect">
            <a:avLst/>
          </a:prstGeom>
          <a:noFill/>
        </p:spPr>
        <p:txBody>
          <a:bodyPr wrap="square" rtlCol="0">
            <a:spAutoFit/>
          </a:bodyPr>
          <a:lstStyle/>
          <a:p>
            <a:r>
              <a:rPr lang="en-US" sz="2400" b="1" dirty="0">
                <a:latin typeface="Century Gothic" pitchFamily="34" charset="0"/>
              </a:rPr>
              <a:t>Second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Dataset creation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4" name="TextBox 8">
            <a:extLst>
              <a:ext uri="{FF2B5EF4-FFF2-40B4-BE49-F238E27FC236}">
                <a16:creationId xmlns:a16="http://schemas.microsoft.com/office/drawing/2014/main" id="{D1F2F9C4-0639-4744-8032-1441C90ED5B1}"/>
              </a:ext>
            </a:extLst>
          </p:cNvPr>
          <p:cNvSpPr txBox="1"/>
          <p:nvPr/>
        </p:nvSpPr>
        <p:spPr>
          <a:xfrm>
            <a:off x="523836" y="1214422"/>
            <a:ext cx="4929222" cy="830997"/>
          </a:xfrm>
          <a:prstGeom prst="rect">
            <a:avLst/>
          </a:prstGeom>
          <a:noFill/>
        </p:spPr>
        <p:txBody>
          <a:bodyPr wrap="square" rtlCol="0">
            <a:spAutoFit/>
          </a:bodyPr>
          <a:lstStyle/>
          <a:p>
            <a:pPr lvl="1"/>
            <a:r>
              <a:rPr lang="en-US" sz="2400" b="1" dirty="0">
                <a:latin typeface="Century Gothic" pitchFamily="34" charset="0"/>
              </a:rPr>
              <a:t>Pipeline description  - Reddit </a:t>
            </a:r>
          </a:p>
          <a:p>
            <a:endParaRPr lang="x-none" sz="2400" b="1" dirty="0">
              <a:latin typeface="Century Gothic" pitchFamily="34" charset="0"/>
            </a:endParaRPr>
          </a:p>
        </p:txBody>
      </p:sp>
      <p:sp>
        <p:nvSpPr>
          <p:cNvPr id="17" name="Oval 2">
            <a:extLst>
              <a:ext uri="{FF2B5EF4-FFF2-40B4-BE49-F238E27FC236}">
                <a16:creationId xmlns:a16="http://schemas.microsoft.com/office/drawing/2014/main" id="{5758A0A5-2D6D-48AC-826B-7B4D023C2DE0}"/>
              </a:ext>
            </a:extLst>
          </p:cNvPr>
          <p:cNvSpPr/>
          <p:nvPr/>
        </p:nvSpPr>
        <p:spPr>
          <a:xfrm>
            <a:off x="1023902" y="1941245"/>
            <a:ext cx="2538664" cy="117205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News</a:t>
            </a:r>
          </a:p>
          <a:p>
            <a:pPr algn="ctr"/>
            <a:r>
              <a:rPr lang="en-US" dirty="0" err="1"/>
              <a:t>Worldnews</a:t>
            </a:r>
            <a:endParaRPr lang="en-US" dirty="0"/>
          </a:p>
          <a:p>
            <a:pPr algn="ctr"/>
            <a:r>
              <a:rPr lang="en-US" dirty="0"/>
              <a:t>Politics</a:t>
            </a:r>
            <a:endParaRPr lang="x-none" dirty="0"/>
          </a:p>
        </p:txBody>
      </p:sp>
      <p:cxnSp>
        <p:nvCxnSpPr>
          <p:cNvPr id="18" name="Straight Arrow Connector 6">
            <a:extLst>
              <a:ext uri="{FF2B5EF4-FFF2-40B4-BE49-F238E27FC236}">
                <a16:creationId xmlns:a16="http://schemas.microsoft.com/office/drawing/2014/main" id="{6D03AFFC-329B-4CD3-AA22-A6C50AD58CE8}"/>
              </a:ext>
            </a:extLst>
          </p:cNvPr>
          <p:cNvCxnSpPr>
            <a:cxnSpLocks/>
            <a:stCxn id="17" idx="6"/>
            <a:endCxn id="19" idx="1"/>
          </p:cNvCxnSpPr>
          <p:nvPr/>
        </p:nvCxnSpPr>
        <p:spPr>
          <a:xfrm>
            <a:off x="3562566" y="2527272"/>
            <a:ext cx="1612247"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9" name="Rectangle: Rounded Corners 7">
            <a:extLst>
              <a:ext uri="{FF2B5EF4-FFF2-40B4-BE49-F238E27FC236}">
                <a16:creationId xmlns:a16="http://schemas.microsoft.com/office/drawing/2014/main" id="{CCA7C771-01B6-43BD-8DCE-077DDB2B010A}"/>
              </a:ext>
            </a:extLst>
          </p:cNvPr>
          <p:cNvSpPr/>
          <p:nvPr/>
        </p:nvSpPr>
        <p:spPr>
          <a:xfrm>
            <a:off x="5174813" y="1953512"/>
            <a:ext cx="2406739" cy="1147521"/>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Pick article if &gt;1000 comments</a:t>
            </a:r>
            <a:endParaRPr lang="x-none" dirty="0"/>
          </a:p>
        </p:txBody>
      </p:sp>
      <p:sp>
        <p:nvSpPr>
          <p:cNvPr id="20" name="TextBox 12">
            <a:extLst>
              <a:ext uri="{FF2B5EF4-FFF2-40B4-BE49-F238E27FC236}">
                <a16:creationId xmlns:a16="http://schemas.microsoft.com/office/drawing/2014/main" id="{6CA3B3BD-AE86-4E44-882C-F9AF2C78DBCE}"/>
              </a:ext>
            </a:extLst>
          </p:cNvPr>
          <p:cNvSpPr txBox="1"/>
          <p:nvPr/>
        </p:nvSpPr>
        <p:spPr>
          <a:xfrm>
            <a:off x="3628498" y="2597095"/>
            <a:ext cx="1612247" cy="369332"/>
          </a:xfrm>
          <a:prstGeom prst="rect">
            <a:avLst/>
          </a:prstGeom>
          <a:noFill/>
        </p:spPr>
        <p:txBody>
          <a:bodyPr wrap="square" rtlCol="0">
            <a:spAutoFit/>
          </a:bodyPr>
          <a:lstStyle/>
          <a:p>
            <a:r>
              <a:rPr lang="en-US" dirty="0"/>
              <a:t>Hot page</a:t>
            </a:r>
            <a:endParaRPr lang="x-none" dirty="0"/>
          </a:p>
        </p:txBody>
      </p:sp>
      <p:sp>
        <p:nvSpPr>
          <p:cNvPr id="21" name="TextBox 13">
            <a:extLst>
              <a:ext uri="{FF2B5EF4-FFF2-40B4-BE49-F238E27FC236}">
                <a16:creationId xmlns:a16="http://schemas.microsoft.com/office/drawing/2014/main" id="{CAAF3C53-49DB-4AC9-AB33-0C7C4F95EEF4}"/>
              </a:ext>
            </a:extLst>
          </p:cNvPr>
          <p:cNvSpPr txBox="1"/>
          <p:nvPr/>
        </p:nvSpPr>
        <p:spPr>
          <a:xfrm>
            <a:off x="3780686" y="2057296"/>
            <a:ext cx="1460059" cy="369332"/>
          </a:xfrm>
          <a:prstGeom prst="rect">
            <a:avLst/>
          </a:prstGeom>
          <a:noFill/>
        </p:spPr>
        <p:txBody>
          <a:bodyPr wrap="square" rtlCol="0">
            <a:spAutoFit/>
          </a:bodyPr>
          <a:lstStyle/>
          <a:p>
            <a:r>
              <a:rPr lang="en-US" dirty="0"/>
              <a:t>articles</a:t>
            </a:r>
            <a:endParaRPr lang="x-none" dirty="0"/>
          </a:p>
        </p:txBody>
      </p:sp>
      <p:cxnSp>
        <p:nvCxnSpPr>
          <p:cNvPr id="22" name="Straight Arrow Connector 16">
            <a:extLst>
              <a:ext uri="{FF2B5EF4-FFF2-40B4-BE49-F238E27FC236}">
                <a16:creationId xmlns:a16="http://schemas.microsoft.com/office/drawing/2014/main" id="{FFE65D9B-091E-4E30-8A68-CA7DB53DC6FF}"/>
              </a:ext>
            </a:extLst>
          </p:cNvPr>
          <p:cNvCxnSpPr>
            <a:cxnSpLocks/>
          </p:cNvCxnSpPr>
          <p:nvPr/>
        </p:nvCxnSpPr>
        <p:spPr>
          <a:xfrm>
            <a:off x="7607650" y="2527271"/>
            <a:ext cx="1612247"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Oval 18">
            <a:extLst>
              <a:ext uri="{FF2B5EF4-FFF2-40B4-BE49-F238E27FC236}">
                <a16:creationId xmlns:a16="http://schemas.microsoft.com/office/drawing/2014/main" id="{D410C32F-0284-4319-AF1A-694A156A5626}"/>
              </a:ext>
            </a:extLst>
          </p:cNvPr>
          <p:cNvSpPr/>
          <p:nvPr/>
        </p:nvSpPr>
        <p:spPr>
          <a:xfrm>
            <a:off x="9239082" y="1928980"/>
            <a:ext cx="2538664" cy="117205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endParaRPr lang="x-none" dirty="0"/>
          </a:p>
        </p:txBody>
      </p:sp>
      <p:sp>
        <p:nvSpPr>
          <p:cNvPr id="24" name="TextBox 19">
            <a:extLst>
              <a:ext uri="{FF2B5EF4-FFF2-40B4-BE49-F238E27FC236}">
                <a16:creationId xmlns:a16="http://schemas.microsoft.com/office/drawing/2014/main" id="{C65CE14C-EEDB-460D-B739-4FECEECE59B2}"/>
              </a:ext>
            </a:extLst>
          </p:cNvPr>
          <p:cNvSpPr txBox="1"/>
          <p:nvPr/>
        </p:nvSpPr>
        <p:spPr>
          <a:xfrm>
            <a:off x="7873463" y="2098724"/>
            <a:ext cx="1233917" cy="369332"/>
          </a:xfrm>
          <a:prstGeom prst="rect">
            <a:avLst/>
          </a:prstGeom>
          <a:noFill/>
        </p:spPr>
        <p:txBody>
          <a:bodyPr wrap="square" rtlCol="0">
            <a:spAutoFit/>
          </a:bodyPr>
          <a:lstStyle/>
          <a:p>
            <a:r>
              <a:rPr lang="en-US" dirty="0"/>
              <a:t>Crawl</a:t>
            </a:r>
            <a:endParaRPr lang="x-none" dirty="0"/>
          </a:p>
        </p:txBody>
      </p:sp>
      <p:sp>
        <p:nvSpPr>
          <p:cNvPr id="25" name="Oval 21">
            <a:extLst>
              <a:ext uri="{FF2B5EF4-FFF2-40B4-BE49-F238E27FC236}">
                <a16:creationId xmlns:a16="http://schemas.microsoft.com/office/drawing/2014/main" id="{AE0C2671-7392-468A-91A9-4D729ECE40F8}"/>
              </a:ext>
            </a:extLst>
          </p:cNvPr>
          <p:cNvSpPr/>
          <p:nvPr/>
        </p:nvSpPr>
        <p:spPr>
          <a:xfrm>
            <a:off x="1042010" y="4387879"/>
            <a:ext cx="2538664" cy="117205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Selected articles</a:t>
            </a:r>
            <a:endParaRPr lang="x-none" dirty="0"/>
          </a:p>
        </p:txBody>
      </p:sp>
      <p:cxnSp>
        <p:nvCxnSpPr>
          <p:cNvPr id="26" name="Straight Arrow Connector 22">
            <a:extLst>
              <a:ext uri="{FF2B5EF4-FFF2-40B4-BE49-F238E27FC236}">
                <a16:creationId xmlns:a16="http://schemas.microsoft.com/office/drawing/2014/main" id="{581CB46D-C608-4F6C-9314-3766D0C425BF}"/>
              </a:ext>
            </a:extLst>
          </p:cNvPr>
          <p:cNvCxnSpPr>
            <a:cxnSpLocks/>
          </p:cNvCxnSpPr>
          <p:nvPr/>
        </p:nvCxnSpPr>
        <p:spPr>
          <a:xfrm>
            <a:off x="3580672" y="4644792"/>
            <a:ext cx="1612247"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7" name="Straight Arrow Connector 23">
            <a:extLst>
              <a:ext uri="{FF2B5EF4-FFF2-40B4-BE49-F238E27FC236}">
                <a16:creationId xmlns:a16="http://schemas.microsoft.com/office/drawing/2014/main" id="{96FE637B-A9F8-4330-861C-01F0466AD180}"/>
              </a:ext>
            </a:extLst>
          </p:cNvPr>
          <p:cNvCxnSpPr>
            <a:cxnSpLocks/>
          </p:cNvCxnSpPr>
          <p:nvPr/>
        </p:nvCxnSpPr>
        <p:spPr>
          <a:xfrm>
            <a:off x="3580672" y="5282083"/>
            <a:ext cx="1612247"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8" name="TextBox 24">
            <a:extLst>
              <a:ext uri="{FF2B5EF4-FFF2-40B4-BE49-F238E27FC236}">
                <a16:creationId xmlns:a16="http://schemas.microsoft.com/office/drawing/2014/main" id="{8D777A89-9D47-4FF2-9974-747296E4C8C1}"/>
              </a:ext>
            </a:extLst>
          </p:cNvPr>
          <p:cNvSpPr txBox="1"/>
          <p:nvPr/>
        </p:nvSpPr>
        <p:spPr>
          <a:xfrm>
            <a:off x="3580672" y="4281595"/>
            <a:ext cx="1612247" cy="369332"/>
          </a:xfrm>
          <a:prstGeom prst="rect">
            <a:avLst/>
          </a:prstGeom>
          <a:noFill/>
        </p:spPr>
        <p:txBody>
          <a:bodyPr wrap="square" rtlCol="0">
            <a:spAutoFit/>
          </a:bodyPr>
          <a:lstStyle/>
          <a:p>
            <a:r>
              <a:rPr lang="en-US" dirty="0" err="1"/>
              <a:t>url</a:t>
            </a:r>
            <a:r>
              <a:rPr lang="en-US" dirty="0"/>
              <a:t> query</a:t>
            </a:r>
            <a:endParaRPr lang="x-none" dirty="0"/>
          </a:p>
        </p:txBody>
      </p:sp>
      <p:sp>
        <p:nvSpPr>
          <p:cNvPr id="29" name="TextBox 25">
            <a:extLst>
              <a:ext uri="{FF2B5EF4-FFF2-40B4-BE49-F238E27FC236}">
                <a16:creationId xmlns:a16="http://schemas.microsoft.com/office/drawing/2014/main" id="{4D7C166E-B3E3-4C90-B44F-92C58E68D785}"/>
              </a:ext>
            </a:extLst>
          </p:cNvPr>
          <p:cNvSpPr txBox="1"/>
          <p:nvPr/>
        </p:nvSpPr>
        <p:spPr>
          <a:xfrm>
            <a:off x="3613638" y="4901706"/>
            <a:ext cx="1546313" cy="369332"/>
          </a:xfrm>
          <a:prstGeom prst="rect">
            <a:avLst/>
          </a:prstGeom>
          <a:noFill/>
        </p:spPr>
        <p:txBody>
          <a:bodyPr wrap="square" rtlCol="0">
            <a:spAutoFit/>
          </a:bodyPr>
          <a:lstStyle/>
          <a:p>
            <a:r>
              <a:rPr lang="en-US" dirty="0"/>
              <a:t>Title query</a:t>
            </a:r>
            <a:endParaRPr lang="x-none" dirty="0"/>
          </a:p>
        </p:txBody>
      </p:sp>
      <p:sp>
        <p:nvSpPr>
          <p:cNvPr id="30" name="Oval 26">
            <a:extLst>
              <a:ext uri="{FF2B5EF4-FFF2-40B4-BE49-F238E27FC236}">
                <a16:creationId xmlns:a16="http://schemas.microsoft.com/office/drawing/2014/main" id="{770FEC67-4DD7-4969-888A-B19A30A7E25E}"/>
              </a:ext>
            </a:extLst>
          </p:cNvPr>
          <p:cNvSpPr/>
          <p:nvPr/>
        </p:nvSpPr>
        <p:spPr>
          <a:xfrm>
            <a:off x="5192915" y="4372897"/>
            <a:ext cx="2538664" cy="117205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tweets</a:t>
            </a:r>
            <a:endParaRPr lang="x-none" dirty="0"/>
          </a:p>
        </p:txBody>
      </p:sp>
      <p:cxnSp>
        <p:nvCxnSpPr>
          <p:cNvPr id="31" name="Connector: Elbow 36">
            <a:extLst>
              <a:ext uri="{FF2B5EF4-FFF2-40B4-BE49-F238E27FC236}">
                <a16:creationId xmlns:a16="http://schemas.microsoft.com/office/drawing/2014/main" id="{7A106FBB-D93F-4A2B-90A5-324BBAE2347B}"/>
              </a:ext>
            </a:extLst>
          </p:cNvPr>
          <p:cNvCxnSpPr>
            <a:cxnSpLocks/>
            <a:stCxn id="30" idx="4"/>
          </p:cNvCxnSpPr>
          <p:nvPr/>
        </p:nvCxnSpPr>
        <p:spPr>
          <a:xfrm rot="5400000">
            <a:off x="5194735" y="4879038"/>
            <a:ext cx="601600" cy="1933424"/>
          </a:xfrm>
          <a:prstGeom prst="bentConnector2">
            <a:avLst/>
          </a:prstGeom>
        </p:spPr>
        <p:style>
          <a:lnRef idx="1">
            <a:schemeClr val="accent3"/>
          </a:lnRef>
          <a:fillRef idx="0">
            <a:schemeClr val="accent3"/>
          </a:fillRef>
          <a:effectRef idx="0">
            <a:schemeClr val="accent3"/>
          </a:effectRef>
          <a:fontRef idx="minor">
            <a:schemeClr val="tx1"/>
          </a:fontRef>
        </p:style>
      </p:cxnSp>
      <p:cxnSp>
        <p:nvCxnSpPr>
          <p:cNvPr id="32" name="Connector: Elbow 43">
            <a:extLst>
              <a:ext uri="{FF2B5EF4-FFF2-40B4-BE49-F238E27FC236}">
                <a16:creationId xmlns:a16="http://schemas.microsoft.com/office/drawing/2014/main" id="{1EC4A2A7-8D62-4CB7-B9D1-B8CDB694413B}"/>
              </a:ext>
            </a:extLst>
          </p:cNvPr>
          <p:cNvCxnSpPr>
            <a:cxnSpLocks/>
          </p:cNvCxnSpPr>
          <p:nvPr/>
        </p:nvCxnSpPr>
        <p:spPr>
          <a:xfrm flipV="1">
            <a:off x="4528823" y="5583684"/>
            <a:ext cx="632726" cy="549222"/>
          </a:xfrm>
          <a:prstGeom prst="bent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33" name="TextBox 45">
            <a:extLst>
              <a:ext uri="{FF2B5EF4-FFF2-40B4-BE49-F238E27FC236}">
                <a16:creationId xmlns:a16="http://schemas.microsoft.com/office/drawing/2014/main" id="{76106E9F-C274-48F8-A4DD-1144FFCFFDCB}"/>
              </a:ext>
            </a:extLst>
          </p:cNvPr>
          <p:cNvSpPr txBox="1"/>
          <p:nvPr/>
        </p:nvSpPr>
        <p:spPr>
          <a:xfrm>
            <a:off x="4941738" y="5845750"/>
            <a:ext cx="1736203" cy="369332"/>
          </a:xfrm>
          <a:prstGeom prst="rect">
            <a:avLst/>
          </a:prstGeom>
          <a:noFill/>
        </p:spPr>
        <p:txBody>
          <a:bodyPr wrap="square" rtlCol="0">
            <a:spAutoFit/>
          </a:bodyPr>
          <a:lstStyle/>
          <a:p>
            <a:r>
              <a:rPr lang="en-US" dirty="0"/>
              <a:t>Reply query</a:t>
            </a:r>
            <a:endParaRPr lang="x-none" dirty="0"/>
          </a:p>
        </p:txBody>
      </p:sp>
      <p:cxnSp>
        <p:nvCxnSpPr>
          <p:cNvPr id="34" name="Straight Arrow Connector 48">
            <a:extLst>
              <a:ext uri="{FF2B5EF4-FFF2-40B4-BE49-F238E27FC236}">
                <a16:creationId xmlns:a16="http://schemas.microsoft.com/office/drawing/2014/main" id="{8BDA148E-5B79-42E9-831B-D03053012BC5}"/>
              </a:ext>
            </a:extLst>
          </p:cNvPr>
          <p:cNvCxnSpPr>
            <a:cxnSpLocks/>
          </p:cNvCxnSpPr>
          <p:nvPr/>
        </p:nvCxnSpPr>
        <p:spPr>
          <a:xfrm>
            <a:off x="7731573" y="4960833"/>
            <a:ext cx="1612247" cy="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5" name="TextBox 49">
            <a:extLst>
              <a:ext uri="{FF2B5EF4-FFF2-40B4-BE49-F238E27FC236}">
                <a16:creationId xmlns:a16="http://schemas.microsoft.com/office/drawing/2014/main" id="{3EBE5BA0-88FA-4070-BD83-2D663E7B6545}"/>
              </a:ext>
            </a:extLst>
          </p:cNvPr>
          <p:cNvSpPr txBox="1"/>
          <p:nvPr/>
        </p:nvSpPr>
        <p:spPr>
          <a:xfrm>
            <a:off x="7625758" y="4504762"/>
            <a:ext cx="2094683" cy="369332"/>
          </a:xfrm>
          <a:prstGeom prst="rect">
            <a:avLst/>
          </a:prstGeom>
          <a:noFill/>
        </p:spPr>
        <p:txBody>
          <a:bodyPr wrap="square" rtlCol="0">
            <a:spAutoFit/>
          </a:bodyPr>
          <a:lstStyle/>
          <a:p>
            <a:r>
              <a:rPr lang="en-US" dirty="0"/>
              <a:t>Cosine similarity</a:t>
            </a:r>
            <a:endParaRPr lang="x-none" dirty="0"/>
          </a:p>
        </p:txBody>
      </p:sp>
      <p:sp>
        <p:nvSpPr>
          <p:cNvPr id="36" name="Oval 50">
            <a:extLst>
              <a:ext uri="{FF2B5EF4-FFF2-40B4-BE49-F238E27FC236}">
                <a16:creationId xmlns:a16="http://schemas.microsoft.com/office/drawing/2014/main" id="{5A32BA9B-0BFD-49F3-BFFB-B83DAD2672F3}"/>
              </a:ext>
            </a:extLst>
          </p:cNvPr>
          <p:cNvSpPr/>
          <p:nvPr/>
        </p:nvSpPr>
        <p:spPr>
          <a:xfrm>
            <a:off x="9343814" y="4396456"/>
            <a:ext cx="2538664" cy="1172053"/>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tweets</a:t>
            </a:r>
            <a:endParaRPr lang="x-none" dirty="0"/>
          </a:p>
        </p:txBody>
      </p:sp>
      <p:sp>
        <p:nvSpPr>
          <p:cNvPr id="37" name="TextBox 8">
            <a:extLst>
              <a:ext uri="{FF2B5EF4-FFF2-40B4-BE49-F238E27FC236}">
                <a16:creationId xmlns:a16="http://schemas.microsoft.com/office/drawing/2014/main" id="{D1F2F9C4-0639-4744-8032-1441C90ED5B1}"/>
              </a:ext>
            </a:extLst>
          </p:cNvPr>
          <p:cNvSpPr txBox="1"/>
          <p:nvPr/>
        </p:nvSpPr>
        <p:spPr>
          <a:xfrm>
            <a:off x="523836" y="3681715"/>
            <a:ext cx="4929222" cy="461665"/>
          </a:xfrm>
          <a:prstGeom prst="rect">
            <a:avLst/>
          </a:prstGeom>
          <a:noFill/>
        </p:spPr>
        <p:txBody>
          <a:bodyPr wrap="square" rtlCol="0">
            <a:spAutoFit/>
          </a:bodyPr>
          <a:lstStyle/>
          <a:p>
            <a:pPr lvl="1"/>
            <a:r>
              <a:rPr lang="en-US" sz="2400" b="1" dirty="0">
                <a:latin typeface="Century Gothic" pitchFamily="34" charset="0"/>
              </a:rPr>
              <a:t>Pipeline description  - Twitter</a:t>
            </a:r>
            <a:endParaRPr lang="x-none" sz="2400" b="1" dirty="0">
              <a:latin typeface="Century Gothic" pitchFamily="34" charset="0"/>
            </a:endParaRPr>
          </a:p>
        </p:txBody>
      </p:sp>
      <p:sp>
        <p:nvSpPr>
          <p:cNvPr id="38" name="TextBox 37">
            <a:extLst>
              <a:ext uri="{FF2B5EF4-FFF2-40B4-BE49-F238E27FC236}">
                <a16:creationId xmlns:a16="http://schemas.microsoft.com/office/drawing/2014/main" id="{BC690121-A4BB-4E4C-B2B9-095C8C05786C}"/>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25 of 34</a:t>
            </a:r>
            <a:endParaRPr lang="LID4096" sz="1200" dirty="0">
              <a:solidFill>
                <a:schemeClr val="bg1">
                  <a:lumMod val="5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995693" y="3948266"/>
            <a:ext cx="4357718" cy="461665"/>
          </a:xfrm>
          <a:prstGeom prst="rect">
            <a:avLst/>
          </a:prstGeom>
          <a:noFill/>
        </p:spPr>
        <p:txBody>
          <a:bodyPr wrap="square" rtlCol="0">
            <a:spAutoFit/>
          </a:bodyPr>
          <a:lstStyle/>
          <a:p>
            <a:r>
              <a:rPr lang="en-US" sz="2400" b="1" dirty="0">
                <a:latin typeface="Century Gothic" pitchFamily="34" charset="0"/>
              </a:rPr>
              <a:t>Second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Dataset statistics</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38" name="TextBox 2">
            <a:extLst>
              <a:ext uri="{FF2B5EF4-FFF2-40B4-BE49-F238E27FC236}">
                <a16:creationId xmlns:a16="http://schemas.microsoft.com/office/drawing/2014/main" id="{49960B00-2ECB-447B-A081-E16F33131B75}"/>
              </a:ext>
            </a:extLst>
          </p:cNvPr>
          <p:cNvSpPr txBox="1"/>
          <p:nvPr/>
        </p:nvSpPr>
        <p:spPr>
          <a:xfrm>
            <a:off x="1023902" y="2000240"/>
            <a:ext cx="5072098" cy="2496646"/>
          </a:xfrm>
          <a:prstGeom prst="rect">
            <a:avLst/>
          </a:prstGeom>
          <a:noFill/>
        </p:spPr>
        <p:txBody>
          <a:bodyPr wrap="square" rtlCol="0">
            <a:spAutoFit/>
          </a:bodyPr>
          <a:lstStyle/>
          <a:p>
            <a:pPr marL="396000" indent="-457200">
              <a:lnSpc>
                <a:spcPct val="110000"/>
              </a:lnSpc>
              <a:buFont typeface="Wingdings" pitchFamily="2" charset="2"/>
              <a:buChar char="§"/>
            </a:pPr>
            <a:r>
              <a:rPr lang="en-US" sz="2400" dirty="0">
                <a:latin typeface="Century Gothic" pitchFamily="34" charset="0"/>
              </a:rPr>
              <a:t>406 articles</a:t>
            </a:r>
          </a:p>
          <a:p>
            <a:pPr marL="396000" indent="-457200">
              <a:lnSpc>
                <a:spcPct val="110000"/>
              </a:lnSpc>
              <a:buFont typeface="Wingdings" pitchFamily="2" charset="2"/>
              <a:buChar char="§"/>
            </a:pPr>
            <a:r>
              <a:rPr lang="en-US" sz="2400" dirty="0">
                <a:latin typeface="Century Gothic" pitchFamily="34" charset="0"/>
              </a:rPr>
              <a:t>From 07/04/2021 to 10/05/2021</a:t>
            </a:r>
          </a:p>
          <a:p>
            <a:pPr marL="396000" indent="-457200">
              <a:lnSpc>
                <a:spcPct val="110000"/>
              </a:lnSpc>
              <a:buFont typeface="Wingdings" pitchFamily="2" charset="2"/>
              <a:buChar char="§"/>
            </a:pPr>
            <a:r>
              <a:rPr lang="en-US" sz="2400" dirty="0">
                <a:latin typeface="Century Gothic" pitchFamily="34" charset="0"/>
              </a:rPr>
              <a:t>171 news, 101 </a:t>
            </a:r>
            <a:r>
              <a:rPr lang="en-US" sz="2400" dirty="0" err="1">
                <a:latin typeface="Century Gothic" pitchFamily="34" charset="0"/>
              </a:rPr>
              <a:t>worldnews</a:t>
            </a:r>
            <a:r>
              <a:rPr lang="en-US" sz="2400" dirty="0">
                <a:latin typeface="Century Gothic" pitchFamily="34" charset="0"/>
              </a:rPr>
              <a:t> and 134 politics</a:t>
            </a:r>
          </a:p>
          <a:p>
            <a:pPr marL="396000" indent="-457200">
              <a:lnSpc>
                <a:spcPct val="110000"/>
              </a:lnSpc>
              <a:buFont typeface="Wingdings" pitchFamily="2" charset="2"/>
              <a:buChar char="§"/>
            </a:pPr>
            <a:r>
              <a:rPr lang="en-US" sz="2400" dirty="0">
                <a:latin typeface="Century Gothic" pitchFamily="34" charset="0"/>
              </a:rPr>
              <a:t>143 news sources</a:t>
            </a:r>
            <a:endParaRPr lang="x-none" sz="2400" dirty="0">
              <a:latin typeface="Century Gothic" pitchFamily="34" charset="0"/>
            </a:endParaRPr>
          </a:p>
        </p:txBody>
      </p:sp>
      <p:pic>
        <p:nvPicPr>
          <p:cNvPr id="39" name="Picture 4">
            <a:extLst>
              <a:ext uri="{FF2B5EF4-FFF2-40B4-BE49-F238E27FC236}">
                <a16:creationId xmlns:a16="http://schemas.microsoft.com/office/drawing/2014/main" id="{FFDBD63A-2C9F-4916-8424-5ACA19706A52}"/>
              </a:ext>
            </a:extLst>
          </p:cNvPr>
          <p:cNvPicPr>
            <a:picLocks noChangeAspect="1"/>
          </p:cNvPicPr>
          <p:nvPr/>
        </p:nvPicPr>
        <p:blipFill>
          <a:blip r:embed="rId3"/>
          <a:stretch>
            <a:fillRect/>
          </a:stretch>
        </p:blipFill>
        <p:spPr>
          <a:xfrm>
            <a:off x="6096000" y="1206658"/>
            <a:ext cx="6100519" cy="2718768"/>
          </a:xfrm>
          <a:prstGeom prst="rect">
            <a:avLst/>
          </a:prstGeom>
        </p:spPr>
      </p:pic>
      <p:pic>
        <p:nvPicPr>
          <p:cNvPr id="40" name="Picture 6">
            <a:extLst>
              <a:ext uri="{FF2B5EF4-FFF2-40B4-BE49-F238E27FC236}">
                <a16:creationId xmlns:a16="http://schemas.microsoft.com/office/drawing/2014/main" id="{9F685F05-60A2-47AA-A588-837A4D83D62E}"/>
              </a:ext>
            </a:extLst>
          </p:cNvPr>
          <p:cNvPicPr>
            <a:picLocks noChangeAspect="1"/>
          </p:cNvPicPr>
          <p:nvPr/>
        </p:nvPicPr>
        <p:blipFill>
          <a:blip r:embed="rId4"/>
          <a:stretch>
            <a:fillRect/>
          </a:stretch>
        </p:blipFill>
        <p:spPr>
          <a:xfrm>
            <a:off x="6096000" y="4422364"/>
            <a:ext cx="6096000" cy="2221329"/>
          </a:xfrm>
          <a:prstGeom prst="rect">
            <a:avLst/>
          </a:prstGeom>
        </p:spPr>
      </p:pic>
      <p:sp>
        <p:nvSpPr>
          <p:cNvPr id="12" name="TextBox 11">
            <a:extLst>
              <a:ext uri="{FF2B5EF4-FFF2-40B4-BE49-F238E27FC236}">
                <a16:creationId xmlns:a16="http://schemas.microsoft.com/office/drawing/2014/main" id="{E3E0F11B-9884-40D2-B905-638A661822D4}"/>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26 of 34</a:t>
            </a:r>
            <a:endParaRPr lang="LID4096" sz="1200" dirty="0">
              <a:solidFill>
                <a:schemeClr val="bg1">
                  <a:lumMod val="5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995693" y="3948266"/>
            <a:ext cx="4357718" cy="461665"/>
          </a:xfrm>
          <a:prstGeom prst="rect">
            <a:avLst/>
          </a:prstGeom>
          <a:noFill/>
        </p:spPr>
        <p:txBody>
          <a:bodyPr wrap="square" rtlCol="0">
            <a:spAutoFit/>
          </a:bodyPr>
          <a:lstStyle/>
          <a:p>
            <a:r>
              <a:rPr lang="en-US" sz="2400" b="1" dirty="0">
                <a:latin typeface="Century Gothic" pitchFamily="34" charset="0"/>
              </a:rPr>
              <a:t>Second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Dataset statistics</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2" name="TextBox 2">
            <a:extLst>
              <a:ext uri="{FF2B5EF4-FFF2-40B4-BE49-F238E27FC236}">
                <a16:creationId xmlns:a16="http://schemas.microsoft.com/office/drawing/2014/main" id="{1E36215C-FE35-4B03-BBAF-A77D24BEA90A}"/>
              </a:ext>
            </a:extLst>
          </p:cNvPr>
          <p:cNvSpPr txBox="1"/>
          <p:nvPr/>
        </p:nvSpPr>
        <p:spPr>
          <a:xfrm>
            <a:off x="1023902" y="1214422"/>
            <a:ext cx="4572032" cy="461665"/>
          </a:xfrm>
          <a:prstGeom prst="rect">
            <a:avLst/>
          </a:prstGeom>
          <a:noFill/>
        </p:spPr>
        <p:txBody>
          <a:bodyPr wrap="square" rtlCol="0">
            <a:spAutoFit/>
          </a:bodyPr>
          <a:lstStyle/>
          <a:p>
            <a:r>
              <a:rPr lang="en-US" sz="2400" b="1" dirty="0">
                <a:latin typeface="Century Gothic" pitchFamily="34" charset="0"/>
              </a:rPr>
              <a:t>Reddit immediate comments</a:t>
            </a:r>
            <a:endParaRPr lang="x-none" sz="2400" b="1" dirty="0">
              <a:latin typeface="Century Gothic" pitchFamily="34" charset="0"/>
            </a:endParaRPr>
          </a:p>
        </p:txBody>
      </p:sp>
      <p:sp>
        <p:nvSpPr>
          <p:cNvPr id="14" name="TextBox 5">
            <a:extLst>
              <a:ext uri="{FF2B5EF4-FFF2-40B4-BE49-F238E27FC236}">
                <a16:creationId xmlns:a16="http://schemas.microsoft.com/office/drawing/2014/main" id="{6835E63F-35B8-475C-94D6-CCEC57B33A18}"/>
              </a:ext>
            </a:extLst>
          </p:cNvPr>
          <p:cNvSpPr txBox="1"/>
          <p:nvPr/>
        </p:nvSpPr>
        <p:spPr>
          <a:xfrm>
            <a:off x="1061179" y="4000504"/>
            <a:ext cx="2963119" cy="461665"/>
          </a:xfrm>
          <a:prstGeom prst="rect">
            <a:avLst/>
          </a:prstGeom>
          <a:noFill/>
        </p:spPr>
        <p:txBody>
          <a:bodyPr wrap="square" rtlCol="0">
            <a:spAutoFit/>
          </a:bodyPr>
          <a:lstStyle/>
          <a:p>
            <a:r>
              <a:rPr lang="en-US" sz="2400" b="1" dirty="0">
                <a:latin typeface="Century Gothic" pitchFamily="34" charset="0"/>
              </a:rPr>
              <a:t>Twitter comments</a:t>
            </a:r>
            <a:endParaRPr lang="x-none" sz="2400" b="1" dirty="0">
              <a:latin typeface="Century Gothic" pitchFamily="34" charset="0"/>
            </a:endParaRPr>
          </a:p>
        </p:txBody>
      </p:sp>
      <p:pic>
        <p:nvPicPr>
          <p:cNvPr id="15" name="Picture 4">
            <a:extLst>
              <a:ext uri="{FF2B5EF4-FFF2-40B4-BE49-F238E27FC236}">
                <a16:creationId xmlns:a16="http://schemas.microsoft.com/office/drawing/2014/main" id="{81A8A61C-658A-447D-B49C-DA0E9420C31F}"/>
              </a:ext>
            </a:extLst>
          </p:cNvPr>
          <p:cNvPicPr>
            <a:picLocks noChangeAspect="1"/>
          </p:cNvPicPr>
          <p:nvPr/>
        </p:nvPicPr>
        <p:blipFill>
          <a:blip r:embed="rId3"/>
          <a:stretch>
            <a:fillRect/>
          </a:stretch>
        </p:blipFill>
        <p:spPr>
          <a:xfrm>
            <a:off x="1049428" y="1814513"/>
            <a:ext cx="5915025" cy="1685925"/>
          </a:xfrm>
          <a:prstGeom prst="rect">
            <a:avLst/>
          </a:prstGeom>
        </p:spPr>
      </p:pic>
      <p:pic>
        <p:nvPicPr>
          <p:cNvPr id="17" name="Picture 9">
            <a:extLst>
              <a:ext uri="{FF2B5EF4-FFF2-40B4-BE49-F238E27FC236}">
                <a16:creationId xmlns:a16="http://schemas.microsoft.com/office/drawing/2014/main" id="{1A0A6B93-B13E-4FEC-9D44-D6B7C3FF1825}"/>
              </a:ext>
            </a:extLst>
          </p:cNvPr>
          <p:cNvPicPr>
            <a:picLocks noChangeAspect="1"/>
          </p:cNvPicPr>
          <p:nvPr/>
        </p:nvPicPr>
        <p:blipFill>
          <a:blip r:embed="rId4"/>
          <a:stretch>
            <a:fillRect/>
          </a:stretch>
        </p:blipFill>
        <p:spPr>
          <a:xfrm>
            <a:off x="1023902" y="4557732"/>
            <a:ext cx="4381500" cy="1657350"/>
          </a:xfrm>
          <a:prstGeom prst="rect">
            <a:avLst/>
          </a:prstGeom>
        </p:spPr>
      </p:pic>
      <p:sp>
        <p:nvSpPr>
          <p:cNvPr id="19" name="TextBox 18">
            <a:extLst>
              <a:ext uri="{FF2B5EF4-FFF2-40B4-BE49-F238E27FC236}">
                <a16:creationId xmlns:a16="http://schemas.microsoft.com/office/drawing/2014/main" id="{0AA6F2B2-5975-4737-801B-ED4DBE16A0E5}"/>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27 of 34</a:t>
            </a:r>
            <a:endParaRPr lang="LID4096" sz="1200" dirty="0">
              <a:solidFill>
                <a:schemeClr val="bg1">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 Ορθογώνιο"/>
          <p:cNvSpPr/>
          <p:nvPr/>
        </p:nvSpPr>
        <p:spPr>
          <a:xfrm>
            <a:off x="8953520" y="0"/>
            <a:ext cx="323848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 name="TextBox 3">
            <a:extLst>
              <a:ext uri="{FF2B5EF4-FFF2-40B4-BE49-F238E27FC236}">
                <a16:creationId xmlns:a16="http://schemas.microsoft.com/office/drawing/2014/main" id="{9DAECB78-2435-404E-AC17-A626B255B6AE}"/>
              </a:ext>
            </a:extLst>
          </p:cNvPr>
          <p:cNvSpPr txBox="1"/>
          <p:nvPr/>
        </p:nvSpPr>
        <p:spPr>
          <a:xfrm rot="16200000">
            <a:off x="-1995693" y="3948266"/>
            <a:ext cx="4357718" cy="461665"/>
          </a:xfrm>
          <a:prstGeom prst="rect">
            <a:avLst/>
          </a:prstGeom>
          <a:noFill/>
        </p:spPr>
        <p:txBody>
          <a:bodyPr wrap="square" rtlCol="0">
            <a:spAutoFit/>
          </a:bodyPr>
          <a:lstStyle/>
          <a:p>
            <a:r>
              <a:rPr lang="en-US" sz="2400" b="1" dirty="0">
                <a:latin typeface="Century Gothic" pitchFamily="34" charset="0"/>
              </a:rPr>
              <a:t>Second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Prediction on the data</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pic>
        <p:nvPicPr>
          <p:cNvPr id="19" name="Picture 4">
            <a:extLst>
              <a:ext uri="{FF2B5EF4-FFF2-40B4-BE49-F238E27FC236}">
                <a16:creationId xmlns:a16="http://schemas.microsoft.com/office/drawing/2014/main" id="{74D585EA-133E-4106-918A-3FD0CA0F72C2}"/>
              </a:ext>
            </a:extLst>
          </p:cNvPr>
          <p:cNvPicPr>
            <a:picLocks noChangeAspect="1"/>
          </p:cNvPicPr>
          <p:nvPr/>
        </p:nvPicPr>
        <p:blipFill>
          <a:blip r:embed="rId3"/>
          <a:stretch>
            <a:fillRect/>
          </a:stretch>
        </p:blipFill>
        <p:spPr>
          <a:xfrm>
            <a:off x="1023902" y="1500174"/>
            <a:ext cx="6686550" cy="3114675"/>
          </a:xfrm>
          <a:prstGeom prst="rect">
            <a:avLst/>
          </a:prstGeom>
        </p:spPr>
      </p:pic>
      <p:pic>
        <p:nvPicPr>
          <p:cNvPr id="20" name="Picture 6">
            <a:extLst>
              <a:ext uri="{FF2B5EF4-FFF2-40B4-BE49-F238E27FC236}">
                <a16:creationId xmlns:a16="http://schemas.microsoft.com/office/drawing/2014/main" id="{C8AFB01F-32E8-4606-B045-FFC1F150A8C2}"/>
              </a:ext>
            </a:extLst>
          </p:cNvPr>
          <p:cNvPicPr>
            <a:picLocks noChangeAspect="1"/>
          </p:cNvPicPr>
          <p:nvPr/>
        </p:nvPicPr>
        <p:blipFill>
          <a:blip r:embed="rId4"/>
          <a:stretch>
            <a:fillRect/>
          </a:stretch>
        </p:blipFill>
        <p:spPr>
          <a:xfrm>
            <a:off x="1023947" y="4857760"/>
            <a:ext cx="6429375" cy="1704975"/>
          </a:xfrm>
          <a:prstGeom prst="rect">
            <a:avLst/>
          </a:prstGeom>
        </p:spPr>
      </p:pic>
      <p:sp>
        <p:nvSpPr>
          <p:cNvPr id="12" name="TextBox 11">
            <a:extLst>
              <a:ext uri="{FF2B5EF4-FFF2-40B4-BE49-F238E27FC236}">
                <a16:creationId xmlns:a16="http://schemas.microsoft.com/office/drawing/2014/main" id="{DA548DA4-524B-449F-AB84-52693C5C7BEA}"/>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28 of 34</a:t>
            </a:r>
            <a:endParaRPr lang="LID4096" sz="1200" dirty="0">
              <a:solidFill>
                <a:schemeClr val="bg1">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1995693" y="3948266"/>
            <a:ext cx="4357718" cy="461665"/>
          </a:xfrm>
          <a:prstGeom prst="rect">
            <a:avLst/>
          </a:prstGeom>
          <a:noFill/>
        </p:spPr>
        <p:txBody>
          <a:bodyPr wrap="square" rtlCol="0">
            <a:spAutoFit/>
          </a:bodyPr>
          <a:lstStyle/>
          <a:p>
            <a:r>
              <a:rPr lang="en-US" sz="2400" b="1" dirty="0">
                <a:latin typeface="Century Gothic" pitchFamily="34" charset="0"/>
              </a:rPr>
              <a:t>Second Research Question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Discussion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2" name="TextBox 8">
            <a:extLst>
              <a:ext uri="{FF2B5EF4-FFF2-40B4-BE49-F238E27FC236}">
                <a16:creationId xmlns:a16="http://schemas.microsoft.com/office/drawing/2014/main" id="{D1F2F9C4-0639-4744-8032-1441C90ED5B1}"/>
              </a:ext>
            </a:extLst>
          </p:cNvPr>
          <p:cNvSpPr txBox="1"/>
          <p:nvPr/>
        </p:nvSpPr>
        <p:spPr>
          <a:xfrm>
            <a:off x="1034445" y="1547891"/>
            <a:ext cx="10347967" cy="4934236"/>
          </a:xfrm>
          <a:prstGeom prst="rect">
            <a:avLst/>
          </a:prstGeom>
          <a:noFill/>
        </p:spPr>
        <p:txBody>
          <a:bodyPr wrap="square" rtlCol="0">
            <a:spAutoFit/>
          </a:bodyPr>
          <a:lstStyle/>
          <a:p>
            <a:pPr marL="342900" indent="-457200" algn="ctr">
              <a:lnSpc>
                <a:spcPct val="110000"/>
              </a:lnSpc>
              <a:buFont typeface="Arial" panose="020B0604020202020204" pitchFamily="34" charset="0"/>
              <a:buChar char="•"/>
            </a:pPr>
            <a:endParaRPr lang="en-US" sz="2400" dirty="0">
              <a:latin typeface="Century Gothic" pitchFamily="34" charset="0"/>
            </a:endParaRPr>
          </a:p>
          <a:p>
            <a:pPr marL="285750" indent="-457200">
              <a:lnSpc>
                <a:spcPct val="110000"/>
              </a:lnSpc>
              <a:buFont typeface="Wingdings" pitchFamily="2" charset="2"/>
              <a:buChar char="§"/>
            </a:pPr>
            <a:r>
              <a:rPr lang="en-US" sz="2400" dirty="0">
                <a:latin typeface="Century Gothic" pitchFamily="34" charset="0"/>
              </a:rPr>
              <a:t>Twitter shows a higher scores of EC and PD compared to </a:t>
            </a:r>
            <a:r>
              <a:rPr lang="en-US" sz="2400" dirty="0" err="1">
                <a:latin typeface="Century Gothic" pitchFamily="34" charset="0"/>
              </a:rPr>
              <a:t>Reddit</a:t>
            </a:r>
            <a:endParaRPr lang="en-US" sz="2400" dirty="0">
              <a:latin typeface="Century Gothic" pitchFamily="34" charset="0"/>
            </a:endParaRPr>
          </a:p>
          <a:p>
            <a:pPr marL="742950" lvl="1" indent="-457200">
              <a:lnSpc>
                <a:spcPct val="110000"/>
              </a:lnSpc>
              <a:buFont typeface="Wingdings" panose="05000000000000000000" pitchFamily="2" charset="2"/>
              <a:buChar char="Ø"/>
            </a:pPr>
            <a:r>
              <a:rPr lang="en-US" sz="2400" dirty="0">
                <a:latin typeface="Century Gothic" pitchFamily="34" charset="0"/>
              </a:rPr>
              <a:t>Validate half my hypothesis</a:t>
            </a:r>
          </a:p>
          <a:p>
            <a:pPr marL="285750" indent="-457200">
              <a:lnSpc>
                <a:spcPct val="110000"/>
              </a:lnSpc>
              <a:buFont typeface="Wingdings" pitchFamily="2" charset="2"/>
              <a:buChar char="§"/>
            </a:pPr>
            <a:r>
              <a:rPr lang="en-US" sz="2400" dirty="0">
                <a:latin typeface="Century Gothic" pitchFamily="34" charset="0"/>
              </a:rPr>
              <a:t>Assumptions made: </a:t>
            </a:r>
          </a:p>
          <a:p>
            <a:pPr marL="742950" lvl="1" indent="-457200">
              <a:lnSpc>
                <a:spcPct val="110000"/>
              </a:lnSpc>
              <a:buFont typeface="Wingdings" panose="05000000000000000000" pitchFamily="2" charset="2"/>
              <a:buChar char="Ø"/>
            </a:pPr>
            <a:r>
              <a:rPr lang="en-US" sz="2400" dirty="0">
                <a:latin typeface="Century Gothic" pitchFamily="34" charset="0"/>
              </a:rPr>
              <a:t>Emoji replacement</a:t>
            </a:r>
          </a:p>
          <a:p>
            <a:pPr marL="742950" lvl="1" indent="-457200">
              <a:lnSpc>
                <a:spcPct val="110000"/>
              </a:lnSpc>
              <a:buFont typeface="Wingdings" panose="05000000000000000000" pitchFamily="2" charset="2"/>
              <a:buChar char="Ø"/>
            </a:pPr>
            <a:r>
              <a:rPr lang="en-US" sz="2400" dirty="0">
                <a:latin typeface="Century Gothic" pitchFamily="34" charset="0"/>
              </a:rPr>
              <a:t>Not all tweets were crawled (precision)</a:t>
            </a:r>
          </a:p>
          <a:p>
            <a:pPr marL="285750" indent="-457200">
              <a:lnSpc>
                <a:spcPct val="110000"/>
              </a:lnSpc>
              <a:buFont typeface="Wingdings" pitchFamily="2" charset="2"/>
              <a:buChar char="§"/>
            </a:pPr>
            <a:r>
              <a:rPr lang="en-US" sz="2400" dirty="0">
                <a:latin typeface="Century Gothic" pitchFamily="34" charset="0"/>
              </a:rPr>
              <a:t>Limitations:</a:t>
            </a:r>
          </a:p>
          <a:p>
            <a:pPr marL="742950" lvl="1" indent="-457200">
              <a:lnSpc>
                <a:spcPct val="110000"/>
              </a:lnSpc>
              <a:buFont typeface="Wingdings" panose="05000000000000000000" pitchFamily="2" charset="2"/>
              <a:buChar char="Ø"/>
            </a:pPr>
            <a:r>
              <a:rPr lang="en-US" sz="2400" dirty="0">
                <a:latin typeface="Century Gothic" pitchFamily="34" charset="0"/>
              </a:rPr>
              <a:t>Assumptions</a:t>
            </a:r>
          </a:p>
          <a:p>
            <a:pPr marL="742950" lvl="1" indent="-457200">
              <a:lnSpc>
                <a:spcPct val="110000"/>
              </a:lnSpc>
              <a:buFont typeface="Wingdings" panose="05000000000000000000" pitchFamily="2" charset="2"/>
              <a:buChar char="Ø"/>
            </a:pPr>
            <a:r>
              <a:rPr lang="en-US" sz="2400" dirty="0">
                <a:latin typeface="Century Gothic" pitchFamily="34" charset="0"/>
              </a:rPr>
              <a:t>No user information</a:t>
            </a:r>
          </a:p>
          <a:p>
            <a:pPr marL="285750" indent="-457200">
              <a:lnSpc>
                <a:spcPct val="110000"/>
              </a:lnSpc>
              <a:buFont typeface="Wingdings" pitchFamily="2" charset="2"/>
              <a:buChar char="§"/>
            </a:pPr>
            <a:r>
              <a:rPr lang="en-US" sz="2400" dirty="0">
                <a:latin typeface="Century Gothic" pitchFamily="34" charset="0"/>
              </a:rPr>
              <a:t>Implications:</a:t>
            </a:r>
          </a:p>
          <a:p>
            <a:pPr marL="742950" lvl="1" indent="-457200">
              <a:lnSpc>
                <a:spcPct val="110000"/>
              </a:lnSpc>
              <a:buFont typeface="Wingdings" panose="05000000000000000000" pitchFamily="2" charset="2"/>
              <a:buChar char="Ø"/>
            </a:pPr>
            <a:r>
              <a:rPr lang="en-US" sz="2400" dirty="0">
                <a:latin typeface="Century Gothic" pitchFamily="34" charset="0"/>
              </a:rPr>
              <a:t>Evidence that social media platforms affect users’ behavior</a:t>
            </a:r>
          </a:p>
          <a:p>
            <a:pPr marL="285750" indent="-457200">
              <a:lnSpc>
                <a:spcPct val="110000"/>
              </a:lnSpc>
              <a:buFont typeface="Arial" panose="020B0604020202020204" pitchFamily="34" charset="0"/>
              <a:buChar char="•"/>
            </a:pPr>
            <a:endParaRPr lang="en-US" sz="2400" dirty="0">
              <a:latin typeface="Century Gothic" pitchFamily="34" charset="0"/>
            </a:endParaRPr>
          </a:p>
        </p:txBody>
      </p:sp>
      <p:sp>
        <p:nvSpPr>
          <p:cNvPr id="14" name="TextBox 13">
            <a:extLst>
              <a:ext uri="{FF2B5EF4-FFF2-40B4-BE49-F238E27FC236}">
                <a16:creationId xmlns:a16="http://schemas.microsoft.com/office/drawing/2014/main" id="{92C42407-5060-401E-B801-7D9F09F0F730}"/>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29 of 34</a:t>
            </a:r>
            <a:endParaRPr lang="LID4096" sz="1200" dirty="0">
              <a:solidFill>
                <a:schemeClr val="bg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3DD33B-DD7E-45C2-80F3-FA847F8D2A1D}"/>
              </a:ext>
            </a:extLst>
          </p:cNvPr>
          <p:cNvSpPr/>
          <p:nvPr/>
        </p:nvSpPr>
        <p:spPr>
          <a:xfrm>
            <a:off x="309522" y="890201"/>
            <a:ext cx="11532050" cy="2122715"/>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TextBox 3">
            <a:extLst>
              <a:ext uri="{FF2B5EF4-FFF2-40B4-BE49-F238E27FC236}">
                <a16:creationId xmlns:a16="http://schemas.microsoft.com/office/drawing/2014/main" id="{409B7D16-ABEC-40BB-8707-26378C9EF3F5}"/>
              </a:ext>
            </a:extLst>
          </p:cNvPr>
          <p:cNvSpPr txBox="1"/>
          <p:nvPr/>
        </p:nvSpPr>
        <p:spPr>
          <a:xfrm>
            <a:off x="1041337" y="1142984"/>
            <a:ext cx="1911391" cy="1631216"/>
          </a:xfrm>
          <a:prstGeom prst="rect">
            <a:avLst/>
          </a:prstGeom>
          <a:noFill/>
        </p:spPr>
        <p:txBody>
          <a:bodyPr wrap="square" rtlCol="0">
            <a:spAutoFit/>
          </a:bodyPr>
          <a:lstStyle/>
          <a:p>
            <a:r>
              <a:rPr lang="en-US" sz="10000" dirty="0">
                <a:solidFill>
                  <a:schemeClr val="accent1">
                    <a:lumMod val="50000"/>
                  </a:schemeClr>
                </a:solidFill>
                <a:latin typeface="Century Gothic" panose="020B0502020202020204" pitchFamily="34" charset="0"/>
              </a:rPr>
              <a:t>01</a:t>
            </a:r>
            <a:endParaRPr lang="x-none" sz="10000" dirty="0">
              <a:solidFill>
                <a:schemeClr val="accent1">
                  <a:lumMod val="50000"/>
                </a:schemeClr>
              </a:solidFill>
              <a:latin typeface="Century Gothic" panose="020B0502020202020204" pitchFamily="34" charset="0"/>
            </a:endParaRPr>
          </a:p>
        </p:txBody>
      </p:sp>
      <p:sp>
        <p:nvSpPr>
          <p:cNvPr id="5" name="TextBox 4">
            <a:extLst>
              <a:ext uri="{FF2B5EF4-FFF2-40B4-BE49-F238E27FC236}">
                <a16:creationId xmlns:a16="http://schemas.microsoft.com/office/drawing/2014/main" id="{662DA872-7F1E-405C-98C0-6603A5B3AC7D}"/>
              </a:ext>
            </a:extLst>
          </p:cNvPr>
          <p:cNvSpPr txBox="1"/>
          <p:nvPr/>
        </p:nvSpPr>
        <p:spPr>
          <a:xfrm>
            <a:off x="7524760" y="4214818"/>
            <a:ext cx="3797835" cy="830997"/>
          </a:xfrm>
          <a:prstGeom prst="rect">
            <a:avLst/>
          </a:prstGeom>
          <a:noFill/>
        </p:spPr>
        <p:txBody>
          <a:bodyPr wrap="none" rtlCol="0">
            <a:spAutoFit/>
          </a:bodyPr>
          <a:lstStyle/>
          <a:p>
            <a:r>
              <a:rPr lang="en-US" sz="4800" dirty="0">
                <a:effectLst>
                  <a:outerShdw blurRad="38100" dist="38100" dir="2700000" algn="tl">
                    <a:srgbClr val="000000">
                      <a:alpha val="43137"/>
                    </a:srgbClr>
                  </a:outerShdw>
                </a:effectLst>
                <a:latin typeface="Century Gothic" panose="020B0502020202020204" pitchFamily="34" charset="0"/>
              </a:rPr>
              <a:t>Introduction</a:t>
            </a:r>
          </a:p>
        </p:txBody>
      </p:sp>
      <p:sp>
        <p:nvSpPr>
          <p:cNvPr id="7" name="TextBox 6">
            <a:extLst>
              <a:ext uri="{FF2B5EF4-FFF2-40B4-BE49-F238E27FC236}">
                <a16:creationId xmlns:a16="http://schemas.microsoft.com/office/drawing/2014/main" id="{B756366F-4235-47AC-8C1C-488B9EFD4698}"/>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3 of 34</a:t>
            </a:r>
            <a:endParaRPr lang="LID4096" sz="1200" dirty="0">
              <a:solidFill>
                <a:schemeClr val="bg1">
                  <a:lumMod val="50000"/>
                </a:schemeClr>
              </a:solidFill>
            </a:endParaRPr>
          </a:p>
        </p:txBody>
      </p:sp>
    </p:spTree>
    <p:extLst>
      <p:ext uri="{BB962C8B-B14F-4D97-AF65-F5344CB8AC3E}">
        <p14:creationId xmlns:p14="http://schemas.microsoft.com/office/powerpoint/2010/main" val="3092707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3DD33B-DD7E-45C2-80F3-FA847F8D2A1D}"/>
              </a:ext>
            </a:extLst>
          </p:cNvPr>
          <p:cNvSpPr/>
          <p:nvPr/>
        </p:nvSpPr>
        <p:spPr>
          <a:xfrm>
            <a:off x="309522" y="890201"/>
            <a:ext cx="11532050" cy="2122715"/>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TextBox 3">
            <a:extLst>
              <a:ext uri="{FF2B5EF4-FFF2-40B4-BE49-F238E27FC236}">
                <a16:creationId xmlns:a16="http://schemas.microsoft.com/office/drawing/2014/main" id="{409B7D16-ABEC-40BB-8707-26378C9EF3F5}"/>
              </a:ext>
            </a:extLst>
          </p:cNvPr>
          <p:cNvSpPr txBox="1"/>
          <p:nvPr/>
        </p:nvSpPr>
        <p:spPr>
          <a:xfrm>
            <a:off x="1041337" y="1142984"/>
            <a:ext cx="1911391" cy="1631216"/>
          </a:xfrm>
          <a:prstGeom prst="rect">
            <a:avLst/>
          </a:prstGeom>
          <a:noFill/>
        </p:spPr>
        <p:txBody>
          <a:bodyPr wrap="square" rtlCol="0">
            <a:spAutoFit/>
          </a:bodyPr>
          <a:lstStyle/>
          <a:p>
            <a:r>
              <a:rPr lang="en-US" sz="10000" dirty="0">
                <a:solidFill>
                  <a:schemeClr val="accent1">
                    <a:lumMod val="50000"/>
                  </a:schemeClr>
                </a:solidFill>
                <a:latin typeface="Century Gothic" panose="020B0502020202020204" pitchFamily="34" charset="0"/>
              </a:rPr>
              <a:t>04</a:t>
            </a:r>
            <a:endParaRPr lang="x-none" sz="10000" dirty="0">
              <a:solidFill>
                <a:schemeClr val="accent1">
                  <a:lumMod val="50000"/>
                </a:schemeClr>
              </a:solidFill>
              <a:latin typeface="Century Gothic" panose="020B0502020202020204" pitchFamily="34" charset="0"/>
            </a:endParaRPr>
          </a:p>
        </p:txBody>
      </p:sp>
      <p:sp>
        <p:nvSpPr>
          <p:cNvPr id="5" name="TextBox 4">
            <a:extLst>
              <a:ext uri="{FF2B5EF4-FFF2-40B4-BE49-F238E27FC236}">
                <a16:creationId xmlns:a16="http://schemas.microsoft.com/office/drawing/2014/main" id="{662DA872-7F1E-405C-98C0-6603A5B3AC7D}"/>
              </a:ext>
            </a:extLst>
          </p:cNvPr>
          <p:cNvSpPr txBox="1"/>
          <p:nvPr/>
        </p:nvSpPr>
        <p:spPr>
          <a:xfrm>
            <a:off x="7667636" y="4214818"/>
            <a:ext cx="3603872" cy="830997"/>
          </a:xfrm>
          <a:prstGeom prst="rect">
            <a:avLst/>
          </a:prstGeom>
          <a:noFill/>
        </p:spPr>
        <p:txBody>
          <a:bodyPr wrap="none" rtlCol="0">
            <a:spAutoFit/>
          </a:bodyPr>
          <a:lstStyle/>
          <a:p>
            <a:r>
              <a:rPr lang="en-US" sz="4800" dirty="0">
                <a:effectLst>
                  <a:outerShdw blurRad="38100" dist="38100" dir="2700000" algn="tl">
                    <a:srgbClr val="000000">
                      <a:alpha val="43137"/>
                    </a:srgbClr>
                  </a:outerShdw>
                </a:effectLst>
                <a:latin typeface="Century Gothic" panose="020B0502020202020204" pitchFamily="34" charset="0"/>
              </a:rPr>
              <a:t>Future work</a:t>
            </a:r>
          </a:p>
        </p:txBody>
      </p:sp>
      <p:sp>
        <p:nvSpPr>
          <p:cNvPr id="7" name="TextBox 6">
            <a:extLst>
              <a:ext uri="{FF2B5EF4-FFF2-40B4-BE49-F238E27FC236}">
                <a16:creationId xmlns:a16="http://schemas.microsoft.com/office/drawing/2014/main" id="{1A371AF2-A1EF-4CF8-A678-45C22733B173}"/>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30 of 34</a:t>
            </a:r>
            <a:endParaRPr lang="LID4096" sz="1200" dirty="0">
              <a:solidFill>
                <a:schemeClr val="bg1">
                  <a:lumMod val="50000"/>
                </a:schemeClr>
              </a:solidFill>
            </a:endParaRPr>
          </a:p>
        </p:txBody>
      </p:sp>
    </p:spTree>
    <p:extLst>
      <p:ext uri="{BB962C8B-B14F-4D97-AF65-F5344CB8AC3E}">
        <p14:creationId xmlns:p14="http://schemas.microsoft.com/office/powerpoint/2010/main" val="3092707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924122" y="2876697"/>
            <a:ext cx="2214578" cy="461665"/>
          </a:xfrm>
          <a:prstGeom prst="rect">
            <a:avLst/>
          </a:prstGeom>
          <a:noFill/>
        </p:spPr>
        <p:txBody>
          <a:bodyPr wrap="square" rtlCol="0">
            <a:spAutoFit/>
          </a:bodyPr>
          <a:lstStyle/>
          <a:p>
            <a:r>
              <a:rPr lang="en-US" sz="2400" b="1" dirty="0">
                <a:latin typeface="Century Gothic" pitchFamily="34" charset="0"/>
              </a:rPr>
              <a:t>Future work</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Future work</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7" name="TextBox 2">
            <a:extLst>
              <a:ext uri="{FF2B5EF4-FFF2-40B4-BE49-F238E27FC236}">
                <a16:creationId xmlns:a16="http://schemas.microsoft.com/office/drawing/2014/main" id="{F7D92AF3-C588-41E0-A894-22E4CA9243AC}"/>
              </a:ext>
            </a:extLst>
          </p:cNvPr>
          <p:cNvSpPr txBox="1"/>
          <p:nvPr/>
        </p:nvSpPr>
        <p:spPr>
          <a:xfrm>
            <a:off x="978396" y="1214422"/>
            <a:ext cx="10046826" cy="5340501"/>
          </a:xfrm>
          <a:prstGeom prst="rect">
            <a:avLst/>
          </a:prstGeom>
          <a:noFill/>
        </p:spPr>
        <p:txBody>
          <a:bodyPr wrap="square" rtlCol="0">
            <a:spAutoFit/>
          </a:bodyPr>
          <a:lstStyle/>
          <a:p>
            <a:pPr indent="-457200">
              <a:lnSpc>
                <a:spcPct val="110000"/>
              </a:lnSpc>
            </a:pPr>
            <a:r>
              <a:rPr lang="en-US" sz="2400" b="1" dirty="0">
                <a:latin typeface="Century Gothic" pitchFamily="34" charset="0"/>
              </a:rPr>
              <a:t>First research question</a:t>
            </a:r>
          </a:p>
          <a:p>
            <a:pPr marL="285750" indent="-457200">
              <a:lnSpc>
                <a:spcPct val="110000"/>
              </a:lnSpc>
              <a:buFont typeface="Wingdings" pitchFamily="2" charset="2"/>
              <a:buChar char="§"/>
            </a:pPr>
            <a:r>
              <a:rPr lang="en-US" sz="2400" dirty="0">
                <a:latin typeface="Century Gothic" pitchFamily="34" charset="0"/>
              </a:rPr>
              <a:t>Enlargement of the “Reaction to news stories” dataset</a:t>
            </a:r>
          </a:p>
          <a:p>
            <a:pPr marL="285750" indent="-457200">
              <a:lnSpc>
                <a:spcPct val="110000"/>
              </a:lnSpc>
              <a:buFont typeface="Wingdings" pitchFamily="2" charset="2"/>
              <a:buChar char="§"/>
            </a:pPr>
            <a:r>
              <a:rPr lang="en-US" sz="2400" dirty="0">
                <a:latin typeface="Century Gothic" pitchFamily="34" charset="0"/>
              </a:rPr>
              <a:t>A comparative study between self-felt and other-perceived empathy</a:t>
            </a:r>
          </a:p>
          <a:p>
            <a:pPr marL="285750" indent="-457200">
              <a:lnSpc>
                <a:spcPct val="110000"/>
              </a:lnSpc>
              <a:buFont typeface="Wingdings" pitchFamily="2" charset="2"/>
              <a:buChar char="§"/>
            </a:pPr>
            <a:r>
              <a:rPr lang="en-US" sz="2400" dirty="0">
                <a:latin typeface="Century Gothic" pitchFamily="34" charset="0"/>
              </a:rPr>
              <a:t>A comparative study between different theories of empathy</a:t>
            </a:r>
          </a:p>
          <a:p>
            <a:pPr marL="285750" indent="-457200">
              <a:lnSpc>
                <a:spcPct val="110000"/>
              </a:lnSpc>
              <a:buFont typeface="Wingdings" pitchFamily="2" charset="2"/>
              <a:buChar char="§"/>
            </a:pPr>
            <a:endParaRPr lang="en-US" sz="2400" dirty="0">
              <a:latin typeface="Century Gothic" pitchFamily="34" charset="0"/>
            </a:endParaRPr>
          </a:p>
          <a:p>
            <a:pPr indent="-457200">
              <a:lnSpc>
                <a:spcPct val="110000"/>
              </a:lnSpc>
            </a:pPr>
            <a:r>
              <a:rPr lang="en-US" sz="2400" b="1" dirty="0">
                <a:latin typeface="Century Gothic" pitchFamily="34" charset="0"/>
              </a:rPr>
              <a:t>Second research question</a:t>
            </a:r>
          </a:p>
          <a:p>
            <a:pPr marL="285750" indent="-457200">
              <a:lnSpc>
                <a:spcPct val="110000"/>
              </a:lnSpc>
              <a:buFont typeface="Wingdings" pitchFamily="2" charset="2"/>
              <a:buChar char="§"/>
            </a:pPr>
            <a:r>
              <a:rPr lang="en-US" sz="2400" dirty="0">
                <a:latin typeface="Century Gothic" pitchFamily="34" charset="0"/>
              </a:rPr>
              <a:t>The creation of a dataset with a larger number of tweets per article (lower precision, higher recall) to validate the results</a:t>
            </a:r>
          </a:p>
          <a:p>
            <a:pPr marL="285750" indent="-457200">
              <a:lnSpc>
                <a:spcPct val="110000"/>
              </a:lnSpc>
              <a:buFont typeface="Wingdings" pitchFamily="2" charset="2"/>
              <a:buChar char="§"/>
            </a:pPr>
            <a:r>
              <a:rPr lang="en-US" sz="2400" dirty="0">
                <a:latin typeface="Century Gothic" pitchFamily="34" charset="0"/>
              </a:rPr>
              <a:t>Empathy study between different news sources on the same topic</a:t>
            </a:r>
          </a:p>
          <a:p>
            <a:pPr marL="285750" indent="-457200">
              <a:lnSpc>
                <a:spcPct val="110000"/>
              </a:lnSpc>
              <a:buFont typeface="Arial" panose="020B0604020202020204" pitchFamily="34" charset="0"/>
              <a:buChar char="•"/>
            </a:pPr>
            <a:endParaRPr lang="en-US" sz="2400" dirty="0">
              <a:latin typeface="Century Gothic" pitchFamily="34" charset="0"/>
            </a:endParaRPr>
          </a:p>
          <a:p>
            <a:pPr marL="285750" indent="-457200">
              <a:lnSpc>
                <a:spcPct val="110000"/>
              </a:lnSpc>
              <a:buFont typeface="Arial" panose="020B0604020202020204" pitchFamily="34" charset="0"/>
              <a:buChar char="•"/>
            </a:pPr>
            <a:endParaRPr lang="x-none" sz="2400" dirty="0">
              <a:latin typeface="Century Gothic" pitchFamily="34" charset="0"/>
            </a:endParaRPr>
          </a:p>
        </p:txBody>
      </p:sp>
      <p:sp>
        <p:nvSpPr>
          <p:cNvPr id="12" name="TextBox 11">
            <a:extLst>
              <a:ext uri="{FF2B5EF4-FFF2-40B4-BE49-F238E27FC236}">
                <a16:creationId xmlns:a16="http://schemas.microsoft.com/office/drawing/2014/main" id="{41BB310C-FED0-400A-95E9-8C39A9E1D1F8}"/>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31 of 34</a:t>
            </a:r>
            <a:endParaRPr lang="LID4096" sz="1200" dirty="0">
              <a:solidFill>
                <a:schemeClr val="bg1">
                  <a:lumMod val="5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3DD33B-DD7E-45C2-80F3-FA847F8D2A1D}"/>
              </a:ext>
            </a:extLst>
          </p:cNvPr>
          <p:cNvSpPr/>
          <p:nvPr/>
        </p:nvSpPr>
        <p:spPr>
          <a:xfrm>
            <a:off x="309522" y="890201"/>
            <a:ext cx="11532050" cy="2122715"/>
          </a:xfrm>
          <a:prstGeom prst="rect">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 name="TextBox 3">
            <a:extLst>
              <a:ext uri="{FF2B5EF4-FFF2-40B4-BE49-F238E27FC236}">
                <a16:creationId xmlns:a16="http://schemas.microsoft.com/office/drawing/2014/main" id="{409B7D16-ABEC-40BB-8707-26378C9EF3F5}"/>
              </a:ext>
            </a:extLst>
          </p:cNvPr>
          <p:cNvSpPr txBox="1"/>
          <p:nvPr/>
        </p:nvSpPr>
        <p:spPr>
          <a:xfrm>
            <a:off x="1041337" y="1142984"/>
            <a:ext cx="1911391" cy="1631216"/>
          </a:xfrm>
          <a:prstGeom prst="rect">
            <a:avLst/>
          </a:prstGeom>
          <a:noFill/>
        </p:spPr>
        <p:txBody>
          <a:bodyPr wrap="square" rtlCol="0">
            <a:spAutoFit/>
          </a:bodyPr>
          <a:lstStyle/>
          <a:p>
            <a:r>
              <a:rPr lang="en-US" sz="10000" dirty="0">
                <a:solidFill>
                  <a:schemeClr val="accent1">
                    <a:lumMod val="50000"/>
                  </a:schemeClr>
                </a:solidFill>
                <a:latin typeface="Century Gothic" panose="020B0502020202020204" pitchFamily="34" charset="0"/>
              </a:rPr>
              <a:t>05</a:t>
            </a:r>
            <a:endParaRPr lang="x-none" sz="10000" dirty="0">
              <a:solidFill>
                <a:schemeClr val="accent1">
                  <a:lumMod val="50000"/>
                </a:schemeClr>
              </a:solidFill>
              <a:latin typeface="Century Gothic" panose="020B0502020202020204" pitchFamily="34" charset="0"/>
            </a:endParaRPr>
          </a:p>
        </p:txBody>
      </p:sp>
      <p:sp>
        <p:nvSpPr>
          <p:cNvPr id="5" name="TextBox 4">
            <a:extLst>
              <a:ext uri="{FF2B5EF4-FFF2-40B4-BE49-F238E27FC236}">
                <a16:creationId xmlns:a16="http://schemas.microsoft.com/office/drawing/2014/main" id="{662DA872-7F1E-405C-98C0-6603A5B3AC7D}"/>
              </a:ext>
            </a:extLst>
          </p:cNvPr>
          <p:cNvSpPr txBox="1"/>
          <p:nvPr/>
        </p:nvSpPr>
        <p:spPr>
          <a:xfrm>
            <a:off x="7743066" y="4214818"/>
            <a:ext cx="3496470" cy="830997"/>
          </a:xfrm>
          <a:prstGeom prst="rect">
            <a:avLst/>
          </a:prstGeom>
          <a:noFill/>
        </p:spPr>
        <p:txBody>
          <a:bodyPr wrap="none" rtlCol="0">
            <a:spAutoFit/>
          </a:bodyPr>
          <a:lstStyle/>
          <a:p>
            <a:r>
              <a:rPr lang="en-US" sz="4800" dirty="0">
                <a:effectLst>
                  <a:outerShdw blurRad="38100" dist="38100" dir="2700000" algn="tl">
                    <a:srgbClr val="000000">
                      <a:alpha val="43137"/>
                    </a:srgbClr>
                  </a:outerShdw>
                </a:effectLst>
                <a:latin typeface="Century Gothic" panose="020B0502020202020204" pitchFamily="34" charset="0"/>
              </a:rPr>
              <a:t>Conclusion</a:t>
            </a:r>
          </a:p>
        </p:txBody>
      </p:sp>
      <p:sp>
        <p:nvSpPr>
          <p:cNvPr id="7" name="TextBox 6">
            <a:extLst>
              <a:ext uri="{FF2B5EF4-FFF2-40B4-BE49-F238E27FC236}">
                <a16:creationId xmlns:a16="http://schemas.microsoft.com/office/drawing/2014/main" id="{D0E7E510-E76A-4373-B4DB-58B08824EE9F}"/>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32 of 34</a:t>
            </a:r>
            <a:endParaRPr lang="LID4096" sz="1200" dirty="0">
              <a:solidFill>
                <a:schemeClr val="bg1">
                  <a:lumMod val="50000"/>
                </a:schemeClr>
              </a:solidFill>
            </a:endParaRPr>
          </a:p>
        </p:txBody>
      </p:sp>
    </p:spTree>
    <p:extLst>
      <p:ext uri="{BB962C8B-B14F-4D97-AF65-F5344CB8AC3E}">
        <p14:creationId xmlns:p14="http://schemas.microsoft.com/office/powerpoint/2010/main" val="3092707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3">
            <a:extLst>
              <a:ext uri="{FF2B5EF4-FFF2-40B4-BE49-F238E27FC236}">
                <a16:creationId xmlns:a16="http://schemas.microsoft.com/office/drawing/2014/main" id="{9DAECB78-2435-404E-AC17-A626B255B6AE}"/>
              </a:ext>
            </a:extLst>
          </p:cNvPr>
          <p:cNvSpPr txBox="1"/>
          <p:nvPr/>
        </p:nvSpPr>
        <p:spPr>
          <a:xfrm rot="16200000">
            <a:off x="-745526" y="3055292"/>
            <a:ext cx="1857386" cy="461665"/>
          </a:xfrm>
          <a:prstGeom prst="rect">
            <a:avLst/>
          </a:prstGeom>
          <a:noFill/>
        </p:spPr>
        <p:txBody>
          <a:bodyPr wrap="square" rtlCol="0">
            <a:spAutoFit/>
          </a:bodyPr>
          <a:lstStyle/>
          <a:p>
            <a:r>
              <a:rPr lang="en-US" sz="2400" b="1" dirty="0">
                <a:latin typeface="Century Gothic" pitchFamily="34" charset="0"/>
              </a:rPr>
              <a:t>Conclusion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Conclusion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8" name="TextBox 4">
            <a:extLst>
              <a:ext uri="{FF2B5EF4-FFF2-40B4-BE49-F238E27FC236}">
                <a16:creationId xmlns:a16="http://schemas.microsoft.com/office/drawing/2014/main" id="{5A798DE6-5A8E-4A3C-96E4-21DB60E1926D}"/>
              </a:ext>
            </a:extLst>
          </p:cNvPr>
          <p:cNvSpPr txBox="1"/>
          <p:nvPr/>
        </p:nvSpPr>
        <p:spPr>
          <a:xfrm>
            <a:off x="1023902" y="1214422"/>
            <a:ext cx="8924081" cy="5340501"/>
          </a:xfrm>
          <a:prstGeom prst="rect">
            <a:avLst/>
          </a:prstGeom>
          <a:noFill/>
        </p:spPr>
        <p:txBody>
          <a:bodyPr wrap="square" rtlCol="0">
            <a:spAutoFit/>
          </a:bodyPr>
          <a:lstStyle/>
          <a:p>
            <a:pPr>
              <a:lnSpc>
                <a:spcPct val="110000"/>
              </a:lnSpc>
            </a:pPr>
            <a:r>
              <a:rPr lang="en-US" sz="2400" b="1" dirty="0">
                <a:latin typeface="Century Gothic" pitchFamily="34" charset="0"/>
              </a:rPr>
              <a:t>First research question</a:t>
            </a:r>
          </a:p>
          <a:p>
            <a:pPr marL="285750" indent="-457200">
              <a:lnSpc>
                <a:spcPct val="110000"/>
              </a:lnSpc>
              <a:buFont typeface="Wingdings" panose="05000000000000000000" pitchFamily="2" charset="2"/>
              <a:buChar char="§"/>
            </a:pPr>
            <a:r>
              <a:rPr lang="en-US" sz="2400" dirty="0">
                <a:latin typeface="Century Gothic" pitchFamily="34" charset="0"/>
              </a:rPr>
              <a:t>Transformers models are able to predict the EC and PD scores on the comments reacting to news stories</a:t>
            </a:r>
          </a:p>
          <a:p>
            <a:pPr marL="285750" indent="-457200">
              <a:lnSpc>
                <a:spcPct val="110000"/>
              </a:lnSpc>
              <a:buFont typeface="Wingdings" panose="05000000000000000000" pitchFamily="2" charset="2"/>
              <a:buChar char="§"/>
            </a:pPr>
            <a:r>
              <a:rPr lang="en-US" sz="2400" dirty="0">
                <a:latin typeface="Century Gothic" pitchFamily="34" charset="0"/>
              </a:rPr>
              <a:t>Data augmentation methods do not offer improvement on pre-trained transformers</a:t>
            </a:r>
          </a:p>
          <a:p>
            <a:pPr marL="285750" indent="-457200">
              <a:lnSpc>
                <a:spcPct val="110000"/>
              </a:lnSpc>
              <a:buFont typeface="Wingdings" panose="05000000000000000000" pitchFamily="2" charset="2"/>
              <a:buChar char="§"/>
            </a:pPr>
            <a:endParaRPr lang="en-US" sz="2400" dirty="0">
              <a:latin typeface="Century Gothic" pitchFamily="34" charset="0"/>
            </a:endParaRPr>
          </a:p>
          <a:p>
            <a:pPr>
              <a:lnSpc>
                <a:spcPct val="110000"/>
              </a:lnSpc>
            </a:pPr>
            <a:r>
              <a:rPr lang="en-US" sz="2400" b="1" dirty="0">
                <a:latin typeface="Century Gothic" pitchFamily="34" charset="0"/>
              </a:rPr>
              <a:t>Second research question</a:t>
            </a:r>
          </a:p>
          <a:p>
            <a:pPr marL="285750" indent="-457200">
              <a:lnSpc>
                <a:spcPct val="110000"/>
              </a:lnSpc>
              <a:buFont typeface="Wingdings" panose="05000000000000000000" pitchFamily="2" charset="2"/>
              <a:buChar char="§"/>
            </a:pPr>
            <a:r>
              <a:rPr lang="en-US" sz="2400" dirty="0">
                <a:latin typeface="Century Gothic" pitchFamily="34" charset="0"/>
              </a:rPr>
              <a:t>I constructed a dataset with comments from Reddit and Twitter </a:t>
            </a:r>
          </a:p>
          <a:p>
            <a:pPr marL="285750" indent="-457200">
              <a:lnSpc>
                <a:spcPct val="110000"/>
              </a:lnSpc>
              <a:buFont typeface="Wingdings" panose="05000000000000000000" pitchFamily="2" charset="2"/>
              <a:buChar char="§"/>
            </a:pPr>
            <a:r>
              <a:rPr lang="en-US" sz="2400" dirty="0">
                <a:latin typeface="Century Gothic" pitchFamily="34" charset="0"/>
              </a:rPr>
              <a:t>Evidence that Twitter users have higher scores of EC and PD compared to Reddit users after they have read the same news story</a:t>
            </a:r>
          </a:p>
          <a:p>
            <a:pPr marL="285750" indent="-457200">
              <a:lnSpc>
                <a:spcPct val="110000"/>
              </a:lnSpc>
              <a:buFont typeface="Wingdings" panose="05000000000000000000" pitchFamily="2" charset="2"/>
              <a:buChar char="§"/>
            </a:pPr>
            <a:r>
              <a:rPr lang="en-US" sz="2400" dirty="0">
                <a:latin typeface="Century Gothic" pitchFamily="34" charset="0"/>
              </a:rPr>
              <a:t>Social media platforms need to be monitored</a:t>
            </a:r>
            <a:endParaRPr lang="x-none" sz="2400" dirty="0">
              <a:latin typeface="Century Gothic" pitchFamily="34" charset="0"/>
            </a:endParaRPr>
          </a:p>
        </p:txBody>
      </p:sp>
      <p:sp>
        <p:nvSpPr>
          <p:cNvPr id="12" name="TextBox 11">
            <a:extLst>
              <a:ext uri="{FF2B5EF4-FFF2-40B4-BE49-F238E27FC236}">
                <a16:creationId xmlns:a16="http://schemas.microsoft.com/office/drawing/2014/main" id="{52ED0361-DA91-482B-8D47-0459D593F0E6}"/>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33 of 34</a:t>
            </a:r>
            <a:endParaRPr lang="LID4096" sz="1200" dirty="0">
              <a:solidFill>
                <a:schemeClr val="bg1">
                  <a:lumMod val="50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C3DD33B-DD7E-45C2-80F3-FA847F8D2A1D}"/>
              </a:ext>
            </a:extLst>
          </p:cNvPr>
          <p:cNvSpPr/>
          <p:nvPr/>
        </p:nvSpPr>
        <p:spPr>
          <a:xfrm>
            <a:off x="309522" y="890201"/>
            <a:ext cx="11532050" cy="2122715"/>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7" name="Title 1">
            <a:extLst>
              <a:ext uri="{FF2B5EF4-FFF2-40B4-BE49-F238E27FC236}">
                <a16:creationId xmlns:a16="http://schemas.microsoft.com/office/drawing/2014/main" id="{96332DBD-7ECE-424B-AC5A-B1FE5537222F}"/>
              </a:ext>
            </a:extLst>
          </p:cNvPr>
          <p:cNvSpPr txBox="1">
            <a:spLocks/>
          </p:cNvSpPr>
          <p:nvPr/>
        </p:nvSpPr>
        <p:spPr>
          <a:xfrm>
            <a:off x="4810116" y="2786058"/>
            <a:ext cx="7215238" cy="3329581"/>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entury Gothic" pitchFamily="34" charset="0"/>
                <a:ea typeface="+mj-ea"/>
                <a:cs typeface="+mj-cs"/>
              </a:rPr>
              <a:t>Thank you for your time</a:t>
            </a:r>
          </a:p>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4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entury Gothic" pitchFamily="34" charset="0"/>
                <a:ea typeface="+mj-ea"/>
                <a:cs typeface="+mj-cs"/>
              </a:rPr>
            </a:br>
            <a:r>
              <a:rPr kumimoji="0" lang="en-US" sz="4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entury Gothic" pitchFamily="34" charset="0"/>
                <a:ea typeface="+mj-ea"/>
                <a:cs typeface="+mj-cs"/>
              </a:rPr>
              <a:t>Questions?</a:t>
            </a:r>
            <a:endParaRPr kumimoji="0" lang="x-none" sz="4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entury Gothic" pitchFamily="34" charset="0"/>
              <a:ea typeface="+mj-ea"/>
              <a:cs typeface="+mj-cs"/>
            </a:endParaRPr>
          </a:p>
        </p:txBody>
      </p:sp>
      <p:sp>
        <p:nvSpPr>
          <p:cNvPr id="8" name="TextBox 7">
            <a:extLst>
              <a:ext uri="{FF2B5EF4-FFF2-40B4-BE49-F238E27FC236}">
                <a16:creationId xmlns:a16="http://schemas.microsoft.com/office/drawing/2014/main" id="{595C3C04-822A-4E6A-96A7-FAD1E9205928}"/>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34 of 34</a:t>
            </a:r>
            <a:endParaRPr lang="LID4096" sz="1200" dirty="0">
              <a:solidFill>
                <a:schemeClr val="bg1">
                  <a:lumMod val="50000"/>
                </a:schemeClr>
              </a:solidFill>
            </a:endParaRPr>
          </a:p>
        </p:txBody>
      </p:sp>
    </p:spTree>
    <p:extLst>
      <p:ext uri="{BB962C8B-B14F-4D97-AF65-F5344CB8AC3E}">
        <p14:creationId xmlns:p14="http://schemas.microsoft.com/office/powerpoint/2010/main" val="309270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5E7A662F-B33A-4951-89E5-7008B4743A88}"/>
              </a:ext>
            </a:extLst>
          </p:cNvPr>
          <p:cNvSpPr txBox="1">
            <a:spLocks/>
          </p:cNvSpPr>
          <p:nvPr/>
        </p:nvSpPr>
        <p:spPr>
          <a:xfrm>
            <a:off x="1056556" y="1979563"/>
            <a:ext cx="6396766" cy="4306957"/>
          </a:xfrm>
          <a:prstGeom prst="rect">
            <a:avLst/>
          </a:prstGeom>
        </p:spPr>
        <p:txBody>
          <a:bodyPr vert="horz" lIns="91440" tIns="45720" rIns="91440" bIns="45720" rtlCol="0">
            <a:normAutofit/>
          </a:bodyPr>
          <a:lstStyle/>
          <a:p>
            <a:pPr marL="457200" marR="0" lvl="0" indent="-457200" algn="l" defTabSz="914400" rtl="0" eaLnBrk="1" fontAlgn="auto" latinLnBrk="0" hangingPunct="1">
              <a:lnSpc>
                <a:spcPct val="110000"/>
              </a:lnSpc>
              <a:spcBef>
                <a:spcPts val="100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tx1"/>
                </a:solidFill>
                <a:effectLst/>
                <a:uLnTx/>
                <a:uFillTx/>
                <a:latin typeface="Century Gothic" pitchFamily="34" charset="0"/>
              </a:rPr>
              <a:t>Affective computing</a:t>
            </a:r>
            <a:endParaRPr lang="en-US" sz="2400" dirty="0">
              <a:latin typeface="Century Gothic" pitchFamily="34" charset="0"/>
            </a:endParaRPr>
          </a:p>
          <a:p>
            <a:pPr marL="914400" lvl="1" indent="-457200">
              <a:lnSpc>
                <a:spcPct val="110000"/>
              </a:lnSpc>
              <a:spcBef>
                <a:spcPts val="1000"/>
              </a:spcBef>
              <a:buFont typeface="Wingdings" panose="05000000000000000000" pitchFamily="2" charset="2"/>
              <a:buChar char="§"/>
              <a:defRPr/>
            </a:pPr>
            <a:r>
              <a:rPr kumimoji="0" lang="en-US" sz="2400" b="0" i="0" u="none" strike="noStrike" kern="1200" cap="none" spc="0" normalizeH="0" baseline="0" noProof="0" dirty="0">
                <a:ln>
                  <a:noFill/>
                </a:ln>
                <a:solidFill>
                  <a:schemeClr val="tx1"/>
                </a:solidFill>
                <a:effectLst/>
                <a:uLnTx/>
                <a:uFillTx/>
                <a:latin typeface="Century Gothic" pitchFamily="34" charset="0"/>
              </a:rPr>
              <a:t>Key part of emotional intelligence</a:t>
            </a:r>
          </a:p>
          <a:p>
            <a:pPr marL="457200" marR="0" lvl="0" indent="-457200" algn="l" defTabSz="914400" rtl="0" eaLnBrk="1" fontAlgn="auto" latinLnBrk="0" hangingPunct="1">
              <a:lnSpc>
                <a:spcPct val="110000"/>
              </a:lnSpc>
              <a:spcBef>
                <a:spcPts val="100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tx1"/>
                </a:solidFill>
                <a:effectLst/>
                <a:uLnTx/>
                <a:uFillTx/>
                <a:latin typeface="Century Gothic" pitchFamily="34" charset="0"/>
              </a:rPr>
              <a:t>Multiple applications</a:t>
            </a:r>
          </a:p>
          <a:p>
            <a:pPr marL="914400" marR="0" lvl="1" indent="-457200" algn="l" defTabSz="914400" rtl="0" eaLnBrk="1" fontAlgn="auto" latinLnBrk="0" hangingPunct="1">
              <a:lnSpc>
                <a:spcPct val="110000"/>
              </a:lnSpc>
              <a:spcBef>
                <a:spcPts val="500"/>
              </a:spcBef>
              <a:spcAft>
                <a:spcPts val="0"/>
              </a:spcAft>
              <a:buClrTx/>
              <a:buSzTx/>
              <a:buFont typeface="+mj-lt"/>
              <a:buAutoNum type="alphaLcParenR"/>
              <a:tabLst/>
              <a:defRPr/>
            </a:pPr>
            <a:r>
              <a:rPr kumimoji="0" lang="en-US" sz="2400" b="0" i="0" u="none" strike="noStrike" kern="1200" cap="none" spc="0" normalizeH="0" baseline="0" noProof="0" dirty="0">
                <a:ln>
                  <a:noFill/>
                </a:ln>
                <a:solidFill>
                  <a:schemeClr val="tx1"/>
                </a:solidFill>
                <a:effectLst/>
                <a:uLnTx/>
                <a:uFillTx/>
                <a:latin typeface="Century Gothic" pitchFamily="34" charset="0"/>
              </a:rPr>
              <a:t>Education</a:t>
            </a:r>
          </a:p>
          <a:p>
            <a:pPr marL="914400" marR="0" lvl="1" indent="-457200" algn="l" defTabSz="914400" rtl="0" eaLnBrk="1" fontAlgn="auto" latinLnBrk="0" hangingPunct="1">
              <a:lnSpc>
                <a:spcPct val="110000"/>
              </a:lnSpc>
              <a:spcBef>
                <a:spcPts val="500"/>
              </a:spcBef>
              <a:spcAft>
                <a:spcPts val="0"/>
              </a:spcAft>
              <a:buClrTx/>
              <a:buSzTx/>
              <a:buFont typeface="+mj-lt"/>
              <a:buAutoNum type="alphaLcParenR"/>
              <a:tabLst/>
              <a:defRPr/>
            </a:pPr>
            <a:r>
              <a:rPr kumimoji="0" lang="en-US" sz="2400" b="0" i="0" u="none" strike="noStrike" kern="1200" cap="none" spc="0" normalizeH="0" baseline="0" noProof="0" dirty="0">
                <a:ln>
                  <a:noFill/>
                </a:ln>
                <a:solidFill>
                  <a:schemeClr val="tx1"/>
                </a:solidFill>
                <a:effectLst/>
                <a:uLnTx/>
                <a:uFillTx/>
                <a:latin typeface="Century Gothic" pitchFamily="34" charset="0"/>
              </a:rPr>
              <a:t>Healthcare</a:t>
            </a:r>
          </a:p>
          <a:p>
            <a:pPr marL="914400" marR="0" lvl="1" indent="-457200" algn="l" defTabSz="914400" rtl="0" eaLnBrk="1" fontAlgn="auto" latinLnBrk="0" hangingPunct="1">
              <a:lnSpc>
                <a:spcPct val="110000"/>
              </a:lnSpc>
              <a:spcBef>
                <a:spcPts val="500"/>
              </a:spcBef>
              <a:spcAft>
                <a:spcPts val="0"/>
              </a:spcAft>
              <a:buClrTx/>
              <a:buSzTx/>
              <a:buFont typeface="+mj-lt"/>
              <a:buAutoNum type="alphaLcParenR"/>
              <a:tabLst/>
              <a:defRPr/>
            </a:pPr>
            <a:r>
              <a:rPr kumimoji="0" lang="en-US" sz="2400" b="0" i="0" u="none" strike="noStrike" kern="1200" cap="none" spc="0" normalizeH="0" baseline="0" noProof="0" dirty="0">
                <a:ln>
                  <a:noFill/>
                </a:ln>
                <a:solidFill>
                  <a:schemeClr val="tx1"/>
                </a:solidFill>
                <a:effectLst/>
                <a:uLnTx/>
                <a:uFillTx/>
                <a:latin typeface="Century Gothic" pitchFamily="34" charset="0"/>
              </a:rPr>
              <a:t>Human-computer interaction </a:t>
            </a:r>
          </a:p>
          <a:p>
            <a:pPr marL="914400" marR="0" lvl="1" indent="-457200" algn="l" defTabSz="914400" rtl="0" eaLnBrk="1" fontAlgn="auto" latinLnBrk="0" hangingPunct="1">
              <a:lnSpc>
                <a:spcPct val="110000"/>
              </a:lnSpc>
              <a:spcBef>
                <a:spcPts val="500"/>
              </a:spcBef>
              <a:spcAft>
                <a:spcPts val="0"/>
              </a:spcAft>
              <a:buClrTx/>
              <a:buSzTx/>
              <a:buFont typeface="+mj-lt"/>
              <a:buAutoNum type="alphaLcParenR"/>
              <a:tabLst/>
              <a:defRPr/>
            </a:pPr>
            <a:r>
              <a:rPr lang="en-US" sz="2400" dirty="0">
                <a:latin typeface="Century Gothic" pitchFamily="34" charset="0"/>
              </a:rPr>
              <a:t>Social media</a:t>
            </a:r>
            <a:endParaRPr kumimoji="0" lang="en-US" sz="2400" b="0" i="0" u="none" strike="noStrike" kern="1200" cap="none" spc="0" normalizeH="0" baseline="0" noProof="0" dirty="0">
              <a:ln>
                <a:noFill/>
              </a:ln>
              <a:solidFill>
                <a:schemeClr val="tx1"/>
              </a:solidFill>
              <a:effectLst/>
              <a:uLnTx/>
              <a:uFillTx/>
              <a:latin typeface="Century Gothic" pitchFamily="34" charset="0"/>
            </a:endParaRPr>
          </a:p>
          <a:p>
            <a:pPr marL="457200" marR="0" lvl="0" indent="-457200" algn="l" defTabSz="914400" rtl="0" eaLnBrk="1" fontAlgn="auto" latinLnBrk="0" hangingPunct="1">
              <a:lnSpc>
                <a:spcPct val="110000"/>
              </a:lnSpc>
              <a:spcBef>
                <a:spcPts val="1000"/>
              </a:spcBef>
              <a:spcAft>
                <a:spcPts val="0"/>
              </a:spcAft>
              <a:buClrTx/>
              <a:buSzTx/>
              <a:buFont typeface="+mj-lt"/>
              <a:buAutoNum type="arabicPeriod"/>
              <a:tabLst/>
              <a:defRPr/>
            </a:pPr>
            <a:r>
              <a:rPr kumimoji="0" lang="en-US" sz="2400" b="0" i="0" u="none" strike="noStrike" kern="1200" cap="none" spc="0" normalizeH="0" baseline="0" noProof="0" dirty="0">
                <a:ln>
                  <a:noFill/>
                </a:ln>
                <a:solidFill>
                  <a:schemeClr val="tx1"/>
                </a:solidFill>
                <a:effectLst/>
                <a:uLnTx/>
                <a:uFillTx/>
                <a:latin typeface="Century Gothic" pitchFamily="34" charset="0"/>
              </a:rPr>
              <a:t>Computational capabilities</a:t>
            </a:r>
          </a:p>
          <a:p>
            <a:pPr marL="457200" marR="0" lvl="0" indent="-457200" algn="l" defTabSz="914400" rtl="0" eaLnBrk="1" fontAlgn="auto" latinLnBrk="0" hangingPunct="1">
              <a:lnSpc>
                <a:spcPct val="110000"/>
              </a:lnSpc>
              <a:spcBef>
                <a:spcPts val="1000"/>
              </a:spcBef>
              <a:spcAft>
                <a:spcPts val="0"/>
              </a:spcAft>
              <a:buClrTx/>
              <a:buSzTx/>
              <a:buFont typeface="+mj-lt"/>
              <a:buAutoNum type="arabicPeriod"/>
              <a:tabLst/>
              <a:defRPr/>
            </a:pPr>
            <a:endParaRPr kumimoji="0" lang="x-none" sz="2400" b="0" i="0" u="none" strike="noStrike" kern="1200" cap="none" spc="0" normalizeH="0" baseline="0" noProof="0" dirty="0">
              <a:ln>
                <a:noFill/>
              </a:ln>
              <a:solidFill>
                <a:schemeClr val="tx1"/>
              </a:solidFill>
              <a:effectLst/>
              <a:uLnTx/>
              <a:uFillTx/>
              <a:latin typeface="Century Gothic" pitchFamily="34" charset="0"/>
            </a:endParaRPr>
          </a:p>
        </p:txBody>
      </p:sp>
      <p:sp>
        <p:nvSpPr>
          <p:cNvPr id="6" name="TextBox 3">
            <a:extLst>
              <a:ext uri="{FF2B5EF4-FFF2-40B4-BE49-F238E27FC236}">
                <a16:creationId xmlns:a16="http://schemas.microsoft.com/office/drawing/2014/main" id="{9DAECB78-2435-404E-AC17-A626B255B6AE}"/>
              </a:ext>
            </a:extLst>
          </p:cNvPr>
          <p:cNvSpPr txBox="1"/>
          <p:nvPr/>
        </p:nvSpPr>
        <p:spPr>
          <a:xfrm rot="16200000">
            <a:off x="-1425259" y="2593517"/>
            <a:ext cx="3219855" cy="461665"/>
          </a:xfrm>
          <a:prstGeom prst="rect">
            <a:avLst/>
          </a:prstGeom>
          <a:noFill/>
        </p:spPr>
        <p:txBody>
          <a:bodyPr wrap="square" rtlCol="0">
            <a:spAutoFit/>
          </a:bodyPr>
          <a:lstStyle/>
          <a:p>
            <a:r>
              <a:rPr lang="en-US" sz="2400" b="1" dirty="0">
                <a:latin typeface="Century Gothic" pitchFamily="34" charset="0"/>
              </a:rPr>
              <a:t>Introduction</a:t>
            </a:r>
            <a:endParaRPr lang="x-none" sz="2400" b="1" dirty="0">
              <a:latin typeface="Century Gothic" pitchFamily="34" charset="0"/>
            </a:endParaRPr>
          </a:p>
        </p:txBody>
      </p:sp>
      <p:sp>
        <p:nvSpPr>
          <p:cNvPr id="7"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4000" b="1" dirty="0">
                <a:effectLst>
                  <a:outerShdw blurRad="38100" dist="38100" dir="2700000" algn="tl">
                    <a:srgbClr val="000000">
                      <a:alpha val="43137"/>
                    </a:srgbClr>
                  </a:outerShdw>
                </a:effectLst>
                <a:latin typeface="Century Gothic" pitchFamily="34" charset="0"/>
              </a:rPr>
              <a:t>Why detect empathy?</a:t>
            </a:r>
          </a:p>
        </p:txBody>
      </p:sp>
      <p:sp>
        <p:nvSpPr>
          <p:cNvPr id="8"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9"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427476D-62AB-4E4D-8C36-4467AFC6B059}"/>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4 of 34</a:t>
            </a:r>
            <a:endParaRPr lang="LID4096" sz="1200" dirty="0">
              <a:solidFill>
                <a:schemeClr val="bg1">
                  <a:lumMod val="50000"/>
                </a:schemeClr>
              </a:solidFill>
            </a:endParaRPr>
          </a:p>
        </p:txBody>
      </p:sp>
    </p:spTree>
    <p:extLst>
      <p:ext uri="{BB962C8B-B14F-4D97-AF65-F5344CB8AC3E}">
        <p14:creationId xmlns:p14="http://schemas.microsoft.com/office/powerpoint/2010/main" val="95497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2 - Ορθογώνιο"/>
          <p:cNvSpPr/>
          <p:nvPr/>
        </p:nvSpPr>
        <p:spPr>
          <a:xfrm>
            <a:off x="8953520" y="0"/>
            <a:ext cx="3238480"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7" name="Picture 5">
            <a:extLst>
              <a:ext uri="{FF2B5EF4-FFF2-40B4-BE49-F238E27FC236}">
                <a16:creationId xmlns:a16="http://schemas.microsoft.com/office/drawing/2014/main" id="{CFAAF37D-D019-43D6-8C4B-D5A01B9D62C8}"/>
              </a:ext>
            </a:extLst>
          </p:cNvPr>
          <p:cNvPicPr>
            <a:picLocks noChangeAspect="1"/>
          </p:cNvPicPr>
          <p:nvPr/>
        </p:nvPicPr>
        <p:blipFill>
          <a:blip r:embed="rId3"/>
          <a:stretch>
            <a:fillRect/>
          </a:stretch>
        </p:blipFill>
        <p:spPr>
          <a:xfrm>
            <a:off x="6076337" y="1928802"/>
            <a:ext cx="6115663" cy="3658688"/>
          </a:xfrm>
          <a:prstGeom prst="rect">
            <a:avLst/>
          </a:prstGeom>
        </p:spPr>
      </p:pic>
      <p:sp>
        <p:nvSpPr>
          <p:cNvPr id="8" name="Subtitle 2">
            <a:extLst>
              <a:ext uri="{FF2B5EF4-FFF2-40B4-BE49-F238E27FC236}">
                <a16:creationId xmlns:a16="http://schemas.microsoft.com/office/drawing/2014/main" id="{5E7A662F-B33A-4951-89E5-7008B4743A88}"/>
              </a:ext>
            </a:extLst>
          </p:cNvPr>
          <p:cNvSpPr txBox="1">
            <a:spLocks/>
          </p:cNvSpPr>
          <p:nvPr/>
        </p:nvSpPr>
        <p:spPr>
          <a:xfrm>
            <a:off x="1023902" y="1979563"/>
            <a:ext cx="5072098" cy="4306957"/>
          </a:xfrm>
          <a:prstGeom prst="rect">
            <a:avLst/>
          </a:prstGeom>
        </p:spPr>
        <p:txBody>
          <a:bodyPr vert="horz" lIns="91440" tIns="45720" rIns="91440" bIns="45720" rtlCol="0">
            <a:normAutofit/>
          </a:bodyPr>
          <a:lstStyle/>
          <a:p>
            <a:pPr indent="-457200">
              <a:lnSpc>
                <a:spcPct val="110000"/>
              </a:lnSpc>
              <a:buClrTx/>
              <a:buFont typeface="Wingdings" pitchFamily="2" charset="2"/>
              <a:buChar char="§"/>
            </a:pPr>
            <a:r>
              <a:rPr lang="en-US" sz="2400" dirty="0">
                <a:latin typeface="Century Gothic" pitchFamily="34" charset="0"/>
              </a:rPr>
              <a:t>Ambiguity in psychology and neuroscience.</a:t>
            </a:r>
          </a:p>
          <a:p>
            <a:pPr indent="-457200">
              <a:lnSpc>
                <a:spcPct val="110000"/>
              </a:lnSpc>
              <a:buClrTx/>
              <a:buFont typeface="Wingdings" pitchFamily="2" charset="2"/>
              <a:buChar char="§"/>
            </a:pPr>
            <a:r>
              <a:rPr lang="en-US" sz="2400" dirty="0">
                <a:latin typeface="Century Gothic" pitchFamily="34" charset="0"/>
              </a:rPr>
              <a:t>43 different concepts in the literature (Cuff et al. 2014).</a:t>
            </a:r>
          </a:p>
          <a:p>
            <a:pPr indent="-457200">
              <a:lnSpc>
                <a:spcPct val="110000"/>
              </a:lnSpc>
              <a:buClrTx/>
              <a:buFont typeface="Wingdings" pitchFamily="2" charset="2"/>
              <a:buChar char="§"/>
            </a:pPr>
            <a:r>
              <a:rPr lang="en-US" sz="2400" dirty="0">
                <a:latin typeface="Century Gothic" pitchFamily="34" charset="0"/>
              </a:rPr>
              <a:t>Popular definitions: </a:t>
            </a:r>
          </a:p>
          <a:p>
            <a:pPr indent="-457200">
              <a:lnSpc>
                <a:spcPct val="110000"/>
              </a:lnSpc>
            </a:pPr>
            <a:endParaRPr lang="en-US" sz="2400" dirty="0">
              <a:latin typeface="Century Gothic" pitchFamily="34" charset="0"/>
            </a:endParaRPr>
          </a:p>
        </p:txBody>
      </p:sp>
      <p:sp>
        <p:nvSpPr>
          <p:cNvPr id="9" name="TextBox 3">
            <a:extLst>
              <a:ext uri="{FF2B5EF4-FFF2-40B4-BE49-F238E27FC236}">
                <a16:creationId xmlns:a16="http://schemas.microsoft.com/office/drawing/2014/main" id="{9DAECB78-2435-404E-AC17-A626B255B6AE}"/>
              </a:ext>
            </a:extLst>
          </p:cNvPr>
          <p:cNvSpPr txBox="1"/>
          <p:nvPr/>
        </p:nvSpPr>
        <p:spPr>
          <a:xfrm rot="16200000">
            <a:off x="-1425259" y="2593517"/>
            <a:ext cx="3219855" cy="461665"/>
          </a:xfrm>
          <a:prstGeom prst="rect">
            <a:avLst/>
          </a:prstGeom>
          <a:noFill/>
        </p:spPr>
        <p:txBody>
          <a:bodyPr wrap="square" rtlCol="0">
            <a:spAutoFit/>
          </a:bodyPr>
          <a:lstStyle/>
          <a:p>
            <a:r>
              <a:rPr lang="en-US" sz="2400" b="1" dirty="0">
                <a:latin typeface="Century Gothic" pitchFamily="34" charset="0"/>
              </a:rPr>
              <a:t>Introduction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4000" b="1" dirty="0">
                <a:effectLst>
                  <a:outerShdw blurRad="38100" dist="38100" dir="2700000" algn="tl">
                    <a:srgbClr val="000000">
                      <a:alpha val="43137"/>
                    </a:srgbClr>
                  </a:outerShdw>
                </a:effectLst>
                <a:latin typeface="Century Gothic" pitchFamily="34" charset="0"/>
              </a:rPr>
              <a:t>What is empathy?</a:t>
            </a: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2"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088C5A5-9E72-44A7-A1D3-1168CFB6A916}"/>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5 of 34</a:t>
            </a:r>
            <a:endParaRPr lang="LID4096" sz="1200" dirty="0">
              <a:solidFill>
                <a:schemeClr val="bg1">
                  <a:lumMod val="50000"/>
                </a:schemeClr>
              </a:solidFill>
            </a:endParaRPr>
          </a:p>
        </p:txBody>
      </p:sp>
    </p:spTree>
    <p:extLst>
      <p:ext uri="{BB962C8B-B14F-4D97-AF65-F5344CB8AC3E}">
        <p14:creationId xmlns:p14="http://schemas.microsoft.com/office/powerpoint/2010/main" val="224070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E7A662F-B33A-4951-89E5-7008B4743A88}"/>
              </a:ext>
            </a:extLst>
          </p:cNvPr>
          <p:cNvSpPr txBox="1">
            <a:spLocks/>
          </p:cNvSpPr>
          <p:nvPr/>
        </p:nvSpPr>
        <p:spPr>
          <a:xfrm>
            <a:off x="1023902" y="1193745"/>
            <a:ext cx="7929617" cy="4306957"/>
          </a:xfrm>
          <a:prstGeom prst="rect">
            <a:avLst/>
          </a:prstGeom>
        </p:spPr>
        <p:txBody>
          <a:bodyPr vert="horz" lIns="91440" tIns="45720" rIns="91440" bIns="45720" rtlCol="0">
            <a:normAutofit fontScale="92500"/>
          </a:bodyPr>
          <a:lstStyle/>
          <a:p>
            <a:pPr indent="-457200">
              <a:lnSpc>
                <a:spcPct val="110000"/>
              </a:lnSpc>
            </a:pPr>
            <a:r>
              <a:rPr lang="en-US" sz="2400" b="1" dirty="0">
                <a:latin typeface="Century Gothic" pitchFamily="34" charset="0"/>
              </a:rPr>
              <a:t>Why?</a:t>
            </a:r>
          </a:p>
          <a:p>
            <a:pPr indent="-457200">
              <a:lnSpc>
                <a:spcPct val="110000"/>
              </a:lnSpc>
            </a:pPr>
            <a:endParaRPr lang="en-US" sz="2400" b="1" dirty="0">
              <a:latin typeface="Century Gothic" pitchFamily="34" charset="0"/>
            </a:endParaRPr>
          </a:p>
          <a:p>
            <a:pPr marL="342900" indent="-457200">
              <a:lnSpc>
                <a:spcPct val="110000"/>
              </a:lnSpc>
              <a:buFont typeface="+mj-lt"/>
              <a:buAutoNum type="arabicPeriod"/>
            </a:pPr>
            <a:r>
              <a:rPr lang="en-US" sz="2400" dirty="0">
                <a:latin typeface="Century Gothic" pitchFamily="34" charset="0"/>
              </a:rPr>
              <a:t>Social media data</a:t>
            </a:r>
          </a:p>
          <a:p>
            <a:pPr marL="800100" lvl="1" indent="-457200">
              <a:lnSpc>
                <a:spcPct val="110000"/>
              </a:lnSpc>
              <a:buFont typeface="Wingdings" panose="05000000000000000000" pitchFamily="2" charset="2"/>
              <a:buChar char="§"/>
            </a:pPr>
            <a:r>
              <a:rPr lang="en-GB" sz="2400" dirty="0">
                <a:latin typeface="Century Gothic" pitchFamily="34" charset="0"/>
              </a:rPr>
              <a:t>Majority of population visit a platform daily</a:t>
            </a:r>
          </a:p>
          <a:p>
            <a:pPr marL="800100" lvl="1" indent="-457200">
              <a:lnSpc>
                <a:spcPct val="110000"/>
              </a:lnSpc>
              <a:buFont typeface="Wingdings" panose="05000000000000000000" pitchFamily="2" charset="2"/>
              <a:buChar char="§"/>
            </a:pPr>
            <a:r>
              <a:rPr lang="en-GB" sz="2400" dirty="0">
                <a:latin typeface="Century Gothic" pitchFamily="34" charset="0"/>
              </a:rPr>
              <a:t>Multiple use cases (converse, news update, more)</a:t>
            </a:r>
          </a:p>
          <a:p>
            <a:pPr marL="800100" lvl="1" indent="-457200">
              <a:lnSpc>
                <a:spcPct val="110000"/>
              </a:lnSpc>
              <a:buFont typeface="Wingdings" panose="05000000000000000000" pitchFamily="2" charset="2"/>
              <a:buChar char="§"/>
            </a:pPr>
            <a:r>
              <a:rPr lang="en-GB" sz="2400" dirty="0">
                <a:latin typeface="Century Gothic" pitchFamily="34" charset="0"/>
              </a:rPr>
              <a:t>Evidence of negative effects:</a:t>
            </a:r>
          </a:p>
          <a:p>
            <a:pPr marL="1257300" lvl="2" indent="-457200">
              <a:lnSpc>
                <a:spcPct val="110000"/>
              </a:lnSpc>
              <a:buFont typeface="+mj-lt"/>
              <a:buAutoNum type="alphaLcParenR"/>
            </a:pPr>
            <a:r>
              <a:rPr lang="en-GB" sz="2400" dirty="0">
                <a:latin typeface="Century Gothic" pitchFamily="34" charset="0"/>
              </a:rPr>
              <a:t>Behaviour (depression, anxiety, shape-shift)</a:t>
            </a:r>
          </a:p>
          <a:p>
            <a:pPr marL="1257300" lvl="2" indent="-457200">
              <a:lnSpc>
                <a:spcPct val="110000"/>
              </a:lnSpc>
              <a:buFont typeface="+mj-lt"/>
              <a:buAutoNum type="alphaLcParenR"/>
            </a:pPr>
            <a:r>
              <a:rPr lang="en-GB" sz="2400" dirty="0">
                <a:latin typeface="Century Gothic" pitchFamily="34" charset="0"/>
              </a:rPr>
              <a:t>Election manipulation</a:t>
            </a:r>
          </a:p>
          <a:p>
            <a:pPr marL="1257300" lvl="2" indent="-457200">
              <a:lnSpc>
                <a:spcPct val="110000"/>
              </a:lnSpc>
              <a:buFont typeface="+mj-lt"/>
              <a:buAutoNum type="alphaLcParenR"/>
            </a:pPr>
            <a:endParaRPr lang="en-US" sz="2400" dirty="0">
              <a:latin typeface="Century Gothic" pitchFamily="34" charset="0"/>
            </a:endParaRPr>
          </a:p>
          <a:p>
            <a:pPr marL="342900" indent="-457200">
              <a:lnSpc>
                <a:spcPct val="110000"/>
              </a:lnSpc>
              <a:buFont typeface="+mj-lt"/>
              <a:buAutoNum type="arabicPeriod"/>
            </a:pPr>
            <a:r>
              <a:rPr lang="en-US" sz="2400" dirty="0">
                <a:latin typeface="Century Gothic" pitchFamily="34" charset="0"/>
              </a:rPr>
              <a:t>NLP advances</a:t>
            </a:r>
          </a:p>
          <a:p>
            <a:pPr marL="800100" lvl="1" indent="-457200">
              <a:lnSpc>
                <a:spcPct val="110000"/>
              </a:lnSpc>
              <a:buFont typeface="Wingdings" panose="05000000000000000000" pitchFamily="2" charset="2"/>
              <a:buChar char="§"/>
            </a:pPr>
            <a:r>
              <a:rPr lang="en-US" sz="2400" dirty="0">
                <a:latin typeface="Century Gothic" pitchFamily="34" charset="0"/>
              </a:rPr>
              <a:t>Transformers</a:t>
            </a:r>
          </a:p>
          <a:p>
            <a:pPr indent="-457200">
              <a:lnSpc>
                <a:spcPct val="110000"/>
              </a:lnSpc>
            </a:pPr>
            <a:endParaRPr lang="en-US" sz="2400" dirty="0">
              <a:latin typeface="Century Gothic" pitchFamily="34" charset="0"/>
            </a:endParaRPr>
          </a:p>
        </p:txBody>
      </p:sp>
      <p:sp>
        <p:nvSpPr>
          <p:cNvPr id="9" name="TextBox 3">
            <a:extLst>
              <a:ext uri="{FF2B5EF4-FFF2-40B4-BE49-F238E27FC236}">
                <a16:creationId xmlns:a16="http://schemas.microsoft.com/office/drawing/2014/main" id="{9DAECB78-2435-404E-AC17-A626B255B6AE}"/>
              </a:ext>
            </a:extLst>
          </p:cNvPr>
          <p:cNvSpPr txBox="1"/>
          <p:nvPr/>
        </p:nvSpPr>
        <p:spPr>
          <a:xfrm rot="16200000">
            <a:off x="-1425259" y="2593517"/>
            <a:ext cx="3219855" cy="461665"/>
          </a:xfrm>
          <a:prstGeom prst="rect">
            <a:avLst/>
          </a:prstGeom>
          <a:noFill/>
        </p:spPr>
        <p:txBody>
          <a:bodyPr wrap="square" rtlCol="0">
            <a:spAutoFit/>
          </a:bodyPr>
          <a:lstStyle/>
          <a:p>
            <a:r>
              <a:rPr lang="en-US" sz="2400" b="1" dirty="0">
                <a:latin typeface="Century Gothic" pitchFamily="34" charset="0"/>
              </a:rPr>
              <a:t>Introduction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Text-based empathy detection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2" name="Straight Connector 17">
            <a:extLst>
              <a:ext uri="{FF2B5EF4-FFF2-40B4-BE49-F238E27FC236}">
                <a16:creationId xmlns:a16="http://schemas.microsoft.com/office/drawing/2014/main" id="{822CD680-669F-4207-AC18-3F69239995C5}"/>
              </a:ext>
            </a:extLst>
          </p:cNvPr>
          <p:cNvCxnSpPr>
            <a:cxnSpLocks/>
          </p:cNvCxnSpPr>
          <p:nvPr/>
        </p:nvCxnSpPr>
        <p:spPr>
          <a:xfrm>
            <a:off x="8953520" y="1000108"/>
            <a:ext cx="714380" cy="1"/>
          </a:xfrm>
          <a:prstGeom prst="line">
            <a:avLst/>
          </a:prstGeom>
          <a:ln w="57150"/>
        </p:spPr>
        <p:style>
          <a:lnRef idx="1">
            <a:schemeClr val="dk1"/>
          </a:lnRef>
          <a:fillRef idx="0">
            <a:schemeClr val="dk1"/>
          </a:fillRef>
          <a:effectRef idx="0">
            <a:schemeClr val="dk1"/>
          </a:effectRef>
          <a:fontRef idx="minor">
            <a:schemeClr val="tx1"/>
          </a:fontRef>
        </p:style>
      </p:cxnSp>
      <p:sp>
        <p:nvSpPr>
          <p:cNvPr id="23" name="22 - Ορθογώνιο"/>
          <p:cNvSpPr/>
          <p:nvPr/>
        </p:nvSpPr>
        <p:spPr>
          <a:xfrm>
            <a:off x="0" y="5500702"/>
            <a:ext cx="12192000" cy="135729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3" name="TextBox 12">
            <a:extLst>
              <a:ext uri="{FF2B5EF4-FFF2-40B4-BE49-F238E27FC236}">
                <a16:creationId xmlns:a16="http://schemas.microsoft.com/office/drawing/2014/main" id="{A7E4D9CF-EFC4-418A-9C94-4D2ED58FFC45}"/>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6 of 34</a:t>
            </a:r>
            <a:endParaRPr lang="LID4096" sz="1200" dirty="0">
              <a:solidFill>
                <a:schemeClr val="bg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E7A662F-B33A-4951-89E5-7008B4743A88}"/>
              </a:ext>
            </a:extLst>
          </p:cNvPr>
          <p:cNvSpPr txBox="1">
            <a:spLocks/>
          </p:cNvSpPr>
          <p:nvPr/>
        </p:nvSpPr>
        <p:spPr>
          <a:xfrm>
            <a:off x="1023902" y="1193745"/>
            <a:ext cx="10144196" cy="4306957"/>
          </a:xfrm>
          <a:prstGeom prst="rect">
            <a:avLst/>
          </a:prstGeom>
        </p:spPr>
        <p:txBody>
          <a:bodyPr vert="horz" lIns="91440" tIns="45720" rIns="91440" bIns="45720" rtlCol="0">
            <a:noAutofit/>
          </a:bodyPr>
          <a:lstStyle/>
          <a:p>
            <a:pPr indent="-457200">
              <a:lnSpc>
                <a:spcPct val="110000"/>
              </a:lnSpc>
            </a:pPr>
            <a:r>
              <a:rPr lang="en-US" sz="2400" b="1" dirty="0">
                <a:latin typeface="Century Gothic" pitchFamily="34" charset="0"/>
              </a:rPr>
              <a:t>Situation</a:t>
            </a:r>
          </a:p>
          <a:p>
            <a:pPr indent="-457200">
              <a:lnSpc>
                <a:spcPct val="110000"/>
              </a:lnSpc>
            </a:pPr>
            <a:endParaRPr lang="en-US" sz="2400" b="1" dirty="0">
              <a:latin typeface="Century Gothic" pitchFamily="34" charset="0"/>
            </a:endParaRPr>
          </a:p>
          <a:p>
            <a:pPr marL="342900" indent="-457200">
              <a:lnSpc>
                <a:spcPct val="110000"/>
              </a:lnSpc>
              <a:buFont typeface="+mj-lt"/>
              <a:buAutoNum type="arabicPeriod"/>
            </a:pPr>
            <a:r>
              <a:rPr lang="en-US" sz="2400" dirty="0">
                <a:latin typeface="Century Gothic" pitchFamily="34" charset="0"/>
              </a:rPr>
              <a:t>Emerged 9 years ago (Xiao et al.)</a:t>
            </a:r>
          </a:p>
          <a:p>
            <a:pPr marL="342900" indent="-457200">
              <a:lnSpc>
                <a:spcPct val="110000"/>
              </a:lnSpc>
              <a:buFont typeface="+mj-lt"/>
              <a:buAutoNum type="arabicPeriod"/>
            </a:pPr>
            <a:r>
              <a:rPr lang="en-US" sz="2400" dirty="0">
                <a:latin typeface="Century Gothic" pitchFamily="34" charset="0"/>
              </a:rPr>
              <a:t>Beginning on counseling data</a:t>
            </a:r>
          </a:p>
          <a:p>
            <a:pPr marL="342900" indent="-457200">
              <a:lnSpc>
                <a:spcPct val="110000"/>
              </a:lnSpc>
              <a:buFont typeface="+mj-lt"/>
              <a:buAutoNum type="arabicPeriod"/>
            </a:pPr>
            <a:r>
              <a:rPr lang="en-US" sz="2400" dirty="0">
                <a:latin typeface="Century Gothic" pitchFamily="34" charset="0"/>
              </a:rPr>
              <a:t>Recently on Social media data</a:t>
            </a:r>
          </a:p>
          <a:p>
            <a:pPr marL="800100" lvl="1" indent="-457200">
              <a:lnSpc>
                <a:spcPct val="110000"/>
              </a:lnSpc>
              <a:buFont typeface="Wingdings" panose="05000000000000000000" pitchFamily="2" charset="2"/>
              <a:buChar char="§"/>
            </a:pPr>
            <a:r>
              <a:rPr lang="en-US" sz="2400" dirty="0">
                <a:latin typeface="Century Gothic" pitchFamily="34" charset="0"/>
              </a:rPr>
              <a:t>Emotional support</a:t>
            </a:r>
          </a:p>
          <a:p>
            <a:pPr marL="342900" indent="-457200">
              <a:lnSpc>
                <a:spcPct val="110000"/>
              </a:lnSpc>
              <a:buFont typeface="+mj-lt"/>
              <a:buAutoNum type="arabicPeriod"/>
            </a:pPr>
            <a:r>
              <a:rPr lang="en-US" sz="2400" dirty="0">
                <a:latin typeface="Century Gothic" pitchFamily="34" charset="0"/>
              </a:rPr>
              <a:t>Ambiguity of term produces studies with different conceptualizations</a:t>
            </a:r>
          </a:p>
          <a:p>
            <a:pPr marL="342900" indent="-457200">
              <a:lnSpc>
                <a:spcPct val="110000"/>
              </a:lnSpc>
              <a:buFont typeface="+mj-lt"/>
              <a:buAutoNum type="arabicPeriod"/>
            </a:pPr>
            <a:r>
              <a:rPr lang="en-US" sz="2400" dirty="0">
                <a:latin typeface="Century Gothic" pitchFamily="34" charset="0"/>
              </a:rPr>
              <a:t>“Reaction to news stories” dataset by </a:t>
            </a:r>
            <a:r>
              <a:rPr lang="en-US" sz="2400" dirty="0" err="1">
                <a:latin typeface="Century Gothic" pitchFamily="34" charset="0"/>
              </a:rPr>
              <a:t>Buechel</a:t>
            </a:r>
            <a:r>
              <a:rPr lang="en-US" sz="2400" dirty="0">
                <a:latin typeface="Century Gothic" pitchFamily="34" charset="0"/>
              </a:rPr>
              <a:t> et al. (2018). </a:t>
            </a:r>
          </a:p>
          <a:p>
            <a:pPr marL="800100" lvl="1" indent="-457200">
              <a:lnSpc>
                <a:spcPct val="110000"/>
              </a:lnSpc>
              <a:buFont typeface="Wingdings" panose="05000000000000000000" pitchFamily="2" charset="2"/>
              <a:buChar char="§"/>
            </a:pPr>
            <a:r>
              <a:rPr lang="en-US" sz="2400" dirty="0">
                <a:latin typeface="Century Gothic" pitchFamily="34" charset="0"/>
              </a:rPr>
              <a:t>Self-evaluated empathy scores of comments on news stories.</a:t>
            </a:r>
          </a:p>
          <a:p>
            <a:pPr indent="-457200">
              <a:lnSpc>
                <a:spcPct val="110000"/>
              </a:lnSpc>
            </a:pPr>
            <a:endParaRPr lang="en-US" sz="2400" dirty="0">
              <a:latin typeface="Century Gothic" pitchFamily="34" charset="0"/>
            </a:endParaRPr>
          </a:p>
        </p:txBody>
      </p:sp>
      <p:sp>
        <p:nvSpPr>
          <p:cNvPr id="9" name="TextBox 3">
            <a:extLst>
              <a:ext uri="{FF2B5EF4-FFF2-40B4-BE49-F238E27FC236}">
                <a16:creationId xmlns:a16="http://schemas.microsoft.com/office/drawing/2014/main" id="{9DAECB78-2435-404E-AC17-A626B255B6AE}"/>
              </a:ext>
            </a:extLst>
          </p:cNvPr>
          <p:cNvSpPr txBox="1"/>
          <p:nvPr/>
        </p:nvSpPr>
        <p:spPr>
          <a:xfrm rot="16200000">
            <a:off x="-1425259" y="2593517"/>
            <a:ext cx="3219855" cy="461665"/>
          </a:xfrm>
          <a:prstGeom prst="rect">
            <a:avLst/>
          </a:prstGeom>
          <a:noFill/>
        </p:spPr>
        <p:txBody>
          <a:bodyPr wrap="square" rtlCol="0">
            <a:spAutoFit/>
          </a:bodyPr>
          <a:lstStyle/>
          <a:p>
            <a:r>
              <a:rPr lang="en-US" sz="2400" b="1" dirty="0">
                <a:latin typeface="Century Gothic" pitchFamily="34" charset="0"/>
              </a:rPr>
              <a:t>Introduction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Text-based empathy detection</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12" name="Straight Connector 17">
            <a:extLst>
              <a:ext uri="{FF2B5EF4-FFF2-40B4-BE49-F238E27FC236}">
                <a16:creationId xmlns:a16="http://schemas.microsoft.com/office/drawing/2014/main" id="{822CD680-669F-4207-AC18-3F69239995C5}"/>
              </a:ext>
            </a:extLst>
          </p:cNvPr>
          <p:cNvCxnSpPr>
            <a:cxnSpLocks/>
          </p:cNvCxnSpPr>
          <p:nvPr/>
        </p:nvCxnSpPr>
        <p:spPr>
          <a:xfrm>
            <a:off x="8953520" y="1000108"/>
            <a:ext cx="714380" cy="1"/>
          </a:xfrm>
          <a:prstGeom prst="line">
            <a:avLst/>
          </a:prstGeom>
          <a:ln w="5715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1FCAE88-60F9-4C66-A273-F2E62AF60856}"/>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7 of 34</a:t>
            </a:r>
            <a:endParaRPr lang="LID4096" sz="1200" dirty="0">
              <a:solidFill>
                <a:schemeClr val="bg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9DAECB78-2435-404E-AC17-A626B255B6AE}"/>
              </a:ext>
            </a:extLst>
          </p:cNvPr>
          <p:cNvSpPr txBox="1"/>
          <p:nvPr/>
        </p:nvSpPr>
        <p:spPr>
          <a:xfrm rot="16200000">
            <a:off x="-1425259" y="2593517"/>
            <a:ext cx="3219855" cy="461665"/>
          </a:xfrm>
          <a:prstGeom prst="rect">
            <a:avLst/>
          </a:prstGeom>
          <a:noFill/>
        </p:spPr>
        <p:txBody>
          <a:bodyPr wrap="square" rtlCol="0">
            <a:spAutoFit/>
          </a:bodyPr>
          <a:lstStyle/>
          <a:p>
            <a:r>
              <a:rPr lang="en-US" sz="2400" b="1" dirty="0">
                <a:latin typeface="Century Gothic" pitchFamily="34" charset="0"/>
              </a:rPr>
              <a:t>Introduction</a:t>
            </a:r>
            <a:endParaRPr lang="x-none" sz="2400" b="1" dirty="0">
              <a:latin typeface="Century Gothic" pitchFamily="34" charset="0"/>
            </a:endParaRPr>
          </a:p>
        </p:txBody>
      </p:sp>
      <p:sp>
        <p:nvSpPr>
          <p:cNvPr id="7"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First research question</a:t>
            </a:r>
            <a:endParaRPr lang="x-none" sz="4000" b="1" dirty="0">
              <a:effectLst>
                <a:outerShdw blurRad="38100" dist="38100" dir="2700000" algn="tl">
                  <a:srgbClr val="000000">
                    <a:alpha val="43137"/>
                  </a:srgbClr>
                </a:outerShdw>
              </a:effectLst>
              <a:latin typeface="Century Gothic" pitchFamily="34" charset="0"/>
            </a:endParaRPr>
          </a:p>
        </p:txBody>
      </p:sp>
      <p:sp>
        <p:nvSpPr>
          <p:cNvPr id="8"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cxnSp>
        <p:nvCxnSpPr>
          <p:cNvPr id="9"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1" name="TextBox 5">
            <a:extLst>
              <a:ext uri="{FF2B5EF4-FFF2-40B4-BE49-F238E27FC236}">
                <a16:creationId xmlns:a16="http://schemas.microsoft.com/office/drawing/2014/main" id="{37BB08D1-B927-4C7F-AA0C-553CCE33CDDF}"/>
              </a:ext>
            </a:extLst>
          </p:cNvPr>
          <p:cNvSpPr txBox="1"/>
          <p:nvPr/>
        </p:nvSpPr>
        <p:spPr>
          <a:xfrm>
            <a:off x="1023902" y="1214422"/>
            <a:ext cx="10144196" cy="5746766"/>
          </a:xfrm>
          <a:prstGeom prst="rect">
            <a:avLst/>
          </a:prstGeom>
          <a:noFill/>
        </p:spPr>
        <p:txBody>
          <a:bodyPr wrap="square" rtlCol="0">
            <a:spAutoFit/>
          </a:bodyPr>
          <a:lstStyle/>
          <a:p>
            <a:pPr indent="-457200">
              <a:lnSpc>
                <a:spcPct val="110000"/>
              </a:lnSpc>
            </a:pPr>
            <a:r>
              <a:rPr lang="en-GB" sz="2400" b="1" u="sng" dirty="0">
                <a:latin typeface="Century Gothic" pitchFamily="34" charset="0"/>
              </a:rPr>
              <a:t>What is the performance of the Transformer architecture on predicting the empathetic concern and personal distress scores of reaction comments on news stories?</a:t>
            </a:r>
          </a:p>
          <a:p>
            <a:pPr indent="-457200" algn="ctr">
              <a:lnSpc>
                <a:spcPct val="110000"/>
              </a:lnSpc>
            </a:pPr>
            <a:endParaRPr lang="en-GB" sz="2400" u="sng" dirty="0">
              <a:latin typeface="Century Gothic" pitchFamily="34" charset="0"/>
            </a:endParaRPr>
          </a:p>
          <a:p>
            <a:pPr marL="457200" indent="-457200">
              <a:lnSpc>
                <a:spcPct val="110000"/>
              </a:lnSpc>
              <a:buFont typeface="+mj-lt"/>
              <a:buAutoNum type="arabicPeriod"/>
            </a:pPr>
            <a:r>
              <a:rPr lang="en-GB" sz="2400" dirty="0">
                <a:latin typeface="Century Gothic" pitchFamily="34" charset="0"/>
              </a:rPr>
              <a:t>Dataset with comments of users on News stories and their self-evaluation.</a:t>
            </a:r>
          </a:p>
          <a:p>
            <a:pPr marL="457200" indent="-457200">
              <a:lnSpc>
                <a:spcPct val="110000"/>
              </a:lnSpc>
              <a:buFont typeface="+mj-lt"/>
              <a:buAutoNum type="arabicPeriod"/>
            </a:pPr>
            <a:r>
              <a:rPr lang="en-GB" sz="2400" dirty="0">
                <a:latin typeface="Century Gothic" pitchFamily="34" charset="0"/>
              </a:rPr>
              <a:t>Empathy theory of Batson - empathetic concern and personal distress.</a:t>
            </a:r>
          </a:p>
          <a:p>
            <a:pPr marL="457200" indent="-457200">
              <a:lnSpc>
                <a:spcPct val="110000"/>
              </a:lnSpc>
              <a:buFont typeface="+mj-lt"/>
              <a:buAutoNum type="arabicPeriod"/>
            </a:pPr>
            <a:r>
              <a:rPr lang="en-GB" sz="2400" dirty="0">
                <a:latin typeface="Century Gothic" pitchFamily="34" charset="0"/>
              </a:rPr>
              <a:t>Small number of samples – 1860:</a:t>
            </a:r>
          </a:p>
          <a:p>
            <a:pPr marL="914400" lvl="1" indent="-457200">
              <a:lnSpc>
                <a:spcPct val="110000"/>
              </a:lnSpc>
              <a:buFont typeface="Wingdings" pitchFamily="2" charset="2"/>
              <a:buChar char="§"/>
            </a:pPr>
            <a:r>
              <a:rPr lang="en-GB" sz="2400" dirty="0">
                <a:latin typeface="Century Gothic" pitchFamily="34" charset="0"/>
              </a:rPr>
              <a:t>Data augmentation methods.</a:t>
            </a:r>
          </a:p>
          <a:p>
            <a:pPr marL="1371600" lvl="2" indent="-457200">
              <a:lnSpc>
                <a:spcPct val="110000"/>
              </a:lnSpc>
              <a:buFont typeface="+mj-lt"/>
              <a:buAutoNum type="alphaLcParenR"/>
            </a:pPr>
            <a:r>
              <a:rPr lang="en-GB" sz="2400" dirty="0">
                <a:latin typeface="Century Gothic" pitchFamily="34" charset="0"/>
              </a:rPr>
              <a:t>Easy data augmentation</a:t>
            </a:r>
          </a:p>
          <a:p>
            <a:pPr marL="1371600" lvl="2" indent="-457200">
              <a:lnSpc>
                <a:spcPct val="110000"/>
              </a:lnSpc>
              <a:buFont typeface="+mj-lt"/>
              <a:buAutoNum type="alphaLcParenR"/>
            </a:pPr>
            <a:r>
              <a:rPr lang="en-GB" sz="2400" dirty="0">
                <a:latin typeface="Century Gothic" pitchFamily="34" charset="0"/>
              </a:rPr>
              <a:t>Back-translation</a:t>
            </a:r>
          </a:p>
          <a:p>
            <a:pPr marL="1371600" lvl="2" indent="-457200">
              <a:lnSpc>
                <a:spcPct val="110000"/>
              </a:lnSpc>
              <a:buFont typeface="+mj-lt"/>
              <a:buAutoNum type="alphaLcParenR"/>
            </a:pPr>
            <a:r>
              <a:rPr lang="en-US" sz="2400" dirty="0">
                <a:latin typeface="Century Gothic" pitchFamily="34" charset="0"/>
              </a:rPr>
              <a:t>Contextual  word augmentation</a:t>
            </a:r>
          </a:p>
          <a:p>
            <a:pPr indent="-457200" algn="ctr">
              <a:lnSpc>
                <a:spcPct val="110000"/>
              </a:lnSpc>
            </a:pPr>
            <a:endParaRPr lang="x-none" sz="2400" dirty="0">
              <a:latin typeface="Century Gothic" pitchFamily="34" charset="0"/>
            </a:endParaRPr>
          </a:p>
        </p:txBody>
      </p:sp>
      <p:sp>
        <p:nvSpPr>
          <p:cNvPr id="10" name="TextBox 9">
            <a:extLst>
              <a:ext uri="{FF2B5EF4-FFF2-40B4-BE49-F238E27FC236}">
                <a16:creationId xmlns:a16="http://schemas.microsoft.com/office/drawing/2014/main" id="{C634233F-B6B7-4279-BE47-53B36D29CE7C}"/>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8 of 34</a:t>
            </a:r>
            <a:endParaRPr lang="LID4096" sz="1200" dirty="0">
              <a:solidFill>
                <a:schemeClr val="bg1">
                  <a:lumMod val="50000"/>
                </a:schemeClr>
              </a:solidFill>
            </a:endParaRPr>
          </a:p>
        </p:txBody>
      </p:sp>
    </p:spTree>
    <p:extLst>
      <p:ext uri="{BB962C8B-B14F-4D97-AF65-F5344CB8AC3E}">
        <p14:creationId xmlns:p14="http://schemas.microsoft.com/office/powerpoint/2010/main" val="249456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5E7A662F-B33A-4951-89E5-7008B4743A88}"/>
              </a:ext>
            </a:extLst>
          </p:cNvPr>
          <p:cNvSpPr txBox="1">
            <a:spLocks/>
          </p:cNvSpPr>
          <p:nvPr/>
        </p:nvSpPr>
        <p:spPr>
          <a:xfrm>
            <a:off x="1023902" y="1142984"/>
            <a:ext cx="7286676" cy="5092775"/>
          </a:xfrm>
          <a:prstGeom prst="rect">
            <a:avLst/>
          </a:prstGeom>
        </p:spPr>
        <p:txBody>
          <a:bodyPr vert="horz" lIns="91440" tIns="45720" rIns="91440" bIns="45720" rtlCol="0">
            <a:noAutofit/>
          </a:bodyPr>
          <a:lstStyle/>
          <a:p>
            <a:pPr indent="-457200">
              <a:lnSpc>
                <a:spcPct val="110000"/>
              </a:lnSpc>
            </a:pPr>
            <a:r>
              <a:rPr lang="en-US" sz="2400" b="1" dirty="0">
                <a:latin typeface="Century Gothic" pitchFamily="34" charset="0"/>
              </a:rPr>
              <a:t>Situation on empathy</a:t>
            </a:r>
          </a:p>
          <a:p>
            <a:pPr indent="-457200">
              <a:lnSpc>
                <a:spcPct val="110000"/>
              </a:lnSpc>
            </a:pPr>
            <a:endParaRPr lang="en-US" sz="2400" b="1" dirty="0">
              <a:latin typeface="Century Gothic" pitchFamily="34" charset="0"/>
            </a:endParaRPr>
          </a:p>
          <a:p>
            <a:pPr marL="457200" indent="-457200">
              <a:lnSpc>
                <a:spcPct val="110000"/>
              </a:lnSpc>
              <a:buFont typeface="Wingdings" panose="05000000000000000000" pitchFamily="2" charset="2"/>
              <a:buChar char="§"/>
            </a:pPr>
            <a:r>
              <a:rPr lang="en-US" sz="2400" dirty="0">
                <a:latin typeface="Century Gothic" pitchFamily="34" charset="0"/>
              </a:rPr>
              <a:t>Mainly social media for mental health support</a:t>
            </a:r>
          </a:p>
          <a:p>
            <a:pPr marL="457200" indent="-457200">
              <a:lnSpc>
                <a:spcPct val="110000"/>
              </a:lnSpc>
              <a:buFont typeface="Wingdings" panose="05000000000000000000" pitchFamily="2" charset="2"/>
              <a:buChar char="§"/>
            </a:pPr>
            <a:r>
              <a:rPr lang="en-US" sz="2400" dirty="0">
                <a:latin typeface="Century Gothic" pitchFamily="34" charset="0"/>
              </a:rPr>
              <a:t>Characteristics of Twitter reduce bias and extreme views in the comments compared to </a:t>
            </a:r>
            <a:r>
              <a:rPr lang="en-US" sz="2400" dirty="0" err="1">
                <a:latin typeface="Century Gothic" pitchFamily="34" charset="0"/>
              </a:rPr>
              <a:t>Reddit</a:t>
            </a:r>
            <a:r>
              <a:rPr lang="en-US" sz="2400" dirty="0">
                <a:latin typeface="Century Gothic" pitchFamily="34" charset="0"/>
              </a:rPr>
              <a:t> (</a:t>
            </a:r>
            <a:r>
              <a:rPr lang="en-US" sz="2400" dirty="0" err="1">
                <a:latin typeface="Century Gothic" pitchFamily="34" charset="0"/>
              </a:rPr>
              <a:t>Priya</a:t>
            </a:r>
            <a:r>
              <a:rPr lang="en-US" sz="2400" dirty="0">
                <a:latin typeface="Century Gothic" pitchFamily="34" charset="0"/>
              </a:rPr>
              <a:t> 2018).</a:t>
            </a:r>
          </a:p>
          <a:p>
            <a:pPr indent="-457200">
              <a:lnSpc>
                <a:spcPct val="110000"/>
              </a:lnSpc>
            </a:pPr>
            <a:endParaRPr lang="en-US" sz="2400" dirty="0">
              <a:latin typeface="Century Gothic" pitchFamily="34" charset="0"/>
            </a:endParaRPr>
          </a:p>
        </p:txBody>
      </p:sp>
      <p:sp>
        <p:nvSpPr>
          <p:cNvPr id="9" name="TextBox 3">
            <a:extLst>
              <a:ext uri="{FF2B5EF4-FFF2-40B4-BE49-F238E27FC236}">
                <a16:creationId xmlns:a16="http://schemas.microsoft.com/office/drawing/2014/main" id="{9DAECB78-2435-404E-AC17-A626B255B6AE}"/>
              </a:ext>
            </a:extLst>
          </p:cNvPr>
          <p:cNvSpPr txBox="1"/>
          <p:nvPr/>
        </p:nvSpPr>
        <p:spPr>
          <a:xfrm rot="16200000">
            <a:off x="-1425259" y="2593517"/>
            <a:ext cx="3219855" cy="461665"/>
          </a:xfrm>
          <a:prstGeom prst="rect">
            <a:avLst/>
          </a:prstGeom>
          <a:noFill/>
        </p:spPr>
        <p:txBody>
          <a:bodyPr wrap="square" rtlCol="0">
            <a:spAutoFit/>
          </a:bodyPr>
          <a:lstStyle/>
          <a:p>
            <a:r>
              <a:rPr lang="en-US" sz="2400" b="1" dirty="0">
                <a:latin typeface="Century Gothic" pitchFamily="34" charset="0"/>
              </a:rPr>
              <a:t>Introduction</a:t>
            </a:r>
            <a:endParaRPr lang="x-none" sz="2400" b="1" dirty="0">
              <a:latin typeface="Century Gothic" pitchFamily="34" charset="0"/>
            </a:endParaRPr>
          </a:p>
        </p:txBody>
      </p:sp>
      <p:sp>
        <p:nvSpPr>
          <p:cNvPr id="10" name="Title 1">
            <a:extLst>
              <a:ext uri="{FF2B5EF4-FFF2-40B4-BE49-F238E27FC236}">
                <a16:creationId xmlns:a16="http://schemas.microsoft.com/office/drawing/2014/main" id="{63F34438-DB6F-4A75-97AE-0F28AE1AD178}"/>
              </a:ext>
            </a:extLst>
          </p:cNvPr>
          <p:cNvSpPr txBox="1">
            <a:spLocks/>
          </p:cNvSpPr>
          <p:nvPr/>
        </p:nvSpPr>
        <p:spPr>
          <a:xfrm>
            <a:off x="985118" y="653040"/>
            <a:ext cx="8825658" cy="63282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sz="4000" b="1" dirty="0">
                <a:effectLst>
                  <a:outerShdw blurRad="38100" dist="38100" dir="2700000" algn="tl">
                    <a:srgbClr val="000000">
                      <a:alpha val="43137"/>
                    </a:srgbClr>
                  </a:outerShdw>
                </a:effectLst>
                <a:latin typeface="Century Gothic" pitchFamily="34" charset="0"/>
              </a:rPr>
              <a:t>Social media</a:t>
            </a:r>
            <a:endParaRPr lang="x-none" sz="4000" b="1" dirty="0">
              <a:effectLst>
                <a:outerShdw blurRad="38100" dist="38100" dir="2700000" algn="tl">
                  <a:srgbClr val="000000">
                    <a:alpha val="43137"/>
                  </a:srgbClr>
                </a:outerShdw>
              </a:effectLst>
              <a:latin typeface="Century Gothic" pitchFamily="34" charset="0"/>
            </a:endParaRPr>
          </a:p>
        </p:txBody>
      </p:sp>
      <p:sp>
        <p:nvSpPr>
          <p:cNvPr id="11" name="Rectangle 5">
            <a:extLst>
              <a:ext uri="{FF2B5EF4-FFF2-40B4-BE49-F238E27FC236}">
                <a16:creationId xmlns:a16="http://schemas.microsoft.com/office/drawing/2014/main" id="{4E8CF575-33E4-4B95-9AE1-C31614137611}"/>
              </a:ext>
            </a:extLst>
          </p:cNvPr>
          <p:cNvSpPr/>
          <p:nvPr/>
        </p:nvSpPr>
        <p:spPr>
          <a:xfrm>
            <a:off x="1" y="0"/>
            <a:ext cx="315685"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3" name="22 - Ορθογώνιο"/>
          <p:cNvSpPr/>
          <p:nvPr/>
        </p:nvSpPr>
        <p:spPr>
          <a:xfrm>
            <a:off x="8953520" y="4857760"/>
            <a:ext cx="3238480" cy="200024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13" name="Straight Connector 17">
            <a:extLst>
              <a:ext uri="{FF2B5EF4-FFF2-40B4-BE49-F238E27FC236}">
                <a16:creationId xmlns:a16="http://schemas.microsoft.com/office/drawing/2014/main" id="{822CD680-669F-4207-AC18-3F69239995C5}"/>
              </a:ext>
            </a:extLst>
          </p:cNvPr>
          <p:cNvCxnSpPr>
            <a:cxnSpLocks/>
          </p:cNvCxnSpPr>
          <p:nvPr/>
        </p:nvCxnSpPr>
        <p:spPr>
          <a:xfrm>
            <a:off x="7216475" y="1000108"/>
            <a:ext cx="2451425" cy="1"/>
          </a:xfrm>
          <a:prstGeom prst="line">
            <a:avLst/>
          </a:prstGeom>
          <a:ln w="5715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BF2E539-B3DB-419A-AA16-A5CFD8242F5C}"/>
              </a:ext>
            </a:extLst>
          </p:cNvPr>
          <p:cNvSpPr txBox="1"/>
          <p:nvPr/>
        </p:nvSpPr>
        <p:spPr>
          <a:xfrm>
            <a:off x="9840416" y="116632"/>
            <a:ext cx="1994623" cy="276999"/>
          </a:xfrm>
          <a:prstGeom prst="rect">
            <a:avLst/>
          </a:prstGeom>
          <a:noFill/>
        </p:spPr>
        <p:txBody>
          <a:bodyPr wrap="square" rtlCol="0">
            <a:spAutoFit/>
          </a:bodyPr>
          <a:lstStyle/>
          <a:p>
            <a:r>
              <a:rPr lang="en-US" sz="1200" dirty="0">
                <a:solidFill>
                  <a:schemeClr val="bg1">
                    <a:lumMod val="50000"/>
                  </a:schemeClr>
                </a:solidFill>
              </a:rPr>
              <a:t>Slide 9 of 34</a:t>
            </a:r>
            <a:endParaRPr lang="LID4096" sz="1200" dirty="0">
              <a:solidFill>
                <a:schemeClr val="bg1">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4502</Words>
  <Application>Microsoft Office PowerPoint</Application>
  <PresentationFormat>Widescreen</PresentationFormat>
  <Paragraphs>491</Paragraphs>
  <Slides>34</Slides>
  <Notes>33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Calibri</vt:lpstr>
      <vt:lpstr>Calibri Light</vt:lpstr>
      <vt:lpstr>Century Gothic</vt:lpstr>
      <vt:lpstr>CMR12</vt:lpstr>
      <vt:lpstr>Gill Sans MT</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nikos bentis</dc:creator>
  <cp:lastModifiedBy>nikos bentis</cp:lastModifiedBy>
  <cp:revision>94</cp:revision>
  <dcterms:created xsi:type="dcterms:W3CDTF">2021-07-18T11:50:54Z</dcterms:created>
  <dcterms:modified xsi:type="dcterms:W3CDTF">2021-07-21T20:38:48Z</dcterms:modified>
</cp:coreProperties>
</file>