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18" r:id="rId4"/>
  </p:sldMasterIdLst>
  <p:notesMasterIdLst>
    <p:notesMasterId r:id="rId27"/>
  </p:notesMasterIdLst>
  <p:handoutMasterIdLst>
    <p:handoutMasterId r:id="rId28"/>
  </p:handoutMasterIdLst>
  <p:sldIdLst>
    <p:sldId id="416" r:id="rId5"/>
    <p:sldId id="415" r:id="rId6"/>
    <p:sldId id="414" r:id="rId7"/>
    <p:sldId id="413" r:id="rId8"/>
    <p:sldId id="412" r:id="rId9"/>
    <p:sldId id="411" r:id="rId10"/>
    <p:sldId id="410" r:id="rId11"/>
    <p:sldId id="409" r:id="rId12"/>
    <p:sldId id="408" r:id="rId13"/>
    <p:sldId id="423" r:id="rId14"/>
    <p:sldId id="417" r:id="rId15"/>
    <p:sldId id="418" r:id="rId16"/>
    <p:sldId id="419" r:id="rId17"/>
    <p:sldId id="425" r:id="rId18"/>
    <p:sldId id="407" r:id="rId19"/>
    <p:sldId id="406" r:id="rId20"/>
    <p:sldId id="405" r:id="rId21"/>
    <p:sldId id="404" r:id="rId22"/>
    <p:sldId id="403" r:id="rId23"/>
    <p:sldId id="420" r:id="rId24"/>
    <p:sldId id="422" r:id="rId25"/>
    <p:sldId id="42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FBFBFB"/>
    <a:srgbClr val="FBE5D6"/>
    <a:srgbClr val="44709D"/>
    <a:srgbClr val="DAE3F3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124D39-690C-4011-8E98-B0F6F8C8D111}" v="156" dt="2022-01-23T10:57:41.979"/>
    <p1510:client id="{4934206C-0013-4625-9D36-2311BF019665}" v="98" dt="2022-01-23T11:09:38.2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5349E3-2257-46A2-87AA-98208788B886}" type="datetime1">
              <a:rPr lang="it-IT" noProof="0" smtClean="0"/>
              <a:t>23/01/2022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159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7567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2673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3313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9341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1149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2766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8175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2774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5896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280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4168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2630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4899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3896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551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23 gennaio 2022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843537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23 gennaio 2022</a:t>
            </a:fld>
            <a:endParaRPr lang="it-IT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181563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23 gennaio 2022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99515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23 gennaio 2022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06630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23 gennaio 2022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4923434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23 gennaio 2022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47917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23 gennaio 2022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93412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23 gennaio 2022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968314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23 gennaio 2022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954557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</p:grp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801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quenza tempora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o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6" name="Segnaposto tes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7" name="Segnaposto tes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2" name="Segnaposto tes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3" name="Segnaposto tes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6" name="Segnaposto tes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7" name="Segnaposto tes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8" name="Segnaposto tes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9" name="Segnaposto tes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52BA2D4C-972A-4C69-91F7-61BA2355BE49}" type="datetime4">
              <a:rPr lang="it-IT" noProof="0" smtClean="0">
                <a:latin typeface="+mn-lt"/>
              </a:rPr>
              <a:t>23 gennaio 2022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34662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23 gennaio 2022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6176849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epi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  <p:sp>
          <p:nvSpPr>
            <p:cNvPr id="18" name="Figura a mano libera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</p:grp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tes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Segnaposto tes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9C67B196-5FCD-421F-B5BA-95F06726A1A9}" type="datetime4">
              <a:rPr lang="it-IT" noProof="0" smtClean="0">
                <a:latin typeface="+mn-lt"/>
              </a:rPr>
              <a:t>23 gennaio 2022</a:t>
            </a:fld>
            <a:endParaRPr lang="it-IT" noProof="0">
              <a:latin typeface="+mn-lt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173613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ine del gior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</p:grpSp>
      <p:sp>
        <p:nvSpPr>
          <p:cNvPr id="12" name="Tito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egnaposto tes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5" name="Segnaposto tes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egnaposto tes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egnaposto tes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egnaposto tes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Segnaposto tes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3AE24FE1-1FB1-4CCE-8AE0-20974EE52244}" type="datetime4">
              <a:rPr lang="it-IT" noProof="0" smtClean="0">
                <a:latin typeface="+mn-lt"/>
              </a:rPr>
              <a:t>23 gennaio 2022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  <p:sp>
          <p:nvSpPr>
            <p:cNvPr id="19" name="Figura a mano libera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</p:grpSp>
      <p:sp>
        <p:nvSpPr>
          <p:cNvPr id="14" name="Segnaposto immagine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D4FC45D6-6DD7-454C-8347-13F10006374F}" type="datetime4">
              <a:rPr lang="it-IT" noProof="0" smtClean="0">
                <a:latin typeface="+mn-lt"/>
              </a:rPr>
              <a:t>23 gennaio 2022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23 gennaio 2022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27221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23 gennaio 2022</a:t>
            </a:fld>
            <a:endParaRPr lang="it-IT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905525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23 gennaio 2022</a:t>
            </a:fld>
            <a:endParaRPr lang="it-IT" noProof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014179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23 gennaio 2022</a:t>
            </a:fld>
            <a:endParaRPr lang="it-IT" noProof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9113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23 gennaio 2022</a:t>
            </a:fld>
            <a:endParaRPr lang="it-IT" noProof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1441677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23 gennaio 2022</a:t>
            </a:fld>
            <a:endParaRPr lang="it-IT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94130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23 gennaio 2022</a:t>
            </a:fld>
            <a:endParaRPr lang="it-IT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363839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8057A85-AB1C-4034-8542-1913E4094AA8}" type="datetime4">
              <a:rPr lang="it-IT" noProof="0" smtClean="0">
                <a:latin typeface="+mn-lt"/>
              </a:rPr>
              <a:t>23 gennaio 2022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705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  <p:sldLayoutId id="2147484130" r:id="rId12"/>
    <p:sldLayoutId id="2147484131" r:id="rId13"/>
    <p:sldLayoutId id="2147484132" r:id="rId14"/>
    <p:sldLayoutId id="2147484133" r:id="rId15"/>
    <p:sldLayoutId id="2147484134" r:id="rId16"/>
    <p:sldLayoutId id="2147484135" r:id="rId17"/>
    <p:sldLayoutId id="2147484136" r:id="rId18"/>
    <p:sldLayoutId id="2147484137" r:id="rId19"/>
    <p:sldLayoutId id="2147484145" r:id="rId20"/>
    <p:sldLayoutId id="2147483693" r:id="rId21"/>
    <p:sldLayoutId id="2147483671" r:id="rId2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0.sv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svg"/><Relationship Id="rId4" Type="http://schemas.openxmlformats.org/officeDocument/2006/relationships/image" Target="../media/image48.svg"/><Relationship Id="rId9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gi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814" y="2049267"/>
            <a:ext cx="7470796" cy="1835311"/>
          </a:xfrm>
        </p:spPr>
        <p:txBody>
          <a:bodyPr rtlCol="0"/>
          <a:lstStyle/>
          <a:p>
            <a:pPr rtl="0"/>
            <a:r>
              <a:rPr lang="en-US" sz="4000">
                <a:solidFill>
                  <a:schemeClr val="tx1"/>
                </a:solidFill>
              </a:rPr>
              <a:t>Project presentation</a:t>
            </a:r>
            <a:endParaRPr lang="it-IT" sz="4000">
              <a:solidFill>
                <a:schemeClr val="tx1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1040542"/>
          </a:xfrm>
        </p:spPr>
        <p:txBody>
          <a:bodyPr rtlCol="0"/>
          <a:lstStyle/>
          <a:p>
            <a:pPr rtl="0"/>
            <a:r>
              <a:rPr lang="it-IT">
                <a:solidFill>
                  <a:schemeClr val="tx1"/>
                </a:solidFill>
                <a:latin typeface="+mj-lt"/>
              </a:rPr>
              <a:t>Data mining </a:t>
            </a:r>
            <a:r>
              <a:rPr lang="it-IT" err="1">
                <a:solidFill>
                  <a:schemeClr val="tx1"/>
                </a:solidFill>
                <a:latin typeface="+mj-lt"/>
              </a:rPr>
              <a:t>presentation</a:t>
            </a:r>
            <a:r>
              <a:rPr lang="it-IT">
                <a:solidFill>
                  <a:schemeClr val="tx1"/>
                </a:solidFill>
              </a:rPr>
              <a:t> Group 14</a:t>
            </a:r>
          </a:p>
          <a:p>
            <a:pPr rtl="0"/>
            <a:r>
              <a:rPr lang="it-IT">
                <a:solidFill>
                  <a:schemeClr val="tx1"/>
                </a:solidFill>
              </a:rPr>
              <a:t>Dalla Noce Niko, Lombardi Giuseppe, Ristori Alessandro</a:t>
            </a:r>
          </a:p>
          <a:p>
            <a:pPr rtl="0"/>
            <a:r>
              <a:rPr lang="it-IT">
                <a:solidFill>
                  <a:schemeClr val="tx1"/>
                </a:solidFill>
              </a:rPr>
              <a:t>25 gennaio 2022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B7C0B5B-AA1E-449C-A4EF-4A4D7CFFA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568" y="3884578"/>
            <a:ext cx="964393" cy="98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2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09086"/>
            <a:ext cx="4264542" cy="92044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it-IT" sz="4000"/>
              <a:t>Clustering </a:t>
            </a:r>
            <a:r>
              <a:rPr lang="it-IT" sz="4000" err="1"/>
              <a:t>analysis</a:t>
            </a:r>
            <a:r>
              <a:rPr lang="it-IT" sz="4000"/>
              <a:t>:</a:t>
            </a:r>
            <a:br>
              <a:rPr lang="it-IT" sz="3200"/>
            </a:br>
            <a:r>
              <a:rPr lang="it-IT" sz="3200"/>
              <a:t>K-</a:t>
            </a:r>
            <a:r>
              <a:rPr lang="it-IT" sz="3200" err="1"/>
              <a:t>Means</a:t>
            </a:r>
            <a:endParaRPr lang="it-IT" sz="320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10</a:t>
            </a:fld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4876887-37E9-4783-94C9-1C5D297B8FB5}"/>
              </a:ext>
            </a:extLst>
          </p:cNvPr>
          <p:cNvSpPr txBox="1"/>
          <p:nvPr/>
        </p:nvSpPr>
        <p:spPr>
          <a:xfrm>
            <a:off x="952500" y="2018843"/>
            <a:ext cx="5412152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We </a:t>
            </a:r>
            <a:r>
              <a:rPr lang="en-GB" sz="1600" b="1"/>
              <a:t>normalize the numerical features by using their z-score </a:t>
            </a:r>
            <a:r>
              <a:rPr lang="en-GB" sz="1600"/>
              <a:t>by the </a:t>
            </a:r>
            <a:r>
              <a:rPr lang="en-GB" sz="1600" i="1" err="1"/>
              <a:t>StandardScaler</a:t>
            </a:r>
            <a:r>
              <a:rPr lang="en-GB" sz="1600"/>
              <a:t> from scikit-learn.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We then tried </a:t>
            </a:r>
            <a:r>
              <a:rPr lang="en-GB" sz="1600" b="1"/>
              <a:t>k-means on three different sets of features</a:t>
            </a:r>
            <a:r>
              <a:rPr lang="en-GB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For each of one the </a:t>
            </a:r>
            <a:r>
              <a:rPr lang="en-GB" sz="1600" b="1"/>
              <a:t>sets we found the best k value </a:t>
            </a:r>
            <a:r>
              <a:rPr lang="en-GB" sz="1600"/>
              <a:t>(number of clusters) by using the </a:t>
            </a:r>
            <a:r>
              <a:rPr lang="en-GB" sz="1600" b="1"/>
              <a:t>elbow rule on the SSE </a:t>
            </a:r>
            <a:r>
              <a:rPr lang="en-GB" sz="1600"/>
              <a:t>and by looking at the </a:t>
            </a:r>
            <a:r>
              <a:rPr lang="en-GB" sz="1600" b="1"/>
              <a:t>Silhouette and Davies-Bouldin scores</a:t>
            </a:r>
            <a:r>
              <a:rPr lang="en-GB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We then </a:t>
            </a:r>
            <a:r>
              <a:rPr lang="en-GB" sz="1600" b="1"/>
              <a:t>chose the set of features</a:t>
            </a:r>
            <a:r>
              <a:rPr lang="en-GB" sz="1600"/>
              <a:t> which we thought had clustering results that could be </a:t>
            </a:r>
            <a:r>
              <a:rPr lang="en-GB" sz="1600" b="1"/>
              <a:t>easier to understand </a:t>
            </a:r>
            <a:r>
              <a:rPr lang="en-GB" sz="1600"/>
              <a:t>for those that don’t follow the sport.</a:t>
            </a:r>
            <a:endParaRPr lang="it-IT" sz="16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E83EB7-86EB-4B1C-9E98-4C5B816E6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198" y="1195392"/>
            <a:ext cx="3763849" cy="503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688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09086"/>
            <a:ext cx="4264542" cy="92044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it-IT" sz="4000"/>
              <a:t>Clustering </a:t>
            </a:r>
            <a:r>
              <a:rPr lang="it-IT" sz="4000" err="1"/>
              <a:t>analysis</a:t>
            </a:r>
            <a:r>
              <a:rPr lang="it-IT" sz="4000"/>
              <a:t>:</a:t>
            </a:r>
            <a:br>
              <a:rPr lang="it-IT" sz="3200"/>
            </a:br>
            <a:r>
              <a:rPr lang="it-IT" sz="3200"/>
              <a:t>K-</a:t>
            </a:r>
            <a:r>
              <a:rPr lang="it-IT" sz="3200" err="1"/>
              <a:t>Means</a:t>
            </a:r>
            <a:endParaRPr lang="it-IT" sz="320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11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36C34B8-ED4E-4358-9271-9E30C4136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58" y="4285881"/>
            <a:ext cx="3006041" cy="170884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942A106-70E2-4A5E-A1B6-85BB609F50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81" y="2110499"/>
            <a:ext cx="2974618" cy="200953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CBD6F9DC-E686-45A3-925A-D1BBC4DD02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343" y="2110499"/>
            <a:ext cx="3008042" cy="2009539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6A0E9A9A-4515-4127-A191-F4FF52B9E8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0343" y="4320273"/>
            <a:ext cx="3006041" cy="1708849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7C3DC118-6B51-47DF-ACD2-A0A347576B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6865" y="4277345"/>
            <a:ext cx="2937215" cy="1708849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87EFBD52-6924-44AD-BFBA-4EAB07ADC0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809" y="2110499"/>
            <a:ext cx="3044862" cy="2034137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99928B16-BC5E-44F5-807F-AECC6E2FF5EC}"/>
              </a:ext>
            </a:extLst>
          </p:cNvPr>
          <p:cNvSpPr txBox="1"/>
          <p:nvPr/>
        </p:nvSpPr>
        <p:spPr>
          <a:xfrm>
            <a:off x="1614842" y="5940623"/>
            <a:ext cx="1852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/>
              <a:t>[</a:t>
            </a:r>
            <a:r>
              <a:rPr lang="it-IT" sz="1400" b="1" err="1"/>
              <a:t>t_won</a:t>
            </a:r>
            <a:r>
              <a:rPr lang="it-IT" sz="1400" b="1"/>
              <a:t>, </a:t>
            </a:r>
            <a:r>
              <a:rPr lang="it-IT" sz="1400" b="1" err="1"/>
              <a:t>p_wins</a:t>
            </a:r>
            <a:r>
              <a:rPr lang="it-IT" sz="1400" b="1"/>
              <a:t>, </a:t>
            </a:r>
            <a:r>
              <a:rPr lang="it-IT" sz="1400" b="1" err="1"/>
              <a:t>rank</a:t>
            </a:r>
            <a:r>
              <a:rPr lang="it-IT" sz="1400" b="1"/>
              <a:t>] 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23C8830B-8D68-4252-B02C-CB52C4EB742A}"/>
              </a:ext>
            </a:extLst>
          </p:cNvPr>
          <p:cNvSpPr txBox="1"/>
          <p:nvPr/>
        </p:nvSpPr>
        <p:spPr>
          <a:xfrm>
            <a:off x="4448471" y="5954811"/>
            <a:ext cx="310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[</a:t>
            </a:r>
            <a:r>
              <a:rPr lang="it-IT" sz="1400" err="1"/>
              <a:t>p_w_Hard</a:t>
            </a:r>
            <a:r>
              <a:rPr lang="it-IT" sz="1400"/>
              <a:t>, </a:t>
            </a:r>
            <a:r>
              <a:rPr lang="it-IT" sz="1400" err="1"/>
              <a:t>p_w_Clay</a:t>
            </a:r>
            <a:r>
              <a:rPr lang="it-IT" sz="1400"/>
              <a:t>, </a:t>
            </a:r>
            <a:r>
              <a:rPr lang="it-IT" sz="1400" err="1"/>
              <a:t>p_w_Grass</a:t>
            </a:r>
            <a:r>
              <a:rPr lang="it-IT" sz="1400"/>
              <a:t>] 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D4282CA4-0B85-4E38-961B-F17CBF6675C3}"/>
              </a:ext>
            </a:extLst>
          </p:cNvPr>
          <p:cNvSpPr txBox="1"/>
          <p:nvPr/>
        </p:nvSpPr>
        <p:spPr>
          <a:xfrm>
            <a:off x="7168839" y="5927301"/>
            <a:ext cx="3605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[</a:t>
            </a:r>
            <a:r>
              <a:rPr lang="it-IT" sz="1400" err="1"/>
              <a:t>p_aces</a:t>
            </a:r>
            <a:r>
              <a:rPr lang="it-IT" sz="1400"/>
              <a:t>, </a:t>
            </a:r>
            <a:r>
              <a:rPr lang="it-IT" sz="1400" err="1"/>
              <a:t>p_df</a:t>
            </a:r>
            <a:r>
              <a:rPr lang="it-IT" sz="1400"/>
              <a:t>, p_1st_in, p_1st_won, p_2nd_won] </a:t>
            </a:r>
          </a:p>
        </p:txBody>
      </p:sp>
    </p:spTree>
    <p:extLst>
      <p:ext uri="{BB962C8B-B14F-4D97-AF65-F5344CB8AC3E}">
        <p14:creationId xmlns:p14="http://schemas.microsoft.com/office/powerpoint/2010/main" val="3579133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09086"/>
            <a:ext cx="4264542" cy="92044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it-IT" sz="4000"/>
              <a:t>Clustering </a:t>
            </a:r>
            <a:r>
              <a:rPr lang="it-IT" sz="4000" err="1"/>
              <a:t>analysis</a:t>
            </a:r>
            <a:r>
              <a:rPr lang="it-IT" sz="4000"/>
              <a:t>:</a:t>
            </a:r>
            <a:br>
              <a:rPr lang="it-IT" sz="3200"/>
            </a:br>
            <a:r>
              <a:rPr lang="it-IT" sz="3200" err="1"/>
              <a:t>DBScan</a:t>
            </a:r>
            <a:endParaRPr lang="it-IT" sz="320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12</a:t>
            </a:fld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9789F34-3178-4D47-843C-0B9174261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157" y="3735363"/>
            <a:ext cx="3913847" cy="247493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3FD23EC-1B62-4E6A-9754-6544B2F3C3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042" y="1463444"/>
            <a:ext cx="5307101" cy="227186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88F0CA7-84AE-4ED1-9778-D68F859E7D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901" y="3750657"/>
            <a:ext cx="3578256" cy="249774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1FDA7A-BD40-4D83-917F-B069CDBA1873}"/>
              </a:ext>
            </a:extLst>
          </p:cNvPr>
          <p:cNvSpPr txBox="1"/>
          <p:nvPr/>
        </p:nvSpPr>
        <p:spPr>
          <a:xfrm>
            <a:off x="952500" y="2018843"/>
            <a:ext cx="42645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We did a </a:t>
            </a:r>
            <a:r>
              <a:rPr lang="en-GB" sz="1600" b="1"/>
              <a:t>grid search </a:t>
            </a:r>
            <a:r>
              <a:rPr lang="en-GB" sz="1600"/>
              <a:t>for finding the </a:t>
            </a:r>
            <a:r>
              <a:rPr lang="en-GB" sz="1600" b="1"/>
              <a:t>best value of eps and </a:t>
            </a:r>
            <a:r>
              <a:rPr lang="en-GB" sz="1600" b="1" err="1"/>
              <a:t>min_samples</a:t>
            </a:r>
            <a:r>
              <a:rPr lang="en-GB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We then </a:t>
            </a:r>
            <a:r>
              <a:rPr lang="en-GB" sz="1600" b="1"/>
              <a:t>applied </a:t>
            </a:r>
            <a:r>
              <a:rPr lang="en-GB" sz="1600" b="1" err="1"/>
              <a:t>DBScan</a:t>
            </a:r>
            <a:r>
              <a:rPr lang="en-GB" sz="1600" b="1"/>
              <a:t> on the </a:t>
            </a:r>
            <a:r>
              <a:rPr lang="en-GB" sz="1600" b="1" err="1"/>
              <a:t>dataframe</a:t>
            </a:r>
            <a:r>
              <a:rPr lang="en-GB" sz="1600" b="1"/>
              <a:t> previously chosen</a:t>
            </a:r>
            <a:r>
              <a:rPr lang="en-GB" sz="1600"/>
              <a:t> during K-Means.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F74B181-E417-4AB9-9DAF-EA855B2A07A3}"/>
              </a:ext>
            </a:extLst>
          </p:cNvPr>
          <p:cNvSpPr txBox="1"/>
          <p:nvPr/>
        </p:nvSpPr>
        <p:spPr>
          <a:xfrm>
            <a:off x="952500" y="3515719"/>
            <a:ext cx="27274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The </a:t>
            </a:r>
            <a:r>
              <a:rPr lang="en-GB" sz="1600" b="1" dirty="0"/>
              <a:t>results are really underwhelming</a:t>
            </a:r>
            <a:r>
              <a:rPr lang="en-GB" sz="1600" dirty="0"/>
              <a:t>, all the players fall in the </a:t>
            </a:r>
            <a:r>
              <a:rPr lang="en-GB" sz="1600" b="1" dirty="0"/>
              <a:t>same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The noise points are the best and worst players plus some players that have done some exploits </a:t>
            </a:r>
            <a:r>
              <a:rPr lang="en-GB" sz="1600" dirty="0"/>
              <a:t>(like winning minor tournaments).</a:t>
            </a:r>
          </a:p>
          <a:p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661994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09086"/>
            <a:ext cx="4264542" cy="92044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it-IT" sz="4000"/>
              <a:t>Clustering </a:t>
            </a:r>
            <a:r>
              <a:rPr lang="it-IT" sz="4000" err="1"/>
              <a:t>analysis</a:t>
            </a:r>
            <a:r>
              <a:rPr lang="it-IT" sz="4000"/>
              <a:t>:</a:t>
            </a:r>
            <a:br>
              <a:rPr lang="it-IT" sz="3200"/>
            </a:br>
            <a:r>
              <a:rPr lang="it-IT" sz="3200" err="1"/>
              <a:t>Hierarchical</a:t>
            </a:r>
            <a:r>
              <a:rPr lang="it-IT" sz="3200"/>
              <a:t> clustering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13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8DBB8FF-5E09-4DC0-814D-2C9A1FF5C58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203" y="2463166"/>
            <a:ext cx="2555526" cy="137372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2A15E31-742C-4242-9AA8-AA13BC3F4433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203" y="3920190"/>
            <a:ext cx="2555526" cy="187418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831124D-455C-4588-AF19-7B95E8FB86C0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45" y="2463166"/>
            <a:ext cx="2554189" cy="137372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95157DC-AF16-4688-A57B-95189BE59F7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45" y="3946388"/>
            <a:ext cx="2555526" cy="187529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F51E55E5-7C3B-4D07-86BC-CBE237C47E4C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405" y="3946387"/>
            <a:ext cx="2554189" cy="187529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6E2717BB-47FF-4029-B5A3-39992ED47DCB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405" y="2463166"/>
            <a:ext cx="2554189" cy="1373722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9FEFC5F8-BACB-4077-82DE-2FB40D98A2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363" y="2464579"/>
            <a:ext cx="2585764" cy="1322406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DA09D959-13DC-4903-B701-4125A64724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975" y="3920828"/>
            <a:ext cx="2619462" cy="1851038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AA1AAFCE-DA57-406F-9E8A-E20FAD9AD7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82364" y="1063622"/>
            <a:ext cx="3429000" cy="990600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7FA3DF9-4B69-47AF-883E-3352677EADA4}"/>
              </a:ext>
            </a:extLst>
          </p:cNvPr>
          <p:cNvSpPr txBox="1"/>
          <p:nvPr/>
        </p:nvSpPr>
        <p:spPr>
          <a:xfrm>
            <a:off x="1036948" y="5821679"/>
            <a:ext cx="10133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/>
              <a:t>Some </a:t>
            </a:r>
            <a:r>
              <a:rPr lang="it-IT" sz="1600" b="1" err="1"/>
              <a:t>similar</a:t>
            </a:r>
            <a:r>
              <a:rPr lang="it-IT" sz="1600" b="1"/>
              <a:t> </a:t>
            </a:r>
            <a:r>
              <a:rPr lang="it-IT" sz="1600" b="1" err="1"/>
              <a:t>results</a:t>
            </a:r>
            <a:r>
              <a:rPr lang="it-IT" sz="1600" b="1"/>
              <a:t> to K-</a:t>
            </a:r>
            <a:r>
              <a:rPr lang="it-IT" sz="1600" b="1" err="1"/>
              <a:t>Means</a:t>
            </a:r>
            <a:r>
              <a:rPr lang="it-IT" sz="1600" b="1"/>
              <a:t> </a:t>
            </a:r>
            <a:r>
              <a:rPr lang="it-IT" sz="1600"/>
              <a:t>and some </a:t>
            </a:r>
            <a:r>
              <a:rPr lang="it-IT" sz="1600" b="1" err="1"/>
              <a:t>extremely</a:t>
            </a:r>
            <a:r>
              <a:rPr lang="it-IT" sz="1600" b="1"/>
              <a:t> strange </a:t>
            </a:r>
            <a:r>
              <a:rPr lang="it-IT" sz="1600" b="1" err="1"/>
              <a:t>one</a:t>
            </a:r>
            <a:r>
              <a:rPr lang="it-IT" sz="1600" err="1"/>
              <a:t>s</a:t>
            </a:r>
            <a:r>
              <a:rPr lang="it-IT" sz="1600"/>
              <a:t>. </a:t>
            </a:r>
            <a:r>
              <a:rPr lang="it-IT" sz="1600" err="1"/>
              <a:t>We’ve</a:t>
            </a:r>
            <a:r>
              <a:rPr lang="it-IT" sz="1600"/>
              <a:t> </a:t>
            </a:r>
            <a:r>
              <a:rPr lang="it-IT" sz="1600" b="1" err="1"/>
              <a:t>learnt</a:t>
            </a:r>
            <a:r>
              <a:rPr lang="it-IT" sz="1600" b="1"/>
              <a:t> to </a:t>
            </a:r>
            <a:r>
              <a:rPr lang="it-IT" sz="1600" b="1" err="1"/>
              <a:t>not</a:t>
            </a:r>
            <a:r>
              <a:rPr lang="it-IT" sz="1600" b="1"/>
              <a:t> trust the Silhouette </a:t>
            </a:r>
            <a:r>
              <a:rPr lang="it-IT" sz="1600"/>
              <a:t>alone.</a:t>
            </a:r>
          </a:p>
        </p:txBody>
      </p:sp>
    </p:spTree>
    <p:extLst>
      <p:ext uri="{BB962C8B-B14F-4D97-AF65-F5344CB8AC3E}">
        <p14:creationId xmlns:p14="http://schemas.microsoft.com/office/powerpoint/2010/main" val="4112377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09086"/>
            <a:ext cx="4264542" cy="92044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it-IT" sz="4000"/>
              <a:t>Clustering </a:t>
            </a:r>
            <a:r>
              <a:rPr lang="it-IT" sz="4000" err="1"/>
              <a:t>analysis</a:t>
            </a:r>
            <a:r>
              <a:rPr lang="it-IT" sz="4000"/>
              <a:t>:</a:t>
            </a:r>
            <a:br>
              <a:rPr lang="it-IT" sz="3200"/>
            </a:br>
            <a:r>
              <a:rPr lang="it-IT" sz="3200"/>
              <a:t>X-</a:t>
            </a:r>
            <a:r>
              <a:rPr lang="it-IT" sz="3200" err="1"/>
              <a:t>Means</a:t>
            </a:r>
            <a:r>
              <a:rPr lang="it-IT" sz="3200"/>
              <a:t> and SOM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14</a:t>
            </a:fld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1FDA7A-BD40-4D83-917F-B069CDBA1873}"/>
              </a:ext>
            </a:extLst>
          </p:cNvPr>
          <p:cNvSpPr txBox="1"/>
          <p:nvPr/>
        </p:nvSpPr>
        <p:spPr>
          <a:xfrm>
            <a:off x="952500" y="2018843"/>
            <a:ext cx="4264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/>
              <a:t>X-Means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/>
              <a:t>Starts with one cluste</a:t>
            </a:r>
            <a:r>
              <a:rPr lang="en-GB" sz="1600"/>
              <a:t>r and then </a:t>
            </a:r>
            <a:r>
              <a:rPr lang="en-GB" sz="1600" b="1"/>
              <a:t>creates more by splitting at each epoch</a:t>
            </a:r>
            <a:r>
              <a:rPr lang="en-GB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/>
              <a:t>Extremely different results</a:t>
            </a:r>
            <a:r>
              <a:rPr lang="en-GB" sz="1600"/>
              <a:t> between each run.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The players’ are split into </a:t>
            </a:r>
            <a:r>
              <a:rPr lang="en-GB" sz="1600" b="1"/>
              <a:t>more “gradual” clusters.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350EBB-F893-452A-B8E7-6600B0C2D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580" y="1731135"/>
            <a:ext cx="3006502" cy="209864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DE524EF-7FC0-4BA4-85B3-2BF007F97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082" y="2248109"/>
            <a:ext cx="3006502" cy="158166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9B2AF1B-F56E-45D5-8F70-68988D2AAEF5}"/>
              </a:ext>
            </a:extLst>
          </p:cNvPr>
          <p:cNvSpPr txBox="1"/>
          <p:nvPr/>
        </p:nvSpPr>
        <p:spPr>
          <a:xfrm>
            <a:off x="859038" y="4302256"/>
            <a:ext cx="42645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/>
              <a:t>SOM Soft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Uses </a:t>
            </a:r>
            <a:r>
              <a:rPr lang="en-GB" sz="1600" b="1"/>
              <a:t>Self-Organizing Maps</a:t>
            </a:r>
            <a:r>
              <a:rPr lang="en-GB" sz="1600"/>
              <a:t> as means to create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The results are </a:t>
            </a:r>
            <a:r>
              <a:rPr lang="en-GB" sz="1600" b="1"/>
              <a:t>somewhat similar to those obtained by K-Means</a:t>
            </a:r>
            <a:r>
              <a:rPr lang="en-GB" sz="1600"/>
              <a:t>.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EAE92C97-9AB0-4889-997E-55D7509CDD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580" y="3970432"/>
            <a:ext cx="3007689" cy="2099468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233B84F2-5178-4AB4-BDC1-F666F60507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082" y="4467269"/>
            <a:ext cx="3091136" cy="160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58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466DE26-8482-4C08-BA1E-C228D2B3B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err="1"/>
              <a:t>Predictive</a:t>
            </a:r>
            <a:r>
              <a:rPr lang="it-IT" b="1"/>
              <a:t> Analysis</a:t>
            </a:r>
            <a:endParaRPr lang="en-US" b="1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BBC18A-6880-4287-8F2B-3ECA0620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15</a:t>
            </a:fld>
            <a:endParaRPr lang="it-IT" noProof="0">
              <a:latin typeface="+mn-lt"/>
            </a:endParaRPr>
          </a:p>
        </p:txBody>
      </p:sp>
      <p:pic>
        <p:nvPicPr>
          <p:cNvPr id="3" name="Elemento grafico 2" descr="Bivio stradale contorno">
            <a:extLst>
              <a:ext uri="{FF2B5EF4-FFF2-40B4-BE49-F238E27FC236}">
                <a16:creationId xmlns:a16="http://schemas.microsoft.com/office/drawing/2014/main" id="{CBC3BC14-47BD-420B-BE43-69FFD124B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2769" y="3650602"/>
            <a:ext cx="1666461" cy="166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63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09086"/>
            <a:ext cx="4264542" cy="92044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it-IT" sz="4000" err="1"/>
              <a:t>Predictive</a:t>
            </a:r>
            <a:r>
              <a:rPr lang="it-IT" sz="4000"/>
              <a:t> </a:t>
            </a:r>
            <a:r>
              <a:rPr lang="it-IT" sz="4000" err="1"/>
              <a:t>analysis</a:t>
            </a:r>
            <a:r>
              <a:rPr lang="it-IT" sz="4000"/>
              <a:t>:</a:t>
            </a:r>
            <a:br>
              <a:rPr lang="it-IT" sz="3200"/>
            </a:br>
            <a:r>
              <a:rPr lang="it-IT" sz="3200"/>
              <a:t>dataset </a:t>
            </a:r>
            <a:r>
              <a:rPr lang="it-IT" sz="3200" err="1"/>
              <a:t>initialization</a:t>
            </a:r>
            <a:r>
              <a:rPr lang="it-IT" sz="3200"/>
              <a:t>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16</a:t>
            </a:fld>
            <a:endParaRPr lang="it-IT"/>
          </a:p>
        </p:txBody>
      </p:sp>
      <p:pic>
        <p:nvPicPr>
          <p:cNvPr id="4" name="Elemento grafico 3" descr="Database con riempimento a tinta unita">
            <a:extLst>
              <a:ext uri="{FF2B5EF4-FFF2-40B4-BE49-F238E27FC236}">
                <a16:creationId xmlns:a16="http://schemas.microsoft.com/office/drawing/2014/main" id="{6F4B5318-DC9B-40ED-84D4-1E986772F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07808" y="2075766"/>
            <a:ext cx="725673" cy="725673"/>
          </a:xfrm>
          <a:prstGeom prst="rect">
            <a:avLst/>
          </a:prstGeom>
        </p:spPr>
      </p:pic>
      <p:pic>
        <p:nvPicPr>
          <p:cNvPr id="8" name="Elemento grafico 7" descr="Database con riempimento a tinta unita">
            <a:extLst>
              <a:ext uri="{FF2B5EF4-FFF2-40B4-BE49-F238E27FC236}">
                <a16:creationId xmlns:a16="http://schemas.microsoft.com/office/drawing/2014/main" id="{82E5317D-89E4-4FE7-AD44-E0769D158B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36230" y="3147674"/>
            <a:ext cx="654787" cy="654787"/>
          </a:xfrm>
          <a:prstGeom prst="rect">
            <a:avLst/>
          </a:prstGeom>
        </p:spPr>
      </p:pic>
      <p:pic>
        <p:nvPicPr>
          <p:cNvPr id="9" name="Elemento grafico 8" descr="Database con riempimento a tinta unita">
            <a:extLst>
              <a:ext uri="{FF2B5EF4-FFF2-40B4-BE49-F238E27FC236}">
                <a16:creationId xmlns:a16="http://schemas.microsoft.com/office/drawing/2014/main" id="{FD722E83-81AA-41D8-AE6F-51F6BCA51E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05571" y="3011328"/>
            <a:ext cx="527198" cy="527198"/>
          </a:xfrm>
          <a:prstGeom prst="rect">
            <a:avLst/>
          </a:prstGeom>
        </p:spPr>
      </p:pic>
      <p:pic>
        <p:nvPicPr>
          <p:cNvPr id="10" name="Elemento grafico 9" descr="Pesi irregolari con riempimento a tinta unita">
            <a:extLst>
              <a:ext uri="{FF2B5EF4-FFF2-40B4-BE49-F238E27FC236}">
                <a16:creationId xmlns:a16="http://schemas.microsoft.com/office/drawing/2014/main" id="{566C5C00-0BC6-4038-B590-31CF7B1F15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52875" y="3105593"/>
            <a:ext cx="914400" cy="914400"/>
          </a:xfrm>
          <a:prstGeom prst="rect">
            <a:avLst/>
          </a:prstGeom>
        </p:spPr>
      </p:pic>
      <p:pic>
        <p:nvPicPr>
          <p:cNvPr id="12" name="Elemento grafico 11" descr="Pesi irregolari con riempimento a tinta unita">
            <a:extLst>
              <a:ext uri="{FF2B5EF4-FFF2-40B4-BE49-F238E27FC236}">
                <a16:creationId xmlns:a16="http://schemas.microsoft.com/office/drawing/2014/main" id="{7F773005-212B-4812-B07D-E007214A58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02470" y="4277829"/>
            <a:ext cx="914400" cy="914400"/>
          </a:xfrm>
          <a:prstGeom prst="rect">
            <a:avLst/>
          </a:prstGeom>
        </p:spPr>
      </p:pic>
      <p:pic>
        <p:nvPicPr>
          <p:cNvPr id="18" name="Elemento grafico 17" descr="Pesi irregolari con riempimento a tinta unita">
            <a:extLst>
              <a:ext uri="{FF2B5EF4-FFF2-40B4-BE49-F238E27FC236}">
                <a16:creationId xmlns:a16="http://schemas.microsoft.com/office/drawing/2014/main" id="{29B47A5F-D6B7-452F-BAC3-3CDF955ADD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81766" y="4265424"/>
            <a:ext cx="914400" cy="914400"/>
          </a:xfrm>
          <a:prstGeom prst="rect">
            <a:avLst/>
          </a:prstGeom>
        </p:spPr>
      </p:pic>
      <p:pic>
        <p:nvPicPr>
          <p:cNvPr id="19" name="Elemento grafico 18" descr="Database con riempimento a tinta unita">
            <a:extLst>
              <a:ext uri="{FF2B5EF4-FFF2-40B4-BE49-F238E27FC236}">
                <a16:creationId xmlns:a16="http://schemas.microsoft.com/office/drawing/2014/main" id="{56B700EF-7950-4DBB-9A96-58D5F933B0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44009" y="4419252"/>
            <a:ext cx="490085" cy="490085"/>
          </a:xfrm>
          <a:prstGeom prst="rect">
            <a:avLst/>
          </a:prstGeom>
        </p:spPr>
      </p:pic>
      <p:pic>
        <p:nvPicPr>
          <p:cNvPr id="20" name="Elemento grafico 19" descr="Database con riempimento a tinta unita">
            <a:extLst>
              <a:ext uri="{FF2B5EF4-FFF2-40B4-BE49-F238E27FC236}">
                <a16:creationId xmlns:a16="http://schemas.microsoft.com/office/drawing/2014/main" id="{BC0F0DDF-834D-4A89-964F-DD7C4B75E1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63624" y="4349229"/>
            <a:ext cx="351615" cy="351615"/>
          </a:xfrm>
          <a:prstGeom prst="rect">
            <a:avLst/>
          </a:prstGeom>
        </p:spPr>
      </p:pic>
      <p:pic>
        <p:nvPicPr>
          <p:cNvPr id="21" name="Elemento grafico 20" descr="Database con riempimento a tinta unita">
            <a:extLst>
              <a:ext uri="{FF2B5EF4-FFF2-40B4-BE49-F238E27FC236}">
                <a16:creationId xmlns:a16="http://schemas.microsoft.com/office/drawing/2014/main" id="{FB0C6DC8-BB54-4F10-8803-5E3D36CE91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40392" y="4419252"/>
            <a:ext cx="275264" cy="275264"/>
          </a:xfrm>
          <a:prstGeom prst="rect">
            <a:avLst/>
          </a:prstGeom>
        </p:spPr>
      </p:pic>
      <p:pic>
        <p:nvPicPr>
          <p:cNvPr id="22" name="Elemento grafico 21" descr="Database con riempimento a tinta unita">
            <a:extLst>
              <a:ext uri="{FF2B5EF4-FFF2-40B4-BE49-F238E27FC236}">
                <a16:creationId xmlns:a16="http://schemas.microsoft.com/office/drawing/2014/main" id="{8AC7B735-1732-439D-BD60-895AFBD5E4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64398" y="4518586"/>
            <a:ext cx="408075" cy="408075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E61ECFE-A3B2-4448-B36E-58B5362224A9}"/>
              </a:ext>
            </a:extLst>
          </p:cNvPr>
          <p:cNvSpPr txBox="1"/>
          <p:nvPr/>
        </p:nvSpPr>
        <p:spPr>
          <a:xfrm>
            <a:off x="3717023" y="2081486"/>
            <a:ext cx="2860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Dataset </a:t>
            </a:r>
            <a:r>
              <a:rPr lang="it-IT" sz="1600" err="1"/>
              <a:t>derived</a:t>
            </a:r>
            <a:r>
              <a:rPr lang="it-IT" sz="1600"/>
              <a:t> from the data </a:t>
            </a:r>
            <a:r>
              <a:rPr lang="it-IT" sz="1600" err="1"/>
              <a:t>preparation</a:t>
            </a:r>
            <a:r>
              <a:rPr lang="it-IT" sz="1600"/>
              <a:t> </a:t>
            </a:r>
            <a:r>
              <a:rPr lang="it-IT" sz="1600" err="1"/>
              <a:t>phase</a:t>
            </a:r>
            <a:r>
              <a:rPr lang="it-IT" sz="1600"/>
              <a:t>, </a:t>
            </a:r>
            <a:r>
              <a:rPr lang="it-IT" sz="1600" err="1"/>
              <a:t>totalling</a:t>
            </a:r>
            <a:r>
              <a:rPr lang="it-IT" sz="1600"/>
              <a:t> </a:t>
            </a:r>
            <a:r>
              <a:rPr lang="it-IT" sz="1600" b="1"/>
              <a:t>1600 players</a:t>
            </a:r>
            <a:endParaRPr lang="en-US" sz="1600" b="1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1C5AF8C-216E-4F81-8FA6-600251F83FE6}"/>
              </a:ext>
            </a:extLst>
          </p:cNvPr>
          <p:cNvSpPr txBox="1"/>
          <p:nvPr/>
        </p:nvSpPr>
        <p:spPr>
          <a:xfrm>
            <a:off x="4259671" y="3022892"/>
            <a:ext cx="1815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err="1"/>
              <a:t>Female</a:t>
            </a:r>
            <a:r>
              <a:rPr lang="it-IT" sz="1600"/>
              <a:t> players: 32%</a:t>
            </a:r>
            <a:endParaRPr lang="en-US" sz="160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F8C66C1-1514-42BE-A114-A572846D5717}"/>
              </a:ext>
            </a:extLst>
          </p:cNvPr>
          <p:cNvSpPr txBox="1"/>
          <p:nvPr/>
        </p:nvSpPr>
        <p:spPr>
          <a:xfrm>
            <a:off x="1627152" y="3684932"/>
            <a:ext cx="1815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Male players: 68%</a:t>
            </a:r>
            <a:endParaRPr lang="en-US" sz="160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B0EBDBF-258D-4D49-BD54-BF7FD58DF0CA}"/>
              </a:ext>
            </a:extLst>
          </p:cNvPr>
          <p:cNvSpPr txBox="1"/>
          <p:nvPr/>
        </p:nvSpPr>
        <p:spPr>
          <a:xfrm>
            <a:off x="2849447" y="4628918"/>
            <a:ext cx="133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Strong players</a:t>
            </a:r>
          </a:p>
          <a:p>
            <a:r>
              <a:rPr lang="it-IT" sz="1600"/>
              <a:t>26%       24%</a:t>
            </a:r>
            <a:endParaRPr lang="en-US" sz="160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BD69D3B-94C0-49DC-B8B2-4BB690DAB14D}"/>
              </a:ext>
            </a:extLst>
          </p:cNvPr>
          <p:cNvSpPr txBox="1"/>
          <p:nvPr/>
        </p:nvSpPr>
        <p:spPr>
          <a:xfrm>
            <a:off x="1248363" y="4694516"/>
            <a:ext cx="117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err="1"/>
              <a:t>Weak</a:t>
            </a:r>
            <a:r>
              <a:rPr lang="it-IT" sz="1600"/>
              <a:t> players 74% </a:t>
            </a:r>
            <a:endParaRPr lang="en-US" sz="160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A406BE4-4558-4334-92FD-6FCA5BEC6D51}"/>
              </a:ext>
            </a:extLst>
          </p:cNvPr>
          <p:cNvSpPr txBox="1"/>
          <p:nvPr/>
        </p:nvSpPr>
        <p:spPr>
          <a:xfrm>
            <a:off x="4890905" y="4688120"/>
            <a:ext cx="117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err="1"/>
              <a:t>Weak</a:t>
            </a:r>
            <a:r>
              <a:rPr lang="it-IT" sz="1600"/>
              <a:t> players 76%</a:t>
            </a:r>
            <a:endParaRPr lang="en-US" sz="160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040BFD3-2723-4C3F-BB7E-6DA459A82311}"/>
              </a:ext>
            </a:extLst>
          </p:cNvPr>
          <p:cNvSpPr txBox="1"/>
          <p:nvPr/>
        </p:nvSpPr>
        <p:spPr>
          <a:xfrm>
            <a:off x="1836513" y="5399249"/>
            <a:ext cx="3940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/>
              <a:t>Over-sampling</a:t>
            </a:r>
            <a:r>
              <a:rPr lang="it-IT" sz="1600"/>
              <a:t> by </a:t>
            </a:r>
            <a:r>
              <a:rPr lang="it-IT" sz="1600" err="1"/>
              <a:t>using</a:t>
            </a:r>
            <a:r>
              <a:rPr lang="it-IT" sz="1600"/>
              <a:t> </a:t>
            </a:r>
            <a:r>
              <a:rPr lang="it-IT" sz="1600" b="1"/>
              <a:t>SMOTE</a:t>
            </a:r>
            <a:r>
              <a:rPr lang="it-IT" sz="1600"/>
              <a:t> and </a:t>
            </a:r>
            <a:r>
              <a:rPr lang="it-IT" sz="1600" b="1"/>
              <a:t>under-sampling</a:t>
            </a:r>
            <a:r>
              <a:rPr lang="it-IT" sz="1600"/>
              <a:t> in order to </a:t>
            </a:r>
            <a:r>
              <a:rPr lang="it-IT" sz="1600" err="1"/>
              <a:t>get</a:t>
            </a:r>
            <a:r>
              <a:rPr lang="it-IT" sz="1600"/>
              <a:t> a </a:t>
            </a:r>
            <a:r>
              <a:rPr lang="it-IT" sz="1600" b="1"/>
              <a:t>55/45 </a:t>
            </a:r>
            <a:r>
              <a:rPr lang="it-IT" sz="1600" b="1" err="1"/>
              <a:t>distribution</a:t>
            </a:r>
            <a:r>
              <a:rPr lang="it-IT" sz="1600" b="1"/>
              <a:t> </a:t>
            </a:r>
            <a:r>
              <a:rPr lang="it-IT" sz="1600"/>
              <a:t>for the </a:t>
            </a:r>
            <a:r>
              <a:rPr lang="it-IT" sz="1600" b="1" err="1"/>
              <a:t>weak</a:t>
            </a:r>
            <a:r>
              <a:rPr lang="it-IT" sz="1600"/>
              <a:t> and the </a:t>
            </a:r>
            <a:r>
              <a:rPr lang="it-IT" sz="1600" b="1"/>
              <a:t>strong</a:t>
            </a:r>
            <a:r>
              <a:rPr lang="it-IT" sz="1600"/>
              <a:t> class, </a:t>
            </a:r>
            <a:r>
              <a:rPr lang="it-IT" sz="1600" err="1"/>
              <a:t>respectively</a:t>
            </a:r>
            <a:r>
              <a:rPr lang="it-IT" sz="1600"/>
              <a:t>.</a:t>
            </a:r>
            <a:endParaRPr lang="en-US" sz="1600"/>
          </a:p>
        </p:txBody>
      </p:sp>
      <p:graphicFrame>
        <p:nvGraphicFramePr>
          <p:cNvPr id="35" name="Tabella 35">
            <a:extLst>
              <a:ext uri="{FF2B5EF4-FFF2-40B4-BE49-F238E27FC236}">
                <a16:creationId xmlns:a16="http://schemas.microsoft.com/office/drawing/2014/main" id="{51469524-38D4-4DBD-AF4A-99DA72E24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68848"/>
              </p:ext>
            </p:extLst>
          </p:nvPr>
        </p:nvGraphicFramePr>
        <p:xfrm>
          <a:off x="6414976" y="4261796"/>
          <a:ext cx="4321014" cy="1137453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011845">
                  <a:extLst>
                    <a:ext uri="{9D8B030D-6E8A-4147-A177-3AD203B41FA5}">
                      <a16:colId xmlns:a16="http://schemas.microsoft.com/office/drawing/2014/main" val="1983936350"/>
                    </a:ext>
                  </a:extLst>
                </a:gridCol>
                <a:gridCol w="1545683">
                  <a:extLst>
                    <a:ext uri="{9D8B030D-6E8A-4147-A177-3AD203B41FA5}">
                      <a16:colId xmlns:a16="http://schemas.microsoft.com/office/drawing/2014/main" val="2440521844"/>
                    </a:ext>
                  </a:extLst>
                </a:gridCol>
                <a:gridCol w="1763486">
                  <a:extLst>
                    <a:ext uri="{9D8B030D-6E8A-4147-A177-3AD203B41FA5}">
                      <a16:colId xmlns:a16="http://schemas.microsoft.com/office/drawing/2014/main" val="3001933537"/>
                    </a:ext>
                  </a:extLst>
                </a:gridCol>
              </a:tblGrid>
              <a:tr h="389542">
                <a:tc>
                  <a:txBody>
                    <a:bodyPr/>
                    <a:lstStyle/>
                    <a:p>
                      <a:pPr algn="ctr"/>
                      <a:r>
                        <a:rPr lang="it-IT" sz="1400" b="1"/>
                        <a:t>Players</a:t>
                      </a:r>
                      <a:endParaRPr lang="en-US" sz="1400" b="1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>
                          <a:solidFill>
                            <a:srgbClr val="00B0F0"/>
                          </a:solidFill>
                        </a:rPr>
                        <a:t>Male</a:t>
                      </a:r>
                      <a:endParaRPr lang="en-US" sz="1400" b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err="1">
                          <a:solidFill>
                            <a:srgbClr val="FF6699"/>
                          </a:solidFill>
                        </a:rPr>
                        <a:t>Female</a:t>
                      </a:r>
                      <a:endParaRPr lang="en-US" sz="1400" b="0">
                        <a:solidFill>
                          <a:srgbClr val="FF6699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08171"/>
                  </a:ext>
                </a:extLst>
              </a:tr>
              <a:tr h="389542">
                <a:tc>
                  <a:txBody>
                    <a:bodyPr/>
                    <a:lstStyle/>
                    <a:p>
                      <a:pPr algn="ctr"/>
                      <a:r>
                        <a:rPr lang="it-IT" sz="1400" b="1"/>
                        <a:t>Strong</a:t>
                      </a:r>
                      <a:endParaRPr lang="en-US" sz="1400" b="1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Top 5, 10, 25, 50, 100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Top 5, 10, 25, 50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100, 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355098"/>
                  </a:ext>
                </a:extLst>
              </a:tr>
              <a:tr h="358369">
                <a:tc>
                  <a:txBody>
                    <a:bodyPr/>
                    <a:lstStyle/>
                    <a:p>
                      <a:pPr algn="ctr"/>
                      <a:r>
                        <a:rPr lang="it-IT" sz="1400" b="0" err="1"/>
                        <a:t>Weak</a:t>
                      </a:r>
                      <a:endParaRPr lang="en-US" sz="1400" b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Top 250, 500, 1000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Top 500, 1000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294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740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09086"/>
            <a:ext cx="4264542" cy="92044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it-IT" sz="4000" err="1"/>
              <a:t>Predictive</a:t>
            </a:r>
            <a:r>
              <a:rPr lang="it-IT" sz="4000"/>
              <a:t> </a:t>
            </a:r>
            <a:r>
              <a:rPr lang="it-IT" sz="4000" err="1"/>
              <a:t>analysis</a:t>
            </a:r>
            <a:r>
              <a:rPr lang="it-IT" sz="4000"/>
              <a:t>:</a:t>
            </a:r>
            <a:br>
              <a:rPr lang="it-IT" sz="3200"/>
            </a:br>
            <a:r>
              <a:rPr lang="it-IT" sz="3200"/>
              <a:t>model </a:t>
            </a:r>
            <a:r>
              <a:rPr lang="it-IT" sz="3200" err="1"/>
              <a:t>selection</a:t>
            </a:r>
            <a:endParaRPr lang="it-IT" sz="320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17</a:t>
            </a:fld>
            <a:endParaRPr lang="it-IT"/>
          </a:p>
        </p:txBody>
      </p:sp>
      <p:pic>
        <p:nvPicPr>
          <p:cNvPr id="30" name="Elemento grafico 29" descr="Database con riempimento a tinta unita">
            <a:extLst>
              <a:ext uri="{FF2B5EF4-FFF2-40B4-BE49-F238E27FC236}">
                <a16:creationId xmlns:a16="http://schemas.microsoft.com/office/drawing/2014/main" id="{3D402530-2DBB-42FB-8A97-FEB983DEB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4848" y="4038918"/>
            <a:ext cx="527199" cy="527199"/>
          </a:xfrm>
          <a:prstGeom prst="rect">
            <a:avLst/>
          </a:prstGeom>
        </p:spPr>
      </p:pic>
      <p:pic>
        <p:nvPicPr>
          <p:cNvPr id="31" name="Elemento grafico 30" descr="Database con riempimento a tinta unita">
            <a:extLst>
              <a:ext uri="{FF2B5EF4-FFF2-40B4-BE49-F238E27FC236}">
                <a16:creationId xmlns:a16="http://schemas.microsoft.com/office/drawing/2014/main" id="{387B63D3-CBC6-4B75-99BB-0A2F9BBC9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9224" y="4195807"/>
            <a:ext cx="357957" cy="357957"/>
          </a:xfrm>
          <a:prstGeom prst="rect">
            <a:avLst/>
          </a:prstGeom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34A7CB7-F764-482F-B0E0-FBC6B630FC1F}"/>
              </a:ext>
            </a:extLst>
          </p:cNvPr>
          <p:cNvSpPr txBox="1"/>
          <p:nvPr/>
        </p:nvSpPr>
        <p:spPr>
          <a:xfrm>
            <a:off x="1949536" y="4517554"/>
            <a:ext cx="2057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/>
              <a:t>Development set: 85%</a:t>
            </a:r>
            <a:endParaRPr lang="en-US" sz="1400" b="1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7A79322C-380E-4D39-8A9F-7FF0182D908F}"/>
              </a:ext>
            </a:extLst>
          </p:cNvPr>
          <p:cNvSpPr txBox="1"/>
          <p:nvPr/>
        </p:nvSpPr>
        <p:spPr>
          <a:xfrm>
            <a:off x="3693089" y="4526325"/>
            <a:ext cx="1604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/>
              <a:t>Test set: 15%</a:t>
            </a:r>
            <a:endParaRPr lang="en-US" sz="1400" b="1"/>
          </a:p>
        </p:txBody>
      </p:sp>
      <p:pic>
        <p:nvPicPr>
          <p:cNvPr id="28" name="Elemento grafico 27" descr="Database con riempimento a tinta unita">
            <a:extLst>
              <a:ext uri="{FF2B5EF4-FFF2-40B4-BE49-F238E27FC236}">
                <a16:creationId xmlns:a16="http://schemas.microsoft.com/office/drawing/2014/main" id="{71C4C2A3-5FA3-455A-BABE-D220893426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58010" y="3503344"/>
            <a:ext cx="527199" cy="527199"/>
          </a:xfrm>
          <a:prstGeom prst="rect">
            <a:avLst/>
          </a:prstGeom>
        </p:spPr>
      </p:pic>
      <p:pic>
        <p:nvPicPr>
          <p:cNvPr id="34" name="Elemento grafico 33" descr="Database con riempimento a tinta unita">
            <a:extLst>
              <a:ext uri="{FF2B5EF4-FFF2-40B4-BE49-F238E27FC236}">
                <a16:creationId xmlns:a16="http://schemas.microsoft.com/office/drawing/2014/main" id="{AAA85F57-CA97-4A19-BA88-7CE8150AEA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64146" y="3492786"/>
            <a:ext cx="527198" cy="52719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B827340-847F-4554-9472-DEE858C2E7C1}"/>
              </a:ext>
            </a:extLst>
          </p:cNvPr>
          <p:cNvSpPr txBox="1"/>
          <p:nvPr/>
        </p:nvSpPr>
        <p:spPr>
          <a:xfrm>
            <a:off x="3544044" y="3513464"/>
            <a:ext cx="369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/>
              <a:t>/</a:t>
            </a:r>
            <a:endParaRPr lang="en-US" sz="280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80BAC3C-3F41-4C90-B45D-BFC5C9418E1E}"/>
              </a:ext>
            </a:extLst>
          </p:cNvPr>
          <p:cNvSpPr txBox="1"/>
          <p:nvPr/>
        </p:nvSpPr>
        <p:spPr>
          <a:xfrm>
            <a:off x="952501" y="2183218"/>
            <a:ext cx="890742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/>
              <a:t>Having</a:t>
            </a:r>
            <a:r>
              <a:rPr lang="it-IT"/>
              <a:t> split the </a:t>
            </a:r>
            <a:r>
              <a:rPr lang="it-IT" b="1"/>
              <a:t>dataset</a:t>
            </a:r>
            <a:r>
              <a:rPr lang="it-IT"/>
              <a:t> </a:t>
            </a:r>
            <a:r>
              <a:rPr lang="it-IT" err="1"/>
              <a:t>into</a:t>
            </a:r>
            <a:r>
              <a:rPr lang="it-IT"/>
              <a:t> </a:t>
            </a:r>
            <a:r>
              <a:rPr lang="it-IT" b="1"/>
              <a:t>male</a:t>
            </a:r>
            <a:r>
              <a:rPr lang="it-IT"/>
              <a:t> and </a:t>
            </a:r>
            <a:r>
              <a:rPr lang="it-IT" b="1" err="1"/>
              <a:t>female</a:t>
            </a:r>
            <a:r>
              <a:rPr lang="it-IT"/>
              <a:t> </a:t>
            </a:r>
            <a:r>
              <a:rPr lang="it-IT" b="1"/>
              <a:t>players</a:t>
            </a:r>
            <a:r>
              <a:rPr lang="it-IT"/>
              <a:t>, </a:t>
            </a:r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developed</a:t>
            </a:r>
            <a:r>
              <a:rPr lang="it-IT"/>
              <a:t> </a:t>
            </a:r>
            <a:r>
              <a:rPr lang="it-IT" b="1"/>
              <a:t>some models</a:t>
            </a:r>
            <a:r>
              <a:rPr lang="it-IT"/>
              <a:t> </a:t>
            </a:r>
            <a:r>
              <a:rPr lang="it-IT" err="1"/>
              <a:t>that</a:t>
            </a:r>
            <a:r>
              <a:rPr lang="it-IT"/>
              <a:t> can </a:t>
            </a:r>
            <a:r>
              <a:rPr lang="it-IT" b="1" err="1"/>
              <a:t>classify</a:t>
            </a:r>
            <a:r>
              <a:rPr lang="it-IT" b="1"/>
              <a:t> </a:t>
            </a:r>
            <a:r>
              <a:rPr lang="it-IT" b="1" err="1"/>
              <a:t>only</a:t>
            </a:r>
            <a:r>
              <a:rPr lang="it-IT"/>
              <a:t> the </a:t>
            </a:r>
            <a:r>
              <a:rPr lang="it-IT" b="1"/>
              <a:t>male players</a:t>
            </a:r>
            <a:r>
              <a:rPr lang="it-IT"/>
              <a:t> and </a:t>
            </a:r>
            <a:r>
              <a:rPr lang="it-IT" err="1"/>
              <a:t>others</a:t>
            </a:r>
            <a:r>
              <a:rPr lang="it-IT"/>
              <a:t> </a:t>
            </a:r>
            <a:r>
              <a:rPr lang="it-IT" err="1"/>
              <a:t>that</a:t>
            </a:r>
            <a:r>
              <a:rPr lang="it-IT"/>
              <a:t> work </a:t>
            </a:r>
            <a:r>
              <a:rPr lang="it-IT" err="1"/>
              <a:t>exclusively</a:t>
            </a:r>
            <a:r>
              <a:rPr lang="it-IT"/>
              <a:t> on the </a:t>
            </a:r>
            <a:r>
              <a:rPr lang="it-IT" b="1" err="1"/>
              <a:t>female</a:t>
            </a:r>
            <a:r>
              <a:rPr lang="it-IT" b="1"/>
              <a:t> players</a:t>
            </a:r>
            <a:r>
              <a:rPr lang="it-IT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means</a:t>
            </a:r>
            <a:r>
              <a:rPr lang="it-IT"/>
              <a:t> </a:t>
            </a:r>
            <a:r>
              <a:rPr lang="it-IT" err="1"/>
              <a:t>that</a:t>
            </a:r>
            <a:r>
              <a:rPr lang="it-IT"/>
              <a:t> </a:t>
            </a:r>
            <a:r>
              <a:rPr lang="it-IT" err="1"/>
              <a:t>at</a:t>
            </a:r>
            <a:r>
              <a:rPr lang="it-IT"/>
              <a:t> </a:t>
            </a:r>
            <a:r>
              <a:rPr lang="it-IT" err="1"/>
              <a:t>inference</a:t>
            </a:r>
            <a:r>
              <a:rPr lang="it-IT"/>
              <a:t> time, the </a:t>
            </a:r>
            <a:r>
              <a:rPr lang="it-IT" b="1"/>
              <a:t>players’ sex </a:t>
            </a:r>
            <a:r>
              <a:rPr lang="it-IT" b="1" err="1"/>
              <a:t>has</a:t>
            </a:r>
            <a:r>
              <a:rPr lang="it-IT" b="1"/>
              <a:t> to be </a:t>
            </a:r>
            <a:r>
              <a:rPr lang="it-IT" b="1" err="1"/>
              <a:t>known</a:t>
            </a:r>
            <a:r>
              <a:rPr lang="it-IT" b="1"/>
              <a:t> a priori</a:t>
            </a:r>
            <a:r>
              <a:rPr lang="it-IT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For </a:t>
            </a:r>
            <a:r>
              <a:rPr lang="it-IT" err="1"/>
              <a:t>those</a:t>
            </a:r>
            <a:r>
              <a:rPr lang="it-IT"/>
              <a:t> models </a:t>
            </a:r>
            <a:r>
              <a:rPr lang="it-IT" err="1"/>
              <a:t>that</a:t>
            </a:r>
            <a:r>
              <a:rPr lang="it-IT"/>
              <a:t> </a:t>
            </a:r>
            <a:r>
              <a:rPr lang="it-IT" err="1"/>
              <a:t>need</a:t>
            </a:r>
            <a:r>
              <a:rPr lang="it-IT"/>
              <a:t> </a:t>
            </a:r>
            <a:r>
              <a:rPr lang="it-IT" b="1" err="1"/>
              <a:t>hyperparameters</a:t>
            </a:r>
            <a:r>
              <a:rPr lang="it-IT" b="1"/>
              <a:t> tuning</a:t>
            </a:r>
            <a:r>
              <a:rPr lang="it-IT"/>
              <a:t>, </a:t>
            </a:r>
            <a:r>
              <a:rPr lang="it-IT" err="1"/>
              <a:t>we</a:t>
            </a:r>
            <a:r>
              <a:rPr lang="it-IT"/>
              <a:t> use the following </a:t>
            </a:r>
            <a:r>
              <a:rPr lang="it-IT" b="1"/>
              <a:t>workflow</a:t>
            </a:r>
            <a:r>
              <a:rPr lang="it-IT"/>
              <a:t>:</a:t>
            </a:r>
            <a:endParaRPr lang="en-US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771595D-4885-4339-AD60-731E27A5589C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2978448" y="4825331"/>
            <a:ext cx="0" cy="302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57CBDDA-0E2D-4731-9E95-30D9340F1EDA}"/>
              </a:ext>
            </a:extLst>
          </p:cNvPr>
          <p:cNvSpPr txBox="1"/>
          <p:nvPr/>
        </p:nvSpPr>
        <p:spPr>
          <a:xfrm>
            <a:off x="1614112" y="5137391"/>
            <a:ext cx="3121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/>
              <a:t>K-</a:t>
            </a:r>
            <a:r>
              <a:rPr lang="it-IT" sz="1400" b="1" err="1"/>
              <a:t>Fold</a:t>
            </a:r>
            <a:r>
              <a:rPr lang="it-IT" sz="1400" b="1"/>
              <a:t> cross </a:t>
            </a:r>
            <a:r>
              <a:rPr lang="it-IT" sz="1400" b="1" err="1"/>
              <a:t>validation</a:t>
            </a:r>
            <a:r>
              <a:rPr lang="it-IT" sz="1400"/>
              <a:t>, k=4.</a:t>
            </a:r>
          </a:p>
          <a:p>
            <a:r>
              <a:rPr lang="it-IT" sz="1400" err="1"/>
              <a:t>We</a:t>
            </a:r>
            <a:r>
              <a:rPr lang="it-IT" sz="1400"/>
              <a:t> </a:t>
            </a:r>
            <a:r>
              <a:rPr lang="it-IT" sz="1400" err="1"/>
              <a:t>used</a:t>
            </a:r>
            <a:r>
              <a:rPr lang="it-IT" sz="1400"/>
              <a:t> the </a:t>
            </a:r>
            <a:r>
              <a:rPr lang="it-IT" sz="1400" b="1" err="1"/>
              <a:t>accuracy</a:t>
            </a:r>
            <a:r>
              <a:rPr lang="it-IT" sz="1400"/>
              <a:t> </a:t>
            </a:r>
            <a:r>
              <a:rPr lang="it-IT" sz="1400" err="1"/>
              <a:t>as</a:t>
            </a:r>
            <a:r>
              <a:rPr lang="it-IT" sz="1400"/>
              <a:t> a </a:t>
            </a:r>
            <a:r>
              <a:rPr lang="it-IT" sz="1400" b="1"/>
              <a:t>target </a:t>
            </a:r>
            <a:r>
              <a:rPr lang="it-IT" sz="1400" b="1" err="1"/>
              <a:t>metric</a:t>
            </a:r>
            <a:r>
              <a:rPr lang="it-IT" sz="1400"/>
              <a:t>.</a:t>
            </a:r>
            <a:endParaRPr lang="en-US" sz="140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858F7AE-C5D2-4EEE-8D3D-3E3EA7DEB460}"/>
              </a:ext>
            </a:extLst>
          </p:cNvPr>
          <p:cNvSpPr txBox="1"/>
          <p:nvPr/>
        </p:nvSpPr>
        <p:spPr>
          <a:xfrm>
            <a:off x="5104429" y="5121620"/>
            <a:ext cx="2848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/>
              <a:t>Best </a:t>
            </a:r>
            <a:r>
              <a:rPr lang="it-IT" sz="1400" err="1"/>
              <a:t>hyperparameters</a:t>
            </a:r>
            <a:r>
              <a:rPr lang="it-IT" sz="1400"/>
              <a:t> for </a:t>
            </a:r>
            <a:r>
              <a:rPr lang="it-IT" sz="1400" err="1"/>
              <a:t>each</a:t>
            </a:r>
            <a:r>
              <a:rPr lang="it-IT" sz="1400"/>
              <a:t> model.</a:t>
            </a:r>
            <a:endParaRPr lang="en-US" sz="1400"/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18E61561-B1EB-4449-AE1E-1075EC51F3D6}"/>
              </a:ext>
            </a:extLst>
          </p:cNvPr>
          <p:cNvCxnSpPr>
            <a:cxnSpLocks/>
          </p:cNvCxnSpPr>
          <p:nvPr/>
        </p:nvCxnSpPr>
        <p:spPr>
          <a:xfrm flipV="1">
            <a:off x="4555430" y="5285875"/>
            <a:ext cx="510242" cy="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18D38B19-64F1-4578-A32D-706F1C9C6351}"/>
              </a:ext>
            </a:extLst>
          </p:cNvPr>
          <p:cNvCxnSpPr>
            <a:cxnSpLocks/>
          </p:cNvCxnSpPr>
          <p:nvPr/>
        </p:nvCxnSpPr>
        <p:spPr>
          <a:xfrm>
            <a:off x="7950671" y="5275508"/>
            <a:ext cx="390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7F99B6B-62F9-4AF5-972C-5262F64BB135}"/>
              </a:ext>
            </a:extLst>
          </p:cNvPr>
          <p:cNvSpPr txBox="1"/>
          <p:nvPr/>
        </p:nvSpPr>
        <p:spPr>
          <a:xfrm>
            <a:off x="8145728" y="4474655"/>
            <a:ext cx="6400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800"/>
              <a:t>{</a:t>
            </a:r>
            <a:endParaRPr lang="en-US" sz="8800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25491F42-60FD-4E26-86CC-7D1A988C8B27}"/>
              </a:ext>
            </a:extLst>
          </p:cNvPr>
          <p:cNvSpPr txBox="1"/>
          <p:nvPr/>
        </p:nvSpPr>
        <p:spPr>
          <a:xfrm>
            <a:off x="8625845" y="4807231"/>
            <a:ext cx="2185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/>
              <a:t>Models</a:t>
            </a:r>
            <a:r>
              <a:rPr lang="it-IT" sz="1600"/>
              <a:t> for </a:t>
            </a:r>
            <a:r>
              <a:rPr lang="it-IT" sz="1600" b="1">
                <a:solidFill>
                  <a:srgbClr val="0070C0"/>
                </a:solidFill>
              </a:rPr>
              <a:t>male</a:t>
            </a:r>
            <a:r>
              <a:rPr lang="it-IT" sz="1600"/>
              <a:t> players</a:t>
            </a:r>
            <a:endParaRPr lang="en-US" sz="1600"/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93678ADA-34A4-4501-8800-DD70A0DDE1BA}"/>
              </a:ext>
            </a:extLst>
          </p:cNvPr>
          <p:cNvSpPr txBox="1"/>
          <p:nvPr/>
        </p:nvSpPr>
        <p:spPr>
          <a:xfrm>
            <a:off x="8641599" y="5366497"/>
            <a:ext cx="2344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/>
              <a:t>Models</a:t>
            </a:r>
            <a:r>
              <a:rPr lang="it-IT" sz="1600"/>
              <a:t> for </a:t>
            </a:r>
            <a:r>
              <a:rPr lang="it-IT" sz="1600" b="1" err="1">
                <a:solidFill>
                  <a:srgbClr val="FF6699"/>
                </a:solidFill>
              </a:rPr>
              <a:t>female</a:t>
            </a:r>
            <a:r>
              <a:rPr lang="it-IT" sz="1600"/>
              <a:t> players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523779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09086"/>
            <a:ext cx="4264542" cy="92044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it-IT" sz="4000" err="1"/>
              <a:t>Predictive</a:t>
            </a:r>
            <a:r>
              <a:rPr lang="it-IT" sz="4000"/>
              <a:t> </a:t>
            </a:r>
            <a:r>
              <a:rPr lang="it-IT" sz="4000" err="1"/>
              <a:t>analysis</a:t>
            </a:r>
            <a:r>
              <a:rPr lang="it-IT" sz="4000"/>
              <a:t>:</a:t>
            </a:r>
            <a:br>
              <a:rPr lang="it-IT" sz="3200"/>
            </a:br>
            <a:r>
              <a:rPr lang="it-IT" sz="3200"/>
              <a:t>model </a:t>
            </a:r>
            <a:r>
              <a:rPr lang="it-IT" sz="3200" err="1"/>
              <a:t>assessment</a:t>
            </a:r>
            <a:endParaRPr lang="it-IT" sz="320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18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43F9B4A-2A77-4841-A0B7-9665C0C83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554" y="2074172"/>
            <a:ext cx="4610481" cy="178278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99F4597-C969-412D-B79E-B8C725DEF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645" y="2074172"/>
            <a:ext cx="4449423" cy="178278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D0B463E-CD8E-4E10-A2D1-0966CAFF0593}"/>
              </a:ext>
            </a:extLst>
          </p:cNvPr>
          <p:cNvSpPr txBox="1"/>
          <p:nvPr/>
        </p:nvSpPr>
        <p:spPr>
          <a:xfrm>
            <a:off x="1113553" y="3856955"/>
            <a:ext cx="4610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A comparison between the performance of the algorithms employed to classify the </a:t>
            </a:r>
            <a:r>
              <a:rPr lang="en-US" sz="1200" b="1"/>
              <a:t>female</a:t>
            </a:r>
            <a:r>
              <a:rPr lang="en-US" sz="1200"/>
              <a:t> players.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6977F24-5CB7-409C-BB9C-A301FD2168EA}"/>
              </a:ext>
            </a:extLst>
          </p:cNvPr>
          <p:cNvSpPr txBox="1"/>
          <p:nvPr/>
        </p:nvSpPr>
        <p:spPr>
          <a:xfrm>
            <a:off x="6366645" y="3856956"/>
            <a:ext cx="4610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A comparison between the performance of the algorithms employed to classify the </a:t>
            </a:r>
            <a:r>
              <a:rPr lang="en-US" sz="1200" b="1"/>
              <a:t>male</a:t>
            </a:r>
            <a:r>
              <a:rPr lang="en-US" sz="1200"/>
              <a:t> players.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5AA6BBB-1086-40DB-9880-2AEF3CCBBB9D}"/>
              </a:ext>
            </a:extLst>
          </p:cNvPr>
          <p:cNvSpPr txBox="1"/>
          <p:nvPr/>
        </p:nvSpPr>
        <p:spPr>
          <a:xfrm>
            <a:off x="1113553" y="4479254"/>
            <a:ext cx="10103087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/>
              <a:t>W</a:t>
            </a:r>
            <a:r>
              <a:rPr lang="en-US" sz="1600"/>
              <a:t>e summarized the performance of the models by distinguishing those that work with the female data to the ones that work with the male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As described before, </a:t>
            </a:r>
            <a:r>
              <a:rPr lang="en-US" sz="1600" b="1"/>
              <a:t>female players were only 32% of the entire dataset while male players were 68%</a:t>
            </a:r>
            <a:r>
              <a:rPr lang="en-US" sz="1600"/>
              <a:t>. As a consequence, the </a:t>
            </a:r>
            <a:r>
              <a:rPr lang="en-US" sz="1600" b="1"/>
              <a:t>models fit on the male players dataset carried out much better results</a:t>
            </a:r>
            <a:r>
              <a:rPr lang="en-US" sz="1600"/>
              <a:t> than the one fit on the female players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AdaBoost is the best model</a:t>
            </a:r>
            <a:r>
              <a:rPr lang="en-US" sz="1600"/>
              <a:t> to </a:t>
            </a:r>
            <a:r>
              <a:rPr lang="en-US" sz="1600" b="1"/>
              <a:t>classify female players</a:t>
            </a:r>
            <a:r>
              <a:rPr lang="en-US" sz="1600"/>
              <a:t>, whereas </a:t>
            </a:r>
            <a:r>
              <a:rPr lang="en-US" sz="1600" b="1"/>
              <a:t>Random Forest</a:t>
            </a:r>
            <a:r>
              <a:rPr lang="en-US" sz="1600"/>
              <a:t> works </a:t>
            </a:r>
            <a:r>
              <a:rPr lang="en-US" sz="1600" b="1"/>
              <a:t>better for the male</a:t>
            </a:r>
            <a:r>
              <a:rPr lang="en-US" sz="1600"/>
              <a:t> players. </a:t>
            </a:r>
          </a:p>
        </p:txBody>
      </p:sp>
    </p:spTree>
    <p:extLst>
      <p:ext uri="{BB962C8B-B14F-4D97-AF65-F5344CB8AC3E}">
        <p14:creationId xmlns:p14="http://schemas.microsoft.com/office/powerpoint/2010/main" val="3945373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466DE26-8482-4C08-BA1E-C228D2B3B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Time Series Analysis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BBC18A-6880-4287-8F2B-3ECA0620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19</a:t>
            </a:fld>
            <a:endParaRPr lang="it-IT" noProof="0">
              <a:latin typeface="+mn-lt"/>
            </a:endParaRPr>
          </a:p>
        </p:txBody>
      </p:sp>
      <p:pic>
        <p:nvPicPr>
          <p:cNvPr id="3" name="Elemento grafico 2" descr="Grafico periodico con riempimento a tinta unita">
            <a:extLst>
              <a:ext uri="{FF2B5EF4-FFF2-40B4-BE49-F238E27FC236}">
                <a16:creationId xmlns:a16="http://schemas.microsoft.com/office/drawing/2014/main" id="{453C1CFE-EC9C-4289-99F1-AA69133AF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9529" y="3744721"/>
            <a:ext cx="1292942" cy="129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6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it-IT" err="1">
                <a:solidFill>
                  <a:schemeClr val="tx1"/>
                </a:solidFill>
              </a:rPr>
              <a:t>Main</a:t>
            </a:r>
            <a:r>
              <a:rPr lang="it-IT">
                <a:solidFill>
                  <a:schemeClr val="tx1"/>
                </a:solidFill>
              </a:rPr>
              <a:t> </a:t>
            </a:r>
            <a:r>
              <a:rPr lang="it-IT" err="1">
                <a:solidFill>
                  <a:schemeClr val="tx1"/>
                </a:solidFill>
              </a:rPr>
              <a:t>sections</a:t>
            </a:r>
            <a:endParaRPr lang="it-IT">
              <a:solidFill>
                <a:schemeClr val="tx1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3" y="2568686"/>
            <a:ext cx="3886888" cy="610863"/>
          </a:xfrm>
        </p:spPr>
        <p:txBody>
          <a:bodyPr rtlCol="0"/>
          <a:lstStyle/>
          <a:p>
            <a:pPr rtl="0"/>
            <a:r>
              <a:rPr lang="it-IT" b="1">
                <a:solidFill>
                  <a:schemeClr val="tx1"/>
                </a:solidFill>
              </a:rPr>
              <a:t>1) Data </a:t>
            </a:r>
            <a:r>
              <a:rPr lang="it-IT" b="1" err="1">
                <a:solidFill>
                  <a:schemeClr val="tx1"/>
                </a:solidFill>
              </a:rPr>
              <a:t>understanding</a:t>
            </a:r>
            <a:r>
              <a:rPr lang="it-IT" b="1">
                <a:solidFill>
                  <a:schemeClr val="tx1"/>
                </a:solidFill>
              </a:rPr>
              <a:t> and </a:t>
            </a:r>
            <a:r>
              <a:rPr lang="it-IT" b="1" err="1">
                <a:solidFill>
                  <a:schemeClr val="tx1"/>
                </a:solidFill>
              </a:rPr>
              <a:t>preparation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8" y="4701908"/>
            <a:ext cx="3017730" cy="279400"/>
          </a:xfrm>
        </p:spPr>
        <p:txBody>
          <a:bodyPr rtlCol="0"/>
          <a:lstStyle/>
          <a:p>
            <a:pPr rtl="0"/>
            <a:r>
              <a:rPr lang="it-IT" b="1">
                <a:solidFill>
                  <a:schemeClr val="tx1"/>
                </a:solidFill>
              </a:rPr>
              <a:t>2) Clustering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rtlCol="0"/>
          <a:lstStyle/>
          <a:p>
            <a:pPr rtl="0"/>
            <a:r>
              <a:rPr lang="it-IT" b="1">
                <a:solidFill>
                  <a:schemeClr val="tx1"/>
                </a:solidFill>
              </a:rPr>
              <a:t>4) Time </a:t>
            </a:r>
            <a:r>
              <a:rPr lang="it-IT" b="1" err="1">
                <a:solidFill>
                  <a:schemeClr val="tx1"/>
                </a:solidFill>
              </a:rPr>
              <a:t>series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/>
          <a:p>
            <a:pPr rtl="0"/>
            <a:r>
              <a:rPr lang="it-IT" b="1">
                <a:solidFill>
                  <a:schemeClr val="tx1"/>
                </a:solidFill>
              </a:rPr>
              <a:t>3) </a:t>
            </a:r>
            <a:r>
              <a:rPr lang="it-IT" b="1" err="1">
                <a:solidFill>
                  <a:schemeClr val="tx1"/>
                </a:solidFill>
              </a:rPr>
              <a:t>Predictive</a:t>
            </a:r>
            <a:r>
              <a:rPr lang="it-IT" b="1">
                <a:solidFill>
                  <a:schemeClr val="tx1"/>
                </a:solidFill>
              </a:rPr>
              <a:t> </a:t>
            </a:r>
            <a:r>
              <a:rPr lang="it-IT" b="1" err="1">
                <a:solidFill>
                  <a:schemeClr val="tx1"/>
                </a:solidFill>
              </a:rPr>
              <a:t>analysis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7969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09086"/>
            <a:ext cx="4264542" cy="92044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it-IT" sz="4000"/>
              <a:t>Time Series </a:t>
            </a:r>
            <a:r>
              <a:rPr lang="it-IT" sz="4000" err="1"/>
              <a:t>analysis</a:t>
            </a:r>
            <a:r>
              <a:rPr lang="it-IT" sz="4000"/>
              <a:t>:</a:t>
            </a:r>
            <a:br>
              <a:rPr lang="it-IT" sz="3200"/>
            </a:br>
            <a:r>
              <a:rPr lang="it-IT" sz="3200" err="1"/>
              <a:t>Shape-based</a:t>
            </a:r>
            <a:r>
              <a:rPr lang="it-IT" sz="3200"/>
              <a:t> clustering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20</a:t>
            </a:fld>
            <a:endParaRPr lang="it-IT"/>
          </a:p>
        </p:txBody>
      </p:sp>
      <p:pic>
        <p:nvPicPr>
          <p:cNvPr id="21" name="Immagine 2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1DC47CB-585D-47B2-BEDD-16950E4DF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129" y="2029827"/>
            <a:ext cx="4619135" cy="204174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3368119C-9971-4755-AEF6-E392FD1C6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79" y="2033924"/>
            <a:ext cx="4888674" cy="2041741"/>
          </a:xfrm>
          <a:prstGeom prst="rect">
            <a:avLst/>
          </a:prstGeom>
        </p:spPr>
      </p:pic>
      <p:pic>
        <p:nvPicPr>
          <p:cNvPr id="25" name="Immagine 24" descr="Immagine che contiene mappa&#10;&#10;Descrizione generata automaticamente">
            <a:extLst>
              <a:ext uri="{FF2B5EF4-FFF2-40B4-BE49-F238E27FC236}">
                <a16:creationId xmlns:a16="http://schemas.microsoft.com/office/drawing/2014/main" id="{8237052A-88EB-4C62-8079-8E5FC6100A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953" y="4118702"/>
            <a:ext cx="5614296" cy="2084516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570A885-9FBB-4DEE-8DDB-0695CC717175}"/>
              </a:ext>
            </a:extLst>
          </p:cNvPr>
          <p:cNvSpPr txBox="1"/>
          <p:nvPr/>
        </p:nvSpPr>
        <p:spPr>
          <a:xfrm>
            <a:off x="1084082" y="4184152"/>
            <a:ext cx="39268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/>
              <a:t>The dataset </a:t>
            </a:r>
            <a:r>
              <a:rPr lang="it-IT" sz="1600" err="1"/>
              <a:t>was</a:t>
            </a:r>
            <a:r>
              <a:rPr lang="it-IT" sz="1600"/>
              <a:t> </a:t>
            </a:r>
            <a:r>
              <a:rPr lang="it-IT" sz="1600" b="1" err="1"/>
              <a:t>built</a:t>
            </a:r>
            <a:r>
              <a:rPr lang="it-IT" sz="1600" b="1"/>
              <a:t> by </a:t>
            </a:r>
            <a:r>
              <a:rPr lang="it-IT" sz="1600" b="1" err="1"/>
              <a:t>using</a:t>
            </a:r>
            <a:r>
              <a:rPr lang="it-IT" sz="1600" b="1"/>
              <a:t> the </a:t>
            </a:r>
            <a:r>
              <a:rPr lang="it-IT" sz="1600" b="1" err="1"/>
              <a:t>method</a:t>
            </a:r>
            <a:r>
              <a:rPr lang="it-IT" sz="1600" b="1"/>
              <a:t> pivot()</a:t>
            </a:r>
            <a:r>
              <a:rPr lang="it-IT" sz="1600"/>
              <a:t> from </a:t>
            </a:r>
            <a:r>
              <a:rPr lang="it-IT" sz="1600" err="1"/>
              <a:t>pandas</a:t>
            </a:r>
            <a:r>
              <a:rPr lang="it-IT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/>
              <a:t>The cities </a:t>
            </a:r>
            <a:r>
              <a:rPr lang="it-IT" sz="1600" b="1" err="1"/>
              <a:t>were</a:t>
            </a:r>
            <a:r>
              <a:rPr lang="it-IT" sz="1600" b="1"/>
              <a:t> split </a:t>
            </a:r>
            <a:r>
              <a:rPr lang="it-IT" sz="1600" b="1" err="1"/>
              <a:t>into</a:t>
            </a:r>
            <a:r>
              <a:rPr lang="it-IT" sz="1600" b="1"/>
              <a:t> </a:t>
            </a:r>
            <a:r>
              <a:rPr lang="it-IT" sz="1600" b="1" err="1"/>
              <a:t>five</a:t>
            </a:r>
            <a:r>
              <a:rPr lang="it-IT" sz="1600" b="1"/>
              <a:t> clusters </a:t>
            </a:r>
            <a:r>
              <a:rPr lang="it-IT" sz="1600"/>
              <a:t>in </a:t>
            </a:r>
            <a:r>
              <a:rPr lang="it-IT" sz="1600" err="1"/>
              <a:t>accordance</a:t>
            </a:r>
            <a:r>
              <a:rPr lang="it-IT" sz="1600"/>
              <a:t> to </a:t>
            </a:r>
            <a:r>
              <a:rPr lang="it-IT" sz="1600" err="1"/>
              <a:t>their</a:t>
            </a:r>
            <a:r>
              <a:rPr lang="it-IT" sz="1600"/>
              <a:t> </a:t>
            </a:r>
            <a:r>
              <a:rPr lang="it-IT" sz="1600" b="1"/>
              <a:t>temperature trends</a:t>
            </a:r>
            <a:r>
              <a:rPr lang="it-IT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/>
              <a:t>DTW </a:t>
            </a:r>
            <a:r>
              <a:rPr lang="it-IT" sz="1600" b="1" err="1"/>
              <a:t>performed</a:t>
            </a:r>
            <a:r>
              <a:rPr lang="it-IT" sz="1600" b="1"/>
              <a:t> </a:t>
            </a:r>
            <a:r>
              <a:rPr lang="it-IT" sz="1600" b="1" err="1"/>
              <a:t>better</a:t>
            </a:r>
            <a:r>
              <a:rPr lang="it-IT" sz="1600" b="1"/>
              <a:t> </a:t>
            </a:r>
            <a:r>
              <a:rPr lang="it-IT" sz="1600" b="1" err="1"/>
              <a:t>than</a:t>
            </a:r>
            <a:r>
              <a:rPr lang="it-IT" sz="1600" b="1"/>
              <a:t> </a:t>
            </a:r>
            <a:r>
              <a:rPr lang="it-IT" sz="1600" b="1" err="1"/>
              <a:t>euclidean</a:t>
            </a:r>
            <a:r>
              <a:rPr lang="it-IT" sz="1600" b="1"/>
              <a:t> </a:t>
            </a:r>
            <a:r>
              <a:rPr lang="it-IT" sz="1600" b="1" err="1"/>
              <a:t>distance</a:t>
            </a:r>
            <a:r>
              <a:rPr lang="it-IT" sz="1600" b="1"/>
              <a:t> </a:t>
            </a:r>
            <a:r>
              <a:rPr lang="it-IT" sz="1600" b="1" err="1"/>
              <a:t>since</a:t>
            </a:r>
            <a:r>
              <a:rPr lang="it-IT" sz="1600" b="1"/>
              <a:t> </a:t>
            </a:r>
            <a:r>
              <a:rPr lang="it-IT" sz="1600" b="1" err="1"/>
              <a:t>it</a:t>
            </a:r>
            <a:r>
              <a:rPr lang="it-IT" sz="1600" b="1"/>
              <a:t> takes </a:t>
            </a:r>
            <a:r>
              <a:rPr lang="it-IT" sz="1600" b="1" err="1"/>
              <a:t>into</a:t>
            </a:r>
            <a:r>
              <a:rPr lang="it-IT" sz="1600" b="1"/>
              <a:t> account the shift </a:t>
            </a:r>
            <a:r>
              <a:rPr lang="it-IT" sz="1600" err="1"/>
              <a:t>caused</a:t>
            </a:r>
            <a:r>
              <a:rPr lang="it-IT" sz="1600"/>
              <a:t> by the seasons in </a:t>
            </a:r>
            <a:r>
              <a:rPr lang="it-IT" sz="1600" err="1"/>
              <a:t>different</a:t>
            </a:r>
            <a:r>
              <a:rPr lang="it-IT" sz="1600"/>
              <a:t> </a:t>
            </a:r>
            <a:r>
              <a:rPr lang="it-IT" sz="1600" err="1"/>
              <a:t>emispheres</a:t>
            </a:r>
            <a:r>
              <a:rPr lang="it-IT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2510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09086"/>
            <a:ext cx="4264542" cy="92044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it-IT" sz="4000"/>
              <a:t>Time Series </a:t>
            </a:r>
            <a:r>
              <a:rPr lang="it-IT" sz="4000" err="1"/>
              <a:t>analysis</a:t>
            </a:r>
            <a:r>
              <a:rPr lang="it-IT" sz="4000"/>
              <a:t>:</a:t>
            </a:r>
            <a:br>
              <a:rPr lang="it-IT" sz="3200"/>
            </a:br>
            <a:r>
              <a:rPr lang="it-IT" sz="3200"/>
              <a:t>Feature-</a:t>
            </a:r>
            <a:r>
              <a:rPr lang="it-IT" sz="3200" err="1"/>
              <a:t>based</a:t>
            </a:r>
            <a:r>
              <a:rPr lang="it-IT" sz="3200"/>
              <a:t> clustering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21</a:t>
            </a:fld>
            <a:endParaRPr lang="it-IT"/>
          </a:p>
        </p:txBody>
      </p:sp>
      <p:pic>
        <p:nvPicPr>
          <p:cNvPr id="4" name="Immagine 3" descr="Immagine che contiene mappa&#10;&#10;Descrizione generata automaticamente">
            <a:extLst>
              <a:ext uri="{FF2B5EF4-FFF2-40B4-BE49-F238E27FC236}">
                <a16:creationId xmlns:a16="http://schemas.microsoft.com/office/drawing/2014/main" id="{96C9DB41-A6E0-4880-B233-71D6463F0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12" y="3429000"/>
            <a:ext cx="6974958" cy="258971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A673E0F-4D65-404A-89C0-5E21DE654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864" y="1269308"/>
            <a:ext cx="5056037" cy="216234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8ECB1AB-9521-4C7C-A071-94BBD2945E2E}"/>
              </a:ext>
            </a:extLst>
          </p:cNvPr>
          <p:cNvSpPr txBox="1"/>
          <p:nvPr/>
        </p:nvSpPr>
        <p:spPr>
          <a:xfrm>
            <a:off x="952500" y="2091402"/>
            <a:ext cx="35063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/>
              <a:t>The features </a:t>
            </a:r>
            <a:r>
              <a:rPr lang="it-IT" sz="1600" err="1"/>
              <a:t>we</a:t>
            </a:r>
            <a:r>
              <a:rPr lang="it-IT" sz="1600"/>
              <a:t> </a:t>
            </a:r>
            <a:r>
              <a:rPr lang="it-IT" sz="1600" err="1"/>
              <a:t>built</a:t>
            </a:r>
            <a:r>
              <a:rPr lang="it-IT" sz="1600"/>
              <a:t> are </a:t>
            </a:r>
            <a:r>
              <a:rPr lang="it-IT" sz="1600" err="1"/>
              <a:t>emisphere</a:t>
            </a:r>
            <a:r>
              <a:rPr lang="it-IT" sz="1600"/>
              <a:t> </a:t>
            </a:r>
            <a:r>
              <a:rPr lang="it-IT" sz="1600" err="1"/>
              <a:t>agnostic</a:t>
            </a:r>
            <a:r>
              <a:rPr lang="it-IT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/>
              <a:t>The </a:t>
            </a:r>
            <a:r>
              <a:rPr lang="it-IT" sz="1600" b="1" err="1"/>
              <a:t>results</a:t>
            </a:r>
            <a:r>
              <a:rPr lang="it-IT" sz="1600" b="1"/>
              <a:t> are </a:t>
            </a:r>
            <a:r>
              <a:rPr lang="it-IT" sz="1600" b="1" err="1"/>
              <a:t>similar</a:t>
            </a:r>
            <a:r>
              <a:rPr lang="it-IT" sz="1600" b="1"/>
              <a:t> to </a:t>
            </a:r>
            <a:r>
              <a:rPr lang="it-IT" sz="1600" b="1" err="1"/>
              <a:t>those</a:t>
            </a:r>
            <a:r>
              <a:rPr lang="it-IT" sz="1600" b="1"/>
              <a:t> in </a:t>
            </a:r>
            <a:r>
              <a:rPr lang="it-IT" sz="1600" b="1" err="1"/>
              <a:t>shape-based</a:t>
            </a:r>
            <a:r>
              <a:rPr lang="it-IT" sz="1600" b="1"/>
              <a:t> clustering</a:t>
            </a:r>
            <a:r>
              <a:rPr lang="it-IT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/>
              <a:t>No city </a:t>
            </a:r>
            <a:r>
              <a:rPr lang="it-IT" sz="1600" b="1" err="1"/>
              <a:t>had</a:t>
            </a:r>
            <a:r>
              <a:rPr lang="it-IT" sz="1600" b="1"/>
              <a:t> a major shift </a:t>
            </a:r>
            <a:r>
              <a:rPr lang="it-IT" sz="1600"/>
              <a:t>(</a:t>
            </a:r>
            <a:r>
              <a:rPr lang="it-IT" sz="1600" err="1"/>
              <a:t>cold</a:t>
            </a:r>
            <a:r>
              <a:rPr lang="it-IT" sz="1600"/>
              <a:t> city </a:t>
            </a:r>
            <a:r>
              <a:rPr lang="it-IT" sz="1600" err="1"/>
              <a:t>now</a:t>
            </a:r>
            <a:r>
              <a:rPr lang="it-IT" sz="1600"/>
              <a:t> </a:t>
            </a:r>
            <a:r>
              <a:rPr lang="it-IT" sz="1600" err="1"/>
              <a:t>classified</a:t>
            </a:r>
            <a:r>
              <a:rPr lang="it-IT" sz="1600"/>
              <a:t> </a:t>
            </a:r>
            <a:r>
              <a:rPr lang="it-IT" sz="1600" err="1"/>
              <a:t>as</a:t>
            </a:r>
            <a:r>
              <a:rPr lang="it-IT" sz="1600"/>
              <a:t> hot or viceversa).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err="1"/>
              <a:t>We</a:t>
            </a:r>
            <a:r>
              <a:rPr lang="it-IT" sz="1600" b="1"/>
              <a:t> </a:t>
            </a:r>
            <a:r>
              <a:rPr lang="it-IT" sz="1600" b="1" err="1"/>
              <a:t>tried</a:t>
            </a:r>
            <a:r>
              <a:rPr lang="it-IT" sz="1600" b="1"/>
              <a:t> </a:t>
            </a:r>
            <a:r>
              <a:rPr lang="it-IT" sz="1600" b="1" err="1"/>
              <a:t>using</a:t>
            </a:r>
            <a:r>
              <a:rPr lang="it-IT" sz="1600" b="1"/>
              <a:t> the </a:t>
            </a:r>
            <a:r>
              <a:rPr lang="it-IT" sz="1600" b="1" err="1"/>
              <a:t>altitude</a:t>
            </a:r>
            <a:r>
              <a:rPr lang="it-IT" sz="1600" b="1"/>
              <a:t> </a:t>
            </a:r>
            <a:r>
              <a:rPr lang="it-IT" sz="1600"/>
              <a:t>to </a:t>
            </a:r>
            <a:r>
              <a:rPr lang="it-IT" sz="1600" err="1"/>
              <a:t>see</a:t>
            </a:r>
            <a:r>
              <a:rPr lang="it-IT" sz="1600"/>
              <a:t> </a:t>
            </a:r>
            <a:r>
              <a:rPr lang="it-IT" sz="1600" err="1"/>
              <a:t>if</a:t>
            </a:r>
            <a:r>
              <a:rPr lang="it-IT" sz="1600"/>
              <a:t> </a:t>
            </a:r>
            <a:r>
              <a:rPr lang="it-IT" sz="1600" err="1"/>
              <a:t>it</a:t>
            </a:r>
            <a:r>
              <a:rPr lang="it-IT" sz="1600"/>
              <a:t> </a:t>
            </a:r>
            <a:r>
              <a:rPr lang="it-IT" sz="1600" err="1"/>
              <a:t>has</a:t>
            </a:r>
            <a:r>
              <a:rPr lang="it-IT" sz="1600"/>
              <a:t> a major </a:t>
            </a:r>
            <a:r>
              <a:rPr lang="it-IT" sz="1600" err="1"/>
              <a:t>influence</a:t>
            </a:r>
            <a:r>
              <a:rPr lang="it-IT" sz="1600"/>
              <a:t>, </a:t>
            </a:r>
            <a:r>
              <a:rPr lang="it-IT" sz="1600" err="1"/>
              <a:t>but</a:t>
            </a:r>
            <a:r>
              <a:rPr lang="it-IT" sz="1600"/>
              <a:t> </a:t>
            </a:r>
            <a:r>
              <a:rPr lang="it-IT" sz="1600" err="1"/>
              <a:t>there’s</a:t>
            </a:r>
            <a:r>
              <a:rPr lang="it-IT" sz="1600"/>
              <a:t> </a:t>
            </a:r>
            <a:r>
              <a:rPr lang="it-IT" sz="1600" err="1"/>
              <a:t>only</a:t>
            </a:r>
            <a:r>
              <a:rPr lang="it-IT" sz="1600"/>
              <a:t> one city with an high </a:t>
            </a:r>
            <a:r>
              <a:rPr lang="it-IT" sz="1600" err="1"/>
              <a:t>value</a:t>
            </a:r>
            <a:r>
              <a:rPr lang="it-IT" sz="1600"/>
              <a:t> (Mexico City) and </a:t>
            </a:r>
            <a:r>
              <a:rPr lang="it-IT" sz="1600" err="1"/>
              <a:t>it’s</a:t>
            </a:r>
            <a:r>
              <a:rPr lang="it-IT" sz="1600"/>
              <a:t> on the </a:t>
            </a:r>
            <a:r>
              <a:rPr lang="it-IT" sz="1600" err="1"/>
              <a:t>tropic</a:t>
            </a:r>
            <a:r>
              <a:rPr lang="it-IT" sz="1600"/>
              <a:t> so </a:t>
            </a:r>
            <a:r>
              <a:rPr lang="it-IT" sz="1600" err="1"/>
              <a:t>it’s</a:t>
            </a:r>
            <a:r>
              <a:rPr lang="it-IT" sz="1600"/>
              <a:t> </a:t>
            </a:r>
            <a:r>
              <a:rPr lang="it-IT" sz="1600" err="1"/>
              <a:t>still</a:t>
            </a:r>
            <a:r>
              <a:rPr lang="it-IT" sz="1600"/>
              <a:t> an hot city.</a:t>
            </a:r>
          </a:p>
        </p:txBody>
      </p:sp>
    </p:spTree>
    <p:extLst>
      <p:ext uri="{BB962C8B-B14F-4D97-AF65-F5344CB8AC3E}">
        <p14:creationId xmlns:p14="http://schemas.microsoft.com/office/powerpoint/2010/main" val="4100830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Sponsor @ Top Gear Team">
            <a:extLst>
              <a:ext uri="{FF2B5EF4-FFF2-40B4-BE49-F238E27FC236}">
                <a16:creationId xmlns:a16="http://schemas.microsoft.com/office/drawing/2014/main" id="{60FD6BAB-2680-42CF-BC39-11BF15A47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900" y="979800"/>
            <a:ext cx="8572199" cy="489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5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466DE26-8482-4C08-BA1E-C228D2B3B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/>
              <a:t>Data </a:t>
            </a:r>
            <a:r>
              <a:rPr lang="it-IT" b="1" err="1"/>
              <a:t>Understanding</a:t>
            </a:r>
            <a:endParaRPr lang="en-US" b="1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BBC18A-6880-4287-8F2B-3ECA0620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3</a:t>
            </a:fld>
            <a:endParaRPr lang="it-IT" noProof="0">
              <a:latin typeface="+mn-lt"/>
            </a:endParaRPr>
          </a:p>
        </p:txBody>
      </p:sp>
      <p:pic>
        <p:nvPicPr>
          <p:cNvPr id="6" name="Elemento grafico 5" descr="Testa con ingranaggi contorno">
            <a:extLst>
              <a:ext uri="{FF2B5EF4-FFF2-40B4-BE49-F238E27FC236}">
                <a16:creationId xmlns:a16="http://schemas.microsoft.com/office/drawing/2014/main" id="{C6DCD4FF-F423-49FB-8C41-B7D336248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3368" y="3556179"/>
            <a:ext cx="1945264" cy="194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4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09086"/>
            <a:ext cx="4986184" cy="92044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it-IT" sz="4000"/>
              <a:t>Data </a:t>
            </a:r>
            <a:r>
              <a:rPr lang="it-IT" sz="4000" err="1"/>
              <a:t>understanding</a:t>
            </a:r>
            <a:r>
              <a:rPr lang="it-IT" sz="4000"/>
              <a:t>:</a:t>
            </a:r>
            <a:br>
              <a:rPr lang="it-IT" sz="3200"/>
            </a:br>
            <a:r>
              <a:rPr lang="it-IT" sz="3200"/>
              <a:t>data </a:t>
            </a:r>
            <a:r>
              <a:rPr lang="it-IT" sz="3200" err="1"/>
              <a:t>analysis</a:t>
            </a:r>
            <a:r>
              <a:rPr lang="it-IT" sz="3200"/>
              <a:t> and </a:t>
            </a:r>
            <a:r>
              <a:rPr lang="it-IT" sz="3200" err="1"/>
              <a:t>integration</a:t>
            </a:r>
            <a:endParaRPr lang="it-IT" sz="320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4</a:t>
            </a:fld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AEA9EA91-FB98-4619-B2FE-317274905D96}"/>
              </a:ext>
            </a:extLst>
          </p:cNvPr>
          <p:cNvSpPr txBox="1"/>
          <p:nvPr/>
        </p:nvSpPr>
        <p:spPr>
          <a:xfrm>
            <a:off x="952500" y="2472223"/>
            <a:ext cx="49861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err="1"/>
              <a:t>Understanding</a:t>
            </a:r>
            <a:r>
              <a:rPr lang="it-IT" sz="1600"/>
              <a:t> the </a:t>
            </a:r>
            <a:r>
              <a:rPr lang="it-IT" sz="1600" b="1" err="1"/>
              <a:t>meaning</a:t>
            </a:r>
            <a:r>
              <a:rPr lang="it-IT" sz="1600"/>
              <a:t> of </a:t>
            </a:r>
            <a:r>
              <a:rPr lang="it-IT" sz="1600" err="1"/>
              <a:t>each</a:t>
            </a:r>
            <a:r>
              <a:rPr lang="it-IT" sz="1600"/>
              <a:t> </a:t>
            </a:r>
            <a:r>
              <a:rPr lang="it-IT" sz="1600" b="1"/>
              <a:t>feature </a:t>
            </a:r>
            <a:r>
              <a:rPr lang="it-IT" sz="1600"/>
              <a:t>of the </a:t>
            </a:r>
            <a:r>
              <a:rPr lang="it-IT" sz="1600" err="1"/>
              <a:t>original</a:t>
            </a:r>
            <a:r>
              <a:rPr lang="it-IT" sz="1600"/>
              <a:t> dataset of the </a:t>
            </a:r>
            <a:r>
              <a:rPr lang="it-IT" sz="1600" b="1"/>
              <a:t>tennis matches</a:t>
            </a:r>
          </a:p>
          <a:p>
            <a:endParaRPr lang="it-IT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err="1"/>
              <a:t>Dropping</a:t>
            </a:r>
            <a:r>
              <a:rPr lang="it-IT" sz="1600" b="1"/>
              <a:t> </a:t>
            </a:r>
            <a:r>
              <a:rPr lang="it-IT" sz="1600" b="1" err="1"/>
              <a:t>irrelevant</a:t>
            </a:r>
            <a:r>
              <a:rPr lang="it-IT" sz="1600" b="1"/>
              <a:t> matches </a:t>
            </a:r>
            <a:r>
              <a:rPr lang="it-IT" sz="1600"/>
              <a:t>(</a:t>
            </a:r>
            <a:r>
              <a:rPr lang="it-IT" sz="1600" err="1"/>
              <a:t>without</a:t>
            </a:r>
            <a:r>
              <a:rPr lang="it-IT" sz="1600"/>
              <a:t> </a:t>
            </a:r>
            <a:r>
              <a:rPr lang="it-IT" sz="1600" err="1"/>
              <a:t>statistics</a:t>
            </a:r>
            <a:r>
              <a:rPr lang="it-IT" sz="1600"/>
              <a:t>)</a:t>
            </a:r>
            <a:r>
              <a:rPr lang="it-IT" sz="1600" b="1"/>
              <a:t> </a:t>
            </a:r>
            <a:r>
              <a:rPr lang="it-IT" sz="1600"/>
              <a:t>and </a:t>
            </a:r>
            <a:r>
              <a:rPr lang="it-IT" sz="1600" b="1" err="1"/>
              <a:t>useless</a:t>
            </a:r>
            <a:r>
              <a:rPr lang="it-IT" sz="1600" b="1"/>
              <a:t> features </a:t>
            </a:r>
            <a:r>
              <a:rPr lang="it-IT" sz="1600"/>
              <a:t>for </a:t>
            </a:r>
            <a:r>
              <a:rPr lang="it-IT" sz="1600" err="1"/>
              <a:t>our</a:t>
            </a:r>
            <a:r>
              <a:rPr lang="it-IT" sz="1600"/>
              <a:t> </a:t>
            </a:r>
            <a:r>
              <a:rPr lang="it-IT" sz="1600" err="1"/>
              <a:t>purpose</a:t>
            </a:r>
            <a:r>
              <a:rPr lang="it-IT" sz="1600"/>
              <a:t> </a:t>
            </a:r>
            <a:r>
              <a:rPr lang="it-IT" sz="1600" err="1"/>
              <a:t>as</a:t>
            </a:r>
            <a:r>
              <a:rPr lang="it-IT" sz="1600"/>
              <a:t> the </a:t>
            </a:r>
            <a:r>
              <a:rPr lang="it-IT" sz="1600" err="1"/>
              <a:t>tournay</a:t>
            </a:r>
            <a:r>
              <a:rPr lang="it-IT" sz="1600"/>
              <a:t> name, the </a:t>
            </a:r>
            <a:r>
              <a:rPr lang="it-IT" sz="1600" err="1"/>
              <a:t>draw</a:t>
            </a:r>
            <a:r>
              <a:rPr lang="it-IT" sz="1600"/>
              <a:t> size, the winner entry…</a:t>
            </a:r>
          </a:p>
          <a:p>
            <a:endParaRPr lang="it-IT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err="1"/>
              <a:t>Dropping</a:t>
            </a:r>
            <a:r>
              <a:rPr lang="it-IT" sz="1600" b="1"/>
              <a:t> </a:t>
            </a:r>
            <a:r>
              <a:rPr lang="it-IT" sz="1600"/>
              <a:t>302</a:t>
            </a:r>
            <a:r>
              <a:rPr lang="it-IT" sz="1600" b="1"/>
              <a:t> </a:t>
            </a:r>
            <a:r>
              <a:rPr lang="it-IT" sz="1600" b="1" err="1"/>
              <a:t>duplicated</a:t>
            </a:r>
            <a:r>
              <a:rPr lang="it-IT" sz="1600" b="1"/>
              <a:t> </a:t>
            </a:r>
            <a:r>
              <a:rPr lang="it-IT" sz="1600" b="1" err="1"/>
              <a:t>records</a:t>
            </a:r>
            <a:endParaRPr lang="it-IT" sz="16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err="1"/>
              <a:t>Integrating</a:t>
            </a:r>
            <a:r>
              <a:rPr lang="it-IT" sz="1600"/>
              <a:t> data by </a:t>
            </a:r>
            <a:r>
              <a:rPr lang="it-IT" sz="1600" b="1"/>
              <a:t>filling</a:t>
            </a:r>
            <a:r>
              <a:rPr lang="it-IT" sz="1600"/>
              <a:t> the </a:t>
            </a:r>
            <a:r>
              <a:rPr lang="it-IT" sz="1600" b="1" err="1"/>
              <a:t>missing</a:t>
            </a:r>
            <a:r>
              <a:rPr lang="it-IT" sz="1600" b="1"/>
              <a:t> </a:t>
            </a:r>
            <a:r>
              <a:rPr lang="it-IT" sz="1600" b="1" err="1"/>
              <a:t>values</a:t>
            </a:r>
            <a:r>
              <a:rPr lang="it-IT" sz="1600"/>
              <a:t> and </a:t>
            </a:r>
            <a:r>
              <a:rPr lang="it-IT" sz="1600" b="1"/>
              <a:t>fixing</a:t>
            </a:r>
            <a:r>
              <a:rPr lang="it-IT" sz="1600"/>
              <a:t> </a:t>
            </a:r>
            <a:r>
              <a:rPr lang="it-IT" sz="1600" err="1"/>
              <a:t>issues</a:t>
            </a:r>
            <a:r>
              <a:rPr lang="it-IT" sz="1600"/>
              <a:t> with the </a:t>
            </a:r>
            <a:r>
              <a:rPr lang="it-IT" sz="1600" b="1" err="1"/>
              <a:t>ambiguous</a:t>
            </a:r>
            <a:r>
              <a:rPr lang="it-IT" sz="1600" b="1"/>
              <a:t> </a:t>
            </a:r>
            <a:r>
              <a:rPr lang="it-IT" sz="1600" b="1" err="1"/>
              <a:t>values</a:t>
            </a:r>
            <a:endParaRPr lang="it-IT" sz="1600" b="1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sz="1600"/>
              <a:t>Fix </a:t>
            </a:r>
            <a:r>
              <a:rPr lang="it-IT" sz="1600" err="1"/>
              <a:t>association</a:t>
            </a:r>
            <a:r>
              <a:rPr lang="it-IT" sz="1600" b="1"/>
              <a:t> </a:t>
            </a:r>
            <a:r>
              <a:rPr lang="it-IT" sz="1600"/>
              <a:t>player id / name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sz="1600" err="1"/>
              <a:t>Retrieve</a:t>
            </a:r>
            <a:r>
              <a:rPr lang="it-IT" sz="1600"/>
              <a:t> some </a:t>
            </a:r>
            <a:r>
              <a:rPr lang="it-IT" sz="1600" err="1"/>
              <a:t>missing</a:t>
            </a:r>
            <a:r>
              <a:rPr lang="it-IT" sz="1600"/>
              <a:t> </a:t>
            </a:r>
            <a:r>
              <a:rPr lang="it-IT" sz="1600" err="1"/>
              <a:t>values</a:t>
            </a:r>
            <a:r>
              <a:rPr lang="it-IT" sz="1600"/>
              <a:t> (</a:t>
            </a:r>
            <a:r>
              <a:rPr lang="it-IT" sz="1600" err="1"/>
              <a:t>when</a:t>
            </a:r>
            <a:r>
              <a:rPr lang="it-IT" sz="1600"/>
              <a:t> </a:t>
            </a:r>
            <a:r>
              <a:rPr lang="it-IT" sz="1600" err="1"/>
              <a:t>it</a:t>
            </a:r>
            <a:r>
              <a:rPr lang="it-IT" sz="1600"/>
              <a:t> </a:t>
            </a:r>
            <a:r>
              <a:rPr lang="it-IT" sz="1600" err="1"/>
              <a:t>is</a:t>
            </a:r>
            <a:r>
              <a:rPr lang="it-IT" sz="1600"/>
              <a:t> </a:t>
            </a:r>
            <a:r>
              <a:rPr lang="it-IT" sz="1600" err="1"/>
              <a:t>possible</a:t>
            </a:r>
            <a:r>
              <a:rPr lang="it-IT" sz="1600"/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sz="1600" err="1"/>
              <a:t>Assign</a:t>
            </a:r>
            <a:r>
              <a:rPr lang="it-IT" sz="1600"/>
              <a:t> special </a:t>
            </a:r>
            <a:r>
              <a:rPr lang="it-IT" sz="1600" err="1"/>
              <a:t>character</a:t>
            </a:r>
            <a:r>
              <a:rPr lang="it-IT" sz="1600"/>
              <a:t> to some </a:t>
            </a:r>
            <a:r>
              <a:rPr lang="it-IT" sz="1600" err="1"/>
              <a:t>missing</a:t>
            </a:r>
            <a:r>
              <a:rPr lang="it-IT" sz="1600"/>
              <a:t> </a:t>
            </a:r>
            <a:r>
              <a:rPr lang="it-IT" sz="1600" err="1"/>
              <a:t>values</a:t>
            </a:r>
            <a:endParaRPr lang="en-US" sz="160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4A7A0E16-E7E6-42E3-BC4B-3EE29B745BEA}"/>
              </a:ext>
            </a:extLst>
          </p:cNvPr>
          <p:cNvGrpSpPr/>
          <p:nvPr/>
        </p:nvGrpSpPr>
        <p:grpSpPr>
          <a:xfrm>
            <a:off x="5938684" y="2531844"/>
            <a:ext cx="4957914" cy="2994163"/>
            <a:chOff x="5938684" y="2531844"/>
            <a:chExt cx="4957914" cy="2994163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33384E45-2C64-4CDF-A95A-9FE0F8B64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8684" y="2531844"/>
              <a:ext cx="4957914" cy="2686386"/>
            </a:xfrm>
            <a:prstGeom prst="rect">
              <a:avLst/>
            </a:prstGeom>
          </p:spPr>
        </p:pic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7667402E-8CC0-432A-ABF1-3D30C7544498}"/>
                </a:ext>
              </a:extLst>
            </p:cNvPr>
            <p:cNvSpPr txBox="1"/>
            <p:nvPr/>
          </p:nvSpPr>
          <p:spPr>
            <a:xfrm>
              <a:off x="7106199" y="5218230"/>
              <a:ext cx="2622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/>
                <a:t>The missing values heatmap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327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09086"/>
            <a:ext cx="4986184" cy="92044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it-IT" sz="4000"/>
              <a:t>Data </a:t>
            </a:r>
            <a:r>
              <a:rPr lang="it-IT" sz="4000" err="1"/>
              <a:t>understanding</a:t>
            </a:r>
            <a:r>
              <a:rPr lang="it-IT" sz="4000"/>
              <a:t>:</a:t>
            </a:r>
            <a:br>
              <a:rPr lang="it-IT" sz="3200"/>
            </a:br>
            <a:r>
              <a:rPr lang="it-IT" sz="3200" err="1"/>
              <a:t>outlier</a:t>
            </a:r>
            <a:r>
              <a:rPr lang="it-IT" sz="3200"/>
              <a:t> </a:t>
            </a:r>
            <a:r>
              <a:rPr lang="it-IT" sz="3200" err="1"/>
              <a:t>detection</a:t>
            </a:r>
            <a:endParaRPr lang="it-IT" sz="320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5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AEA9EA91-FB98-4619-B2FE-317274905D96}"/>
                  </a:ext>
                </a:extLst>
              </p:cNvPr>
              <p:cNvSpPr txBox="1"/>
              <p:nvPr/>
            </p:nvSpPr>
            <p:spPr>
              <a:xfrm>
                <a:off x="952500" y="2018843"/>
                <a:ext cx="4986184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/>
                  <a:t>All the feature are </a:t>
                </a:r>
                <a:r>
                  <a:rPr lang="it-IT" sz="1600" b="1" err="1"/>
                  <a:t>Gaussian</a:t>
                </a:r>
                <a:r>
                  <a:rPr lang="it-IT" sz="1600"/>
                  <a:t> or </a:t>
                </a:r>
                <a:r>
                  <a:rPr lang="it-IT" sz="1600" b="1" err="1"/>
                  <a:t>half</a:t>
                </a:r>
                <a:r>
                  <a:rPr lang="it-IT" sz="1600" b="1"/>
                  <a:t> </a:t>
                </a:r>
                <a:r>
                  <a:rPr lang="it-IT" sz="1600" b="1" err="1"/>
                  <a:t>normal</a:t>
                </a:r>
                <a:endParaRPr lang="it-IT" sz="1600" b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/>
                  <a:t>We </a:t>
                </a:r>
                <a:r>
                  <a:rPr lang="it-IT" sz="1600" err="1"/>
                  <a:t>computed</a:t>
                </a:r>
                <a:r>
                  <a:rPr lang="it-IT" sz="1600"/>
                  <a:t> the </a:t>
                </a:r>
                <a:r>
                  <a:rPr lang="it-IT" sz="1600" b="1" err="1"/>
                  <a:t>median</a:t>
                </a:r>
                <a:r>
                  <a:rPr lang="it-IT" sz="1600"/>
                  <a:t> </a:t>
                </a:r>
                <a:r>
                  <a:rPr lang="it-IT" sz="1600" b="1"/>
                  <a:t>M</a:t>
                </a:r>
                <a:r>
                  <a:rPr lang="it-IT" sz="1600"/>
                  <a:t>,</a:t>
                </a:r>
                <a:r>
                  <a:rPr lang="it-IT" sz="1600" b="1"/>
                  <a:t> </a:t>
                </a:r>
                <a:r>
                  <a:rPr lang="it-IT" sz="1600"/>
                  <a:t>the </a:t>
                </a:r>
                <a:r>
                  <a:rPr lang="it-IT" sz="1600" b="1"/>
                  <a:t>first quartile Q1</a:t>
                </a:r>
                <a:r>
                  <a:rPr lang="it-IT" sz="1600"/>
                  <a:t>, the </a:t>
                </a:r>
                <a:r>
                  <a:rPr lang="it-IT" sz="1600" b="1" err="1"/>
                  <a:t>third</a:t>
                </a:r>
                <a:r>
                  <a:rPr lang="it-IT" sz="1600" b="1"/>
                  <a:t> quartile</a:t>
                </a:r>
                <a:r>
                  <a:rPr lang="it-IT" sz="1600"/>
                  <a:t> </a:t>
                </a:r>
                <a:r>
                  <a:rPr lang="it-IT" sz="1600" b="1"/>
                  <a:t>Q3 </a:t>
                </a:r>
                <a:r>
                  <a:rPr lang="it-IT" sz="1600"/>
                  <a:t>and the </a:t>
                </a:r>
                <a:r>
                  <a:rPr lang="it-IT" sz="1600" b="1"/>
                  <a:t>interquartile IQR</a:t>
                </a:r>
                <a:r>
                  <a:rPr lang="it-IT" sz="1600"/>
                  <a:t> for </a:t>
                </a:r>
                <a:r>
                  <a:rPr lang="it-IT" sz="1600" err="1"/>
                  <a:t>all</a:t>
                </a:r>
                <a:r>
                  <a:rPr lang="it-IT" sz="1600"/>
                  <a:t> </a:t>
                </a:r>
                <a:r>
                  <a:rPr lang="it-IT" sz="1600" err="1"/>
                  <a:t>variables</a:t>
                </a:r>
                <a:endParaRPr lang="it-IT" sz="16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/>
                  <a:t>We</a:t>
                </a:r>
                <a:r>
                  <a:rPr lang="it-IT" sz="1600" b="1"/>
                  <a:t> </a:t>
                </a:r>
                <a:r>
                  <a:rPr lang="it-IT" sz="1600" err="1"/>
                  <a:t>computed</a:t>
                </a:r>
                <a:r>
                  <a:rPr lang="it-IT" sz="1600" b="1"/>
                  <a:t> </a:t>
                </a:r>
                <a:r>
                  <a:rPr lang="it-IT" sz="1600"/>
                  <a:t>the</a:t>
                </a:r>
                <a:r>
                  <a:rPr lang="it-IT" sz="1600" b="1"/>
                  <a:t> </a:t>
                </a:r>
                <a:r>
                  <a:rPr lang="it-IT" sz="1600" b="1" err="1"/>
                  <a:t>upper</a:t>
                </a:r>
                <a:r>
                  <a:rPr lang="it-IT" sz="1600" b="1"/>
                  <a:t> </a:t>
                </a:r>
                <a:r>
                  <a:rPr lang="it-IT" sz="1600" b="1" err="1"/>
                  <a:t>bound</a:t>
                </a:r>
                <a:r>
                  <a:rPr lang="it-IT" sz="1600" b="1"/>
                  <a:t> U = Q3 + 1.5 * IQR </a:t>
                </a:r>
                <a:r>
                  <a:rPr lang="it-IT" sz="1600"/>
                  <a:t>and</a:t>
                </a:r>
                <a:r>
                  <a:rPr lang="it-IT" sz="1600" b="1"/>
                  <a:t> </a:t>
                </a:r>
                <a:r>
                  <a:rPr lang="it-IT" sz="1600"/>
                  <a:t>the</a:t>
                </a:r>
                <a:r>
                  <a:rPr lang="it-IT" sz="1600" b="1"/>
                  <a:t> </a:t>
                </a:r>
                <a:r>
                  <a:rPr lang="it-IT" sz="1600" b="1" err="1"/>
                  <a:t>lower</a:t>
                </a:r>
                <a:r>
                  <a:rPr lang="it-IT" sz="1600" b="1"/>
                  <a:t> </a:t>
                </a:r>
                <a:r>
                  <a:rPr lang="it-IT" sz="1600" b="1" err="1"/>
                  <a:t>bound</a:t>
                </a:r>
                <a:r>
                  <a:rPr lang="it-IT" sz="1600" b="1"/>
                  <a:t> L = Q1 – 1.5 * IQR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b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b="1" err="1"/>
                  <a:t>Outliers</a:t>
                </a:r>
                <a:r>
                  <a:rPr lang="it-IT" sz="1600" b="1"/>
                  <a:t> </a:t>
                </a:r>
                <a:r>
                  <a:rPr lang="it-IT" sz="1600"/>
                  <a:t>are </a:t>
                </a:r>
                <a14:m>
                  <m:oMath xmlns:m="http://schemas.openxmlformats.org/officeDocument/2006/math">
                    <m:r>
                      <a:rPr lang="it-IT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it-IT" sz="1600" b="1"/>
                  <a:t>L </a:t>
                </a:r>
                <a:r>
                  <a:rPr lang="it-IT" sz="1600"/>
                  <a:t>for the</a:t>
                </a:r>
                <a:r>
                  <a:rPr lang="it-IT" sz="1600" b="1"/>
                  <a:t> non-negative </a:t>
                </a:r>
                <a:r>
                  <a:rPr lang="it-IT" sz="1600" b="1" err="1"/>
                  <a:t>variables</a:t>
                </a:r>
                <a:r>
                  <a:rPr lang="it-IT" sz="1600"/>
                  <a:t> or </a:t>
                </a:r>
                <a:r>
                  <a:rPr lang="it-IT" sz="1600" b="1"/>
                  <a:t>out </a:t>
                </a:r>
                <a:r>
                  <a:rPr lang="it-IT" sz="1600"/>
                  <a:t>of the</a:t>
                </a:r>
                <a:r>
                  <a:rPr lang="it-IT" sz="1600" b="1"/>
                  <a:t> range (L, U) </a:t>
                </a:r>
                <a:r>
                  <a:rPr lang="it-IT" sz="1600"/>
                  <a:t>for the </a:t>
                </a:r>
                <a:r>
                  <a:rPr lang="it-IT" sz="1600" b="1" err="1"/>
                  <a:t>other</a:t>
                </a:r>
                <a:r>
                  <a:rPr lang="it-IT" sz="1600" b="1"/>
                  <a:t> </a:t>
                </a:r>
                <a:r>
                  <a:rPr lang="it-IT" sz="1600" b="1" err="1"/>
                  <a:t>variables</a:t>
                </a:r>
                <a:endParaRPr lang="it-IT" sz="1600" b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b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b="1" err="1"/>
                  <a:t>Outliers</a:t>
                </a:r>
                <a:r>
                  <a:rPr lang="it-IT" sz="1600" b="1"/>
                  <a:t> </a:t>
                </a:r>
                <a:r>
                  <a:rPr lang="it-IT" sz="1600"/>
                  <a:t>are</a:t>
                </a:r>
                <a:r>
                  <a:rPr lang="it-IT" sz="1600" b="1"/>
                  <a:t> </a:t>
                </a:r>
                <a:r>
                  <a:rPr lang="it-IT" sz="1600" b="1" err="1"/>
                  <a:t>substituted</a:t>
                </a:r>
                <a:r>
                  <a:rPr lang="it-IT" sz="1600" b="1"/>
                  <a:t> </a:t>
                </a:r>
                <a:r>
                  <a:rPr lang="it-IT" sz="1600"/>
                  <a:t>by</a:t>
                </a:r>
                <a:r>
                  <a:rPr lang="it-IT" sz="1600" b="1"/>
                  <a:t> M, L </a:t>
                </a:r>
                <a:r>
                  <a:rPr lang="it-IT" sz="1600"/>
                  <a:t>or</a:t>
                </a:r>
                <a:r>
                  <a:rPr lang="it-IT" sz="1600" b="1"/>
                  <a:t> U </a:t>
                </a:r>
                <a:r>
                  <a:rPr lang="it-IT" sz="1600" err="1"/>
                  <a:t>based</a:t>
                </a:r>
                <a:r>
                  <a:rPr lang="it-IT" sz="1600"/>
                  <a:t> on the </a:t>
                </a:r>
                <a:r>
                  <a:rPr lang="it-IT" sz="1600" b="1" err="1"/>
                  <a:t>semantics</a:t>
                </a:r>
                <a:r>
                  <a:rPr lang="it-IT" sz="1600" b="1"/>
                  <a:t> </a:t>
                </a:r>
                <a:r>
                  <a:rPr lang="it-IT" sz="1600"/>
                  <a:t>of the feature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b="1"/>
                  <a:t>Some</a:t>
                </a:r>
                <a:r>
                  <a:rPr lang="it-IT" sz="1600"/>
                  <a:t> </a:t>
                </a:r>
                <a:r>
                  <a:rPr lang="it-IT" sz="1600" b="1" err="1"/>
                  <a:t>outliers</a:t>
                </a:r>
                <a:r>
                  <a:rPr lang="it-IT" sz="1600"/>
                  <a:t> </a:t>
                </a:r>
                <a:r>
                  <a:rPr lang="it-IT" sz="1600" err="1"/>
                  <a:t>managed</a:t>
                </a:r>
                <a:r>
                  <a:rPr lang="it-IT" sz="1600"/>
                  <a:t> by </a:t>
                </a:r>
                <a:r>
                  <a:rPr lang="it-IT" sz="1600" err="1"/>
                  <a:t>heuristic</a:t>
                </a:r>
                <a:r>
                  <a:rPr lang="it-IT" sz="1600"/>
                  <a:t> </a:t>
                </a:r>
                <a:r>
                  <a:rPr lang="it-IT" sz="1600" err="1"/>
                  <a:t>approach</a:t>
                </a:r>
                <a:r>
                  <a:rPr lang="it-IT" sz="1600"/>
                  <a:t> </a:t>
                </a:r>
                <a:r>
                  <a:rPr lang="it-IT" sz="1600" err="1"/>
                  <a:t>based</a:t>
                </a:r>
                <a:r>
                  <a:rPr lang="it-IT" sz="1600"/>
                  <a:t> on </a:t>
                </a:r>
                <a:r>
                  <a:rPr lang="it-IT" sz="1600" b="1" err="1"/>
                  <a:t>external</a:t>
                </a:r>
                <a:r>
                  <a:rPr lang="it-IT" sz="1600" b="1"/>
                  <a:t> knowledge</a:t>
                </a:r>
                <a:r>
                  <a:rPr lang="it-IT" sz="1600"/>
                  <a:t>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b="1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AEA9EA91-FB98-4619-B2FE-317274905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2018843"/>
                <a:ext cx="4986184" cy="4524315"/>
              </a:xfrm>
              <a:prstGeom prst="rect">
                <a:avLst/>
              </a:prstGeom>
              <a:blipFill>
                <a:blip r:embed="rId3"/>
                <a:stretch>
                  <a:fillRect l="-489" t="-404" r="-1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uppo 10">
            <a:extLst>
              <a:ext uri="{FF2B5EF4-FFF2-40B4-BE49-F238E27FC236}">
                <a16:creationId xmlns:a16="http://schemas.microsoft.com/office/drawing/2014/main" id="{28D58890-DBE7-42AA-861F-C216E2B0A1C9}"/>
              </a:ext>
            </a:extLst>
          </p:cNvPr>
          <p:cNvGrpSpPr/>
          <p:nvPr/>
        </p:nvGrpSpPr>
        <p:grpSpPr>
          <a:xfrm>
            <a:off x="6342298" y="2090451"/>
            <a:ext cx="4554301" cy="3815808"/>
            <a:chOff x="6342298" y="2090451"/>
            <a:chExt cx="4554301" cy="3815808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7667402E-8CC0-432A-ABF1-3D30C7544498}"/>
                </a:ext>
              </a:extLst>
            </p:cNvPr>
            <p:cNvSpPr txBox="1"/>
            <p:nvPr/>
          </p:nvSpPr>
          <p:spPr>
            <a:xfrm>
              <a:off x="6489631" y="5383039"/>
              <a:ext cx="42596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/>
                <a:t>An example of a feature’s distribution after dealing with outliers</a:t>
              </a:r>
            </a:p>
          </p:txBody>
        </p:sp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42B8E432-1A66-4010-A46B-A28952F77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2298" y="3647602"/>
              <a:ext cx="4554300" cy="1557151"/>
            </a:xfrm>
            <a:prstGeom prst="rect">
              <a:avLst/>
            </a:prstGeom>
          </p:spPr>
        </p:pic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42578F28-696D-4832-8BC4-76A511EB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2298" y="2090451"/>
              <a:ext cx="4554301" cy="15571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674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466DE26-8482-4C08-BA1E-C228D2B3B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/>
              <a:t>Data </a:t>
            </a:r>
            <a:r>
              <a:rPr lang="it-IT" b="1" err="1"/>
              <a:t>Preparation</a:t>
            </a:r>
            <a:endParaRPr lang="en-US" b="1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BBC18A-6880-4287-8F2B-3ECA0620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6</a:t>
            </a:fld>
            <a:endParaRPr lang="it-IT" noProof="0">
              <a:latin typeface="+mn-lt"/>
            </a:endParaRPr>
          </a:p>
        </p:txBody>
      </p:sp>
      <p:pic>
        <p:nvPicPr>
          <p:cNvPr id="3" name="Elemento grafico 2" descr="Calendario mensile con riempimento a tinta unita">
            <a:extLst>
              <a:ext uri="{FF2B5EF4-FFF2-40B4-BE49-F238E27FC236}">
                <a16:creationId xmlns:a16="http://schemas.microsoft.com/office/drawing/2014/main" id="{E8AA9EA4-713A-47A9-A3CC-4540A4530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6457" y="3727925"/>
            <a:ext cx="1519085" cy="151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4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09086"/>
            <a:ext cx="4986184" cy="92044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it-IT" sz="4000"/>
              <a:t>Data </a:t>
            </a:r>
            <a:r>
              <a:rPr lang="it-IT" sz="4000" err="1"/>
              <a:t>preparation</a:t>
            </a:r>
            <a:r>
              <a:rPr lang="it-IT" sz="4000"/>
              <a:t>:</a:t>
            </a:r>
            <a:br>
              <a:rPr lang="it-IT" sz="3200"/>
            </a:br>
            <a:r>
              <a:rPr lang="en-GB" sz="3200"/>
              <a:t>building the player’s profile</a:t>
            </a:r>
            <a:endParaRPr lang="it-IT" sz="320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7</a:t>
            </a:fld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AEA9EA91-FB98-4619-B2FE-317274905D96}"/>
              </a:ext>
            </a:extLst>
          </p:cNvPr>
          <p:cNvSpPr txBox="1"/>
          <p:nvPr/>
        </p:nvSpPr>
        <p:spPr>
          <a:xfrm>
            <a:off x="952500" y="2018843"/>
            <a:ext cx="4986184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/>
              <a:t>From the matches dataset we </a:t>
            </a:r>
            <a:r>
              <a:rPr lang="en-GB" sz="1500" b="1"/>
              <a:t>build the players’ profile</a:t>
            </a:r>
            <a:r>
              <a:rPr lang="en-GB" sz="1500"/>
              <a:t>, using several strategies to avoid the not retrievable missing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/>
              <a:t>The players’ attributes chosen are </a:t>
            </a:r>
            <a:r>
              <a:rPr lang="en-GB" sz="1500" b="1"/>
              <a:t>representative</a:t>
            </a:r>
            <a:r>
              <a:rPr lang="en-GB" sz="1500"/>
              <a:t> and </a:t>
            </a:r>
            <a:r>
              <a:rPr lang="en-GB" sz="1500" b="1"/>
              <a:t>non-redundant</a:t>
            </a:r>
            <a:r>
              <a:rPr lang="en-GB" sz="1500"/>
              <a:t> </a:t>
            </a:r>
            <a:endParaRPr lang="it-IT" sz="1500"/>
          </a:p>
          <a:p>
            <a:endParaRPr lang="en-US" sz="1400" b="1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667402E-8CC0-432A-ABF1-3D30C7544498}"/>
              </a:ext>
            </a:extLst>
          </p:cNvPr>
          <p:cNvSpPr txBox="1"/>
          <p:nvPr/>
        </p:nvSpPr>
        <p:spPr>
          <a:xfrm>
            <a:off x="6306664" y="1842408"/>
            <a:ext cx="4259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/>
              <a:t>Correlation matrix of the new dataset with the features we added</a:t>
            </a:r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84E72ACA-2ADB-4A5E-AA9A-4BCC0897B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655536"/>
              </p:ext>
            </p:extLst>
          </p:nvPr>
        </p:nvGraphicFramePr>
        <p:xfrm>
          <a:off x="1215189" y="3252536"/>
          <a:ext cx="4126832" cy="17841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063416">
                  <a:extLst>
                    <a:ext uri="{9D8B030D-6E8A-4147-A177-3AD203B41FA5}">
                      <a16:colId xmlns:a16="http://schemas.microsoft.com/office/drawing/2014/main" val="2374904012"/>
                    </a:ext>
                  </a:extLst>
                </a:gridCol>
                <a:gridCol w="2063416">
                  <a:extLst>
                    <a:ext uri="{9D8B030D-6E8A-4147-A177-3AD203B41FA5}">
                      <a16:colId xmlns:a16="http://schemas.microsoft.com/office/drawing/2014/main" val="2164358233"/>
                    </a:ext>
                  </a:extLst>
                </a:gridCol>
              </a:tblGrid>
              <a:tr h="206539"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 b="1"/>
                        <a:t>Players’ </a:t>
                      </a:r>
                      <a:r>
                        <a:rPr lang="it-IT" sz="1200" b="1" err="1"/>
                        <a:t>profile</a:t>
                      </a:r>
                      <a:endParaRPr lang="en-GB" sz="1200" b="1"/>
                    </a:p>
                  </a:txBody>
                  <a:tcPr marT="36000" marB="36000"/>
                </a:tc>
                <a:tc hMerge="1">
                  <a:txBody>
                    <a:bodyPr/>
                    <a:lstStyle/>
                    <a:p>
                      <a:endParaRPr lang="en-GB" sz="1200" b="1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939583670"/>
                  </a:ext>
                </a:extLst>
              </a:tr>
              <a:tr h="206539">
                <a:tc>
                  <a:txBody>
                    <a:bodyPr/>
                    <a:lstStyle/>
                    <a:p>
                      <a:r>
                        <a:rPr lang="it-IT" sz="1200" b="1" err="1"/>
                        <a:t>Categorical</a:t>
                      </a:r>
                      <a:endParaRPr lang="en-GB" sz="1200" b="1"/>
                    </a:p>
                  </a:txBody>
                  <a:tcPr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b="1" err="1"/>
                        <a:t>Numerical</a:t>
                      </a:r>
                      <a:endParaRPr lang="en-GB" sz="1200" b="1"/>
                    </a:p>
                  </a:txBody>
                  <a:tcPr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512501"/>
                  </a:ext>
                </a:extLst>
              </a:tr>
              <a:tr h="206539">
                <a:tc>
                  <a:txBody>
                    <a:bodyPr/>
                    <a:lstStyle/>
                    <a:p>
                      <a:r>
                        <a:rPr lang="it-IT" sz="1200"/>
                        <a:t>Sex</a:t>
                      </a:r>
                    </a:p>
                  </a:txBody>
                  <a:tcPr marL="90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err="1"/>
                        <a:t>Wins</a:t>
                      </a:r>
                      <a:r>
                        <a:rPr lang="it-IT" sz="1200"/>
                        <a:t> and </a:t>
                      </a:r>
                      <a:r>
                        <a:rPr lang="it-IT" sz="1200" err="1"/>
                        <a:t>Losses</a:t>
                      </a:r>
                      <a:endParaRPr lang="en-GB" sz="1200"/>
                    </a:p>
                  </a:txBody>
                  <a:tcPr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671357"/>
                  </a:ext>
                </a:extLst>
              </a:tr>
              <a:tr h="206539">
                <a:tc>
                  <a:txBody>
                    <a:bodyPr/>
                    <a:lstStyle/>
                    <a:p>
                      <a:r>
                        <a:rPr lang="it-IT" sz="1200"/>
                        <a:t>Age</a:t>
                      </a:r>
                      <a:endParaRPr lang="en-GB" sz="12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it-IT" sz="1200" err="1"/>
                        <a:t>Tournaments</a:t>
                      </a:r>
                      <a:r>
                        <a:rPr lang="it-IT" sz="1200"/>
                        <a:t> </a:t>
                      </a:r>
                      <a:r>
                        <a:rPr lang="it-IT" sz="1200" err="1"/>
                        <a:t>won</a:t>
                      </a:r>
                      <a:endParaRPr lang="en-GB" sz="1200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1083248739"/>
                  </a:ext>
                </a:extLst>
              </a:tr>
              <a:tr h="206539">
                <a:tc>
                  <a:txBody>
                    <a:bodyPr/>
                    <a:lstStyle/>
                    <a:p>
                      <a:r>
                        <a:rPr lang="it-IT" sz="1200" err="1"/>
                        <a:t>Ioc</a:t>
                      </a:r>
                      <a:endParaRPr lang="en-GB" sz="12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it-IT" sz="1200" err="1"/>
                        <a:t>Surfaces</a:t>
                      </a:r>
                      <a:endParaRPr lang="en-GB" sz="1200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597101033"/>
                  </a:ext>
                </a:extLst>
              </a:tr>
              <a:tr h="206539">
                <a:tc>
                  <a:txBody>
                    <a:bodyPr/>
                    <a:lstStyle/>
                    <a:p>
                      <a:r>
                        <a:rPr lang="it-IT" sz="1200" err="1"/>
                        <a:t>Height</a:t>
                      </a:r>
                      <a:endParaRPr lang="en-GB" sz="12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it-IT" sz="1200" err="1"/>
                        <a:t>Statistics</a:t>
                      </a:r>
                      <a:endParaRPr lang="en-GB" sz="1200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1419590907"/>
                  </a:ext>
                </a:extLst>
              </a:tr>
              <a:tr h="206539">
                <a:tc>
                  <a:txBody>
                    <a:bodyPr/>
                    <a:lstStyle/>
                    <a:p>
                      <a:r>
                        <a:rPr lang="it-IT" sz="1200"/>
                        <a:t>Hand</a:t>
                      </a:r>
                      <a:endParaRPr lang="en-GB" sz="12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Rank and </a:t>
                      </a:r>
                      <a:r>
                        <a:rPr lang="it-IT" sz="1200" err="1"/>
                        <a:t>rank</a:t>
                      </a:r>
                      <a:r>
                        <a:rPr lang="it-IT" sz="1200"/>
                        <a:t> points</a:t>
                      </a:r>
                      <a:endParaRPr lang="en-GB" sz="1200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1674961878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1466A02-BB4D-441C-ABEE-5255640A5877}"/>
              </a:ext>
            </a:extLst>
          </p:cNvPr>
          <p:cNvSpPr txBox="1"/>
          <p:nvPr/>
        </p:nvSpPr>
        <p:spPr>
          <a:xfrm>
            <a:off x="952500" y="5121429"/>
            <a:ext cx="49861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/>
              <a:t>We </a:t>
            </a:r>
            <a:r>
              <a:rPr lang="it-IT" sz="1500" err="1"/>
              <a:t>created</a:t>
            </a:r>
            <a:r>
              <a:rPr lang="it-IT" sz="1500"/>
              <a:t> new </a:t>
            </a:r>
            <a:r>
              <a:rPr lang="it-IT" sz="1500" err="1"/>
              <a:t>categorical</a:t>
            </a:r>
            <a:r>
              <a:rPr lang="it-IT" sz="1500"/>
              <a:t> features </a:t>
            </a:r>
            <a:r>
              <a:rPr lang="it-IT" sz="1500" err="1"/>
              <a:t>that</a:t>
            </a:r>
            <a:r>
              <a:rPr lang="it-IT" sz="1500"/>
              <a:t> </a:t>
            </a:r>
            <a:r>
              <a:rPr lang="it-IT" sz="1500" b="1"/>
              <a:t>split </a:t>
            </a:r>
            <a:r>
              <a:rPr lang="it-IT" sz="1500"/>
              <a:t>the dataset by age, </a:t>
            </a:r>
            <a:r>
              <a:rPr lang="it-IT" sz="1500" err="1"/>
              <a:t>height</a:t>
            </a:r>
            <a:r>
              <a:rPr lang="it-IT" sz="1500"/>
              <a:t> and </a:t>
            </a:r>
            <a:r>
              <a:rPr lang="it-IT" sz="1500" err="1"/>
              <a:t>rank</a:t>
            </a:r>
            <a:r>
              <a:rPr lang="it-IT" sz="1500"/>
              <a:t> </a:t>
            </a:r>
            <a:r>
              <a:rPr lang="it-IT" sz="1500" b="1"/>
              <a:t>range</a:t>
            </a:r>
            <a:r>
              <a:rPr lang="it-IT" sz="1500"/>
              <a:t>, to </a:t>
            </a:r>
            <a:r>
              <a:rPr lang="it-IT" sz="1500" err="1"/>
              <a:t>better</a:t>
            </a:r>
            <a:r>
              <a:rPr lang="it-IT" sz="1500"/>
              <a:t> </a:t>
            </a:r>
            <a:r>
              <a:rPr lang="it-IT" sz="1500" err="1"/>
              <a:t>analyze</a:t>
            </a:r>
            <a:r>
              <a:rPr lang="it-IT" sz="1500"/>
              <a:t> the future </a:t>
            </a:r>
            <a:r>
              <a:rPr lang="it-IT" sz="1500" err="1"/>
              <a:t>results</a:t>
            </a:r>
            <a:endParaRPr lang="it-IT" sz="150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01766BF-B38E-46E2-89EA-541F5D78F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152" y="2365628"/>
            <a:ext cx="5080659" cy="376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8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09086"/>
            <a:ext cx="4986184" cy="92044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it-IT" sz="4000"/>
              <a:t>Data </a:t>
            </a:r>
            <a:r>
              <a:rPr lang="it-IT" sz="4000" err="1"/>
              <a:t>preparation</a:t>
            </a:r>
            <a:r>
              <a:rPr lang="it-IT" sz="4000"/>
              <a:t>:</a:t>
            </a:r>
            <a:br>
              <a:rPr lang="it-IT" sz="3200"/>
            </a:br>
            <a:r>
              <a:rPr lang="en-GB" sz="3200"/>
              <a:t>player’s profile</a:t>
            </a:r>
            <a:endParaRPr lang="it-IT" sz="320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8</a:t>
            </a:fld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BF33C62-D849-4F24-ACDD-21CEEA1EF0D5}"/>
              </a:ext>
            </a:extLst>
          </p:cNvPr>
          <p:cNvSpPr txBox="1"/>
          <p:nvPr/>
        </p:nvSpPr>
        <p:spPr>
          <a:xfrm>
            <a:off x="952500" y="2322081"/>
            <a:ext cx="498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/>
              <a:t>Before starting </a:t>
            </a:r>
            <a:r>
              <a:rPr lang="en-GB" sz="1600"/>
              <a:t>the clustering and predictive analysis of the players, we observed the distribution of the our hand-engineered attributes for a </a:t>
            </a:r>
            <a:r>
              <a:rPr lang="en-GB" sz="1600" b="1"/>
              <a:t>preliminary analysis</a:t>
            </a:r>
            <a:endParaRPr lang="it-IT" sz="1600" b="1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D26EBBB0-6933-46F7-B2A9-4B7152F4039A}"/>
              </a:ext>
            </a:extLst>
          </p:cNvPr>
          <p:cNvGrpSpPr/>
          <p:nvPr/>
        </p:nvGrpSpPr>
        <p:grpSpPr>
          <a:xfrm>
            <a:off x="1190507" y="3429000"/>
            <a:ext cx="4510170" cy="2319331"/>
            <a:chOff x="1190507" y="3429000"/>
            <a:chExt cx="4510170" cy="2319331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5617C024-B582-480A-93ED-9846B71A4839}"/>
                </a:ext>
              </a:extLst>
            </p:cNvPr>
            <p:cNvGrpSpPr/>
            <p:nvPr/>
          </p:nvGrpSpPr>
          <p:grpSpPr>
            <a:xfrm>
              <a:off x="1190507" y="3429000"/>
              <a:ext cx="4510170" cy="1997242"/>
              <a:chOff x="1114926" y="3276877"/>
              <a:chExt cx="4510170" cy="1997242"/>
            </a:xfrm>
          </p:grpSpPr>
          <p:pic>
            <p:nvPicPr>
              <p:cNvPr id="9" name="Immagine 8" descr="Immagine che contiene mappa&#10;&#10;Descrizione generata automaticamente">
                <a:extLst>
                  <a:ext uri="{FF2B5EF4-FFF2-40B4-BE49-F238E27FC236}">
                    <a16:creationId xmlns:a16="http://schemas.microsoft.com/office/drawing/2014/main" id="{9535CB3F-1520-47EF-9B39-ED4B951255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868" t="16346" r="25952" b="11203"/>
              <a:stretch/>
            </p:blipFill>
            <p:spPr>
              <a:xfrm>
                <a:off x="1114926" y="3276877"/>
                <a:ext cx="3874170" cy="1997242"/>
              </a:xfrm>
              <a:prstGeom prst="rect">
                <a:avLst/>
              </a:prstGeom>
            </p:spPr>
          </p:pic>
          <p:pic>
            <p:nvPicPr>
              <p:cNvPr id="13" name="Immagine 12" descr="Immagine che contiene mappa&#10;&#10;Descrizione generata automaticamente">
                <a:extLst>
                  <a:ext uri="{FF2B5EF4-FFF2-40B4-BE49-F238E27FC236}">
                    <a16:creationId xmlns:a16="http://schemas.microsoft.com/office/drawing/2014/main" id="{701B6E57-54EC-4DD6-BCD1-7B7D17780F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448" t="19047" r="460" b="14681"/>
              <a:stretch/>
            </p:blipFill>
            <p:spPr>
              <a:xfrm>
                <a:off x="4989096" y="3276877"/>
                <a:ext cx="636000" cy="1997242"/>
              </a:xfrm>
              <a:prstGeom prst="rect">
                <a:avLst/>
              </a:prstGeom>
            </p:spPr>
          </p:pic>
        </p:grp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E111C8BB-F7A4-4681-9EB0-9AFCEBA29CED}"/>
                </a:ext>
              </a:extLst>
            </p:cNvPr>
            <p:cNvSpPr txBox="1"/>
            <p:nvPr/>
          </p:nvSpPr>
          <p:spPr>
            <a:xfrm>
              <a:off x="1706523" y="5440554"/>
              <a:ext cx="2842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 err="1"/>
                <a:t>Ioc</a:t>
              </a:r>
              <a:r>
                <a:rPr lang="en-GB" sz="1400" b="1" dirty="0"/>
                <a:t> distribution</a:t>
              </a:r>
              <a:endParaRPr lang="it-IT" sz="1400" b="1" dirty="0"/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325EC631-73A6-4960-B335-78F3B3D51BA6}"/>
              </a:ext>
            </a:extLst>
          </p:cNvPr>
          <p:cNvGrpSpPr/>
          <p:nvPr/>
        </p:nvGrpSpPr>
        <p:grpSpPr>
          <a:xfrm>
            <a:off x="6917952" y="3129521"/>
            <a:ext cx="3231160" cy="2753080"/>
            <a:chOff x="6917952" y="2995251"/>
            <a:chExt cx="3231160" cy="2753080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5F0CCFF5-F8E2-44E1-984A-1D34A56BD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7952" y="2995251"/>
              <a:ext cx="3231160" cy="2430991"/>
            </a:xfrm>
            <a:prstGeom prst="rect">
              <a:avLst/>
            </a:prstGeom>
          </p:spPr>
        </p:pic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A8367A1C-08AD-49CE-82DF-C30A56B634ED}"/>
                </a:ext>
              </a:extLst>
            </p:cNvPr>
            <p:cNvSpPr txBox="1"/>
            <p:nvPr/>
          </p:nvSpPr>
          <p:spPr>
            <a:xfrm>
              <a:off x="7112463" y="5440554"/>
              <a:ext cx="2842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/>
                <a:t>Age distribution</a:t>
              </a:r>
              <a:endParaRPr lang="it-IT" sz="1400" b="1" dirty="0"/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B02E2BD-4A48-4949-B6E4-21BF823DDC7D}"/>
              </a:ext>
            </a:extLst>
          </p:cNvPr>
          <p:cNvGrpSpPr/>
          <p:nvPr/>
        </p:nvGrpSpPr>
        <p:grpSpPr>
          <a:xfrm>
            <a:off x="6917952" y="1354024"/>
            <a:ext cx="3145212" cy="1518967"/>
            <a:chOff x="6735505" y="1535073"/>
            <a:chExt cx="3145212" cy="1518967"/>
          </a:xfrm>
        </p:grpSpPr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EB46FB2A-A492-4359-9D35-B27014FC6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9692" y="1535073"/>
              <a:ext cx="1611025" cy="1518967"/>
            </a:xfrm>
            <a:prstGeom prst="rect">
              <a:avLst/>
            </a:prstGeom>
          </p:spPr>
        </p:pic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0DF4BCDD-9334-499C-B499-FF1BBB1F8630}"/>
                </a:ext>
              </a:extLst>
            </p:cNvPr>
            <p:cNvSpPr txBox="1"/>
            <p:nvPr/>
          </p:nvSpPr>
          <p:spPr>
            <a:xfrm>
              <a:off x="6735505" y="2031943"/>
              <a:ext cx="16439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/>
                <a:t>Sex distribution</a:t>
              </a:r>
              <a:endParaRPr lang="it-IT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7460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466DE26-8482-4C08-BA1E-C228D2B3B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Clustering Analysis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BBC18A-6880-4287-8F2B-3ECA0620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9</a:t>
            </a:fld>
            <a:endParaRPr lang="it-IT" noProof="0">
              <a:latin typeface="+mn-lt"/>
            </a:endParaRPr>
          </a:p>
        </p:txBody>
      </p:sp>
      <p:pic>
        <p:nvPicPr>
          <p:cNvPr id="7" name="Elemento grafico 6" descr="Diagramma di dispersione con riempimento a tinta unita">
            <a:extLst>
              <a:ext uri="{FF2B5EF4-FFF2-40B4-BE49-F238E27FC236}">
                <a16:creationId xmlns:a16="http://schemas.microsoft.com/office/drawing/2014/main" id="{C30F8777-00B2-4842-AE15-069434524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5451" y="3650403"/>
            <a:ext cx="1401097" cy="14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11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o">
  <a:themeElements>
    <a:clrScheme name="Orga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Data mining</Template>
  <TotalTime>0</TotalTime>
  <Words>1219</Words>
  <Application>Microsoft Office PowerPoint</Application>
  <PresentationFormat>Widescreen</PresentationFormat>
  <Paragraphs>176</Paragraphs>
  <Slides>22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Garamond</vt:lpstr>
      <vt:lpstr>Wingdings</vt:lpstr>
      <vt:lpstr>Organico</vt:lpstr>
      <vt:lpstr>Project presentation</vt:lpstr>
      <vt:lpstr>Main sections</vt:lpstr>
      <vt:lpstr>Data Understanding</vt:lpstr>
      <vt:lpstr>Data understanding: data analysis and integration</vt:lpstr>
      <vt:lpstr>Data understanding: outlier detection</vt:lpstr>
      <vt:lpstr>Data Preparation</vt:lpstr>
      <vt:lpstr>Data preparation: building the player’s profile</vt:lpstr>
      <vt:lpstr>Data preparation: player’s profile</vt:lpstr>
      <vt:lpstr>Clustering Analysis</vt:lpstr>
      <vt:lpstr>Clustering analysis: K-Means</vt:lpstr>
      <vt:lpstr>Clustering analysis: K-Means</vt:lpstr>
      <vt:lpstr>Clustering analysis: DBScan</vt:lpstr>
      <vt:lpstr>Clustering analysis: Hierarchical clustering</vt:lpstr>
      <vt:lpstr>Clustering analysis: X-Means and SOM</vt:lpstr>
      <vt:lpstr>Predictive Analysis</vt:lpstr>
      <vt:lpstr>Predictive analysis: dataset initialization </vt:lpstr>
      <vt:lpstr>Predictive analysis: model selection</vt:lpstr>
      <vt:lpstr>Predictive analysis: model assessment</vt:lpstr>
      <vt:lpstr>Time Series Analysis</vt:lpstr>
      <vt:lpstr>Time Series analysis: Shape-based clustering</vt:lpstr>
      <vt:lpstr>Time Series analysis: Feature-based clustering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class-specific shapelets learning for interpretable time series classification</dc:title>
  <dc:creator>Niko Dalla Noce</dc:creator>
  <cp:lastModifiedBy>Alessandro Ristori</cp:lastModifiedBy>
  <cp:revision>2</cp:revision>
  <dcterms:created xsi:type="dcterms:W3CDTF">2022-01-10T14:14:24Z</dcterms:created>
  <dcterms:modified xsi:type="dcterms:W3CDTF">2022-01-23T16:54:53Z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