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8" r:id="rId4"/>
  </p:sldMasterIdLst>
  <p:notesMasterIdLst>
    <p:notesMasterId r:id="rId28"/>
  </p:notesMasterIdLst>
  <p:handoutMasterIdLst>
    <p:handoutMasterId r:id="rId29"/>
  </p:handoutMasterIdLst>
  <p:sldIdLst>
    <p:sldId id="350" r:id="rId5"/>
    <p:sldId id="352" r:id="rId6"/>
    <p:sldId id="365" r:id="rId7"/>
    <p:sldId id="366" r:id="rId8"/>
    <p:sldId id="367" r:id="rId9"/>
    <p:sldId id="389" r:id="rId10"/>
    <p:sldId id="378" r:id="rId11"/>
    <p:sldId id="379" r:id="rId12"/>
    <p:sldId id="387" r:id="rId13"/>
    <p:sldId id="383" r:id="rId14"/>
    <p:sldId id="382" r:id="rId15"/>
    <p:sldId id="381" r:id="rId16"/>
    <p:sldId id="380" r:id="rId17"/>
    <p:sldId id="384" r:id="rId18"/>
    <p:sldId id="388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FBE5D6"/>
    <a:srgbClr val="44709D"/>
    <a:srgbClr val="DAE3F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74FEED-C077-4636-A27B-1F0C0AAACC76}" v="2995" dt="2021-12-17T09:31:58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18/12/2021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569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686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425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847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801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20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774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31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133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88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989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4698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015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35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18 dicembre 2021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4353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18 dicembre 2021</a:t>
            </a:fld>
            <a:endParaRPr lang="it-IT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181563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18 dicembre 2021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99515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18 dicembre 2021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06630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18 dicembre 2021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492343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18 dicembre 2021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47917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18 dicembre 2021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341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18 dicembre 2021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6831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18 dicembre 2021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954557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801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quenza tempora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18 dicembre 2021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34662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18 dicembre 2021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6176849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epi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  <a:t>18 dicembre 2021</a:t>
            </a:fld>
            <a:endParaRPr lang="it-IT" noProof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7361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AE24FE1-1FB1-4CCE-8AE0-20974EE52244}" type="datetime4">
              <a:rPr lang="it-IT" noProof="0" smtClean="0">
                <a:latin typeface="+mn-lt"/>
              </a:rPr>
              <a:t>18 dicembre 2021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18 dicembre 2021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18 dicembre 2021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27221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18 dicembre 2021</a:t>
            </a:fld>
            <a:endParaRPr lang="it-IT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905525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18 dicembre 2021</a:t>
            </a:fld>
            <a:endParaRPr lang="it-IT" noProof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1417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18 dicembre 2021</a:t>
            </a:fld>
            <a:endParaRPr lang="it-IT" noProof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9113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18 dicembre 2021</a:t>
            </a:fld>
            <a:endParaRPr lang="it-IT" noProof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1441677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18 dicembre 2021</a:t>
            </a:fld>
            <a:endParaRPr lang="it-IT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9413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18 dicembre 2021</a:t>
            </a:fld>
            <a:endParaRPr lang="it-IT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363839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8057A85-AB1C-4034-8542-1913E4094AA8}" type="datetime4">
              <a:rPr lang="it-IT" noProof="0" smtClean="0">
                <a:latin typeface="+mn-lt"/>
              </a:rPr>
              <a:t>18 dicembre 2021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70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  <p:sldLayoutId id="2147484130" r:id="rId12"/>
    <p:sldLayoutId id="2147484131" r:id="rId13"/>
    <p:sldLayoutId id="2147484132" r:id="rId14"/>
    <p:sldLayoutId id="2147484133" r:id="rId15"/>
    <p:sldLayoutId id="2147484134" r:id="rId16"/>
    <p:sldLayoutId id="2147484135" r:id="rId17"/>
    <p:sldLayoutId id="2147484136" r:id="rId18"/>
    <p:sldLayoutId id="2147484137" r:id="rId19"/>
    <p:sldLayoutId id="2147484145" r:id="rId20"/>
    <p:sldLayoutId id="2147483693" r:id="rId21"/>
    <p:sldLayoutId id="2147483671" r:id="rId2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814" y="2049267"/>
            <a:ext cx="7470796" cy="1835311"/>
          </a:xfrm>
        </p:spPr>
        <p:txBody>
          <a:bodyPr rtlCol="0"/>
          <a:lstStyle/>
          <a:p>
            <a:pPr rtl="0"/>
            <a:r>
              <a:rPr lang="en-US" sz="4000">
                <a:solidFill>
                  <a:schemeClr val="tx1"/>
                </a:solidFill>
              </a:rPr>
              <a:t>Efficient class-specific </a:t>
            </a:r>
            <a:r>
              <a:rPr lang="en-US" sz="4000" err="1">
                <a:solidFill>
                  <a:schemeClr val="tx1"/>
                </a:solidFill>
              </a:rPr>
              <a:t>shapelets</a:t>
            </a:r>
            <a:r>
              <a:rPr lang="en-US" sz="4000">
                <a:solidFill>
                  <a:schemeClr val="tx1"/>
                </a:solidFill>
              </a:rPr>
              <a:t> learning for interpretable time series classification</a:t>
            </a:r>
            <a:endParaRPr lang="it-IT" sz="4000">
              <a:solidFill>
                <a:schemeClr val="tx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040542"/>
          </a:xfrm>
        </p:spPr>
        <p:txBody>
          <a:bodyPr rtlCol="0"/>
          <a:lstStyle/>
          <a:p>
            <a:pPr rtl="0"/>
            <a:r>
              <a:rPr lang="it-IT">
                <a:solidFill>
                  <a:schemeClr val="tx1"/>
                </a:solidFill>
                <a:latin typeface="+mj-lt"/>
              </a:rPr>
              <a:t>Data mining </a:t>
            </a:r>
            <a:r>
              <a:rPr lang="it-IT" err="1">
                <a:solidFill>
                  <a:schemeClr val="tx1"/>
                </a:solidFill>
                <a:latin typeface="+mj-lt"/>
              </a:rPr>
              <a:t>presentation</a:t>
            </a:r>
            <a:r>
              <a:rPr lang="it-IT">
                <a:solidFill>
                  <a:schemeClr val="tx1"/>
                </a:solidFill>
              </a:rPr>
              <a:t> P17</a:t>
            </a:r>
          </a:p>
          <a:p>
            <a:pPr rtl="0"/>
            <a:r>
              <a:rPr lang="it-IT">
                <a:solidFill>
                  <a:schemeClr val="tx1"/>
                </a:solidFill>
              </a:rPr>
              <a:t>Dalla Noce Niko, Lombardi Giuseppe, Ristori Alessandro</a:t>
            </a:r>
          </a:p>
          <a:p>
            <a:pPr rtl="0"/>
            <a:r>
              <a:rPr lang="it-IT">
                <a:solidFill>
                  <a:schemeClr val="tx1"/>
                </a:solidFill>
              </a:rPr>
              <a:t>17 dicembre 2021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B7C0B5B-AA1E-449C-A4EF-4A4D7CFFA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568" y="3884578"/>
            <a:ext cx="964393" cy="98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9BA1B-946D-4223-8A3D-DCB76BB1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72" y="1035663"/>
            <a:ext cx="10324251" cy="610863"/>
          </a:xfrm>
        </p:spPr>
        <p:txBody>
          <a:bodyPr>
            <a:normAutofit/>
          </a:bodyPr>
          <a:lstStyle/>
          <a:p>
            <a:pPr algn="l"/>
            <a:r>
              <a:rPr lang="it-IT" sz="3600" b="1">
                <a:cs typeface="Calibri Light"/>
              </a:rPr>
              <a:t>Class-</a:t>
            </a:r>
            <a:r>
              <a:rPr lang="it-IT" sz="3600" b="1" err="1">
                <a:cs typeface="Calibri Light"/>
              </a:rPr>
              <a:t>specific</a:t>
            </a:r>
            <a:r>
              <a:rPr lang="it-IT" sz="3600" b="1">
                <a:cs typeface="Calibri Light"/>
              </a:rPr>
              <a:t> </a:t>
            </a:r>
            <a:r>
              <a:rPr lang="it-IT" sz="3600" b="1" err="1">
                <a:cs typeface="Calibri Light"/>
              </a:rPr>
              <a:t>shapelets</a:t>
            </a:r>
            <a:r>
              <a:rPr lang="it-IT" sz="3600">
                <a:cs typeface="Calibri Light"/>
              </a:rPr>
              <a:t> learning</a:t>
            </a:r>
            <a:r>
              <a:rPr lang="it-IT" sz="3600" b="1">
                <a:cs typeface="Calibri Light"/>
              </a:rPr>
              <a:t> </a:t>
            </a:r>
            <a:r>
              <a:rPr lang="it-IT" sz="3600" b="1" err="1">
                <a:cs typeface="Calibri Light"/>
              </a:rPr>
              <a:t>approach</a:t>
            </a:r>
            <a:endParaRPr lang="it-IT" sz="3600" err="1"/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44880528-8968-4F87-BE63-DDDA75AF864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10</a:t>
            </a:fld>
            <a:endParaRPr lang="it-IT" noProof="0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8761FDA5-30D6-43DC-88D7-E9C4F24B07E4}"/>
              </a:ext>
            </a:extLst>
          </p:cNvPr>
          <p:cNvSpPr txBox="1">
            <a:spLocks/>
          </p:cNvSpPr>
          <p:nvPr/>
        </p:nvSpPr>
        <p:spPr>
          <a:xfrm>
            <a:off x="995900" y="1999311"/>
            <a:ext cx="10262225" cy="12268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800">
                <a:ea typeface="+mn-lt"/>
                <a:cs typeface="+mn-lt"/>
              </a:rPr>
              <a:t>The learning </a:t>
            </a:r>
            <a:r>
              <a:rPr lang="it-IT" sz="1800" err="1">
                <a:ea typeface="+mn-lt"/>
                <a:cs typeface="+mn-lt"/>
              </a:rPr>
              <a:t>shapelet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algorithm</a:t>
            </a:r>
            <a:r>
              <a:rPr lang="it-IT" sz="1800">
                <a:ea typeface="+mn-lt"/>
                <a:cs typeface="+mn-lt"/>
              </a:rPr>
              <a:t> (</a:t>
            </a:r>
            <a:r>
              <a:rPr lang="it-IT" sz="1800" b="1">
                <a:ea typeface="+mn-lt"/>
                <a:cs typeface="+mn-lt"/>
              </a:rPr>
              <a:t>LS</a:t>
            </a:r>
            <a:r>
              <a:rPr lang="it-IT" sz="1800">
                <a:ea typeface="+mn-lt"/>
                <a:cs typeface="+mn-lt"/>
              </a:rPr>
              <a:t>) </a:t>
            </a:r>
            <a:r>
              <a:rPr lang="it-IT" sz="1800" err="1">
                <a:ea typeface="+mn-lt"/>
                <a:cs typeface="+mn-lt"/>
              </a:rPr>
              <a:t>is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still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computationally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expensive</a:t>
            </a:r>
            <a:r>
              <a:rPr lang="it-IT" sz="1800">
                <a:ea typeface="+mn-lt"/>
                <a:cs typeface="+mn-lt"/>
              </a:rPr>
              <a:t>: </a:t>
            </a:r>
            <a:r>
              <a:rPr lang="it-IT" sz="1800" b="1" err="1">
                <a:ea typeface="+mn-lt"/>
                <a:cs typeface="+mn-lt"/>
              </a:rPr>
              <a:t>all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shapelets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need</a:t>
            </a:r>
            <a:r>
              <a:rPr lang="it-IT" sz="1800">
                <a:ea typeface="+mn-lt"/>
                <a:cs typeface="+mn-lt"/>
              </a:rPr>
              <a:t> to be </a:t>
            </a:r>
            <a:r>
              <a:rPr lang="it-IT" sz="1800" err="1">
                <a:ea typeface="+mn-lt"/>
                <a:cs typeface="+mn-lt"/>
              </a:rPr>
              <a:t>updated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when</a:t>
            </a:r>
            <a:r>
              <a:rPr lang="it-IT" sz="1800">
                <a:ea typeface="+mn-lt"/>
                <a:cs typeface="+mn-lt"/>
              </a:rPr>
              <a:t> training </a:t>
            </a:r>
            <a:r>
              <a:rPr lang="it-IT" sz="1800" b="1" err="1">
                <a:ea typeface="+mn-lt"/>
                <a:cs typeface="+mn-lt"/>
              </a:rPr>
              <a:t>each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submodel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at</a:t>
            </a:r>
            <a:r>
              <a:rPr lang="it-IT" sz="1800">
                <a:ea typeface="+mn-lt"/>
                <a:cs typeface="+mn-lt"/>
              </a:rPr>
              <a:t> one </a:t>
            </a:r>
            <a:r>
              <a:rPr lang="it-IT" sz="1800" err="1">
                <a:ea typeface="+mn-lt"/>
                <a:cs typeface="+mn-lt"/>
              </a:rPr>
              <a:t>iteration</a:t>
            </a:r>
            <a:r>
              <a:rPr lang="it-IT" sz="1800">
                <a:ea typeface="+mn-lt"/>
                <a:cs typeface="+mn-lt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it-IT" sz="1800">
                <a:ea typeface="+mn-lt"/>
                <a:cs typeface="+mn-lt"/>
              </a:rPr>
              <a:t>With the </a:t>
            </a:r>
            <a:r>
              <a:rPr lang="it-IT" sz="1800" b="1">
                <a:ea typeface="+mn-lt"/>
                <a:cs typeface="+mn-lt"/>
              </a:rPr>
              <a:t>CSSL</a:t>
            </a:r>
            <a:r>
              <a:rPr lang="it-IT" sz="1800">
                <a:ea typeface="+mn-lt"/>
                <a:cs typeface="+mn-lt"/>
              </a:rPr>
              <a:t> </a:t>
            </a:r>
            <a:r>
              <a:rPr lang="it-IT" sz="1800" err="1">
                <a:ea typeface="+mn-lt"/>
                <a:cs typeface="+mn-lt"/>
              </a:rPr>
              <a:t>approach</a:t>
            </a:r>
            <a:r>
              <a:rPr lang="it-IT" sz="1800">
                <a:ea typeface="+mn-lt"/>
                <a:cs typeface="+mn-lt"/>
              </a:rPr>
              <a:t> the </a:t>
            </a:r>
            <a:r>
              <a:rPr lang="it-IT" sz="1800" err="1">
                <a:ea typeface="+mn-lt"/>
                <a:cs typeface="+mn-lt"/>
              </a:rPr>
              <a:t>number</a:t>
            </a:r>
            <a:r>
              <a:rPr lang="it-IT" sz="1800">
                <a:ea typeface="+mn-lt"/>
                <a:cs typeface="+mn-lt"/>
              </a:rPr>
              <a:t> of </a:t>
            </a:r>
            <a:r>
              <a:rPr lang="it-IT" sz="1800" err="1">
                <a:ea typeface="+mn-lt"/>
                <a:cs typeface="+mn-lt"/>
              </a:rPr>
              <a:t>shapelets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updated</a:t>
            </a:r>
            <a:r>
              <a:rPr lang="it-IT" sz="1800">
                <a:ea typeface="+mn-lt"/>
                <a:cs typeface="+mn-lt"/>
              </a:rPr>
              <a:t> </a:t>
            </a:r>
            <a:r>
              <a:rPr lang="it-IT" sz="1800" err="1">
                <a:ea typeface="+mn-lt"/>
                <a:cs typeface="+mn-lt"/>
              </a:rPr>
              <a:t>at</a:t>
            </a:r>
            <a:r>
              <a:rPr lang="it-IT" sz="1800">
                <a:ea typeface="+mn-lt"/>
                <a:cs typeface="+mn-lt"/>
              </a:rPr>
              <a:t> </a:t>
            </a:r>
            <a:r>
              <a:rPr lang="it-IT" sz="1800" err="1">
                <a:ea typeface="+mn-lt"/>
                <a:cs typeface="+mn-lt"/>
              </a:rPr>
              <a:t>each</a:t>
            </a:r>
            <a:r>
              <a:rPr lang="it-IT" sz="1800">
                <a:ea typeface="+mn-lt"/>
                <a:cs typeface="+mn-lt"/>
              </a:rPr>
              <a:t> </a:t>
            </a:r>
            <a:r>
              <a:rPr lang="it-IT" sz="1800" err="1">
                <a:ea typeface="+mn-lt"/>
                <a:cs typeface="+mn-lt"/>
              </a:rPr>
              <a:t>iteration</a:t>
            </a:r>
            <a:r>
              <a:rPr lang="it-IT" sz="1800">
                <a:ea typeface="+mn-lt"/>
                <a:cs typeface="+mn-lt"/>
              </a:rPr>
              <a:t> </a:t>
            </a:r>
            <a:r>
              <a:rPr lang="it-IT" sz="1800" err="1">
                <a:ea typeface="+mn-lt"/>
                <a:cs typeface="+mn-lt"/>
              </a:rPr>
              <a:t>becomes</a:t>
            </a:r>
            <a:r>
              <a:rPr lang="it-IT" sz="1800">
                <a:ea typeface="+mn-lt"/>
                <a:cs typeface="+mn-lt"/>
              </a:rPr>
              <a:t> </a:t>
            </a:r>
            <a:r>
              <a:rPr lang="it-IT" sz="1800" b="1" err="1">
                <a:ea typeface="+mn-lt"/>
                <a:cs typeface="+mn-lt"/>
              </a:rPr>
              <a:t>identical</a:t>
            </a:r>
            <a:r>
              <a:rPr lang="it-IT" sz="1800" b="1">
                <a:ea typeface="+mn-lt"/>
                <a:cs typeface="+mn-lt"/>
              </a:rPr>
              <a:t> to the </a:t>
            </a:r>
            <a:r>
              <a:rPr lang="it-IT" sz="1800" b="1" err="1">
                <a:ea typeface="+mn-lt"/>
                <a:cs typeface="+mn-lt"/>
              </a:rPr>
              <a:t>number</a:t>
            </a:r>
            <a:r>
              <a:rPr lang="it-IT" sz="1800" b="1">
                <a:ea typeface="+mn-lt"/>
                <a:cs typeface="+mn-lt"/>
              </a:rPr>
              <a:t> of </a:t>
            </a:r>
            <a:r>
              <a:rPr lang="it-IT" sz="1800" b="1" err="1">
                <a:ea typeface="+mn-lt"/>
                <a:cs typeface="+mn-lt"/>
              </a:rPr>
              <a:t>shaplets</a:t>
            </a:r>
            <a:r>
              <a:rPr lang="it-IT" sz="1800">
                <a:ea typeface="+mn-lt"/>
                <a:cs typeface="+mn-lt"/>
              </a:rPr>
              <a:t>. </a:t>
            </a:r>
            <a:r>
              <a:rPr lang="it-IT" sz="1800" err="1">
                <a:ea typeface="+mn-lt"/>
                <a:cs typeface="+mn-lt"/>
              </a:rPr>
              <a:t>Moreover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it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requires</a:t>
            </a:r>
            <a:r>
              <a:rPr lang="it-IT" sz="1800" b="1">
                <a:ea typeface="+mn-lt"/>
                <a:cs typeface="+mn-lt"/>
              </a:rPr>
              <a:t> </a:t>
            </a:r>
            <a:r>
              <a:rPr lang="it-IT" sz="1800" b="1" err="1">
                <a:ea typeface="+mn-lt"/>
                <a:cs typeface="+mn-lt"/>
              </a:rPr>
              <a:t>fewer</a:t>
            </a:r>
            <a:r>
              <a:rPr lang="it-IT" sz="1800" b="1">
                <a:ea typeface="+mn-lt"/>
                <a:cs typeface="+mn-lt"/>
              </a:rPr>
              <a:t> </a:t>
            </a:r>
            <a:r>
              <a:rPr lang="it-IT" sz="1800" b="1" err="1">
                <a:ea typeface="+mn-lt"/>
                <a:cs typeface="+mn-lt"/>
              </a:rPr>
              <a:t>shapelets</a:t>
            </a:r>
            <a:r>
              <a:rPr lang="it-IT" sz="1800" b="1">
                <a:ea typeface="+mn-lt"/>
                <a:cs typeface="+mn-lt"/>
              </a:rPr>
              <a:t> </a:t>
            </a:r>
            <a:r>
              <a:rPr lang="it-IT" sz="1800">
                <a:ea typeface="+mn-lt"/>
                <a:cs typeface="+mn-lt"/>
              </a:rPr>
              <a:t>due to </a:t>
            </a:r>
            <a:r>
              <a:rPr lang="it-IT" sz="1800" err="1">
                <a:ea typeface="+mn-lt"/>
                <a:cs typeface="+mn-lt"/>
              </a:rPr>
              <a:t>their</a:t>
            </a:r>
            <a:r>
              <a:rPr lang="it-IT" sz="1800">
                <a:ea typeface="+mn-lt"/>
                <a:cs typeface="+mn-lt"/>
              </a:rPr>
              <a:t> </a:t>
            </a:r>
            <a:r>
              <a:rPr lang="it-IT" sz="1800" err="1">
                <a:ea typeface="+mn-lt"/>
                <a:cs typeface="+mn-lt"/>
              </a:rPr>
              <a:t>variable</a:t>
            </a:r>
            <a:r>
              <a:rPr lang="it-IT" sz="1800">
                <a:ea typeface="+mn-lt"/>
                <a:cs typeface="+mn-lt"/>
              </a:rPr>
              <a:t> </a:t>
            </a:r>
            <a:r>
              <a:rPr lang="it-IT" sz="1800" err="1">
                <a:ea typeface="+mn-lt"/>
                <a:cs typeface="+mn-lt"/>
              </a:rPr>
              <a:t>length</a:t>
            </a:r>
            <a:r>
              <a:rPr lang="it-IT" sz="1800">
                <a:ea typeface="+mn-lt"/>
                <a:cs typeface="+mn-lt"/>
              </a:rPr>
              <a:t>.</a:t>
            </a:r>
          </a:p>
        </p:txBody>
      </p:sp>
      <p:pic>
        <p:nvPicPr>
          <p:cNvPr id="17" name="Immagine 7" descr="Immagine che contiene sedile&#10;&#10;Descrizione generata automaticamente">
            <a:extLst>
              <a:ext uri="{FF2B5EF4-FFF2-40B4-BE49-F238E27FC236}">
                <a16:creationId xmlns:a16="http://schemas.microsoft.com/office/drawing/2014/main" id="{17F80AB1-4A2A-4340-8BCB-789BAEA2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186" y="5186227"/>
            <a:ext cx="1003304" cy="177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0D03CC4-F07C-492A-A109-66017D2910CA}"/>
                  </a:ext>
                </a:extLst>
              </p:cNvPr>
              <p:cNvSpPr txBox="1"/>
              <p:nvPr/>
            </p:nvSpPr>
            <p:spPr>
              <a:xfrm>
                <a:off x="995899" y="5565569"/>
                <a:ext cx="9358001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it-IT">
                    <a:ea typeface="+mn-lt"/>
                    <a:cs typeface="+mn-lt"/>
                  </a:rPr>
                  <a:t>The </a:t>
                </a:r>
                <a:r>
                  <a:rPr lang="it-IT" err="1">
                    <a:ea typeface="+mn-lt"/>
                    <a:cs typeface="+mn-lt"/>
                  </a:rPr>
                  <a:t>initial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err="1">
                    <a:ea typeface="+mn-lt"/>
                    <a:cs typeface="+mn-lt"/>
                  </a:rPr>
                  <a:t>shapelets</a:t>
                </a:r>
                <a:r>
                  <a:rPr lang="it-IT">
                    <a:ea typeface="+mn-lt"/>
                    <a:cs typeface="+mn-lt"/>
                  </a:rPr>
                  <a:t> (</a:t>
                </a:r>
                <a:r>
                  <a:rPr lang="it-IT" err="1">
                    <a:ea typeface="+mn-lt"/>
                    <a:cs typeface="+mn-lt"/>
                  </a:rPr>
                  <a:t>candidates</a:t>
                </a:r>
                <a:r>
                  <a:rPr lang="it-IT">
                    <a:ea typeface="+mn-lt"/>
                    <a:cs typeface="+mn-lt"/>
                  </a:rPr>
                  <a:t>) are more </a:t>
                </a:r>
                <a:r>
                  <a:rPr lang="it-IT" err="1">
                    <a:ea typeface="+mn-lt"/>
                    <a:cs typeface="+mn-lt"/>
                  </a:rPr>
                  <a:t>likely</a:t>
                </a:r>
                <a:r>
                  <a:rPr lang="it-IT">
                    <a:ea typeface="+mn-lt"/>
                    <a:cs typeface="+mn-lt"/>
                  </a:rPr>
                  <a:t> to be </a:t>
                </a:r>
                <a:r>
                  <a:rPr lang="it-IT" b="1" err="1">
                    <a:ea typeface="+mn-lt"/>
                    <a:cs typeface="+mn-lt"/>
                  </a:rPr>
                  <a:t>near</a:t>
                </a:r>
                <a:r>
                  <a:rPr lang="it-IT" b="1">
                    <a:ea typeface="+mn-lt"/>
                    <a:cs typeface="+mn-lt"/>
                  </a:rPr>
                  <a:t> the </a:t>
                </a:r>
                <a:r>
                  <a:rPr lang="it-IT" b="1" err="1">
                    <a:ea typeface="+mn-lt"/>
                    <a:cs typeface="+mn-lt"/>
                  </a:rPr>
                  <a:t>optimums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err="1">
                    <a:ea typeface="+mn-lt"/>
                    <a:cs typeface="+mn-lt"/>
                  </a:rPr>
                  <a:t>thus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err="1">
                    <a:ea typeface="+mn-lt"/>
                    <a:cs typeface="+mn-lt"/>
                  </a:rPr>
                  <a:t>causing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b="1" err="1">
                    <a:ea typeface="+mn-lt"/>
                    <a:cs typeface="+mn-lt"/>
                  </a:rPr>
                  <a:t>fewer</a:t>
                </a:r>
                <a:r>
                  <a:rPr lang="it-IT" b="1">
                    <a:ea typeface="+mn-lt"/>
                    <a:cs typeface="+mn-lt"/>
                  </a:rPr>
                  <a:t> </a:t>
                </a:r>
                <a:r>
                  <a:rPr lang="it-IT" b="1" err="1">
                    <a:ea typeface="+mn-lt"/>
                    <a:cs typeface="+mn-lt"/>
                  </a:rPr>
                  <a:t>Iterations</a:t>
                </a:r>
                <a:r>
                  <a:rPr lang="it-IT">
                    <a:ea typeface="+mn-lt"/>
                    <a:cs typeface="+mn-lt"/>
                  </a:rPr>
                  <a:t> (a </a:t>
                </a:r>
                <a:r>
                  <a:rPr lang="it-IT" err="1">
                    <a:ea typeface="+mn-lt"/>
                    <a:cs typeface="+mn-lt"/>
                  </a:rPr>
                  <a:t>lower</a:t>
                </a:r>
                <a:r>
                  <a:rPr lang="it-IT">
                    <a:ea typeface="+mn-lt"/>
                    <a:cs typeface="+mn-lt"/>
                  </a:rPr>
                  <a:t> </a:t>
                </a:r>
                <a:r>
                  <a:rPr lang="it-IT" err="1">
                    <a:ea typeface="+mn-lt"/>
                    <a:cs typeface="+mn-lt"/>
                  </a:rPr>
                  <a:t>value</a:t>
                </a:r>
                <a:r>
                  <a:rPr lang="it-IT">
                    <a:ea typeface="+mn-lt"/>
                    <a:cs typeface="+mn-lt"/>
                  </a:rPr>
                  <a:t> 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𝐼</m:t>
                    </m:r>
                  </m:oMath>
                </a14:m>
                <a:r>
                  <a:rPr lang="it-IT">
                    <a:ea typeface="+mn-lt"/>
                    <a:cs typeface="+mn-lt"/>
                  </a:rPr>
                  <a:t>).</a:t>
                </a:r>
                <a:endParaRPr lang="it-IT">
                  <a:cs typeface="Calibri"/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0D03CC4-F07C-492A-A109-66017D291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99" y="5565569"/>
                <a:ext cx="9358001" cy="646331"/>
              </a:xfrm>
              <a:prstGeom prst="rect">
                <a:avLst/>
              </a:prstGeom>
              <a:blipFill>
                <a:blip r:embed="rId3"/>
                <a:stretch>
                  <a:fillRect l="-39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5">
            <a:extLst>
              <a:ext uri="{FF2B5EF4-FFF2-40B4-BE49-F238E27FC236}">
                <a16:creationId xmlns:a16="http://schemas.microsoft.com/office/drawing/2014/main" id="{3F5573F6-DD37-4840-8F76-14657596A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378" y="3427863"/>
            <a:ext cx="2891052" cy="1738699"/>
          </a:xfrm>
          <a:prstGeom prst="rect">
            <a:avLst/>
          </a:prstGeom>
        </p:spPr>
      </p:pic>
      <p:pic>
        <p:nvPicPr>
          <p:cNvPr id="20" name="Immagine 7">
            <a:extLst>
              <a:ext uri="{FF2B5EF4-FFF2-40B4-BE49-F238E27FC236}">
                <a16:creationId xmlns:a16="http://schemas.microsoft.com/office/drawing/2014/main" id="{FCFE952C-03FA-483C-A64F-A5D677534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571" y="3427863"/>
            <a:ext cx="3096591" cy="1743897"/>
          </a:xfrm>
          <a:prstGeom prst="rect">
            <a:avLst/>
          </a:prstGeom>
        </p:spPr>
      </p:pic>
      <p:pic>
        <p:nvPicPr>
          <p:cNvPr id="2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3E8090DC-A890-4058-98CE-D7B94EB60F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0511" y="5166562"/>
            <a:ext cx="1339801" cy="3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35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5A43C-ED4F-4AE4-8B2F-27192B07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042349"/>
            <a:ext cx="4941477" cy="610863"/>
          </a:xfrm>
        </p:spPr>
        <p:txBody>
          <a:bodyPr>
            <a:normAutofit/>
          </a:bodyPr>
          <a:lstStyle/>
          <a:p>
            <a:pPr algn="l"/>
            <a:r>
              <a:rPr lang="it-IT" sz="3600" b="1">
                <a:cs typeface="Calibri Light"/>
              </a:rPr>
              <a:t>Model </a:t>
            </a:r>
            <a:r>
              <a:rPr lang="it-IT" sz="3600" b="1" err="1">
                <a:cs typeface="Calibri Light"/>
              </a:rPr>
              <a:t>architecture</a:t>
            </a:r>
            <a:endParaRPr lang="it-IT" sz="3600"/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844DA464-AC7E-4270-9AC4-75402E91018F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11</a:t>
            </a:fld>
            <a:endParaRPr lang="it-IT" noProof="0"/>
          </a:p>
        </p:txBody>
      </p:sp>
      <p:pic>
        <p:nvPicPr>
          <p:cNvPr id="16" name="Immagine 4">
            <a:extLst>
              <a:ext uri="{FF2B5EF4-FFF2-40B4-BE49-F238E27FC236}">
                <a16:creationId xmlns:a16="http://schemas.microsoft.com/office/drawing/2014/main" id="{884396AF-EEB2-4A13-A167-B86351E85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789850"/>
            <a:ext cx="5525803" cy="3181879"/>
          </a:xfrm>
          <a:prstGeom prst="rect">
            <a:avLst/>
          </a:prstGeom>
        </p:spPr>
      </p:pic>
      <p:pic>
        <p:nvPicPr>
          <p:cNvPr id="17" name="Immagine 5">
            <a:extLst>
              <a:ext uri="{FF2B5EF4-FFF2-40B4-BE49-F238E27FC236}">
                <a16:creationId xmlns:a16="http://schemas.microsoft.com/office/drawing/2014/main" id="{33C917A9-5DC2-4515-8A25-5549DE8B2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810" y="3842449"/>
            <a:ext cx="2683045" cy="576358"/>
          </a:xfrm>
          <a:prstGeom prst="rect">
            <a:avLst/>
          </a:prstGeom>
        </p:spPr>
      </p:pic>
      <p:pic>
        <p:nvPicPr>
          <p:cNvPr id="18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8387A3A-09DA-471D-8455-145E1B330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88" y="5281734"/>
            <a:ext cx="2000993" cy="442197"/>
          </a:xfrm>
          <a:prstGeom prst="rect">
            <a:avLst/>
          </a:prstGeom>
        </p:spPr>
      </p:pic>
      <p:pic>
        <p:nvPicPr>
          <p:cNvPr id="19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D2DE22BB-E545-4E6F-BD2F-35BFEC970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188" y="3319863"/>
            <a:ext cx="2909513" cy="528563"/>
          </a:xfrm>
          <a:prstGeom prst="rect">
            <a:avLst/>
          </a:prstGeom>
        </p:spPr>
      </p:pic>
      <p:pic>
        <p:nvPicPr>
          <p:cNvPr id="20" name="Immagine 9">
            <a:extLst>
              <a:ext uri="{FF2B5EF4-FFF2-40B4-BE49-F238E27FC236}">
                <a16:creationId xmlns:a16="http://schemas.microsoft.com/office/drawing/2014/main" id="{2277CAED-9208-405D-92CF-B66FEA8DB9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8188" y="4418807"/>
            <a:ext cx="2000993" cy="405042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C8BC888-07AC-4994-B474-068F152838A0}"/>
              </a:ext>
            </a:extLst>
          </p:cNvPr>
          <p:cNvSpPr txBox="1"/>
          <p:nvPr/>
        </p:nvSpPr>
        <p:spPr>
          <a:xfrm>
            <a:off x="964023" y="2003104"/>
            <a:ext cx="99325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b="1">
                <a:ea typeface="+mn-lt"/>
                <a:cs typeface="+mn-lt"/>
              </a:rPr>
              <a:t>CSSL</a:t>
            </a:r>
            <a:r>
              <a:rPr lang="it-IT">
                <a:ea typeface="+mn-lt"/>
                <a:cs typeface="+mn-lt"/>
              </a:rPr>
              <a:t> model </a:t>
            </a:r>
            <a:r>
              <a:rPr lang="it-IT" err="1">
                <a:ea typeface="+mn-lt"/>
                <a:cs typeface="+mn-lt"/>
              </a:rPr>
              <a:t>is</a:t>
            </a:r>
            <a:r>
              <a:rPr lang="it-IT">
                <a:ea typeface="+mn-lt"/>
                <a:cs typeface="+mn-lt"/>
              </a:rPr>
              <a:t> a </a:t>
            </a:r>
            <a:r>
              <a:rPr lang="it-IT" err="1">
                <a:ea typeface="+mn-lt"/>
                <a:cs typeface="+mn-lt"/>
              </a:rPr>
              <a:t>combination</a:t>
            </a:r>
            <a:r>
              <a:rPr lang="it-IT">
                <a:ea typeface="+mn-lt"/>
                <a:cs typeface="+mn-lt"/>
              </a:rPr>
              <a:t> of </a:t>
            </a:r>
            <a:r>
              <a:rPr lang="it-IT" b="1">
                <a:ea typeface="+mn-lt"/>
                <a:cs typeface="+mn-lt"/>
              </a:rPr>
              <a:t>one-vs-</a:t>
            </a:r>
            <a:r>
              <a:rPr lang="it-IT" b="1" err="1">
                <a:ea typeface="+mn-lt"/>
                <a:cs typeface="+mn-lt"/>
              </a:rPr>
              <a:t>rest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binary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classifier</a:t>
            </a:r>
            <a:r>
              <a:rPr lang="it-IT">
                <a:ea typeface="+mn-lt"/>
                <a:cs typeface="+mn-lt"/>
              </a:rPr>
              <a:t> sub-models.</a:t>
            </a:r>
            <a:endParaRPr lang="it-IT" err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ea typeface="+mn-lt"/>
                <a:cs typeface="+mn-lt"/>
              </a:rPr>
              <a:t>Each</a:t>
            </a:r>
            <a:r>
              <a:rPr lang="it-IT">
                <a:ea typeface="+mn-lt"/>
                <a:cs typeface="+mn-lt"/>
              </a:rPr>
              <a:t> </a:t>
            </a:r>
            <a:r>
              <a:rPr lang="it-IT" b="1">
                <a:ea typeface="+mn-lt"/>
                <a:cs typeface="+mn-lt"/>
              </a:rPr>
              <a:t>sub-model</a:t>
            </a:r>
            <a:r>
              <a:rPr lang="it-IT">
                <a:ea typeface="+mn-lt"/>
                <a:cs typeface="+mn-lt"/>
              </a:rPr>
              <a:t> </a:t>
            </a:r>
            <a:r>
              <a:rPr lang="it-IT" err="1">
                <a:ea typeface="+mn-lt"/>
                <a:cs typeface="+mn-lt"/>
              </a:rPr>
              <a:t>distinguishes</a:t>
            </a:r>
            <a:r>
              <a:rPr lang="it-IT">
                <a:ea typeface="+mn-lt"/>
                <a:cs typeface="+mn-lt"/>
              </a:rPr>
              <a:t> one class </a:t>
            </a:r>
            <a:r>
              <a:rPr lang="it-IT" err="1">
                <a:ea typeface="+mn-lt"/>
                <a:cs typeface="+mn-lt"/>
              </a:rPr>
              <a:t>against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others</a:t>
            </a:r>
            <a:r>
              <a:rPr lang="it-IT">
                <a:ea typeface="+mn-lt"/>
                <a:cs typeface="+mn-lt"/>
              </a:rPr>
              <a:t> with </a:t>
            </a:r>
            <a:r>
              <a:rPr lang="it-IT" err="1">
                <a:ea typeface="+mn-lt"/>
                <a:cs typeface="+mn-lt"/>
              </a:rPr>
              <a:t>specific</a:t>
            </a:r>
            <a:r>
              <a:rPr lang="it-IT">
                <a:ea typeface="+mn-lt"/>
                <a:cs typeface="+mn-lt"/>
              </a:rPr>
              <a:t> </a:t>
            </a:r>
            <a:r>
              <a:rPr lang="it-IT" err="1">
                <a:ea typeface="+mn-lt"/>
                <a:cs typeface="+mn-lt"/>
              </a:rPr>
              <a:t>shapelets</a:t>
            </a:r>
            <a:r>
              <a:rPr lang="it-IT">
                <a:ea typeface="+mn-lt"/>
                <a:cs typeface="+mn-lt"/>
              </a:rPr>
              <a:t> by a </a:t>
            </a:r>
            <a:r>
              <a:rPr lang="it-IT" b="1" err="1">
                <a:ea typeface="+mn-lt"/>
                <a:cs typeface="+mn-lt"/>
              </a:rPr>
              <a:t>logistic</a:t>
            </a:r>
            <a:r>
              <a:rPr lang="it-IT" b="1">
                <a:ea typeface="+mn-lt"/>
                <a:cs typeface="+mn-lt"/>
              </a:rPr>
              <a:t> </a:t>
            </a:r>
            <a:r>
              <a:rPr lang="it-IT" b="1" err="1">
                <a:ea typeface="+mn-lt"/>
                <a:cs typeface="+mn-lt"/>
              </a:rPr>
              <a:t>regression</a:t>
            </a:r>
            <a:r>
              <a:rPr lang="it-IT">
                <a:ea typeface="+mn-lt"/>
                <a:cs typeface="+mn-lt"/>
              </a:rPr>
              <a:t>.</a:t>
            </a:r>
            <a:endParaRPr lang="it-IT">
              <a:cs typeface="Calibri" panose="020F0502020204030204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2739AE6-CB1E-4A87-84C7-74ED1A551C95}"/>
              </a:ext>
            </a:extLst>
          </p:cNvPr>
          <p:cNvSpPr txBox="1"/>
          <p:nvPr/>
        </p:nvSpPr>
        <p:spPr>
          <a:xfrm>
            <a:off x="7305901" y="280725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/>
              <a:t>Model </a:t>
            </a:r>
            <a:r>
              <a:rPr lang="it-IT" b="1" err="1"/>
              <a:t>prediction</a:t>
            </a:r>
            <a:r>
              <a:rPr lang="it-IT"/>
              <a:t>: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970B4675-525C-415E-934A-E6A2D00AAA25}"/>
              </a:ext>
            </a:extLst>
          </p:cNvPr>
          <p:cNvSpPr/>
          <p:nvPr/>
        </p:nvSpPr>
        <p:spPr>
          <a:xfrm>
            <a:off x="7305369" y="2784155"/>
            <a:ext cx="3441289" cy="3181879"/>
          </a:xfrm>
          <a:prstGeom prst="rect">
            <a:avLst/>
          </a:prstGeom>
          <a:noFill/>
          <a:ln w="28575">
            <a:solidFill>
              <a:srgbClr val="4470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48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902E9F-8C67-4B6E-826D-0221A515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09" y="1042349"/>
            <a:ext cx="4941477" cy="610863"/>
          </a:xfrm>
        </p:spPr>
        <p:txBody>
          <a:bodyPr>
            <a:normAutofit/>
          </a:bodyPr>
          <a:lstStyle/>
          <a:p>
            <a:pPr algn="l"/>
            <a:r>
              <a:rPr lang="it-IT" sz="3600"/>
              <a:t>Learning (1)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49BD5B87-AD64-4182-B67A-43196FE90AB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12</a:t>
            </a:fld>
            <a:endParaRPr lang="it-IT" noProof="0"/>
          </a:p>
        </p:txBody>
      </p:sp>
      <p:pic>
        <p:nvPicPr>
          <p:cNvPr id="16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7EC26763-B38A-4009-8A7B-38FA897AA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22" y="4379807"/>
            <a:ext cx="4247406" cy="653681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EFBFAEC-7896-4693-83B9-8CC9E8557ED7}"/>
              </a:ext>
            </a:extLst>
          </p:cNvPr>
          <p:cNvSpPr txBox="1"/>
          <p:nvPr/>
        </p:nvSpPr>
        <p:spPr>
          <a:xfrm>
            <a:off x="964021" y="3498896"/>
            <a:ext cx="102742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t-IT">
                <a:ea typeface="+mn-lt"/>
                <a:cs typeface="+mn-lt"/>
              </a:rPr>
              <a:t>The </a:t>
            </a:r>
            <a:r>
              <a:rPr lang="it-IT" b="1" err="1">
                <a:ea typeface="+mn-lt"/>
                <a:cs typeface="+mn-lt"/>
              </a:rPr>
              <a:t>optimization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algorithm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minimizes</a:t>
            </a:r>
            <a:r>
              <a:rPr lang="it-IT">
                <a:ea typeface="+mn-lt"/>
                <a:cs typeface="+mn-lt"/>
              </a:rPr>
              <a:t> the </a:t>
            </a:r>
            <a:r>
              <a:rPr lang="it-IT" err="1">
                <a:ea typeface="+mn-lt"/>
                <a:cs typeface="+mn-lt"/>
              </a:rPr>
              <a:t>objective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function</a:t>
            </a:r>
            <a:r>
              <a:rPr lang="it-IT">
                <a:ea typeface="+mn-lt"/>
                <a:cs typeface="+mn-lt"/>
              </a:rPr>
              <a:t> in order to </a:t>
            </a:r>
            <a:r>
              <a:rPr lang="it-IT" err="1">
                <a:ea typeface="+mn-lt"/>
                <a:cs typeface="+mn-lt"/>
              </a:rPr>
              <a:t>jointly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learn</a:t>
            </a:r>
            <a:r>
              <a:rPr lang="it-IT">
                <a:ea typeface="+mn-lt"/>
                <a:cs typeface="+mn-lt"/>
              </a:rPr>
              <a:t> the class-</a:t>
            </a:r>
            <a:r>
              <a:rPr lang="it-IT" err="1">
                <a:ea typeface="+mn-lt"/>
                <a:cs typeface="+mn-lt"/>
              </a:rPr>
              <a:t>specific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shapelets</a:t>
            </a:r>
            <a:r>
              <a:rPr lang="it-IT">
                <a:ea typeface="+mn-lt"/>
                <a:cs typeface="+mn-lt"/>
              </a:rPr>
              <a:t> and the linear weights for </a:t>
            </a:r>
            <a:r>
              <a:rPr lang="it-IT" b="1" err="1">
                <a:ea typeface="+mn-lt"/>
                <a:cs typeface="+mn-lt"/>
              </a:rPr>
              <a:t>classification</a:t>
            </a:r>
            <a:r>
              <a:rPr lang="it-IT">
                <a:ea typeface="+mn-lt"/>
                <a:cs typeface="+mn-lt"/>
              </a:rPr>
              <a:t>.</a:t>
            </a:r>
            <a:endParaRPr lang="it-IT">
              <a:cs typeface="Calibri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DD43D1DE-C4EC-424B-858F-5F9BE416F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83" y="5586866"/>
            <a:ext cx="5929227" cy="53608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46AC005-F8F3-40AB-851A-E517BB48DEA0}"/>
              </a:ext>
            </a:extLst>
          </p:cNvPr>
          <p:cNvSpPr txBox="1"/>
          <p:nvPr/>
        </p:nvSpPr>
        <p:spPr>
          <a:xfrm>
            <a:off x="964021" y="2000457"/>
            <a:ext cx="1027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b="1"/>
              <a:t>weights</a:t>
            </a:r>
            <a:r>
              <a:rPr lang="en-US"/>
              <a:t> are </a:t>
            </a:r>
            <a:r>
              <a:rPr lang="en-US" b="1"/>
              <a:t>initialized</a:t>
            </a:r>
            <a:r>
              <a:rPr lang="en-US"/>
              <a:t> with the average distance, so that higher values indicate lower discriminative power:</a:t>
            </a:r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3837C3A3-0F03-441C-BCDF-294402E5B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091" y="2509335"/>
            <a:ext cx="2485377" cy="754981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5499580E-ED05-45C0-A345-8392437C5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500" y="2509335"/>
            <a:ext cx="4712656" cy="7343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8B82709-BE0F-477E-9158-8DFAFD6E9847}"/>
                  </a:ext>
                </a:extLst>
              </p:cNvPr>
              <p:cNvSpPr txBox="1"/>
              <p:nvPr/>
            </p:nvSpPr>
            <p:spPr>
              <a:xfrm>
                <a:off x="964021" y="5112526"/>
                <a:ext cx="10274248" cy="395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/>
                  <a:t>The </a:t>
                </a:r>
                <a:r>
                  <a:rPr lang="it-IT" b="1" err="1"/>
                  <a:t>loss</a:t>
                </a:r>
                <a:r>
                  <a:rPr lang="it-IT" b="1"/>
                  <a:t> </a:t>
                </a:r>
                <a:r>
                  <a:rPr lang="it-IT" b="1" err="1"/>
                  <a:t>function</a:t>
                </a:r>
                <a:r>
                  <a:rPr lang="it-IT"/>
                  <a:t> </a:t>
                </a:r>
                <a:r>
                  <a:rPr lang="it-IT" err="1"/>
                  <a:t>is</a:t>
                </a:r>
                <a:r>
                  <a:rPr lang="it-IT"/>
                  <a:t> the </a:t>
                </a:r>
                <a:r>
                  <a:rPr lang="it-IT" b="1"/>
                  <a:t>cross-</a:t>
                </a:r>
                <a:r>
                  <a:rPr lang="it-IT" b="1" err="1"/>
                  <a:t>entropy</a:t>
                </a:r>
                <a:r>
                  <a:rPr lang="it-IT"/>
                  <a:t> </a:t>
                </a:r>
                <a:r>
                  <a:rPr lang="it-IT" err="1"/>
                  <a:t>between</a:t>
                </a:r>
                <a:r>
                  <a:rPr lang="it-IT"/>
                  <a:t> the </a:t>
                </a:r>
                <a:r>
                  <a:rPr lang="it-IT" err="1"/>
                  <a:t>true</a:t>
                </a:r>
                <a:r>
                  <a:rPr lang="it-IT"/>
                  <a:t> label and </a:t>
                </a:r>
                <a:r>
                  <a:rPr lang="en-US" b="0" i="0">
                    <a:effectLst/>
                    <a:latin typeface="Times New Roman" panose="02020603050405020304" pitchFamily="18" charset="0"/>
                  </a:rPr>
                  <a:t>true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0" i="0">
                    <a:effectLst/>
                    <a:latin typeface="Times New Roman" panose="02020603050405020304" pitchFamily="18" charset="0"/>
                  </a:rPr>
                  <a:t> and the estimated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/>
                  <a:t>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8B82709-BE0F-477E-9158-8DFAFD6E9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21" y="5112526"/>
                <a:ext cx="10274248" cy="395301"/>
              </a:xfrm>
              <a:prstGeom prst="rect">
                <a:avLst/>
              </a:prstGeom>
              <a:blipFill>
                <a:blip r:embed="rId6"/>
                <a:stretch>
                  <a:fillRect l="-356" t="-6154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29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D7755C-A3D9-42C1-9F0E-F7E91A07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09" y="1042349"/>
            <a:ext cx="4941477" cy="610863"/>
          </a:xfrm>
        </p:spPr>
        <p:txBody>
          <a:bodyPr>
            <a:normAutofit/>
          </a:bodyPr>
          <a:lstStyle/>
          <a:p>
            <a:pPr algn="l"/>
            <a:r>
              <a:rPr lang="it-IT" sz="3600"/>
              <a:t>Learning (2)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1735D4A7-BEA8-4083-B279-647871471F6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13</a:t>
            </a:fld>
            <a:endParaRPr lang="it-IT" noProof="0"/>
          </a:p>
        </p:txBody>
      </p:sp>
      <p:pic>
        <p:nvPicPr>
          <p:cNvPr id="16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110284-9992-453B-9F2A-13FA40C0D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096" y="2853925"/>
            <a:ext cx="3106807" cy="630204"/>
          </a:xfrm>
          <a:prstGeom prst="rect">
            <a:avLst/>
          </a:prstGeom>
        </p:spPr>
      </p:pic>
      <p:pic>
        <p:nvPicPr>
          <p:cNvPr id="1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DC259B-F612-4B30-8487-90C1385D2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034" y="4651064"/>
            <a:ext cx="3472931" cy="7254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F150F313-8CF8-492C-824A-6A06174229A7}"/>
                  </a:ext>
                </a:extLst>
              </p:cNvPr>
              <p:cNvSpPr txBox="1"/>
              <p:nvPr/>
            </p:nvSpPr>
            <p:spPr>
              <a:xfrm>
                <a:off x="970579" y="4101370"/>
                <a:ext cx="10376664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it-IT">
                    <a:ea typeface="+mn-lt"/>
                    <a:cs typeface="+mn-lt"/>
                  </a:rPr>
                  <a:t>The </a:t>
                </a:r>
                <a:r>
                  <a:rPr lang="it-IT" b="1" err="1">
                    <a:ea typeface="+mn-lt"/>
                    <a:cs typeface="+mn-lt"/>
                  </a:rPr>
                  <a:t>partial</a:t>
                </a:r>
                <a:r>
                  <a:rPr lang="it-IT" b="1">
                    <a:ea typeface="+mn-lt"/>
                    <a:cs typeface="+mn-lt"/>
                  </a:rPr>
                  <a:t> derivative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𝜕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𝐷𝑖𝑠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𝜕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𝑆</m:t>
                    </m:r>
                  </m:oMath>
                </a14:m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err="1">
                    <a:ea typeface="+mn-lt"/>
                    <a:cs typeface="+mn-lt"/>
                  </a:rPr>
                  <a:t>is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b="1" err="1">
                    <a:ea typeface="+mn-lt"/>
                    <a:cs typeface="+mn-lt"/>
                  </a:rPr>
                  <a:t>undefined</a:t>
                </a:r>
                <a:r>
                  <a:rPr lang="it-IT">
                    <a:ea typeface="+mn-lt"/>
                    <a:cs typeface="+mn-lt"/>
                  </a:rPr>
                  <a:t>, so the </a:t>
                </a:r>
                <a:r>
                  <a:rPr lang="it-IT" err="1">
                    <a:ea typeface="+mn-lt"/>
                    <a:cs typeface="+mn-lt"/>
                  </a:rPr>
                  <a:t>distance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err="1">
                    <a:ea typeface="+mn-lt"/>
                    <a:cs typeface="+mn-lt"/>
                  </a:rPr>
                  <a:t>between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err="1">
                    <a:ea typeface="+mn-lt"/>
                    <a:cs typeface="+mn-lt"/>
                  </a:rPr>
                  <a:t>two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err="1">
                    <a:ea typeface="+mn-lt"/>
                    <a:cs typeface="+mn-lt"/>
                  </a:rPr>
                  <a:t>sequences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it-IT">
                    <a:ea typeface="+mn-lt"/>
                    <a:cs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>
                    <a:ea typeface="+mn-lt"/>
                    <a:cs typeface="+mn-lt"/>
                  </a:rPr>
                  <a:t> of </a:t>
                </a:r>
                <a:r>
                  <a:rPr lang="it-IT" err="1">
                    <a:ea typeface="+mn-lt"/>
                    <a:cs typeface="+mn-lt"/>
                  </a:rPr>
                  <a:t>length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𝐿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it-IT">
                    <a:ea typeface="+mn-lt"/>
                    <a:cs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𝐿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err="1">
                    <a:ea typeface="+mn-lt"/>
                    <a:cs typeface="+mn-lt"/>
                  </a:rPr>
                  <a:t>is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err="1">
                    <a:ea typeface="+mn-lt"/>
                    <a:cs typeface="+mn-lt"/>
                  </a:rPr>
                  <a:t>redefined</a:t>
                </a:r>
                <a:r>
                  <a:rPr lang="it-IT">
                    <a:ea typeface="+mn-lt"/>
                    <a:cs typeface="+mn-lt"/>
                  </a:rPr>
                  <a:t>:</a:t>
                </a:r>
                <a:endParaRPr lang="it-IT">
                  <a:cs typeface="Calibri"/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F150F313-8CF8-492C-824A-6A0617422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79" y="4101370"/>
                <a:ext cx="10376664" cy="646331"/>
              </a:xfrm>
              <a:prstGeom prst="rect">
                <a:avLst/>
              </a:prstGeom>
              <a:blipFill>
                <a:blip r:embed="rId4"/>
                <a:stretch>
                  <a:fillRect l="-35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FA177C3-5DE8-4DE2-A900-7FBC44AEB1EA}"/>
                  </a:ext>
                </a:extLst>
              </p:cNvPr>
              <p:cNvSpPr txBox="1"/>
              <p:nvPr/>
            </p:nvSpPr>
            <p:spPr>
              <a:xfrm>
                <a:off x="907668" y="1997218"/>
                <a:ext cx="1037666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err="1">
                    <a:ea typeface="+mn-lt"/>
                    <a:cs typeface="+mn-lt"/>
                  </a:rPr>
                  <a:t>Since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ℱ</m:t>
                    </m:r>
                  </m:oMath>
                </a14:m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err="1">
                    <a:ea typeface="+mn-lt"/>
                    <a:cs typeface="+mn-lt"/>
                  </a:rPr>
                  <a:t>is</a:t>
                </a:r>
                <a:r>
                  <a:rPr lang="it-IT">
                    <a:ea typeface="+mn-lt"/>
                    <a:cs typeface="+mn-lt"/>
                  </a:rPr>
                  <a:t> a </a:t>
                </a:r>
                <a:r>
                  <a:rPr lang="it-IT" b="1">
                    <a:ea typeface="+mn-lt"/>
                    <a:cs typeface="+mn-lt"/>
                  </a:rPr>
                  <a:t>non-</a:t>
                </a:r>
                <a:r>
                  <a:rPr lang="it-IT" b="1" err="1">
                    <a:ea typeface="+mn-lt"/>
                    <a:cs typeface="+mn-lt"/>
                  </a:rPr>
                  <a:t>convex</a:t>
                </a:r>
                <a:r>
                  <a:rPr lang="it-IT" b="1">
                    <a:ea typeface="+mn-lt"/>
                    <a:cs typeface="+mn-lt"/>
                  </a:rPr>
                  <a:t> </a:t>
                </a:r>
                <a:r>
                  <a:rPr lang="it-IT" b="1" err="1">
                    <a:ea typeface="+mn-lt"/>
                    <a:cs typeface="+mn-lt"/>
                  </a:rPr>
                  <a:t>function</a:t>
                </a:r>
                <a:r>
                  <a:rPr lang="it-IT" b="1">
                    <a:ea typeface="+mn-lt"/>
                    <a:cs typeface="+mn-lt"/>
                  </a:rPr>
                  <a:t> </a:t>
                </a:r>
                <a:r>
                  <a:rPr lang="it-IT">
                    <a:ea typeface="+mn-lt"/>
                    <a:cs typeface="+mn-lt"/>
                  </a:rPr>
                  <a:t>in </a:t>
                </a:r>
                <a:r>
                  <a:rPr lang="it-IT" err="1">
                    <a:ea typeface="+mn-lt"/>
                    <a:cs typeface="+mn-lt"/>
                  </a:rPr>
                  <a:t>terms</a:t>
                </a:r>
                <a:r>
                  <a:rPr lang="it-IT">
                    <a:ea typeface="+mn-lt"/>
                    <a:cs typeface="+mn-lt"/>
                  </a:rPr>
                  <a:t> of </a:t>
                </a:r>
                <a:r>
                  <a:rPr lang="it-IT" err="1">
                    <a:ea typeface="+mn-lt"/>
                    <a:cs typeface="+mn-lt"/>
                  </a:rPr>
                  <a:t>shapelets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𝑆</m:t>
                    </m:r>
                  </m:oMath>
                </a14:m>
                <a:r>
                  <a:rPr lang="it-IT">
                    <a:ea typeface="+mn-lt"/>
                    <a:cs typeface="+mn-lt"/>
                  </a:rPr>
                  <a:t> and weights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𝑊</m:t>
                    </m:r>
                  </m:oMath>
                </a14:m>
                <a:r>
                  <a:rPr lang="it-IT">
                    <a:ea typeface="+mn-lt"/>
                    <a:cs typeface="+mn-lt"/>
                  </a:rPr>
                  <a:t>, the </a:t>
                </a:r>
                <a:r>
                  <a:rPr lang="it-IT" b="1" err="1">
                    <a:ea typeface="+mn-lt"/>
                    <a:cs typeface="+mn-lt"/>
                  </a:rPr>
                  <a:t>stochastic</a:t>
                </a:r>
                <a:r>
                  <a:rPr lang="it-IT" b="1">
                    <a:ea typeface="+mn-lt"/>
                    <a:cs typeface="+mn-lt"/>
                  </a:rPr>
                  <a:t> </a:t>
                </a:r>
                <a:r>
                  <a:rPr lang="it-IT" b="1" err="1">
                    <a:ea typeface="+mn-lt"/>
                    <a:cs typeface="+mn-lt"/>
                  </a:rPr>
                  <a:t>gradient</a:t>
                </a:r>
                <a:r>
                  <a:rPr lang="it-IT" b="1">
                    <a:ea typeface="+mn-lt"/>
                    <a:cs typeface="+mn-lt"/>
                  </a:rPr>
                  <a:t> </a:t>
                </a:r>
                <a:r>
                  <a:rPr lang="it-IT" b="1" err="1">
                    <a:ea typeface="+mn-lt"/>
                    <a:cs typeface="+mn-lt"/>
                  </a:rPr>
                  <a:t>descent</a:t>
                </a:r>
                <a:r>
                  <a:rPr lang="it-IT" b="1">
                    <a:ea typeface="+mn-lt"/>
                    <a:cs typeface="+mn-lt"/>
                  </a:rPr>
                  <a:t> </a:t>
                </a:r>
                <a:r>
                  <a:rPr lang="it-IT">
                    <a:ea typeface="+mn-lt"/>
                    <a:cs typeface="+mn-lt"/>
                  </a:rPr>
                  <a:t>(SGD) </a:t>
                </a:r>
                <a:r>
                  <a:rPr lang="it-IT" err="1">
                    <a:ea typeface="+mn-lt"/>
                    <a:cs typeface="+mn-lt"/>
                  </a:rPr>
                  <a:t>is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err="1">
                    <a:ea typeface="+mn-lt"/>
                    <a:cs typeface="+mn-lt"/>
                  </a:rPr>
                  <a:t>adopted</a:t>
                </a:r>
                <a:r>
                  <a:rPr lang="it-IT">
                    <a:ea typeface="+mn-lt"/>
                    <a:cs typeface="+mn-lt"/>
                  </a:rPr>
                  <a:t> to </a:t>
                </a:r>
                <a:r>
                  <a:rPr lang="it-IT" err="1">
                    <a:ea typeface="+mn-lt"/>
                    <a:cs typeface="+mn-lt"/>
                  </a:rPr>
                  <a:t>optimize</a:t>
                </a:r>
                <a:r>
                  <a:rPr lang="it-IT">
                    <a:ea typeface="+mn-lt"/>
                    <a:cs typeface="+mn-lt"/>
                  </a:rPr>
                  <a:t> </a:t>
                </a:r>
                <a:r>
                  <a:rPr lang="it-IT" err="1">
                    <a:ea typeface="+mn-lt"/>
                    <a:cs typeface="+mn-lt"/>
                  </a:rPr>
                  <a:t>it</a:t>
                </a:r>
                <a:r>
                  <a:rPr lang="it-IT">
                    <a:ea typeface="+mn-lt"/>
                    <a:cs typeface="+mn-lt"/>
                  </a:rPr>
                  <a:t>.</a:t>
                </a:r>
                <a:r>
                  <a:rPr lang="it-IT">
                    <a:cs typeface="Calibri" panose="020F0502020204030204"/>
                  </a:rPr>
                  <a:t> </a:t>
                </a:r>
                <a:r>
                  <a:rPr lang="en-US" b="0" i="0">
                    <a:effectLst/>
                  </a:rPr>
                  <a:t>Therefore, the objective function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ℱ</m:t>
                    </m:r>
                  </m:oMath>
                </a14:m>
                <a:r>
                  <a:rPr lang="it-IT">
                    <a:ea typeface="Cambria Math" panose="02040503050406030204" pitchFamily="18" charset="0"/>
                    <a:cs typeface="+mn-lt"/>
                  </a:rPr>
                  <a:t> </a:t>
                </a:r>
                <a:r>
                  <a:rPr lang="it-IT" b="1" err="1">
                    <a:ea typeface="Cambria Math" panose="02040503050406030204" pitchFamily="18" charset="0"/>
                    <a:cs typeface="+mn-lt"/>
                  </a:rPr>
                  <a:t>is</a:t>
                </a:r>
                <a:r>
                  <a:rPr lang="it-IT" b="1">
                    <a:ea typeface="Cambria Math" panose="02040503050406030204" pitchFamily="18" charset="0"/>
                    <a:cs typeface="+mn-lt"/>
                  </a:rPr>
                  <a:t> </a:t>
                </a:r>
                <a:r>
                  <a:rPr lang="it-IT" b="1" err="1">
                    <a:ea typeface="Cambria Math" panose="02040503050406030204" pitchFamily="18" charset="0"/>
                    <a:cs typeface="+mn-lt"/>
                  </a:rPr>
                  <a:t>decomposed</a:t>
                </a:r>
                <a:r>
                  <a:rPr lang="it-IT" b="1">
                    <a:ea typeface="Cambria Math" panose="02040503050406030204" pitchFamily="18" charset="0"/>
                    <a:cs typeface="+mn-lt"/>
                  </a:rPr>
                  <a:t> </a:t>
                </a:r>
                <a:r>
                  <a:rPr lang="en-US" b="1" i="0">
                    <a:effectLst/>
                  </a:rPr>
                  <a:t>into a per-instance objective function for each class</a:t>
                </a:r>
                <a:r>
                  <a:rPr lang="en-US" b="0" i="0">
                    <a:effectLst/>
                  </a:rPr>
                  <a:t>:</a:t>
                </a:r>
                <a:endParaRPr lang="it-IT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FA177C3-5DE8-4DE2-A900-7FBC44AE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68" y="1997218"/>
                <a:ext cx="10376664" cy="923330"/>
              </a:xfrm>
              <a:prstGeom prst="rect">
                <a:avLst/>
              </a:prstGeom>
              <a:blipFill>
                <a:blip r:embed="rId5"/>
                <a:stretch>
                  <a:fillRect l="-411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F6DF398D-2675-4520-B5ED-E30E7BA44283}"/>
                  </a:ext>
                </a:extLst>
              </p:cNvPr>
              <p:cNvSpPr txBox="1"/>
              <p:nvPr/>
            </p:nvSpPr>
            <p:spPr>
              <a:xfrm>
                <a:off x="970579" y="5507778"/>
                <a:ext cx="9811721" cy="65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T</a:t>
                </a:r>
                <a:r>
                  <a:rPr lang="en-US" b="0" i="0">
                    <a:effectLst/>
                  </a:rPr>
                  <a:t>he </a:t>
                </a:r>
                <a:r>
                  <a:rPr lang="en-US" b="1" i="0">
                    <a:effectLst/>
                  </a:rPr>
                  <a:t>gradients</a:t>
                </a:r>
                <a:r>
                  <a:rPr lang="en-US" b="0" i="0">
                    <a:effectLst/>
                  </a:rPr>
                  <a:t> of the per-instance objective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0" i="0">
                    <a:effectLst/>
                  </a:rPr>
                  <a:t> with respect to the class-specific </a:t>
                </a:r>
                <a:r>
                  <a:rPr lang="en-US" b="0" i="0" err="1">
                    <a:effectLst/>
                  </a:rPr>
                  <a:t>shapelets</a:t>
                </a:r>
                <a:r>
                  <a:rPr lang="en-US" b="0" i="0">
                    <a:effectLst/>
                  </a:rPr>
                  <a:t> and classification weights can be derived through the </a:t>
                </a:r>
                <a:r>
                  <a:rPr lang="en-US" b="1" i="0">
                    <a:effectLst/>
                  </a:rPr>
                  <a:t>chain rule</a:t>
                </a:r>
                <a:r>
                  <a:rPr lang="en-US" b="0" i="0">
                    <a:effectLst/>
                  </a:rPr>
                  <a:t> of derivation.</a:t>
                </a:r>
                <a:endParaRPr lang="it-IT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F6DF398D-2675-4520-B5ED-E30E7BA44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79" y="5507778"/>
                <a:ext cx="9811721" cy="658514"/>
              </a:xfrm>
              <a:prstGeom prst="rect">
                <a:avLst/>
              </a:prstGeom>
              <a:blipFill>
                <a:blip r:embed="rId6"/>
                <a:stretch>
                  <a:fillRect l="-373" t="-4630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A9D4317-4469-43E6-BB00-9DF1BBD0D846}"/>
              </a:ext>
            </a:extLst>
          </p:cNvPr>
          <p:cNvSpPr txBox="1"/>
          <p:nvPr/>
        </p:nvSpPr>
        <p:spPr>
          <a:xfrm>
            <a:off x="964022" y="3601140"/>
            <a:ext cx="103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SGD iteratively </a:t>
            </a:r>
            <a:r>
              <a:rPr lang="en-US" b="1"/>
              <a:t>updates the </a:t>
            </a:r>
            <a:r>
              <a:rPr lang="en-US" b="1" err="1"/>
              <a:t>shapelets</a:t>
            </a:r>
            <a:r>
              <a:rPr lang="en-US" b="1"/>
              <a:t> and weights </a:t>
            </a:r>
            <a:r>
              <a:rPr lang="en-US"/>
              <a:t>in the </a:t>
            </a:r>
            <a:r>
              <a:rPr lang="en-US" b="1"/>
              <a:t>negative direction</a:t>
            </a:r>
            <a:r>
              <a:rPr lang="en-US"/>
              <a:t> of the gradients.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88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261213EE-3C4F-4CB9-A158-00C7DD759F4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14</a:t>
            </a:fld>
            <a:endParaRPr lang="it-IT" noProof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F717CEF-C2CA-4B44-9208-330884D7D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980" y="2400601"/>
            <a:ext cx="3450210" cy="3552751"/>
          </a:xfrm>
          <a:prstGeom prst="rect">
            <a:avLst/>
          </a:prstGeom>
        </p:spPr>
      </p:pic>
      <p:sp>
        <p:nvSpPr>
          <p:cNvPr id="18" name="Titolo 1">
            <a:extLst>
              <a:ext uri="{FF2B5EF4-FFF2-40B4-BE49-F238E27FC236}">
                <a16:creationId xmlns:a16="http://schemas.microsoft.com/office/drawing/2014/main" id="{7B252EBB-7438-4B04-90C8-1C7D0A9C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74074"/>
            <a:ext cx="3459245" cy="574318"/>
          </a:xfrm>
        </p:spPr>
        <p:txBody>
          <a:bodyPr rtlCol="0">
            <a:noAutofit/>
          </a:bodyPr>
          <a:lstStyle/>
          <a:p>
            <a:pPr algn="l" rtl="0"/>
            <a:r>
              <a:rPr lang="it-IT" sz="3600"/>
              <a:t>The full </a:t>
            </a:r>
            <a:r>
              <a:rPr lang="it-IT" sz="3600" err="1"/>
              <a:t>method</a:t>
            </a:r>
            <a:endParaRPr lang="it-IT" sz="360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94460F3-5CE3-49EE-A05E-E8EF2853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" y="2466537"/>
            <a:ext cx="6839097" cy="3420875"/>
          </a:xfrm>
          <a:prstGeom prst="rect">
            <a:avLst/>
          </a:prstGeom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0FAB82CA-F818-4529-BDBC-0B95310A6699}"/>
              </a:ext>
            </a:extLst>
          </p:cNvPr>
          <p:cNvSpPr/>
          <p:nvPr/>
        </p:nvSpPr>
        <p:spPr>
          <a:xfrm>
            <a:off x="1117268" y="3657597"/>
            <a:ext cx="2469822" cy="21600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DC0671DE-4C6B-4DB3-8CF6-6BA8B071E7D2}"/>
              </a:ext>
            </a:extLst>
          </p:cNvPr>
          <p:cNvSpPr/>
          <p:nvPr/>
        </p:nvSpPr>
        <p:spPr>
          <a:xfrm>
            <a:off x="1117268" y="4082705"/>
            <a:ext cx="3061946" cy="1290571"/>
          </a:xfrm>
          <a:prstGeom prst="round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305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BBC18A-6880-4287-8F2B-3ECA0620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15</a:t>
            </a:fld>
            <a:endParaRPr lang="it-IT" noProof="0">
              <a:latin typeface="+mn-lt"/>
            </a:endParaRPr>
          </a:p>
        </p:txBody>
      </p:sp>
      <p:pic>
        <p:nvPicPr>
          <p:cNvPr id="8" name="Elemento grafico 7" descr="Appunti parzialmente selezionati contorno">
            <a:extLst>
              <a:ext uri="{FF2B5EF4-FFF2-40B4-BE49-F238E27FC236}">
                <a16:creationId xmlns:a16="http://schemas.microsoft.com/office/drawing/2014/main" id="{AB440477-2505-40B4-A749-112A357DD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8620" y="3502303"/>
            <a:ext cx="1814760" cy="1814760"/>
          </a:xfrm>
          <a:prstGeom prst="rect">
            <a:avLst/>
          </a:prstGeom>
        </p:spPr>
      </p:pic>
      <p:sp>
        <p:nvSpPr>
          <p:cNvPr id="10" name="Titolo 4">
            <a:extLst>
              <a:ext uri="{FF2B5EF4-FFF2-40B4-BE49-F238E27FC236}">
                <a16:creationId xmlns:a16="http://schemas.microsoft.com/office/drawing/2014/main" id="{7EAF315D-55BF-4160-9444-0BDEDED7F2D8}"/>
              </a:ext>
            </a:extLst>
          </p:cNvPr>
          <p:cNvSpPr txBox="1">
            <a:spLocks/>
          </p:cNvSpPr>
          <p:nvPr/>
        </p:nvSpPr>
        <p:spPr>
          <a:xfrm>
            <a:off x="2692398" y="2062608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err="1"/>
              <a:t>Results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1452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74074"/>
            <a:ext cx="3459245" cy="574318"/>
          </a:xfrm>
        </p:spPr>
        <p:txBody>
          <a:bodyPr rtlCol="0">
            <a:noAutofit/>
          </a:bodyPr>
          <a:lstStyle/>
          <a:p>
            <a:pPr algn="l" rtl="0"/>
            <a:r>
              <a:rPr lang="it-IT" sz="3600">
                <a:cs typeface="Calibri Light"/>
              </a:rPr>
              <a:t>Evaluation setup</a:t>
            </a:r>
            <a:endParaRPr lang="it-IT" sz="36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16</a:t>
            </a:fld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5C2186E-7F3A-4BB0-8DA9-0A878F779A8C}"/>
              </a:ext>
            </a:extLst>
          </p:cNvPr>
          <p:cNvSpPr txBox="1"/>
          <p:nvPr/>
        </p:nvSpPr>
        <p:spPr>
          <a:xfrm>
            <a:off x="952500" y="2348284"/>
            <a:ext cx="1009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it-IT">
                <a:ea typeface="+mn-lt"/>
                <a:cs typeface="+mn-lt"/>
              </a:rPr>
              <a:t>The </a:t>
            </a:r>
            <a:r>
              <a:rPr lang="it-IT" err="1">
                <a:ea typeface="+mn-lt"/>
                <a:cs typeface="+mn-lt"/>
              </a:rPr>
              <a:t>method</a:t>
            </a:r>
            <a:r>
              <a:rPr lang="it-IT">
                <a:ea typeface="+mn-lt"/>
                <a:cs typeface="+mn-lt"/>
              </a:rPr>
              <a:t> </a:t>
            </a:r>
            <a:r>
              <a:rPr lang="it-IT" err="1">
                <a:ea typeface="+mn-lt"/>
                <a:cs typeface="+mn-lt"/>
              </a:rPr>
              <a:t>was</a:t>
            </a:r>
            <a:r>
              <a:rPr lang="it-IT">
                <a:ea typeface="+mn-lt"/>
                <a:cs typeface="+mn-lt"/>
              </a:rPr>
              <a:t> </a:t>
            </a:r>
            <a:r>
              <a:rPr lang="it-IT" b="1" err="1">
                <a:ea typeface="+mn-lt"/>
                <a:cs typeface="+mn-lt"/>
              </a:rPr>
              <a:t>evaluated</a:t>
            </a:r>
            <a:r>
              <a:rPr lang="it-IT" b="1">
                <a:ea typeface="+mn-lt"/>
                <a:cs typeface="+mn-lt"/>
              </a:rPr>
              <a:t> on 25 datasets of the UCR </a:t>
            </a:r>
            <a:r>
              <a:rPr lang="it-IT" b="1" err="1">
                <a:ea typeface="+mn-lt"/>
                <a:cs typeface="+mn-lt"/>
              </a:rPr>
              <a:t>archive</a:t>
            </a:r>
            <a:r>
              <a:rPr lang="it-IT">
                <a:ea typeface="+mn-lt"/>
                <a:cs typeface="+mn-lt"/>
              </a:rPr>
              <a:t> </a:t>
            </a:r>
            <a:r>
              <a:rPr lang="it-IT" err="1">
                <a:ea typeface="+mn-lt"/>
                <a:cs typeface="+mn-lt"/>
              </a:rPr>
              <a:t>commonly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used</a:t>
            </a:r>
            <a:r>
              <a:rPr lang="it-IT">
                <a:ea typeface="+mn-lt"/>
                <a:cs typeface="+mn-lt"/>
              </a:rPr>
              <a:t> by </a:t>
            </a:r>
            <a:r>
              <a:rPr lang="it-IT" err="1">
                <a:ea typeface="+mn-lt"/>
                <a:cs typeface="+mn-lt"/>
              </a:rPr>
              <a:t>shapelet-based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methods</a:t>
            </a:r>
            <a:r>
              <a:rPr lang="it-IT">
                <a:ea typeface="+mn-lt"/>
                <a:cs typeface="+mn-lt"/>
              </a:rPr>
              <a:t>.</a:t>
            </a:r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0384524-56D4-4E96-8B26-C2DAB4D31CB9}"/>
              </a:ext>
            </a:extLst>
          </p:cNvPr>
          <p:cNvSpPr txBox="1"/>
          <p:nvPr/>
        </p:nvSpPr>
        <p:spPr>
          <a:xfrm>
            <a:off x="952500" y="2957856"/>
            <a:ext cx="1045393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t-IT">
                <a:ea typeface="+mn-lt"/>
                <a:cs typeface="+mn-lt"/>
              </a:rPr>
              <a:t>The </a:t>
            </a:r>
            <a:r>
              <a:rPr lang="it-IT" b="1" err="1">
                <a:ea typeface="+mn-lt"/>
                <a:cs typeface="+mn-lt"/>
              </a:rPr>
              <a:t>evaluation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was</a:t>
            </a:r>
            <a:r>
              <a:rPr lang="it-IT" b="1">
                <a:ea typeface="+mn-lt"/>
                <a:cs typeface="+mn-lt"/>
              </a:rPr>
              <a:t> </a:t>
            </a:r>
            <a:r>
              <a:rPr lang="it-IT" b="1" err="1">
                <a:ea typeface="+mn-lt"/>
                <a:cs typeface="+mn-lt"/>
              </a:rPr>
              <a:t>splitted</a:t>
            </a:r>
            <a:r>
              <a:rPr lang="it-IT" b="1">
                <a:ea typeface="+mn-lt"/>
                <a:cs typeface="+mn-lt"/>
              </a:rPr>
              <a:t> in </a:t>
            </a:r>
            <a:r>
              <a:rPr lang="it-IT" b="1" err="1">
                <a:ea typeface="+mn-lt"/>
                <a:cs typeface="+mn-lt"/>
              </a:rPr>
              <a:t>two</a:t>
            </a:r>
            <a:r>
              <a:rPr lang="it-IT" b="1">
                <a:ea typeface="+mn-lt"/>
                <a:cs typeface="+mn-lt"/>
              </a:rPr>
              <a:t> parts</a:t>
            </a:r>
            <a:r>
              <a:rPr lang="it-IT">
                <a:ea typeface="+mn-lt"/>
                <a:cs typeface="+mn-lt"/>
              </a:rPr>
              <a:t>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>
                <a:ea typeface="+mn-lt"/>
                <a:cs typeface="+mn-lt"/>
              </a:rPr>
              <a:t>Evaluation of the </a:t>
            </a:r>
            <a:r>
              <a:rPr lang="it-IT" b="1" err="1">
                <a:ea typeface="+mn-lt"/>
                <a:cs typeface="+mn-lt"/>
              </a:rPr>
              <a:t>acceleration</a:t>
            </a:r>
            <a:r>
              <a:rPr lang="it-IT" b="1">
                <a:ea typeface="+mn-lt"/>
                <a:cs typeface="+mn-lt"/>
              </a:rPr>
              <a:t> of the CSSL model</a:t>
            </a:r>
            <a:r>
              <a:rPr lang="it-IT">
                <a:ea typeface="+mn-lt"/>
                <a:cs typeface="+mn-lt"/>
              </a:rPr>
              <a:t> over the </a:t>
            </a:r>
            <a:r>
              <a:rPr lang="it-IT" err="1">
                <a:ea typeface="+mn-lt"/>
                <a:cs typeface="+mn-lt"/>
              </a:rPr>
              <a:t>existing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shared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shapelets</a:t>
            </a:r>
            <a:r>
              <a:rPr lang="it-IT">
                <a:ea typeface="+mn-lt"/>
                <a:cs typeface="+mn-lt"/>
              </a:rPr>
              <a:t> learning </a:t>
            </a:r>
            <a:r>
              <a:rPr lang="it-IT" err="1">
                <a:ea typeface="+mn-lt"/>
                <a:cs typeface="+mn-lt"/>
              </a:rPr>
              <a:t>approach</a:t>
            </a:r>
            <a:r>
              <a:rPr lang="it-IT">
                <a:ea typeface="+mn-lt"/>
                <a:cs typeface="+mn-lt"/>
              </a:rPr>
              <a:t>, Learning </a:t>
            </a:r>
            <a:r>
              <a:rPr lang="it-IT" err="1">
                <a:ea typeface="+mn-lt"/>
                <a:cs typeface="+mn-lt"/>
              </a:rPr>
              <a:t>Shapelet</a:t>
            </a:r>
            <a:r>
              <a:rPr lang="it-IT">
                <a:ea typeface="+mn-lt"/>
                <a:cs typeface="+mn-lt"/>
              </a:rPr>
              <a:t> (LS).</a:t>
            </a:r>
            <a:endParaRPr lang="it-IT">
              <a:cs typeface="Calibri" panose="020F050202020403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>
                <a:ea typeface="+mn-lt"/>
                <a:cs typeface="+mn-lt"/>
              </a:rPr>
              <a:t>Evaluation of the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classification</a:t>
            </a:r>
            <a:r>
              <a:rPr lang="it-IT" b="1">
                <a:ea typeface="+mn-lt"/>
                <a:cs typeface="+mn-lt"/>
              </a:rPr>
              <a:t> performance</a:t>
            </a:r>
            <a:r>
              <a:rPr lang="it-IT">
                <a:ea typeface="+mn-lt"/>
                <a:cs typeface="+mn-lt"/>
              </a:rPr>
              <a:t> of the CSSL </a:t>
            </a:r>
            <a:r>
              <a:rPr lang="it-IT" err="1">
                <a:ea typeface="+mn-lt"/>
                <a:cs typeface="+mn-lt"/>
              </a:rPr>
              <a:t>approach</a:t>
            </a:r>
            <a:r>
              <a:rPr lang="it-IT">
                <a:ea typeface="+mn-lt"/>
                <a:cs typeface="+mn-lt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>
                <a:ea typeface="+mn-lt"/>
                <a:cs typeface="+mn-lt"/>
              </a:rPr>
              <a:t>First </a:t>
            </a:r>
            <a:r>
              <a:rPr lang="it-IT" b="1">
                <a:ea typeface="+mn-lt"/>
                <a:cs typeface="+mn-lt"/>
              </a:rPr>
              <a:t>the </a:t>
            </a:r>
            <a:r>
              <a:rPr lang="it-IT" b="1" err="1">
                <a:ea typeface="+mn-lt"/>
                <a:cs typeface="+mn-lt"/>
              </a:rPr>
              <a:t>method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was</a:t>
            </a:r>
            <a:r>
              <a:rPr lang="it-IT" b="1">
                <a:ea typeface="+mn-lt"/>
                <a:cs typeface="+mn-lt"/>
              </a:rPr>
              <a:t> </a:t>
            </a:r>
            <a:r>
              <a:rPr lang="it-IT" b="1" err="1">
                <a:ea typeface="+mn-lt"/>
                <a:cs typeface="+mn-lt"/>
              </a:rPr>
              <a:t>compared</a:t>
            </a:r>
            <a:r>
              <a:rPr lang="it-IT" b="1">
                <a:ea typeface="+mn-lt"/>
                <a:cs typeface="+mn-lt"/>
              </a:rPr>
              <a:t> </a:t>
            </a:r>
            <a:r>
              <a:rPr lang="it-IT" b="1" err="1">
                <a:ea typeface="+mn-lt"/>
                <a:cs typeface="+mn-lt"/>
              </a:rPr>
              <a:t>against</a:t>
            </a:r>
            <a:r>
              <a:rPr lang="it-IT" b="1">
                <a:ea typeface="+mn-lt"/>
                <a:cs typeface="+mn-lt"/>
              </a:rPr>
              <a:t> 9 </a:t>
            </a:r>
            <a:r>
              <a:rPr lang="it-IT" b="1" err="1">
                <a:ea typeface="+mn-lt"/>
                <a:cs typeface="+mn-lt"/>
              </a:rPr>
              <a:t>representative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classifiers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>
                <a:ea typeface="+mn-lt"/>
                <a:cs typeface="+mn-lt"/>
              </a:rPr>
              <a:t>in </a:t>
            </a:r>
            <a:r>
              <a:rPr lang="it-IT" err="1">
                <a:ea typeface="+mn-lt"/>
                <a:cs typeface="+mn-lt"/>
              </a:rPr>
              <a:t>terms</a:t>
            </a:r>
            <a:r>
              <a:rPr lang="it-IT">
                <a:ea typeface="+mn-lt"/>
                <a:cs typeface="+mn-lt"/>
              </a:rPr>
              <a:t> of </a:t>
            </a:r>
            <a:r>
              <a:rPr lang="it-IT" err="1">
                <a:ea typeface="+mn-lt"/>
                <a:cs typeface="+mn-lt"/>
              </a:rPr>
              <a:t>classification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accuracy</a:t>
            </a:r>
            <a:r>
              <a:rPr lang="it-IT">
                <a:ea typeface="+mn-lt"/>
                <a:cs typeface="+mn-lt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err="1">
                <a:ea typeface="+mn-lt"/>
                <a:cs typeface="+mn-lt"/>
              </a:rPr>
              <a:t>Then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b="1">
                <a:ea typeface="+mn-lt"/>
                <a:cs typeface="+mn-lt"/>
              </a:rPr>
              <a:t>the </a:t>
            </a:r>
            <a:r>
              <a:rPr lang="it-IT" b="1" err="1">
                <a:ea typeface="+mn-lt"/>
                <a:cs typeface="+mn-lt"/>
              </a:rPr>
              <a:t>method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was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compared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against</a:t>
            </a:r>
            <a:r>
              <a:rPr lang="it-IT" b="1">
                <a:ea typeface="+mn-lt"/>
                <a:cs typeface="+mn-lt"/>
              </a:rPr>
              <a:t> state-of-the-art </a:t>
            </a:r>
            <a:r>
              <a:rPr lang="it-IT" b="1" err="1">
                <a:ea typeface="+mn-lt"/>
                <a:cs typeface="+mn-lt"/>
              </a:rPr>
              <a:t>classifiers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designed</a:t>
            </a:r>
            <a:r>
              <a:rPr lang="it-IT">
                <a:ea typeface="+mn-lt"/>
                <a:cs typeface="+mn-lt"/>
              </a:rPr>
              <a:t> for time-</a:t>
            </a:r>
            <a:r>
              <a:rPr lang="it-IT" err="1">
                <a:ea typeface="+mn-lt"/>
                <a:cs typeface="+mn-lt"/>
              </a:rPr>
              <a:t>series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classification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problems</a:t>
            </a:r>
            <a:r>
              <a:rPr lang="it-IT">
                <a:ea typeface="+mn-lt"/>
                <a:cs typeface="+mn-lt"/>
              </a:rPr>
              <a:t> by </a:t>
            </a:r>
            <a:r>
              <a:rPr lang="it-IT" err="1">
                <a:ea typeface="+mn-lt"/>
                <a:cs typeface="+mn-lt"/>
              </a:rPr>
              <a:t>extracting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representative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timeseries</a:t>
            </a:r>
            <a:r>
              <a:rPr lang="it-IT">
                <a:ea typeface="+mn-lt"/>
                <a:cs typeface="+mn-lt"/>
              </a:rPr>
              <a:t> features.</a:t>
            </a:r>
            <a:endParaRPr lang="it-IT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429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74074"/>
            <a:ext cx="7427930" cy="574318"/>
          </a:xfrm>
        </p:spPr>
        <p:txBody>
          <a:bodyPr rtlCol="0">
            <a:noAutofit/>
          </a:bodyPr>
          <a:lstStyle/>
          <a:p>
            <a:pPr algn="l" rtl="0"/>
            <a:r>
              <a:rPr lang="it-IT" sz="3600" b="1">
                <a:cs typeface="Calibri Light"/>
              </a:rPr>
              <a:t>Efficiency evaluation (running time)</a:t>
            </a:r>
            <a:endParaRPr lang="it-IT" sz="36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17</a:t>
            </a:fld>
            <a:endParaRPr lang="it-IT"/>
          </a:p>
        </p:txBody>
      </p:sp>
      <p:pic>
        <p:nvPicPr>
          <p:cNvPr id="10" name="Immagine 5">
            <a:extLst>
              <a:ext uri="{FF2B5EF4-FFF2-40B4-BE49-F238E27FC236}">
                <a16:creationId xmlns:a16="http://schemas.microsoft.com/office/drawing/2014/main" id="{786DCCE9-66D6-4354-9F94-D7BF1F5F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776" y="2321516"/>
            <a:ext cx="4592607" cy="357966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2DDF489-4BD9-4512-965F-54D94FAF81D3}"/>
              </a:ext>
            </a:extLst>
          </p:cNvPr>
          <p:cNvSpPr txBox="1"/>
          <p:nvPr/>
        </p:nvSpPr>
        <p:spPr>
          <a:xfrm>
            <a:off x="952498" y="2321516"/>
            <a:ext cx="562227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t-IT">
                <a:ea typeface="+mn-lt"/>
                <a:cs typeface="+mn-lt"/>
              </a:rPr>
              <a:t>The </a:t>
            </a:r>
            <a:r>
              <a:rPr lang="it-IT" b="1">
                <a:ea typeface="+mn-lt"/>
                <a:cs typeface="+mn-lt"/>
              </a:rPr>
              <a:t>running time of the </a:t>
            </a:r>
            <a:r>
              <a:rPr lang="it-IT" b="1" err="1">
                <a:ea typeface="+mn-lt"/>
                <a:cs typeface="+mn-lt"/>
              </a:rPr>
              <a:t>shapelet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candidates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discovery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is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negligible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compared</a:t>
            </a:r>
            <a:r>
              <a:rPr lang="it-IT" b="1">
                <a:ea typeface="+mn-lt"/>
                <a:cs typeface="+mn-lt"/>
              </a:rPr>
              <a:t> to the </a:t>
            </a:r>
            <a:r>
              <a:rPr lang="it-IT" b="1" err="1">
                <a:ea typeface="+mn-lt"/>
                <a:cs typeface="+mn-lt"/>
              </a:rPr>
              <a:t>optimization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process</a:t>
            </a:r>
            <a:r>
              <a:rPr lang="it-IT" b="1">
                <a:ea typeface="+mn-lt"/>
                <a:cs typeface="+mn-lt"/>
              </a:rPr>
              <a:t>, </a:t>
            </a:r>
            <a:r>
              <a:rPr lang="it-IT" err="1">
                <a:ea typeface="+mn-lt"/>
                <a:cs typeface="+mn-lt"/>
              </a:rPr>
              <a:t>hence</a:t>
            </a:r>
            <a:r>
              <a:rPr lang="it-IT">
                <a:ea typeface="+mn-lt"/>
                <a:cs typeface="+mn-lt"/>
              </a:rPr>
              <a:t> the </a:t>
            </a:r>
            <a:r>
              <a:rPr lang="it-IT" err="1">
                <a:ea typeface="+mn-lt"/>
                <a:cs typeface="+mn-lt"/>
              </a:rPr>
              <a:t>efficiency</a:t>
            </a:r>
            <a:r>
              <a:rPr lang="it-IT">
                <a:ea typeface="+mn-lt"/>
                <a:cs typeface="+mn-lt"/>
              </a:rPr>
              <a:t> of CSSL </a:t>
            </a:r>
            <a:r>
              <a:rPr lang="it-IT" err="1">
                <a:ea typeface="+mn-lt"/>
                <a:cs typeface="+mn-lt"/>
              </a:rPr>
              <a:t>is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mainly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determined</a:t>
            </a:r>
            <a:r>
              <a:rPr lang="it-IT" b="1">
                <a:ea typeface="+mn-lt"/>
                <a:cs typeface="+mn-lt"/>
              </a:rPr>
              <a:t> by the second </a:t>
            </a:r>
            <a:r>
              <a:rPr lang="it-IT" b="1" err="1">
                <a:ea typeface="+mn-lt"/>
                <a:cs typeface="+mn-lt"/>
              </a:rPr>
              <a:t>phase</a:t>
            </a:r>
            <a:r>
              <a:rPr lang="it-IT" b="1">
                <a:ea typeface="+mn-lt"/>
                <a:cs typeface="+mn-lt"/>
              </a:rPr>
              <a:t>:</a:t>
            </a:r>
            <a:endParaRPr lang="it-IT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>
                <a:ea typeface="+mn-lt"/>
                <a:cs typeface="+mn-lt"/>
              </a:rPr>
              <a:t>SAX and </a:t>
            </a:r>
            <a:r>
              <a:rPr lang="it-IT" err="1">
                <a:ea typeface="+mn-lt"/>
                <a:cs typeface="+mn-lt"/>
              </a:rPr>
              <a:t>Sequitur</a:t>
            </a:r>
            <a:r>
              <a:rPr lang="it-IT">
                <a:ea typeface="+mn-lt"/>
                <a:cs typeface="+mn-lt"/>
              </a:rPr>
              <a:t> are </a:t>
            </a:r>
            <a:r>
              <a:rPr lang="it-IT" err="1">
                <a:ea typeface="+mn-lt"/>
                <a:cs typeface="+mn-lt"/>
              </a:rPr>
              <a:t>both</a:t>
            </a:r>
            <a:r>
              <a:rPr lang="it-IT">
                <a:ea typeface="+mn-lt"/>
                <a:cs typeface="+mn-lt"/>
              </a:rPr>
              <a:t> linear </a:t>
            </a:r>
            <a:r>
              <a:rPr lang="it-IT" err="1">
                <a:ea typeface="+mn-lt"/>
                <a:cs typeface="+mn-lt"/>
              </a:rPr>
              <a:t>algorithms</a:t>
            </a:r>
            <a:r>
              <a:rPr lang="it-IT">
                <a:ea typeface="+mn-lt"/>
                <a:cs typeface="+mn-lt"/>
              </a:rPr>
              <a:t>.</a:t>
            </a:r>
          </a:p>
          <a:p>
            <a:pPr marL="342900" indent="-342900" algn="just">
              <a:buFont typeface="Arial"/>
              <a:buChar char="•"/>
            </a:pPr>
            <a:r>
              <a:rPr lang="it-IT">
                <a:ea typeface="+mn-lt"/>
                <a:cs typeface="+mn-lt"/>
              </a:rPr>
              <a:t>The clustering </a:t>
            </a:r>
            <a:r>
              <a:rPr lang="it-IT" err="1">
                <a:ea typeface="+mn-lt"/>
                <a:cs typeface="+mn-lt"/>
              </a:rPr>
              <a:t>algorithm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processes</a:t>
            </a:r>
            <a:r>
              <a:rPr lang="it-IT" b="1">
                <a:ea typeface="+mn-lt"/>
                <a:cs typeface="+mn-lt"/>
              </a:rPr>
              <a:t> a </a:t>
            </a:r>
            <a:r>
              <a:rPr lang="it-IT" b="1" err="1">
                <a:ea typeface="+mn-lt"/>
                <a:cs typeface="+mn-lt"/>
              </a:rPr>
              <a:t>few</a:t>
            </a:r>
            <a:r>
              <a:rPr lang="it-IT" b="1">
                <a:ea typeface="+mn-lt"/>
                <a:cs typeface="+mn-lt"/>
              </a:rPr>
              <a:t> small </a:t>
            </a:r>
            <a:r>
              <a:rPr lang="it-IT" b="1" err="1">
                <a:ea typeface="+mn-lt"/>
                <a:cs typeface="+mn-lt"/>
              </a:rPr>
              <a:t>pieces</a:t>
            </a:r>
            <a:r>
              <a:rPr lang="it-IT" b="1">
                <a:ea typeface="+mn-lt"/>
                <a:cs typeface="+mn-lt"/>
              </a:rPr>
              <a:t> of </a:t>
            </a:r>
            <a:r>
              <a:rPr lang="it-IT" b="1" err="1">
                <a:ea typeface="+mn-lt"/>
                <a:cs typeface="+mn-lt"/>
              </a:rPr>
              <a:t>strings</a:t>
            </a:r>
            <a:r>
              <a:rPr lang="it-IT" b="1">
                <a:ea typeface="+mn-lt"/>
                <a:cs typeface="+mn-lt"/>
              </a:rPr>
              <a:t> or </a:t>
            </a:r>
            <a:r>
              <a:rPr lang="it-IT" b="1" err="1">
                <a:ea typeface="+mn-lt"/>
                <a:cs typeface="+mn-lt"/>
              </a:rPr>
              <a:t>sequences</a:t>
            </a:r>
            <a:r>
              <a:rPr lang="it-IT">
                <a:ea typeface="+mn-lt"/>
                <a:cs typeface="+mn-lt"/>
              </a:rPr>
              <a:t>.</a:t>
            </a:r>
          </a:p>
          <a:p>
            <a:pPr marL="342900" indent="-342900" algn="just">
              <a:buFont typeface="Arial"/>
              <a:buChar char="•"/>
            </a:pPr>
            <a:r>
              <a:rPr lang="it-IT" err="1">
                <a:ea typeface="+mn-lt"/>
                <a:cs typeface="+mn-lt"/>
              </a:rPr>
              <a:t>During</a:t>
            </a:r>
            <a:r>
              <a:rPr lang="it-IT">
                <a:ea typeface="+mn-lt"/>
                <a:cs typeface="+mn-lt"/>
              </a:rPr>
              <a:t> the second </a:t>
            </a:r>
            <a:r>
              <a:rPr lang="it-IT" err="1">
                <a:ea typeface="+mn-lt"/>
                <a:cs typeface="+mn-lt"/>
              </a:rPr>
              <a:t>phase</a:t>
            </a:r>
            <a:r>
              <a:rPr lang="it-IT">
                <a:ea typeface="+mn-lt"/>
                <a:cs typeface="+mn-lt"/>
              </a:rPr>
              <a:t>, </a:t>
            </a:r>
            <a:r>
              <a:rPr lang="it-IT" b="1">
                <a:ea typeface="+mn-lt"/>
                <a:cs typeface="+mn-lt"/>
              </a:rPr>
              <a:t>the </a:t>
            </a:r>
            <a:r>
              <a:rPr lang="it-IT" b="1" err="1">
                <a:ea typeface="+mn-lt"/>
                <a:cs typeface="+mn-lt"/>
              </a:rPr>
              <a:t>shapelets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need</a:t>
            </a:r>
            <a:r>
              <a:rPr lang="it-IT" b="1">
                <a:ea typeface="+mn-lt"/>
                <a:cs typeface="+mn-lt"/>
              </a:rPr>
              <a:t> to be </a:t>
            </a:r>
            <a:r>
              <a:rPr lang="it-IT" b="1" err="1">
                <a:ea typeface="+mn-lt"/>
                <a:cs typeface="+mn-lt"/>
              </a:rPr>
              <a:t>optimized</a:t>
            </a:r>
            <a:r>
              <a:rPr lang="it-IT" b="1">
                <a:ea typeface="+mn-lt"/>
                <a:cs typeface="+mn-lt"/>
              </a:rPr>
              <a:t> for </a:t>
            </a:r>
            <a:r>
              <a:rPr lang="it-IT" b="1" err="1">
                <a:ea typeface="+mn-lt"/>
                <a:cs typeface="+mn-lt"/>
              </a:rPr>
              <a:t>every</a:t>
            </a:r>
            <a:r>
              <a:rPr lang="it-IT" b="1">
                <a:ea typeface="+mn-lt"/>
                <a:cs typeface="+mn-lt"/>
              </a:rPr>
              <a:t> training time </a:t>
            </a:r>
            <a:r>
              <a:rPr lang="it-IT" b="1" err="1">
                <a:ea typeface="+mn-lt"/>
                <a:cs typeface="+mn-lt"/>
              </a:rPr>
              <a:t>series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>
                <a:ea typeface="+mn-lt"/>
                <a:cs typeface="+mn-lt"/>
              </a:rPr>
              <a:t>over </a:t>
            </a:r>
            <a:r>
              <a:rPr lang="it-IT" err="1">
                <a:ea typeface="+mn-lt"/>
                <a:cs typeface="+mn-lt"/>
              </a:rPr>
              <a:t>hundreds</a:t>
            </a:r>
            <a:r>
              <a:rPr lang="it-IT">
                <a:ea typeface="+mn-lt"/>
                <a:cs typeface="+mn-lt"/>
              </a:rPr>
              <a:t> of </a:t>
            </a:r>
            <a:r>
              <a:rPr lang="it-IT" err="1">
                <a:ea typeface="+mn-lt"/>
                <a:cs typeface="+mn-lt"/>
              </a:rPr>
              <a:t>iterations</a:t>
            </a:r>
            <a:r>
              <a:rPr lang="it-IT">
                <a:ea typeface="+mn-lt"/>
                <a:cs typeface="+mn-lt"/>
              </a:rPr>
              <a:t>.</a:t>
            </a:r>
          </a:p>
          <a:p>
            <a:pPr algn="just"/>
            <a:endParaRPr lang="it-IT">
              <a:cs typeface="Calibri"/>
            </a:endParaRPr>
          </a:p>
          <a:p>
            <a:pPr algn="just"/>
            <a:r>
              <a:rPr lang="it-IT" b="1">
                <a:ea typeface="+mn-lt"/>
                <a:cs typeface="+mn-lt"/>
              </a:rPr>
              <a:t>The non-</a:t>
            </a:r>
            <a:r>
              <a:rPr lang="it-IT" b="1" err="1">
                <a:ea typeface="+mn-lt"/>
                <a:cs typeface="+mn-lt"/>
              </a:rPr>
              <a:t>parallel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algorithm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is</a:t>
            </a:r>
            <a:r>
              <a:rPr lang="it-IT" b="1">
                <a:ea typeface="+mn-lt"/>
                <a:cs typeface="+mn-lt"/>
              </a:rPr>
              <a:t> up to 70 times </a:t>
            </a:r>
            <a:r>
              <a:rPr lang="it-IT" b="1" err="1">
                <a:ea typeface="+mn-lt"/>
                <a:cs typeface="+mn-lt"/>
              </a:rPr>
              <a:t>faster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than</a:t>
            </a:r>
            <a:r>
              <a:rPr lang="it-IT" b="1">
                <a:ea typeface="+mn-lt"/>
                <a:cs typeface="+mn-lt"/>
              </a:rPr>
              <a:t> LS, and the </a:t>
            </a:r>
            <a:r>
              <a:rPr lang="it-IT" b="1" err="1">
                <a:ea typeface="+mn-lt"/>
                <a:cs typeface="+mn-lt"/>
              </a:rPr>
              <a:t>parallel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version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is</a:t>
            </a:r>
            <a:r>
              <a:rPr lang="it-IT" b="1">
                <a:ea typeface="+mn-lt"/>
                <a:cs typeface="+mn-lt"/>
              </a:rPr>
              <a:t> up to 622 times </a:t>
            </a:r>
            <a:r>
              <a:rPr lang="it-IT" b="1" err="1">
                <a:ea typeface="+mn-lt"/>
                <a:cs typeface="+mn-lt"/>
              </a:rPr>
              <a:t>faster</a:t>
            </a:r>
            <a:r>
              <a:rPr lang="it-IT" b="1">
                <a:ea typeface="+mn-lt"/>
                <a:cs typeface="+mn-lt"/>
              </a:rPr>
              <a:t>.</a:t>
            </a:r>
            <a:endParaRPr lang="it-IT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822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74074"/>
            <a:ext cx="6390981" cy="574318"/>
          </a:xfrm>
        </p:spPr>
        <p:txBody>
          <a:bodyPr rtlCol="0">
            <a:noAutofit/>
          </a:bodyPr>
          <a:lstStyle/>
          <a:p>
            <a:pPr algn="l" rtl="0"/>
            <a:r>
              <a:rPr lang="it-IT" sz="3600" b="1" err="1">
                <a:ea typeface="+mj-lt"/>
                <a:cs typeface="+mj-lt"/>
              </a:rPr>
              <a:t>Efficiency</a:t>
            </a:r>
            <a:r>
              <a:rPr lang="it-IT" sz="3600" b="1">
                <a:ea typeface="+mj-lt"/>
                <a:cs typeface="+mj-lt"/>
              </a:rPr>
              <a:t> </a:t>
            </a:r>
            <a:r>
              <a:rPr lang="it-IT" sz="3600" b="1" err="1">
                <a:ea typeface="+mj-lt"/>
                <a:cs typeface="+mj-lt"/>
              </a:rPr>
              <a:t>evaluation</a:t>
            </a:r>
            <a:r>
              <a:rPr lang="it-IT" sz="3600" b="1">
                <a:ea typeface="+mj-lt"/>
                <a:cs typeface="+mj-lt"/>
              </a:rPr>
              <a:t> (</a:t>
            </a:r>
            <a:r>
              <a:rPr lang="it-IT" sz="3600" b="1" err="1">
                <a:ea typeface="+mj-lt"/>
                <a:cs typeface="+mj-lt"/>
              </a:rPr>
              <a:t>shapelets</a:t>
            </a:r>
            <a:r>
              <a:rPr lang="it-IT" sz="3600" b="1">
                <a:ea typeface="+mj-lt"/>
                <a:cs typeface="+mj-lt"/>
              </a:rPr>
              <a:t>)</a:t>
            </a:r>
            <a:endParaRPr lang="it-IT" sz="36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18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BA71927E-84F1-4573-A86E-1CC8BBCD0D35}"/>
              </a:ext>
            </a:extLst>
          </p:cNvPr>
          <p:cNvSpPr txBox="1">
            <a:spLocks/>
          </p:cNvSpPr>
          <p:nvPr/>
        </p:nvSpPr>
        <p:spPr>
          <a:xfrm>
            <a:off x="958371" y="2348284"/>
            <a:ext cx="5668671" cy="343564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r>
              <a:rPr lang="it-IT" sz="1800" b="1">
                <a:ea typeface="+mn-lt"/>
                <a:cs typeface="+mn-lt"/>
              </a:rPr>
              <a:t>CSSL </a:t>
            </a:r>
            <a:r>
              <a:rPr lang="it-IT" sz="1800" b="1" err="1">
                <a:ea typeface="+mn-lt"/>
                <a:cs typeface="+mn-lt"/>
              </a:rPr>
              <a:t>discovers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discriminatory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shapelet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candidates</a:t>
            </a:r>
            <a:r>
              <a:rPr lang="it-IT" sz="1800" b="1">
                <a:ea typeface="+mn-lt"/>
                <a:cs typeface="+mn-lt"/>
              </a:rPr>
              <a:t> for </a:t>
            </a:r>
            <a:r>
              <a:rPr lang="it-IT" sz="1800" b="1" err="1">
                <a:ea typeface="+mn-lt"/>
                <a:cs typeface="+mn-lt"/>
              </a:rPr>
              <a:t>shapelet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initialization</a:t>
            </a:r>
            <a:r>
              <a:rPr lang="it-IT" sz="1800" b="1">
                <a:ea typeface="+mn-lt"/>
                <a:cs typeface="+mn-lt"/>
              </a:rPr>
              <a:t> of the </a:t>
            </a:r>
            <a:r>
              <a:rPr lang="it-IT" sz="1800" b="1" err="1">
                <a:ea typeface="+mn-lt"/>
                <a:cs typeface="+mn-lt"/>
              </a:rPr>
              <a:t>classification</a:t>
            </a:r>
            <a:r>
              <a:rPr lang="it-IT" sz="1800" b="1">
                <a:ea typeface="+mn-lt"/>
                <a:cs typeface="+mn-lt"/>
              </a:rPr>
              <a:t> model</a:t>
            </a:r>
            <a:r>
              <a:rPr lang="it-IT" sz="1800">
                <a:ea typeface="+mn-lt"/>
                <a:cs typeface="+mn-lt"/>
              </a:rPr>
              <a:t>. </a:t>
            </a:r>
            <a:r>
              <a:rPr lang="it-IT" sz="1800" err="1">
                <a:ea typeface="+mn-lt"/>
                <a:cs typeface="+mn-lt"/>
              </a:rPr>
              <a:t>These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candidates</a:t>
            </a:r>
            <a:r>
              <a:rPr lang="it-IT" sz="1800">
                <a:ea typeface="+mn-lt"/>
                <a:cs typeface="+mn-lt"/>
              </a:rPr>
              <a:t> are </a:t>
            </a:r>
            <a:r>
              <a:rPr lang="it-IT" sz="1800" b="1">
                <a:ea typeface="+mn-lt"/>
                <a:cs typeface="+mn-lt"/>
              </a:rPr>
              <a:t>more </a:t>
            </a:r>
            <a:r>
              <a:rPr lang="it-IT" sz="1800" b="1" err="1">
                <a:ea typeface="+mn-lt"/>
                <a:cs typeface="+mn-lt"/>
              </a:rPr>
              <a:t>likely</a:t>
            </a:r>
            <a:r>
              <a:rPr lang="it-IT" sz="1800" b="1">
                <a:ea typeface="+mn-lt"/>
                <a:cs typeface="+mn-lt"/>
              </a:rPr>
              <a:t> to be </a:t>
            </a:r>
            <a:r>
              <a:rPr lang="it-IT" sz="1800" b="1" err="1">
                <a:ea typeface="+mn-lt"/>
                <a:cs typeface="+mn-lt"/>
              </a:rPr>
              <a:t>near</a:t>
            </a:r>
            <a:r>
              <a:rPr lang="it-IT" sz="1800" b="1">
                <a:ea typeface="+mn-lt"/>
                <a:cs typeface="+mn-lt"/>
              </a:rPr>
              <a:t> the </a:t>
            </a:r>
            <a:r>
              <a:rPr lang="it-IT" sz="1800" b="1" err="1">
                <a:ea typeface="+mn-lt"/>
                <a:cs typeface="+mn-lt"/>
              </a:rPr>
              <a:t>optimums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thus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causing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fewer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iterations</a:t>
            </a:r>
            <a:r>
              <a:rPr lang="it-IT" sz="1800">
                <a:ea typeface="+mn-lt"/>
                <a:cs typeface="+mn-lt"/>
              </a:rPr>
              <a:t>.</a:t>
            </a:r>
          </a:p>
          <a:p>
            <a:pPr marL="0" indent="0" algn="just">
              <a:buFont typeface="Arial"/>
              <a:buNone/>
            </a:pPr>
            <a:r>
              <a:rPr lang="it-IT" sz="1800" b="1">
                <a:ea typeface="+mn-lt"/>
                <a:cs typeface="+mn-lt"/>
              </a:rPr>
              <a:t>The </a:t>
            </a:r>
            <a:r>
              <a:rPr lang="it-IT" sz="1800" b="1" err="1">
                <a:ea typeface="+mn-lt"/>
                <a:cs typeface="+mn-lt"/>
              </a:rPr>
              <a:t>algorithm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ends</a:t>
            </a:r>
            <a:r>
              <a:rPr lang="it-IT" sz="1800" b="1">
                <a:ea typeface="+mn-lt"/>
                <a:cs typeface="+mn-lt"/>
              </a:rPr>
              <a:t> up with </a:t>
            </a:r>
            <a:r>
              <a:rPr lang="it-IT" sz="1800" b="1" err="1">
                <a:ea typeface="+mn-lt"/>
                <a:cs typeface="+mn-lt"/>
              </a:rPr>
              <a:t>only</a:t>
            </a:r>
            <a:r>
              <a:rPr lang="it-IT" sz="1800" b="1">
                <a:ea typeface="+mn-lt"/>
                <a:cs typeface="+mn-lt"/>
              </a:rPr>
              <a:t> 500 </a:t>
            </a:r>
            <a:r>
              <a:rPr lang="it-IT" sz="1800" b="1" err="1">
                <a:ea typeface="+mn-lt"/>
                <a:cs typeface="+mn-lt"/>
              </a:rPr>
              <a:t>iterations</a:t>
            </a:r>
            <a:r>
              <a:rPr lang="it-IT" sz="1800" b="1">
                <a:ea typeface="+mn-lt"/>
                <a:cs typeface="+mn-lt"/>
              </a:rPr>
              <a:t> on </a:t>
            </a:r>
            <a:r>
              <a:rPr lang="it-IT" sz="1800" b="1" err="1">
                <a:ea typeface="+mn-lt"/>
                <a:cs typeface="+mn-lt"/>
              </a:rPr>
              <a:t>half</a:t>
            </a:r>
            <a:r>
              <a:rPr lang="it-IT" sz="1800" b="1">
                <a:ea typeface="+mn-lt"/>
                <a:cs typeface="+mn-lt"/>
              </a:rPr>
              <a:t> of the datasets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 err="1">
                <a:ea typeface="+mn-lt"/>
                <a:cs typeface="+mn-lt"/>
              </a:rPr>
              <a:t>while</a:t>
            </a:r>
            <a:r>
              <a:rPr lang="it-IT" sz="1800">
                <a:ea typeface="+mn-lt"/>
                <a:cs typeface="+mn-lt"/>
              </a:rPr>
              <a:t> LS </a:t>
            </a:r>
            <a:r>
              <a:rPr lang="it-IT" sz="1800" err="1">
                <a:ea typeface="+mn-lt"/>
                <a:cs typeface="+mn-lt"/>
              </a:rPr>
              <a:t>requires</a:t>
            </a:r>
            <a:r>
              <a:rPr lang="it-IT" sz="1800">
                <a:ea typeface="+mn-lt"/>
                <a:cs typeface="+mn-lt"/>
              </a:rPr>
              <a:t> more </a:t>
            </a:r>
            <a:r>
              <a:rPr lang="it-IT" sz="1800" err="1">
                <a:ea typeface="+mn-lt"/>
                <a:cs typeface="+mn-lt"/>
              </a:rPr>
              <a:t>than</a:t>
            </a:r>
            <a:r>
              <a:rPr lang="it-IT" sz="1800">
                <a:ea typeface="+mn-lt"/>
                <a:cs typeface="+mn-lt"/>
              </a:rPr>
              <a:t> 5,000 </a:t>
            </a:r>
            <a:r>
              <a:rPr lang="it-IT" sz="1800" err="1">
                <a:ea typeface="+mn-lt"/>
                <a:cs typeface="+mn-lt"/>
              </a:rPr>
              <a:t>iterations</a:t>
            </a:r>
            <a:r>
              <a:rPr lang="it-IT" sz="1800">
                <a:ea typeface="+mn-lt"/>
                <a:cs typeface="+mn-lt"/>
              </a:rPr>
              <a:t> (</a:t>
            </a:r>
            <a:r>
              <a:rPr lang="it-IT" sz="1800" err="1">
                <a:ea typeface="+mn-lt"/>
                <a:cs typeface="+mn-lt"/>
              </a:rPr>
              <a:t>fixed</a:t>
            </a:r>
            <a:r>
              <a:rPr lang="it-IT" sz="1800">
                <a:ea typeface="+mn-lt"/>
                <a:cs typeface="+mn-lt"/>
              </a:rPr>
              <a:t> learning rate) and 1,000 </a:t>
            </a:r>
            <a:r>
              <a:rPr lang="it-IT" sz="1800" err="1">
                <a:ea typeface="+mn-lt"/>
                <a:cs typeface="+mn-lt"/>
              </a:rPr>
              <a:t>iterations</a:t>
            </a:r>
            <a:r>
              <a:rPr lang="it-IT" sz="1800">
                <a:ea typeface="+mn-lt"/>
                <a:cs typeface="+mn-lt"/>
              </a:rPr>
              <a:t> (</a:t>
            </a:r>
            <a:r>
              <a:rPr lang="it-IT" sz="1800" err="1">
                <a:ea typeface="+mn-lt"/>
                <a:cs typeface="+mn-lt"/>
              </a:rPr>
              <a:t>variable</a:t>
            </a:r>
            <a:r>
              <a:rPr lang="it-IT" sz="1800">
                <a:ea typeface="+mn-lt"/>
                <a:cs typeface="+mn-lt"/>
              </a:rPr>
              <a:t> learning rate). </a:t>
            </a:r>
            <a:r>
              <a:rPr lang="it-IT" sz="1800" b="1" err="1">
                <a:ea typeface="+mn-lt"/>
                <a:cs typeface="+mn-lt"/>
              </a:rPr>
              <a:t>Fewer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iterations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contribute</a:t>
            </a:r>
            <a:r>
              <a:rPr lang="it-IT" sz="1800" b="1">
                <a:ea typeface="+mn-lt"/>
                <a:cs typeface="+mn-lt"/>
              </a:rPr>
              <a:t> to a </a:t>
            </a:r>
            <a:r>
              <a:rPr lang="it-IT" sz="1800" b="1" err="1">
                <a:ea typeface="+mn-lt"/>
                <a:cs typeface="+mn-lt"/>
              </a:rPr>
              <a:t>faster</a:t>
            </a:r>
            <a:r>
              <a:rPr lang="it-IT" sz="1800" b="1">
                <a:ea typeface="+mn-lt"/>
                <a:cs typeface="+mn-lt"/>
              </a:rPr>
              <a:t> training </a:t>
            </a:r>
            <a:r>
              <a:rPr lang="it-IT" sz="1800" b="1" err="1">
                <a:ea typeface="+mn-lt"/>
                <a:cs typeface="+mn-lt"/>
              </a:rPr>
              <a:t>as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well</a:t>
            </a:r>
            <a:r>
              <a:rPr lang="it-IT" sz="1800">
                <a:ea typeface="+mn-lt"/>
                <a:cs typeface="+mn-lt"/>
              </a:rPr>
              <a:t>.</a:t>
            </a:r>
          </a:p>
          <a:p>
            <a:pPr marL="0" indent="0" algn="just">
              <a:buFont typeface="Arial"/>
              <a:buNone/>
            </a:pPr>
            <a:r>
              <a:rPr lang="it-IT" sz="1800" b="1">
                <a:ea typeface="+mn-lt"/>
                <a:cs typeface="+mn-lt"/>
              </a:rPr>
              <a:t>CSSL </a:t>
            </a:r>
            <a:r>
              <a:rPr lang="it-IT" sz="1800" b="1" err="1">
                <a:ea typeface="+mn-lt"/>
                <a:cs typeface="+mn-lt"/>
              </a:rPr>
              <a:t>conducts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much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less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shapelet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updating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at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each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iteration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benefiting</a:t>
            </a:r>
            <a:r>
              <a:rPr lang="it-IT" sz="1800">
                <a:ea typeface="+mn-lt"/>
                <a:cs typeface="+mn-lt"/>
              </a:rPr>
              <a:t> from the idea of learning class-</a:t>
            </a:r>
            <a:r>
              <a:rPr lang="it-IT" sz="1800" err="1">
                <a:ea typeface="+mn-lt"/>
                <a:cs typeface="+mn-lt"/>
              </a:rPr>
              <a:t>specific</a:t>
            </a:r>
            <a:r>
              <a:rPr lang="it-IT" sz="1800">
                <a:ea typeface="+mn-lt"/>
                <a:cs typeface="+mn-lt"/>
              </a:rPr>
              <a:t> and </a:t>
            </a:r>
            <a:r>
              <a:rPr lang="it-IT" sz="1800" err="1">
                <a:ea typeface="+mn-lt"/>
                <a:cs typeface="+mn-lt"/>
              </a:rPr>
              <a:t>as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few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as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possible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shapelets</a:t>
            </a:r>
            <a:r>
              <a:rPr lang="it-IT" sz="1800">
                <a:ea typeface="+mn-lt"/>
                <a:cs typeface="+mn-lt"/>
              </a:rPr>
              <a:t>.</a:t>
            </a:r>
            <a:endParaRPr lang="it-IT" sz="1800"/>
          </a:p>
        </p:txBody>
      </p:sp>
      <p:pic>
        <p:nvPicPr>
          <p:cNvPr id="9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5924B83-4DD3-43AF-9DEB-A404546A1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042" y="2168164"/>
            <a:ext cx="4269555" cy="376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33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74074"/>
            <a:ext cx="9401402" cy="574318"/>
          </a:xfrm>
        </p:spPr>
        <p:txBody>
          <a:bodyPr rtlCol="0">
            <a:noAutofit/>
          </a:bodyPr>
          <a:lstStyle/>
          <a:p>
            <a:pPr algn="l" rtl="0"/>
            <a:r>
              <a:rPr lang="it-IT" sz="3600" b="1" err="1">
                <a:cs typeface="Calibri Light"/>
              </a:rPr>
              <a:t>Classification</a:t>
            </a:r>
            <a:r>
              <a:rPr lang="it-IT" sz="3600" b="1">
                <a:cs typeface="Calibri Light"/>
              </a:rPr>
              <a:t> </a:t>
            </a:r>
            <a:r>
              <a:rPr lang="it-IT" sz="3600" b="1" err="1">
                <a:cs typeface="Calibri Light"/>
              </a:rPr>
              <a:t>accuracy</a:t>
            </a:r>
            <a:r>
              <a:rPr lang="it-IT" sz="3600" b="1">
                <a:cs typeface="Calibri Light"/>
              </a:rPr>
              <a:t> (standard </a:t>
            </a:r>
            <a:r>
              <a:rPr lang="it-IT" sz="3600" b="1" err="1">
                <a:cs typeface="Calibri Light"/>
              </a:rPr>
              <a:t>classifiers</a:t>
            </a:r>
            <a:r>
              <a:rPr lang="it-IT" sz="3600" b="1">
                <a:cs typeface="Calibri Light"/>
              </a:rPr>
              <a:t>)</a:t>
            </a:r>
            <a:endParaRPr lang="it-IT" sz="36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19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0A88DE4-4527-496F-8877-4CC749AE4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093" y="2142377"/>
            <a:ext cx="4533505" cy="3826623"/>
          </a:xfrm>
          <a:prstGeom prst="rect">
            <a:avLst/>
          </a:prstGeom>
        </p:spPr>
      </p:pic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A2F3985-37D1-423B-BEA9-B04FCFA47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9" y="2142377"/>
            <a:ext cx="5410594" cy="401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2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err="1">
                <a:solidFill>
                  <a:schemeClr val="tx1"/>
                </a:solidFill>
              </a:rPr>
              <a:t>Main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sections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5"/>
            <a:ext cx="2600844" cy="610863"/>
          </a:xfrm>
        </p:spPr>
        <p:txBody>
          <a:bodyPr rtlCol="0"/>
          <a:lstStyle/>
          <a:p>
            <a:pPr rtl="0"/>
            <a:r>
              <a:rPr lang="it-IT">
                <a:solidFill>
                  <a:schemeClr val="tx1"/>
                </a:solidFill>
              </a:rPr>
              <a:t>Quick </a:t>
            </a:r>
            <a:r>
              <a:rPr lang="it-IT" err="1">
                <a:solidFill>
                  <a:schemeClr val="tx1"/>
                </a:solidFill>
              </a:rPr>
              <a:t>overview</a:t>
            </a:r>
            <a:r>
              <a:rPr lang="it-IT">
                <a:solidFill>
                  <a:schemeClr val="tx1"/>
                </a:solidFill>
              </a:rPr>
              <a:t> of the </a:t>
            </a:r>
            <a:r>
              <a:rPr lang="it-IT" err="1">
                <a:solidFill>
                  <a:schemeClr val="tx1"/>
                </a:solidFill>
              </a:rPr>
              <a:t>authors</a:t>
            </a:r>
            <a:r>
              <a:rPr lang="it-IT">
                <a:solidFill>
                  <a:schemeClr val="tx1"/>
                </a:solidFill>
              </a:rPr>
              <a:t>’ </a:t>
            </a:r>
            <a:r>
              <a:rPr lang="it-IT" err="1">
                <a:solidFill>
                  <a:schemeClr val="tx1"/>
                </a:solidFill>
              </a:rPr>
              <a:t>novelties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introduced</a:t>
            </a:r>
            <a:r>
              <a:rPr lang="it-IT">
                <a:solidFill>
                  <a:schemeClr val="tx1"/>
                </a:solidFill>
              </a:rPr>
              <a:t> in </a:t>
            </a:r>
            <a:r>
              <a:rPr lang="it-IT" err="1">
                <a:solidFill>
                  <a:schemeClr val="tx1"/>
                </a:solidFill>
              </a:rPr>
              <a:t>their</a:t>
            </a:r>
            <a:r>
              <a:rPr lang="it-IT">
                <a:solidFill>
                  <a:schemeClr val="tx1"/>
                </a:solidFill>
              </a:rPr>
              <a:t> paper.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it-IT" b="1">
                <a:solidFill>
                  <a:schemeClr val="tx1"/>
                </a:solidFill>
              </a:rPr>
              <a:t>1) </a:t>
            </a:r>
            <a:r>
              <a:rPr lang="it-IT" b="1" err="1">
                <a:solidFill>
                  <a:schemeClr val="tx1"/>
                </a:solidFill>
              </a:rPr>
              <a:t>Introduction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7"/>
            <a:ext cx="2626218" cy="639021"/>
          </a:xfrm>
        </p:spPr>
        <p:txBody>
          <a:bodyPr rtlCol="0"/>
          <a:lstStyle/>
          <a:p>
            <a:pPr rtl="0"/>
            <a:r>
              <a:rPr lang="it-IT" err="1">
                <a:solidFill>
                  <a:schemeClr val="tx1"/>
                </a:solidFill>
              </a:rPr>
              <a:t>Indroducing</a:t>
            </a:r>
            <a:r>
              <a:rPr lang="it-IT">
                <a:solidFill>
                  <a:schemeClr val="tx1"/>
                </a:solidFill>
              </a:rPr>
              <a:t> the new </a:t>
            </a:r>
            <a:r>
              <a:rPr lang="it-IT" err="1">
                <a:solidFill>
                  <a:schemeClr val="tx1"/>
                </a:solidFill>
              </a:rPr>
              <a:t>approach</a:t>
            </a:r>
            <a:r>
              <a:rPr lang="it-IT">
                <a:solidFill>
                  <a:schemeClr val="tx1"/>
                </a:solidFill>
              </a:rPr>
              <a:t> for </a:t>
            </a:r>
            <a:r>
              <a:rPr lang="it-IT" err="1">
                <a:solidFill>
                  <a:schemeClr val="tx1"/>
                </a:solidFill>
              </a:rPr>
              <a:t>selecting</a:t>
            </a:r>
            <a:r>
              <a:rPr lang="it-IT">
                <a:solidFill>
                  <a:schemeClr val="tx1"/>
                </a:solidFill>
              </a:rPr>
              <a:t> the </a:t>
            </a:r>
            <a:r>
              <a:rPr lang="it-IT" err="1">
                <a:solidFill>
                  <a:schemeClr val="tx1"/>
                </a:solidFill>
              </a:rPr>
              <a:t>initial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shapelets</a:t>
            </a:r>
            <a:r>
              <a:rPr lang="it-IT">
                <a:solidFill>
                  <a:schemeClr val="tx1"/>
                </a:solidFill>
              </a:rPr>
              <a:t> for the learning </a:t>
            </a:r>
            <a:r>
              <a:rPr lang="it-IT" err="1">
                <a:solidFill>
                  <a:schemeClr val="tx1"/>
                </a:solidFill>
              </a:rPr>
              <a:t>phase</a:t>
            </a:r>
            <a:r>
              <a:rPr lang="it-IT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8" y="4701908"/>
            <a:ext cx="3017730" cy="279400"/>
          </a:xfrm>
        </p:spPr>
        <p:txBody>
          <a:bodyPr rtlCol="0"/>
          <a:lstStyle/>
          <a:p>
            <a:pPr rtl="0"/>
            <a:r>
              <a:rPr lang="it-IT" b="1">
                <a:solidFill>
                  <a:schemeClr val="tx1"/>
                </a:solidFill>
              </a:rPr>
              <a:t>2) </a:t>
            </a:r>
            <a:r>
              <a:rPr lang="it-IT" b="1" err="1">
                <a:solidFill>
                  <a:schemeClr val="tx1"/>
                </a:solidFill>
              </a:rPr>
              <a:t>Shapelet</a:t>
            </a:r>
            <a:r>
              <a:rPr lang="it-IT" b="1">
                <a:solidFill>
                  <a:schemeClr val="tx1"/>
                </a:solidFill>
              </a:rPr>
              <a:t> candidate </a:t>
            </a:r>
            <a:r>
              <a:rPr lang="it-IT" b="1" err="1">
                <a:solidFill>
                  <a:schemeClr val="tx1"/>
                </a:solidFill>
              </a:rPr>
              <a:t>method</a:t>
            </a:r>
            <a:r>
              <a:rPr lang="it-IT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7"/>
            <a:ext cx="2133600" cy="639021"/>
          </a:xfrm>
        </p:spPr>
        <p:txBody>
          <a:bodyPr rtlCol="0"/>
          <a:lstStyle/>
          <a:p>
            <a:pPr rtl="0"/>
            <a:r>
              <a:rPr lang="it-IT">
                <a:solidFill>
                  <a:schemeClr val="tx1"/>
                </a:solidFill>
              </a:rPr>
              <a:t>The </a:t>
            </a:r>
            <a:r>
              <a:rPr lang="it-IT" err="1">
                <a:solidFill>
                  <a:schemeClr val="tx1"/>
                </a:solidFill>
              </a:rPr>
              <a:t>results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obtained</a:t>
            </a:r>
            <a:r>
              <a:rPr lang="it-IT">
                <a:solidFill>
                  <a:schemeClr val="tx1"/>
                </a:solidFill>
              </a:rPr>
              <a:t> by the model </a:t>
            </a:r>
            <a:r>
              <a:rPr lang="it-IT" err="1">
                <a:solidFill>
                  <a:schemeClr val="tx1"/>
                </a:solidFill>
              </a:rPr>
              <a:t>compared</a:t>
            </a:r>
            <a:r>
              <a:rPr lang="it-IT">
                <a:solidFill>
                  <a:schemeClr val="tx1"/>
                </a:solidFill>
              </a:rPr>
              <a:t> with </a:t>
            </a:r>
            <a:r>
              <a:rPr lang="it-IT" err="1">
                <a:solidFill>
                  <a:schemeClr val="tx1"/>
                </a:solidFill>
              </a:rPr>
              <a:t>other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classifiers</a:t>
            </a:r>
            <a:r>
              <a:rPr lang="it-IT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it-IT" b="1">
                <a:solidFill>
                  <a:schemeClr val="tx1"/>
                </a:solidFill>
              </a:rPr>
              <a:t>4) </a:t>
            </a:r>
            <a:r>
              <a:rPr lang="it-IT" b="1" err="1">
                <a:solidFill>
                  <a:schemeClr val="tx1"/>
                </a:solidFill>
              </a:rPr>
              <a:t>Results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239358" cy="779360"/>
          </a:xfrm>
        </p:spPr>
        <p:txBody>
          <a:bodyPr rtlCol="0"/>
          <a:lstStyle/>
          <a:p>
            <a:r>
              <a:rPr lang="it-IT">
                <a:solidFill>
                  <a:schemeClr val="tx1"/>
                </a:solidFill>
                <a:ea typeface="+mn-lt"/>
                <a:cs typeface="+mn-lt"/>
              </a:rPr>
              <a:t>The learning </a:t>
            </a:r>
            <a:r>
              <a:rPr lang="it-IT" err="1">
                <a:solidFill>
                  <a:schemeClr val="tx1"/>
                </a:solidFill>
                <a:ea typeface="+mn-lt"/>
                <a:cs typeface="+mn-lt"/>
              </a:rPr>
              <a:t>process</a:t>
            </a:r>
            <a:r>
              <a:rPr lang="it-IT">
                <a:solidFill>
                  <a:schemeClr val="tx1"/>
                </a:solidFill>
                <a:ea typeface="+mn-lt"/>
                <a:cs typeface="+mn-lt"/>
              </a:rPr>
              <a:t> of the class-</a:t>
            </a:r>
            <a:r>
              <a:rPr lang="it-IT" err="1">
                <a:solidFill>
                  <a:schemeClr val="tx1"/>
                </a:solidFill>
                <a:ea typeface="+mn-lt"/>
                <a:cs typeface="+mn-lt"/>
              </a:rPr>
              <a:t>specific</a:t>
            </a:r>
            <a:r>
              <a:rPr lang="it-IT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it-IT" err="1">
                <a:solidFill>
                  <a:schemeClr val="tx1"/>
                </a:solidFill>
                <a:ea typeface="+mn-lt"/>
                <a:cs typeface="+mn-lt"/>
              </a:rPr>
              <a:t>shapelets</a:t>
            </a:r>
            <a:r>
              <a:rPr lang="it-IT">
                <a:solidFill>
                  <a:schemeClr val="tx1"/>
                </a:solidFill>
                <a:ea typeface="+mn-lt"/>
                <a:cs typeface="+mn-lt"/>
              </a:rPr>
              <a:t> and weights for </a:t>
            </a:r>
            <a:r>
              <a:rPr lang="it-IT" err="1">
                <a:solidFill>
                  <a:schemeClr val="tx1"/>
                </a:solidFill>
                <a:ea typeface="+mn-lt"/>
                <a:cs typeface="+mn-lt"/>
              </a:rPr>
              <a:t>classification</a:t>
            </a:r>
            <a:r>
              <a:rPr lang="it-IT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it-IT" b="1">
                <a:solidFill>
                  <a:schemeClr val="tx1"/>
                </a:solidFill>
              </a:rPr>
              <a:t>3) Learning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74074"/>
            <a:ext cx="10472788" cy="574318"/>
          </a:xfrm>
        </p:spPr>
        <p:txBody>
          <a:bodyPr rtlCol="0">
            <a:noAutofit/>
          </a:bodyPr>
          <a:lstStyle/>
          <a:p>
            <a:pPr algn="l" rtl="0"/>
            <a:r>
              <a:rPr lang="it-IT" sz="3600" b="1" err="1">
                <a:cs typeface="Calibri Light"/>
              </a:rPr>
              <a:t>Classification</a:t>
            </a:r>
            <a:r>
              <a:rPr lang="it-IT" sz="3600" b="1">
                <a:cs typeface="Calibri Light"/>
              </a:rPr>
              <a:t> </a:t>
            </a:r>
            <a:r>
              <a:rPr lang="it-IT" sz="3600" b="1" err="1">
                <a:cs typeface="Calibri Light"/>
              </a:rPr>
              <a:t>accuracy</a:t>
            </a:r>
            <a:r>
              <a:rPr lang="it-IT" sz="3600" b="1">
                <a:cs typeface="Calibri Light"/>
              </a:rPr>
              <a:t> (state-of-the-art </a:t>
            </a:r>
            <a:r>
              <a:rPr lang="it-IT" sz="3600" b="1" err="1">
                <a:cs typeface="Calibri Light"/>
              </a:rPr>
              <a:t>classifiers</a:t>
            </a:r>
            <a:r>
              <a:rPr lang="it-IT" sz="3600" b="1">
                <a:cs typeface="Calibri Light"/>
              </a:rPr>
              <a:t>)</a:t>
            </a:r>
            <a:endParaRPr lang="it-IT" sz="36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20</a:t>
            </a:fld>
            <a:endParaRPr lang="it-IT"/>
          </a:p>
        </p:txBody>
      </p:sp>
      <p:pic>
        <p:nvPicPr>
          <p:cNvPr id="10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22F9A21-92B1-4745-8801-4886E8F38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" y="2142377"/>
            <a:ext cx="5383836" cy="3995612"/>
          </a:xfrm>
          <a:prstGeom prst="rect">
            <a:avLst/>
          </a:prstGeom>
        </p:spPr>
      </p:pic>
      <p:pic>
        <p:nvPicPr>
          <p:cNvPr id="11" name="Immagine 4">
            <a:extLst>
              <a:ext uri="{FF2B5EF4-FFF2-40B4-BE49-F238E27FC236}">
                <a16:creationId xmlns:a16="http://schemas.microsoft.com/office/drawing/2014/main" id="{85A8C160-C9A5-4D6D-A3C0-2464A2371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335" y="2142377"/>
            <a:ext cx="4533505" cy="382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22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74074"/>
            <a:ext cx="7861563" cy="574318"/>
          </a:xfrm>
        </p:spPr>
        <p:txBody>
          <a:bodyPr rtlCol="0">
            <a:noAutofit/>
          </a:bodyPr>
          <a:lstStyle/>
          <a:p>
            <a:pPr algn="l" rtl="0"/>
            <a:r>
              <a:rPr lang="it-IT" sz="3600" b="1">
                <a:cs typeface="Calibri Light"/>
              </a:rPr>
              <a:t>Brief </a:t>
            </a:r>
            <a:r>
              <a:rPr lang="it-IT" sz="3600" b="1" err="1">
                <a:cs typeface="Calibri Light"/>
              </a:rPr>
              <a:t>view</a:t>
            </a:r>
            <a:r>
              <a:rPr lang="it-IT" sz="3600" b="1">
                <a:cs typeface="Calibri Light"/>
              </a:rPr>
              <a:t> on the model </a:t>
            </a:r>
            <a:r>
              <a:rPr lang="it-IT" sz="3600" b="1" err="1">
                <a:cs typeface="Calibri Light"/>
              </a:rPr>
              <a:t>interpretability</a:t>
            </a:r>
            <a:endParaRPr lang="it-IT" sz="36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21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BA71927E-84F1-4573-A86E-1CC8BBCD0D35}"/>
              </a:ext>
            </a:extLst>
          </p:cNvPr>
          <p:cNvSpPr txBox="1">
            <a:spLocks/>
          </p:cNvSpPr>
          <p:nvPr/>
        </p:nvSpPr>
        <p:spPr>
          <a:xfrm>
            <a:off x="958371" y="2348284"/>
            <a:ext cx="10221819" cy="31533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1800" b="1">
                <a:ea typeface="+mn-lt"/>
                <a:cs typeface="+mn-lt"/>
              </a:rPr>
              <a:t>CSSL </a:t>
            </a:r>
            <a:r>
              <a:rPr lang="it-IT" sz="1800" b="1" err="1">
                <a:ea typeface="+mn-lt"/>
                <a:cs typeface="+mn-lt"/>
              </a:rPr>
              <a:t>is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highly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interpretable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because</a:t>
            </a:r>
            <a:r>
              <a:rPr lang="it-IT" sz="1800" b="1">
                <a:ea typeface="+mn-lt"/>
                <a:cs typeface="+mn-lt"/>
              </a:rPr>
              <a:t> the class-</a:t>
            </a:r>
            <a:r>
              <a:rPr lang="it-IT" sz="1800" b="1" err="1">
                <a:ea typeface="+mn-lt"/>
                <a:cs typeface="+mn-lt"/>
              </a:rPr>
              <a:t>specific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shapelets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represent</a:t>
            </a:r>
            <a:r>
              <a:rPr lang="it-IT" sz="1800" b="1">
                <a:ea typeface="+mn-lt"/>
                <a:cs typeface="+mn-lt"/>
              </a:rPr>
              <a:t> the </a:t>
            </a:r>
            <a:r>
              <a:rPr lang="it-IT" sz="1800" b="1" err="1">
                <a:ea typeface="+mn-lt"/>
                <a:cs typeface="+mn-lt"/>
              </a:rPr>
              <a:t>distinguishing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shape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characteristics</a:t>
            </a:r>
            <a:r>
              <a:rPr lang="it-IT" sz="1800" b="1">
                <a:ea typeface="+mn-lt"/>
                <a:cs typeface="+mn-lt"/>
              </a:rPr>
              <a:t> of one class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 err="1">
                <a:ea typeface="+mn-lt"/>
                <a:cs typeface="+mn-lt"/>
              </a:rPr>
              <a:t>thus</a:t>
            </a:r>
            <a:r>
              <a:rPr lang="it-IT" sz="1800">
                <a:ea typeface="+mn-lt"/>
                <a:cs typeface="+mn-lt"/>
              </a:rPr>
              <a:t>, the more the </a:t>
            </a:r>
            <a:r>
              <a:rPr lang="it-IT" sz="1800" err="1">
                <a:ea typeface="+mn-lt"/>
                <a:cs typeface="+mn-lt"/>
              </a:rPr>
              <a:t>shape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characteristics</a:t>
            </a:r>
            <a:r>
              <a:rPr lang="it-IT" sz="1800">
                <a:ea typeface="+mn-lt"/>
                <a:cs typeface="+mn-lt"/>
              </a:rPr>
              <a:t> of a time </a:t>
            </a:r>
            <a:r>
              <a:rPr lang="it-IT" sz="1800" err="1">
                <a:ea typeface="+mn-lt"/>
                <a:cs typeface="+mn-lt"/>
              </a:rPr>
              <a:t>series</a:t>
            </a:r>
            <a:r>
              <a:rPr lang="it-IT" sz="1800">
                <a:ea typeface="+mn-lt"/>
                <a:cs typeface="+mn-lt"/>
              </a:rPr>
              <a:t> are </a:t>
            </a:r>
            <a:r>
              <a:rPr lang="it-IT" sz="1800" err="1">
                <a:ea typeface="+mn-lt"/>
                <a:cs typeface="+mn-lt"/>
              </a:rPr>
              <a:t>similar</a:t>
            </a:r>
            <a:r>
              <a:rPr lang="it-IT" sz="1800">
                <a:ea typeface="+mn-lt"/>
                <a:cs typeface="+mn-lt"/>
              </a:rPr>
              <a:t> to the class-</a:t>
            </a:r>
            <a:r>
              <a:rPr lang="it-IT" sz="1800" err="1">
                <a:ea typeface="+mn-lt"/>
                <a:cs typeface="+mn-lt"/>
              </a:rPr>
              <a:t>specific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shapelets</a:t>
            </a:r>
            <a:r>
              <a:rPr lang="it-IT" sz="1800">
                <a:ea typeface="+mn-lt"/>
                <a:cs typeface="+mn-lt"/>
              </a:rPr>
              <a:t> of a class, the more </a:t>
            </a:r>
            <a:r>
              <a:rPr lang="it-IT" sz="1800" err="1">
                <a:ea typeface="+mn-lt"/>
                <a:cs typeface="+mn-lt"/>
              </a:rPr>
              <a:t>likely</a:t>
            </a:r>
            <a:r>
              <a:rPr lang="it-IT" sz="1800">
                <a:ea typeface="+mn-lt"/>
                <a:cs typeface="+mn-lt"/>
              </a:rPr>
              <a:t> the time </a:t>
            </a:r>
            <a:r>
              <a:rPr lang="it-IT" sz="1800" err="1">
                <a:ea typeface="+mn-lt"/>
                <a:cs typeface="+mn-lt"/>
              </a:rPr>
              <a:t>series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belongs</a:t>
            </a:r>
            <a:r>
              <a:rPr lang="it-IT" sz="1800">
                <a:ea typeface="+mn-lt"/>
                <a:cs typeface="+mn-lt"/>
              </a:rPr>
              <a:t> to the class.</a:t>
            </a:r>
          </a:p>
          <a:p>
            <a:pPr marL="0" indent="0" algn="just">
              <a:buNone/>
            </a:pPr>
            <a:r>
              <a:rPr lang="it-IT" sz="1800">
                <a:ea typeface="+mn-lt"/>
                <a:cs typeface="+mn-lt"/>
              </a:rPr>
              <a:t>In more general </a:t>
            </a:r>
            <a:r>
              <a:rPr lang="it-IT" sz="1800" err="1">
                <a:ea typeface="+mn-lt"/>
                <a:cs typeface="+mn-lt"/>
              </a:rPr>
              <a:t>cases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where</a:t>
            </a:r>
            <a:r>
              <a:rPr lang="it-IT" sz="1800">
                <a:ea typeface="+mn-lt"/>
                <a:cs typeface="+mn-lt"/>
              </a:rPr>
              <a:t> one class </a:t>
            </a:r>
            <a:r>
              <a:rPr lang="it-IT" sz="1800" err="1">
                <a:ea typeface="+mn-lt"/>
                <a:cs typeface="+mn-lt"/>
              </a:rPr>
              <a:t>cannot</a:t>
            </a:r>
            <a:r>
              <a:rPr lang="it-IT" sz="1800">
                <a:ea typeface="+mn-lt"/>
                <a:cs typeface="+mn-lt"/>
              </a:rPr>
              <a:t> be </a:t>
            </a:r>
            <a:r>
              <a:rPr lang="it-IT" sz="1800" err="1">
                <a:ea typeface="+mn-lt"/>
                <a:cs typeface="+mn-lt"/>
              </a:rPr>
              <a:t>simply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distinguished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against</a:t>
            </a:r>
            <a:r>
              <a:rPr lang="it-IT" sz="1800">
                <a:ea typeface="+mn-lt"/>
                <a:cs typeface="+mn-lt"/>
              </a:rPr>
              <a:t> the </a:t>
            </a:r>
            <a:r>
              <a:rPr lang="it-IT" sz="1800" err="1">
                <a:ea typeface="+mn-lt"/>
                <a:cs typeface="+mn-lt"/>
              </a:rPr>
              <a:t>others</a:t>
            </a:r>
            <a:r>
              <a:rPr lang="it-IT" sz="1800">
                <a:ea typeface="+mn-lt"/>
                <a:cs typeface="+mn-lt"/>
              </a:rPr>
              <a:t> by one </a:t>
            </a:r>
            <a:r>
              <a:rPr lang="it-IT" sz="1800" err="1">
                <a:ea typeface="+mn-lt"/>
                <a:cs typeface="+mn-lt"/>
              </a:rPr>
              <a:t>shapelet</a:t>
            </a:r>
            <a:r>
              <a:rPr lang="it-IT" sz="1800">
                <a:ea typeface="+mn-lt"/>
                <a:cs typeface="+mn-lt"/>
              </a:rPr>
              <a:t>, a set of </a:t>
            </a:r>
            <a:r>
              <a:rPr lang="it-IT" sz="1800" b="1">
                <a:ea typeface="+mn-lt"/>
                <a:cs typeface="+mn-lt"/>
              </a:rPr>
              <a:t>class </a:t>
            </a:r>
            <a:r>
              <a:rPr lang="it-IT" sz="1800" b="1" err="1">
                <a:ea typeface="+mn-lt"/>
                <a:cs typeface="+mn-lt"/>
              </a:rPr>
              <a:t>specific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shapelets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is</a:t>
            </a:r>
            <a:r>
              <a:rPr lang="it-IT" sz="1800" b="1">
                <a:ea typeface="+mn-lt"/>
                <a:cs typeface="+mn-lt"/>
              </a:rPr>
              <a:t> </a:t>
            </a:r>
            <a:r>
              <a:rPr lang="it-IT" sz="1800" b="1" err="1">
                <a:ea typeface="+mn-lt"/>
                <a:cs typeface="+mn-lt"/>
              </a:rPr>
              <a:t>then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used</a:t>
            </a:r>
            <a:r>
              <a:rPr lang="it-IT" sz="1800" b="1">
                <a:ea typeface="+mn-lt"/>
                <a:cs typeface="+mn-lt"/>
              </a:rPr>
              <a:t> to </a:t>
            </a:r>
            <a:r>
              <a:rPr lang="it-IT" sz="1800" b="1" err="1">
                <a:ea typeface="+mn-lt"/>
                <a:cs typeface="+mn-lt"/>
              </a:rPr>
              <a:t>transform</a:t>
            </a:r>
            <a:r>
              <a:rPr lang="it-IT" sz="1800" b="1">
                <a:ea typeface="+mn-lt"/>
                <a:cs typeface="+mn-lt"/>
              </a:rPr>
              <a:t> the time </a:t>
            </a:r>
            <a:r>
              <a:rPr lang="it-IT" sz="1800" b="1" err="1">
                <a:ea typeface="+mn-lt"/>
                <a:cs typeface="+mn-lt"/>
              </a:rPr>
              <a:t>series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b="1" err="1">
                <a:ea typeface="+mn-lt"/>
                <a:cs typeface="+mn-lt"/>
              </a:rPr>
              <a:t>into</a:t>
            </a:r>
            <a:r>
              <a:rPr lang="it-IT" sz="1800" b="1">
                <a:ea typeface="+mn-lt"/>
                <a:cs typeface="+mn-lt"/>
              </a:rPr>
              <a:t> a high </a:t>
            </a:r>
            <a:r>
              <a:rPr lang="it-IT" sz="1800" b="1" err="1">
                <a:ea typeface="+mn-lt"/>
                <a:cs typeface="+mn-lt"/>
              </a:rPr>
              <a:t>dimensional</a:t>
            </a:r>
            <a:r>
              <a:rPr lang="it-IT" sz="1800" b="1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where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two</a:t>
            </a:r>
            <a:r>
              <a:rPr lang="it-IT" sz="1800">
                <a:ea typeface="+mn-lt"/>
                <a:cs typeface="+mn-lt"/>
              </a:rPr>
              <a:t> classes can be </a:t>
            </a:r>
            <a:r>
              <a:rPr lang="it-IT" sz="1800" err="1">
                <a:ea typeface="+mn-lt"/>
                <a:cs typeface="+mn-lt"/>
              </a:rPr>
              <a:t>maximally</a:t>
            </a:r>
            <a:r>
              <a:rPr lang="it-IT" sz="180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separated</a:t>
            </a:r>
            <a:r>
              <a:rPr lang="it-IT" sz="1800"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r>
              <a:rPr lang="en-US" sz="1800">
                <a:ea typeface="+mn-lt"/>
                <a:cs typeface="+mn-lt"/>
              </a:rPr>
              <a:t>The </a:t>
            </a:r>
            <a:r>
              <a:rPr lang="en-US" sz="1800" b="1">
                <a:ea typeface="+mn-lt"/>
                <a:cs typeface="+mn-lt"/>
              </a:rPr>
              <a:t>classification decision of CSSL</a:t>
            </a:r>
            <a:r>
              <a:rPr lang="en-US" sz="1800">
                <a:ea typeface="+mn-lt"/>
                <a:cs typeface="+mn-lt"/>
              </a:rPr>
              <a:t> is </a:t>
            </a:r>
            <a:r>
              <a:rPr lang="en-US" sz="1800" b="1">
                <a:ea typeface="+mn-lt"/>
                <a:cs typeface="+mn-lt"/>
              </a:rPr>
              <a:t>easier to understand</a:t>
            </a:r>
            <a:r>
              <a:rPr lang="en-US" sz="1800">
                <a:ea typeface="+mn-lt"/>
                <a:cs typeface="+mn-lt"/>
              </a:rPr>
              <a:t> since it learns a </a:t>
            </a:r>
            <a:r>
              <a:rPr lang="en-US" sz="1800" b="1">
                <a:ea typeface="+mn-lt"/>
                <a:cs typeface="+mn-lt"/>
              </a:rPr>
              <a:t>few class-specific </a:t>
            </a:r>
            <a:r>
              <a:rPr lang="en-US" sz="1800" b="1" err="1">
                <a:ea typeface="+mn-lt"/>
                <a:cs typeface="+mn-lt"/>
              </a:rPr>
              <a:t>shapelets</a:t>
            </a:r>
            <a:r>
              <a:rPr lang="en-US" sz="1800" b="1">
                <a:ea typeface="+mn-lt"/>
                <a:cs typeface="+mn-lt"/>
              </a:rPr>
              <a:t>,</a:t>
            </a:r>
            <a:r>
              <a:rPr lang="en-US" sz="1800">
                <a:ea typeface="+mn-lt"/>
                <a:cs typeface="+mn-lt"/>
              </a:rPr>
              <a:t> instead </a:t>
            </a:r>
            <a:r>
              <a:rPr lang="en-US" sz="1800" b="1">
                <a:ea typeface="+mn-lt"/>
                <a:cs typeface="+mn-lt"/>
              </a:rPr>
              <a:t>other state-of-the-art</a:t>
            </a:r>
            <a:r>
              <a:rPr lang="en-US" sz="1800">
                <a:ea typeface="+mn-lt"/>
                <a:cs typeface="+mn-lt"/>
              </a:rPr>
              <a:t> classifiers and existing </a:t>
            </a:r>
            <a:r>
              <a:rPr lang="en-US" sz="1800" err="1">
                <a:ea typeface="+mn-lt"/>
                <a:cs typeface="+mn-lt"/>
              </a:rPr>
              <a:t>shapelet</a:t>
            </a:r>
            <a:r>
              <a:rPr lang="en-US" sz="1800">
                <a:ea typeface="+mn-lt"/>
                <a:cs typeface="+mn-lt"/>
              </a:rPr>
              <a:t>-based method require numerous </a:t>
            </a:r>
            <a:r>
              <a:rPr lang="en-US" sz="1800" err="1">
                <a:ea typeface="+mn-lt"/>
                <a:cs typeface="+mn-lt"/>
              </a:rPr>
              <a:t>shapelets</a:t>
            </a:r>
            <a:r>
              <a:rPr lang="en-US" sz="1800">
                <a:ea typeface="+mn-lt"/>
                <a:cs typeface="+mn-lt"/>
              </a:rPr>
              <a:t> shared by all classes and, as result, all the </a:t>
            </a:r>
            <a:r>
              <a:rPr lang="en-US" sz="1800" err="1">
                <a:ea typeface="+mn-lt"/>
                <a:cs typeface="+mn-lt"/>
              </a:rPr>
              <a:t>shapelets</a:t>
            </a:r>
            <a:r>
              <a:rPr lang="en-US" sz="1800">
                <a:ea typeface="+mn-lt"/>
                <a:cs typeface="+mn-lt"/>
              </a:rPr>
              <a:t> </a:t>
            </a:r>
            <a:r>
              <a:rPr lang="en-US" sz="1800" b="1">
                <a:ea typeface="+mn-lt"/>
                <a:cs typeface="+mn-lt"/>
              </a:rPr>
              <a:t>require consideration to understand a classification decision</a:t>
            </a:r>
            <a:r>
              <a:rPr lang="en-US" sz="1800">
                <a:ea typeface="+mn-lt"/>
                <a:cs typeface="+mn-lt"/>
              </a:rPr>
              <a:t>.</a:t>
            </a:r>
            <a:endParaRPr lang="it-IT"/>
          </a:p>
          <a:p>
            <a:pPr>
              <a:buNone/>
            </a:pPr>
            <a:endParaRPr lang="en-US" sz="1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5496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74074"/>
            <a:ext cx="6390981" cy="574318"/>
          </a:xfrm>
        </p:spPr>
        <p:txBody>
          <a:bodyPr rtlCol="0">
            <a:noAutofit/>
          </a:bodyPr>
          <a:lstStyle/>
          <a:p>
            <a:pPr algn="l" rtl="0"/>
            <a:r>
              <a:rPr lang="it-IT" sz="3600" err="1"/>
              <a:t>Conclusions</a:t>
            </a:r>
            <a:endParaRPr lang="it-IT" sz="36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22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BA71927E-84F1-4573-A86E-1CC8BBCD0D35}"/>
              </a:ext>
            </a:extLst>
          </p:cNvPr>
          <p:cNvSpPr txBox="1">
            <a:spLocks/>
          </p:cNvSpPr>
          <p:nvPr/>
        </p:nvSpPr>
        <p:spPr>
          <a:xfrm>
            <a:off x="958371" y="2348284"/>
            <a:ext cx="10221819" cy="3435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 fontAlgn="base">
              <a:buNone/>
            </a:pP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In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this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paper,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they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 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built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a </a:t>
            </a:r>
            <a:r>
              <a:rPr lang="it-IT" sz="1800" b="1" u="none" strike="noStrike">
                <a:solidFill>
                  <a:srgbClr val="000000"/>
                </a:solidFill>
                <a:effectLst/>
              </a:rPr>
              <a:t>more </a:t>
            </a:r>
            <a:r>
              <a:rPr lang="it-IT" sz="1800" b="1" u="none" strike="noStrike" err="1">
                <a:solidFill>
                  <a:srgbClr val="000000"/>
                </a:solidFill>
                <a:effectLst/>
              </a:rPr>
              <a:t>efficient</a:t>
            </a:r>
            <a:r>
              <a:rPr lang="it-IT" sz="1800" b="1" u="none" strike="noStrike">
                <a:solidFill>
                  <a:srgbClr val="000000"/>
                </a:solidFill>
                <a:effectLst/>
              </a:rPr>
              <a:t> and </a:t>
            </a:r>
            <a:r>
              <a:rPr lang="it-IT" sz="1800" b="1" u="none" strike="noStrike" err="1">
                <a:solidFill>
                  <a:srgbClr val="000000"/>
                </a:solidFill>
                <a:effectLst/>
              </a:rPr>
              <a:t>interpretable</a:t>
            </a:r>
            <a:r>
              <a:rPr lang="it-IT" sz="1800" b="1" u="none" strike="noStrike">
                <a:solidFill>
                  <a:srgbClr val="000000"/>
                </a:solidFill>
                <a:effectLst/>
              </a:rPr>
              <a:t> time-</a:t>
            </a:r>
            <a:r>
              <a:rPr lang="it-IT" sz="1800" b="1" u="none" strike="noStrike" err="1">
                <a:solidFill>
                  <a:srgbClr val="000000"/>
                </a:solidFill>
                <a:effectLst/>
              </a:rPr>
              <a:t>series</a:t>
            </a:r>
            <a:r>
              <a:rPr lang="it-IT" sz="1800" b="1" u="none" strike="noStrike">
                <a:solidFill>
                  <a:srgbClr val="000000"/>
                </a:solidFill>
                <a:effectLst/>
              </a:rPr>
              <a:t> </a:t>
            </a:r>
            <a:r>
              <a:rPr lang="it-IT" sz="1800" b="1" u="none" strike="noStrike" err="1">
                <a:solidFill>
                  <a:srgbClr val="000000"/>
                </a:solidFill>
                <a:effectLst/>
              </a:rPr>
              <a:t>classification</a:t>
            </a:r>
            <a:r>
              <a:rPr lang="it-IT" sz="1800" b="1" u="none" strike="noStrike">
                <a:solidFill>
                  <a:srgbClr val="000000"/>
                </a:solidFill>
                <a:effectLst/>
              </a:rPr>
              <a:t>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while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guaranteeing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a competitive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accuracy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by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proposing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a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novel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shapelet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learning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algorithm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called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CSSL. To reduce the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number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of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calculations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of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shapelet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updating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:</a:t>
            </a:r>
            <a:r>
              <a:rPr lang="en-US" sz="1800" b="0" i="0">
                <a:solidFill>
                  <a:srgbClr val="000000"/>
                </a:solidFill>
                <a:effectLst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They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proposed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to 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learn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 class-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specific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 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shapelets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 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that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 can 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maximally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 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distinguish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 a class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against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others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.</a:t>
            </a:r>
            <a:r>
              <a:rPr lang="it-IT" sz="1800" b="0" i="0">
                <a:solidFill>
                  <a:srgbClr val="000000"/>
                </a:solidFill>
                <a:effectLst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it-IT" sz="1800" err="1">
                <a:solidFill>
                  <a:srgbClr val="000000"/>
                </a:solidFill>
              </a:rPr>
              <a:t>Then</a:t>
            </a:r>
            <a:r>
              <a:rPr lang="it-IT" sz="1800">
                <a:solidFill>
                  <a:srgbClr val="000000"/>
                </a:solidFill>
              </a:rPr>
              <a:t>, 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they</a:t>
            </a:r>
            <a:r>
              <a:rPr lang="it-IT" sz="1800">
                <a:solidFill>
                  <a:srgbClr val="000000"/>
                </a:solidFill>
              </a:rPr>
              <a:t> 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developed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a 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class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specific</a:t>
            </a:r>
            <a:r>
              <a:rPr lang="it-IT" sz="1800" b="1">
                <a:solidFill>
                  <a:srgbClr val="000000"/>
                </a:solidFill>
              </a:rPr>
              <a:t>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shapelet</a:t>
            </a:r>
            <a:r>
              <a:rPr lang="it-IT" sz="1800" b="1">
                <a:solidFill>
                  <a:srgbClr val="000000"/>
                </a:solidFill>
              </a:rPr>
              <a:t>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candidates</a:t>
            </a:r>
            <a:r>
              <a:rPr lang="it-IT" sz="1800" b="1">
                <a:solidFill>
                  <a:srgbClr val="000000"/>
                </a:solidFill>
              </a:rPr>
              <a:t>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discovery</a:t>
            </a:r>
            <a:r>
              <a:rPr lang="it-IT" sz="1800" b="1">
                <a:solidFill>
                  <a:srgbClr val="000000"/>
                </a:solidFill>
              </a:rPr>
              <a:t>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method</a:t>
            </a:r>
            <a:r>
              <a:rPr lang="it-IT" sz="1800" b="1">
                <a:solidFill>
                  <a:srgbClr val="000000"/>
                </a:solidFill>
              </a:rPr>
              <a:t> 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to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automatically</a:t>
            </a:r>
            <a:r>
              <a:rPr lang="it-IT" sz="1800" b="1">
                <a:solidFill>
                  <a:srgbClr val="000000"/>
                </a:solidFill>
              </a:rPr>
              <a:t>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determine</a:t>
            </a:r>
            <a:r>
              <a:rPr lang="it-IT" sz="1800" b="1">
                <a:solidFill>
                  <a:srgbClr val="000000"/>
                </a:solidFill>
              </a:rPr>
              <a:t> 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the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number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, 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length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, and 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initial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 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values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 of the 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shapelets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 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in the learning model to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further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reduce the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number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of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shapelets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to be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updated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at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each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iteration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and the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number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 of 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iterations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.</a:t>
            </a:r>
            <a:r>
              <a:rPr lang="en-US" sz="1800" b="0" i="0">
                <a:solidFill>
                  <a:srgbClr val="000000"/>
                </a:solidFill>
                <a:effectLst/>
              </a:rPr>
              <a:t>​</a:t>
            </a:r>
          </a:p>
          <a:p>
            <a:pPr marL="0" indent="0" algn="just" rtl="0" fontAlgn="base">
              <a:buNone/>
            </a:pP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The CSSL 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method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 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achieves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great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results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 in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terms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 of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speedup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against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 LS and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performs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well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against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 state-of-the-art models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while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being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 more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interpretable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.</a:t>
            </a:r>
            <a:endParaRPr lang="en-US" sz="1800" b="0" i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0820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onsor @ Top Gear Team">
            <a:extLst>
              <a:ext uri="{FF2B5EF4-FFF2-40B4-BE49-F238E27FC236}">
                <a16:creationId xmlns:a16="http://schemas.microsoft.com/office/drawing/2014/main" id="{82FB3F45-40D3-4A97-9322-5F5BC555B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50" y="740400"/>
            <a:ext cx="9410099" cy="537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2C4995C-7CC5-4CAA-A77C-9230E77AB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97" y="175457"/>
            <a:ext cx="4507860" cy="31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4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repeatCount="2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74074"/>
            <a:ext cx="2756981" cy="574318"/>
          </a:xfrm>
        </p:spPr>
        <p:txBody>
          <a:bodyPr rtlCol="0">
            <a:normAutofit/>
          </a:bodyPr>
          <a:lstStyle/>
          <a:p>
            <a:pPr algn="l" rtl="0"/>
            <a:r>
              <a:rPr lang="it-IT" sz="3600" err="1"/>
              <a:t>Introduction</a:t>
            </a:r>
            <a:endParaRPr lang="it-IT" sz="36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5C2186E-7F3A-4BB0-8DA9-0A878F779A8C}"/>
                  </a:ext>
                </a:extLst>
              </p:cNvPr>
              <p:cNvSpPr txBox="1"/>
              <p:nvPr/>
            </p:nvSpPr>
            <p:spPr>
              <a:xfrm>
                <a:off x="952500" y="2348284"/>
                <a:ext cx="9755605" cy="3535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/>
                  <a:t>Time series classification</a:t>
                </a:r>
                <a:r>
                  <a:rPr lang="en-US"/>
                  <a:t> is a critical problem in data mining, with many applications in diverse areas, including medical, biological, financial, engineering, and industrial.</a:t>
                </a:r>
              </a:p>
              <a:p>
                <a:pPr algn="just"/>
                <a:endParaRPr lang="en-US"/>
              </a:p>
              <a:p>
                <a:pPr algn="just"/>
                <a:r>
                  <a:rPr lang="en-US" b="1" err="1"/>
                  <a:t>Shapelet</a:t>
                </a:r>
                <a:r>
                  <a:rPr lang="en-US" b="1"/>
                  <a:t>-based approaches</a:t>
                </a:r>
                <a:r>
                  <a:rPr lang="en-US"/>
                  <a:t> have attracted increasing attention in recent years due to the </a:t>
                </a:r>
                <a:r>
                  <a:rPr lang="en-US" b="1"/>
                  <a:t>comprehensive interpretability</a:t>
                </a:r>
                <a:r>
                  <a:rPr lang="en-US"/>
                  <a:t> of the classification results. This is fine, but how to </a:t>
                </a:r>
                <a:r>
                  <a:rPr lang="en-US" b="1"/>
                  <a:t>discover the </a:t>
                </a:r>
                <a:r>
                  <a:rPr lang="en-US" b="1" err="1"/>
                  <a:t>shapelets</a:t>
                </a:r>
                <a:r>
                  <a:rPr lang="en-US"/>
                  <a:t>?</a:t>
                </a:r>
                <a:br>
                  <a:rPr lang="en-US"/>
                </a:br>
                <a:endParaRPr lang="en-US"/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en-US" sz="1600"/>
                  <a:t>By </a:t>
                </a:r>
                <a:r>
                  <a:rPr lang="en-US" sz="1600" b="1"/>
                  <a:t>checking all possible subsequences </a:t>
                </a:r>
                <a:r>
                  <a:rPr lang="en-US" sz="1600"/>
                  <a:t>with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/>
                  <a:t> time, where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/>
                  <a:t> is the number of time series in the training dataset and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/>
                  <a:t> is the length of the training series, or</a:t>
                </a:r>
              </a:p>
              <a:p>
                <a:pPr algn="just"/>
                <a:endParaRPr lang="en-US"/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en-US" sz="1600" b="1"/>
                  <a:t>directly learn the true </a:t>
                </a:r>
                <a:r>
                  <a:rPr lang="en-US" sz="1600" b="1" err="1"/>
                  <a:t>shapelets</a:t>
                </a:r>
                <a:r>
                  <a:rPr lang="en-US" sz="1600"/>
                  <a:t> rather than searching from all the problem space, which can achieve competitive classification accuracy by </a:t>
                </a:r>
                <a:r>
                  <a:rPr lang="en-US" sz="1600" b="1"/>
                  <a:t>finding the near-to-optimal </a:t>
                </a:r>
                <a:r>
                  <a:rPr lang="en-US" sz="1600" b="1" err="1"/>
                  <a:t>shapelets</a:t>
                </a:r>
                <a:r>
                  <a:rPr lang="en-US" sz="1600"/>
                  <a:t> which do not exist in the raw time series.</a:t>
                </a:r>
                <a:br>
                  <a:rPr lang="en-US" sz="1600"/>
                </a:br>
                <a:r>
                  <a:rPr lang="en-US" sz="1600" b="1"/>
                  <a:t>The learning-based approach</a:t>
                </a:r>
                <a:r>
                  <a:rPr lang="en-US" sz="1600"/>
                  <a:t> requires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/>
                  <a:t> time where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600"/>
                  <a:t> is the number of iterations,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1600"/>
                  <a:t> is the number of </a:t>
                </a:r>
                <a:r>
                  <a:rPr lang="en-US" sz="1600" err="1"/>
                  <a:t>shapelets</a:t>
                </a:r>
                <a:r>
                  <a:rPr lang="en-US" sz="1600"/>
                  <a:t> to be updated per iteration.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5C2186E-7F3A-4BB0-8DA9-0A878F779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348284"/>
                <a:ext cx="9755605" cy="3535158"/>
              </a:xfrm>
              <a:prstGeom prst="rect">
                <a:avLst/>
              </a:prstGeom>
              <a:blipFill>
                <a:blip r:embed="rId3"/>
                <a:stretch>
                  <a:fillRect l="-500" t="-862" r="-500" b="-1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93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74074"/>
            <a:ext cx="2756981" cy="574318"/>
          </a:xfrm>
        </p:spPr>
        <p:txBody>
          <a:bodyPr rtlCol="0">
            <a:normAutofit/>
          </a:bodyPr>
          <a:lstStyle/>
          <a:p>
            <a:pPr algn="l" rtl="0"/>
            <a:r>
              <a:rPr lang="it-IT" sz="3600"/>
              <a:t>The study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4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5C2186E-7F3A-4BB0-8DA9-0A878F779A8C}"/>
                  </a:ext>
                </a:extLst>
              </p:cNvPr>
              <p:cNvSpPr txBox="1"/>
              <p:nvPr/>
            </p:nvSpPr>
            <p:spPr>
              <a:xfrm>
                <a:off x="952499" y="2348283"/>
                <a:ext cx="1015227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The main contributions of this study are summarized as follows:</a:t>
                </a:r>
              </a:p>
              <a:p>
                <a:endParaRPr lang="en-US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b="1"/>
                  <a:t>learn</a:t>
                </a:r>
                <a:r>
                  <a:rPr lang="en-US"/>
                  <a:t> </a:t>
                </a:r>
                <a:r>
                  <a:rPr lang="en-US" b="1"/>
                  <a:t>class-specific</a:t>
                </a:r>
                <a:r>
                  <a:rPr lang="en-US"/>
                  <a:t> </a:t>
                </a:r>
                <a:r>
                  <a:rPr lang="en-US" b="1" err="1"/>
                  <a:t>shapelets</a:t>
                </a:r>
                <a:r>
                  <a:rPr lang="en-US"/>
                  <a:t> rather than </a:t>
                </a:r>
                <a:r>
                  <a:rPr lang="en-US" b="1"/>
                  <a:t>shared</a:t>
                </a:r>
                <a:r>
                  <a:rPr lang="en-US"/>
                  <a:t> </a:t>
                </a:r>
                <a:r>
                  <a:rPr lang="en-US" b="1" err="1"/>
                  <a:t>shapelets</a:t>
                </a:r>
                <a:r>
                  <a:rPr lang="en-US"/>
                  <a:t> in order to </a:t>
                </a:r>
                <a:r>
                  <a:rPr lang="en-US" b="1"/>
                  <a:t>reduce</a:t>
                </a:r>
                <a:r>
                  <a:rPr lang="en-US"/>
                  <a:t> the number of calculations of </a:t>
                </a:r>
                <a:r>
                  <a:rPr lang="en-US" b="1" err="1"/>
                  <a:t>shapelet</a:t>
                </a:r>
                <a:r>
                  <a:rPr lang="en-US"/>
                  <a:t> </a:t>
                </a:r>
                <a:r>
                  <a:rPr lang="en-US" b="1"/>
                  <a:t>updating</a:t>
                </a:r>
                <a:r>
                  <a:rPr lang="en-US"/>
                  <a:t>;</a:t>
                </a:r>
                <a:br>
                  <a:rPr lang="en-US"/>
                </a:br>
                <a:endParaRPr lang="en-US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/>
                  <a:t>propose a class-specific </a:t>
                </a:r>
                <a:r>
                  <a:rPr lang="en-US" b="1" err="1"/>
                  <a:t>shapelet</a:t>
                </a:r>
                <a:r>
                  <a:rPr lang="en-US" b="1"/>
                  <a:t> candidates discovery</a:t>
                </a:r>
                <a:r>
                  <a:rPr lang="en-US"/>
                  <a:t> method to </a:t>
                </a:r>
                <a:r>
                  <a:rPr lang="en-US" b="1"/>
                  <a:t>automatically determine</a:t>
                </a:r>
                <a:r>
                  <a:rPr lang="en-US"/>
                  <a:t> the </a:t>
                </a:r>
                <a:r>
                  <a:rPr lang="en-US" b="1"/>
                  <a:t>number</a:t>
                </a:r>
                <a:r>
                  <a:rPr lang="en-US"/>
                  <a:t>, </a:t>
                </a:r>
                <a:r>
                  <a:rPr lang="en-US" b="1"/>
                  <a:t>length</a:t>
                </a:r>
                <a:r>
                  <a:rPr lang="en-US"/>
                  <a:t>, and </a:t>
                </a:r>
                <a:r>
                  <a:rPr lang="en-US" b="1"/>
                  <a:t>initial</a:t>
                </a:r>
                <a:r>
                  <a:rPr lang="en-US"/>
                  <a:t> </a:t>
                </a:r>
                <a:r>
                  <a:rPr lang="en-US" b="1"/>
                  <a:t>values</a:t>
                </a:r>
                <a:r>
                  <a:rPr lang="en-US"/>
                  <a:t> of the </a:t>
                </a:r>
                <a:r>
                  <a:rPr lang="en-US" b="1" err="1"/>
                  <a:t>shapelets</a:t>
                </a:r>
                <a:r>
                  <a:rPr lang="en-US"/>
                  <a:t> in the </a:t>
                </a:r>
                <a:r>
                  <a:rPr lang="en-US" b="1"/>
                  <a:t>learning</a:t>
                </a:r>
                <a:r>
                  <a:rPr lang="en-US"/>
                  <a:t> </a:t>
                </a:r>
                <a:r>
                  <a:rPr lang="en-US" b="1"/>
                  <a:t>model</a:t>
                </a:r>
                <a:r>
                  <a:rPr lang="en-US"/>
                  <a:t>. It can </a:t>
                </a:r>
                <a:r>
                  <a:rPr lang="en-US" b="1"/>
                  <a:t>dramatically</a:t>
                </a:r>
                <a:r>
                  <a:rPr lang="en-US"/>
                  <a:t> </a:t>
                </a:r>
                <a:r>
                  <a:rPr lang="en-US" b="1"/>
                  <a:t>reduce</a:t>
                </a:r>
                <a:r>
                  <a:rPr lang="en-US"/>
                  <a:t> the number of </a:t>
                </a:r>
                <a:r>
                  <a:rPr lang="en-US" b="1"/>
                  <a:t>calculations</a:t>
                </a:r>
                <a:r>
                  <a:rPr lang="en-US"/>
                  <a:t> of </a:t>
                </a:r>
                <a:r>
                  <a:rPr lang="en-US" b="1" err="1"/>
                  <a:t>shapelet</a:t>
                </a:r>
                <a:r>
                  <a:rPr lang="en-US"/>
                  <a:t> </a:t>
                </a:r>
                <a:r>
                  <a:rPr lang="en-US" b="1"/>
                  <a:t>updating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/>
                  <a:t> by reducing the number of </a:t>
                </a:r>
                <a:r>
                  <a:rPr lang="en-US" b="1" err="1"/>
                  <a:t>shapelets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/>
                  <a:t>, and effectively decrease the number of </a:t>
                </a:r>
                <a:r>
                  <a:rPr lang="en-US" b="1"/>
                  <a:t>iterations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5C2186E-7F3A-4BB0-8DA9-0A878F779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99" y="2348283"/>
                <a:ext cx="10152276" cy="2585323"/>
              </a:xfrm>
              <a:prstGeom prst="rect">
                <a:avLst/>
              </a:prstGeom>
              <a:blipFill>
                <a:blip r:embed="rId3"/>
                <a:stretch>
                  <a:fillRect l="-480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74074"/>
            <a:ext cx="3156284" cy="574318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3600"/>
              <a:t>Some </a:t>
            </a:r>
            <a:r>
              <a:rPr lang="it-IT" sz="3600" err="1"/>
              <a:t>definitions</a:t>
            </a:r>
            <a:endParaRPr lang="it-IT" sz="36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5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5C2186E-7F3A-4BB0-8DA9-0A878F779A8C}"/>
                  </a:ext>
                </a:extLst>
              </p:cNvPr>
              <p:cNvSpPr txBox="1"/>
              <p:nvPr/>
            </p:nvSpPr>
            <p:spPr>
              <a:xfrm>
                <a:off x="952500" y="2164373"/>
                <a:ext cx="9738359" cy="4161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u="sng" err="1"/>
                  <a:t>Distance</a:t>
                </a:r>
                <a:r>
                  <a:rPr lang="it-IT" u="sng"/>
                  <a:t> </a:t>
                </a:r>
                <a:r>
                  <a:rPr lang="it-IT" u="sng" err="1"/>
                  <a:t>between</a:t>
                </a:r>
                <a:r>
                  <a:rPr lang="it-IT" u="sng"/>
                  <a:t> </a:t>
                </a:r>
                <a:r>
                  <a:rPr lang="it-IT" u="sng" err="1"/>
                  <a:t>two</a:t>
                </a:r>
                <a:r>
                  <a:rPr lang="it-IT" u="sng"/>
                  <a:t> time </a:t>
                </a:r>
                <a:r>
                  <a:rPr lang="it-IT" u="sng" err="1"/>
                  <a:t>series</a:t>
                </a:r>
                <a:r>
                  <a:rPr lang="it-IT"/>
                  <a:t>:</a:t>
                </a:r>
                <a:br>
                  <a:rPr lang="en-US" i="1"/>
                </a:br>
                <a:r>
                  <a:rPr lang="en-US" sz="160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/>
                  <a:t> be two time sequences of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/>
                  <a:t>, we denote the </a:t>
                </a:r>
                <a:r>
                  <a:rPr lang="en-US" sz="1600" u="sng"/>
                  <a:t>point-wise distance</a:t>
                </a:r>
                <a:r>
                  <a:rPr lang="en-US" sz="1600"/>
                  <a:t> between a subsequence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4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/>
                  <a:t> which starts at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/>
                  <a:t> and has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/>
                  <a:t>, 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1600"/>
                  <a:t> , and the whole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/>
                  <a:t> as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𝐷𝑖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/>
                  <a:t>, i.e.,</a:t>
                </a:r>
                <a:br>
                  <a:rPr lang="en-US" sz="1600"/>
                </a:br>
                <a:r>
                  <a:rPr lang="en-US" sz="1600"/>
                  <a:t>				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𝐷𝑖</m:t>
                    </m:r>
                    <m:sSup>
                      <m:sSup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600" i="1"/>
                  <a:t>, </a:t>
                </a:r>
                <a:r>
                  <a:rPr lang="en-US" sz="1600"/>
                  <a:t>where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400" i="1"/>
                  <a:t>.</a:t>
                </a:r>
                <a:br>
                  <a:rPr lang="en-US" sz="1400" i="1"/>
                </a:br>
                <a:r>
                  <a:rPr lang="en-US" sz="1600"/>
                  <a:t>Then, we </a:t>
                </a:r>
                <a:r>
                  <a:rPr lang="en-US" sz="1600" b="1"/>
                  <a:t>define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1600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400" b="1"/>
                  <a:t> </a:t>
                </a:r>
                <a:r>
                  <a:rPr lang="en-US" sz="1600"/>
                  <a:t>as the minimum point-wise distance between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/>
                  <a:t>-length subsequence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400"/>
                  <a:t> </a:t>
                </a:r>
                <a:r>
                  <a:rPr lang="en-US" sz="160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/>
                  <a:t>, i.e., </a:t>
                </a:r>
                <a:br>
                  <a:rPr lang="en-US" sz="1600"/>
                </a:br>
                <a:r>
                  <a:rPr lang="en-US" sz="1600"/>
                  <a:t>				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𝐷𝑖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f>
                      <m:f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it-IT" sz="1600" i="1">
                        <a:latin typeface="Cambria Math" panose="02040503050406030204" pitchFamily="18" charset="0"/>
                      </a:rPr>
                      <m:t>𝐷𝑖</m:t>
                    </m:r>
                    <m:sSup>
                      <m:sSup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i="1"/>
                  <a:t>, </a:t>
                </a:r>
                <a:r>
                  <a:rPr lang="en-US" sz="1600"/>
                  <a:t>where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400" i="1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u="sng"/>
                  <a:t>Pattern:</a:t>
                </a:r>
                <a:br>
                  <a:rPr lang="en-US" sz="1600" i="1" u="sng"/>
                </a:br>
                <a:r>
                  <a:rPr lang="en-US" sz="1600"/>
                  <a:t>We define a </a:t>
                </a:r>
                <a:r>
                  <a:rPr lang="en-US" sz="1600" b="1"/>
                  <a:t>time series pattern</a:t>
                </a:r>
                <a:r>
                  <a:rPr lang="en-US" sz="1600"/>
                  <a:t> </a:t>
                </a:r>
                <a:r>
                  <a:rPr lang="en-US" sz="1600" b="1"/>
                  <a:t>P</a:t>
                </a:r>
                <a:r>
                  <a:rPr lang="en-US" sz="1600"/>
                  <a:t> as a series that can </a:t>
                </a:r>
                <a:r>
                  <a:rPr lang="en-US" sz="1600" b="1"/>
                  <a:t>reflect certain features</a:t>
                </a:r>
                <a:r>
                  <a:rPr lang="en-US" sz="1600"/>
                  <a:t> of the time series.</a:t>
                </a:r>
                <a:br>
                  <a:rPr lang="en-US" sz="1600"/>
                </a:br>
                <a:r>
                  <a:rPr lang="en-US" sz="1600"/>
                  <a:t>Note that the pattern could be, but is </a:t>
                </a:r>
                <a:r>
                  <a:rPr lang="en-US" sz="1600" b="1"/>
                  <a:t>not</a:t>
                </a:r>
                <a:r>
                  <a:rPr lang="en-US" sz="1600"/>
                  <a:t> </a:t>
                </a:r>
                <a:r>
                  <a:rPr lang="en-US" sz="1600" b="1"/>
                  <a:t>restricted</a:t>
                </a:r>
                <a:r>
                  <a:rPr lang="en-US" sz="1600"/>
                  <a:t> to the </a:t>
                </a:r>
                <a:r>
                  <a:rPr lang="en-US" sz="1600" b="1"/>
                  <a:t>subsequence</a:t>
                </a:r>
                <a:r>
                  <a:rPr lang="en-US" sz="1600"/>
                  <a:t> of the </a:t>
                </a:r>
                <a:r>
                  <a:rPr lang="en-US" sz="1600" b="1"/>
                  <a:t>time</a:t>
                </a:r>
                <a:r>
                  <a:rPr lang="en-US" sz="1600"/>
                  <a:t> </a:t>
                </a:r>
                <a:r>
                  <a:rPr lang="en-US" sz="1600" b="1"/>
                  <a:t>series</a:t>
                </a:r>
                <a:r>
                  <a:rPr lang="en-US" sz="1600"/>
                  <a:t>.</a:t>
                </a:r>
                <a:br>
                  <a:rPr lang="en-US" sz="1600"/>
                </a:br>
                <a:endParaRPr lang="en-US" sz="16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u="sng"/>
                  <a:t>Class-Specific </a:t>
                </a:r>
                <a:r>
                  <a:rPr lang="en-US" sz="1600" u="sng" err="1"/>
                  <a:t>Shapelet</a:t>
                </a:r>
                <a:r>
                  <a:rPr lang="en-US" sz="1600" u="sng"/>
                  <a:t>(CSS):</a:t>
                </a:r>
                <a:br>
                  <a:rPr lang="en-US" sz="1600" i="1" u="sng"/>
                </a:br>
                <a:r>
                  <a:rPr lang="en-US" sz="1600"/>
                  <a:t>The </a:t>
                </a:r>
                <a:r>
                  <a:rPr lang="en-US" sz="1600" b="1"/>
                  <a:t>pattern</a:t>
                </a:r>
                <a:r>
                  <a:rPr lang="en-US" sz="1600"/>
                  <a:t> that can </a:t>
                </a:r>
                <a:r>
                  <a:rPr lang="en-US" sz="1600" b="1"/>
                  <a:t>maximally</a:t>
                </a:r>
                <a:r>
                  <a:rPr lang="en-US" sz="1600"/>
                  <a:t> </a:t>
                </a:r>
                <a:r>
                  <a:rPr lang="en-US" sz="1600" b="1"/>
                  <a:t>reflect</a:t>
                </a:r>
                <a:r>
                  <a:rPr lang="en-US" sz="1600"/>
                  <a:t> the </a:t>
                </a:r>
                <a:r>
                  <a:rPr lang="en-US" sz="1600" b="1"/>
                  <a:t>distinguishing</a:t>
                </a:r>
                <a:r>
                  <a:rPr lang="en-US" sz="1600"/>
                  <a:t> </a:t>
                </a:r>
                <a:r>
                  <a:rPr lang="en-US" sz="1600" b="1"/>
                  <a:t>feature</a:t>
                </a:r>
                <a:r>
                  <a:rPr lang="en-US" sz="1600"/>
                  <a:t> of a </a:t>
                </a:r>
                <a:r>
                  <a:rPr lang="en-US" sz="1600" b="1"/>
                  <a:t>specific</a:t>
                </a:r>
                <a:r>
                  <a:rPr lang="en-US" sz="1600"/>
                  <a:t> </a:t>
                </a:r>
                <a:r>
                  <a:rPr lang="en-US" sz="1600" b="1"/>
                  <a:t>category</a:t>
                </a:r>
                <a:r>
                  <a:rPr lang="en-US" sz="1600"/>
                  <a:t> is called the </a:t>
                </a:r>
                <a:r>
                  <a:rPr lang="en-US" sz="1600" b="1"/>
                  <a:t>class-specific </a:t>
                </a:r>
                <a:r>
                  <a:rPr lang="en-US" sz="1600" b="1" err="1"/>
                  <a:t>shapelet</a:t>
                </a:r>
                <a:r>
                  <a:rPr lang="en-US" sz="1600"/>
                  <a:t> of that class. A </a:t>
                </a:r>
                <a:r>
                  <a:rPr lang="en-US" sz="1600" b="1"/>
                  <a:t>CSS</a:t>
                </a:r>
                <a:r>
                  <a:rPr lang="en-US" sz="1600"/>
                  <a:t> has a </a:t>
                </a:r>
                <a:r>
                  <a:rPr lang="en-US" sz="1600" b="1"/>
                  <a:t>great</a:t>
                </a:r>
                <a:r>
                  <a:rPr lang="en-US" sz="1600"/>
                  <a:t> </a:t>
                </a:r>
                <a:r>
                  <a:rPr lang="en-US" sz="1600" b="1"/>
                  <a:t>discriminatory</a:t>
                </a:r>
                <a:r>
                  <a:rPr lang="en-US" sz="1600"/>
                  <a:t> </a:t>
                </a:r>
                <a:r>
                  <a:rPr lang="en-US" sz="1600" b="1"/>
                  <a:t>power</a:t>
                </a:r>
                <a:r>
                  <a:rPr lang="en-US" sz="1600"/>
                  <a:t> to determine </a:t>
                </a:r>
                <a:r>
                  <a:rPr lang="en-US" sz="1600" b="1"/>
                  <a:t>whether</a:t>
                </a:r>
                <a:r>
                  <a:rPr lang="en-US" sz="1600"/>
                  <a:t> or not a </a:t>
                </a:r>
                <a:r>
                  <a:rPr lang="en-US" sz="1600" b="1"/>
                  <a:t>time</a:t>
                </a:r>
                <a:r>
                  <a:rPr lang="en-US" sz="1600"/>
                  <a:t> </a:t>
                </a:r>
                <a:r>
                  <a:rPr lang="en-US" sz="1600" b="1"/>
                  <a:t>series</a:t>
                </a:r>
                <a:r>
                  <a:rPr lang="en-US" sz="1600"/>
                  <a:t> </a:t>
                </a:r>
                <a:r>
                  <a:rPr lang="en-US" sz="1600" b="1"/>
                  <a:t>belongs</a:t>
                </a:r>
                <a:r>
                  <a:rPr lang="en-US" sz="1600"/>
                  <a:t> to a </a:t>
                </a:r>
                <a:r>
                  <a:rPr lang="en-US" sz="1600" b="1"/>
                  <a:t>category</a:t>
                </a:r>
                <a:r>
                  <a:rPr lang="en-US" sz="1600"/>
                  <a:t>.</a:t>
                </a:r>
                <a:endParaRPr lang="en-US" sz="1600" i="1" u="sng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5C2186E-7F3A-4BB0-8DA9-0A878F779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164373"/>
                <a:ext cx="9738359" cy="4161973"/>
              </a:xfrm>
              <a:prstGeom prst="rect">
                <a:avLst/>
              </a:prstGeom>
              <a:blipFill>
                <a:blip r:embed="rId3"/>
                <a:stretch>
                  <a:fillRect l="-375" t="-732" b="-6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0EA1D8EC-566A-4ED4-9E6D-632CF13AAD41}"/>
              </a:ext>
            </a:extLst>
          </p:cNvPr>
          <p:cNvSpPr/>
          <p:nvPr/>
        </p:nvSpPr>
        <p:spPr>
          <a:xfrm>
            <a:off x="2832099" y="3889374"/>
            <a:ext cx="5619750" cy="39052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F8A0461-FC84-482C-A8DA-2CBA53945693}"/>
              </a:ext>
            </a:extLst>
          </p:cNvPr>
          <p:cNvSpPr/>
          <p:nvPr/>
        </p:nvSpPr>
        <p:spPr>
          <a:xfrm>
            <a:off x="2857500" y="2977094"/>
            <a:ext cx="5710767" cy="43863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7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466DE26-8482-4C08-BA1E-C228D2B3B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err="1">
                <a:solidFill>
                  <a:schemeClr val="tx1"/>
                </a:solidFill>
              </a:rPr>
              <a:t>Shapelet</a:t>
            </a:r>
            <a:r>
              <a:rPr lang="it-IT" b="1">
                <a:solidFill>
                  <a:schemeClr val="tx1"/>
                </a:solidFill>
              </a:rPr>
              <a:t> candidate </a:t>
            </a:r>
            <a:r>
              <a:rPr lang="it-IT" b="1" err="1">
                <a:solidFill>
                  <a:schemeClr val="tx1"/>
                </a:solidFill>
              </a:rPr>
              <a:t>method</a:t>
            </a:r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BBC18A-6880-4287-8F2B-3ECA0620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6</a:t>
            </a:fld>
            <a:endParaRPr lang="it-IT" noProof="0">
              <a:latin typeface="+mn-lt"/>
            </a:endParaRPr>
          </a:p>
        </p:txBody>
      </p:sp>
      <p:pic>
        <p:nvPicPr>
          <p:cNvPr id="8" name="Elemento grafico 7" descr="Grafico a linee dell’appiattimento della curva pandemica contorno">
            <a:extLst>
              <a:ext uri="{FF2B5EF4-FFF2-40B4-BE49-F238E27FC236}">
                <a16:creationId xmlns:a16="http://schemas.microsoft.com/office/drawing/2014/main" id="{130D90BF-FEC3-4608-8F33-2B139BE6A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295301" y="3583045"/>
            <a:ext cx="1594318" cy="159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9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74074"/>
            <a:ext cx="5260575" cy="574318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3600" err="1"/>
              <a:t>Approximate</a:t>
            </a:r>
            <a:r>
              <a:rPr lang="it-IT" sz="3600"/>
              <a:t> </a:t>
            </a:r>
            <a:r>
              <a:rPr lang="it-IT" sz="3600" err="1"/>
              <a:t>motif</a:t>
            </a:r>
            <a:r>
              <a:rPr lang="it-IT" sz="3600"/>
              <a:t> </a:t>
            </a:r>
            <a:r>
              <a:rPr lang="it-IT" sz="3600" err="1"/>
              <a:t>discovery</a:t>
            </a:r>
            <a:endParaRPr lang="it-IT" sz="36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7</a:t>
            </a:fld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5C2186E-7F3A-4BB0-8DA9-0A878F779A8C}"/>
              </a:ext>
            </a:extLst>
          </p:cNvPr>
          <p:cNvSpPr txBox="1"/>
          <p:nvPr/>
        </p:nvSpPr>
        <p:spPr>
          <a:xfrm>
            <a:off x="952500" y="2333685"/>
            <a:ext cx="80340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approximate motif discovery technique is helpful to find the </a:t>
            </a:r>
            <a:r>
              <a:rPr lang="en-US" b="1" err="1"/>
              <a:t>shapelet</a:t>
            </a:r>
            <a:r>
              <a:rPr lang="en-US"/>
              <a:t> </a:t>
            </a:r>
            <a:r>
              <a:rPr lang="en-US" b="1"/>
              <a:t>candidates.</a:t>
            </a:r>
          </a:p>
          <a:p>
            <a:r>
              <a:rPr lang="en-US"/>
              <a:t>It works as follow:</a:t>
            </a:r>
          </a:p>
          <a:p>
            <a:pPr marL="342900" indent="-342900">
              <a:buFont typeface="+mj-lt"/>
              <a:buAutoNum type="arabicParenR"/>
            </a:pPr>
            <a:r>
              <a:rPr lang="en-US"/>
              <a:t>The </a:t>
            </a:r>
            <a:r>
              <a:rPr lang="en-US" b="1"/>
              <a:t>input time series</a:t>
            </a:r>
            <a:r>
              <a:rPr lang="en-US"/>
              <a:t> is </a:t>
            </a:r>
            <a:r>
              <a:rPr lang="en-US" b="1"/>
              <a:t>discretized</a:t>
            </a:r>
            <a:r>
              <a:rPr lang="en-US"/>
              <a:t> to a word sequence by Symbolic Aggregate Approximation (</a:t>
            </a:r>
            <a:r>
              <a:rPr lang="en-US" b="1"/>
              <a:t>SAX</a:t>
            </a:r>
            <a:r>
              <a:rPr lang="en-US"/>
              <a:t>).</a:t>
            </a:r>
            <a:br>
              <a:rPr lang="en-US"/>
            </a:br>
            <a:endParaRPr lang="en-US"/>
          </a:p>
          <a:p>
            <a:pPr marL="342900" indent="-342900">
              <a:buFont typeface="+mj-lt"/>
              <a:buAutoNum type="arabicParenR"/>
            </a:pPr>
            <a:r>
              <a:rPr lang="en-US"/>
              <a:t>Next, a grammar induction algorithm, called </a:t>
            </a:r>
            <a:r>
              <a:rPr lang="en-US" b="1"/>
              <a:t>Sequitur</a:t>
            </a:r>
            <a:r>
              <a:rPr lang="en-US"/>
              <a:t>, is conducted on the transformed sequence to </a:t>
            </a:r>
            <a:r>
              <a:rPr lang="en-US" b="1"/>
              <a:t>extract repeated series</a:t>
            </a:r>
            <a:r>
              <a:rPr lang="en-US"/>
              <a:t> of </a:t>
            </a:r>
            <a:r>
              <a:rPr lang="en-US" b="1"/>
              <a:t>words</a:t>
            </a:r>
            <a:r>
              <a:rPr lang="en-US"/>
              <a:t>. </a:t>
            </a:r>
            <a:r>
              <a:rPr lang="en-US" b="1"/>
              <a:t>Sequitur</a:t>
            </a:r>
            <a:r>
              <a:rPr lang="en-US"/>
              <a:t> is a </a:t>
            </a:r>
            <a:r>
              <a:rPr lang="en-US" b="1"/>
              <a:t>string</a:t>
            </a:r>
            <a:r>
              <a:rPr lang="en-US"/>
              <a:t> </a:t>
            </a:r>
            <a:r>
              <a:rPr lang="en-US" b="1"/>
              <a:t>compression</a:t>
            </a:r>
            <a:r>
              <a:rPr lang="en-US"/>
              <a:t> algorithm that recursively </a:t>
            </a:r>
            <a:r>
              <a:rPr lang="en-US" b="1"/>
              <a:t>replaces</a:t>
            </a:r>
            <a:r>
              <a:rPr lang="en-US"/>
              <a:t> </a:t>
            </a:r>
            <a:r>
              <a:rPr lang="en-US" b="1"/>
              <a:t>repeated</a:t>
            </a:r>
            <a:r>
              <a:rPr lang="en-US"/>
              <a:t> </a:t>
            </a:r>
            <a:r>
              <a:rPr lang="en-US" b="1"/>
              <a:t>substrings</a:t>
            </a:r>
            <a:r>
              <a:rPr lang="en-US"/>
              <a:t> </a:t>
            </a:r>
            <a:r>
              <a:rPr lang="en-US" b="1"/>
              <a:t>with</a:t>
            </a:r>
            <a:r>
              <a:rPr lang="en-US"/>
              <a:t> </a:t>
            </a:r>
            <a:r>
              <a:rPr lang="en-US" b="1"/>
              <a:t>grammatical</a:t>
            </a:r>
            <a:r>
              <a:rPr lang="en-US"/>
              <a:t> </a:t>
            </a:r>
            <a:r>
              <a:rPr lang="en-US" b="1"/>
              <a:t>rules</a:t>
            </a:r>
            <a:r>
              <a:rPr lang="en-US"/>
              <a:t> in </a:t>
            </a:r>
            <a:r>
              <a:rPr lang="en-US" b="1"/>
              <a:t>linear</a:t>
            </a:r>
            <a:r>
              <a:rPr lang="en-US"/>
              <a:t> </a:t>
            </a:r>
            <a:r>
              <a:rPr lang="en-US" b="1"/>
              <a:t>time</a:t>
            </a:r>
            <a:r>
              <a:rPr lang="en-US"/>
              <a:t> and </a:t>
            </a:r>
            <a:r>
              <a:rPr lang="en-US" b="1"/>
              <a:t>space</a:t>
            </a:r>
            <a:r>
              <a:rPr lang="en-US"/>
              <a:t>.</a:t>
            </a:r>
            <a:br>
              <a:rPr lang="en-US"/>
            </a:br>
            <a:r>
              <a:rPr lang="en-US"/>
              <a:t>Each </a:t>
            </a:r>
            <a:r>
              <a:rPr lang="en-US" b="1"/>
              <a:t>expanded</a:t>
            </a:r>
            <a:r>
              <a:rPr lang="en-US"/>
              <a:t> </a:t>
            </a:r>
            <a:r>
              <a:rPr lang="en-US" b="1"/>
              <a:t>rule</a:t>
            </a:r>
            <a:r>
              <a:rPr lang="en-US"/>
              <a:t> becomes a </a:t>
            </a:r>
            <a:r>
              <a:rPr lang="en-US" b="1"/>
              <a:t>repeated</a:t>
            </a:r>
            <a:r>
              <a:rPr lang="en-US"/>
              <a:t> </a:t>
            </a:r>
            <a:r>
              <a:rPr lang="en-US" b="1"/>
              <a:t>word</a:t>
            </a:r>
            <a:br>
              <a:rPr lang="en-US"/>
            </a:br>
            <a:r>
              <a:rPr lang="en-US" b="1"/>
              <a:t>subsequence</a:t>
            </a:r>
            <a:r>
              <a:rPr lang="en-US"/>
              <a:t> of the input.</a:t>
            </a:r>
            <a:br>
              <a:rPr lang="en-US"/>
            </a:br>
            <a:endParaRPr lang="en-US"/>
          </a:p>
          <a:p>
            <a:pPr marL="342900" indent="-342900">
              <a:buFont typeface="+mj-lt"/>
              <a:buAutoNum type="arabicParenR"/>
            </a:pPr>
            <a:r>
              <a:rPr lang="en-US"/>
              <a:t>At the end, those time series </a:t>
            </a:r>
            <a:r>
              <a:rPr lang="en-US" b="1"/>
              <a:t>subsequences</a:t>
            </a:r>
            <a:r>
              <a:rPr lang="en-US"/>
              <a:t> are</a:t>
            </a:r>
            <a:br>
              <a:rPr lang="en-US"/>
            </a:br>
            <a:r>
              <a:rPr lang="en-US"/>
              <a:t>the </a:t>
            </a:r>
            <a:r>
              <a:rPr lang="en-US" b="1"/>
              <a:t>discovered approximate</a:t>
            </a:r>
            <a:r>
              <a:rPr lang="en-US"/>
              <a:t> </a:t>
            </a:r>
            <a:r>
              <a:rPr lang="en-US" b="1"/>
              <a:t>motifs</a:t>
            </a:r>
            <a:r>
              <a:rPr lang="en-US"/>
              <a:t>.</a:t>
            </a:r>
          </a:p>
        </p:txBody>
      </p:sp>
      <p:pic>
        <p:nvPicPr>
          <p:cNvPr id="1026" name="Picture 2" descr="SAX plot and plot.ts on same graph - Stack Overflow">
            <a:extLst>
              <a:ext uri="{FF2B5EF4-FFF2-40B4-BE49-F238E27FC236}">
                <a16:creationId xmlns:a16="http://schemas.microsoft.com/office/drawing/2014/main" id="{3005FEC7-55EE-46B4-A685-234A76E5A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30" y="2784351"/>
            <a:ext cx="2497970" cy="105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179DC9-2CA0-49D1-BFCD-83C724DAB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14690"/>
            <a:ext cx="5037923" cy="132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1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74074"/>
            <a:ext cx="5944862" cy="574318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3600"/>
              <a:t>Discovery class-</a:t>
            </a:r>
            <a:r>
              <a:rPr lang="it-IT" sz="3600" err="1"/>
              <a:t>specific</a:t>
            </a:r>
            <a:r>
              <a:rPr lang="it-IT" sz="3600"/>
              <a:t> </a:t>
            </a:r>
            <a:r>
              <a:rPr lang="it-IT" sz="3600" err="1"/>
              <a:t>shapelets</a:t>
            </a:r>
            <a:endParaRPr lang="it-IT" sz="36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8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333FC50-7140-46F4-9620-FAB8175D1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13" y="2089928"/>
            <a:ext cx="7963108" cy="160024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1ED7A6A-FCC2-44DE-8049-8010B5845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13" y="5299803"/>
            <a:ext cx="2035682" cy="5497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E906E3C-02BC-4DAF-9753-2FD847AE2741}"/>
                  </a:ext>
                </a:extLst>
              </p:cNvPr>
              <p:cNvSpPr txBox="1"/>
              <p:nvPr/>
            </p:nvSpPr>
            <p:spPr>
              <a:xfrm>
                <a:off x="5227285" y="4077853"/>
                <a:ext cx="5661614" cy="377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𝑐𝑒𝑛𝑡𝑟𝑜𝑖𝑑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𝐷𝑖𝑠</m:t>
                                </m:r>
                                <m:d>
                                  <m:d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t-I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14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it-IT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/>
                  <a:t>, where A is a set of patterns.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E906E3C-02BC-4DAF-9753-2FD847AE2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285" y="4077853"/>
                <a:ext cx="5661614" cy="377989"/>
              </a:xfrm>
              <a:prstGeom prst="rect">
                <a:avLst/>
              </a:prstGeom>
              <a:blipFill>
                <a:blip r:embed="rId5"/>
                <a:stretch>
                  <a:fillRect t="-67742" b="-12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D27C35F-368A-4B3F-9792-16EEA9EC3333}"/>
                  </a:ext>
                </a:extLst>
              </p:cNvPr>
              <p:cNvSpPr txBox="1"/>
              <p:nvPr/>
            </p:nvSpPr>
            <p:spPr>
              <a:xfrm>
                <a:off x="4110908" y="4652896"/>
                <a:ext cx="2973501" cy="521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𝑐𝑙𝑜𝑠𝑒𝑛𝑒𝑠𝑠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̅"/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𝐷𝑖𝑠</m:t>
                              </m:r>
                            </m:e>
                          </m:acc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D27C35F-368A-4B3F-9792-16EEA9EC3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908" y="4652896"/>
                <a:ext cx="2973501" cy="521681"/>
              </a:xfrm>
              <a:prstGeom prst="rect">
                <a:avLst/>
              </a:prstGeom>
              <a:blipFill>
                <a:blip r:embed="rId6"/>
                <a:stretch>
                  <a:fillRect l="-410" t="-144186" r="-17008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5855DE2-89BF-4404-8303-F3F3B74E07BD}"/>
                  </a:ext>
                </a:extLst>
              </p:cNvPr>
              <p:cNvSpPr txBox="1"/>
              <p:nvPr/>
            </p:nvSpPr>
            <p:spPr>
              <a:xfrm>
                <a:off x="7458887" y="4591154"/>
                <a:ext cx="3975832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𝐷𝑖𝑠</m:t>
                          </m:r>
                        </m:e>
                      </m:acc>
                      <m:d>
                        <m:d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9"/>
                                    </m:rP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9"/>
                                    </m:rP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  <m:sup/>
                            <m:e>
                              <m:rad>
                                <m:radPr>
                                  <m:degHide m:val="on"/>
                                  <m:ctrlP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𝐷𝑖𝑠</m:t>
                                  </m:r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t-IT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rad>
                            </m:e>
                          </m:nary>
                        </m:num>
                        <m:den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it-IT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9"/>
                                    </m:r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it-IT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  <m:sup/>
                            <m:e>
                              <m:rad>
                                <m:radPr>
                                  <m:degHide m:val="on"/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𝐷𝑖𝑠</m:t>
                                  </m:r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rad>
                            </m:e>
                          </m:nary>
                        </m:num>
                        <m:den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it-IT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5855DE2-89BF-4404-8303-F3F3B74E0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887" y="4591154"/>
                <a:ext cx="3975832" cy="538609"/>
              </a:xfrm>
              <a:prstGeom prst="rect">
                <a:avLst/>
              </a:prstGeom>
              <a:blipFill>
                <a:blip r:embed="rId7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magine 19">
            <a:extLst>
              <a:ext uri="{FF2B5EF4-FFF2-40B4-BE49-F238E27FC236}">
                <a16:creationId xmlns:a16="http://schemas.microsoft.com/office/drawing/2014/main" id="{2BC97DD8-07B9-4EC2-AF2B-A1AF8A369F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2214" y="3690170"/>
            <a:ext cx="3184155" cy="71847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D9D9A54-1B98-4066-8EB1-DDFE43A2D8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0382" y="4405790"/>
            <a:ext cx="2906562" cy="908981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428F254-86C7-4903-AD09-8C243A1D4329}"/>
              </a:ext>
            </a:extLst>
          </p:cNvPr>
          <p:cNvSpPr txBox="1"/>
          <p:nvPr/>
        </p:nvSpPr>
        <p:spPr>
          <a:xfrm>
            <a:off x="4409432" y="4148065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/>
              <a:t>K-</a:t>
            </a:r>
            <a:r>
              <a:rPr lang="it-IT" sz="1400" b="1" err="1"/>
              <a:t>means</a:t>
            </a:r>
            <a:endParaRPr lang="en-US" sz="1400" b="1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495B68D-B8FC-4397-9CCD-06636BC98E3B}"/>
              </a:ext>
            </a:extLst>
          </p:cNvPr>
          <p:cNvSpPr txBox="1"/>
          <p:nvPr/>
        </p:nvSpPr>
        <p:spPr>
          <a:xfrm>
            <a:off x="4080013" y="5260706"/>
            <a:ext cx="44938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The </a:t>
            </a:r>
            <a:r>
              <a:rPr lang="en-US" sz="1400" b="1"/>
              <a:t>higher</a:t>
            </a:r>
            <a:r>
              <a:rPr lang="en-US" sz="1400"/>
              <a:t> the </a:t>
            </a:r>
            <a:r>
              <a:rPr lang="en-US" sz="1400" b="1"/>
              <a:t>closeness</a:t>
            </a:r>
            <a:r>
              <a:rPr lang="en-US" sz="1400"/>
              <a:t> is, the more the </a:t>
            </a:r>
            <a:r>
              <a:rPr lang="en-US" sz="1400" b="1"/>
              <a:t>selected</a:t>
            </a:r>
            <a:r>
              <a:rPr lang="en-US" sz="1400"/>
              <a:t> </a:t>
            </a:r>
            <a:r>
              <a:rPr lang="en-US" sz="1400" b="1"/>
              <a:t>motifs</a:t>
            </a:r>
            <a:r>
              <a:rPr lang="en-US" sz="1400"/>
              <a:t> can </a:t>
            </a:r>
            <a:r>
              <a:rPr lang="en-US" sz="1400" b="1"/>
              <a:t>differentiate</a:t>
            </a:r>
            <a:r>
              <a:rPr lang="en-US" sz="1400"/>
              <a:t> the </a:t>
            </a:r>
            <a:r>
              <a:rPr lang="en-US" sz="1400" b="1"/>
              <a:t>same</a:t>
            </a:r>
            <a:r>
              <a:rPr lang="en-US" sz="1400"/>
              <a:t> </a:t>
            </a:r>
            <a:r>
              <a:rPr lang="en-US" sz="1400" b="1"/>
              <a:t>category</a:t>
            </a:r>
            <a:r>
              <a:rPr lang="en-US" sz="1400"/>
              <a:t> with others on average.</a:t>
            </a:r>
          </a:p>
        </p:txBody>
      </p:sp>
    </p:spTree>
    <p:extLst>
      <p:ext uri="{BB962C8B-B14F-4D97-AF65-F5344CB8AC3E}">
        <p14:creationId xmlns:p14="http://schemas.microsoft.com/office/powerpoint/2010/main" val="357900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3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466DE26-8482-4C08-BA1E-C228D2B3B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/>
              <a:t>Learning</a:t>
            </a:r>
            <a:endParaRPr lang="en-US" b="1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BBC18A-6880-4287-8F2B-3ECA0620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9</a:t>
            </a:fld>
            <a:endParaRPr lang="it-IT" noProof="0">
              <a:latin typeface="+mn-lt"/>
            </a:endParaRPr>
          </a:p>
        </p:txBody>
      </p:sp>
      <p:pic>
        <p:nvPicPr>
          <p:cNvPr id="6" name="Elemento grafico 5" descr="Testa con ingranaggi contorno">
            <a:extLst>
              <a:ext uri="{FF2B5EF4-FFF2-40B4-BE49-F238E27FC236}">
                <a16:creationId xmlns:a16="http://schemas.microsoft.com/office/drawing/2014/main" id="{C6DCD4FF-F423-49FB-8C41-B7D336248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3368" y="3556179"/>
            <a:ext cx="1945264" cy="194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81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16c05727-aa75-4e4a-9b5f-8a80a1165891"/>
    <ds:schemaRef ds:uri="http://purl.org/dc/dcmitype/"/>
    <ds:schemaRef ds:uri="http://purl.org/dc/terms/"/>
    <ds:schemaRef ds:uri="71af3243-3dd4-4a8d-8c0d-dd76da1f02a5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0</TotalTime>
  <Words>1666</Words>
  <Application>Microsoft Office PowerPoint</Application>
  <PresentationFormat>Widescreen</PresentationFormat>
  <Paragraphs>127</Paragraphs>
  <Slides>23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Garamond</vt:lpstr>
      <vt:lpstr>Times New Roman</vt:lpstr>
      <vt:lpstr>Wingdings</vt:lpstr>
      <vt:lpstr>Organico</vt:lpstr>
      <vt:lpstr>Efficient class-specific shapelets learning for interpretable time series classification</vt:lpstr>
      <vt:lpstr>Main sections</vt:lpstr>
      <vt:lpstr>Introduction</vt:lpstr>
      <vt:lpstr>The study</vt:lpstr>
      <vt:lpstr>Some definitions</vt:lpstr>
      <vt:lpstr>Shapelet candidate method</vt:lpstr>
      <vt:lpstr>Approximate motif discovery</vt:lpstr>
      <vt:lpstr>Discovery class-specific shapelets</vt:lpstr>
      <vt:lpstr>Learning</vt:lpstr>
      <vt:lpstr>Class-specific shapelets learning approach</vt:lpstr>
      <vt:lpstr>Model architecture</vt:lpstr>
      <vt:lpstr>Learning (1)</vt:lpstr>
      <vt:lpstr>Learning (2)</vt:lpstr>
      <vt:lpstr>The full method</vt:lpstr>
      <vt:lpstr>Presentazione standard di PowerPoint</vt:lpstr>
      <vt:lpstr>Evaluation setup</vt:lpstr>
      <vt:lpstr>Efficiency evaluation (running time)</vt:lpstr>
      <vt:lpstr>Efficiency evaluation (shapelets)</vt:lpstr>
      <vt:lpstr>Classification accuracy (standard classifiers)</vt:lpstr>
      <vt:lpstr>Classification accuracy (state-of-the-art classifiers)</vt:lpstr>
      <vt:lpstr>Brief view on the model interpretability</vt:lpstr>
      <vt:lpstr>Conclusions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classification</dc:title>
  <dc:creator>Niko Dalla Noce</dc:creator>
  <cp:lastModifiedBy>Alessandro Ristori</cp:lastModifiedBy>
  <cp:revision>2</cp:revision>
  <dcterms:created xsi:type="dcterms:W3CDTF">2021-12-15T13:45:48Z</dcterms:created>
  <dcterms:modified xsi:type="dcterms:W3CDTF">2021-12-18T20:57:33Z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