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24"/>
  </p:notesMasterIdLst>
  <p:handoutMasterIdLst>
    <p:handoutMasterId r:id="rId25"/>
  </p:handoutMasterIdLst>
  <p:sldIdLst>
    <p:sldId id="403" r:id="rId5"/>
    <p:sldId id="414" r:id="rId6"/>
    <p:sldId id="409" r:id="rId7"/>
    <p:sldId id="410" r:id="rId8"/>
    <p:sldId id="402" r:id="rId9"/>
    <p:sldId id="418" r:id="rId10"/>
    <p:sldId id="416" r:id="rId11"/>
    <p:sldId id="404" r:id="rId12"/>
    <p:sldId id="412" r:id="rId13"/>
    <p:sldId id="411" r:id="rId14"/>
    <p:sldId id="413" r:id="rId15"/>
    <p:sldId id="417" r:id="rId16"/>
    <p:sldId id="419" r:id="rId17"/>
    <p:sldId id="408" r:id="rId18"/>
    <p:sldId id="420" r:id="rId19"/>
    <p:sldId id="415" r:id="rId20"/>
    <p:sldId id="405" r:id="rId21"/>
    <p:sldId id="406" r:id="rId22"/>
    <p:sldId id="407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BE85-D52A-4752-9500-203563633B68}" v="6070" dt="2022-12-06T11:03:07.775"/>
    <p1510:client id="{DBB06620-57D0-4D62-A23A-FC310E45C3D1}" v="1088" dt="2022-12-05T21:50:56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DC8D07-10E9-4F48-8326-E2804C7777DD}" type="datetime1">
              <a:rPr lang="it-IT" smtClean="0"/>
              <a:t>12/12/2022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FE4B4-C36C-4147-9AB7-0B9E5B04D9E8}" type="datetime1">
              <a:rPr lang="it-IT" smtClean="0"/>
              <a:pPr/>
              <a:t>12/12/2022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618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09E0-17FB-4DF0-AD2A-0D3AC0F56A1D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emento gra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A3ED66-A05E-4361-B644-463AFE3AB39F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7085FB-17AC-4B9C-8F25-2B389B60C23F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PokeBOT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emento gra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9E331-1B87-47E1-A653-34F51B5FD1FE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PokeBOT</a:t>
            </a:r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immagin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22D16-6992-4AE5-9B0A-E27C1D3998EA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5" name="Segnaposto contenut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6" y="625595"/>
            <a:ext cx="10515600" cy="687819"/>
          </a:xfrm>
        </p:spPr>
        <p:txBody>
          <a:bodyPr rtlCol="0"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</a:lstStyle>
          <a:p>
            <a:pPr rtl="0"/>
            <a:r>
              <a:rPr lang="it-IT" noProof="0"/>
              <a:t>Fare clic per modificare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13066"/>
            <a:ext cx="10515600" cy="441933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274CB4-4EAB-4AA3-8A11-8B1D565A8D58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emento gra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035C3-D2DF-4854-97BC-CBA2335DBB57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immagin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5" name="Segnaposto immagin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2946F-52C2-4794-BDA7-6BBE4581437E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2" name="Segnaposto tes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3" name="Segnaposto tes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5" name="Segnaposto tes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7" name="Segnaposto tes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9" name="Segnaposto tes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70" name="Segnaposto tes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F4806-1B58-4940-92F1-1CF6EB624EEF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5CA04-00D5-4C07-820D-DD049408F1E4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81FE07-BF0B-4753-AAD3-CC019215A2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transition>
    <p:fade thruBlk="1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2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29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png"/><Relationship Id="rId7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30.svg"/><Relationship Id="rId9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2.png"/><Relationship Id="rId7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nikodallanoce/PokeBOT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8043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hsahovic/poke-env" TargetMode="External"/><Relationship Id="rId5" Type="http://schemas.openxmlformats.org/officeDocument/2006/relationships/hyperlink" Target="https://github.com/RemptonGames/Pokemon-Showdown-Agent" TargetMode="External"/><Relationship Id="rId4" Type="http://schemas.openxmlformats.org/officeDocument/2006/relationships/hyperlink" Target="https://github.com/pmariglia/showdow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8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D21263-CF7D-1995-9729-3F335D0B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4F74F4-0731-46EE-BCE0-8A56E286B16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A616C-DC3A-692E-A12E-F387A6D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873F74-0533-2CA4-F8DD-8BD27402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</a:t>
            </a:fld>
            <a:endParaRPr lang="it-IT" noProof="0"/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93BCA7D6-270D-5868-8036-29BC63403615}"/>
              </a:ext>
            </a:extLst>
          </p:cNvPr>
          <p:cNvSpPr txBox="1">
            <a:spLocks/>
          </p:cNvSpPr>
          <p:nvPr/>
        </p:nvSpPr>
        <p:spPr>
          <a:xfrm>
            <a:off x="1826060" y="3093802"/>
            <a:ext cx="3892681" cy="5002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>
                <a:solidFill>
                  <a:schemeClr val="bg1">
                    <a:lumMod val="95000"/>
                  </a:schemeClr>
                </a:solidFill>
              </a:rPr>
              <a:t>a              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</a:rPr>
              <a:t>battle</a:t>
            </a:r>
            <a:r>
              <a:rPr lang="it-IT" sz="2800">
                <a:solidFill>
                  <a:schemeClr val="bg1">
                    <a:lumMod val="95000"/>
                  </a:schemeClr>
                </a:solidFill>
              </a:rPr>
              <a:t> BOT</a:t>
            </a:r>
          </a:p>
        </p:txBody>
      </p:sp>
      <p:pic>
        <p:nvPicPr>
          <p:cNvPr id="1026" name="Picture 2" descr="Pokémon - Pokémon Central Wiki">
            <a:extLst>
              <a:ext uri="{FF2B5EF4-FFF2-40B4-BE49-F238E27FC236}">
                <a16:creationId xmlns:a16="http://schemas.microsoft.com/office/drawing/2014/main" id="{54710D06-72AE-20A7-BB26-05ED5825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56" y="3085706"/>
            <a:ext cx="1088847" cy="40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olo 4">
            <a:extLst>
              <a:ext uri="{FF2B5EF4-FFF2-40B4-BE49-F238E27FC236}">
                <a16:creationId xmlns:a16="http://schemas.microsoft.com/office/drawing/2014/main" id="{9478CC01-9841-8DBF-EB28-030F324B2385}"/>
              </a:ext>
            </a:extLst>
          </p:cNvPr>
          <p:cNvSpPr txBox="1">
            <a:spLocks/>
          </p:cNvSpPr>
          <p:nvPr/>
        </p:nvSpPr>
        <p:spPr>
          <a:xfrm>
            <a:off x="2127565" y="2432623"/>
            <a:ext cx="3289673" cy="6683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err="1">
                <a:solidFill>
                  <a:schemeClr val="bg1">
                    <a:lumMod val="95000"/>
                  </a:schemeClr>
                </a:solidFill>
              </a:rPr>
              <a:t>PokéBOT</a:t>
            </a:r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1AA4E5B-3EEF-D0DD-4899-964AE7936F31}"/>
              </a:ext>
            </a:extLst>
          </p:cNvPr>
          <p:cNvSpPr txBox="1"/>
          <p:nvPr/>
        </p:nvSpPr>
        <p:spPr>
          <a:xfrm>
            <a:off x="2335159" y="3791255"/>
            <a:ext cx="249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Artificial Intelligence Fundamentals project, </a:t>
            </a:r>
            <a:r>
              <a:rPr lang="en-US" sz="1600" err="1">
                <a:solidFill>
                  <a:schemeClr val="bg1">
                    <a:lumMod val="95000"/>
                  </a:schemeClr>
                </a:solidFill>
              </a:rPr>
              <a:t>a.y</a:t>
            </a:r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. 2022/2023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B30E1362-9D92-2B5A-442B-8FE148DED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09" y="2252839"/>
            <a:ext cx="2492520" cy="1665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9956B7FE-DC45-954A-21C1-82CE1789B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25" b="89844" l="5505" r="94495">
                        <a14:foregroundMark x1="52294" y1="8594" x2="19266" y2="9375"/>
                        <a14:foregroundMark x1="23853" y1="3125" x2="53211" y2="5469"/>
                        <a14:foregroundMark x1="13761" y1="17969" x2="7339" y2="32031"/>
                        <a14:foregroundMark x1="83486" y1="38281" x2="88073" y2="42188"/>
                        <a14:foregroundMark x1="87156" y1="41406" x2="91743" y2="32031"/>
                        <a14:foregroundMark x1="92661" y1="38281" x2="94495" y2="33594"/>
                        <a14:foregroundMark x1="43021" y1="89844" x2="53211" y2="89844"/>
                        <a14:backgroundMark x1="4587" y1="61719" x2="21101" y2="84375"/>
                        <a14:backgroundMark x1="26606" y1="96875" x2="18349" y2="86719"/>
                        <a14:backgroundMark x1="22018" y1="90625" x2="26606" y2="99219"/>
                        <a14:backgroundMark x1="22936" y1="92188" x2="14679" y2="85938"/>
                        <a14:backgroundMark x1="26606" y1="96875" x2="10092" y2="85156"/>
                        <a14:backgroundMark x1="31193" y1="94531" x2="16514" y2="87500"/>
                        <a14:backgroundMark x1="15596" y1="92969" x2="19266" y2="9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53696" y="2554658"/>
            <a:ext cx="315250" cy="370202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3A5DA546-3E81-8F57-3C61-BD956817A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8913" l="4348" r="90000">
                        <a14:foregroundMark x1="53696" y1="37609" x2="57174" y2="40870"/>
                        <a14:foregroundMark x1="58913" y1="42174" x2="30766" y2="27162"/>
                        <a14:foregroundMark x1="33478" y1="28478" x2="18043" y2="29565"/>
                        <a14:foregroundMark x1="37174" y1="27609" x2="56185" y2="34711"/>
                        <a14:foregroundMark x1="26522" y1="90217" x2="60716" y2="94989"/>
                        <a14:foregroundMark x1="60803" y1="94832" x2="28043" y2="88478"/>
                        <a14:foregroundMark x1="56087" y1="94783" x2="32826" y2="93913"/>
                        <a14:foregroundMark x1="33696" y1="96304" x2="58913" y2="99130"/>
                        <a14:foregroundMark x1="51304" y1="51957" x2="39783" y2="53261"/>
                        <a14:foregroundMark x1="66739" y1="48913" x2="68913" y2="50652"/>
                        <a14:foregroundMark x1="28043" y1="52174" x2="13913" y2="55652"/>
                        <a14:foregroundMark x1="28696" y1="62609" x2="22609" y2="58043"/>
                        <a14:foregroundMark x1="13913" y1="46087" x2="14565" y2="50870"/>
                        <a14:foregroundMark x1="68043" y1="77174" x2="68043" y2="70870"/>
                        <a14:foregroundMark x1="56304" y1="38913" x2="60435" y2="37174"/>
                        <a14:foregroundMark x1="59130" y1="36304" x2="61602" y2="36834"/>
                        <a14:foregroundMark x1="48913" y1="52391" x2="58913" y2="50000"/>
                        <a14:foregroundMark x1="13043" y1="55870" x2="13043" y2="58043"/>
                        <a14:foregroundMark x1="13478" y1="56522" x2="13261" y2="55652"/>
                        <a14:foregroundMark x1="11087" y1="54783" x2="4348" y2="55435"/>
                        <a14:backgroundMark x1="11087" y1="32391" x2="19266" y2="31400"/>
                        <a14:backgroundMark x1="68767" y1="43501" x2="69348" y2="43913"/>
                        <a14:backgroundMark x1="66800" y1="33638" x2="62826" y2="17609"/>
                        <a14:backgroundMark x1="69348" y1="43913" x2="69185" y2="43256"/>
                        <a14:backgroundMark x1="62826" y1="17609" x2="36739" y2="13478"/>
                        <a14:backgroundMark x1="36739" y1="13478" x2="11739" y2="21304"/>
                        <a14:backgroundMark x1="11739" y1="21304" x2="11522" y2="31957"/>
                        <a14:backgroundMark x1="73261" y1="42609" x2="76304" y2="61087"/>
                        <a14:backgroundMark x1="71177" y1="48623" x2="76087" y2="61087"/>
                        <a14:backgroundMark x1="73478" y1="57174" x2="78478" y2="74783"/>
                        <a14:backgroundMark x1="60217" y1="25435" x2="16522" y2="22391"/>
                        <a14:backgroundMark x1="66775" y1="40281" x2="69783" y2="43913"/>
                        <a14:backgroundMark x1="58261" y1="30000" x2="61239" y2="33596"/>
                        <a14:backgroundMark x1="76522" y1="76087" x2="63696" y2="99130"/>
                        <a14:backgroundMark x1="63696" y1="99130" x2="78043" y2="93261"/>
                        <a14:backgroundMark x1="65000" y1="29783" x2="66957" y2="36304"/>
                        <a14:backgroundMark x1="66739" y1="35217" x2="71957" y2="40217"/>
                        <a14:backgroundMark x1="65435" y1="33043" x2="67609" y2="419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12082" flipH="1">
            <a:off x="7871021" y="2425713"/>
            <a:ext cx="483478" cy="46730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C431CA6B-DB19-EEEF-75C2-022F166ACF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82" b="92941" l="9945" r="89779">
                        <a14:foregroundMark x1="39779" y1="82353" x2="27901" y2="79294"/>
                        <a14:foregroundMark x1="28177" y1="84941" x2="22376" y2="81176"/>
                        <a14:foregroundMark x1="28729" y1="88941" x2="40331" y2="92941"/>
                        <a14:foregroundMark x1="37845" y1="75529" x2="53039" y2="72000"/>
                        <a14:foregroundMark x1="47514" y1="76235" x2="40608" y2="78588"/>
                        <a14:foregroundMark x1="45580" y1="73882" x2="40608" y2="74353"/>
                        <a14:foregroundMark x1="45580" y1="63765" x2="53867" y2="72000"/>
                        <a14:foregroundMark x1="40608" y1="77412" x2="41989" y2="82118"/>
                        <a14:backgroundMark x1="11326" y1="35765" x2="58564" y2="26353"/>
                        <a14:backgroundMark x1="58564" y1="26353" x2="23757" y2="6588"/>
                        <a14:backgroundMark x1="23757" y1="6588" x2="10773" y2="32941"/>
                        <a14:backgroundMark x1="53591" y1="24235" x2="76243" y2="17882"/>
                        <a14:backgroundMark x1="59392" y1="28000" x2="59116" y2="28471"/>
                        <a14:backgroundMark x1="59945" y1="31059" x2="62431" y2="33882"/>
                        <a14:backgroundMark x1="59945" y1="31529" x2="70718" y2="57647"/>
                        <a14:backgroundMark x1="77624" y1="65647" x2="62155" y2="93412"/>
                        <a14:backgroundMark x1="74033" y1="49412" x2="76243" y2="52235"/>
                        <a14:backgroundMark x1="83702" y1="58118" x2="76243" y2="59294"/>
                        <a14:backgroundMark x1="74309" y1="62118" x2="78729" y2="51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63961" y="2393867"/>
            <a:ext cx="508867" cy="59742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4837B3-DC9C-2375-61F9-13D7D1671387}"/>
              </a:ext>
            </a:extLst>
          </p:cNvPr>
          <p:cNvSpPr txBox="1"/>
          <p:nvPr/>
        </p:nvSpPr>
        <p:spPr>
          <a:xfrm>
            <a:off x="6846627" y="4207049"/>
            <a:ext cx="3099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Elite Three:</a:t>
            </a:r>
            <a:br>
              <a:rPr lang="en-US" sz="1600"/>
            </a:br>
            <a:endParaRPr lang="en-US" sz="1600"/>
          </a:p>
          <a:p>
            <a:pPr marL="342900" indent="-342900">
              <a:buBlip>
                <a:blip r:embed="rId11"/>
              </a:buBlip>
            </a:pPr>
            <a:r>
              <a:rPr lang="en-US" sz="1600"/>
              <a:t>Niko Dalla Noce</a:t>
            </a:r>
          </a:p>
          <a:p>
            <a:pPr marL="342900" indent="-342900">
              <a:buBlip>
                <a:blip r:embed="rId11"/>
              </a:buBlip>
            </a:pPr>
            <a:r>
              <a:rPr lang="en-US" sz="1600"/>
              <a:t>Giuseppe Lombardi</a:t>
            </a:r>
          </a:p>
          <a:p>
            <a:pPr marL="342900" indent="-342900">
              <a:buBlip>
                <a:blip r:embed="rId11"/>
              </a:buBlip>
            </a:pPr>
            <a:r>
              <a:rPr lang="en-US" sz="1600"/>
              <a:t>Alessandro Ristori</a:t>
            </a:r>
          </a:p>
        </p:txBody>
      </p:sp>
    </p:spTree>
    <p:extLst>
      <p:ext uri="{BB962C8B-B14F-4D97-AF65-F5344CB8AC3E}">
        <p14:creationId xmlns:p14="http://schemas.microsoft.com/office/powerpoint/2010/main" val="130785253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7" y="625595"/>
            <a:ext cx="3671454" cy="687819"/>
          </a:xfrm>
        </p:spPr>
        <p:txBody>
          <a:bodyPr>
            <a:normAutofit/>
          </a:bodyPr>
          <a:lstStyle/>
          <a:p>
            <a:r>
              <a:rPr lang="it-IT"/>
              <a:t>A minimax </a:t>
            </a:r>
            <a:r>
              <a:rPr lang="it-IT" err="1"/>
              <a:t>node</a:t>
            </a:r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C853E7DF-29E4-ABF7-3E97-8A3208D3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16" y="1513065"/>
            <a:ext cx="10515600" cy="5208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err="1"/>
              <a:t>Relevant</a:t>
            </a:r>
            <a:r>
              <a:rPr lang="it-IT" sz="2000" b="1"/>
              <a:t> </a:t>
            </a:r>
            <a:r>
              <a:rPr lang="it-IT" sz="2000" b="1" err="1"/>
              <a:t>informations</a:t>
            </a:r>
            <a:r>
              <a:rPr lang="it-IT" sz="2000" b="1"/>
              <a:t> </a:t>
            </a:r>
            <a:r>
              <a:rPr lang="it-IT" sz="2000"/>
              <a:t>to</a:t>
            </a:r>
            <a:r>
              <a:rPr lang="it-IT" sz="2000" b="1"/>
              <a:t> store:</a:t>
            </a:r>
            <a:br>
              <a:rPr lang="it-IT" sz="2000" b="1"/>
            </a:br>
            <a:endParaRPr lang="it-IT" sz="2000" b="1"/>
          </a:p>
          <a:p>
            <a:pPr lvl="1">
              <a:buBlip>
                <a:blip r:embed="rId2"/>
              </a:buBlip>
            </a:pPr>
            <a:r>
              <a:rPr lang="it-IT" sz="1800" b="1" err="1"/>
              <a:t>Our</a:t>
            </a:r>
            <a:r>
              <a:rPr lang="it-IT" sz="1800" b="1"/>
              <a:t> team:</a:t>
            </a:r>
            <a:br>
              <a:rPr lang="it-IT" sz="1800" b="1"/>
            </a:br>
            <a:endParaRPr lang="it-IT" sz="1800" b="1"/>
          </a:p>
          <a:p>
            <a:pPr lvl="1">
              <a:buBlip>
                <a:blip r:embed="rId2"/>
              </a:buBlip>
            </a:pPr>
            <a:r>
              <a:rPr lang="it-IT" sz="1800" b="1" err="1"/>
              <a:t>Opponent’s</a:t>
            </a:r>
            <a:r>
              <a:rPr lang="it-IT" sz="1800" b="1"/>
              <a:t> team:</a:t>
            </a:r>
            <a:br>
              <a:rPr lang="it-IT" sz="1800" b="1"/>
            </a:br>
            <a:endParaRPr lang="it-IT" sz="1800" b="1"/>
          </a:p>
          <a:p>
            <a:pPr lvl="1">
              <a:buBlip>
                <a:blip r:embed="rId2"/>
              </a:buBlip>
            </a:pPr>
            <a:r>
              <a:rPr lang="it-IT" sz="1800" b="1" err="1"/>
              <a:t>Weather</a:t>
            </a:r>
            <a:r>
              <a:rPr lang="it-IT" sz="1800" b="1"/>
              <a:t> </a:t>
            </a:r>
            <a:r>
              <a:rPr lang="it-IT" sz="1800" b="1" err="1"/>
              <a:t>conditions</a:t>
            </a:r>
            <a:r>
              <a:rPr lang="it-IT" sz="1800" b="1"/>
              <a:t>:</a:t>
            </a:r>
            <a:br>
              <a:rPr lang="it-IT" sz="1800" b="1"/>
            </a:br>
            <a:br>
              <a:rPr lang="it-IT" sz="1800" b="1"/>
            </a:br>
            <a:br>
              <a:rPr lang="it-IT" sz="1800"/>
            </a:br>
            <a:endParaRPr lang="it-IT" sz="1800"/>
          </a:p>
          <a:p>
            <a:pPr lvl="1">
              <a:buBlip>
                <a:blip r:embed="rId2"/>
              </a:buBlip>
            </a:pPr>
            <a:r>
              <a:rPr lang="it-IT" sz="1800" b="1"/>
              <a:t>Pokémon </a:t>
            </a:r>
            <a:r>
              <a:rPr lang="it-IT" sz="1800" b="1" err="1"/>
              <a:t>moves</a:t>
            </a:r>
            <a:r>
              <a:rPr lang="it-IT" sz="1800" b="1"/>
              <a:t>: </a:t>
            </a:r>
            <a:r>
              <a:rPr lang="it-IT" sz="1600"/>
              <a:t>surf, </a:t>
            </a:r>
            <a:r>
              <a:rPr lang="it-IT" sz="1600" err="1"/>
              <a:t>outrage</a:t>
            </a:r>
            <a:r>
              <a:rPr lang="it-IT" sz="1600"/>
              <a:t>, </a:t>
            </a:r>
            <a:r>
              <a:rPr lang="it-IT" sz="1600" err="1"/>
              <a:t>ice</a:t>
            </a:r>
            <a:r>
              <a:rPr lang="it-IT" sz="1600"/>
              <a:t> </a:t>
            </a:r>
            <a:r>
              <a:rPr lang="it-IT" sz="1600" err="1"/>
              <a:t>beam</a:t>
            </a:r>
            <a:r>
              <a:rPr lang="it-IT" sz="1600"/>
              <a:t>, </a:t>
            </a:r>
            <a:r>
              <a:rPr lang="it-IT" sz="1600" err="1"/>
              <a:t>earthquake</a:t>
            </a:r>
            <a:r>
              <a:rPr lang="it-IT" sz="1600"/>
              <a:t>, </a:t>
            </a:r>
            <a:r>
              <a:rPr lang="it-IT" sz="1600" err="1"/>
              <a:t>etc</a:t>
            </a:r>
            <a:br>
              <a:rPr lang="it-IT" sz="1600"/>
            </a:br>
            <a:endParaRPr lang="it-IT" sz="1600"/>
          </a:p>
          <a:p>
            <a:pPr lvl="1">
              <a:buBlip>
                <a:blip r:embed="rId2"/>
              </a:buBlip>
            </a:pPr>
            <a:r>
              <a:rPr lang="it-IT" sz="1800" b="1"/>
              <a:t>Pokémon </a:t>
            </a:r>
            <a:r>
              <a:rPr lang="it-IT" sz="1800" b="1" err="1"/>
              <a:t>statistics</a:t>
            </a:r>
            <a:r>
              <a:rPr lang="it-IT" sz="1800" b="1"/>
              <a:t>: </a:t>
            </a:r>
            <a:r>
              <a:rPr lang="it-IT" sz="1600"/>
              <a:t>hp, </a:t>
            </a:r>
            <a:r>
              <a:rPr lang="it-IT" sz="1600" err="1"/>
              <a:t>attack</a:t>
            </a:r>
            <a:r>
              <a:rPr lang="it-IT" sz="1600"/>
              <a:t>, special </a:t>
            </a:r>
            <a:r>
              <a:rPr lang="it-IT" sz="1600" err="1"/>
              <a:t>attack</a:t>
            </a:r>
            <a:r>
              <a:rPr lang="it-IT" sz="1600"/>
              <a:t>, </a:t>
            </a:r>
            <a:r>
              <a:rPr lang="it-IT" sz="1600" err="1"/>
              <a:t>defence</a:t>
            </a:r>
            <a:r>
              <a:rPr lang="it-IT" sz="1600"/>
              <a:t>, special </a:t>
            </a:r>
            <a:r>
              <a:rPr lang="it-IT" sz="1600" err="1"/>
              <a:t>defence</a:t>
            </a:r>
            <a:r>
              <a:rPr lang="it-IT" sz="1600"/>
              <a:t>, speed</a:t>
            </a:r>
            <a:br>
              <a:rPr lang="it-IT" sz="1600"/>
            </a:br>
            <a:endParaRPr lang="it-IT" sz="1600"/>
          </a:p>
          <a:p>
            <a:pPr lvl="1">
              <a:buBlip>
                <a:blip r:embed="rId2"/>
              </a:buBlip>
            </a:pPr>
            <a:r>
              <a:rPr lang="it-IT" sz="1800" b="1"/>
              <a:t>Pokémon </a:t>
            </a:r>
            <a:r>
              <a:rPr lang="it-IT" sz="1800" b="1" err="1"/>
              <a:t>boosts</a:t>
            </a:r>
            <a:r>
              <a:rPr lang="it-IT" sz="1800" b="1"/>
              <a:t>: </a:t>
            </a:r>
            <a:r>
              <a:rPr lang="it-IT" sz="1600" err="1"/>
              <a:t>how</a:t>
            </a:r>
            <a:r>
              <a:rPr lang="it-IT" sz="1600"/>
              <a:t> </a:t>
            </a:r>
            <a:r>
              <a:rPr lang="it-IT" sz="1600" err="1"/>
              <a:t>much</a:t>
            </a:r>
            <a:r>
              <a:rPr lang="it-IT" sz="1600"/>
              <a:t> the base </a:t>
            </a:r>
            <a:r>
              <a:rPr lang="it-IT" sz="1600" err="1"/>
              <a:t>statistics</a:t>
            </a:r>
            <a:r>
              <a:rPr lang="it-IT" sz="1600"/>
              <a:t> are </a:t>
            </a:r>
            <a:r>
              <a:rPr lang="it-IT" sz="1600" err="1"/>
              <a:t>increased</a:t>
            </a:r>
            <a:endParaRPr lang="it-IT" sz="1600"/>
          </a:p>
          <a:p>
            <a:pPr lvl="1"/>
            <a:endParaRPr lang="it-IT" sz="1600"/>
          </a:p>
          <a:p>
            <a:pPr lvl="1"/>
            <a:endParaRPr lang="it-IT" sz="1600"/>
          </a:p>
          <a:p>
            <a:endParaRPr lang="it-IT" sz="20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10</a:t>
            </a:fld>
            <a:endParaRPr lang="it-IT" noProof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DC8980-819C-3E2E-A994-E0D558E4892D}"/>
              </a:ext>
            </a:extLst>
          </p:cNvPr>
          <p:cNvSpPr/>
          <p:nvPr/>
        </p:nvSpPr>
        <p:spPr>
          <a:xfrm>
            <a:off x="4179948" y="361628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6BAE2-C4D4-BF49-A355-BC4D7C17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9466" y="212321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9EECC8-64E7-9AF6-C0EB-8D5A4B3E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8385" y="46858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87F526-874C-A154-C110-9E98311AC2E0}"/>
              </a:ext>
            </a:extLst>
          </p:cNvPr>
          <p:cNvSpPr/>
          <p:nvPr/>
        </p:nvSpPr>
        <p:spPr>
          <a:xfrm>
            <a:off x="4494857" y="1272620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B6435DB-7E27-650D-F4DA-5C1BEF0DF9D5}"/>
              </a:ext>
            </a:extLst>
          </p:cNvPr>
          <p:cNvSpPr/>
          <p:nvPr/>
        </p:nvSpPr>
        <p:spPr>
          <a:xfrm>
            <a:off x="5092592" y="1014484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8992FBC-A038-0264-C15B-4B80079C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7071" y="2675160"/>
            <a:ext cx="558646" cy="5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B9AD5B9-6B5D-57D9-2690-6BD13D20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58" y="2158271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Elemento grafico 2047" descr="Scudo con riempimento a tinta unita">
            <a:extLst>
              <a:ext uri="{FF2B5EF4-FFF2-40B4-BE49-F238E27FC236}">
                <a16:creationId xmlns:a16="http://schemas.microsoft.com/office/drawing/2014/main" id="{3E4160CA-4186-D382-90E6-D8361F70B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7042" y="503950"/>
            <a:ext cx="245550" cy="245550"/>
          </a:xfrm>
          <a:prstGeom prst="rect">
            <a:avLst/>
          </a:prstGeom>
        </p:spPr>
      </p:pic>
      <p:pic>
        <p:nvPicPr>
          <p:cNvPr id="2051" name="Elemento grafico 2050" descr="Spada con riempimento a tinta unita">
            <a:extLst>
              <a:ext uri="{FF2B5EF4-FFF2-40B4-BE49-F238E27FC236}">
                <a16:creationId xmlns:a16="http://schemas.microsoft.com/office/drawing/2014/main" id="{A4CB2EC6-1046-CA23-C2A8-D8B746DAD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9895" y="867210"/>
            <a:ext cx="264962" cy="264962"/>
          </a:xfrm>
          <a:prstGeom prst="rect">
            <a:avLst/>
          </a:prstGeom>
        </p:spPr>
      </p:pic>
      <p:pic>
        <p:nvPicPr>
          <p:cNvPr id="2095" name="Picture 10" descr="Mew">
            <a:extLst>
              <a:ext uri="{FF2B5EF4-FFF2-40B4-BE49-F238E27FC236}">
                <a16:creationId xmlns:a16="http://schemas.microsoft.com/office/drawing/2014/main" id="{2898EB28-4374-BF93-51D9-F53B5B4B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36" y="2720892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4" name="Picture 12">
            <a:extLst>
              <a:ext uri="{FF2B5EF4-FFF2-40B4-BE49-F238E27FC236}">
                <a16:creationId xmlns:a16="http://schemas.microsoft.com/office/drawing/2014/main" id="{03D5C010-C699-7545-20C0-BF7D0739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02" y="2165814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D374B2-F620-0EAB-7BD2-AF1700DA9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6072" y="777308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826D71-0362-22A7-F1A9-AE8A0CA1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1" y="3273579"/>
            <a:ext cx="1428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3AA141-5B09-6521-48C9-4F1C411D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98" y="3273579"/>
            <a:ext cx="1521746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B0FE4D-168B-A23E-D998-E1F07158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61" y="3273579"/>
            <a:ext cx="1428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4C8EBCC-7C48-223F-F786-16665FC91A99}"/>
              </a:ext>
            </a:extLst>
          </p:cNvPr>
          <p:cNvSpPr txBox="1"/>
          <p:nvPr/>
        </p:nvSpPr>
        <p:spPr>
          <a:xfrm>
            <a:off x="4323642" y="413837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err="1"/>
              <a:t>Sandstorm</a:t>
            </a:r>
            <a:endParaRPr lang="it-IT" sz="120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2CD298A-FF1D-BD69-1F17-C37184912478}"/>
              </a:ext>
            </a:extLst>
          </p:cNvPr>
          <p:cNvSpPr txBox="1"/>
          <p:nvPr/>
        </p:nvSpPr>
        <p:spPr>
          <a:xfrm>
            <a:off x="5799087" y="4158391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err="1"/>
              <a:t>Harsh</a:t>
            </a:r>
            <a:r>
              <a:rPr lang="it-IT" sz="1200"/>
              <a:t> </a:t>
            </a:r>
            <a:r>
              <a:rPr lang="it-IT" sz="1200" err="1"/>
              <a:t>sunlight</a:t>
            </a:r>
            <a:endParaRPr lang="it-IT" sz="120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5994F31-79D3-C46A-E1F5-5B364AC55F4A}"/>
              </a:ext>
            </a:extLst>
          </p:cNvPr>
          <p:cNvSpPr txBox="1"/>
          <p:nvPr/>
        </p:nvSpPr>
        <p:spPr>
          <a:xfrm>
            <a:off x="7693499" y="417342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err="1"/>
              <a:t>Rain</a:t>
            </a:r>
            <a:endParaRPr lang="it-IT" sz="1200"/>
          </a:p>
        </p:txBody>
      </p:sp>
      <p:pic>
        <p:nvPicPr>
          <p:cNvPr id="38" name="Elemento grafico 37" descr="Avviso con riempimento a tinta unita">
            <a:extLst>
              <a:ext uri="{FF2B5EF4-FFF2-40B4-BE49-F238E27FC236}">
                <a16:creationId xmlns:a16="http://schemas.microsoft.com/office/drawing/2014/main" id="{801B3347-276A-6B92-5B1B-E253368456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20393" y="734688"/>
            <a:ext cx="566910" cy="566910"/>
          </a:xfrm>
          <a:prstGeom prst="rect">
            <a:avLst/>
          </a:prstGeom>
        </p:spPr>
      </p:pic>
      <p:sp>
        <p:nvSpPr>
          <p:cNvPr id="41" name="Rettangolo ad angolo ripiegato 40">
            <a:extLst>
              <a:ext uri="{FF2B5EF4-FFF2-40B4-BE49-F238E27FC236}">
                <a16:creationId xmlns:a16="http://schemas.microsoft.com/office/drawing/2014/main" id="{B6795FF3-87E5-6359-E78A-E9562A1C0EEC}"/>
              </a:ext>
            </a:extLst>
          </p:cNvPr>
          <p:cNvSpPr/>
          <p:nvPr/>
        </p:nvSpPr>
        <p:spPr>
          <a:xfrm>
            <a:off x="8617238" y="515322"/>
            <a:ext cx="2711903" cy="10253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ECCDF7E-F264-60A6-6DB4-403F847E2AD7}"/>
              </a:ext>
            </a:extLst>
          </p:cNvPr>
          <p:cNvSpPr txBox="1"/>
          <p:nvPr/>
        </p:nvSpPr>
        <p:spPr>
          <a:xfrm>
            <a:off x="8677108" y="503950"/>
            <a:ext cx="26520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 a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battle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the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opponent’s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team, Pokémon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statistics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abilities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and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moves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can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not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known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 priori.</a:t>
            </a:r>
          </a:p>
          <a:p>
            <a:endParaRPr lang="it-IT" sz="1400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5A22F1F-2803-E239-5BC1-B23D8C83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79" y="2720892"/>
            <a:ext cx="464519" cy="4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6C14E2E-65A1-7E29-792E-4E5C50E1F62A}"/>
              </a:ext>
            </a:extLst>
          </p:cNvPr>
          <p:cNvSpPr txBox="1"/>
          <p:nvPr/>
        </p:nvSpPr>
        <p:spPr>
          <a:xfrm>
            <a:off x="8735828" y="3396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401C11A-9027-0D63-024D-5FC948BB6D48}"/>
              </a:ext>
            </a:extLst>
          </p:cNvPr>
          <p:cNvSpPr txBox="1"/>
          <p:nvPr/>
        </p:nvSpPr>
        <p:spPr>
          <a:xfrm>
            <a:off x="4943218" y="2307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2586DF7-7169-798F-F3AB-761B7749D695}"/>
              </a:ext>
            </a:extLst>
          </p:cNvPr>
          <p:cNvSpPr txBox="1"/>
          <p:nvPr/>
        </p:nvSpPr>
        <p:spPr>
          <a:xfrm>
            <a:off x="5751462" y="2836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076106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minimax </a:t>
            </a:r>
            <a:r>
              <a:rPr lang="it-IT" err="1"/>
              <a:t>node</a:t>
            </a:r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C853E7DF-29E4-ABF7-3E97-8A3208D3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16" y="1513065"/>
            <a:ext cx="10596584" cy="4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err="1"/>
              <a:t>Relevant</a:t>
            </a:r>
            <a:r>
              <a:rPr lang="it-IT" sz="2000" b="1"/>
              <a:t> actions </a:t>
            </a:r>
            <a:r>
              <a:rPr lang="it-IT" sz="2000"/>
              <a:t>to</a:t>
            </a:r>
            <a:r>
              <a:rPr lang="it-IT" sz="2000" b="1"/>
              <a:t> simulate</a:t>
            </a:r>
            <a:r>
              <a:rPr lang="it-IT" sz="2000"/>
              <a:t>:</a:t>
            </a:r>
            <a:br>
              <a:rPr lang="it-IT" sz="2000"/>
            </a:br>
            <a:endParaRPr lang="it-IT" sz="2000" b="1"/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Damage</a:t>
            </a:r>
            <a:r>
              <a:rPr lang="it-IT" sz="1800" b="1"/>
              <a:t>:</a:t>
            </a:r>
            <a:r>
              <a:rPr lang="it-IT" sz="1800"/>
              <a:t> </a:t>
            </a:r>
            <a:r>
              <a:rPr lang="it-IT" sz="1600" err="1"/>
              <a:t>how</a:t>
            </a:r>
            <a:r>
              <a:rPr lang="it-IT" sz="1600"/>
              <a:t> </a:t>
            </a:r>
            <a:r>
              <a:rPr lang="it-IT" sz="1600" err="1"/>
              <a:t>many</a:t>
            </a:r>
            <a:r>
              <a:rPr lang="it-IT" sz="1600"/>
              <a:t> hp the </a:t>
            </a:r>
            <a:r>
              <a:rPr lang="it-IT" sz="1600" err="1"/>
              <a:t>opponent</a:t>
            </a:r>
            <a:r>
              <a:rPr lang="it-IT" sz="1600"/>
              <a:t> Pokémon </a:t>
            </a:r>
            <a:r>
              <a:rPr lang="it-IT" sz="1600" err="1"/>
              <a:t>lost</a:t>
            </a:r>
            <a:r>
              <a:rPr lang="it-IT" sz="1600"/>
              <a:t> after </a:t>
            </a:r>
            <a:r>
              <a:rPr lang="it-IT" sz="1600" err="1"/>
              <a:t>my</a:t>
            </a:r>
            <a:r>
              <a:rPr lang="it-IT" sz="1600"/>
              <a:t> </a:t>
            </a:r>
            <a:r>
              <a:rPr lang="it-IT" sz="1600" err="1"/>
              <a:t>attack</a:t>
            </a:r>
            <a:r>
              <a:rPr lang="it-IT" sz="1600"/>
              <a:t>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Recoil</a:t>
            </a:r>
            <a:r>
              <a:rPr lang="it-IT" sz="1800" b="1"/>
              <a:t>:</a:t>
            </a:r>
            <a:r>
              <a:rPr lang="it-IT" sz="1800"/>
              <a:t> </a:t>
            </a:r>
            <a:r>
              <a:rPr lang="it-IT" sz="1600"/>
              <a:t>some </a:t>
            </a:r>
            <a:r>
              <a:rPr lang="it-IT" sz="1600" err="1"/>
              <a:t>moves</a:t>
            </a:r>
            <a:r>
              <a:rPr lang="it-IT" sz="1600"/>
              <a:t> </a:t>
            </a:r>
            <a:r>
              <a:rPr lang="it-IT" sz="1600" err="1"/>
              <a:t>substact</a:t>
            </a:r>
            <a:r>
              <a:rPr lang="it-IT" sz="1600"/>
              <a:t> hp </a:t>
            </a:r>
            <a:r>
              <a:rPr lang="it-IT" sz="1600" err="1"/>
              <a:t>also</a:t>
            </a:r>
            <a:r>
              <a:rPr lang="it-IT" sz="1600"/>
              <a:t> to </a:t>
            </a:r>
            <a:r>
              <a:rPr lang="it-IT" sz="1600" err="1"/>
              <a:t>our</a:t>
            </a:r>
            <a:r>
              <a:rPr lang="it-IT" sz="1600"/>
              <a:t> Pokémon due to a </a:t>
            </a:r>
            <a:r>
              <a:rPr lang="it-IT" sz="1600" err="1"/>
              <a:t>recoil</a:t>
            </a:r>
            <a:r>
              <a:rPr lang="it-IT" sz="1600"/>
              <a:t>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/>
              <a:t>Drain:</a:t>
            </a:r>
            <a:r>
              <a:rPr lang="it-IT" sz="1800"/>
              <a:t> </a:t>
            </a:r>
            <a:r>
              <a:rPr lang="it-IT" sz="1600" err="1"/>
              <a:t>there</a:t>
            </a:r>
            <a:r>
              <a:rPr lang="it-IT" sz="1600"/>
              <a:t> are </a:t>
            </a:r>
            <a:r>
              <a:rPr lang="it-IT" sz="1600" err="1"/>
              <a:t>moves</a:t>
            </a:r>
            <a:r>
              <a:rPr lang="it-IT" sz="1600"/>
              <a:t> </a:t>
            </a:r>
            <a:r>
              <a:rPr lang="it-IT" sz="1600" err="1"/>
              <a:t>that</a:t>
            </a:r>
            <a:r>
              <a:rPr lang="it-IT" sz="1600"/>
              <a:t> </a:t>
            </a:r>
            <a:r>
              <a:rPr lang="it-IT" sz="1600" err="1"/>
              <a:t>damage</a:t>
            </a:r>
            <a:r>
              <a:rPr lang="it-IT" sz="1600"/>
              <a:t> the </a:t>
            </a:r>
            <a:r>
              <a:rPr lang="it-IT" sz="1600" err="1"/>
              <a:t>opponent</a:t>
            </a:r>
            <a:r>
              <a:rPr lang="it-IT" sz="1600"/>
              <a:t> and in the </a:t>
            </a:r>
            <a:r>
              <a:rPr lang="it-IT" sz="1600" err="1"/>
              <a:t>meanwhile</a:t>
            </a:r>
            <a:r>
              <a:rPr lang="it-IT" sz="1600"/>
              <a:t> can </a:t>
            </a:r>
            <a:r>
              <a:rPr lang="it-IT" sz="1600" err="1"/>
              <a:t>restore</a:t>
            </a:r>
            <a:r>
              <a:rPr lang="it-IT" sz="1600"/>
              <a:t> some health point of </a:t>
            </a:r>
            <a:r>
              <a:rPr lang="it-IT" sz="1600" err="1"/>
              <a:t>our</a:t>
            </a:r>
            <a:r>
              <a:rPr lang="it-IT" sz="1600"/>
              <a:t> Pokémon.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Weather</a:t>
            </a:r>
            <a:r>
              <a:rPr lang="it-IT" sz="1800" b="1"/>
              <a:t> </a:t>
            </a:r>
            <a:r>
              <a:rPr lang="it-IT" sz="1800" b="1" err="1"/>
              <a:t>conditions</a:t>
            </a:r>
            <a:r>
              <a:rPr lang="it-IT" sz="1800" b="1"/>
              <a:t>:</a:t>
            </a:r>
            <a:r>
              <a:rPr lang="it-IT" sz="1800"/>
              <a:t> </a:t>
            </a:r>
            <a:r>
              <a:rPr lang="it-IT" sz="1600"/>
              <a:t>the </a:t>
            </a:r>
            <a:r>
              <a:rPr lang="it-IT" sz="1600" err="1"/>
              <a:t>damage</a:t>
            </a:r>
            <a:r>
              <a:rPr lang="it-IT" sz="1600"/>
              <a:t> of a </a:t>
            </a:r>
            <a:r>
              <a:rPr lang="it-IT" sz="1600" err="1"/>
              <a:t>move</a:t>
            </a:r>
            <a:r>
              <a:rPr lang="it-IT" sz="1600"/>
              <a:t> and some </a:t>
            </a:r>
            <a:r>
              <a:rPr lang="it-IT" sz="1600" err="1"/>
              <a:t>statistic</a:t>
            </a:r>
            <a:r>
              <a:rPr lang="it-IT" sz="1600"/>
              <a:t> of a Pokémon are </a:t>
            </a:r>
            <a:r>
              <a:rPr lang="it-IT" sz="1600" err="1"/>
              <a:t>influenced</a:t>
            </a:r>
            <a:r>
              <a:rPr lang="it-IT" sz="1600"/>
              <a:t> by the </a:t>
            </a:r>
            <a:r>
              <a:rPr lang="it-IT" sz="1600" err="1"/>
              <a:t>weather</a:t>
            </a:r>
            <a:r>
              <a:rPr lang="it-IT" sz="1600"/>
              <a:t> </a:t>
            </a:r>
            <a:r>
              <a:rPr lang="it-IT" sz="1600" err="1"/>
              <a:t>conditions</a:t>
            </a:r>
            <a:r>
              <a:rPr lang="it-IT" sz="1600"/>
              <a:t>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Boost</a:t>
            </a:r>
            <a:r>
              <a:rPr lang="it-IT" sz="1800" b="1"/>
              <a:t> </a:t>
            </a:r>
            <a:r>
              <a:rPr lang="it-IT" sz="1800" b="1" err="1"/>
              <a:t>changes</a:t>
            </a:r>
            <a:r>
              <a:rPr lang="it-IT" sz="1600" b="1"/>
              <a:t>:</a:t>
            </a:r>
            <a:r>
              <a:rPr lang="it-IT" sz="1600"/>
              <a:t>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is</a:t>
            </a:r>
            <a:r>
              <a:rPr lang="it-IT" sz="1600"/>
              <a:t> </a:t>
            </a:r>
            <a:r>
              <a:rPr lang="it-IT" sz="1600" err="1"/>
              <a:t>important</a:t>
            </a:r>
            <a:r>
              <a:rPr lang="it-IT" sz="1600"/>
              <a:t> to </a:t>
            </a:r>
            <a:r>
              <a:rPr lang="it-IT" sz="1600" err="1"/>
              <a:t>keep</a:t>
            </a:r>
            <a:r>
              <a:rPr lang="it-IT" sz="1600"/>
              <a:t> trace of </a:t>
            </a:r>
            <a:r>
              <a:rPr lang="it-IT" sz="1600" err="1"/>
              <a:t>this</a:t>
            </a:r>
            <a:r>
              <a:rPr lang="it-IT" sz="1600"/>
              <a:t> information in order to know </a:t>
            </a:r>
            <a:r>
              <a:rPr lang="it-IT" sz="1600" err="1"/>
              <a:t>if</a:t>
            </a:r>
            <a:r>
              <a:rPr lang="it-IT" sz="1600"/>
              <a:t> an </a:t>
            </a:r>
            <a:r>
              <a:rPr lang="it-IT" sz="1600" err="1"/>
              <a:t>opponent’s</a:t>
            </a:r>
            <a:r>
              <a:rPr lang="it-IT" sz="1600"/>
              <a:t> </a:t>
            </a:r>
            <a:r>
              <a:rPr lang="it-IT" sz="1600" err="1"/>
              <a:t>move</a:t>
            </a:r>
            <a:r>
              <a:rPr lang="it-IT" sz="1600"/>
              <a:t> with some </a:t>
            </a:r>
            <a:r>
              <a:rPr lang="it-IT" sz="1600" err="1"/>
              <a:t>boosts</a:t>
            </a:r>
            <a:r>
              <a:rPr lang="it-IT" sz="1600"/>
              <a:t> can </a:t>
            </a:r>
            <a:r>
              <a:rPr lang="it-IT" sz="1600" err="1"/>
              <a:t>deafeat</a:t>
            </a:r>
            <a:r>
              <a:rPr lang="it-IT" sz="1600"/>
              <a:t> </a:t>
            </a:r>
            <a:r>
              <a:rPr lang="it-IT" sz="1600" err="1"/>
              <a:t>our</a:t>
            </a:r>
            <a:r>
              <a:rPr lang="it-IT" sz="1600"/>
              <a:t> Pokémon and vice versa.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Opponent’s</a:t>
            </a:r>
            <a:r>
              <a:rPr lang="it-IT" sz="1800" b="1"/>
              <a:t> team:</a:t>
            </a:r>
            <a:r>
              <a:rPr lang="it-IT" sz="1800"/>
              <a:t> </a:t>
            </a:r>
            <a:r>
              <a:rPr lang="it-IT" sz="1600"/>
              <a:t>the </a:t>
            </a:r>
            <a:r>
              <a:rPr lang="it-IT" sz="1600" err="1"/>
              <a:t>objective</a:t>
            </a:r>
            <a:r>
              <a:rPr lang="it-IT" sz="1600"/>
              <a:t> </a:t>
            </a:r>
            <a:r>
              <a:rPr lang="it-IT" sz="1600" err="1"/>
              <a:t>is</a:t>
            </a:r>
            <a:r>
              <a:rPr lang="it-IT" sz="1600"/>
              <a:t> to simulate the status of the </a:t>
            </a:r>
            <a:r>
              <a:rPr lang="it-IT" sz="1600" err="1"/>
              <a:t>opponent’s</a:t>
            </a:r>
            <a:r>
              <a:rPr lang="it-IT" sz="1600"/>
              <a:t> team after the end </a:t>
            </a:r>
            <a:r>
              <a:rPr lang="it-IT" sz="1600" err="1"/>
              <a:t>every</a:t>
            </a:r>
            <a:r>
              <a:rPr lang="it-IT" sz="1600"/>
              <a:t> turn.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Our</a:t>
            </a:r>
            <a:r>
              <a:rPr lang="it-IT" sz="1800" b="1"/>
              <a:t> team: </a:t>
            </a:r>
            <a:r>
              <a:rPr lang="it-IT" sz="1600"/>
              <a:t>simulate the status of </a:t>
            </a:r>
            <a:r>
              <a:rPr lang="it-IT" sz="1600" err="1"/>
              <a:t>our</a:t>
            </a:r>
            <a:r>
              <a:rPr lang="it-IT" sz="1600"/>
              <a:t> team.</a:t>
            </a:r>
          </a:p>
          <a:p>
            <a:pPr marL="457200" lvl="1" indent="0">
              <a:buNone/>
            </a:pPr>
            <a:endParaRPr lang="it-IT" sz="1800"/>
          </a:p>
          <a:p>
            <a:endParaRPr lang="it-IT" sz="20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err="1"/>
              <a:t>PokeBOT</a:t>
            </a:r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14" name="Elemento grafico 13" descr="Avviso con riempimento a tinta unita">
            <a:extLst>
              <a:ext uri="{FF2B5EF4-FFF2-40B4-BE49-F238E27FC236}">
                <a16:creationId xmlns:a16="http://schemas.microsoft.com/office/drawing/2014/main" id="{C55E70E8-18A0-24A1-2BC6-8D19E127A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393" y="734688"/>
            <a:ext cx="566910" cy="566910"/>
          </a:xfrm>
          <a:prstGeom prst="rect">
            <a:avLst/>
          </a:prstGeom>
        </p:spPr>
      </p:pic>
      <p:sp>
        <p:nvSpPr>
          <p:cNvPr id="18" name="Rettangolo ad angolo ripiegato 17">
            <a:extLst>
              <a:ext uri="{FF2B5EF4-FFF2-40B4-BE49-F238E27FC236}">
                <a16:creationId xmlns:a16="http://schemas.microsoft.com/office/drawing/2014/main" id="{552C81A7-7524-8FA7-3E01-04DA0EBE39D2}"/>
              </a:ext>
            </a:extLst>
          </p:cNvPr>
          <p:cNvSpPr/>
          <p:nvPr/>
        </p:nvSpPr>
        <p:spPr>
          <a:xfrm>
            <a:off x="8617238" y="515322"/>
            <a:ext cx="2711903" cy="10253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7A5C653-1ABA-54AC-8FD2-24E88C2F74F6}"/>
              </a:ext>
            </a:extLst>
          </p:cNvPr>
          <p:cNvSpPr txBox="1"/>
          <p:nvPr/>
        </p:nvSpPr>
        <p:spPr>
          <a:xfrm>
            <a:off x="8677108" y="503950"/>
            <a:ext cx="26520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 a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battle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the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opponent’s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team, Pokémon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statistics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abilities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and moves can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not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known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 priori.</a:t>
            </a:r>
          </a:p>
          <a:p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F59FB8B-6D7E-29D8-29A7-0BA3614EF12F}"/>
              </a:ext>
            </a:extLst>
          </p:cNvPr>
          <p:cNvSpPr/>
          <p:nvPr/>
        </p:nvSpPr>
        <p:spPr>
          <a:xfrm>
            <a:off x="4179948" y="361628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490AA264-CE24-3C5D-C18D-2511492A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8385" y="46858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98DBB2A6-CD59-CF29-9157-DAD6B2731634}"/>
              </a:ext>
            </a:extLst>
          </p:cNvPr>
          <p:cNvSpPr/>
          <p:nvPr/>
        </p:nvSpPr>
        <p:spPr>
          <a:xfrm>
            <a:off x="4494857" y="1272620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34CBCF19-63E1-C0F9-6EC7-FA044685F8B0}"/>
              </a:ext>
            </a:extLst>
          </p:cNvPr>
          <p:cNvSpPr/>
          <p:nvPr/>
        </p:nvSpPr>
        <p:spPr>
          <a:xfrm>
            <a:off x="5092592" y="1014484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Elemento grafico 23" descr="Scudo con riempimento a tinta unita">
            <a:extLst>
              <a:ext uri="{FF2B5EF4-FFF2-40B4-BE49-F238E27FC236}">
                <a16:creationId xmlns:a16="http://schemas.microsoft.com/office/drawing/2014/main" id="{029207C5-F73F-5595-555A-A6B7D2DB5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7042" y="503950"/>
            <a:ext cx="245550" cy="245550"/>
          </a:xfrm>
          <a:prstGeom prst="rect">
            <a:avLst/>
          </a:prstGeom>
        </p:spPr>
      </p:pic>
      <p:pic>
        <p:nvPicPr>
          <p:cNvPr id="25" name="Elemento grafico 24" descr="Spada con riempimento a tinta unita">
            <a:extLst>
              <a:ext uri="{FF2B5EF4-FFF2-40B4-BE49-F238E27FC236}">
                <a16:creationId xmlns:a16="http://schemas.microsoft.com/office/drawing/2014/main" id="{A59F064D-166B-266E-EADB-C02B314EC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9895" y="867210"/>
            <a:ext cx="264962" cy="26496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A75D7FB-30FF-DD4A-A072-5C512C26B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6072" y="777308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6786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7CE2AA-3927-7A47-4FD1-E97DC7C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274CB4-4EAB-4AA3-8A11-8B1D565A8D58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39FF4-4603-2B0E-60CD-B6518A7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25437-4B84-BFF0-0581-D84AA95F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12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1D990BB-AA6F-921B-52A5-DC64616C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8580" y="2834640"/>
            <a:ext cx="4434840" cy="1188720"/>
          </a:xfrm>
        </p:spPr>
        <p:txBody>
          <a:bodyPr>
            <a:normAutofit/>
          </a:bodyPr>
          <a:lstStyle/>
          <a:p>
            <a:r>
              <a:rPr lang="en-US" sz="6000"/>
              <a:t>heuristic</a:t>
            </a:r>
          </a:p>
        </p:txBody>
      </p:sp>
    </p:spTree>
    <p:extLst>
      <p:ext uri="{BB962C8B-B14F-4D97-AF65-F5344CB8AC3E}">
        <p14:creationId xmlns:p14="http://schemas.microsoft.com/office/powerpoint/2010/main" val="280205860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Evaluation </a:t>
            </a:r>
            <a:r>
              <a:rPr lang="it-IT" err="1"/>
              <a:t>Function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DC982B7-4879-3929-4320-8D02EEF10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240" y="1513066"/>
                <a:ext cx="6714251" cy="303385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r>
                  <a:rPr lang="it-IT"/>
                  <a:t>First, </a:t>
                </a:r>
                <a:r>
                  <a:rPr lang="it-IT" err="1"/>
                  <a:t>it</a:t>
                </a:r>
                <a:r>
                  <a:rPr lang="it-IT"/>
                  <a:t> </a:t>
                </a:r>
                <a:r>
                  <a:rPr lang="it-IT" err="1"/>
                  <a:t>was</a:t>
                </a:r>
                <a:r>
                  <a:rPr lang="it-IT"/>
                  <a:t> just a </a:t>
                </a:r>
                <a:r>
                  <a:rPr lang="it-IT" b="1" err="1"/>
                  <a:t>simple</a:t>
                </a:r>
                <a:r>
                  <a:rPr lang="it-IT" b="1"/>
                  <a:t> </a:t>
                </a:r>
                <a:r>
                  <a:rPr lang="it-IT" b="1" err="1"/>
                  <a:t>function</a:t>
                </a:r>
                <a:r>
                  <a:rPr lang="it-IT" b="1"/>
                  <a:t>:</a:t>
                </a:r>
                <a:br>
                  <a:rPr lang="it-IT" b="1"/>
                </a:br>
                <a:br>
                  <a:rPr lang="it-IT" b="1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e>
                    </m:ba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(∙)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(∙)</m:t>
                        </m:r>
                      </m:den>
                    </m:f>
                  </m:oMath>
                </a14:m>
                <a:endParaRPr lang="it-IT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it-IT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it-IT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bar>
                        <m:barPr>
                          <m:pos m:val="to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h𝑝</m:t>
                          </m:r>
                        </m:e>
                      </m:ba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h𝑝</m:t>
                          </m:r>
                        </m:e>
                      </m:ba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/>
              </a:p>
              <a:p>
                <a:pPr marL="457200" lvl="1" indent="0" algn="ctr">
                  <a:buNone/>
                </a:pPr>
                <a:endParaRPr lang="it-IT"/>
              </a:p>
              <a:p>
                <a:pPr marL="457200" lvl="1" indent="0" algn="ctr">
                  <a:buNone/>
                </a:pPr>
                <a:endParaRPr lang="it-IT">
                  <a:ea typeface="Cambria Math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DC982B7-4879-3929-4320-8D02EEF10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40" y="1513066"/>
                <a:ext cx="6714251" cy="3033854"/>
              </a:xfrm>
              <a:blipFill>
                <a:blip r:embed="rId3"/>
                <a:stretch>
                  <a:fillRect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13</a:t>
            </a:fld>
            <a:endParaRPr lang="it-IT" noProof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A2F4DE4-701F-2E01-EF41-902EE6685993}"/>
              </a:ext>
            </a:extLst>
          </p:cNvPr>
          <p:cNvSpPr/>
          <p:nvPr/>
        </p:nvSpPr>
        <p:spPr>
          <a:xfrm>
            <a:off x="8151572" y="1141062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445C373-0479-B83E-DB87-D475149C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7731" y="1582412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E598F96-6496-1800-9B8E-FD221406E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0009" y="1248018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B902C70-31E0-4054-75B2-6EEBFA0E08DB}"/>
              </a:ext>
            </a:extLst>
          </p:cNvPr>
          <p:cNvSpPr/>
          <p:nvPr/>
        </p:nvSpPr>
        <p:spPr>
          <a:xfrm>
            <a:off x="8466481" y="2052054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9C48C40-3832-40BF-FE30-D69C2E807CBC}"/>
              </a:ext>
            </a:extLst>
          </p:cNvPr>
          <p:cNvSpPr/>
          <p:nvPr/>
        </p:nvSpPr>
        <p:spPr>
          <a:xfrm>
            <a:off x="9064216" y="1793918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64527-A889-D6E5-0757-ACEA608B5C84}"/>
              </a:ext>
            </a:extLst>
          </p:cNvPr>
          <p:cNvSpPr/>
          <p:nvPr/>
        </p:nvSpPr>
        <p:spPr>
          <a:xfrm>
            <a:off x="8151572" y="3020220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148CC68-2388-299C-F952-F140C1AE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9957" y="3433697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6EBA6E59-D7D9-051B-B70C-9F1962FC2C7C}"/>
              </a:ext>
            </a:extLst>
          </p:cNvPr>
          <p:cNvSpPr/>
          <p:nvPr/>
        </p:nvSpPr>
        <p:spPr>
          <a:xfrm>
            <a:off x="8466481" y="3931212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AFDF2E7-95B4-6405-5A82-7A043B079104}"/>
              </a:ext>
            </a:extLst>
          </p:cNvPr>
          <p:cNvSpPr/>
          <p:nvPr/>
        </p:nvSpPr>
        <p:spPr>
          <a:xfrm>
            <a:off x="9104737" y="3673987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8F9DE78-0DF8-9777-A0E6-C7765FAA3246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8940009" y="2288728"/>
            <a:ext cx="0" cy="73149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 descr="Scudo con riempimento a tinta unita">
            <a:extLst>
              <a:ext uri="{FF2B5EF4-FFF2-40B4-BE49-F238E27FC236}">
                <a16:creationId xmlns:a16="http://schemas.microsoft.com/office/drawing/2014/main" id="{5F4B5104-D343-B0F8-FBE6-5F1F32671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8666" y="1283384"/>
            <a:ext cx="245550" cy="245550"/>
          </a:xfrm>
          <a:prstGeom prst="rect">
            <a:avLst/>
          </a:prstGeom>
        </p:spPr>
      </p:pic>
      <p:pic>
        <p:nvPicPr>
          <p:cNvPr id="18" name="Elemento grafico 17" descr="Spada con riempimento a tinta unita">
            <a:extLst>
              <a:ext uri="{FF2B5EF4-FFF2-40B4-BE49-F238E27FC236}">
                <a16:creationId xmlns:a16="http://schemas.microsoft.com/office/drawing/2014/main" id="{038CCFF7-9948-DBF4-7625-35948A8D4E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519" y="1646644"/>
            <a:ext cx="264962" cy="264962"/>
          </a:xfrm>
          <a:prstGeom prst="rect">
            <a:avLst/>
          </a:prstGeom>
        </p:spPr>
      </p:pic>
      <p:pic>
        <p:nvPicPr>
          <p:cNvPr id="19" name="Elemento grafico 18" descr="Scudo con riempimento a tinta unita">
            <a:extLst>
              <a:ext uri="{FF2B5EF4-FFF2-40B4-BE49-F238E27FC236}">
                <a16:creationId xmlns:a16="http://schemas.microsoft.com/office/drawing/2014/main" id="{EA2D617A-BB07-72EE-9EDB-1DAC571AF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7328" y="3565365"/>
            <a:ext cx="245550" cy="245550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96C5917E-E49B-6511-661D-E5F0ED0A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0009" y="3140827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Elemento grafico 20" descr="Spada con riempimento a tinta unita">
            <a:extLst>
              <a:ext uri="{FF2B5EF4-FFF2-40B4-BE49-F238E27FC236}">
                <a16:creationId xmlns:a16="http://schemas.microsoft.com/office/drawing/2014/main" id="{2EC264D7-3663-D2A5-CBF4-B5459FC382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4506" y="3175239"/>
            <a:ext cx="264962" cy="264962"/>
          </a:xfrm>
          <a:prstGeom prst="rect">
            <a:avLst/>
          </a:prstGeom>
        </p:spPr>
      </p:pic>
      <p:sp>
        <p:nvSpPr>
          <p:cNvPr id="22" name="Ovale 21">
            <a:extLst>
              <a:ext uri="{FF2B5EF4-FFF2-40B4-BE49-F238E27FC236}">
                <a16:creationId xmlns:a16="http://schemas.microsoft.com/office/drawing/2014/main" id="{7CF5B4F7-54DD-E77E-37BB-4754C618F595}"/>
              </a:ext>
            </a:extLst>
          </p:cNvPr>
          <p:cNvSpPr/>
          <p:nvPr/>
        </p:nvSpPr>
        <p:spPr>
          <a:xfrm>
            <a:off x="8143798" y="4908673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51974AE5-3949-C489-3D11-19666C63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2183" y="5322150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A8716CAC-7FD8-E270-152D-4AADFC509DA9}"/>
              </a:ext>
            </a:extLst>
          </p:cNvPr>
          <p:cNvSpPr/>
          <p:nvPr/>
        </p:nvSpPr>
        <p:spPr>
          <a:xfrm>
            <a:off x="8458707" y="5819665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Elemento grafico 24" descr="Scudo con riempimento a tinta unita">
            <a:extLst>
              <a:ext uri="{FF2B5EF4-FFF2-40B4-BE49-F238E27FC236}">
                <a16:creationId xmlns:a16="http://schemas.microsoft.com/office/drawing/2014/main" id="{693F0A7A-7ED0-22B7-CA4F-E4B007C3E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3153" y="5104475"/>
            <a:ext cx="245550" cy="245550"/>
          </a:xfrm>
          <a:prstGeom prst="rect">
            <a:avLst/>
          </a:prstGeom>
        </p:spPr>
      </p:pic>
      <p:pic>
        <p:nvPicPr>
          <p:cNvPr id="26" name="Elemento grafico 25" descr="Spada con riempimento a tinta unita">
            <a:extLst>
              <a:ext uri="{FF2B5EF4-FFF2-40B4-BE49-F238E27FC236}">
                <a16:creationId xmlns:a16="http://schemas.microsoft.com/office/drawing/2014/main" id="{C80C9FD2-7ACC-B947-7341-24E7C94E9B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3745" y="5434406"/>
            <a:ext cx="264962" cy="264962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1593846-1C5A-8BA6-97A8-264E97FA5469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 flipH="1">
            <a:off x="8932235" y="4167886"/>
            <a:ext cx="7774" cy="7407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000C31E-C4A1-357E-1F05-57C758B2A4D4}"/>
              </a:ext>
            </a:extLst>
          </p:cNvPr>
          <p:cNvSpPr/>
          <p:nvPr/>
        </p:nvSpPr>
        <p:spPr>
          <a:xfrm>
            <a:off x="9074227" y="5586874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Picture 10" descr="Mew">
            <a:extLst>
              <a:ext uri="{FF2B5EF4-FFF2-40B4-BE49-F238E27FC236}">
                <a16:creationId xmlns:a16="http://schemas.microsoft.com/office/drawing/2014/main" id="{7F7EEDDB-E638-8E6C-DF91-970610DA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68" y="5147958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733B7D9-1392-ECCB-0511-B8C063F811D3}"/>
              </a:ext>
            </a:extLst>
          </p:cNvPr>
          <p:cNvSpPr txBox="1"/>
          <p:nvPr/>
        </p:nvSpPr>
        <p:spPr>
          <a:xfrm>
            <a:off x="8919058" y="433600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Mew</a:t>
            </a:r>
            <a:endParaRPr lang="it-IT" sz="140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A0BD48-CA7F-BEA6-5C85-A609F2305976}"/>
              </a:ext>
            </a:extLst>
          </p:cNvPr>
          <p:cNvSpPr txBox="1"/>
          <p:nvPr/>
        </p:nvSpPr>
        <p:spPr>
          <a:xfrm>
            <a:off x="8931660" y="2448261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Ice</a:t>
            </a:r>
            <a:r>
              <a:rPr lang="it-IT" sz="1400"/>
              <a:t> </a:t>
            </a:r>
            <a:r>
              <a:rPr lang="it-IT" sz="1400" err="1"/>
              <a:t>beam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58358866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6" y="625595"/>
            <a:ext cx="4637473" cy="687819"/>
          </a:xfrm>
        </p:spPr>
        <p:txBody>
          <a:bodyPr/>
          <a:lstStyle/>
          <a:p>
            <a:r>
              <a:rPr lang="it-IT"/>
              <a:t>Evaluation </a:t>
            </a:r>
            <a:r>
              <a:rPr lang="it-IT" err="1"/>
              <a:t>Function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DC982B7-4879-3929-4320-8D02EEF10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r>
                  <a:rPr lang="it-IT" b="1">
                    <a:ea typeface="Cambria Math"/>
                  </a:rPr>
                  <a:t>Linear </a:t>
                </a:r>
                <a:r>
                  <a:rPr lang="it-IT" b="1" err="1">
                    <a:ea typeface="Cambria Math"/>
                  </a:rPr>
                  <a:t>weighted</a:t>
                </a:r>
                <a:r>
                  <a:rPr lang="it-IT" b="1">
                    <a:ea typeface="Cambria Math"/>
                  </a:rPr>
                  <a:t> sum of features:</a:t>
                </a:r>
              </a:p>
              <a:p>
                <a:pPr marL="0" indent="0">
                  <a:buNone/>
                </a:pPr>
                <a:endParaRPr lang="it-IT" sz="2800" b="1">
                  <a:ea typeface="Cambria Math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h𝑝</m:t>
                          </m:r>
                        </m:e>
                      </m:ba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𝑡𝑒𝑎𝑚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𝑎𝑙𝑖𝑣𝑒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𝑡𝑒𝑎𝑚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h𝑝</m:t>
                          </m:r>
                        </m:e>
                      </m:ba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𝑡𝑒𝑎𝑚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𝑎𝑙𝑖𝑣𝑒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𝑡𝑒𝑎𝑚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𝑑𝑒𝑝𝑡h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</m:oMath>
                  </m:oMathPara>
                </a14:m>
                <a:endParaRPr lang="it-IT" sz="2400" b="0"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it-IT" sz="2800" b="1">
                  <a:ea typeface="Cambria Math"/>
                </a:endParaRPr>
              </a:p>
              <a:p>
                <a:pPr lvl="1">
                  <a:buBlip>
                    <a:blip r:embed="rId3"/>
                  </a:buBlip>
                </a:pPr>
                <a:r>
                  <a:rPr lang="it-IT">
                    <a:ea typeface="Cambria Math"/>
                  </a:rPr>
                  <a:t>Knowledge on Pokemon teams</a:t>
                </a:r>
              </a:p>
              <a:p>
                <a:pPr lvl="1">
                  <a:buBlip>
                    <a:blip r:embed="rId3"/>
                  </a:buBlip>
                </a:pPr>
                <a:r>
                  <a:rPr lang="it-IT">
                    <a:ea typeface="Cambria Math"/>
                  </a:rPr>
                  <a:t>Penalty </a:t>
                </a:r>
                <a:r>
                  <a:rPr lang="it-IT" err="1">
                    <a:ea typeface="Cambria Math"/>
                  </a:rPr>
                  <a:t>term</a:t>
                </a:r>
                <a:r>
                  <a:rPr lang="it-IT">
                    <a:ea typeface="Cambria Math"/>
                  </a:rPr>
                  <a:t> on </a:t>
                </a:r>
                <a:r>
                  <a:rPr lang="it-IT" err="1">
                    <a:ea typeface="Cambria Math"/>
                  </a:rPr>
                  <a:t>depth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b="1">
                    <a:ea typeface="Cambria Math"/>
                  </a:rPr>
                  <a:t>→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err="1">
                    <a:ea typeface="Cambria Math"/>
                  </a:rPr>
                  <a:t>enhance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err="1">
                    <a:ea typeface="Cambria Math"/>
                  </a:rPr>
                  <a:t>exploration</a:t>
                </a:r>
                <a:endParaRPr lang="it-IT">
                  <a:ea typeface="Cambria Math"/>
                </a:endParaRPr>
              </a:p>
              <a:p>
                <a:pPr lvl="1">
                  <a:buBlip>
                    <a:blip r:embed="rId3"/>
                  </a:buBlip>
                </a:pPr>
                <a:r>
                  <a:rPr lang="it-IT">
                    <a:ea typeface="Cambria Math"/>
                  </a:rPr>
                  <a:t>Random </a:t>
                </a:r>
                <a:r>
                  <a:rPr lang="it-IT" err="1">
                    <a:ea typeface="Cambria Math"/>
                  </a:rPr>
                  <a:t>search</a:t>
                </a:r>
                <a:r>
                  <a:rPr lang="it-IT">
                    <a:ea typeface="Cambria Math"/>
                  </a:rPr>
                  <a:t> on weights</a:t>
                </a:r>
              </a:p>
              <a:p>
                <a:pPr lvl="1">
                  <a:buBlip>
                    <a:blip r:embed="rId3"/>
                  </a:buBlip>
                </a:pPr>
                <a:r>
                  <a:rPr lang="it-IT" err="1">
                    <a:ea typeface="Cambria Math"/>
                  </a:rPr>
                  <a:t>Assessed</a:t>
                </a:r>
                <a:r>
                  <a:rPr lang="it-IT">
                    <a:ea typeface="Cambria Math"/>
                  </a:rPr>
                  <a:t> on the </a:t>
                </a:r>
                <a:r>
                  <a:rPr lang="it-IT" err="1">
                    <a:ea typeface="Cambria Math"/>
                  </a:rPr>
                  <a:t>percentage</a:t>
                </a:r>
                <a:r>
                  <a:rPr lang="it-IT">
                    <a:ea typeface="Cambria Math"/>
                  </a:rPr>
                  <a:t> of </a:t>
                </a:r>
                <a:r>
                  <a:rPr lang="it-IT" err="1">
                    <a:ea typeface="Cambria Math"/>
                  </a:rPr>
                  <a:t>wins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err="1">
                    <a:ea typeface="Cambria Math"/>
                  </a:rPr>
                  <a:t>achieved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err="1">
                    <a:ea typeface="Cambria Math"/>
                  </a:rPr>
                  <a:t>against</a:t>
                </a:r>
                <a:r>
                  <a:rPr lang="it-IT">
                    <a:ea typeface="Cambria Math"/>
                  </a:rPr>
                  <a:t> a baseline player</a:t>
                </a:r>
              </a:p>
              <a:p>
                <a:pPr marL="457200" lvl="1" indent="0" algn="ctr">
                  <a:buNone/>
                </a:pPr>
                <a:endParaRPr lang="it-IT"/>
              </a:p>
              <a:p>
                <a:pPr marL="457200" lvl="1" indent="0" algn="ctr">
                  <a:buNone/>
                </a:pPr>
                <a:endParaRPr lang="it-IT">
                  <a:ea typeface="Cambria Math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DC982B7-4879-3929-4320-8D02EEF10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75041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7CE2AA-3927-7A47-4FD1-E97DC7C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274CB4-4EAB-4AA3-8A11-8B1D565A8D58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39FF4-4603-2B0E-60CD-B6518A7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25437-4B84-BFF0-0581-D84AA95F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15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1D990BB-AA6F-921B-52A5-DC64616C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8580" y="2834640"/>
            <a:ext cx="4434840" cy="1188720"/>
          </a:xfrm>
        </p:spPr>
        <p:txBody>
          <a:bodyPr>
            <a:normAutofit/>
          </a:bodyPr>
          <a:lstStyle/>
          <a:p>
            <a:r>
              <a:rPr lang="en-US" sz="60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23024119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Results</a:t>
            </a:r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A96C310-E5B9-9960-11CC-28AB16A31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738" y="2159613"/>
            <a:ext cx="5141384" cy="3858684"/>
          </a:xfrm>
        </p:spPr>
      </p:pic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421FCFB8-261B-7434-FBFF-840B995A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07292"/>
              </p:ext>
            </p:extLst>
          </p:nvPr>
        </p:nvGraphicFramePr>
        <p:xfrm>
          <a:off x="4640826" y="339875"/>
          <a:ext cx="6782785" cy="1594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168">
                  <a:extLst>
                    <a:ext uri="{9D8B030D-6E8A-4147-A177-3AD203B41FA5}">
                      <a16:colId xmlns:a16="http://schemas.microsoft.com/office/drawing/2014/main" val="1607219703"/>
                    </a:ext>
                  </a:extLst>
                </a:gridCol>
                <a:gridCol w="1514167">
                  <a:extLst>
                    <a:ext uri="{9D8B030D-6E8A-4147-A177-3AD203B41FA5}">
                      <a16:colId xmlns:a16="http://schemas.microsoft.com/office/drawing/2014/main" val="3643351255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413534343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414127087"/>
                    </a:ext>
                  </a:extLst>
                </a:gridCol>
                <a:gridCol w="1198063">
                  <a:extLst>
                    <a:ext uri="{9D8B030D-6E8A-4147-A177-3AD203B41FA5}">
                      <a16:colId xmlns:a16="http://schemas.microsoft.com/office/drawing/2014/main" val="3121450429"/>
                    </a:ext>
                  </a:extLst>
                </a:gridCol>
              </a:tblGrid>
              <a:tr h="358215">
                <a:tc>
                  <a:txBody>
                    <a:bodyPr/>
                    <a:lstStyle/>
                    <a:p>
                      <a:r>
                        <a:rPr lang="it-IT" sz="140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MaxBasePower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BestDamage</a:t>
                      </a:r>
                      <a:endParaRPr lang="it-IT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RuleBased</a:t>
                      </a:r>
                      <a:endParaRPr lang="it-IT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MiniMax</a:t>
                      </a:r>
                      <a:endParaRPr lang="it-IT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99386"/>
                  </a:ext>
                </a:extLst>
              </a:tr>
              <a:tr h="321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1" i="0" u="none" strike="noStrike" noProof="0">
                          <a:latin typeface="Century Gothic"/>
                        </a:rPr>
                        <a:t>MaxBasePower</a:t>
                      </a:r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74611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it-IT" sz="1400"/>
                        <a:t>BestDamage</a:t>
                      </a:r>
                      <a:endParaRPr lang="it-IT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>
                          <a:latin typeface="Century Gothic"/>
                        </a:rPr>
                        <a:t>—</a:t>
                      </a:r>
                      <a:endParaRPr lang="it-I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78119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it-IT" sz="1400"/>
                        <a:t>RuleBased</a:t>
                      </a:r>
                      <a:endParaRPr lang="it-IT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>
                          <a:latin typeface="Century Gothic"/>
                        </a:rPr>
                        <a:t>—</a:t>
                      </a:r>
                      <a:endParaRPr lang="it-I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21456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it-IT" sz="1400"/>
                        <a:t>MiniMax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>
                          <a:latin typeface="Century Gothic"/>
                        </a:rPr>
                        <a:t>—</a:t>
                      </a:r>
                      <a:endParaRPr lang="it-IT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83031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6B1B653-6794-BDDA-57BE-49AE8A07EB66}"/>
              </a:ext>
            </a:extLst>
          </p:cNvPr>
          <p:cNvSpPr txBox="1"/>
          <p:nvPr/>
        </p:nvSpPr>
        <p:spPr>
          <a:xfrm>
            <a:off x="384336" y="2232047"/>
            <a:ext cx="5450416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it-IT" sz="2000" b="1">
                <a:ea typeface="+mn-lt"/>
                <a:cs typeface="+mn-lt"/>
              </a:rPr>
              <a:t>1000 </a:t>
            </a:r>
            <a:r>
              <a:rPr lang="it-IT" sz="2000" b="1" err="1">
                <a:ea typeface="+mn-lt"/>
                <a:cs typeface="+mn-lt"/>
              </a:rPr>
              <a:t>simulated</a:t>
            </a:r>
            <a:r>
              <a:rPr lang="it-IT" sz="2000" b="1">
                <a:ea typeface="+mn-lt"/>
                <a:cs typeface="+mn-lt"/>
              </a:rPr>
              <a:t> matches </a:t>
            </a:r>
            <a:r>
              <a:rPr lang="it-IT" sz="2000" err="1">
                <a:ea typeface="+mn-lt"/>
                <a:cs typeface="+mn-lt"/>
              </a:rPr>
              <a:t>between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our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bot’s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different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playstyles</a:t>
            </a:r>
            <a:r>
              <a:rPr lang="it-IT" sz="2000">
                <a:ea typeface="+mn-lt"/>
                <a:cs typeface="+mn-lt"/>
              </a:rPr>
              <a:t> to </a:t>
            </a:r>
            <a:r>
              <a:rPr lang="it-IT" sz="2000" err="1">
                <a:ea typeface="+mn-lt"/>
                <a:cs typeface="+mn-lt"/>
              </a:rPr>
              <a:t>assess</a:t>
            </a:r>
            <a:r>
              <a:rPr lang="it-IT" sz="2000">
                <a:ea typeface="+mn-lt"/>
                <a:cs typeface="+mn-lt"/>
              </a:rPr>
              <a:t> the </a:t>
            </a:r>
            <a:r>
              <a:rPr lang="it-IT" sz="2000" err="1">
                <a:ea typeface="+mn-lt"/>
                <a:cs typeface="+mn-lt"/>
              </a:rPr>
              <a:t>strength</a:t>
            </a:r>
            <a:r>
              <a:rPr lang="it-IT" sz="2000">
                <a:ea typeface="+mn-lt"/>
                <a:cs typeface="+mn-lt"/>
              </a:rPr>
              <a:t> of </a:t>
            </a:r>
            <a:r>
              <a:rPr lang="it-IT" sz="2000" err="1">
                <a:ea typeface="+mn-lt"/>
                <a:cs typeface="+mn-lt"/>
              </a:rPr>
              <a:t>each</a:t>
            </a:r>
            <a:r>
              <a:rPr lang="it-IT" sz="2000">
                <a:ea typeface="+mn-lt"/>
                <a:cs typeface="+mn-lt"/>
              </a:rPr>
              <a:t> one.</a:t>
            </a:r>
            <a:endParaRPr lang="it-IT" sz="2000" b="1">
              <a:ea typeface="+mn-lt"/>
              <a:cs typeface="+mn-lt"/>
            </a:endParaRPr>
          </a:p>
          <a:p>
            <a:pPr marL="342900" indent="-342900">
              <a:buBlip>
                <a:blip r:embed="rId3"/>
              </a:buBlip>
            </a:pPr>
            <a:r>
              <a:rPr lang="it-IT" sz="2000" b="1" err="1"/>
              <a:t>RuleBased</a:t>
            </a:r>
            <a:r>
              <a:rPr lang="it-IT" sz="2000" b="1"/>
              <a:t> </a:t>
            </a:r>
            <a:r>
              <a:rPr lang="it-IT" sz="2000"/>
              <a:t>and </a:t>
            </a:r>
            <a:r>
              <a:rPr lang="it-IT" sz="2000" b="1" err="1"/>
              <a:t>MiniMax</a:t>
            </a:r>
            <a:r>
              <a:rPr lang="it-IT" sz="2000"/>
              <a:t> are the </a:t>
            </a:r>
            <a:r>
              <a:rPr lang="it-IT" sz="2000" err="1"/>
              <a:t>strongest</a:t>
            </a:r>
            <a:r>
              <a:rPr lang="it-IT" sz="2000"/>
              <a:t> players </a:t>
            </a:r>
            <a:r>
              <a:rPr lang="it-IT" sz="2000" err="1"/>
              <a:t>as</a:t>
            </a:r>
            <a:r>
              <a:rPr lang="it-IT" sz="2000"/>
              <a:t> </a:t>
            </a:r>
            <a:r>
              <a:rPr lang="it-IT" sz="2000" err="1"/>
              <a:t>expected</a:t>
            </a:r>
            <a:r>
              <a:rPr lang="it-IT" sz="2000"/>
              <a:t>.</a:t>
            </a:r>
          </a:p>
          <a:p>
            <a:pPr marL="285750" indent="-285750">
              <a:buFont typeface="Arial"/>
              <a:buChar char="•"/>
            </a:pP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D20D7F-D3E7-A070-8CF1-7341545FC0B1}"/>
              </a:ext>
            </a:extLst>
          </p:cNvPr>
          <p:cNvSpPr txBox="1"/>
          <p:nvPr/>
        </p:nvSpPr>
        <p:spPr>
          <a:xfrm>
            <a:off x="367770" y="4255650"/>
            <a:ext cx="546698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it-IT" sz="2000" err="1"/>
              <a:t>RuledBased</a:t>
            </a:r>
            <a:r>
              <a:rPr lang="it-IT" sz="2000"/>
              <a:t> and </a:t>
            </a:r>
            <a:r>
              <a:rPr lang="it-IT" sz="2000" err="1"/>
              <a:t>MiniMax</a:t>
            </a:r>
            <a:r>
              <a:rPr lang="it-IT" sz="2000"/>
              <a:t> </a:t>
            </a:r>
            <a:r>
              <a:rPr lang="it-IT" sz="2000" err="1"/>
              <a:t>played</a:t>
            </a:r>
            <a:r>
              <a:rPr lang="it-IT" sz="2000"/>
              <a:t> </a:t>
            </a:r>
            <a:r>
              <a:rPr lang="it-IT" sz="2000" err="1"/>
              <a:t>autonomously</a:t>
            </a:r>
            <a:r>
              <a:rPr lang="it-IT" sz="2000"/>
              <a:t> </a:t>
            </a:r>
            <a:r>
              <a:rPr lang="it-IT" sz="2000" err="1"/>
              <a:t>ladder</a:t>
            </a:r>
            <a:r>
              <a:rPr lang="it-IT" sz="2000"/>
              <a:t> (competitive) matches </a:t>
            </a:r>
            <a:r>
              <a:rPr lang="it-IT" sz="2000" b="1" err="1"/>
              <a:t>against</a:t>
            </a:r>
            <a:r>
              <a:rPr lang="it-IT" sz="2000" b="1"/>
              <a:t> </a:t>
            </a:r>
            <a:r>
              <a:rPr lang="it-IT" sz="2000" b="1" err="1"/>
              <a:t>humans</a:t>
            </a:r>
            <a:r>
              <a:rPr lang="it-IT" sz="2000"/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it-IT" sz="2000">
                <a:ea typeface="+mn-lt"/>
                <a:cs typeface="+mn-lt"/>
              </a:rPr>
              <a:t>The ELO score shows </a:t>
            </a:r>
            <a:r>
              <a:rPr lang="it-IT" sz="2000" err="1">
                <a:ea typeface="+mn-lt"/>
                <a:cs typeface="+mn-lt"/>
              </a:rPr>
              <a:t>how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robust</a:t>
            </a:r>
            <a:r>
              <a:rPr lang="it-IT" sz="2000">
                <a:ea typeface="+mn-lt"/>
                <a:cs typeface="+mn-lt"/>
              </a:rPr>
              <a:t> the bot </a:t>
            </a:r>
            <a:r>
              <a:rPr lang="it-IT" sz="2000" err="1">
                <a:ea typeface="+mn-lt"/>
                <a:cs typeface="+mn-lt"/>
              </a:rPr>
              <a:t>is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b="1" err="1">
                <a:ea typeface="+mn-lt"/>
                <a:cs typeface="+mn-lt"/>
              </a:rPr>
              <a:t>against</a:t>
            </a:r>
            <a:r>
              <a:rPr lang="it-IT" sz="2000" b="1">
                <a:ea typeface="+mn-lt"/>
                <a:cs typeface="+mn-lt"/>
              </a:rPr>
              <a:t> a human </a:t>
            </a:r>
            <a:r>
              <a:rPr lang="it-IT" sz="2000" b="1" err="1">
                <a:ea typeface="+mn-lt"/>
                <a:cs typeface="+mn-lt"/>
              </a:rPr>
              <a:t>opponent</a:t>
            </a:r>
            <a:r>
              <a:rPr lang="it-IT" sz="2000" b="1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9461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Future work and </a:t>
            </a:r>
            <a:r>
              <a:rPr lang="it-IT" err="1"/>
              <a:t>improvements</a:t>
            </a:r>
            <a:endParaRPr lang="it-IT"/>
          </a:p>
        </p:txBody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FB508E-19A4-20A6-F22C-D0AE0D9C6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9416" y="1469071"/>
            <a:ext cx="5206335" cy="4419600"/>
          </a:xfr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err="1"/>
              <a:t>PokeBOT</a:t>
            </a:r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17</a:t>
            </a:fld>
            <a:endParaRPr lang="it-IT" noProof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5DEEE79-0575-B311-AEA2-EC7D68BD34B7}"/>
              </a:ext>
            </a:extLst>
          </p:cNvPr>
          <p:cNvSpPr txBox="1"/>
          <p:nvPr/>
        </p:nvSpPr>
        <p:spPr>
          <a:xfrm>
            <a:off x="367146" y="1676378"/>
            <a:ext cx="69200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it-IT" sz="2000" b="1"/>
              <a:t>More rules</a:t>
            </a:r>
            <a:r>
              <a:rPr lang="it-IT" sz="2000"/>
              <a:t> for the </a:t>
            </a:r>
            <a:r>
              <a:rPr lang="it-IT" sz="2000" b="1" err="1"/>
              <a:t>damage</a:t>
            </a:r>
            <a:r>
              <a:rPr lang="it-IT" sz="2000" b="1"/>
              <a:t> and </a:t>
            </a:r>
            <a:r>
              <a:rPr lang="it-IT" sz="2000" b="1" err="1"/>
              <a:t>stats</a:t>
            </a:r>
            <a:r>
              <a:rPr lang="it-IT" sz="2000" b="1"/>
              <a:t> </a:t>
            </a:r>
            <a:r>
              <a:rPr lang="it-IT" sz="2000" b="1" err="1"/>
              <a:t>computation</a:t>
            </a:r>
            <a:r>
              <a:rPr lang="it-IT" sz="2000"/>
              <a:t>.</a:t>
            </a:r>
          </a:p>
          <a:p>
            <a:pPr marL="342900" indent="-342900">
              <a:buBlip>
                <a:blip r:embed="rId3"/>
              </a:buBlip>
            </a:pPr>
            <a:endParaRPr lang="it-IT" sz="2000"/>
          </a:p>
          <a:p>
            <a:pPr marL="342900" indent="-342900">
              <a:buBlip>
                <a:blip r:embed="rId3"/>
              </a:buBlip>
            </a:pPr>
            <a:r>
              <a:rPr lang="it-IT" sz="2000" err="1"/>
              <a:t>Implementation</a:t>
            </a:r>
            <a:r>
              <a:rPr lang="it-IT" sz="2000"/>
              <a:t> of </a:t>
            </a:r>
            <a:r>
              <a:rPr lang="it-IT" sz="2000" err="1"/>
              <a:t>all</a:t>
            </a:r>
            <a:r>
              <a:rPr lang="it-IT" sz="2000"/>
              <a:t> the </a:t>
            </a:r>
            <a:r>
              <a:rPr lang="it-IT" sz="2000" b="1" err="1"/>
              <a:t>changes</a:t>
            </a:r>
            <a:r>
              <a:rPr lang="it-IT" sz="2000" b="1"/>
              <a:t> coming from the new generation</a:t>
            </a:r>
            <a:r>
              <a:rPr lang="it-IT" sz="2000"/>
              <a:t>.</a:t>
            </a:r>
          </a:p>
          <a:p>
            <a:pPr marL="342900" indent="-342900">
              <a:buBlip>
                <a:blip r:embed="rId3"/>
              </a:buBlip>
            </a:pPr>
            <a:endParaRPr lang="it-IT" sz="2000"/>
          </a:p>
          <a:p>
            <a:pPr marL="342900" indent="-342900">
              <a:buBlip>
                <a:blip r:embed="rId3"/>
              </a:buBlip>
            </a:pPr>
            <a:r>
              <a:rPr lang="it-IT" sz="2000" b="1" err="1"/>
              <a:t>Improvements</a:t>
            </a:r>
            <a:r>
              <a:rPr lang="it-IT" sz="2000"/>
              <a:t> on the </a:t>
            </a:r>
            <a:r>
              <a:rPr lang="it-IT" sz="2000" b="1"/>
              <a:t>minimax player</a:t>
            </a:r>
            <a:r>
              <a:rPr lang="it-IT" sz="2000"/>
              <a:t> by </a:t>
            </a:r>
            <a:r>
              <a:rPr lang="it-IT" sz="2000" err="1"/>
              <a:t>taking</a:t>
            </a:r>
            <a:r>
              <a:rPr lang="it-IT" sz="2000"/>
              <a:t> </a:t>
            </a:r>
            <a:r>
              <a:rPr lang="it-IT" sz="2000" err="1"/>
              <a:t>into</a:t>
            </a:r>
            <a:r>
              <a:rPr lang="it-IT" sz="2000"/>
              <a:t> account the </a:t>
            </a:r>
            <a:r>
              <a:rPr lang="it-IT" sz="2000" b="1" err="1"/>
              <a:t>accuracy</a:t>
            </a:r>
            <a:r>
              <a:rPr lang="it-IT" sz="2000" b="1"/>
              <a:t> and </a:t>
            </a:r>
            <a:r>
              <a:rPr lang="it-IT" sz="2000" b="1" err="1"/>
              <a:t>secondary</a:t>
            </a:r>
            <a:r>
              <a:rPr lang="it-IT" sz="2000" b="1"/>
              <a:t> </a:t>
            </a:r>
            <a:r>
              <a:rPr lang="it-IT" sz="2000" b="1" err="1"/>
              <a:t>effects</a:t>
            </a:r>
            <a:r>
              <a:rPr lang="it-IT" sz="2000"/>
              <a:t> of </a:t>
            </a:r>
            <a:r>
              <a:rPr lang="it-IT" sz="2000" err="1"/>
              <a:t>each</a:t>
            </a:r>
            <a:r>
              <a:rPr lang="it-IT" sz="2000"/>
              <a:t> </a:t>
            </a:r>
            <a:r>
              <a:rPr lang="it-IT" sz="2000" err="1"/>
              <a:t>move</a:t>
            </a:r>
            <a:r>
              <a:rPr lang="it-IT" sz="2000"/>
              <a:t>.</a:t>
            </a:r>
          </a:p>
          <a:p>
            <a:pPr marL="342900" indent="-342900">
              <a:buBlip>
                <a:blip r:embed="rId3"/>
              </a:buBlip>
            </a:pPr>
            <a:endParaRPr lang="it-IT" sz="2000"/>
          </a:p>
          <a:p>
            <a:pPr marL="342900" indent="-342900">
              <a:buBlip>
                <a:blip r:embed="rId3"/>
              </a:buBlip>
            </a:pPr>
            <a:r>
              <a:rPr lang="it-IT" sz="2000" err="1"/>
              <a:t>Implementation</a:t>
            </a:r>
            <a:r>
              <a:rPr lang="it-IT" sz="2000"/>
              <a:t> of a </a:t>
            </a:r>
            <a:r>
              <a:rPr lang="it-IT" sz="2000" b="1" err="1"/>
              <a:t>reinforcement</a:t>
            </a:r>
            <a:r>
              <a:rPr lang="it-IT" sz="2000" b="1"/>
              <a:t> learning player</a:t>
            </a:r>
            <a:r>
              <a:rPr lang="it-IT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020033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wanna</a:t>
            </a:r>
            <a:r>
              <a:rPr lang="it-IT"/>
              <a:t> be the </a:t>
            </a:r>
            <a:r>
              <a:rPr lang="it-IT" err="1"/>
              <a:t>very</a:t>
            </a:r>
            <a:r>
              <a:rPr lang="it-IT"/>
              <a:t> best?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FFE3D81-936B-9BAD-C1A0-E9F33A37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3"/>
            <a:ext cx="10515600" cy="1678447"/>
          </a:xfrm>
        </p:spPr>
        <p:txBody>
          <a:bodyPr/>
          <a:lstStyle/>
          <a:p>
            <a:pPr marL="0" indent="0" algn="ctr">
              <a:buNone/>
            </a:pPr>
            <a:r>
              <a:rPr lang="it-IT"/>
              <a:t>The </a:t>
            </a:r>
            <a:r>
              <a:rPr lang="it-IT" b="1"/>
              <a:t>bot </a:t>
            </a:r>
            <a:r>
              <a:rPr lang="it-IT" b="1" err="1"/>
              <a:t>is</a:t>
            </a:r>
            <a:r>
              <a:rPr lang="it-IT" b="1"/>
              <a:t> up for the challenge</a:t>
            </a:r>
            <a:r>
              <a:rPr lang="it-IT"/>
              <a:t>, </a:t>
            </a:r>
            <a:r>
              <a:rPr lang="it-IT" b="1"/>
              <a:t>follow the </a:t>
            </a:r>
            <a:r>
              <a:rPr lang="it-IT" b="1" err="1"/>
              <a:t>instructions</a:t>
            </a:r>
            <a:r>
              <a:rPr lang="it-IT" b="1"/>
              <a:t> </a:t>
            </a:r>
            <a:r>
              <a:rPr lang="it-IT"/>
              <a:t>on </a:t>
            </a:r>
            <a:r>
              <a:rPr lang="it-IT" err="1"/>
              <a:t>our</a:t>
            </a:r>
            <a:r>
              <a:rPr lang="it-IT"/>
              <a:t> </a:t>
            </a:r>
            <a:r>
              <a:rPr lang="it-IT" err="1"/>
              <a:t>github</a:t>
            </a:r>
            <a:r>
              <a:rPr lang="it-IT"/>
              <a:t> repo to </a:t>
            </a:r>
            <a:r>
              <a:rPr lang="it-IT" b="1"/>
              <a:t>test </a:t>
            </a:r>
            <a:r>
              <a:rPr lang="it-IT" b="1" err="1"/>
              <a:t>your</a:t>
            </a:r>
            <a:r>
              <a:rPr lang="it-IT" b="1"/>
              <a:t> </a:t>
            </a:r>
            <a:r>
              <a:rPr lang="it-IT" b="1" err="1"/>
              <a:t>pokémon</a:t>
            </a:r>
            <a:r>
              <a:rPr lang="it-IT" b="1"/>
              <a:t> </a:t>
            </a:r>
            <a:r>
              <a:rPr lang="it-IT" b="1" err="1"/>
              <a:t>battle</a:t>
            </a:r>
            <a:r>
              <a:rPr lang="it-IT" b="1"/>
              <a:t> </a:t>
            </a:r>
            <a:r>
              <a:rPr lang="it-IT" b="1" err="1"/>
              <a:t>ability</a:t>
            </a:r>
            <a:r>
              <a:rPr lang="it-IT"/>
              <a:t>.</a:t>
            </a:r>
          </a:p>
          <a:p>
            <a:pPr marL="0" indent="0" algn="ctr">
              <a:buNone/>
            </a:pPr>
            <a:r>
              <a:rPr lang="it-IT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https://github.com/nikodallanoce/PokeBOT</a:t>
            </a:r>
            <a:endParaRPr lang="it-IT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18</a:t>
            </a:fld>
            <a:endParaRPr lang="it-IT" noProof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D44CE877-39C3-A776-AAC7-3BFE1F06CF62}"/>
              </a:ext>
            </a:extLst>
          </p:cNvPr>
          <p:cNvSpPr txBox="1">
            <a:spLocks/>
          </p:cNvSpPr>
          <p:nvPr/>
        </p:nvSpPr>
        <p:spPr>
          <a:xfrm>
            <a:off x="1021463" y="4486547"/>
            <a:ext cx="8921859" cy="99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4000" b="1"/>
              <a:t>Are </a:t>
            </a:r>
            <a:r>
              <a:rPr lang="it-IT" sz="4000" b="1" err="1"/>
              <a:t>you</a:t>
            </a:r>
            <a:r>
              <a:rPr lang="it-IT" sz="4000" b="1"/>
              <a:t> ready for a </a:t>
            </a:r>
            <a:r>
              <a:rPr lang="it-IT" sz="4000" b="1" err="1"/>
              <a:t>little</a:t>
            </a:r>
            <a:r>
              <a:rPr lang="it-IT" sz="4000" b="1"/>
              <a:t> demo?</a:t>
            </a:r>
          </a:p>
        </p:txBody>
      </p:sp>
      <p:pic>
        <p:nvPicPr>
          <p:cNvPr id="2052" name="Picture 4" descr="Fashion Week - Leek Duck | Pokémon GO News and Resources">
            <a:extLst>
              <a:ext uri="{FF2B5EF4-FFF2-40B4-BE49-F238E27FC236}">
                <a16:creationId xmlns:a16="http://schemas.microsoft.com/office/drawing/2014/main" id="{6576C849-E97C-66E4-AC26-91CF8288A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427" y="3769988"/>
            <a:ext cx="2245373" cy="22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08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References</a:t>
            </a:r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err="1"/>
              <a:t>Main</a:t>
            </a:r>
            <a:r>
              <a:rPr lang="it-IT" b="1"/>
              <a:t> paper </a:t>
            </a:r>
            <a:r>
              <a:rPr lang="it-IT" err="1"/>
              <a:t>about</a:t>
            </a:r>
            <a:r>
              <a:rPr lang="it-IT"/>
              <a:t> </a:t>
            </a:r>
            <a:r>
              <a:rPr lang="it-IT" err="1"/>
              <a:t>pokémon</a:t>
            </a:r>
            <a:r>
              <a:rPr lang="it-IT"/>
              <a:t> </a:t>
            </a:r>
            <a:r>
              <a:rPr lang="it-IT" err="1"/>
              <a:t>battles</a:t>
            </a:r>
            <a:r>
              <a:rPr lang="it-IT"/>
              <a:t>:</a:t>
            </a:r>
          </a:p>
          <a:p>
            <a:pPr>
              <a:buBlip>
                <a:blip r:embed="rId2"/>
              </a:buBlip>
            </a:pPr>
            <a:r>
              <a:rPr lang="en-GB"/>
              <a:t>S. Lee and J. </a:t>
            </a:r>
            <a:r>
              <a:rPr lang="en-GB" err="1"/>
              <a:t>Togelius</a:t>
            </a:r>
            <a:r>
              <a:rPr lang="en-GB"/>
              <a:t>, "Showdown AI competition," 2017 IEEE Conference on Computational Intelligence and Games (CIG), 2017, pp. 191-198, </a:t>
            </a:r>
            <a:r>
              <a:rPr lang="en-GB" err="1"/>
              <a:t>doi</a:t>
            </a:r>
            <a:r>
              <a:rPr lang="en-GB"/>
              <a:t>: 10.1109/CIG.2017.8080435. </a:t>
            </a:r>
            <a:r>
              <a:rPr lang="en-GB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Showdown AI competition | IEEE Conference Publication | IEEE Xplore</a:t>
            </a:r>
            <a:endParaRPr lang="it-IT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Some </a:t>
            </a:r>
            <a:r>
              <a:rPr lang="it-IT" b="1"/>
              <a:t>cool </a:t>
            </a:r>
            <a:r>
              <a:rPr lang="it-IT" b="1" err="1"/>
              <a:t>implementations</a:t>
            </a:r>
            <a:r>
              <a:rPr lang="it-IT"/>
              <a:t>:</a:t>
            </a:r>
          </a:p>
          <a:p>
            <a:pPr>
              <a:buBlip>
                <a:blip r:embed="rId2"/>
              </a:buBlip>
            </a:pPr>
            <a:r>
              <a:rPr lang="it-IT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https://github.com/pmariglia/showdown</a:t>
            </a:r>
            <a:endParaRPr lang="it-IT">
              <a:solidFill>
                <a:schemeClr val="bg2">
                  <a:lumMod val="25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en-GB" err="1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RemptonGames</a:t>
            </a:r>
            <a:r>
              <a:rPr lang="en-GB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err="1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Pokemon</a:t>
            </a:r>
            <a:r>
              <a:rPr lang="en-GB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-Showdown-Agent (github.com)</a:t>
            </a:r>
            <a:endParaRPr lang="en-GB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Main library</a:t>
            </a:r>
            <a:r>
              <a:rPr lang="en-GB"/>
              <a:t>:</a:t>
            </a:r>
          </a:p>
          <a:p>
            <a:pPr>
              <a:buBlip>
                <a:blip r:embed="rId2"/>
              </a:buBlip>
            </a:pPr>
            <a:r>
              <a:rPr lang="it-IT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https://github.com/hsahovic/poke-env</a:t>
            </a:r>
            <a:endParaRPr lang="it-IT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8832670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Environment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3"/>
            <a:ext cx="10515600" cy="46057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 err="1"/>
              <a:t>Partially</a:t>
            </a:r>
            <a:r>
              <a:rPr lang="it-IT" sz="2000" b="1"/>
              <a:t> </a:t>
            </a:r>
            <a:r>
              <a:rPr lang="en-US" sz="2000" b="1"/>
              <a:t>observable</a:t>
            </a:r>
            <a:r>
              <a:rPr lang="it-IT" sz="2000"/>
              <a:t>, the bot </a:t>
            </a:r>
            <a:r>
              <a:rPr lang="it-IT" sz="2000" err="1"/>
              <a:t>doesn’t</a:t>
            </a:r>
            <a:r>
              <a:rPr lang="it-IT" sz="2000"/>
              <a:t> know </a:t>
            </a:r>
            <a:r>
              <a:rPr lang="it-IT" sz="2000" err="1"/>
              <a:t>all</a:t>
            </a:r>
            <a:r>
              <a:rPr lang="it-IT" sz="2000"/>
              <a:t> the items, </a:t>
            </a:r>
            <a:r>
              <a:rPr lang="it-IT" sz="2000" err="1"/>
              <a:t>stats</a:t>
            </a:r>
            <a:r>
              <a:rPr lang="it-IT" sz="2000"/>
              <a:t>, </a:t>
            </a:r>
            <a:r>
              <a:rPr lang="it-IT" sz="2000" err="1"/>
              <a:t>moves</a:t>
            </a:r>
            <a:r>
              <a:rPr lang="it-IT" sz="2000"/>
              <a:t> or </a:t>
            </a:r>
            <a:r>
              <a:rPr lang="it-IT" sz="2000" err="1"/>
              <a:t>pokémon</a:t>
            </a:r>
            <a:r>
              <a:rPr lang="it-IT" sz="2000"/>
              <a:t> of the </a:t>
            </a:r>
            <a:r>
              <a:rPr lang="it-IT" sz="2000" err="1"/>
              <a:t>opponent</a:t>
            </a:r>
            <a:r>
              <a:rPr lang="it-IT" sz="200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 err="1"/>
              <a:t>Partially</a:t>
            </a:r>
            <a:r>
              <a:rPr lang="it-IT" sz="2000" b="1"/>
              <a:t> </a:t>
            </a:r>
            <a:r>
              <a:rPr lang="en-US" sz="2000" b="1"/>
              <a:t>deterministic</a:t>
            </a:r>
            <a:r>
              <a:rPr lang="it-IT" sz="2000"/>
              <a:t>, </a:t>
            </a:r>
            <a:r>
              <a:rPr lang="it-IT" sz="2000" err="1"/>
              <a:t>moves</a:t>
            </a:r>
            <a:r>
              <a:rPr lang="it-IT" sz="2000"/>
              <a:t> </a:t>
            </a:r>
            <a:r>
              <a:rPr lang="it-IT" sz="2000" err="1"/>
              <a:t>have</a:t>
            </a:r>
            <a:r>
              <a:rPr lang="it-IT" sz="2000"/>
              <a:t> an </a:t>
            </a:r>
            <a:r>
              <a:rPr lang="it-IT" sz="2000" err="1"/>
              <a:t>accuracy</a:t>
            </a:r>
            <a:r>
              <a:rPr lang="it-IT" sz="2000"/>
              <a:t>, </a:t>
            </a:r>
            <a:r>
              <a:rPr lang="it-IT" sz="2000" err="1"/>
              <a:t>therefore</a:t>
            </a:r>
            <a:r>
              <a:rPr lang="it-IT" sz="2000"/>
              <a:t> </a:t>
            </a:r>
            <a:r>
              <a:rPr lang="it-IT" sz="2000" err="1"/>
              <a:t>they</a:t>
            </a:r>
            <a:r>
              <a:rPr lang="it-IT" sz="2000"/>
              <a:t> can </a:t>
            </a:r>
            <a:r>
              <a:rPr lang="it-IT" sz="2000" err="1"/>
              <a:t>fail</a:t>
            </a:r>
            <a:r>
              <a:rPr lang="it-IT" sz="200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/>
              <a:t>Not </a:t>
            </a:r>
            <a:r>
              <a:rPr lang="it-IT" sz="2000" b="1" err="1"/>
              <a:t>episodic</a:t>
            </a:r>
            <a:r>
              <a:rPr lang="it-IT" sz="2000" b="1"/>
              <a:t> (</a:t>
            </a:r>
            <a:r>
              <a:rPr lang="it-IT" sz="2000" b="1" err="1"/>
              <a:t>sequential</a:t>
            </a:r>
            <a:r>
              <a:rPr lang="it-IT" sz="2000" b="1"/>
              <a:t>)</a:t>
            </a:r>
            <a:r>
              <a:rPr lang="it-IT" sz="2000"/>
              <a:t>, the </a:t>
            </a:r>
            <a:r>
              <a:rPr lang="it-IT" sz="2000" err="1"/>
              <a:t>current</a:t>
            </a:r>
            <a:r>
              <a:rPr lang="it-IT" sz="2000"/>
              <a:t> </a:t>
            </a:r>
            <a:r>
              <a:rPr lang="it-IT" sz="2000" err="1"/>
              <a:t>choice</a:t>
            </a:r>
            <a:r>
              <a:rPr lang="it-IT" sz="2000"/>
              <a:t> of </a:t>
            </a:r>
            <a:r>
              <a:rPr lang="it-IT" sz="2000" err="1"/>
              <a:t>move</a:t>
            </a:r>
            <a:r>
              <a:rPr lang="it-IT" sz="2000"/>
              <a:t> </a:t>
            </a:r>
            <a:r>
              <a:rPr lang="it-IT" sz="2000" err="1"/>
              <a:t>will</a:t>
            </a:r>
            <a:r>
              <a:rPr lang="it-IT" sz="2000"/>
              <a:t> </a:t>
            </a:r>
            <a:r>
              <a:rPr lang="it-IT" sz="2000" err="1"/>
              <a:t>affect</a:t>
            </a:r>
            <a:r>
              <a:rPr lang="it-IT" sz="2000"/>
              <a:t> future actions.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 err="1"/>
              <a:t>Static</a:t>
            </a:r>
            <a:r>
              <a:rPr lang="it-IT" sz="2000"/>
              <a:t>, the </a:t>
            </a:r>
            <a:r>
              <a:rPr lang="it-IT" sz="2000" err="1"/>
              <a:t>environment</a:t>
            </a:r>
            <a:r>
              <a:rPr lang="it-IT" sz="2000"/>
              <a:t> </a:t>
            </a:r>
            <a:r>
              <a:rPr lang="it-IT" sz="2000" err="1"/>
              <a:t>doesn’t</a:t>
            </a:r>
            <a:r>
              <a:rPr lang="it-IT" sz="2000"/>
              <a:t> </a:t>
            </a:r>
            <a:r>
              <a:rPr lang="it-IT" sz="2000" err="1"/>
              <a:t>change</a:t>
            </a:r>
            <a:r>
              <a:rPr lang="it-IT" sz="2000"/>
              <a:t> </a:t>
            </a:r>
            <a:r>
              <a:rPr lang="it-IT" sz="2000" err="1"/>
              <a:t>while</a:t>
            </a:r>
            <a:r>
              <a:rPr lang="it-IT" sz="2000"/>
              <a:t> the agent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choosing</a:t>
            </a:r>
            <a:r>
              <a:rPr lang="it-IT" sz="2000"/>
              <a:t> a </a:t>
            </a:r>
            <a:r>
              <a:rPr lang="en-US" sz="2000"/>
              <a:t>move</a:t>
            </a:r>
            <a:r>
              <a:rPr lang="it-IT" sz="200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/>
              <a:t>Discrete</a:t>
            </a:r>
            <a:r>
              <a:rPr lang="it-IT" sz="2000"/>
              <a:t>, the actions an agent can take are </a:t>
            </a:r>
            <a:r>
              <a:rPr lang="it-IT" sz="2000" err="1"/>
              <a:t>distinct</a:t>
            </a:r>
            <a:r>
              <a:rPr lang="it-IT" sz="2000"/>
              <a:t> and limited.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/>
              <a:t>Multi-agent</a:t>
            </a:r>
            <a:r>
              <a:rPr lang="it-IT" sz="2000"/>
              <a:t>, </a:t>
            </a:r>
            <a:r>
              <a:rPr lang="it-IT" sz="2000" err="1"/>
              <a:t>battles</a:t>
            </a:r>
            <a:r>
              <a:rPr lang="it-IT" sz="2000"/>
              <a:t> can involve from </a:t>
            </a:r>
            <a:r>
              <a:rPr lang="it-IT" sz="2000" err="1"/>
              <a:t>two</a:t>
            </a:r>
            <a:r>
              <a:rPr lang="it-IT" sz="2000"/>
              <a:t> (</a:t>
            </a:r>
            <a:r>
              <a:rPr lang="it-IT" sz="2000" err="1"/>
              <a:t>our</a:t>
            </a:r>
            <a:r>
              <a:rPr lang="it-IT" sz="2000"/>
              <a:t> case) to </a:t>
            </a:r>
            <a:r>
              <a:rPr lang="it-IT" sz="2000" err="1"/>
              <a:t>four</a:t>
            </a:r>
            <a:r>
              <a:rPr lang="it-IT" sz="2000"/>
              <a:t> players.</a:t>
            </a:r>
          </a:p>
          <a:p>
            <a:endParaRPr lang="it-IT" sz="20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239757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Development: an </a:t>
            </a:r>
            <a:r>
              <a:rPr lang="it-IT" err="1"/>
              <a:t>evolution’s</a:t>
            </a:r>
            <a:r>
              <a:rPr lang="it-IT"/>
              <a:t> tale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3"/>
            <a:ext cx="10515600" cy="936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Just like </a:t>
            </a:r>
            <a:r>
              <a:rPr lang="it-IT" sz="2400" b="1" err="1"/>
              <a:t>pokémon</a:t>
            </a:r>
            <a:r>
              <a:rPr lang="it-IT" sz="2400" b="1"/>
              <a:t> evolve </a:t>
            </a:r>
            <a:r>
              <a:rPr lang="it-IT" sz="2400" b="1" err="1"/>
              <a:t>upon</a:t>
            </a:r>
            <a:r>
              <a:rPr lang="it-IT" sz="2400" b="1"/>
              <a:t> </a:t>
            </a:r>
            <a:r>
              <a:rPr lang="it-IT" sz="2400" b="1" err="1"/>
              <a:t>reaching</a:t>
            </a:r>
            <a:r>
              <a:rPr lang="it-IT" sz="2400" b="1"/>
              <a:t> </a:t>
            </a:r>
            <a:r>
              <a:rPr lang="it-IT" sz="2400" b="1" err="1"/>
              <a:t>certain</a:t>
            </a:r>
            <a:r>
              <a:rPr lang="it-IT" sz="2400" b="1"/>
              <a:t> </a:t>
            </a:r>
            <a:r>
              <a:rPr lang="it-IT" sz="2400" b="1" err="1"/>
              <a:t>conditions</a:t>
            </a:r>
            <a:r>
              <a:rPr lang="it-IT" sz="2400"/>
              <a:t>, </a:t>
            </a:r>
            <a:r>
              <a:rPr lang="it-IT" sz="2400" err="1"/>
              <a:t>we</a:t>
            </a:r>
            <a:r>
              <a:rPr lang="it-IT" sz="2400"/>
              <a:t> </a:t>
            </a:r>
            <a:r>
              <a:rPr lang="it-IT" sz="2400" err="1"/>
              <a:t>applied</a:t>
            </a:r>
            <a:r>
              <a:rPr lang="it-IT" sz="2400"/>
              <a:t> the </a:t>
            </a:r>
            <a:r>
              <a:rPr lang="it-IT" sz="2400" b="1" err="1"/>
              <a:t>same</a:t>
            </a:r>
            <a:r>
              <a:rPr lang="it-IT" sz="2400" b="1"/>
              <a:t> </a:t>
            </a:r>
            <a:r>
              <a:rPr lang="it-IT" sz="2400" b="1" err="1"/>
              <a:t>approach</a:t>
            </a:r>
            <a:r>
              <a:rPr lang="it-IT" sz="2400" b="1"/>
              <a:t> for </a:t>
            </a:r>
            <a:r>
              <a:rPr lang="it-IT" sz="2400" b="1" err="1"/>
              <a:t>our</a:t>
            </a:r>
            <a:r>
              <a:rPr lang="it-IT" sz="2400" b="1"/>
              <a:t> bot</a:t>
            </a:r>
            <a:r>
              <a:rPr lang="it-IT" sz="2400"/>
              <a:t>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3</a:t>
            </a:fld>
            <a:endParaRPr lang="it-IT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931B70-F518-6FEC-8259-8EC0E7DB293D}"/>
              </a:ext>
            </a:extLst>
          </p:cNvPr>
          <p:cNvSpPr txBox="1"/>
          <p:nvPr/>
        </p:nvSpPr>
        <p:spPr>
          <a:xfrm>
            <a:off x="838200" y="3124355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tx2"/>
                </a:solidFill>
              </a:rPr>
              <a:t>Max Base Power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4CE87E-67F0-3498-55AC-F5B17E317D75}"/>
              </a:ext>
            </a:extLst>
          </p:cNvPr>
          <p:cNvSpPr txBox="1"/>
          <p:nvPr/>
        </p:nvSpPr>
        <p:spPr>
          <a:xfrm>
            <a:off x="3607978" y="3124355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tx2"/>
                </a:solidFill>
              </a:rPr>
              <a:t>Best </a:t>
            </a:r>
            <a:r>
              <a:rPr lang="it-IT" b="1" err="1">
                <a:solidFill>
                  <a:schemeClr val="tx2"/>
                </a:solidFill>
              </a:rPr>
              <a:t>Damage</a:t>
            </a:r>
            <a:endParaRPr lang="it-IT" b="1">
              <a:solidFill>
                <a:schemeClr val="tx2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095E56-0483-777C-5922-9061689A1E1B}"/>
              </a:ext>
            </a:extLst>
          </p:cNvPr>
          <p:cNvSpPr txBox="1"/>
          <p:nvPr/>
        </p:nvSpPr>
        <p:spPr>
          <a:xfrm>
            <a:off x="6567055" y="3124355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tx2"/>
                </a:solidFill>
              </a:rPr>
              <a:t>Rule-</a:t>
            </a:r>
            <a:r>
              <a:rPr lang="it-IT" b="1" err="1">
                <a:solidFill>
                  <a:schemeClr val="tx2"/>
                </a:solidFill>
              </a:rPr>
              <a:t>based</a:t>
            </a:r>
            <a:endParaRPr lang="it-IT" b="1">
              <a:solidFill>
                <a:schemeClr val="tx2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1905A9-F048-5CD6-DB11-C03CF42A207B}"/>
              </a:ext>
            </a:extLst>
          </p:cNvPr>
          <p:cNvSpPr txBox="1"/>
          <p:nvPr/>
        </p:nvSpPr>
        <p:spPr>
          <a:xfrm>
            <a:off x="9336833" y="3124355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err="1">
                <a:solidFill>
                  <a:schemeClr val="tx2"/>
                </a:solidFill>
              </a:rPr>
              <a:t>MiniMax</a:t>
            </a:r>
            <a:endParaRPr lang="it-IT" b="1">
              <a:solidFill>
                <a:schemeClr val="tx2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0A84C4-C2D7-7B1B-D88F-AD596176D2C5}"/>
              </a:ext>
            </a:extLst>
          </p:cNvPr>
          <p:cNvSpPr txBox="1"/>
          <p:nvPr/>
        </p:nvSpPr>
        <p:spPr>
          <a:xfrm>
            <a:off x="838200" y="3601616"/>
            <a:ext cx="2016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err="1"/>
              <a:t>Only</a:t>
            </a:r>
            <a:r>
              <a:rPr lang="it-IT" sz="1400"/>
              <a:t> </a:t>
            </a:r>
            <a:r>
              <a:rPr lang="it-IT" sz="1400" err="1"/>
              <a:t>considers</a:t>
            </a:r>
            <a:r>
              <a:rPr lang="it-IT" sz="1400"/>
              <a:t> the base power (</a:t>
            </a:r>
            <a:r>
              <a:rPr lang="it-IT" sz="1400" err="1"/>
              <a:t>not</a:t>
            </a:r>
            <a:r>
              <a:rPr lang="it-IT" sz="1400"/>
              <a:t> </a:t>
            </a:r>
            <a:r>
              <a:rPr lang="it-IT" sz="1400" err="1"/>
              <a:t>damage</a:t>
            </a:r>
            <a:r>
              <a:rPr lang="it-IT" sz="1400"/>
              <a:t>) of the </a:t>
            </a:r>
            <a:r>
              <a:rPr lang="it-IT" sz="1400" err="1"/>
              <a:t>moves</a:t>
            </a:r>
            <a:endParaRPr lang="it-IT" sz="140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EDEFA2-12C2-8DDA-D181-C628007103C5}"/>
              </a:ext>
            </a:extLst>
          </p:cNvPr>
          <p:cNvSpPr txBox="1"/>
          <p:nvPr/>
        </p:nvSpPr>
        <p:spPr>
          <a:xfrm>
            <a:off x="3632720" y="3601615"/>
            <a:ext cx="2016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err="1"/>
              <a:t>Actual</a:t>
            </a:r>
            <a:r>
              <a:rPr lang="it-IT" sz="1400"/>
              <a:t> </a:t>
            </a:r>
            <a:r>
              <a:rPr lang="it-IT" sz="1400" err="1"/>
              <a:t>damage</a:t>
            </a:r>
            <a:r>
              <a:rPr lang="it-IT" sz="1400"/>
              <a:t> and </a:t>
            </a:r>
            <a:r>
              <a:rPr lang="it-IT" sz="1400" err="1"/>
              <a:t>stats</a:t>
            </a:r>
            <a:r>
              <a:rPr lang="it-IT" sz="1400"/>
              <a:t> </a:t>
            </a:r>
            <a:r>
              <a:rPr lang="it-IT" sz="1400" err="1"/>
              <a:t>computation</a:t>
            </a:r>
            <a:r>
              <a:rPr lang="it-IT" sz="1400"/>
              <a:t>, </a:t>
            </a:r>
            <a:r>
              <a:rPr lang="it-IT" sz="1400" err="1"/>
              <a:t>implementation</a:t>
            </a:r>
            <a:r>
              <a:rPr lang="it-IT" sz="1400"/>
              <a:t> of switches</a:t>
            </a:r>
          </a:p>
        </p:txBody>
      </p:sp>
      <p:pic>
        <p:nvPicPr>
          <p:cNvPr id="16" name="Elemento grafico 15" descr="Freccia a destra con riempimento a tinta unita">
            <a:extLst>
              <a:ext uri="{FF2B5EF4-FFF2-40B4-BE49-F238E27FC236}">
                <a16:creationId xmlns:a16="http://schemas.microsoft.com/office/drawing/2014/main" id="{400F15B5-87F3-4757-1FBA-C1E9CBD78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372" y="2851821"/>
            <a:ext cx="914400" cy="914400"/>
          </a:xfrm>
          <a:prstGeom prst="rect">
            <a:avLst/>
          </a:prstGeom>
        </p:spPr>
      </p:pic>
      <p:pic>
        <p:nvPicPr>
          <p:cNvPr id="17" name="Elemento grafico 16" descr="Freccia a destra con riempimento a tinta unita">
            <a:extLst>
              <a:ext uri="{FF2B5EF4-FFF2-40B4-BE49-F238E27FC236}">
                <a16:creationId xmlns:a16="http://schemas.microsoft.com/office/drawing/2014/main" id="{F22C956A-D463-9992-801A-565821A25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8422" y="2840599"/>
            <a:ext cx="914400" cy="914400"/>
          </a:xfrm>
          <a:prstGeom prst="rect">
            <a:avLst/>
          </a:prstGeom>
        </p:spPr>
      </p:pic>
      <p:pic>
        <p:nvPicPr>
          <p:cNvPr id="18" name="Elemento grafico 17" descr="Freccia a destra con riempimento a tinta unita">
            <a:extLst>
              <a:ext uri="{FF2B5EF4-FFF2-40B4-BE49-F238E27FC236}">
                <a16:creationId xmlns:a16="http://schemas.microsoft.com/office/drawing/2014/main" id="{00E18A99-788C-47A1-DCC3-E34FBEB3E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6963" y="2840599"/>
            <a:ext cx="914400" cy="9144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63380D3-FC49-E876-062B-7B4FE36ACA9A}"/>
              </a:ext>
            </a:extLst>
          </p:cNvPr>
          <p:cNvSpPr txBox="1"/>
          <p:nvPr/>
        </p:nvSpPr>
        <p:spPr>
          <a:xfrm>
            <a:off x="9439099" y="3601614"/>
            <a:ext cx="20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err="1"/>
              <a:t>Tries</a:t>
            </a:r>
            <a:r>
              <a:rPr lang="it-IT" sz="1400"/>
              <a:t> to </a:t>
            </a:r>
            <a:r>
              <a:rPr lang="it-IT" sz="1400" err="1"/>
              <a:t>predict</a:t>
            </a:r>
            <a:r>
              <a:rPr lang="it-IT" sz="1400"/>
              <a:t> the </a:t>
            </a:r>
            <a:r>
              <a:rPr lang="it-IT" sz="1400" err="1"/>
              <a:t>outcome</a:t>
            </a:r>
            <a:r>
              <a:rPr lang="it-IT" sz="1400"/>
              <a:t> of </a:t>
            </a:r>
            <a:r>
              <a:rPr lang="it-IT" sz="1400" err="1"/>
              <a:t>moves</a:t>
            </a:r>
            <a:endParaRPr lang="it-IT" sz="140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95ED635-F2F9-E156-1877-2049EF53E93A}"/>
              </a:ext>
            </a:extLst>
          </p:cNvPr>
          <p:cNvSpPr txBox="1"/>
          <p:nvPr/>
        </p:nvSpPr>
        <p:spPr>
          <a:xfrm>
            <a:off x="3208179" y="4839181"/>
            <a:ext cx="6102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err="1"/>
              <a:t>Congratulations</a:t>
            </a:r>
            <a:r>
              <a:rPr lang="it-IT" sz="2400" b="1" i="1"/>
              <a:t>, </a:t>
            </a:r>
            <a:r>
              <a:rPr lang="it-IT" sz="2400" b="1" i="1" err="1"/>
              <a:t>your</a:t>
            </a:r>
            <a:r>
              <a:rPr lang="it-IT" sz="2400" b="1" i="1"/>
              <a:t> bot </a:t>
            </a:r>
            <a:r>
              <a:rPr lang="it-IT" sz="2400" b="1" i="1" err="1"/>
              <a:t>evolved</a:t>
            </a:r>
            <a:r>
              <a:rPr lang="it-IT" sz="2400" b="1" i="1"/>
              <a:t> </a:t>
            </a:r>
            <a:r>
              <a:rPr lang="it-IT" sz="2400" b="1" i="1" err="1"/>
              <a:t>into</a:t>
            </a:r>
            <a:endParaRPr lang="it-IT" sz="2400" b="1" i="1"/>
          </a:p>
          <a:p>
            <a:pPr algn="ctr"/>
            <a:r>
              <a:rPr lang="it-IT" sz="2400" b="1" i="1" err="1"/>
              <a:t>something</a:t>
            </a:r>
            <a:r>
              <a:rPr lang="it-IT" sz="2400" b="1" i="1"/>
              <a:t> </a:t>
            </a:r>
            <a:r>
              <a:rPr lang="it-IT" sz="2400" b="1" i="1" err="1"/>
              <a:t>better</a:t>
            </a:r>
            <a:r>
              <a:rPr lang="it-IT" sz="2400" b="1" i="1"/>
              <a:t>, </a:t>
            </a:r>
            <a:r>
              <a:rPr lang="it-IT" sz="2400" b="1" i="1" err="1"/>
              <a:t>hopefully</a:t>
            </a:r>
            <a:r>
              <a:rPr lang="it-IT" sz="2400" b="1" i="1"/>
              <a:t>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AD90320-9FF7-845A-02B8-9BECBEC2B77F}"/>
              </a:ext>
            </a:extLst>
          </p:cNvPr>
          <p:cNvSpPr txBox="1"/>
          <p:nvPr/>
        </p:nvSpPr>
        <p:spPr>
          <a:xfrm>
            <a:off x="4000503" y="5643932"/>
            <a:ext cx="451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Cit. by </a:t>
            </a:r>
            <a:r>
              <a:rPr lang="it-IT" err="1"/>
              <a:t>us</a:t>
            </a:r>
            <a:r>
              <a:rPr lang="it-IT"/>
              <a:t>, after weeks of trial and </a:t>
            </a:r>
            <a:r>
              <a:rPr lang="it-IT" err="1"/>
              <a:t>error</a:t>
            </a:r>
            <a:r>
              <a:rPr lang="it-IT"/>
              <a:t>.</a:t>
            </a:r>
          </a:p>
        </p:txBody>
      </p:sp>
      <p:pic>
        <p:nvPicPr>
          <p:cNvPr id="3076" name="Picture 4" descr="Level up free icon">
            <a:extLst>
              <a:ext uri="{FF2B5EF4-FFF2-40B4-BE49-F238E27FC236}">
                <a16:creationId xmlns:a16="http://schemas.microsoft.com/office/drawing/2014/main" id="{A1FA01F8-734C-D2FC-844C-8B27D6E9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23" y="2736968"/>
            <a:ext cx="502298" cy="5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Level up free icon">
            <a:extLst>
              <a:ext uri="{FF2B5EF4-FFF2-40B4-BE49-F238E27FC236}">
                <a16:creationId xmlns:a16="http://schemas.microsoft.com/office/drawing/2014/main" id="{A6E74932-03C9-9EC1-568D-AAC9452B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473" y="2736968"/>
            <a:ext cx="502298" cy="5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Level up free icon">
            <a:extLst>
              <a:ext uri="{FF2B5EF4-FFF2-40B4-BE49-F238E27FC236}">
                <a16:creationId xmlns:a16="http://schemas.microsoft.com/office/drawing/2014/main" id="{D4659F8E-DA1C-74F7-C5EF-282BC85E2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94" y="2736968"/>
            <a:ext cx="502298" cy="5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D5D92E5-BE32-E6BB-1F4A-21FD42948A57}"/>
              </a:ext>
            </a:extLst>
          </p:cNvPr>
          <p:cNvSpPr txBox="1"/>
          <p:nvPr/>
        </p:nvSpPr>
        <p:spPr>
          <a:xfrm>
            <a:off x="6649474" y="3601614"/>
            <a:ext cx="2016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More accurate rules for </a:t>
            </a:r>
            <a:r>
              <a:rPr lang="it-IT" sz="1400" err="1"/>
              <a:t>choosing</a:t>
            </a:r>
            <a:r>
              <a:rPr lang="it-IT" sz="1400"/>
              <a:t> </a:t>
            </a:r>
            <a:r>
              <a:rPr lang="it-IT" sz="1400" err="1"/>
              <a:t>beetween</a:t>
            </a:r>
            <a:r>
              <a:rPr lang="it-IT" sz="1400"/>
              <a:t> a </a:t>
            </a:r>
            <a:r>
              <a:rPr lang="it-IT" sz="1400" err="1"/>
              <a:t>move</a:t>
            </a:r>
            <a:r>
              <a:rPr lang="it-IT" sz="1400"/>
              <a:t> or a switch</a:t>
            </a:r>
          </a:p>
        </p:txBody>
      </p:sp>
    </p:spTree>
    <p:extLst>
      <p:ext uri="{BB962C8B-B14F-4D97-AF65-F5344CB8AC3E}">
        <p14:creationId xmlns:p14="http://schemas.microsoft.com/office/powerpoint/2010/main" val="299181880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3"/>
            <a:ext cx="10515600" cy="461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The </a:t>
            </a:r>
            <a:r>
              <a:rPr lang="it-IT" sz="1800" b="1" err="1"/>
              <a:t>damage</a:t>
            </a:r>
            <a:r>
              <a:rPr lang="it-IT" sz="1800" b="1"/>
              <a:t> </a:t>
            </a:r>
            <a:r>
              <a:rPr lang="it-IT" sz="1800" b="1" err="1"/>
              <a:t>dealt</a:t>
            </a:r>
            <a:r>
              <a:rPr lang="it-IT" sz="1800" b="1"/>
              <a:t> by a </a:t>
            </a:r>
            <a:r>
              <a:rPr lang="it-IT" sz="1800" b="1" err="1"/>
              <a:t>move</a:t>
            </a:r>
            <a:r>
              <a:rPr lang="it-IT" sz="1800" b="1"/>
              <a:t> </a:t>
            </a:r>
            <a:r>
              <a:rPr lang="it-IT" sz="1800" err="1"/>
              <a:t>is</a:t>
            </a:r>
            <a:r>
              <a:rPr lang="it-IT" sz="1800"/>
              <a:t> </a:t>
            </a:r>
            <a:r>
              <a:rPr lang="it-IT" sz="1800" err="1"/>
              <a:t>computed</a:t>
            </a:r>
            <a:r>
              <a:rPr lang="it-IT" sz="1800"/>
              <a:t> by </a:t>
            </a:r>
            <a:r>
              <a:rPr lang="it-IT" sz="1800" err="1"/>
              <a:t>means</a:t>
            </a:r>
            <a:r>
              <a:rPr lang="it-IT" sz="1800"/>
              <a:t> of the following formula.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2FE899A3-A6FB-B716-C549-183EB37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625475"/>
            <a:ext cx="10515600" cy="687388"/>
          </a:xfrm>
        </p:spPr>
        <p:txBody>
          <a:bodyPr>
            <a:normAutofit/>
          </a:bodyPr>
          <a:lstStyle/>
          <a:p>
            <a:r>
              <a:rPr lang="it-IT" err="1"/>
              <a:t>Damage</a:t>
            </a:r>
            <a:r>
              <a:rPr lang="it-IT"/>
              <a:t> and </a:t>
            </a:r>
            <a:r>
              <a:rPr lang="it-IT" err="1"/>
              <a:t>stats</a:t>
            </a:r>
            <a:r>
              <a:rPr lang="it-IT"/>
              <a:t> </a:t>
            </a:r>
            <a:r>
              <a:rPr lang="it-IT" err="1"/>
              <a:t>computation</a:t>
            </a:r>
            <a:r>
              <a:rPr lang="it-IT"/>
              <a:t>: rules over rules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24051FA-D294-9992-0B8D-B0866039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9" y="2212258"/>
            <a:ext cx="9320068" cy="685859"/>
          </a:xfrm>
          <a:prstGeom prst="rect">
            <a:avLst/>
          </a:prstGeom>
        </p:spPr>
      </p:pic>
      <p:pic>
        <p:nvPicPr>
          <p:cNvPr id="16" name="Elemento grafico 15" descr="Freccia a destra con riempimento a tinta unita">
            <a:extLst>
              <a:ext uri="{FF2B5EF4-FFF2-40B4-BE49-F238E27FC236}">
                <a16:creationId xmlns:a16="http://schemas.microsoft.com/office/drawing/2014/main" id="{FA7F97CF-7C5A-DF19-FC43-050DBED32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437894" y="2621049"/>
            <a:ext cx="507231" cy="52557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F054C8B-107A-2252-D0F0-DD817DCDABA5}"/>
              </a:ext>
            </a:extLst>
          </p:cNvPr>
          <p:cNvSpPr txBox="1"/>
          <p:nvPr/>
        </p:nvSpPr>
        <p:spPr>
          <a:xfrm>
            <a:off x="7187380" y="3067665"/>
            <a:ext cx="99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[0.85, 1]</a:t>
            </a:r>
          </a:p>
        </p:txBody>
      </p:sp>
      <p:sp>
        <p:nvSpPr>
          <p:cNvPr id="19" name="Segnaposto contenuto 8">
            <a:extLst>
              <a:ext uri="{FF2B5EF4-FFF2-40B4-BE49-F238E27FC236}">
                <a16:creationId xmlns:a16="http://schemas.microsoft.com/office/drawing/2014/main" id="{EEE77826-6FDE-F1D6-CAC7-7B7EE1E24B3E}"/>
              </a:ext>
            </a:extLst>
          </p:cNvPr>
          <p:cNvSpPr txBox="1">
            <a:spLocks/>
          </p:cNvSpPr>
          <p:nvPr/>
        </p:nvSpPr>
        <p:spPr>
          <a:xfrm>
            <a:off x="838200" y="3555416"/>
            <a:ext cx="10515600" cy="84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it-IT" sz="1800"/>
              <a:t>The </a:t>
            </a:r>
            <a:r>
              <a:rPr lang="it-IT" sz="1800" b="1"/>
              <a:t>more accurate </a:t>
            </a:r>
            <a:r>
              <a:rPr lang="it-IT" sz="1800" b="1" err="1"/>
              <a:t>is</a:t>
            </a:r>
            <a:r>
              <a:rPr lang="it-IT" sz="1800" b="1"/>
              <a:t> the </a:t>
            </a:r>
            <a:r>
              <a:rPr lang="it-IT" sz="1800" b="1" err="1"/>
              <a:t>damage</a:t>
            </a:r>
            <a:r>
              <a:rPr lang="it-IT" sz="1800"/>
              <a:t>, the </a:t>
            </a:r>
            <a:r>
              <a:rPr lang="it-IT" sz="1800" b="1" err="1"/>
              <a:t>better</a:t>
            </a:r>
            <a:r>
              <a:rPr lang="it-IT" sz="1800" b="1"/>
              <a:t> the </a:t>
            </a:r>
            <a:r>
              <a:rPr lang="it-IT" sz="1800" b="1" err="1"/>
              <a:t>choice</a:t>
            </a:r>
            <a:r>
              <a:rPr lang="it-IT" sz="1800" b="1"/>
              <a:t> of </a:t>
            </a:r>
            <a:r>
              <a:rPr lang="it-IT" sz="1800" b="1" err="1"/>
              <a:t>moves</a:t>
            </a:r>
            <a:r>
              <a:rPr lang="it-IT" sz="1800" b="1"/>
              <a:t> </a:t>
            </a:r>
            <a:r>
              <a:rPr lang="it-IT" sz="1800"/>
              <a:t>from the bot.</a:t>
            </a:r>
          </a:p>
          <a:p>
            <a:pPr>
              <a:buBlip>
                <a:blip r:embed="rId5"/>
              </a:buBlip>
            </a:pPr>
            <a:r>
              <a:rPr lang="it-IT" sz="1800"/>
              <a:t>The </a:t>
            </a:r>
            <a:r>
              <a:rPr lang="it-IT" sz="1800" b="1" err="1"/>
              <a:t>computation</a:t>
            </a:r>
            <a:r>
              <a:rPr lang="it-IT" sz="1800" b="1"/>
              <a:t> </a:t>
            </a:r>
            <a:r>
              <a:rPr lang="it-IT" sz="1800" b="1" err="1"/>
              <a:t>is</a:t>
            </a:r>
            <a:r>
              <a:rPr lang="it-IT" sz="1800" b="1"/>
              <a:t> made up of </a:t>
            </a:r>
            <a:r>
              <a:rPr lang="it-IT" sz="1800" b="1" err="1"/>
              <a:t>many</a:t>
            </a:r>
            <a:r>
              <a:rPr lang="it-IT" sz="1800" b="1"/>
              <a:t> rules </a:t>
            </a:r>
            <a:r>
              <a:rPr lang="it-IT" sz="1800" err="1"/>
              <a:t>that</a:t>
            </a:r>
            <a:r>
              <a:rPr lang="it-IT" sz="1800"/>
              <a:t> can be </a:t>
            </a:r>
            <a:r>
              <a:rPr lang="it-IT" sz="1800" err="1"/>
              <a:t>explained</a:t>
            </a:r>
            <a:r>
              <a:rPr lang="it-IT" sz="1800"/>
              <a:t> in FOL.</a:t>
            </a:r>
          </a:p>
        </p:txBody>
      </p:sp>
      <p:pic>
        <p:nvPicPr>
          <p:cNvPr id="20" name="Elemento grafico 19" descr="Freccia a destra con riempimento a tinta unita">
            <a:extLst>
              <a:ext uri="{FF2B5EF4-FFF2-40B4-BE49-F238E27FC236}">
                <a16:creationId xmlns:a16="http://schemas.microsoft.com/office/drawing/2014/main" id="{92BB31B0-4975-C801-1EAE-17319011C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491425" y="2514164"/>
            <a:ext cx="685858" cy="525575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B63646D-456B-2317-E024-FF41223FF593}"/>
              </a:ext>
            </a:extLst>
          </p:cNvPr>
          <p:cNvSpPr txBox="1"/>
          <p:nvPr/>
        </p:nvSpPr>
        <p:spPr>
          <a:xfrm>
            <a:off x="2487561" y="3067665"/>
            <a:ext cx="236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err="1"/>
              <a:t>Attacker</a:t>
            </a:r>
            <a:r>
              <a:rPr lang="it-IT" sz="1200"/>
              <a:t> and </a:t>
            </a:r>
            <a:r>
              <a:rPr lang="it-IT" sz="1200" err="1"/>
              <a:t>defender</a:t>
            </a:r>
            <a:r>
              <a:rPr lang="it-IT" sz="1200"/>
              <a:t> </a:t>
            </a:r>
            <a:r>
              <a:rPr lang="it-IT" sz="1200" err="1"/>
              <a:t>stats</a:t>
            </a:r>
            <a:endParaRPr lang="it-IT" sz="120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9C1E26-CB10-2106-46E0-6F26B78F004B}"/>
              </a:ext>
            </a:extLst>
          </p:cNvPr>
          <p:cNvSpPr txBox="1"/>
          <p:nvPr/>
        </p:nvSpPr>
        <p:spPr>
          <a:xfrm>
            <a:off x="838200" y="456216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err="1"/>
              <a:t>E.g</a:t>
            </a:r>
            <a:r>
              <a:rPr lang="it-IT" i="1"/>
              <a:t>: </a:t>
            </a:r>
            <a:r>
              <a:rPr lang="it-IT" i="1" err="1"/>
              <a:t>if</a:t>
            </a:r>
            <a:r>
              <a:rPr lang="it-IT" i="1"/>
              <a:t> a </a:t>
            </a:r>
            <a:r>
              <a:rPr lang="it-IT" i="1" err="1"/>
              <a:t>pokémon</a:t>
            </a:r>
            <a:r>
              <a:rPr lang="it-IT" i="1"/>
              <a:t> </a:t>
            </a:r>
            <a:r>
              <a:rPr lang="it-IT" i="1" err="1"/>
              <a:t>is</a:t>
            </a:r>
            <a:r>
              <a:rPr lang="it-IT" i="1"/>
              <a:t> holding the «air </a:t>
            </a:r>
            <a:r>
              <a:rPr lang="it-IT" i="1" err="1"/>
              <a:t>baloon</a:t>
            </a:r>
            <a:r>
              <a:rPr lang="it-IT" i="1"/>
              <a:t>» item, </a:t>
            </a:r>
            <a:r>
              <a:rPr lang="it-IT" i="1" err="1"/>
              <a:t>then</a:t>
            </a:r>
            <a:r>
              <a:rPr lang="it-IT" i="1"/>
              <a:t> </a:t>
            </a:r>
            <a:r>
              <a:rPr lang="it-IT" i="1" err="1"/>
              <a:t>it’s</a:t>
            </a:r>
            <a:r>
              <a:rPr lang="it-IT" i="1"/>
              <a:t> immune to ground-</a:t>
            </a:r>
            <a:r>
              <a:rPr lang="it-IT" i="1" err="1"/>
              <a:t>type</a:t>
            </a:r>
            <a:r>
              <a:rPr lang="it-IT" i="1"/>
              <a:t> </a:t>
            </a:r>
            <a:r>
              <a:rPr lang="it-IT" i="1" err="1"/>
              <a:t>moves</a:t>
            </a:r>
            <a:r>
              <a:rPr lang="it-IT" i="1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0F5272D-0D1B-756F-40B7-3F8A3F232C1A}"/>
                  </a:ext>
                </a:extLst>
              </p:cNvPr>
              <p:cNvSpPr txBox="1"/>
              <p:nvPr/>
            </p:nvSpPr>
            <p:spPr>
              <a:xfrm>
                <a:off x="838200" y="4943023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𝑃𝑜𝑘𝑒𝑚𝑜𝑛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𝐻𝑜𝑙𝑑𝑠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𝐴𝑖𝑟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𝐵𝑎𝑙𝑙𝑜𝑜𝑛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𝑀𝑜𝑣𝑒𝑇𝑦𝑝𝑒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𝐺𝑟𝑜𝑢𝑛𝑑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𝐼𝑚𝑚𝑢𝑛𝑒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0F5272D-0D1B-756F-40B7-3F8A3F232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3023"/>
                <a:ext cx="105156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4056C03-F47E-FDD9-3A4E-EBB55FD27FDD}"/>
              </a:ext>
            </a:extLst>
          </p:cNvPr>
          <p:cNvSpPr txBox="1"/>
          <p:nvPr/>
        </p:nvSpPr>
        <p:spPr>
          <a:xfrm>
            <a:off x="838200" y="5753981"/>
            <a:ext cx="100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process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b="1" err="1"/>
              <a:t>also</a:t>
            </a:r>
            <a:r>
              <a:rPr lang="it-IT" b="1"/>
              <a:t> </a:t>
            </a:r>
            <a:r>
              <a:rPr lang="it-IT" b="1" err="1"/>
              <a:t>applied</a:t>
            </a:r>
            <a:r>
              <a:rPr lang="it-IT" b="1"/>
              <a:t> for the </a:t>
            </a:r>
            <a:r>
              <a:rPr lang="it-IT" b="1" err="1"/>
              <a:t>stats</a:t>
            </a:r>
            <a:r>
              <a:rPr lang="it-IT" b="1"/>
              <a:t> </a:t>
            </a:r>
            <a:r>
              <a:rPr lang="it-IT" b="1" err="1"/>
              <a:t>computation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18696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53494-8FB5-0FA7-0C4A-B6942A93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err="1"/>
              <a:t>Matchup</a:t>
            </a:r>
            <a:r>
              <a:rPr lang="it-IT"/>
              <a:t>: a «</a:t>
            </a:r>
            <a:r>
              <a:rPr lang="it-IT" err="1"/>
              <a:t>weak</a:t>
            </a:r>
            <a:r>
              <a:rPr lang="it-IT"/>
              <a:t>» </a:t>
            </a:r>
            <a:r>
              <a:rPr lang="it-IT" err="1"/>
              <a:t>dominant</a:t>
            </a:r>
            <a:r>
              <a:rPr lang="it-IT"/>
              <a:t> strategy in 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E2B998-7895-CDBA-F82B-253B2F64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82" y="5739401"/>
            <a:ext cx="4112293" cy="5379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1600" i="1" err="1"/>
              <a:t>We</a:t>
            </a:r>
            <a:r>
              <a:rPr lang="it-IT" sz="1600" i="1"/>
              <a:t> </a:t>
            </a:r>
            <a:r>
              <a:rPr lang="it-IT" sz="1600" i="1" err="1"/>
              <a:t>consider</a:t>
            </a:r>
            <a:r>
              <a:rPr lang="it-IT" sz="1600" i="1"/>
              <a:t> the </a:t>
            </a:r>
            <a:r>
              <a:rPr lang="it-IT" sz="1600" b="1" i="1" err="1"/>
              <a:t>type</a:t>
            </a:r>
            <a:r>
              <a:rPr lang="it-IT" sz="1600" b="1" i="1"/>
              <a:t> of the </a:t>
            </a:r>
            <a:r>
              <a:rPr lang="it-IT" sz="1600" b="1" i="1" err="1"/>
              <a:t>pokémon</a:t>
            </a:r>
            <a:r>
              <a:rPr lang="it-IT" sz="1600" b="1" i="1"/>
              <a:t> and </a:t>
            </a:r>
            <a:r>
              <a:rPr lang="it-IT" sz="1600" b="1" i="1" err="1"/>
              <a:t>their</a:t>
            </a:r>
            <a:r>
              <a:rPr lang="it-IT" sz="1600" b="1" i="1"/>
              <a:t> </a:t>
            </a:r>
            <a:r>
              <a:rPr lang="it-IT" sz="1600" b="1" i="1" err="1"/>
              <a:t>moves</a:t>
            </a:r>
            <a:r>
              <a:rPr lang="it-IT" sz="1600" i="1"/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AB6F2-FD7B-2477-7CBB-E8221B7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7FE215-698D-4ECD-B179-D4BA67CCDD40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F0EFF5-0B02-6D72-AF9E-BF424599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DEB16-F844-25AC-8360-B0C47FA9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FA472C-FBE2-9AF3-B558-681EAFBA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2163507"/>
            <a:ext cx="4084533" cy="357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lemento grafico 8" descr="Freccia a destra con riempimento a tinta unita">
            <a:extLst>
              <a:ext uri="{FF2B5EF4-FFF2-40B4-BE49-F238E27FC236}">
                <a16:creationId xmlns:a16="http://schemas.microsoft.com/office/drawing/2014/main" id="{5B91E835-3259-6C4E-5457-25F4F4A3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1678" y="3506592"/>
            <a:ext cx="1205302" cy="1248892"/>
          </a:xfrm>
          <a:prstGeom prst="rect">
            <a:avLst/>
          </a:prstGeom>
        </p:spPr>
      </p:pic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6E270276-4635-8AC8-BE24-83D80EC0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47956"/>
              </p:ext>
            </p:extLst>
          </p:nvPr>
        </p:nvGraphicFramePr>
        <p:xfrm>
          <a:off x="6204156" y="1956622"/>
          <a:ext cx="5149641" cy="3900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663">
                  <a:extLst>
                    <a:ext uri="{9D8B030D-6E8A-4147-A177-3AD203B41FA5}">
                      <a16:colId xmlns:a16="http://schemas.microsoft.com/office/drawing/2014/main" val="550980689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311139749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2449668083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3618668967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939618435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2575655754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1902195712"/>
                    </a:ext>
                  </a:extLst>
                </a:gridCol>
              </a:tblGrid>
              <a:tr h="55716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2213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-3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284137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59158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72439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859170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628588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98553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018C4C-ED3C-8DE9-069F-AF71C014B1BF}"/>
              </a:ext>
            </a:extLst>
          </p:cNvPr>
          <p:cNvSpPr txBox="1"/>
          <p:nvPr/>
        </p:nvSpPr>
        <p:spPr>
          <a:xfrm rot="16200000">
            <a:off x="3892759" y="3754512"/>
            <a:ext cx="39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err="1"/>
              <a:t>Bot’s</a:t>
            </a:r>
            <a:r>
              <a:rPr lang="it-IT" sz="2400" b="1"/>
              <a:t> </a:t>
            </a:r>
            <a:r>
              <a:rPr lang="it-IT" sz="2400" b="1" err="1"/>
              <a:t>pokémon</a:t>
            </a:r>
            <a:endParaRPr lang="it-IT" sz="2400" b="1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7CC64F-C1D7-ABE1-68EB-1DC7B061BE0F}"/>
              </a:ext>
            </a:extLst>
          </p:cNvPr>
          <p:cNvSpPr txBox="1"/>
          <p:nvPr/>
        </p:nvSpPr>
        <p:spPr>
          <a:xfrm>
            <a:off x="6204156" y="1440653"/>
            <a:ext cx="514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err="1"/>
              <a:t>Opponent’s</a:t>
            </a:r>
            <a:r>
              <a:rPr lang="it-IT" sz="2400" b="1"/>
              <a:t> </a:t>
            </a:r>
            <a:r>
              <a:rPr lang="it-IT" sz="2400" b="1" err="1"/>
              <a:t>pokémon</a:t>
            </a:r>
            <a:endParaRPr lang="it-IT" sz="2400" b="1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9C92ED1-149D-3DBF-757E-E8CADB4F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1525" y="3078067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2C34576D-C8A2-9984-C1EE-0D5BAC116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22" y="2535519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59644DF-D9C3-5DCD-CE49-30D184E5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40697" y="1973541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613DDC8A-CBD3-C817-7D86-95E1E0F34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25" y="4193005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Mew">
            <a:extLst>
              <a:ext uri="{FF2B5EF4-FFF2-40B4-BE49-F238E27FC236}">
                <a16:creationId xmlns:a16="http://schemas.microsoft.com/office/drawing/2014/main" id="{2F0B710B-5BE3-7098-82EB-AFAAF1A33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950" y="2032888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DDF3CE-FAF4-C8A5-F01B-A65A4A3D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5" y="3646665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inted Status Effect&quot; Sticker for Sale by Biochao | Redbubble">
            <a:extLst>
              <a:ext uri="{FF2B5EF4-FFF2-40B4-BE49-F238E27FC236}">
                <a16:creationId xmlns:a16="http://schemas.microsoft.com/office/drawing/2014/main" id="{42FC3D31-026F-C94E-2F0E-56A341D1C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40" y="4755909"/>
            <a:ext cx="663027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ainted Status Effect&quot; Sticker for Sale by Biochao | Redbubble">
            <a:extLst>
              <a:ext uri="{FF2B5EF4-FFF2-40B4-BE49-F238E27FC236}">
                <a16:creationId xmlns:a16="http://schemas.microsoft.com/office/drawing/2014/main" id="{6F6C7104-680A-6606-2668-BF07C9C1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54" y="5313250"/>
            <a:ext cx="663027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ainted Status Effect&quot; Sticker for Sale by Biochao | Redbubble">
            <a:extLst>
              <a:ext uri="{FF2B5EF4-FFF2-40B4-BE49-F238E27FC236}">
                <a16:creationId xmlns:a16="http://schemas.microsoft.com/office/drawing/2014/main" id="{6D6C67A1-C4D1-E2C4-4188-964D60C5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274" y="1970976"/>
            <a:ext cx="663027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B97AF1C-9306-B71B-3E7C-1A113D383BF9}"/>
              </a:ext>
            </a:extLst>
          </p:cNvPr>
          <p:cNvSpPr txBox="1"/>
          <p:nvPr/>
        </p:nvSpPr>
        <p:spPr>
          <a:xfrm>
            <a:off x="367146" y="1754693"/>
            <a:ext cx="40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err="1"/>
              <a:t>Damage</a:t>
            </a:r>
            <a:r>
              <a:rPr lang="it-IT" b="1"/>
              <a:t> </a:t>
            </a:r>
            <a:r>
              <a:rPr lang="it-IT" b="1" err="1"/>
              <a:t>multiplier</a:t>
            </a:r>
            <a:r>
              <a:rPr lang="it-IT" b="1"/>
              <a:t> </a:t>
            </a:r>
            <a:r>
              <a:rPr lang="it-IT" b="1" err="1"/>
              <a:t>table</a:t>
            </a:r>
            <a:endParaRPr lang="it-IT" b="1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8CD6958-C38C-D22B-D7E8-8D151253192B}"/>
              </a:ext>
            </a:extLst>
          </p:cNvPr>
          <p:cNvSpPr txBox="1"/>
          <p:nvPr/>
        </p:nvSpPr>
        <p:spPr>
          <a:xfrm>
            <a:off x="6204151" y="5908794"/>
            <a:ext cx="514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/>
              <a:t>With a </a:t>
            </a:r>
            <a:r>
              <a:rPr lang="it-IT" sz="1200" i="1" err="1"/>
              <a:t>bad</a:t>
            </a:r>
            <a:r>
              <a:rPr lang="it-IT" sz="1200" i="1"/>
              <a:t> </a:t>
            </a:r>
            <a:r>
              <a:rPr lang="it-IT" sz="1200" i="1" err="1"/>
              <a:t>matchup</a:t>
            </a:r>
            <a:r>
              <a:rPr lang="it-IT" sz="1200" i="1"/>
              <a:t> </a:t>
            </a:r>
            <a:r>
              <a:rPr lang="it-IT" sz="1200" b="1" i="1" err="1"/>
              <a:t>we</a:t>
            </a:r>
            <a:r>
              <a:rPr lang="it-IT" sz="1200" b="1" i="1"/>
              <a:t> </a:t>
            </a:r>
            <a:r>
              <a:rPr lang="it-IT" sz="1200" b="1" i="1" err="1"/>
              <a:t>need</a:t>
            </a:r>
            <a:r>
              <a:rPr lang="it-IT" sz="1200" b="1" i="1"/>
              <a:t> to switch to the </a:t>
            </a:r>
            <a:r>
              <a:rPr lang="it-IT" sz="1200" b="1" i="1" err="1"/>
              <a:t>pokémon</a:t>
            </a:r>
            <a:r>
              <a:rPr lang="it-IT" sz="1200" b="1" i="1"/>
              <a:t> with </a:t>
            </a:r>
            <a:r>
              <a:rPr lang="it-IT" sz="1200" b="1" i="1" err="1"/>
              <a:t>highest</a:t>
            </a:r>
            <a:r>
              <a:rPr lang="it-IT" sz="1200" b="1" i="1"/>
              <a:t> </a:t>
            </a:r>
            <a:r>
              <a:rPr lang="it-IT" sz="1200" b="1" i="1" err="1"/>
              <a:t>value</a:t>
            </a:r>
            <a:r>
              <a:rPr lang="it-IT" sz="1200" i="1"/>
              <a:t>, </a:t>
            </a:r>
            <a:r>
              <a:rPr lang="it-IT" sz="1200" i="1" err="1"/>
              <a:t>assuming</a:t>
            </a:r>
            <a:r>
              <a:rPr lang="it-IT" sz="1200" i="1"/>
              <a:t> the </a:t>
            </a:r>
            <a:r>
              <a:rPr lang="it-IT" sz="1200" b="1" i="1" err="1"/>
              <a:t>opponent’s</a:t>
            </a:r>
            <a:r>
              <a:rPr lang="it-IT" sz="1200" b="1" i="1"/>
              <a:t> </a:t>
            </a:r>
            <a:r>
              <a:rPr lang="it-IT" sz="1200" b="1" i="1" err="1"/>
              <a:t>pokémon</a:t>
            </a:r>
            <a:r>
              <a:rPr lang="it-IT" sz="1200" b="1" i="1"/>
              <a:t> </a:t>
            </a:r>
            <a:r>
              <a:rPr lang="it-IT" sz="1200" b="1" i="1" err="1"/>
              <a:t>won’t</a:t>
            </a:r>
            <a:r>
              <a:rPr lang="it-IT" sz="1200" b="1" i="1"/>
              <a:t> </a:t>
            </a:r>
            <a:r>
              <a:rPr lang="it-IT" sz="1200" b="1" i="1" err="1"/>
              <a:t>change</a:t>
            </a:r>
            <a:r>
              <a:rPr lang="it-IT" sz="1200" i="1"/>
              <a:t>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F75BB57-BA62-1A30-223D-27756C023382}"/>
              </a:ext>
            </a:extLst>
          </p:cNvPr>
          <p:cNvSpPr txBox="1"/>
          <p:nvPr/>
        </p:nvSpPr>
        <p:spPr>
          <a:xfrm>
            <a:off x="4391443" y="3710134"/>
            <a:ext cx="115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[</a:t>
            </a:r>
            <a:r>
              <a:rPr lang="it-IT" b="1">
                <a:solidFill>
                  <a:srgbClr val="C00000"/>
                </a:solidFill>
              </a:rPr>
              <a:t>-8</a:t>
            </a:r>
            <a:r>
              <a:rPr lang="it-IT" b="1"/>
              <a:t>, </a:t>
            </a:r>
            <a:r>
              <a:rPr lang="it-IT" b="1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it-IT" b="1"/>
              <a:t>]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168804C-C0FD-EEC3-3677-ABDC9B58E9A7}"/>
              </a:ext>
            </a:extLst>
          </p:cNvPr>
          <p:cNvSpPr txBox="1"/>
          <p:nvPr/>
        </p:nvSpPr>
        <p:spPr>
          <a:xfrm>
            <a:off x="4323872" y="3147878"/>
            <a:ext cx="128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err="1"/>
              <a:t>Matchup</a:t>
            </a:r>
            <a:r>
              <a:rPr lang="it-IT" b="1"/>
              <a:t> </a:t>
            </a:r>
            <a:r>
              <a:rPr lang="it-IT" b="1" err="1"/>
              <a:t>value</a:t>
            </a:r>
            <a:endParaRPr lang="it-IT" b="1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2A02954-230B-54A4-8FFA-A3B0BBEAB21A}"/>
              </a:ext>
            </a:extLst>
          </p:cNvPr>
          <p:cNvSpPr txBox="1"/>
          <p:nvPr/>
        </p:nvSpPr>
        <p:spPr>
          <a:xfrm>
            <a:off x="5918467" y="2472069"/>
            <a:ext cx="88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ACT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579B31D-3833-B001-D9A9-D81893C384E6}"/>
              </a:ext>
            </a:extLst>
          </p:cNvPr>
          <p:cNvSpPr txBox="1"/>
          <p:nvPr/>
        </p:nvSpPr>
        <p:spPr>
          <a:xfrm>
            <a:off x="6679823" y="1927410"/>
            <a:ext cx="88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156652777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2"/>
            <a:ext cx="10515600" cy="4060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The first «</a:t>
            </a:r>
            <a:r>
              <a:rPr lang="it-IT" sz="1800" err="1"/>
              <a:t>enhanced</a:t>
            </a:r>
            <a:r>
              <a:rPr lang="it-IT" sz="1800"/>
              <a:t>» </a:t>
            </a:r>
            <a:r>
              <a:rPr lang="it-IT" sz="1800" err="1"/>
              <a:t>playstyle</a:t>
            </a:r>
            <a:r>
              <a:rPr lang="it-IT" sz="1800"/>
              <a:t> for the bot </a:t>
            </a:r>
            <a:r>
              <a:rPr lang="it-IT" sz="1800" err="1"/>
              <a:t>was</a:t>
            </a:r>
            <a:r>
              <a:rPr lang="it-IT" sz="1800"/>
              <a:t> </a:t>
            </a:r>
            <a:r>
              <a:rPr lang="it-IT" sz="1800" b="1" err="1"/>
              <a:t>built</a:t>
            </a:r>
            <a:r>
              <a:rPr lang="it-IT" sz="1800" b="1"/>
              <a:t> using </a:t>
            </a:r>
            <a:r>
              <a:rPr lang="it-IT" sz="1800" b="1" err="1"/>
              <a:t>all</a:t>
            </a:r>
            <a:r>
              <a:rPr lang="it-IT" sz="1800" b="1"/>
              <a:t> </a:t>
            </a:r>
            <a:r>
              <a:rPr lang="it-IT" sz="1800" b="1" err="1"/>
              <a:t>what</a:t>
            </a:r>
            <a:r>
              <a:rPr lang="it-IT" sz="1800" b="1"/>
              <a:t> </a:t>
            </a:r>
            <a:r>
              <a:rPr lang="it-IT" sz="1800" b="1" err="1"/>
              <a:t>we’ve</a:t>
            </a:r>
            <a:r>
              <a:rPr lang="it-IT" sz="1800" b="1"/>
              <a:t> </a:t>
            </a:r>
            <a:r>
              <a:rPr lang="it-IT" sz="1800" b="1" err="1"/>
              <a:t>seen</a:t>
            </a:r>
            <a:r>
              <a:rPr lang="it-IT" sz="1800" b="1"/>
              <a:t> </a:t>
            </a:r>
            <a:r>
              <a:rPr lang="it-IT" sz="1800" b="1" err="1"/>
              <a:t>until</a:t>
            </a:r>
            <a:r>
              <a:rPr lang="it-IT" sz="1800" b="1"/>
              <a:t> </a:t>
            </a:r>
            <a:r>
              <a:rPr lang="it-IT" sz="1800" b="1" err="1"/>
              <a:t>now</a:t>
            </a:r>
            <a:r>
              <a:rPr lang="it-IT" sz="1800" b="1"/>
              <a:t> </a:t>
            </a:r>
            <a:r>
              <a:rPr lang="it-IT" sz="1800"/>
              <a:t>plus some </a:t>
            </a:r>
            <a:r>
              <a:rPr lang="it-IT" sz="1800" err="1"/>
              <a:t>little</a:t>
            </a:r>
            <a:r>
              <a:rPr lang="it-IT" sz="1800"/>
              <a:t> </a:t>
            </a:r>
            <a:r>
              <a:rPr lang="it-IT" sz="1800" err="1"/>
              <a:t>improvements</a:t>
            </a:r>
            <a:r>
              <a:rPr lang="it-IT" sz="1800"/>
              <a:t> after </a:t>
            </a:r>
            <a:r>
              <a:rPr lang="it-IT" sz="1800" err="1"/>
              <a:t>asking</a:t>
            </a:r>
            <a:r>
              <a:rPr lang="it-IT" sz="1800"/>
              <a:t> for help to a friend </a:t>
            </a:r>
            <a:r>
              <a:rPr lang="it-IT" sz="1800" err="1"/>
              <a:t>who</a:t>
            </a:r>
            <a:r>
              <a:rPr lang="it-IT" sz="1800"/>
              <a:t> </a:t>
            </a:r>
            <a:r>
              <a:rPr lang="it-IT" sz="1800" err="1"/>
              <a:t>acted</a:t>
            </a:r>
            <a:r>
              <a:rPr lang="it-IT" sz="1800"/>
              <a:t> </a:t>
            </a:r>
            <a:r>
              <a:rPr lang="it-IT" sz="1800" err="1"/>
              <a:t>as</a:t>
            </a:r>
            <a:r>
              <a:rPr lang="it-IT" sz="1800"/>
              <a:t> a field-</a:t>
            </a:r>
            <a:r>
              <a:rPr lang="it-IT" sz="1800" err="1"/>
              <a:t>expert</a:t>
            </a:r>
            <a:r>
              <a:rPr lang="it-IT" sz="1800"/>
              <a:t>:</a:t>
            </a:r>
          </a:p>
          <a:p>
            <a:pPr>
              <a:buBlip>
                <a:blip r:embed="rId2"/>
              </a:buBlip>
            </a:pPr>
            <a:r>
              <a:rPr lang="it-IT" sz="1800" b="1" err="1"/>
              <a:t>Healing</a:t>
            </a:r>
            <a:r>
              <a:rPr lang="it-IT" sz="1800" b="1"/>
              <a:t> </a:t>
            </a:r>
            <a:r>
              <a:rPr lang="it-IT" sz="1800" b="1" err="1"/>
              <a:t>moves</a:t>
            </a:r>
            <a:r>
              <a:rPr lang="it-IT" sz="1800" b="1"/>
              <a:t> </a:t>
            </a:r>
            <a:r>
              <a:rPr lang="it-IT" sz="1800"/>
              <a:t>are </a:t>
            </a:r>
            <a:r>
              <a:rPr lang="it-IT" sz="1800" err="1"/>
              <a:t>executed</a:t>
            </a:r>
            <a:r>
              <a:rPr lang="it-IT" sz="1800"/>
              <a:t> </a:t>
            </a:r>
            <a:r>
              <a:rPr lang="it-IT" sz="1800" err="1"/>
              <a:t>only</a:t>
            </a:r>
            <a:r>
              <a:rPr lang="it-IT" sz="1800"/>
              <a:t> </a:t>
            </a:r>
            <a:r>
              <a:rPr lang="it-IT" sz="1800" err="1"/>
              <a:t>if</a:t>
            </a:r>
            <a:r>
              <a:rPr lang="it-IT" sz="1800"/>
              <a:t> the </a:t>
            </a:r>
            <a:r>
              <a:rPr lang="it-IT" sz="1800" err="1"/>
              <a:t>expected</a:t>
            </a:r>
            <a:r>
              <a:rPr lang="it-IT" sz="1800"/>
              <a:t> </a:t>
            </a:r>
            <a:r>
              <a:rPr lang="it-IT" sz="1800" err="1"/>
              <a:t>damage</a:t>
            </a:r>
            <a:r>
              <a:rPr lang="it-IT" sz="1800"/>
              <a:t> from the </a:t>
            </a:r>
            <a:r>
              <a:rPr lang="it-IT" sz="1800" err="1"/>
              <a:t>opponent</a:t>
            </a:r>
            <a:r>
              <a:rPr lang="it-IT" sz="1800"/>
              <a:t> </a:t>
            </a:r>
            <a:r>
              <a:rPr lang="it-IT" sz="1800" err="1"/>
              <a:t>is</a:t>
            </a:r>
            <a:r>
              <a:rPr lang="it-IT" sz="1800"/>
              <a:t> </a:t>
            </a:r>
            <a:r>
              <a:rPr lang="it-IT" sz="1800" err="1"/>
              <a:t>less</a:t>
            </a:r>
            <a:r>
              <a:rPr lang="it-IT" sz="1800"/>
              <a:t> </a:t>
            </a:r>
            <a:r>
              <a:rPr lang="it-IT" sz="1800" err="1"/>
              <a:t>than</a:t>
            </a:r>
            <a:r>
              <a:rPr lang="it-IT" sz="1800"/>
              <a:t> the </a:t>
            </a:r>
            <a:r>
              <a:rPr lang="it-IT" sz="1800" err="1"/>
              <a:t>healed</a:t>
            </a:r>
            <a:r>
              <a:rPr lang="it-IT" sz="1800"/>
              <a:t> hp.</a:t>
            </a:r>
          </a:p>
          <a:p>
            <a:pPr>
              <a:buBlip>
                <a:blip r:embed="rId2"/>
              </a:buBlip>
            </a:pPr>
            <a:r>
              <a:rPr lang="it-IT" sz="1800" b="1" err="1"/>
              <a:t>Priority</a:t>
            </a:r>
            <a:r>
              <a:rPr lang="it-IT" sz="1800" b="1"/>
              <a:t> </a:t>
            </a:r>
            <a:r>
              <a:rPr lang="it-IT" sz="1800" b="1" err="1"/>
              <a:t>moves</a:t>
            </a:r>
            <a:r>
              <a:rPr lang="it-IT" sz="1800" b="1"/>
              <a:t> </a:t>
            </a:r>
            <a:r>
              <a:rPr lang="it-IT" sz="1800"/>
              <a:t>are </a:t>
            </a:r>
            <a:r>
              <a:rPr lang="it-IT" sz="1800" err="1"/>
              <a:t>used</a:t>
            </a:r>
            <a:r>
              <a:rPr lang="it-IT" sz="1800"/>
              <a:t> </a:t>
            </a:r>
            <a:r>
              <a:rPr lang="it-IT" sz="1800" err="1"/>
              <a:t>if</a:t>
            </a:r>
            <a:r>
              <a:rPr lang="it-IT" sz="1800"/>
              <a:t> </a:t>
            </a:r>
            <a:r>
              <a:rPr lang="it-IT" sz="1800" err="1"/>
              <a:t>their</a:t>
            </a:r>
            <a:r>
              <a:rPr lang="it-IT" sz="1800"/>
              <a:t> </a:t>
            </a:r>
            <a:r>
              <a:rPr lang="it-IT" sz="1800" err="1"/>
              <a:t>damage</a:t>
            </a:r>
            <a:r>
              <a:rPr lang="it-IT" sz="1800"/>
              <a:t> </a:t>
            </a:r>
            <a:r>
              <a:rPr lang="it-IT" sz="1800" err="1"/>
              <a:t>is</a:t>
            </a:r>
            <a:r>
              <a:rPr lang="it-IT" sz="1800"/>
              <a:t> </a:t>
            </a:r>
            <a:r>
              <a:rPr lang="it-IT" sz="1800" err="1"/>
              <a:t>enough</a:t>
            </a:r>
            <a:r>
              <a:rPr lang="it-IT" sz="1800"/>
              <a:t> to </a:t>
            </a:r>
            <a:r>
              <a:rPr lang="it-IT" sz="1800" err="1"/>
              <a:t>defeat</a:t>
            </a:r>
            <a:r>
              <a:rPr lang="it-IT" sz="1800"/>
              <a:t> the </a:t>
            </a:r>
            <a:r>
              <a:rPr lang="it-IT" sz="1800" err="1"/>
              <a:t>opponent’s</a:t>
            </a:r>
            <a:r>
              <a:rPr lang="it-IT" sz="1800"/>
              <a:t> </a:t>
            </a:r>
            <a:r>
              <a:rPr lang="it-IT" sz="1800" err="1"/>
              <a:t>active</a:t>
            </a:r>
            <a:r>
              <a:rPr lang="it-IT" sz="1800"/>
              <a:t> </a:t>
            </a:r>
            <a:r>
              <a:rPr lang="it-IT" sz="1800" err="1"/>
              <a:t>pokémon</a:t>
            </a:r>
            <a:r>
              <a:rPr lang="it-IT" sz="1800"/>
              <a:t>.</a:t>
            </a:r>
          </a:p>
          <a:p>
            <a:pPr>
              <a:buBlip>
                <a:blip r:embed="rId2"/>
              </a:buBlip>
            </a:pPr>
            <a:r>
              <a:rPr lang="it-IT" sz="1800" b="1" err="1"/>
              <a:t>Boost</a:t>
            </a:r>
            <a:r>
              <a:rPr lang="it-IT" sz="1800" b="1"/>
              <a:t> </a:t>
            </a:r>
            <a:r>
              <a:rPr lang="it-IT" sz="1800" b="1" err="1"/>
              <a:t>moves</a:t>
            </a:r>
            <a:r>
              <a:rPr lang="it-IT" sz="1800" b="1"/>
              <a:t> </a:t>
            </a:r>
            <a:r>
              <a:rPr lang="it-IT" sz="1800"/>
              <a:t>are </a:t>
            </a:r>
            <a:r>
              <a:rPr lang="it-IT" sz="1800" err="1"/>
              <a:t>used</a:t>
            </a:r>
            <a:r>
              <a:rPr lang="it-IT" sz="1800"/>
              <a:t> </a:t>
            </a:r>
            <a:r>
              <a:rPr lang="it-IT" sz="1800" err="1"/>
              <a:t>if</a:t>
            </a:r>
            <a:r>
              <a:rPr lang="it-IT" sz="1800"/>
              <a:t> the </a:t>
            </a:r>
            <a:r>
              <a:rPr lang="it-IT" sz="1800" err="1"/>
              <a:t>opponent’s</a:t>
            </a:r>
            <a:r>
              <a:rPr lang="it-IT" sz="1800"/>
              <a:t> </a:t>
            </a:r>
            <a:r>
              <a:rPr lang="it-IT" sz="1800" err="1"/>
              <a:t>pokémon</a:t>
            </a:r>
            <a:r>
              <a:rPr lang="it-IT" sz="1800"/>
              <a:t> </a:t>
            </a:r>
            <a:r>
              <a:rPr lang="it-IT" sz="1800" err="1"/>
              <a:t>is</a:t>
            </a:r>
            <a:r>
              <a:rPr lang="it-IT" sz="1800"/>
              <a:t> </a:t>
            </a:r>
            <a:r>
              <a:rPr lang="it-IT" sz="1800" err="1"/>
              <a:t>not</a:t>
            </a:r>
            <a:r>
              <a:rPr lang="it-IT" sz="1800"/>
              <a:t> a </a:t>
            </a:r>
            <a:r>
              <a:rPr lang="it-IT" sz="1800" err="1"/>
              <a:t>threat</a:t>
            </a:r>
            <a:r>
              <a:rPr lang="it-IT" sz="1800"/>
              <a:t> (</a:t>
            </a:r>
            <a:r>
              <a:rPr lang="it-IT" sz="1800" err="1"/>
              <a:t>this</a:t>
            </a:r>
            <a:r>
              <a:rPr lang="it-IT" sz="1800"/>
              <a:t> </a:t>
            </a:r>
            <a:r>
              <a:rPr lang="it-IT" sz="1800" err="1"/>
              <a:t>implies</a:t>
            </a:r>
            <a:r>
              <a:rPr lang="it-IT" sz="1800"/>
              <a:t> a good </a:t>
            </a:r>
            <a:r>
              <a:rPr lang="it-IT" sz="1800" err="1"/>
              <a:t>matchup</a:t>
            </a:r>
            <a:r>
              <a:rPr lang="it-IT" sz="1800"/>
              <a:t> for the bot).</a:t>
            </a:r>
          </a:p>
          <a:p>
            <a:pPr>
              <a:buBlip>
                <a:blip r:embed="rId2"/>
              </a:buBlip>
            </a:pPr>
            <a:r>
              <a:rPr lang="it-IT" sz="1800" b="1" err="1"/>
              <a:t>Protective</a:t>
            </a:r>
            <a:r>
              <a:rPr lang="it-IT" sz="1800" b="1"/>
              <a:t> </a:t>
            </a:r>
            <a:r>
              <a:rPr lang="it-IT" sz="1800" b="1" err="1"/>
              <a:t>moves</a:t>
            </a:r>
            <a:r>
              <a:rPr lang="it-IT" sz="1800" b="1">
                <a:solidFill>
                  <a:schemeClr val="tx2"/>
                </a:solidFill>
              </a:rPr>
              <a:t> </a:t>
            </a:r>
            <a:r>
              <a:rPr lang="it-IT" sz="1800"/>
              <a:t>are </a:t>
            </a:r>
            <a:r>
              <a:rPr lang="it-IT" sz="1800" err="1"/>
              <a:t>used</a:t>
            </a:r>
            <a:r>
              <a:rPr lang="it-IT" sz="1800"/>
              <a:t>, </a:t>
            </a:r>
            <a:r>
              <a:rPr lang="it-IT" sz="1800" err="1"/>
              <a:t>sometimes</a:t>
            </a:r>
            <a:r>
              <a:rPr lang="it-IT" sz="1800"/>
              <a:t>, </a:t>
            </a:r>
            <a:r>
              <a:rPr lang="it-IT" sz="1800" err="1"/>
              <a:t>when</a:t>
            </a:r>
            <a:r>
              <a:rPr lang="it-IT" sz="1800"/>
              <a:t> </a:t>
            </a:r>
            <a:r>
              <a:rPr lang="it-IT" sz="1800" err="1"/>
              <a:t>we</a:t>
            </a:r>
            <a:r>
              <a:rPr lang="it-IT" sz="1800"/>
              <a:t> </a:t>
            </a:r>
            <a:r>
              <a:rPr lang="it-IT" sz="1800" err="1"/>
              <a:t>don’t</a:t>
            </a:r>
            <a:r>
              <a:rPr lang="it-IT" sz="1800"/>
              <a:t> know </a:t>
            </a:r>
            <a:r>
              <a:rPr lang="it-IT" sz="1800" err="1"/>
              <a:t>what</a:t>
            </a:r>
            <a:r>
              <a:rPr lang="it-IT" sz="1800"/>
              <a:t> </a:t>
            </a:r>
            <a:r>
              <a:rPr lang="it-IT" sz="1800" err="1"/>
              <a:t>move</a:t>
            </a:r>
            <a:r>
              <a:rPr lang="it-IT" sz="1800"/>
              <a:t> to </a:t>
            </a:r>
            <a:r>
              <a:rPr lang="it-IT" sz="1800" err="1"/>
              <a:t>expect</a:t>
            </a:r>
            <a:r>
              <a:rPr lang="it-IT" sz="1800"/>
              <a:t> from the </a:t>
            </a:r>
            <a:r>
              <a:rPr lang="it-IT" sz="1800" err="1"/>
              <a:t>opponent’s</a:t>
            </a:r>
            <a:r>
              <a:rPr lang="it-IT" sz="1800"/>
              <a:t> </a:t>
            </a:r>
            <a:r>
              <a:rPr lang="it-IT" sz="1800" err="1"/>
              <a:t>pokémon</a:t>
            </a:r>
            <a:r>
              <a:rPr lang="it-IT" sz="1800"/>
              <a:t>.</a:t>
            </a:r>
          </a:p>
          <a:p>
            <a:pPr>
              <a:buBlip>
                <a:blip r:embed="rId2"/>
              </a:buBlip>
            </a:pPr>
            <a:r>
              <a:rPr lang="it-IT" sz="1800" b="1"/>
              <a:t>Switches</a:t>
            </a:r>
            <a:r>
              <a:rPr lang="it-IT" sz="1800"/>
              <a:t> are </a:t>
            </a:r>
            <a:r>
              <a:rPr lang="it-IT" sz="1800" err="1"/>
              <a:t>executed</a:t>
            </a:r>
            <a:r>
              <a:rPr lang="it-IT" sz="1800"/>
              <a:t> under </a:t>
            </a:r>
            <a:r>
              <a:rPr lang="it-IT" sz="1800" err="1"/>
              <a:t>specific</a:t>
            </a:r>
            <a:r>
              <a:rPr lang="it-IT" sz="1800"/>
              <a:t> </a:t>
            </a:r>
            <a:r>
              <a:rPr lang="it-IT" sz="1800" err="1"/>
              <a:t>conditions</a:t>
            </a:r>
            <a:r>
              <a:rPr lang="it-IT" sz="1800"/>
              <a:t> (e.g.: a </a:t>
            </a:r>
            <a:r>
              <a:rPr lang="it-IT" sz="1800" err="1"/>
              <a:t>matchup</a:t>
            </a:r>
            <a:r>
              <a:rPr lang="it-IT" sz="1800"/>
              <a:t> </a:t>
            </a:r>
            <a:r>
              <a:rPr lang="it-IT" sz="1800" err="1"/>
              <a:t>less</a:t>
            </a:r>
            <a:r>
              <a:rPr lang="it-IT" sz="1800"/>
              <a:t> </a:t>
            </a:r>
            <a:r>
              <a:rPr lang="it-IT" sz="1800" err="1"/>
              <a:t>than</a:t>
            </a:r>
            <a:r>
              <a:rPr lang="it-IT" sz="1800"/>
              <a:t> -1 or </a:t>
            </a:r>
            <a:r>
              <a:rPr lang="it-IT" sz="1800" err="1"/>
              <a:t>when</a:t>
            </a:r>
            <a:r>
              <a:rPr lang="it-IT" sz="1800"/>
              <a:t> the </a:t>
            </a:r>
            <a:r>
              <a:rPr lang="it-IT" sz="1800" err="1"/>
              <a:t>active</a:t>
            </a:r>
            <a:r>
              <a:rPr lang="it-IT" sz="1800"/>
              <a:t> </a:t>
            </a:r>
            <a:r>
              <a:rPr lang="it-IT" sz="1800" err="1"/>
              <a:t>pokémon</a:t>
            </a:r>
            <a:r>
              <a:rPr lang="it-IT" sz="1800"/>
              <a:t> </a:t>
            </a:r>
            <a:r>
              <a:rPr lang="it-IT" sz="1800" err="1"/>
              <a:t>has</a:t>
            </a:r>
            <a:r>
              <a:rPr lang="it-IT" sz="1800"/>
              <a:t> </a:t>
            </a:r>
            <a:r>
              <a:rPr lang="it-IT" sz="1800" err="1"/>
              <a:t>been</a:t>
            </a:r>
            <a:r>
              <a:rPr lang="it-IT" sz="1800"/>
              <a:t> </a:t>
            </a:r>
            <a:r>
              <a:rPr lang="it-IT" sz="1800" err="1"/>
              <a:t>suffering</a:t>
            </a:r>
            <a:r>
              <a:rPr lang="it-IT" sz="1800"/>
              <a:t> from </a:t>
            </a:r>
            <a:r>
              <a:rPr lang="it-IT" sz="1800" err="1"/>
              <a:t>toxic</a:t>
            </a:r>
            <a:r>
              <a:rPr lang="it-IT" sz="1800"/>
              <a:t> for </a:t>
            </a:r>
            <a:r>
              <a:rPr lang="it-IT" sz="1800" err="1"/>
              <a:t>many</a:t>
            </a:r>
            <a:r>
              <a:rPr lang="it-IT" sz="1800"/>
              <a:t> turns).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6</a:t>
            </a:fld>
            <a:endParaRPr lang="it-IT" noProof="0"/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2FE899A3-A6FB-B716-C549-183EB37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625475"/>
            <a:ext cx="10515600" cy="687388"/>
          </a:xfrm>
        </p:spPr>
        <p:txBody>
          <a:bodyPr>
            <a:normAutofit/>
          </a:bodyPr>
          <a:lstStyle/>
          <a:p>
            <a:r>
              <a:rPr lang="it-IT" err="1"/>
              <a:t>Putting</a:t>
            </a:r>
            <a:r>
              <a:rPr lang="it-IT"/>
              <a:t>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together</a:t>
            </a:r>
            <a:r>
              <a:rPr lang="it-IT"/>
              <a:t>: a rule-</a:t>
            </a:r>
            <a:r>
              <a:rPr lang="it-IT" err="1"/>
              <a:t>based</a:t>
            </a:r>
            <a:r>
              <a:rPr lang="it-IT"/>
              <a:t> player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CF0C64-CC6F-D4E2-707E-1195D85B970D}"/>
              </a:ext>
            </a:extLst>
          </p:cNvPr>
          <p:cNvSpPr txBox="1"/>
          <p:nvPr/>
        </p:nvSpPr>
        <p:spPr>
          <a:xfrm>
            <a:off x="1828800" y="5743331"/>
            <a:ext cx="84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The bot </a:t>
            </a:r>
            <a:r>
              <a:rPr lang="it-IT" b="1" err="1"/>
              <a:t>started</a:t>
            </a:r>
            <a:r>
              <a:rPr lang="it-IT" b="1"/>
              <a:t> </a:t>
            </a:r>
            <a:r>
              <a:rPr lang="it-IT" b="1" err="1"/>
              <a:t>acting</a:t>
            </a:r>
            <a:r>
              <a:rPr lang="it-IT" b="1"/>
              <a:t> </a:t>
            </a:r>
            <a:r>
              <a:rPr lang="it-IT" b="1" err="1"/>
              <a:t>pretty</a:t>
            </a:r>
            <a:r>
              <a:rPr lang="it-IT" b="1"/>
              <a:t> </a:t>
            </a:r>
            <a:r>
              <a:rPr lang="it-IT" b="1" err="1"/>
              <a:t>well</a:t>
            </a:r>
            <a:r>
              <a:rPr lang="it-IT" b="1"/>
              <a:t>, </a:t>
            </a:r>
            <a:r>
              <a:rPr lang="it-IT" b="1" err="1"/>
              <a:t>but</a:t>
            </a:r>
            <a:r>
              <a:rPr lang="it-IT" b="1"/>
              <a:t> </a:t>
            </a:r>
            <a:r>
              <a:rPr lang="it-IT" b="1" err="1"/>
              <a:t>we</a:t>
            </a:r>
            <a:r>
              <a:rPr lang="it-IT" b="1"/>
              <a:t> </a:t>
            </a:r>
            <a:r>
              <a:rPr lang="it-IT" b="1" err="1"/>
              <a:t>need</a:t>
            </a:r>
            <a:r>
              <a:rPr lang="it-IT" b="1"/>
              <a:t> to </a:t>
            </a:r>
            <a:r>
              <a:rPr lang="it-IT" b="1" err="1"/>
              <a:t>predict</a:t>
            </a:r>
            <a:r>
              <a:rPr lang="it-IT" b="1"/>
              <a:t> the </a:t>
            </a:r>
            <a:r>
              <a:rPr lang="it-IT" b="1" err="1"/>
              <a:t>opponent’s</a:t>
            </a:r>
            <a:r>
              <a:rPr lang="it-IT" b="1"/>
              <a:t> </a:t>
            </a:r>
            <a:r>
              <a:rPr lang="it-IT" b="1" err="1"/>
              <a:t>next</a:t>
            </a:r>
            <a:r>
              <a:rPr lang="it-IT" b="1"/>
              <a:t> </a:t>
            </a:r>
            <a:r>
              <a:rPr lang="it-IT" b="1" err="1"/>
              <a:t>moves</a:t>
            </a:r>
            <a:r>
              <a:rPr lang="it-IT" b="1"/>
              <a:t>, just like a human player.</a:t>
            </a:r>
          </a:p>
        </p:txBody>
      </p:sp>
    </p:spTree>
    <p:extLst>
      <p:ext uri="{BB962C8B-B14F-4D97-AF65-F5344CB8AC3E}">
        <p14:creationId xmlns:p14="http://schemas.microsoft.com/office/powerpoint/2010/main" val="18673038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7CE2AA-3927-7A47-4FD1-E97DC7C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274CB4-4EAB-4AA3-8A11-8B1D565A8D58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39FF4-4603-2B0E-60CD-B6518A7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25437-4B84-BFF0-0581-D84AA95F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7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1D990BB-AA6F-921B-52A5-DC64616C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8580" y="2834640"/>
            <a:ext cx="4434840" cy="1188720"/>
          </a:xfrm>
        </p:spPr>
        <p:txBody>
          <a:bodyPr>
            <a:normAutofit/>
          </a:bodyPr>
          <a:lstStyle/>
          <a:p>
            <a:r>
              <a:rPr lang="en-US" sz="6000"/>
              <a:t>minimax</a:t>
            </a:r>
          </a:p>
        </p:txBody>
      </p:sp>
    </p:spTree>
    <p:extLst>
      <p:ext uri="{BB962C8B-B14F-4D97-AF65-F5344CB8AC3E}">
        <p14:creationId xmlns:p14="http://schemas.microsoft.com/office/powerpoint/2010/main" val="203408120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ad angolo ripiegato 16">
            <a:extLst>
              <a:ext uri="{FF2B5EF4-FFF2-40B4-BE49-F238E27FC236}">
                <a16:creationId xmlns:a16="http://schemas.microsoft.com/office/drawing/2014/main" id="{B784BA8D-B0FC-7C32-4A8A-810F0A4DB5F4}"/>
              </a:ext>
            </a:extLst>
          </p:cNvPr>
          <p:cNvSpPr/>
          <p:nvPr/>
        </p:nvSpPr>
        <p:spPr>
          <a:xfrm>
            <a:off x="8905356" y="1053544"/>
            <a:ext cx="2711903" cy="10253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7CA2C7C-1926-82C2-8C9D-1937D75310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it-IT" err="1"/>
                  <a:t>MiniMax</a:t>
                </a:r>
                <a:r>
                  <a:rPr lang="it-IT"/>
                  <a:t> with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it-IT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it-IT"/>
                  <a:t> </a:t>
                </a:r>
                <a:r>
                  <a:rPr lang="it-IT" err="1"/>
                  <a:t>pruning</a:t>
                </a:r>
                <a:r>
                  <a:rPr lang="it-IT"/>
                  <a:t>  </a:t>
                </a:r>
                <a:br>
                  <a:rPr lang="it-IT"/>
                </a:br>
                <a:r>
                  <a:rPr lang="it-IT" sz="1600">
                    <a:latin typeface="+mn-lt"/>
                  </a:rPr>
                  <a:t>(</a:t>
                </a:r>
                <a:r>
                  <a:rPr lang="it-IT" sz="1600" err="1">
                    <a:latin typeface="+mn-lt"/>
                  </a:rPr>
                  <a:t>moves</a:t>
                </a:r>
                <a:r>
                  <a:rPr lang="it-IT" sz="1600">
                    <a:latin typeface="+mn-lt"/>
                  </a:rPr>
                  <a:t> plus switches)</a:t>
                </a:r>
                <a:r>
                  <a:rPr lang="it-IT" sz="1600"/>
                  <a:t> </a:t>
                </a:r>
              </a:p>
            </p:txBody>
          </p:sp>
        </mc:Choice>
        <mc:Fallback xmlns="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7CA2C7C-1926-82C2-8C9D-1937D7531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t="-16071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8</a:t>
            </a:fld>
            <a:endParaRPr lang="it-IT" noProof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DC8980-819C-3E2E-A994-E0D558E4892D}"/>
              </a:ext>
            </a:extLst>
          </p:cNvPr>
          <p:cNvSpPr/>
          <p:nvPr/>
        </p:nvSpPr>
        <p:spPr>
          <a:xfrm>
            <a:off x="5604281" y="1255220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6BAE2-C4D4-BF49-A355-BC4D7C17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5721" y="1668659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9EECC8-64E7-9AF6-C0EB-8D5A4B3E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2718" y="1362176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87F526-874C-A154-C110-9E98311AC2E0}"/>
              </a:ext>
            </a:extLst>
          </p:cNvPr>
          <p:cNvSpPr/>
          <p:nvPr/>
        </p:nvSpPr>
        <p:spPr>
          <a:xfrm>
            <a:off x="5919190" y="2166212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B6435DB-7E27-650D-F4DA-5C1BEF0DF9D5}"/>
              </a:ext>
            </a:extLst>
          </p:cNvPr>
          <p:cNvSpPr/>
          <p:nvPr/>
        </p:nvSpPr>
        <p:spPr>
          <a:xfrm>
            <a:off x="6516925" y="1908076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49D023F-5C08-5195-EB1E-CCEF7DBE9FDE}"/>
              </a:ext>
            </a:extLst>
          </p:cNvPr>
          <p:cNvSpPr/>
          <p:nvPr/>
        </p:nvSpPr>
        <p:spPr>
          <a:xfrm>
            <a:off x="1603122" y="2922764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050E95F-22F4-1E51-033D-8EEE5493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9281" y="3344600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A8992FBC-A038-0264-C15B-4B80079C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91559" y="3029720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82A8F3F-69FC-15D9-6B87-1684B6303371}"/>
              </a:ext>
            </a:extLst>
          </p:cNvPr>
          <p:cNvSpPr/>
          <p:nvPr/>
        </p:nvSpPr>
        <p:spPr>
          <a:xfrm>
            <a:off x="4133588" y="2976662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6FAB34E-79D2-0415-2C23-30921D72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1973" y="3390139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D93CAD42-EAF3-C513-1286-4912EA8FB0CF}"/>
              </a:ext>
            </a:extLst>
          </p:cNvPr>
          <p:cNvSpPr/>
          <p:nvPr/>
        </p:nvSpPr>
        <p:spPr>
          <a:xfrm>
            <a:off x="4448497" y="3887654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838FBA10-3736-A330-5ED4-78A15567437D}"/>
              </a:ext>
            </a:extLst>
          </p:cNvPr>
          <p:cNvSpPr/>
          <p:nvPr/>
        </p:nvSpPr>
        <p:spPr>
          <a:xfrm>
            <a:off x="5046232" y="3629518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2A1AC63-A11C-0DB3-18B7-3EDD02003ED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2391559" y="2402886"/>
            <a:ext cx="4001159" cy="5198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746ADFB-3CCE-0A13-CC9B-E438E5CF13AE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4922025" y="2402886"/>
            <a:ext cx="1470693" cy="5737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BB96A20-6918-D941-1305-7F96C186EA32}"/>
              </a:ext>
            </a:extLst>
          </p:cNvPr>
          <p:cNvSpPr txBox="1"/>
          <p:nvPr/>
        </p:nvSpPr>
        <p:spPr>
          <a:xfrm>
            <a:off x="3222795" y="248193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Surf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C6EAD7-5DC5-0BF9-F80C-1B5195A78AE4}"/>
              </a:ext>
            </a:extLst>
          </p:cNvPr>
          <p:cNvSpPr txBox="1"/>
          <p:nvPr/>
        </p:nvSpPr>
        <p:spPr>
          <a:xfrm>
            <a:off x="3980033" y="2714926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Ice</a:t>
            </a:r>
            <a:r>
              <a:rPr lang="it-IT" sz="1400"/>
              <a:t> </a:t>
            </a:r>
            <a:r>
              <a:rPr lang="it-IT" sz="1400" err="1"/>
              <a:t>beam</a:t>
            </a:r>
            <a:endParaRPr lang="it-IT" sz="140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9AD5B9-6B5D-57D9-2690-6BD13D20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198" y="3299532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e 36">
            <a:extLst>
              <a:ext uri="{FF2B5EF4-FFF2-40B4-BE49-F238E27FC236}">
                <a16:creationId xmlns:a16="http://schemas.microsoft.com/office/drawing/2014/main" id="{B14ADA6F-6EFD-E857-3F1C-604039F2FF2A}"/>
              </a:ext>
            </a:extLst>
          </p:cNvPr>
          <p:cNvSpPr/>
          <p:nvPr/>
        </p:nvSpPr>
        <p:spPr>
          <a:xfrm>
            <a:off x="7049362" y="2955638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B531AE44-F7AB-F803-4D58-F4DCCBF0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7799" y="306259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6DC41227-A4FD-BD45-F6A8-9A79494878A1}"/>
              </a:ext>
            </a:extLst>
          </p:cNvPr>
          <p:cNvSpPr/>
          <p:nvPr/>
        </p:nvSpPr>
        <p:spPr>
          <a:xfrm>
            <a:off x="7364271" y="3866630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DB75D7A-8D59-F5F6-069C-E3892F5D8C1C}"/>
              </a:ext>
            </a:extLst>
          </p:cNvPr>
          <p:cNvCxnSpPr>
            <a:cxnSpLocks/>
            <a:stCxn id="7" idx="4"/>
            <a:endCxn id="37" idx="0"/>
          </p:cNvCxnSpPr>
          <p:nvPr/>
        </p:nvCxnSpPr>
        <p:spPr>
          <a:xfrm>
            <a:off x="6392718" y="2402886"/>
            <a:ext cx="1445081" cy="55275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1B5D647-4FC8-DF60-4E6C-37671FF7D752}"/>
              </a:ext>
            </a:extLst>
          </p:cNvPr>
          <p:cNvSpPr txBox="1"/>
          <p:nvPr/>
        </p:nvSpPr>
        <p:spPr>
          <a:xfrm>
            <a:off x="6706028" y="271799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Blaziken</a:t>
            </a:r>
            <a:endParaRPr lang="it-IT" sz="1400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64557759-C27A-7023-6A37-2E30BC0123A0}"/>
              </a:ext>
            </a:extLst>
          </p:cNvPr>
          <p:cNvSpPr/>
          <p:nvPr/>
        </p:nvSpPr>
        <p:spPr>
          <a:xfrm>
            <a:off x="9877148" y="2922764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76F440D2-148B-E42E-5D6C-F6EFC2BB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65585" y="3029720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D5D5E9E1-E486-D7A5-A91C-3BE75CBE6E70}"/>
              </a:ext>
            </a:extLst>
          </p:cNvPr>
          <p:cNvSpPr/>
          <p:nvPr/>
        </p:nvSpPr>
        <p:spPr>
          <a:xfrm>
            <a:off x="10192057" y="3833756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719A0654-3A2F-8A6E-9E40-978814F553CD}"/>
              </a:ext>
            </a:extLst>
          </p:cNvPr>
          <p:cNvSpPr txBox="1"/>
          <p:nvPr/>
        </p:nvSpPr>
        <p:spPr>
          <a:xfrm>
            <a:off x="9489523" y="2497222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err="1"/>
              <a:t>Groudon</a:t>
            </a:r>
            <a:endParaRPr lang="it-IT" sz="140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073D44B4-2CAA-DDA5-277C-44ED8A4CFB54}"/>
              </a:ext>
            </a:extLst>
          </p:cNvPr>
          <p:cNvCxnSpPr>
            <a:cxnSpLocks/>
            <a:stCxn id="7" idx="4"/>
            <a:endCxn id="50" idx="0"/>
          </p:cNvCxnSpPr>
          <p:nvPr/>
        </p:nvCxnSpPr>
        <p:spPr>
          <a:xfrm>
            <a:off x="6392718" y="2402886"/>
            <a:ext cx="4272867" cy="5198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27DAB4BB-4476-B4F3-788A-D78F3B2DBE08}"/>
              </a:ext>
            </a:extLst>
          </p:cNvPr>
          <p:cNvSpPr/>
          <p:nvPr/>
        </p:nvSpPr>
        <p:spPr>
          <a:xfrm>
            <a:off x="7988070" y="3599163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759BF376-2F77-E153-FD40-1269F1260B7D}"/>
              </a:ext>
            </a:extLst>
          </p:cNvPr>
          <p:cNvSpPr/>
          <p:nvPr/>
        </p:nvSpPr>
        <p:spPr>
          <a:xfrm>
            <a:off x="10821551" y="3583979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48" name="Elemento grafico 2047" descr="Scudo con riempimento a tinta unita">
            <a:extLst>
              <a:ext uri="{FF2B5EF4-FFF2-40B4-BE49-F238E27FC236}">
                <a16:creationId xmlns:a16="http://schemas.microsoft.com/office/drawing/2014/main" id="{3E4160CA-4186-D382-90E6-D8361F70B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1375" y="1397542"/>
            <a:ext cx="245550" cy="245550"/>
          </a:xfrm>
          <a:prstGeom prst="rect">
            <a:avLst/>
          </a:prstGeom>
        </p:spPr>
      </p:pic>
      <p:pic>
        <p:nvPicPr>
          <p:cNvPr id="2051" name="Elemento grafico 2050" descr="Spada con riempimento a tinta unita">
            <a:extLst>
              <a:ext uri="{FF2B5EF4-FFF2-40B4-BE49-F238E27FC236}">
                <a16:creationId xmlns:a16="http://schemas.microsoft.com/office/drawing/2014/main" id="{A4CB2EC6-1046-CA23-C2A8-D8B746DAD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4228" y="1760802"/>
            <a:ext cx="264962" cy="264962"/>
          </a:xfrm>
          <a:prstGeom prst="rect">
            <a:avLst/>
          </a:prstGeom>
        </p:spPr>
      </p:pic>
      <p:pic>
        <p:nvPicPr>
          <p:cNvPr id="2053" name="Elemento grafico 2052" descr="Scudo con riempimento a tinta unita">
            <a:extLst>
              <a:ext uri="{FF2B5EF4-FFF2-40B4-BE49-F238E27FC236}">
                <a16:creationId xmlns:a16="http://schemas.microsoft.com/office/drawing/2014/main" id="{FA8FC5D2-BA26-DA33-4AA8-9EB017A39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767" y="3488131"/>
            <a:ext cx="245550" cy="245550"/>
          </a:xfrm>
          <a:prstGeom prst="rect">
            <a:avLst/>
          </a:prstGeom>
        </p:spPr>
      </p:pic>
      <p:pic>
        <p:nvPicPr>
          <p:cNvPr id="2055" name="Elemento grafico 2054" descr="Scudo con riempimento a tinta unita">
            <a:extLst>
              <a:ext uri="{FF2B5EF4-FFF2-40B4-BE49-F238E27FC236}">
                <a16:creationId xmlns:a16="http://schemas.microsoft.com/office/drawing/2014/main" id="{78D72BCB-BA7B-93D8-6318-E88B222AEC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9344" y="3521807"/>
            <a:ext cx="245550" cy="245550"/>
          </a:xfrm>
          <a:prstGeom prst="rect">
            <a:avLst/>
          </a:prstGeom>
        </p:spPr>
      </p:pic>
      <p:pic>
        <p:nvPicPr>
          <p:cNvPr id="2057" name="Elemento grafico 2056" descr="Scudo con riempimento a tinta unita">
            <a:extLst>
              <a:ext uri="{FF2B5EF4-FFF2-40B4-BE49-F238E27FC236}">
                <a16:creationId xmlns:a16="http://schemas.microsoft.com/office/drawing/2014/main" id="{18C9B3E8-4C29-53BB-7680-098005E4A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8200" y="3496597"/>
            <a:ext cx="245550" cy="245550"/>
          </a:xfrm>
          <a:prstGeom prst="rect">
            <a:avLst/>
          </a:prstGeom>
        </p:spPr>
      </p:pic>
      <p:pic>
        <p:nvPicPr>
          <p:cNvPr id="2058" name="Elemento grafico 2057" descr="Scudo con riempimento a tinta unita">
            <a:extLst>
              <a:ext uri="{FF2B5EF4-FFF2-40B4-BE49-F238E27FC236}">
                <a16:creationId xmlns:a16="http://schemas.microsoft.com/office/drawing/2014/main" id="{68BCD964-241A-5FA8-69D7-94362D9C6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5082" y="3439194"/>
            <a:ext cx="245550" cy="245550"/>
          </a:xfrm>
          <a:prstGeom prst="rect">
            <a:avLst/>
          </a:prstGeom>
        </p:spPr>
      </p:pic>
      <p:pic>
        <p:nvPicPr>
          <p:cNvPr id="2059" name="Elemento grafico 2058" descr="Spada con riempimento a tinta unita">
            <a:extLst>
              <a:ext uri="{FF2B5EF4-FFF2-40B4-BE49-F238E27FC236}">
                <a16:creationId xmlns:a16="http://schemas.microsoft.com/office/drawing/2014/main" id="{D1C7695F-7F73-4173-7083-D61F25B4D2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6056" y="3064132"/>
            <a:ext cx="264962" cy="264962"/>
          </a:xfrm>
          <a:prstGeom prst="rect">
            <a:avLst/>
          </a:prstGeom>
        </p:spPr>
      </p:pic>
      <p:pic>
        <p:nvPicPr>
          <p:cNvPr id="2061" name="Picture 4">
            <a:extLst>
              <a:ext uri="{FF2B5EF4-FFF2-40B4-BE49-F238E27FC236}">
                <a16:creationId xmlns:a16="http://schemas.microsoft.com/office/drawing/2014/main" id="{581392F8-818F-0622-5AAA-DECA61BB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22025" y="3097269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Elemento grafico 2061" descr="Spada con riempimento a tinta unita">
            <a:extLst>
              <a:ext uri="{FF2B5EF4-FFF2-40B4-BE49-F238E27FC236}">
                <a16:creationId xmlns:a16="http://schemas.microsoft.com/office/drawing/2014/main" id="{B93B41FD-9AC5-C217-182F-EA09203CC9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6522" y="3131681"/>
            <a:ext cx="264962" cy="264962"/>
          </a:xfrm>
          <a:prstGeom prst="rect">
            <a:avLst/>
          </a:prstGeom>
        </p:spPr>
      </p:pic>
      <p:pic>
        <p:nvPicPr>
          <p:cNvPr id="2063" name="Elemento grafico 2062" descr="Spada con riempimento a tinta unita">
            <a:extLst>
              <a:ext uri="{FF2B5EF4-FFF2-40B4-BE49-F238E27FC236}">
                <a16:creationId xmlns:a16="http://schemas.microsoft.com/office/drawing/2014/main" id="{E4E0F735-2649-596C-4FBE-F5ABBC9BE5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1398" y="3082744"/>
            <a:ext cx="264962" cy="264962"/>
          </a:xfrm>
          <a:prstGeom prst="rect">
            <a:avLst/>
          </a:prstGeom>
        </p:spPr>
      </p:pic>
      <p:pic>
        <p:nvPicPr>
          <p:cNvPr id="2064" name="Elemento grafico 2063" descr="Spada con riempimento a tinta unita">
            <a:extLst>
              <a:ext uri="{FF2B5EF4-FFF2-40B4-BE49-F238E27FC236}">
                <a16:creationId xmlns:a16="http://schemas.microsoft.com/office/drawing/2014/main" id="{A5A289C1-4250-E66C-15F7-0044CD83C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7784" y="3077723"/>
            <a:ext cx="264962" cy="264962"/>
          </a:xfrm>
          <a:prstGeom prst="rect">
            <a:avLst/>
          </a:prstGeom>
        </p:spPr>
      </p:pic>
      <p:sp>
        <p:nvSpPr>
          <p:cNvPr id="2065" name="Ovale 2064">
            <a:extLst>
              <a:ext uri="{FF2B5EF4-FFF2-40B4-BE49-F238E27FC236}">
                <a16:creationId xmlns:a16="http://schemas.microsoft.com/office/drawing/2014/main" id="{BF10D7B1-3A6D-7BDD-CA94-96ABD43A76E4}"/>
              </a:ext>
            </a:extLst>
          </p:cNvPr>
          <p:cNvSpPr/>
          <p:nvPr/>
        </p:nvSpPr>
        <p:spPr>
          <a:xfrm>
            <a:off x="1603122" y="5022569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66" name="Picture 2">
            <a:extLst>
              <a:ext uri="{FF2B5EF4-FFF2-40B4-BE49-F238E27FC236}">
                <a16:creationId xmlns:a16="http://schemas.microsoft.com/office/drawing/2014/main" id="{2B96F56D-912C-C08A-3AA4-6F171E95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9281" y="5463919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4">
            <a:extLst>
              <a:ext uri="{FF2B5EF4-FFF2-40B4-BE49-F238E27FC236}">
                <a16:creationId xmlns:a16="http://schemas.microsoft.com/office/drawing/2014/main" id="{44CC2BA2-51C9-F025-F2FF-E77B2808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91559" y="5129525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ttangolo con angoli arrotondati 2067">
            <a:extLst>
              <a:ext uri="{FF2B5EF4-FFF2-40B4-BE49-F238E27FC236}">
                <a16:creationId xmlns:a16="http://schemas.microsoft.com/office/drawing/2014/main" id="{CB353AFB-75EA-A69B-164F-0EC7C4AB4804}"/>
              </a:ext>
            </a:extLst>
          </p:cNvPr>
          <p:cNvSpPr/>
          <p:nvPr/>
        </p:nvSpPr>
        <p:spPr>
          <a:xfrm>
            <a:off x="1933939" y="3848856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70" name="Elemento grafico 2069" descr="Scudo con riempimento a tinta unita">
            <a:extLst>
              <a:ext uri="{FF2B5EF4-FFF2-40B4-BE49-F238E27FC236}">
                <a16:creationId xmlns:a16="http://schemas.microsoft.com/office/drawing/2014/main" id="{151F609E-7E98-618A-9F6A-BDA3499E2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0216" y="5164891"/>
            <a:ext cx="245550" cy="245550"/>
          </a:xfrm>
          <a:prstGeom prst="rect">
            <a:avLst/>
          </a:prstGeom>
        </p:spPr>
      </p:pic>
      <p:pic>
        <p:nvPicPr>
          <p:cNvPr id="2071" name="Elemento grafico 2070" descr="Spada con riempimento a tinta unita">
            <a:extLst>
              <a:ext uri="{FF2B5EF4-FFF2-40B4-BE49-F238E27FC236}">
                <a16:creationId xmlns:a16="http://schemas.microsoft.com/office/drawing/2014/main" id="{0CA05AF2-BCC8-3CCC-8DF0-6FC9BEA845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3069" y="5528151"/>
            <a:ext cx="264962" cy="264962"/>
          </a:xfrm>
          <a:prstGeom prst="rect">
            <a:avLst/>
          </a:prstGeom>
        </p:spPr>
      </p:pic>
      <p:cxnSp>
        <p:nvCxnSpPr>
          <p:cNvPr id="2072" name="Connettore 2 2071">
            <a:extLst>
              <a:ext uri="{FF2B5EF4-FFF2-40B4-BE49-F238E27FC236}">
                <a16:creationId xmlns:a16="http://schemas.microsoft.com/office/drawing/2014/main" id="{851DF1B5-F9A1-4DF3-7FE3-9385606B5394}"/>
              </a:ext>
            </a:extLst>
          </p:cNvPr>
          <p:cNvCxnSpPr>
            <a:cxnSpLocks/>
            <a:stCxn id="13" idx="4"/>
            <a:endCxn id="2065" idx="0"/>
          </p:cNvCxnSpPr>
          <p:nvPr/>
        </p:nvCxnSpPr>
        <p:spPr>
          <a:xfrm>
            <a:off x="2391559" y="4070430"/>
            <a:ext cx="0" cy="95213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5" name="CasellaDiTesto 2074">
            <a:extLst>
              <a:ext uri="{FF2B5EF4-FFF2-40B4-BE49-F238E27FC236}">
                <a16:creationId xmlns:a16="http://schemas.microsoft.com/office/drawing/2014/main" id="{EF4BF069-9EEE-2BD1-3303-24DB1BD61160}"/>
              </a:ext>
            </a:extLst>
          </p:cNvPr>
          <p:cNvSpPr txBox="1"/>
          <p:nvPr/>
        </p:nvSpPr>
        <p:spPr>
          <a:xfrm>
            <a:off x="1498807" y="4401999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Outrage</a:t>
            </a:r>
            <a:endParaRPr lang="it-IT" sz="1400"/>
          </a:p>
        </p:txBody>
      </p:sp>
      <p:sp>
        <p:nvSpPr>
          <p:cNvPr id="2080" name="Rettangolo con angoli arrotondati 2079">
            <a:extLst>
              <a:ext uri="{FF2B5EF4-FFF2-40B4-BE49-F238E27FC236}">
                <a16:creationId xmlns:a16="http://schemas.microsoft.com/office/drawing/2014/main" id="{F2354EE7-A148-3A7A-9FF0-A2F1C4ACF81E}"/>
              </a:ext>
            </a:extLst>
          </p:cNvPr>
          <p:cNvSpPr/>
          <p:nvPr/>
        </p:nvSpPr>
        <p:spPr>
          <a:xfrm>
            <a:off x="2541830" y="3565848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1" name="Rettangolo con angoli arrotondati 2080">
            <a:extLst>
              <a:ext uri="{FF2B5EF4-FFF2-40B4-BE49-F238E27FC236}">
                <a16:creationId xmlns:a16="http://schemas.microsoft.com/office/drawing/2014/main" id="{CB88DB52-477F-BE79-63A7-0EA0AE906BF8}"/>
              </a:ext>
            </a:extLst>
          </p:cNvPr>
          <p:cNvSpPr/>
          <p:nvPr/>
        </p:nvSpPr>
        <p:spPr>
          <a:xfrm>
            <a:off x="2547545" y="3569275"/>
            <a:ext cx="402327" cy="95782"/>
          </a:xfrm>
          <a:prstGeom prst="roundRect">
            <a:avLst/>
          </a:prstGeom>
          <a:solidFill>
            <a:srgbClr val="06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2" name="Rettangolo con angoli arrotondati 2081">
            <a:extLst>
              <a:ext uri="{FF2B5EF4-FFF2-40B4-BE49-F238E27FC236}">
                <a16:creationId xmlns:a16="http://schemas.microsoft.com/office/drawing/2014/main" id="{075F9A9D-4BED-824A-9DB4-5A597DE5899B}"/>
              </a:ext>
            </a:extLst>
          </p:cNvPr>
          <p:cNvSpPr/>
          <p:nvPr/>
        </p:nvSpPr>
        <p:spPr>
          <a:xfrm>
            <a:off x="2530383" y="5666094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3" name="Rettangolo con angoli arrotondati 2082">
            <a:extLst>
              <a:ext uri="{FF2B5EF4-FFF2-40B4-BE49-F238E27FC236}">
                <a16:creationId xmlns:a16="http://schemas.microsoft.com/office/drawing/2014/main" id="{BDCBEC3D-E709-A13C-9F79-7BEF46888B46}"/>
              </a:ext>
            </a:extLst>
          </p:cNvPr>
          <p:cNvSpPr/>
          <p:nvPr/>
        </p:nvSpPr>
        <p:spPr>
          <a:xfrm>
            <a:off x="2536098" y="5669521"/>
            <a:ext cx="402327" cy="95782"/>
          </a:xfrm>
          <a:prstGeom prst="roundRect">
            <a:avLst/>
          </a:prstGeom>
          <a:solidFill>
            <a:srgbClr val="06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4" name="Ovale 2083">
            <a:extLst>
              <a:ext uri="{FF2B5EF4-FFF2-40B4-BE49-F238E27FC236}">
                <a16:creationId xmlns:a16="http://schemas.microsoft.com/office/drawing/2014/main" id="{095F01D1-34BF-5D1A-2612-A717DE098781}"/>
              </a:ext>
            </a:extLst>
          </p:cNvPr>
          <p:cNvSpPr/>
          <p:nvPr/>
        </p:nvSpPr>
        <p:spPr>
          <a:xfrm>
            <a:off x="4133358" y="5041181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85" name="Picture 2">
            <a:extLst>
              <a:ext uri="{FF2B5EF4-FFF2-40B4-BE49-F238E27FC236}">
                <a16:creationId xmlns:a16="http://schemas.microsoft.com/office/drawing/2014/main" id="{74DD6937-CA61-B1BC-0181-46206A56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1743" y="5454658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6" name="Rettangolo con angoli arrotondati 2085">
            <a:extLst>
              <a:ext uri="{FF2B5EF4-FFF2-40B4-BE49-F238E27FC236}">
                <a16:creationId xmlns:a16="http://schemas.microsoft.com/office/drawing/2014/main" id="{78F937D5-79A8-C9E7-4D44-994D96FB303E}"/>
              </a:ext>
            </a:extLst>
          </p:cNvPr>
          <p:cNvSpPr/>
          <p:nvPr/>
        </p:nvSpPr>
        <p:spPr>
          <a:xfrm>
            <a:off x="4448267" y="5952173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88" name="Elemento grafico 2087" descr="Scudo con riempimento a tinta unita">
            <a:extLst>
              <a:ext uri="{FF2B5EF4-FFF2-40B4-BE49-F238E27FC236}">
                <a16:creationId xmlns:a16="http://schemas.microsoft.com/office/drawing/2014/main" id="{8174C0B0-7E6A-A061-AFDA-73CF319FB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2678" y="5202815"/>
            <a:ext cx="245550" cy="245550"/>
          </a:xfrm>
          <a:prstGeom prst="rect">
            <a:avLst/>
          </a:prstGeom>
        </p:spPr>
      </p:pic>
      <p:pic>
        <p:nvPicPr>
          <p:cNvPr id="2090" name="Elemento grafico 2089" descr="Spada con riempimento a tinta unita">
            <a:extLst>
              <a:ext uri="{FF2B5EF4-FFF2-40B4-BE49-F238E27FC236}">
                <a16:creationId xmlns:a16="http://schemas.microsoft.com/office/drawing/2014/main" id="{E166B38E-F626-7D7B-1818-8DC18DAB1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3305" y="5566914"/>
            <a:ext cx="264962" cy="264962"/>
          </a:xfrm>
          <a:prstGeom prst="rect">
            <a:avLst/>
          </a:prstGeom>
        </p:spPr>
      </p:pic>
      <p:cxnSp>
        <p:nvCxnSpPr>
          <p:cNvPr id="2091" name="Connettore 2 2090">
            <a:extLst>
              <a:ext uri="{FF2B5EF4-FFF2-40B4-BE49-F238E27FC236}">
                <a16:creationId xmlns:a16="http://schemas.microsoft.com/office/drawing/2014/main" id="{D1D6564C-9FB3-7E9E-D9DC-08547ED92AA6}"/>
              </a:ext>
            </a:extLst>
          </p:cNvPr>
          <p:cNvCxnSpPr>
            <a:cxnSpLocks/>
            <a:stCxn id="18" idx="4"/>
            <a:endCxn id="2084" idx="0"/>
          </p:cNvCxnSpPr>
          <p:nvPr/>
        </p:nvCxnSpPr>
        <p:spPr>
          <a:xfrm flipH="1">
            <a:off x="4921795" y="4124328"/>
            <a:ext cx="230" cy="9168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4" name="Rettangolo con angoli arrotondati 2093">
            <a:extLst>
              <a:ext uri="{FF2B5EF4-FFF2-40B4-BE49-F238E27FC236}">
                <a16:creationId xmlns:a16="http://schemas.microsoft.com/office/drawing/2014/main" id="{5225BAA9-72C2-89FC-DF4D-9FB769B02E1D}"/>
              </a:ext>
            </a:extLst>
          </p:cNvPr>
          <p:cNvSpPr/>
          <p:nvPr/>
        </p:nvSpPr>
        <p:spPr>
          <a:xfrm>
            <a:off x="5063787" y="5719382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95" name="Picture 10" descr="Mew">
            <a:extLst>
              <a:ext uri="{FF2B5EF4-FFF2-40B4-BE49-F238E27FC236}">
                <a16:creationId xmlns:a16="http://schemas.microsoft.com/office/drawing/2014/main" id="{2898EB28-4374-BF93-51D9-F53B5B4B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28" y="5280466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6">
            <a:extLst>
              <a:ext uri="{FF2B5EF4-FFF2-40B4-BE49-F238E27FC236}">
                <a16:creationId xmlns:a16="http://schemas.microsoft.com/office/drawing/2014/main" id="{A0A62277-12AC-00D6-8AC8-181C7F392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63" y="5370813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7" name="Ovale 2096">
            <a:extLst>
              <a:ext uri="{FF2B5EF4-FFF2-40B4-BE49-F238E27FC236}">
                <a16:creationId xmlns:a16="http://schemas.microsoft.com/office/drawing/2014/main" id="{CF0DB3A8-669B-41D3-BC6A-7AE744502071}"/>
              </a:ext>
            </a:extLst>
          </p:cNvPr>
          <p:cNvSpPr/>
          <p:nvPr/>
        </p:nvSpPr>
        <p:spPr>
          <a:xfrm>
            <a:off x="7044527" y="5026919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98" name="Picture 4">
            <a:extLst>
              <a:ext uri="{FF2B5EF4-FFF2-40B4-BE49-F238E27FC236}">
                <a16:creationId xmlns:a16="http://schemas.microsoft.com/office/drawing/2014/main" id="{F759DB4C-FC29-B55D-395A-FFA6B24C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964" y="5133875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Rettangolo con angoli arrotondati 2099">
            <a:extLst>
              <a:ext uri="{FF2B5EF4-FFF2-40B4-BE49-F238E27FC236}">
                <a16:creationId xmlns:a16="http://schemas.microsoft.com/office/drawing/2014/main" id="{7859737B-AAE7-EB58-1BB1-82CEBB0EB242}"/>
              </a:ext>
            </a:extLst>
          </p:cNvPr>
          <p:cNvSpPr/>
          <p:nvPr/>
        </p:nvSpPr>
        <p:spPr>
          <a:xfrm>
            <a:off x="7983235" y="5670444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01" name="Elemento grafico 2100" descr="Spada con riempimento a tinta unita">
            <a:extLst>
              <a:ext uri="{FF2B5EF4-FFF2-40B4-BE49-F238E27FC236}">
                <a16:creationId xmlns:a16="http://schemas.microsoft.com/office/drawing/2014/main" id="{0369257B-06EA-061E-860B-A12DD4562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1111" y="5440158"/>
            <a:ext cx="264962" cy="264962"/>
          </a:xfrm>
          <a:prstGeom prst="rect">
            <a:avLst/>
          </a:prstGeom>
        </p:spPr>
      </p:pic>
      <p:cxnSp>
        <p:nvCxnSpPr>
          <p:cNvPr id="2102" name="Connettore 2 2101">
            <a:extLst>
              <a:ext uri="{FF2B5EF4-FFF2-40B4-BE49-F238E27FC236}">
                <a16:creationId xmlns:a16="http://schemas.microsoft.com/office/drawing/2014/main" id="{6ABC2BB7-4F12-5265-59BA-959A13596445}"/>
              </a:ext>
            </a:extLst>
          </p:cNvPr>
          <p:cNvCxnSpPr>
            <a:cxnSpLocks/>
            <a:stCxn id="37" idx="4"/>
            <a:endCxn id="2097" idx="0"/>
          </p:cNvCxnSpPr>
          <p:nvPr/>
        </p:nvCxnSpPr>
        <p:spPr>
          <a:xfrm flipH="1">
            <a:off x="7832964" y="4103304"/>
            <a:ext cx="4835" cy="9236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5" name="Rettangolo con angoli arrotondati 2104">
            <a:extLst>
              <a:ext uri="{FF2B5EF4-FFF2-40B4-BE49-F238E27FC236}">
                <a16:creationId xmlns:a16="http://schemas.microsoft.com/office/drawing/2014/main" id="{AFA8A393-8713-04BE-CAB1-24348B2B1315}"/>
              </a:ext>
            </a:extLst>
          </p:cNvPr>
          <p:cNvSpPr/>
          <p:nvPr/>
        </p:nvSpPr>
        <p:spPr>
          <a:xfrm>
            <a:off x="7374008" y="5935495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06" name="Elemento grafico 2105" descr="Scudo con riempimento a tinta unita">
            <a:extLst>
              <a:ext uri="{FF2B5EF4-FFF2-40B4-BE49-F238E27FC236}">
                <a16:creationId xmlns:a16="http://schemas.microsoft.com/office/drawing/2014/main" id="{8FFC8558-2B71-C6E8-EA12-CEF6E9E8F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6560" y="5154758"/>
            <a:ext cx="245550" cy="245550"/>
          </a:xfrm>
          <a:prstGeom prst="rect">
            <a:avLst/>
          </a:prstGeom>
        </p:spPr>
      </p:pic>
      <p:sp>
        <p:nvSpPr>
          <p:cNvPr id="2108" name="CasellaDiTesto 2107">
            <a:extLst>
              <a:ext uri="{FF2B5EF4-FFF2-40B4-BE49-F238E27FC236}">
                <a16:creationId xmlns:a16="http://schemas.microsoft.com/office/drawing/2014/main" id="{B561021C-9CBB-FCEF-7B13-35EDA4FB4F5B}"/>
              </a:ext>
            </a:extLst>
          </p:cNvPr>
          <p:cNvSpPr txBox="1"/>
          <p:nvPr/>
        </p:nvSpPr>
        <p:spPr>
          <a:xfrm>
            <a:off x="4242694" y="44206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Mew</a:t>
            </a:r>
            <a:endParaRPr lang="it-IT" sz="1400"/>
          </a:p>
        </p:txBody>
      </p:sp>
      <p:sp>
        <p:nvSpPr>
          <p:cNvPr id="2109" name="CasellaDiTesto 2108">
            <a:extLst>
              <a:ext uri="{FF2B5EF4-FFF2-40B4-BE49-F238E27FC236}">
                <a16:creationId xmlns:a16="http://schemas.microsoft.com/office/drawing/2014/main" id="{5D8EEB70-5A26-0F84-82B9-6F3F1BD06591}"/>
              </a:ext>
            </a:extLst>
          </p:cNvPr>
          <p:cNvSpPr txBox="1"/>
          <p:nvPr/>
        </p:nvSpPr>
        <p:spPr>
          <a:xfrm>
            <a:off x="6836185" y="4411223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Hurricane</a:t>
            </a:r>
          </a:p>
        </p:txBody>
      </p:sp>
      <p:sp>
        <p:nvSpPr>
          <p:cNvPr id="2110" name="Ovale 2109">
            <a:extLst>
              <a:ext uri="{FF2B5EF4-FFF2-40B4-BE49-F238E27FC236}">
                <a16:creationId xmlns:a16="http://schemas.microsoft.com/office/drawing/2014/main" id="{52586ED5-C261-D8D6-8A9E-A0312A23B720}"/>
              </a:ext>
            </a:extLst>
          </p:cNvPr>
          <p:cNvSpPr/>
          <p:nvPr/>
        </p:nvSpPr>
        <p:spPr>
          <a:xfrm>
            <a:off x="9895082" y="5021898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111" name="Picture 4">
            <a:extLst>
              <a:ext uri="{FF2B5EF4-FFF2-40B4-BE49-F238E27FC236}">
                <a16:creationId xmlns:a16="http://schemas.microsoft.com/office/drawing/2014/main" id="{5B4B15F2-AFEC-7911-ECC5-B46C1AA5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83519" y="512885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2" name="Rettangolo con angoli arrotondati 2111">
            <a:extLst>
              <a:ext uri="{FF2B5EF4-FFF2-40B4-BE49-F238E27FC236}">
                <a16:creationId xmlns:a16="http://schemas.microsoft.com/office/drawing/2014/main" id="{81B8C0F1-095E-7D33-24A6-B39DF520BAA8}"/>
              </a:ext>
            </a:extLst>
          </p:cNvPr>
          <p:cNvSpPr/>
          <p:nvPr/>
        </p:nvSpPr>
        <p:spPr>
          <a:xfrm>
            <a:off x="10209991" y="5932890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4" name="Rettangolo con angoli arrotondati 2113">
            <a:extLst>
              <a:ext uri="{FF2B5EF4-FFF2-40B4-BE49-F238E27FC236}">
                <a16:creationId xmlns:a16="http://schemas.microsoft.com/office/drawing/2014/main" id="{4B6C8324-FE53-1563-8CFA-02D06BE9D257}"/>
              </a:ext>
            </a:extLst>
          </p:cNvPr>
          <p:cNvSpPr/>
          <p:nvPr/>
        </p:nvSpPr>
        <p:spPr>
          <a:xfrm>
            <a:off x="10839485" y="5683113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15" name="Elemento grafico 2114" descr="Scudo con riempimento a tinta unita">
            <a:extLst>
              <a:ext uri="{FF2B5EF4-FFF2-40B4-BE49-F238E27FC236}">
                <a16:creationId xmlns:a16="http://schemas.microsoft.com/office/drawing/2014/main" id="{A4A5D698-0D7E-E9EF-EA97-F45619D08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125" y="5148137"/>
            <a:ext cx="245550" cy="245550"/>
          </a:xfrm>
          <a:prstGeom prst="rect">
            <a:avLst/>
          </a:prstGeom>
        </p:spPr>
      </p:pic>
      <p:pic>
        <p:nvPicPr>
          <p:cNvPr id="2116" name="Elemento grafico 2115" descr="Spada con riempimento a tinta unita">
            <a:extLst>
              <a:ext uri="{FF2B5EF4-FFF2-40B4-BE49-F238E27FC236}">
                <a16:creationId xmlns:a16="http://schemas.microsoft.com/office/drawing/2014/main" id="{60EDAED8-31F9-6582-A1E1-6F2C6AC29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4198" y="5503708"/>
            <a:ext cx="264962" cy="264962"/>
          </a:xfrm>
          <a:prstGeom prst="rect">
            <a:avLst/>
          </a:prstGeom>
        </p:spPr>
      </p:pic>
      <p:cxnSp>
        <p:nvCxnSpPr>
          <p:cNvPr id="2117" name="Connettore 2 2116">
            <a:extLst>
              <a:ext uri="{FF2B5EF4-FFF2-40B4-BE49-F238E27FC236}">
                <a16:creationId xmlns:a16="http://schemas.microsoft.com/office/drawing/2014/main" id="{BF0A0126-3142-7F4E-696D-DC3B9DBF7EA8}"/>
              </a:ext>
            </a:extLst>
          </p:cNvPr>
          <p:cNvCxnSpPr>
            <a:cxnSpLocks/>
            <a:stCxn id="50" idx="4"/>
            <a:endCxn id="2110" idx="0"/>
          </p:cNvCxnSpPr>
          <p:nvPr/>
        </p:nvCxnSpPr>
        <p:spPr>
          <a:xfrm>
            <a:off x="10665585" y="4070430"/>
            <a:ext cx="17934" cy="951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8" name="CasellaDiTesto 2117">
            <a:extLst>
              <a:ext uri="{FF2B5EF4-FFF2-40B4-BE49-F238E27FC236}">
                <a16:creationId xmlns:a16="http://schemas.microsoft.com/office/drawing/2014/main" id="{16BDFD9A-2052-BE3F-9233-BEB4E021D9D3}"/>
              </a:ext>
            </a:extLst>
          </p:cNvPr>
          <p:cNvSpPr txBox="1"/>
          <p:nvPr/>
        </p:nvSpPr>
        <p:spPr>
          <a:xfrm>
            <a:off x="9771333" y="4402384"/>
            <a:ext cx="90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Dragon Dance</a:t>
            </a:r>
          </a:p>
        </p:txBody>
      </p:sp>
      <p:pic>
        <p:nvPicPr>
          <p:cNvPr id="2124" name="Picture 12">
            <a:extLst>
              <a:ext uri="{FF2B5EF4-FFF2-40B4-BE49-F238E27FC236}">
                <a16:creationId xmlns:a16="http://schemas.microsoft.com/office/drawing/2014/main" id="{03D5C010-C699-7545-20C0-BF7D0739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709" y="3346022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5" name="Freccia in giù 2124">
            <a:extLst>
              <a:ext uri="{FF2B5EF4-FFF2-40B4-BE49-F238E27FC236}">
                <a16:creationId xmlns:a16="http://schemas.microsoft.com/office/drawing/2014/main" id="{D5C7854D-2C52-6600-5850-86CB2588EA2C}"/>
              </a:ext>
            </a:extLst>
          </p:cNvPr>
          <p:cNvSpPr/>
          <p:nvPr/>
        </p:nvSpPr>
        <p:spPr>
          <a:xfrm rot="10800000">
            <a:off x="11265162" y="5393687"/>
            <a:ext cx="65124" cy="120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26" name="Picture 12">
            <a:extLst>
              <a:ext uri="{FF2B5EF4-FFF2-40B4-BE49-F238E27FC236}">
                <a16:creationId xmlns:a16="http://schemas.microsoft.com/office/drawing/2014/main" id="{DCC34EF7-4531-2652-F5D0-76994B88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522" y="5442003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7" name="CasellaDiTesto 2126">
            <a:extLst>
              <a:ext uri="{FF2B5EF4-FFF2-40B4-BE49-F238E27FC236}">
                <a16:creationId xmlns:a16="http://schemas.microsoft.com/office/drawing/2014/main" id="{179E18D3-9EE9-8EA0-6CE1-DF39A4E7A6A6}"/>
              </a:ext>
            </a:extLst>
          </p:cNvPr>
          <p:cNvSpPr txBox="1"/>
          <p:nvPr/>
        </p:nvSpPr>
        <p:spPr>
          <a:xfrm>
            <a:off x="150523" y="535016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End of a turn</a:t>
            </a:r>
          </a:p>
        </p:txBody>
      </p:sp>
      <p:sp>
        <p:nvSpPr>
          <p:cNvPr id="2128" name="CasellaDiTesto 2127">
            <a:extLst>
              <a:ext uri="{FF2B5EF4-FFF2-40B4-BE49-F238E27FC236}">
                <a16:creationId xmlns:a16="http://schemas.microsoft.com/office/drawing/2014/main" id="{ED07F46D-B644-1509-2D0C-3F5D345E8C34}"/>
              </a:ext>
            </a:extLst>
          </p:cNvPr>
          <p:cNvSpPr txBox="1"/>
          <p:nvPr/>
        </p:nvSpPr>
        <p:spPr>
          <a:xfrm>
            <a:off x="130268" y="3290974"/>
            <a:ext cx="123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Opponent’s</a:t>
            </a:r>
            <a:r>
              <a:rPr lang="it-IT" sz="1400"/>
              <a:t> </a:t>
            </a:r>
            <a:r>
              <a:rPr lang="it-IT" sz="1400" err="1"/>
              <a:t>move</a:t>
            </a:r>
            <a:endParaRPr lang="it-IT" sz="1400"/>
          </a:p>
        </p:txBody>
      </p:sp>
      <p:sp>
        <p:nvSpPr>
          <p:cNvPr id="2130" name="CasellaDiTesto 2129">
            <a:extLst>
              <a:ext uri="{FF2B5EF4-FFF2-40B4-BE49-F238E27FC236}">
                <a16:creationId xmlns:a16="http://schemas.microsoft.com/office/drawing/2014/main" id="{804EC668-78CF-A858-65D0-D2DE9B8CCF56}"/>
              </a:ext>
            </a:extLst>
          </p:cNvPr>
          <p:cNvSpPr txBox="1"/>
          <p:nvPr/>
        </p:nvSpPr>
        <p:spPr>
          <a:xfrm>
            <a:off x="4448267" y="1662404"/>
            <a:ext cx="113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My </a:t>
            </a:r>
            <a:r>
              <a:rPr lang="it-IT" sz="1400" err="1"/>
              <a:t>move</a:t>
            </a:r>
            <a:endParaRPr lang="it-IT" sz="14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D2B267-754B-19BC-E001-9A17F33BA837}"/>
              </a:ext>
            </a:extLst>
          </p:cNvPr>
          <p:cNvSpPr txBox="1"/>
          <p:nvPr/>
        </p:nvSpPr>
        <p:spPr>
          <a:xfrm>
            <a:off x="5079146" y="2175926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err="1"/>
              <a:t>Moves</a:t>
            </a:r>
            <a:endParaRPr lang="it-IT" sz="1400" b="1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C66E6B-0E40-A490-14E1-9945A3469BAF}"/>
              </a:ext>
            </a:extLst>
          </p:cNvPr>
          <p:cNvSpPr txBox="1"/>
          <p:nvPr/>
        </p:nvSpPr>
        <p:spPr>
          <a:xfrm>
            <a:off x="6945639" y="21856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/>
              <a:t>Switches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E02C89B-35DF-4639-D27E-AA216D9E73DF}"/>
              </a:ext>
            </a:extLst>
          </p:cNvPr>
          <p:cNvSpPr/>
          <p:nvPr/>
        </p:nvSpPr>
        <p:spPr>
          <a:xfrm>
            <a:off x="1928722" y="5946693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3957AA4-F172-9F50-239E-922828C6582A}"/>
              </a:ext>
            </a:extLst>
          </p:cNvPr>
          <p:cNvSpPr/>
          <p:nvPr/>
        </p:nvSpPr>
        <p:spPr>
          <a:xfrm>
            <a:off x="1934438" y="5951760"/>
            <a:ext cx="204484" cy="9414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B412B54-530F-BFF6-AFD6-BA20A2EE0DB4}"/>
              </a:ext>
            </a:extLst>
          </p:cNvPr>
          <p:cNvSpPr txBox="1"/>
          <p:nvPr/>
        </p:nvSpPr>
        <p:spPr>
          <a:xfrm>
            <a:off x="8864165" y="1120842"/>
            <a:ext cx="2812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Branching </a:t>
            </a:r>
            <a:r>
              <a:rPr lang="it-IT" sz="1200" b="1" err="1"/>
              <a:t>factor</a:t>
            </a:r>
            <a:r>
              <a:rPr lang="it-IT" sz="1200" b="1"/>
              <a:t> </a:t>
            </a:r>
            <a:r>
              <a:rPr lang="it-IT" sz="1200"/>
              <a:t>= # of </a:t>
            </a:r>
            <a:r>
              <a:rPr lang="it-IT" sz="1200" err="1"/>
              <a:t>available</a:t>
            </a:r>
            <a:r>
              <a:rPr lang="it-IT" sz="1200"/>
              <a:t> </a:t>
            </a:r>
            <a:r>
              <a:rPr lang="it-IT" sz="1200" err="1"/>
              <a:t>moves</a:t>
            </a:r>
            <a:r>
              <a:rPr lang="it-IT" sz="1200"/>
              <a:t> + # of </a:t>
            </a:r>
            <a:r>
              <a:rPr lang="it-IT" sz="1200" err="1"/>
              <a:t>available</a:t>
            </a:r>
            <a:r>
              <a:rPr lang="it-IT" sz="1200"/>
              <a:t> switches</a:t>
            </a:r>
            <a:br>
              <a:rPr lang="it-IT" sz="1200"/>
            </a:br>
            <a:endParaRPr lang="it-IT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Depth</a:t>
            </a:r>
            <a:r>
              <a:rPr lang="it-IT" sz="1200"/>
              <a:t> = 2 x turns to simulate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4E38F2C-4765-6D86-8FD9-4EC15A68AF7C}"/>
              </a:ext>
            </a:extLst>
          </p:cNvPr>
          <p:cNvSpPr txBox="1"/>
          <p:nvPr/>
        </p:nvSpPr>
        <p:spPr>
          <a:xfrm>
            <a:off x="3451056" y="3306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A16D517-4E1E-8EF0-49B8-0F37D7396F9C}"/>
              </a:ext>
            </a:extLst>
          </p:cNvPr>
          <p:cNvSpPr txBox="1"/>
          <p:nvPr/>
        </p:nvSpPr>
        <p:spPr>
          <a:xfrm>
            <a:off x="6172163" y="33524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A608D5F-2B92-A158-B536-19DEC50E72B6}"/>
              </a:ext>
            </a:extLst>
          </p:cNvPr>
          <p:cNvSpPr txBox="1"/>
          <p:nvPr/>
        </p:nvSpPr>
        <p:spPr>
          <a:xfrm>
            <a:off x="9042359" y="33573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5C7439E-A6E6-FC4E-44C0-B6E609E0FE81}"/>
              </a:ext>
            </a:extLst>
          </p:cNvPr>
          <p:cNvSpPr txBox="1"/>
          <p:nvPr/>
        </p:nvSpPr>
        <p:spPr>
          <a:xfrm>
            <a:off x="3432168" y="5368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8A0B0DC-58E1-A177-4468-AF1931B07A6B}"/>
              </a:ext>
            </a:extLst>
          </p:cNvPr>
          <p:cNvSpPr txBox="1"/>
          <p:nvPr/>
        </p:nvSpPr>
        <p:spPr>
          <a:xfrm>
            <a:off x="6152862" y="5388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AF7D038-1D51-61F0-E83A-ADD7C33BE803}"/>
              </a:ext>
            </a:extLst>
          </p:cNvPr>
          <p:cNvSpPr txBox="1"/>
          <p:nvPr/>
        </p:nvSpPr>
        <p:spPr>
          <a:xfrm>
            <a:off x="9031191" y="53931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F300062-6970-8A5E-5063-02CFE1FE0B82}"/>
              </a:ext>
            </a:extLst>
          </p:cNvPr>
          <p:cNvSpPr txBox="1"/>
          <p:nvPr/>
        </p:nvSpPr>
        <p:spPr>
          <a:xfrm rot="5400000">
            <a:off x="2265268" y="61900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2F8988B-90D4-522C-4F62-CF9490529D27}"/>
              </a:ext>
            </a:extLst>
          </p:cNvPr>
          <p:cNvSpPr txBox="1"/>
          <p:nvPr/>
        </p:nvSpPr>
        <p:spPr>
          <a:xfrm rot="5400000">
            <a:off x="4795734" y="61703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9E5AACB-41DB-AD99-8EB7-8E16A24342D7}"/>
              </a:ext>
            </a:extLst>
          </p:cNvPr>
          <p:cNvSpPr txBox="1"/>
          <p:nvPr/>
        </p:nvSpPr>
        <p:spPr>
          <a:xfrm rot="5400000">
            <a:off x="7676518" y="617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3D7FE2E-E090-FF91-E4A9-9C6FC6FD815E}"/>
              </a:ext>
            </a:extLst>
          </p:cNvPr>
          <p:cNvSpPr txBox="1"/>
          <p:nvPr/>
        </p:nvSpPr>
        <p:spPr>
          <a:xfrm rot="5400000">
            <a:off x="10576316" y="6197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371100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7CA2C7C-1926-82C2-8C9D-1937D75310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7146" y="625595"/>
                <a:ext cx="4700789" cy="68781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err="1"/>
                  <a:t>MiniMax</a:t>
                </a:r>
                <a:r>
                  <a:rPr lang="it-IT"/>
                  <a:t> with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it-IT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it-IT"/>
                  <a:t> pruning</a:t>
                </a:r>
                <a:br>
                  <a:rPr lang="it-IT"/>
                </a:br>
                <a:r>
                  <a:rPr lang="it-IT" sz="1600">
                    <a:latin typeface="+mn-lt"/>
                  </a:rPr>
                  <a:t>(</a:t>
                </a:r>
                <a:r>
                  <a:rPr lang="it-IT" sz="1600" err="1">
                    <a:latin typeface="+mn-lt"/>
                  </a:rPr>
                  <a:t>moves</a:t>
                </a:r>
                <a:r>
                  <a:rPr lang="it-IT" sz="1600">
                    <a:latin typeface="+mn-lt"/>
                  </a:rPr>
                  <a:t> </a:t>
                </a:r>
                <a:r>
                  <a:rPr lang="it-IT" sz="1600" err="1">
                    <a:latin typeface="+mn-lt"/>
                  </a:rPr>
                  <a:t>only</a:t>
                </a:r>
                <a:r>
                  <a:rPr lang="it-IT" sz="160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7CA2C7C-1926-82C2-8C9D-1937D7531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46" y="625595"/>
                <a:ext cx="4700789" cy="687819"/>
              </a:xfrm>
              <a:blipFill>
                <a:blip r:embed="rId2"/>
                <a:stretch>
                  <a:fillRect l="-2724" t="-16071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12/12/2022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9</a:t>
            </a:fld>
            <a:endParaRPr lang="it-IT" noProof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DC8980-819C-3E2E-A994-E0D558E4892D}"/>
              </a:ext>
            </a:extLst>
          </p:cNvPr>
          <p:cNvSpPr/>
          <p:nvPr/>
        </p:nvSpPr>
        <p:spPr>
          <a:xfrm>
            <a:off x="6364266" y="1438585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6BAE2-C4D4-BF49-A355-BC4D7C17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1195" y="1867201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9EECC8-64E7-9AF6-C0EB-8D5A4B3E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52703" y="1545541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87F526-874C-A154-C110-9E98311AC2E0}"/>
              </a:ext>
            </a:extLst>
          </p:cNvPr>
          <p:cNvSpPr/>
          <p:nvPr/>
        </p:nvSpPr>
        <p:spPr>
          <a:xfrm>
            <a:off x="6679175" y="2349577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B6435DB-7E27-650D-F4DA-5C1BEF0DF9D5}"/>
              </a:ext>
            </a:extLst>
          </p:cNvPr>
          <p:cNvSpPr/>
          <p:nvPr/>
        </p:nvSpPr>
        <p:spPr>
          <a:xfrm>
            <a:off x="7276910" y="2091441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49D023F-5C08-5195-EB1E-CCEF7DBE9FDE}"/>
              </a:ext>
            </a:extLst>
          </p:cNvPr>
          <p:cNvSpPr/>
          <p:nvPr/>
        </p:nvSpPr>
        <p:spPr>
          <a:xfrm>
            <a:off x="2659825" y="3047935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050E95F-22F4-1E51-033D-8EEE5493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5984" y="3469771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A8992FBC-A038-0264-C15B-4B80079C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8262" y="3154891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82A8F3F-69FC-15D9-6B87-1684B6303371}"/>
              </a:ext>
            </a:extLst>
          </p:cNvPr>
          <p:cNvSpPr/>
          <p:nvPr/>
        </p:nvSpPr>
        <p:spPr>
          <a:xfrm>
            <a:off x="5190291" y="3101833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6FAB34E-79D2-0415-2C23-30921D72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8676" y="3515310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D93CAD42-EAF3-C513-1286-4912EA8FB0CF}"/>
              </a:ext>
            </a:extLst>
          </p:cNvPr>
          <p:cNvSpPr/>
          <p:nvPr/>
        </p:nvSpPr>
        <p:spPr>
          <a:xfrm>
            <a:off x="5505200" y="4012825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838FBA10-3736-A330-5ED4-78A15567437D}"/>
              </a:ext>
            </a:extLst>
          </p:cNvPr>
          <p:cNvSpPr/>
          <p:nvPr/>
        </p:nvSpPr>
        <p:spPr>
          <a:xfrm>
            <a:off x="6143456" y="3755600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2A1AC63-A11C-0DB3-18B7-3EDD02003ED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3448262" y="2586251"/>
            <a:ext cx="3704441" cy="4616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746ADFB-3CCE-0A13-CC9B-E438E5CF13AE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5978728" y="2586251"/>
            <a:ext cx="1173975" cy="5155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BB96A20-6918-D941-1305-7F96C186EA32}"/>
              </a:ext>
            </a:extLst>
          </p:cNvPr>
          <p:cNvSpPr txBox="1"/>
          <p:nvPr/>
        </p:nvSpPr>
        <p:spPr>
          <a:xfrm>
            <a:off x="4279498" y="260711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Surf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C6EAD7-5DC5-0BF9-F80C-1B5195A78AE4}"/>
              </a:ext>
            </a:extLst>
          </p:cNvPr>
          <p:cNvSpPr txBox="1"/>
          <p:nvPr/>
        </p:nvSpPr>
        <p:spPr>
          <a:xfrm>
            <a:off x="5067935" y="2834226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Ice</a:t>
            </a:r>
            <a:r>
              <a:rPr lang="it-IT" sz="1400"/>
              <a:t> </a:t>
            </a:r>
            <a:r>
              <a:rPr lang="it-IT" sz="1400" err="1"/>
              <a:t>beam</a:t>
            </a:r>
            <a:endParaRPr lang="it-IT" sz="1400"/>
          </a:p>
        </p:txBody>
      </p:sp>
      <p:pic>
        <p:nvPicPr>
          <p:cNvPr id="2048" name="Elemento grafico 2047" descr="Scudo con riempimento a tinta unita">
            <a:extLst>
              <a:ext uri="{FF2B5EF4-FFF2-40B4-BE49-F238E27FC236}">
                <a16:creationId xmlns:a16="http://schemas.microsoft.com/office/drawing/2014/main" id="{3E4160CA-4186-D382-90E6-D8361F70B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360" y="1580907"/>
            <a:ext cx="245550" cy="245550"/>
          </a:xfrm>
          <a:prstGeom prst="rect">
            <a:avLst/>
          </a:prstGeom>
        </p:spPr>
      </p:pic>
      <p:pic>
        <p:nvPicPr>
          <p:cNvPr id="2051" name="Elemento grafico 2050" descr="Spada con riempimento a tinta unita">
            <a:extLst>
              <a:ext uri="{FF2B5EF4-FFF2-40B4-BE49-F238E27FC236}">
                <a16:creationId xmlns:a16="http://schemas.microsoft.com/office/drawing/2014/main" id="{A4CB2EC6-1046-CA23-C2A8-D8B746DAD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4213" y="1944167"/>
            <a:ext cx="264962" cy="264962"/>
          </a:xfrm>
          <a:prstGeom prst="rect">
            <a:avLst/>
          </a:prstGeom>
        </p:spPr>
      </p:pic>
      <p:pic>
        <p:nvPicPr>
          <p:cNvPr id="2053" name="Elemento grafico 2052" descr="Scudo con riempimento a tinta unita">
            <a:extLst>
              <a:ext uri="{FF2B5EF4-FFF2-40B4-BE49-F238E27FC236}">
                <a16:creationId xmlns:a16="http://schemas.microsoft.com/office/drawing/2014/main" id="{FA8FC5D2-BA26-DA33-4AA8-9EB017A39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470" y="3613302"/>
            <a:ext cx="245550" cy="245550"/>
          </a:xfrm>
          <a:prstGeom prst="rect">
            <a:avLst/>
          </a:prstGeom>
        </p:spPr>
      </p:pic>
      <p:pic>
        <p:nvPicPr>
          <p:cNvPr id="2055" name="Elemento grafico 2054" descr="Scudo con riempimento a tinta unita">
            <a:extLst>
              <a:ext uri="{FF2B5EF4-FFF2-40B4-BE49-F238E27FC236}">
                <a16:creationId xmlns:a16="http://schemas.microsoft.com/office/drawing/2014/main" id="{78D72BCB-BA7B-93D8-6318-E88B222AE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6047" y="3646978"/>
            <a:ext cx="245550" cy="245550"/>
          </a:xfrm>
          <a:prstGeom prst="rect">
            <a:avLst/>
          </a:prstGeom>
        </p:spPr>
      </p:pic>
      <p:pic>
        <p:nvPicPr>
          <p:cNvPr id="2059" name="Elemento grafico 2058" descr="Spada con riempimento a tinta unita">
            <a:extLst>
              <a:ext uri="{FF2B5EF4-FFF2-40B4-BE49-F238E27FC236}">
                <a16:creationId xmlns:a16="http://schemas.microsoft.com/office/drawing/2014/main" id="{D1C7695F-7F73-4173-7083-D61F25B4D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759" y="3189303"/>
            <a:ext cx="264962" cy="264962"/>
          </a:xfrm>
          <a:prstGeom prst="rect">
            <a:avLst/>
          </a:prstGeom>
        </p:spPr>
      </p:pic>
      <p:pic>
        <p:nvPicPr>
          <p:cNvPr id="2061" name="Picture 4">
            <a:extLst>
              <a:ext uri="{FF2B5EF4-FFF2-40B4-BE49-F238E27FC236}">
                <a16:creationId xmlns:a16="http://schemas.microsoft.com/office/drawing/2014/main" id="{581392F8-818F-0622-5AAA-DECA61BB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78728" y="3222440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Elemento grafico 2061" descr="Spada con riempimento a tinta unita">
            <a:extLst>
              <a:ext uri="{FF2B5EF4-FFF2-40B4-BE49-F238E27FC236}">
                <a16:creationId xmlns:a16="http://schemas.microsoft.com/office/drawing/2014/main" id="{B93B41FD-9AC5-C217-182F-EA09203CC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23225" y="3256852"/>
            <a:ext cx="264962" cy="264962"/>
          </a:xfrm>
          <a:prstGeom prst="rect">
            <a:avLst/>
          </a:prstGeom>
        </p:spPr>
      </p:pic>
      <p:sp>
        <p:nvSpPr>
          <p:cNvPr id="2065" name="Ovale 2064">
            <a:extLst>
              <a:ext uri="{FF2B5EF4-FFF2-40B4-BE49-F238E27FC236}">
                <a16:creationId xmlns:a16="http://schemas.microsoft.com/office/drawing/2014/main" id="{BF10D7B1-3A6D-7BDD-CA94-96ABD43A76E4}"/>
              </a:ext>
            </a:extLst>
          </p:cNvPr>
          <p:cNvSpPr/>
          <p:nvPr/>
        </p:nvSpPr>
        <p:spPr>
          <a:xfrm>
            <a:off x="2659825" y="5147740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66" name="Picture 2">
            <a:extLst>
              <a:ext uri="{FF2B5EF4-FFF2-40B4-BE49-F238E27FC236}">
                <a16:creationId xmlns:a16="http://schemas.microsoft.com/office/drawing/2014/main" id="{2B96F56D-912C-C08A-3AA4-6F171E95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5984" y="5589090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4">
            <a:extLst>
              <a:ext uri="{FF2B5EF4-FFF2-40B4-BE49-F238E27FC236}">
                <a16:creationId xmlns:a16="http://schemas.microsoft.com/office/drawing/2014/main" id="{44CC2BA2-51C9-F025-F2FF-E77B2808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8262" y="5254696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ttangolo con angoli arrotondati 2067">
            <a:extLst>
              <a:ext uri="{FF2B5EF4-FFF2-40B4-BE49-F238E27FC236}">
                <a16:creationId xmlns:a16="http://schemas.microsoft.com/office/drawing/2014/main" id="{CB353AFB-75EA-A69B-164F-0EC7C4AB4804}"/>
              </a:ext>
            </a:extLst>
          </p:cNvPr>
          <p:cNvSpPr/>
          <p:nvPr/>
        </p:nvSpPr>
        <p:spPr>
          <a:xfrm>
            <a:off x="2990642" y="3974027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70" name="Elemento grafico 2069" descr="Scudo con riempimento a tinta unita">
            <a:extLst>
              <a:ext uri="{FF2B5EF4-FFF2-40B4-BE49-F238E27FC236}">
                <a16:creationId xmlns:a16="http://schemas.microsoft.com/office/drawing/2014/main" id="{151F609E-7E98-618A-9F6A-BDA3499E2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6919" y="5290062"/>
            <a:ext cx="245550" cy="245550"/>
          </a:xfrm>
          <a:prstGeom prst="rect">
            <a:avLst/>
          </a:prstGeom>
        </p:spPr>
      </p:pic>
      <p:pic>
        <p:nvPicPr>
          <p:cNvPr id="2071" name="Elemento grafico 2070" descr="Spada con riempimento a tinta unita">
            <a:extLst>
              <a:ext uri="{FF2B5EF4-FFF2-40B4-BE49-F238E27FC236}">
                <a16:creationId xmlns:a16="http://schemas.microsoft.com/office/drawing/2014/main" id="{0CA05AF2-BCC8-3CCC-8DF0-6FC9BEA84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9772" y="5653322"/>
            <a:ext cx="264962" cy="264962"/>
          </a:xfrm>
          <a:prstGeom prst="rect">
            <a:avLst/>
          </a:prstGeom>
        </p:spPr>
      </p:pic>
      <p:cxnSp>
        <p:nvCxnSpPr>
          <p:cNvPr id="2072" name="Connettore 2 2071">
            <a:extLst>
              <a:ext uri="{FF2B5EF4-FFF2-40B4-BE49-F238E27FC236}">
                <a16:creationId xmlns:a16="http://schemas.microsoft.com/office/drawing/2014/main" id="{851DF1B5-F9A1-4DF3-7FE3-9385606B5394}"/>
              </a:ext>
            </a:extLst>
          </p:cNvPr>
          <p:cNvCxnSpPr>
            <a:cxnSpLocks/>
            <a:stCxn id="13" idx="4"/>
            <a:endCxn id="2065" idx="0"/>
          </p:cNvCxnSpPr>
          <p:nvPr/>
        </p:nvCxnSpPr>
        <p:spPr>
          <a:xfrm>
            <a:off x="3448262" y="4195601"/>
            <a:ext cx="0" cy="95213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5" name="CasellaDiTesto 2074">
            <a:extLst>
              <a:ext uri="{FF2B5EF4-FFF2-40B4-BE49-F238E27FC236}">
                <a16:creationId xmlns:a16="http://schemas.microsoft.com/office/drawing/2014/main" id="{EF4BF069-9EEE-2BD1-3303-24DB1BD61160}"/>
              </a:ext>
            </a:extLst>
          </p:cNvPr>
          <p:cNvSpPr txBox="1"/>
          <p:nvPr/>
        </p:nvSpPr>
        <p:spPr>
          <a:xfrm>
            <a:off x="2555510" y="4527170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Outrage</a:t>
            </a:r>
            <a:endParaRPr lang="it-IT" sz="1400"/>
          </a:p>
        </p:txBody>
      </p:sp>
      <p:sp>
        <p:nvSpPr>
          <p:cNvPr id="2080" name="Rettangolo con angoli arrotondati 2079">
            <a:extLst>
              <a:ext uri="{FF2B5EF4-FFF2-40B4-BE49-F238E27FC236}">
                <a16:creationId xmlns:a16="http://schemas.microsoft.com/office/drawing/2014/main" id="{F2354EE7-A148-3A7A-9FF0-A2F1C4ACF81E}"/>
              </a:ext>
            </a:extLst>
          </p:cNvPr>
          <p:cNvSpPr/>
          <p:nvPr/>
        </p:nvSpPr>
        <p:spPr>
          <a:xfrm>
            <a:off x="3598533" y="3691019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1" name="Rettangolo con angoli arrotondati 2080">
            <a:extLst>
              <a:ext uri="{FF2B5EF4-FFF2-40B4-BE49-F238E27FC236}">
                <a16:creationId xmlns:a16="http://schemas.microsoft.com/office/drawing/2014/main" id="{CB88DB52-477F-BE79-63A7-0EA0AE906BF8}"/>
              </a:ext>
            </a:extLst>
          </p:cNvPr>
          <p:cNvSpPr/>
          <p:nvPr/>
        </p:nvSpPr>
        <p:spPr>
          <a:xfrm>
            <a:off x="3604248" y="3694446"/>
            <a:ext cx="402327" cy="95782"/>
          </a:xfrm>
          <a:prstGeom prst="roundRect">
            <a:avLst/>
          </a:prstGeom>
          <a:solidFill>
            <a:srgbClr val="06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2" name="Rettangolo con angoli arrotondati 2081">
            <a:extLst>
              <a:ext uri="{FF2B5EF4-FFF2-40B4-BE49-F238E27FC236}">
                <a16:creationId xmlns:a16="http://schemas.microsoft.com/office/drawing/2014/main" id="{075F9A9D-4BED-824A-9DB4-5A597DE5899B}"/>
              </a:ext>
            </a:extLst>
          </p:cNvPr>
          <p:cNvSpPr/>
          <p:nvPr/>
        </p:nvSpPr>
        <p:spPr>
          <a:xfrm>
            <a:off x="3587086" y="5791265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3" name="Rettangolo con angoli arrotondati 2082">
            <a:extLst>
              <a:ext uri="{FF2B5EF4-FFF2-40B4-BE49-F238E27FC236}">
                <a16:creationId xmlns:a16="http://schemas.microsoft.com/office/drawing/2014/main" id="{BDCBEC3D-E709-A13C-9F79-7BEF46888B46}"/>
              </a:ext>
            </a:extLst>
          </p:cNvPr>
          <p:cNvSpPr/>
          <p:nvPr/>
        </p:nvSpPr>
        <p:spPr>
          <a:xfrm>
            <a:off x="3592801" y="5794692"/>
            <a:ext cx="402327" cy="95782"/>
          </a:xfrm>
          <a:prstGeom prst="roundRect">
            <a:avLst/>
          </a:prstGeom>
          <a:solidFill>
            <a:srgbClr val="06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4" name="Ovale 2083">
            <a:extLst>
              <a:ext uri="{FF2B5EF4-FFF2-40B4-BE49-F238E27FC236}">
                <a16:creationId xmlns:a16="http://schemas.microsoft.com/office/drawing/2014/main" id="{095F01D1-34BF-5D1A-2612-A717DE098781}"/>
              </a:ext>
            </a:extLst>
          </p:cNvPr>
          <p:cNvSpPr/>
          <p:nvPr/>
        </p:nvSpPr>
        <p:spPr>
          <a:xfrm>
            <a:off x="5190061" y="5166352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85" name="Picture 2">
            <a:extLst>
              <a:ext uri="{FF2B5EF4-FFF2-40B4-BE49-F238E27FC236}">
                <a16:creationId xmlns:a16="http://schemas.microsoft.com/office/drawing/2014/main" id="{74DD6937-CA61-B1BC-0181-46206A56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8446" y="5579829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6" name="Rettangolo con angoli arrotondati 2085">
            <a:extLst>
              <a:ext uri="{FF2B5EF4-FFF2-40B4-BE49-F238E27FC236}">
                <a16:creationId xmlns:a16="http://schemas.microsoft.com/office/drawing/2014/main" id="{78F937D5-79A8-C9E7-4D44-994D96FB303E}"/>
              </a:ext>
            </a:extLst>
          </p:cNvPr>
          <p:cNvSpPr/>
          <p:nvPr/>
        </p:nvSpPr>
        <p:spPr>
          <a:xfrm>
            <a:off x="5504970" y="6077344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88" name="Elemento grafico 2087" descr="Scudo con riempimento a tinta unita">
            <a:extLst>
              <a:ext uri="{FF2B5EF4-FFF2-40B4-BE49-F238E27FC236}">
                <a16:creationId xmlns:a16="http://schemas.microsoft.com/office/drawing/2014/main" id="{8174C0B0-7E6A-A061-AFDA-73CF319FB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416" y="5362154"/>
            <a:ext cx="245550" cy="245550"/>
          </a:xfrm>
          <a:prstGeom prst="rect">
            <a:avLst/>
          </a:prstGeom>
        </p:spPr>
      </p:pic>
      <p:pic>
        <p:nvPicPr>
          <p:cNvPr id="2090" name="Elemento grafico 2089" descr="Spada con riempimento a tinta unita">
            <a:extLst>
              <a:ext uri="{FF2B5EF4-FFF2-40B4-BE49-F238E27FC236}">
                <a16:creationId xmlns:a16="http://schemas.microsoft.com/office/drawing/2014/main" id="{E166B38E-F626-7D7B-1818-8DC18DAB1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0008" y="5692085"/>
            <a:ext cx="264962" cy="264962"/>
          </a:xfrm>
          <a:prstGeom prst="rect">
            <a:avLst/>
          </a:prstGeom>
        </p:spPr>
      </p:pic>
      <p:cxnSp>
        <p:nvCxnSpPr>
          <p:cNvPr id="2091" name="Connettore 2 2090">
            <a:extLst>
              <a:ext uri="{FF2B5EF4-FFF2-40B4-BE49-F238E27FC236}">
                <a16:creationId xmlns:a16="http://schemas.microsoft.com/office/drawing/2014/main" id="{D1D6564C-9FB3-7E9E-D9DC-08547ED92AA6}"/>
              </a:ext>
            </a:extLst>
          </p:cNvPr>
          <p:cNvCxnSpPr>
            <a:cxnSpLocks/>
            <a:stCxn id="18" idx="4"/>
            <a:endCxn id="2084" idx="0"/>
          </p:cNvCxnSpPr>
          <p:nvPr/>
        </p:nvCxnSpPr>
        <p:spPr>
          <a:xfrm flipH="1">
            <a:off x="5978498" y="4249499"/>
            <a:ext cx="230" cy="9168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4" name="Rettangolo con angoli arrotondati 2093">
            <a:extLst>
              <a:ext uri="{FF2B5EF4-FFF2-40B4-BE49-F238E27FC236}">
                <a16:creationId xmlns:a16="http://schemas.microsoft.com/office/drawing/2014/main" id="{5225BAA9-72C2-89FC-DF4D-9FB769B02E1D}"/>
              </a:ext>
            </a:extLst>
          </p:cNvPr>
          <p:cNvSpPr/>
          <p:nvPr/>
        </p:nvSpPr>
        <p:spPr>
          <a:xfrm>
            <a:off x="6120490" y="5844553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95" name="Picture 10" descr="Mew">
            <a:extLst>
              <a:ext uri="{FF2B5EF4-FFF2-40B4-BE49-F238E27FC236}">
                <a16:creationId xmlns:a16="http://schemas.microsoft.com/office/drawing/2014/main" id="{2898EB28-4374-BF93-51D9-F53B5B4B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1" y="5405637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8" name="CasellaDiTesto 2107">
            <a:extLst>
              <a:ext uri="{FF2B5EF4-FFF2-40B4-BE49-F238E27FC236}">
                <a16:creationId xmlns:a16="http://schemas.microsoft.com/office/drawing/2014/main" id="{B561021C-9CBB-FCEF-7B13-35EDA4FB4F5B}"/>
              </a:ext>
            </a:extLst>
          </p:cNvPr>
          <p:cNvSpPr txBox="1"/>
          <p:nvPr/>
        </p:nvSpPr>
        <p:spPr>
          <a:xfrm>
            <a:off x="5299397" y="4545781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Mew</a:t>
            </a:r>
            <a:endParaRPr lang="it-IT" sz="1400"/>
          </a:p>
        </p:txBody>
      </p:sp>
      <p:sp>
        <p:nvSpPr>
          <p:cNvPr id="2127" name="CasellaDiTesto 2126">
            <a:extLst>
              <a:ext uri="{FF2B5EF4-FFF2-40B4-BE49-F238E27FC236}">
                <a16:creationId xmlns:a16="http://schemas.microsoft.com/office/drawing/2014/main" id="{179E18D3-9EE9-8EA0-6CE1-DF39A4E7A6A6}"/>
              </a:ext>
            </a:extLst>
          </p:cNvPr>
          <p:cNvSpPr txBox="1"/>
          <p:nvPr/>
        </p:nvSpPr>
        <p:spPr>
          <a:xfrm>
            <a:off x="1207226" y="5475335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End of a turn</a:t>
            </a:r>
          </a:p>
        </p:txBody>
      </p:sp>
      <p:sp>
        <p:nvSpPr>
          <p:cNvPr id="2128" name="CasellaDiTesto 2127">
            <a:extLst>
              <a:ext uri="{FF2B5EF4-FFF2-40B4-BE49-F238E27FC236}">
                <a16:creationId xmlns:a16="http://schemas.microsoft.com/office/drawing/2014/main" id="{ED07F46D-B644-1509-2D0C-3F5D345E8C34}"/>
              </a:ext>
            </a:extLst>
          </p:cNvPr>
          <p:cNvSpPr txBox="1"/>
          <p:nvPr/>
        </p:nvSpPr>
        <p:spPr>
          <a:xfrm>
            <a:off x="1186971" y="3416145"/>
            <a:ext cx="123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Opponent’s</a:t>
            </a:r>
            <a:r>
              <a:rPr lang="it-IT" sz="1400"/>
              <a:t> </a:t>
            </a:r>
            <a:r>
              <a:rPr lang="it-IT" sz="1400" err="1"/>
              <a:t>move</a:t>
            </a:r>
            <a:endParaRPr lang="it-IT" sz="1400"/>
          </a:p>
        </p:txBody>
      </p:sp>
      <p:sp>
        <p:nvSpPr>
          <p:cNvPr id="2130" name="CasellaDiTesto 2129">
            <a:extLst>
              <a:ext uri="{FF2B5EF4-FFF2-40B4-BE49-F238E27FC236}">
                <a16:creationId xmlns:a16="http://schemas.microsoft.com/office/drawing/2014/main" id="{804EC668-78CF-A858-65D0-D2DE9B8CCF56}"/>
              </a:ext>
            </a:extLst>
          </p:cNvPr>
          <p:cNvSpPr txBox="1"/>
          <p:nvPr/>
        </p:nvSpPr>
        <p:spPr>
          <a:xfrm>
            <a:off x="5208252" y="1845769"/>
            <a:ext cx="113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My </a:t>
            </a:r>
            <a:r>
              <a:rPr lang="it-IT" sz="1400" err="1"/>
              <a:t>move</a:t>
            </a:r>
            <a:endParaRPr lang="it-IT" sz="14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D2B267-754B-19BC-E001-9A17F33BA837}"/>
              </a:ext>
            </a:extLst>
          </p:cNvPr>
          <p:cNvSpPr txBox="1"/>
          <p:nvPr/>
        </p:nvSpPr>
        <p:spPr>
          <a:xfrm>
            <a:off x="5467839" y="2365344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err="1"/>
              <a:t>Moves</a:t>
            </a:r>
            <a:endParaRPr lang="it-IT" sz="1400" b="1"/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629C2E40-3E77-8770-D481-3A91A3ABE7AA}"/>
              </a:ext>
            </a:extLst>
          </p:cNvPr>
          <p:cNvSpPr/>
          <p:nvPr/>
        </p:nvSpPr>
        <p:spPr>
          <a:xfrm>
            <a:off x="8326678" y="625595"/>
            <a:ext cx="2124048" cy="113470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FF10112-A297-B15C-E762-1CF2C20CFDA1}"/>
              </a:ext>
            </a:extLst>
          </p:cNvPr>
          <p:cNvSpPr txBox="1"/>
          <p:nvPr/>
        </p:nvSpPr>
        <p:spPr>
          <a:xfrm>
            <a:off x="8586850" y="101601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err="1"/>
              <a:t>Should</a:t>
            </a:r>
            <a:r>
              <a:rPr lang="it-IT" sz="1600"/>
              <a:t> I switch?</a:t>
            </a:r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A112CCBE-CCF4-9323-D452-02C186F921FB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7152704" y="1192947"/>
            <a:ext cx="1173975" cy="245637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5CE435D-A74B-E80B-ABC3-58E526DEC7FB}"/>
              </a:ext>
            </a:extLst>
          </p:cNvPr>
          <p:cNvSpPr txBox="1"/>
          <p:nvPr/>
        </p:nvSpPr>
        <p:spPr>
          <a:xfrm>
            <a:off x="7276910" y="632601"/>
            <a:ext cx="135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No, minimax </a:t>
            </a:r>
            <a:r>
              <a:rPr lang="it-IT" sz="1400" err="1"/>
              <a:t>begins</a:t>
            </a:r>
            <a:endParaRPr lang="it-IT" sz="140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B1D3ADA-86C7-B1AE-8672-4D3D525801D6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>
            <a:off x="9388702" y="1760301"/>
            <a:ext cx="2868" cy="13415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DEA9BCF8-24AC-22D4-5F0F-824980A244D3}"/>
              </a:ext>
            </a:extLst>
          </p:cNvPr>
          <p:cNvSpPr/>
          <p:nvPr/>
        </p:nvSpPr>
        <p:spPr>
          <a:xfrm>
            <a:off x="8603133" y="3101833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BC160D06-0285-9736-1AB2-F270A180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1570" y="3208789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F5109045-0BFA-517C-CF21-433D44696753}"/>
              </a:ext>
            </a:extLst>
          </p:cNvPr>
          <p:cNvSpPr/>
          <p:nvPr/>
        </p:nvSpPr>
        <p:spPr>
          <a:xfrm>
            <a:off x="8918042" y="4012825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347AF11-A70D-6C8B-5284-034BBEC8A234}"/>
              </a:ext>
            </a:extLst>
          </p:cNvPr>
          <p:cNvSpPr txBox="1"/>
          <p:nvPr/>
        </p:nvSpPr>
        <p:spPr>
          <a:xfrm>
            <a:off x="9388702" y="2139285"/>
            <a:ext cx="177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Yes, switch </a:t>
            </a:r>
            <a:r>
              <a:rPr lang="it-IT" sz="1400" err="1"/>
              <a:t>based</a:t>
            </a:r>
            <a:r>
              <a:rPr lang="it-IT" sz="1400"/>
              <a:t> on </a:t>
            </a:r>
            <a:r>
              <a:rPr lang="it-IT" sz="1400" b="1" err="1"/>
              <a:t>matchup</a:t>
            </a:r>
            <a:r>
              <a:rPr lang="it-IT" sz="1400"/>
              <a:t> score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E74D7566-33DF-9BBB-9873-3DAEC9D72E3F}"/>
              </a:ext>
            </a:extLst>
          </p:cNvPr>
          <p:cNvSpPr/>
          <p:nvPr/>
        </p:nvSpPr>
        <p:spPr>
          <a:xfrm>
            <a:off x="9547536" y="3763048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6" name="Elemento grafico 45" descr="Scudo con riempimento a tinta unita">
            <a:extLst>
              <a:ext uri="{FF2B5EF4-FFF2-40B4-BE49-F238E27FC236}">
                <a16:creationId xmlns:a16="http://schemas.microsoft.com/office/drawing/2014/main" id="{A35176DD-64D9-D26F-91D3-E56B0D073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9639" y="3646978"/>
            <a:ext cx="245550" cy="245550"/>
          </a:xfrm>
          <a:prstGeom prst="rect">
            <a:avLst/>
          </a:prstGeom>
        </p:spPr>
      </p:pic>
      <p:pic>
        <p:nvPicPr>
          <p:cNvPr id="47" name="Elemento grafico 46" descr="Spada con riempimento a tinta unita">
            <a:extLst>
              <a:ext uri="{FF2B5EF4-FFF2-40B4-BE49-F238E27FC236}">
                <a16:creationId xmlns:a16="http://schemas.microsoft.com/office/drawing/2014/main" id="{722544A3-C5BD-1322-857D-9425019EA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3769" y="3256792"/>
            <a:ext cx="264962" cy="264962"/>
          </a:xfrm>
          <a:prstGeom prst="rect">
            <a:avLst/>
          </a:prstGeom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73BF6898-9BF0-6D20-75A7-B449BA44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94" y="3525091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487D15E1-7B33-0403-E0AB-BC7F3B790FF2}"/>
              </a:ext>
            </a:extLst>
          </p:cNvPr>
          <p:cNvSpPr/>
          <p:nvPr/>
        </p:nvSpPr>
        <p:spPr>
          <a:xfrm>
            <a:off x="3017635" y="6072276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1682BE00-2D31-4CCC-A759-7E9CF4F8EFE1}"/>
              </a:ext>
            </a:extLst>
          </p:cNvPr>
          <p:cNvSpPr/>
          <p:nvPr/>
        </p:nvSpPr>
        <p:spPr>
          <a:xfrm>
            <a:off x="3023351" y="6077343"/>
            <a:ext cx="204484" cy="9414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ad angolo ripiegato 61">
            <a:extLst>
              <a:ext uri="{FF2B5EF4-FFF2-40B4-BE49-F238E27FC236}">
                <a16:creationId xmlns:a16="http://schemas.microsoft.com/office/drawing/2014/main" id="{4B59B904-4B22-6B94-A56D-94843877A767}"/>
              </a:ext>
            </a:extLst>
          </p:cNvPr>
          <p:cNvSpPr/>
          <p:nvPr/>
        </p:nvSpPr>
        <p:spPr>
          <a:xfrm>
            <a:off x="466773" y="1812118"/>
            <a:ext cx="2711903" cy="10253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669137E-9229-044A-35F2-03F59E756645}"/>
              </a:ext>
            </a:extLst>
          </p:cNvPr>
          <p:cNvSpPr txBox="1"/>
          <p:nvPr/>
        </p:nvSpPr>
        <p:spPr>
          <a:xfrm>
            <a:off x="425582" y="1879416"/>
            <a:ext cx="2812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Branching </a:t>
            </a:r>
            <a:r>
              <a:rPr lang="it-IT" sz="1200" b="1" err="1"/>
              <a:t>factor</a:t>
            </a:r>
            <a:r>
              <a:rPr lang="it-IT" sz="1200" b="1"/>
              <a:t> </a:t>
            </a:r>
            <a:r>
              <a:rPr lang="it-IT" sz="1200"/>
              <a:t>= # of </a:t>
            </a:r>
            <a:r>
              <a:rPr lang="it-IT" sz="1200" err="1"/>
              <a:t>available</a:t>
            </a:r>
            <a:r>
              <a:rPr lang="it-IT" sz="1200"/>
              <a:t> </a:t>
            </a:r>
            <a:r>
              <a:rPr lang="it-IT" sz="1200" err="1"/>
              <a:t>moves</a:t>
            </a:r>
            <a:r>
              <a:rPr lang="it-IT" sz="1200"/>
              <a:t> </a:t>
            </a:r>
            <a:r>
              <a:rPr lang="it-IT" sz="1200" strike="sngStrike"/>
              <a:t>+ # of </a:t>
            </a:r>
            <a:r>
              <a:rPr lang="it-IT" sz="1200" strike="sngStrike" err="1"/>
              <a:t>available</a:t>
            </a:r>
            <a:r>
              <a:rPr lang="it-IT" sz="1200" strike="sngStrike"/>
              <a:t> switches</a:t>
            </a:r>
            <a:br>
              <a:rPr lang="it-IT" sz="1200"/>
            </a:br>
            <a:endParaRPr lang="it-IT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Depth</a:t>
            </a:r>
            <a:r>
              <a:rPr lang="it-IT" sz="1200"/>
              <a:t> = 2 x turns to simulate</a:t>
            </a:r>
          </a:p>
        </p:txBody>
      </p:sp>
      <p:sp>
        <p:nvSpPr>
          <p:cNvPr id="2073" name="CasellaDiTesto 2072">
            <a:extLst>
              <a:ext uri="{FF2B5EF4-FFF2-40B4-BE49-F238E27FC236}">
                <a16:creationId xmlns:a16="http://schemas.microsoft.com/office/drawing/2014/main" id="{9AFDD031-E22F-61F8-ADEC-5B9DB610FA0D}"/>
              </a:ext>
            </a:extLst>
          </p:cNvPr>
          <p:cNvSpPr txBox="1"/>
          <p:nvPr/>
        </p:nvSpPr>
        <p:spPr>
          <a:xfrm>
            <a:off x="4469414" y="34004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074" name="CasellaDiTesto 2073">
            <a:extLst>
              <a:ext uri="{FF2B5EF4-FFF2-40B4-BE49-F238E27FC236}">
                <a16:creationId xmlns:a16="http://schemas.microsoft.com/office/drawing/2014/main" id="{D7AEA426-2A08-810D-57BA-EEB7A6138BD4}"/>
              </a:ext>
            </a:extLst>
          </p:cNvPr>
          <p:cNvSpPr txBox="1"/>
          <p:nvPr/>
        </p:nvSpPr>
        <p:spPr>
          <a:xfrm>
            <a:off x="4505532" y="5533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84011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ennello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7_TF89080264_Win32" id="{706D5720-6A19-49C5-A5AD-FB940560D1D7}" vid="{F67514B2-D1AA-45B1-BDDF-D82096473CC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71af3243-3dd4-4a8d-8c0d-dd76da1f02a5"/>
    <ds:schemaRef ds:uri="16c05727-aa75-4e4a-9b5f-8a80a1165891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1399</Words>
  <Application>Microsoft Office PowerPoint</Application>
  <PresentationFormat>Widescreen</PresentationFormat>
  <Paragraphs>295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Arial Rounded MT Bold</vt:lpstr>
      <vt:lpstr>Calibri</vt:lpstr>
      <vt:lpstr>Cambria Math</vt:lpstr>
      <vt:lpstr>Century Gothic</vt:lpstr>
      <vt:lpstr>Elephant</vt:lpstr>
      <vt:lpstr>Times New Roman</vt:lpstr>
      <vt:lpstr>Pennello</vt:lpstr>
      <vt:lpstr>Presentazione standard di PowerPoint</vt:lpstr>
      <vt:lpstr>Environment</vt:lpstr>
      <vt:lpstr>Development: an evolution’s tale</vt:lpstr>
      <vt:lpstr>Damage and stats computation: rules over rules</vt:lpstr>
      <vt:lpstr>Matchup: a «weak» dominant strategy in action</vt:lpstr>
      <vt:lpstr>Putting everything together: a rule-based player</vt:lpstr>
      <vt:lpstr>Presentazione standard di PowerPoint</vt:lpstr>
      <vt:lpstr>MiniMax with α-β pruning   (moves plus switches) </vt:lpstr>
      <vt:lpstr>MiniMax with α-β pruning (moves only)</vt:lpstr>
      <vt:lpstr>A minimax node</vt:lpstr>
      <vt:lpstr>A minimax node</vt:lpstr>
      <vt:lpstr>Presentazione standard di PowerPoint</vt:lpstr>
      <vt:lpstr>Evaluation Function</vt:lpstr>
      <vt:lpstr>Evaluation Function</vt:lpstr>
      <vt:lpstr>Presentazione standard di PowerPoint</vt:lpstr>
      <vt:lpstr>Results</vt:lpstr>
      <vt:lpstr>Future work and improvements</vt:lpstr>
      <vt:lpstr>Do you wanna be the very best?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Niko Dalla Noce</dc:creator>
  <cp:lastModifiedBy>Alessandro Ristori</cp:lastModifiedBy>
  <cp:revision>1</cp:revision>
  <dcterms:created xsi:type="dcterms:W3CDTF">2022-12-01T14:50:52Z</dcterms:created>
  <dcterms:modified xsi:type="dcterms:W3CDTF">2022-12-12T12:36:59Z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