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3" r:id="rId4"/>
  </p:sldMasterIdLst>
  <p:notesMasterIdLst>
    <p:notesMasterId r:id="rId24"/>
  </p:notesMasterIdLst>
  <p:handoutMasterIdLst>
    <p:handoutMasterId r:id="rId25"/>
  </p:handoutMasterIdLst>
  <p:sldIdLst>
    <p:sldId id="403" r:id="rId5"/>
    <p:sldId id="414" r:id="rId6"/>
    <p:sldId id="409" r:id="rId7"/>
    <p:sldId id="410" r:id="rId8"/>
    <p:sldId id="402" r:id="rId9"/>
    <p:sldId id="418" r:id="rId10"/>
    <p:sldId id="416" r:id="rId11"/>
    <p:sldId id="404" r:id="rId12"/>
    <p:sldId id="412" r:id="rId13"/>
    <p:sldId id="411" r:id="rId14"/>
    <p:sldId id="413" r:id="rId15"/>
    <p:sldId id="417" r:id="rId16"/>
    <p:sldId id="419" r:id="rId17"/>
    <p:sldId id="408" r:id="rId18"/>
    <p:sldId id="420" r:id="rId19"/>
    <p:sldId id="415" r:id="rId20"/>
    <p:sldId id="405" r:id="rId21"/>
    <p:sldId id="406" r:id="rId22"/>
    <p:sldId id="407" r:id="rId2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68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BE85-D52A-4752-9500-203563633B68}" v="6068" dt="2022-12-06T10:31:35.491"/>
    <p1510:client id="{D4270120-9391-3B4C-8D56-56E07B301BB0}" v="141" dt="2022-12-05T10:26:59.841"/>
    <p1510:client id="{DBB06620-57D0-4D62-A23A-FC310E45C3D1}" v="1088" dt="2022-12-05T21:50:56.9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81E2188A-CD17-4E3E-AB0E-7A5017BF1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823D623-433B-4523-9829-805747DBC3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DC8D07-10E9-4F48-8326-E2804C7777DD}" type="datetime1">
              <a:rPr lang="it-IT" smtClean="0"/>
              <a:t>06/12/2022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F2A1CC4-7C05-4403-B82F-FA1957CDFA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9769E3-387F-4E51-9B72-40457A518A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460E3B-D3A0-4EBC-BAC3-B01E8FF895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0158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FE4B4-C36C-4147-9AB7-0B9E5B04D9E8}" type="datetime1">
              <a:rPr lang="it-IT" smtClean="0"/>
              <a:pPr/>
              <a:t>06/12/2022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0EDF81-139F-488C-872B-4720FBA6BF98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it-IT" noProof="0" smtClean="0"/>
              <a:t>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0618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igura a mano libera: Forma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rtlCol="0"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 3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igura a mano libera: Forma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3B09E0-17FB-4DF0-AD2A-0D3AC0F56A1D}" type="datetime1">
              <a:rPr lang="it-IT" noProof="0" smtClean="0"/>
              <a:t>06/12/2022</a:t>
            </a:fld>
            <a:endParaRPr lang="it-IT" noProof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1" name="Segnaposto testo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contenuto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con 2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6" name="Segnaposto immagine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it-IT" noProof="0"/>
              <a:t>PokeBOT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ula di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9" name="Segnaposto testo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emento grafico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A3ED66-A05E-4361-B644-463AFE3AB39F}" type="datetime1">
              <a:rPr lang="it-IT" noProof="0" smtClean="0"/>
              <a:t>06/12/2022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847DC1-EFFD-42A7-82D2-097CFF1A2872}" type="datetime1">
              <a:rPr lang="it-IT" noProof="0" smtClean="0"/>
              <a:t>06/12/2022</a:t>
            </a:fld>
            <a:endParaRPr lang="it-IT" noProof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igura a mano libera: Forma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rtlCol="0"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7085FB-17AC-4B9C-8F25-2B389B60C23F}" type="datetime1">
              <a:rPr lang="it-IT" noProof="0" smtClean="0"/>
              <a:t>06/12/2022</a:t>
            </a:fld>
            <a:endParaRPr lang="it-IT" noProof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/>
              <a:t>PokeBOT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emento grafico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A9E331-1B87-47E1-A653-34F51B5FD1FE}" type="datetime1">
              <a:rPr lang="it-IT" noProof="0" smtClean="0"/>
              <a:t>06/12/2022</a:t>
            </a:fld>
            <a:endParaRPr lang="it-IT" noProof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con 4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egnaposto immagine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3" name="Segnaposto immagine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it-IT" noProof="0"/>
              <a:t>PokeBOT</a:t>
            </a:r>
          </a:p>
        </p:txBody>
      </p:sp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0" name="Segnaposto immagine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igura a mano libera: Forma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922D16-6992-4AE5-9B0A-E27C1D3998EA}" type="datetime1">
              <a:rPr lang="it-IT" noProof="0" smtClean="0"/>
              <a:t>06/12/2022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5" name="Segnaposto contenuto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735763" y="712788"/>
            <a:ext cx="4618037" cy="5432425"/>
          </a:xfrm>
        </p:spPr>
        <p:txBody>
          <a:bodyPr rtlCol="0" anchor="ctr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con 2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immagine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/>
            </a:lvl1pPr>
          </a:lstStyle>
          <a:p>
            <a:pPr rtl="0"/>
            <a:r>
              <a:rPr lang="it-IT" noProof="0"/>
              <a:t>Inserire qui il titolo</a:t>
            </a:r>
          </a:p>
        </p:txBody>
      </p:sp>
      <p:sp>
        <p:nvSpPr>
          <p:cNvPr id="18" name="Sottotitolo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: Forma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46" y="625595"/>
            <a:ext cx="10515600" cy="687819"/>
          </a:xfrm>
        </p:spPr>
        <p:txBody>
          <a:bodyPr rtlCol="0">
            <a:normAutofit/>
          </a:bodyPr>
          <a:lstStyle>
            <a:lvl1pPr>
              <a:defRPr sz="3200">
                <a:latin typeface="Arial Rounded MT Bold" panose="020F0704030504030204" pitchFamily="34" charset="0"/>
              </a:defRPr>
            </a:lvl1pPr>
          </a:lstStyle>
          <a:p>
            <a:pPr rtl="0"/>
            <a:r>
              <a:rPr lang="it-IT" noProof="0"/>
              <a:t>Fare clic per modificare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513066"/>
            <a:ext cx="10515600" cy="441933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274CB4-4EAB-4AA3-8A11-8B1D565A8D58}" type="datetime1">
              <a:rPr lang="it-IT" noProof="0" smtClean="0"/>
              <a:t>06/12/2022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emento grafico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4035C3-D2DF-4854-97BC-CBA2335DBB57}" type="datetime1">
              <a:rPr lang="it-IT" noProof="0" smtClean="0"/>
              <a:t>06/12/2022</a:t>
            </a:fld>
            <a:endParaRPr lang="it-IT" noProof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4" name="Segnaposto immagine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5" name="Segnaposto immagine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22946F-52C2-4794-BDA7-6BBE4581437E}" type="datetime1">
              <a:rPr lang="it-IT" noProof="0" smtClean="0"/>
              <a:t>06/12/2022</a:t>
            </a:fld>
            <a:endParaRPr lang="it-IT" noProof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1" name="Segnaposto testo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62" name="Segnaposto testo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63" name="Segnaposto testo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64" name="Segnaposto testo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65" name="Segnaposto testo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66" name="Segnaposto testo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67" name="Segnaposto testo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68" name="Segnaposto testo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69" name="Segnaposto testo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70" name="Segnaposto testo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igura a mano libera: Forma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7F4806-1B58-4940-92F1-1CF6EB624EEF}" type="datetime1">
              <a:rPr lang="it-IT" noProof="0" smtClean="0"/>
              <a:t>06/12/2022</a:t>
            </a:fld>
            <a:endParaRPr lang="it-IT" noProof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igura a mano libera: Forma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5CA04-00D5-4C07-820D-DD049408F1E4}" type="datetime1">
              <a:rPr lang="it-IT" noProof="0" smtClean="0"/>
              <a:t>06/12/2022</a:t>
            </a:fld>
            <a:endParaRPr lang="it-IT" noProof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581FE07-BF0B-4753-AAD3-CC019215A272}" type="datetime1">
              <a:rPr lang="it-IT" noProof="0" smtClean="0"/>
              <a:t>06/12/2022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PokeBOT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transition>
    <p:fade thruBlk="1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22.sv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6.png"/><Relationship Id="rId16" Type="http://schemas.openxmlformats.org/officeDocument/2006/relationships/image" Target="../media/image30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5" Type="http://schemas.openxmlformats.org/officeDocument/2006/relationships/image" Target="../media/image29.png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24.svg"/><Relationship Id="rId1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9.png"/><Relationship Id="rId7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13.png"/><Relationship Id="rId4" Type="http://schemas.openxmlformats.org/officeDocument/2006/relationships/image" Target="../media/image30.svg"/><Relationship Id="rId9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2.png"/><Relationship Id="rId7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github.com/nikodallanoce/PokeBOT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08043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hsahovic/poke-env" TargetMode="External"/><Relationship Id="rId5" Type="http://schemas.openxmlformats.org/officeDocument/2006/relationships/hyperlink" Target="https://github.com/RemptonGames/Pokemon-Showdown-Agent" TargetMode="External"/><Relationship Id="rId4" Type="http://schemas.openxmlformats.org/officeDocument/2006/relationships/hyperlink" Target="https://github.com/pmariglia/showdow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jpe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8.sv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22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CD21263-CF7D-1995-9729-3F335D0B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4F74F4-0731-46EE-BCE0-8A56E286B162}" type="datetime1">
              <a:rPr lang="it-IT" noProof="0" smtClean="0"/>
              <a:t>06/12/2022</a:t>
            </a:fld>
            <a:endParaRPr lang="it-IT" noProof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75A616C-DC3A-692E-A12E-F387A6D5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PokeBOT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C873F74-0533-2CA4-F8DD-8BD27402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1</a:t>
            </a:fld>
            <a:endParaRPr lang="it-IT" noProof="0"/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93BCA7D6-270D-5868-8036-29BC63403615}"/>
              </a:ext>
            </a:extLst>
          </p:cNvPr>
          <p:cNvSpPr txBox="1">
            <a:spLocks/>
          </p:cNvSpPr>
          <p:nvPr/>
        </p:nvSpPr>
        <p:spPr>
          <a:xfrm>
            <a:off x="1826060" y="3093802"/>
            <a:ext cx="3892681" cy="5002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>
                <a:solidFill>
                  <a:schemeClr val="bg1">
                    <a:lumMod val="95000"/>
                  </a:schemeClr>
                </a:solidFill>
              </a:rPr>
              <a:t>a               </a:t>
            </a:r>
            <a:r>
              <a:rPr lang="it-IT" sz="2800" err="1">
                <a:solidFill>
                  <a:schemeClr val="bg1">
                    <a:lumMod val="95000"/>
                  </a:schemeClr>
                </a:solidFill>
              </a:rPr>
              <a:t>battle</a:t>
            </a:r>
            <a:r>
              <a:rPr lang="it-IT" sz="2800">
                <a:solidFill>
                  <a:schemeClr val="bg1">
                    <a:lumMod val="95000"/>
                  </a:schemeClr>
                </a:solidFill>
              </a:rPr>
              <a:t> BOT</a:t>
            </a:r>
          </a:p>
        </p:txBody>
      </p:sp>
      <p:pic>
        <p:nvPicPr>
          <p:cNvPr id="1026" name="Picture 2" descr="Pokémon - Pokémon Central Wiki">
            <a:extLst>
              <a:ext uri="{FF2B5EF4-FFF2-40B4-BE49-F238E27FC236}">
                <a16:creationId xmlns:a16="http://schemas.microsoft.com/office/drawing/2014/main" id="{54710D06-72AE-20A7-BB26-05ED58256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456" y="3085706"/>
            <a:ext cx="1088847" cy="40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olo 4">
            <a:extLst>
              <a:ext uri="{FF2B5EF4-FFF2-40B4-BE49-F238E27FC236}">
                <a16:creationId xmlns:a16="http://schemas.microsoft.com/office/drawing/2014/main" id="{9478CC01-9841-8DBF-EB28-030F324B2385}"/>
              </a:ext>
            </a:extLst>
          </p:cNvPr>
          <p:cNvSpPr txBox="1">
            <a:spLocks/>
          </p:cNvSpPr>
          <p:nvPr/>
        </p:nvSpPr>
        <p:spPr>
          <a:xfrm>
            <a:off x="2127565" y="2432623"/>
            <a:ext cx="3289673" cy="6683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err="1">
                <a:solidFill>
                  <a:schemeClr val="bg1">
                    <a:lumMod val="95000"/>
                  </a:schemeClr>
                </a:solidFill>
              </a:rPr>
              <a:t>PokéBOT</a:t>
            </a:r>
            <a:endParaRPr lang="it-IT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1AA4E5B-3EEF-D0DD-4899-964AE7936F31}"/>
              </a:ext>
            </a:extLst>
          </p:cNvPr>
          <p:cNvSpPr txBox="1"/>
          <p:nvPr/>
        </p:nvSpPr>
        <p:spPr>
          <a:xfrm>
            <a:off x="2335159" y="3791255"/>
            <a:ext cx="2499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>
                    <a:lumMod val="95000"/>
                  </a:schemeClr>
                </a:solidFill>
              </a:rPr>
              <a:t>Artificial Intelligence Fundamentals project, </a:t>
            </a:r>
            <a:r>
              <a:rPr lang="en-US" sz="1600" err="1">
                <a:solidFill>
                  <a:schemeClr val="bg1">
                    <a:lumMod val="95000"/>
                  </a:schemeClr>
                </a:solidFill>
              </a:rPr>
              <a:t>a.y</a:t>
            </a:r>
            <a:r>
              <a:rPr lang="en-US" sz="1600">
                <a:solidFill>
                  <a:schemeClr val="bg1">
                    <a:lumMod val="95000"/>
                  </a:schemeClr>
                </a:solidFill>
              </a:rPr>
              <a:t>. 2022/2023</a:t>
            </a:r>
          </a:p>
        </p:txBody>
      </p:sp>
      <p:pic>
        <p:nvPicPr>
          <p:cNvPr id="32" name="Immagine 31">
            <a:extLst>
              <a:ext uri="{FF2B5EF4-FFF2-40B4-BE49-F238E27FC236}">
                <a16:creationId xmlns:a16="http://schemas.microsoft.com/office/drawing/2014/main" id="{B30E1362-9D92-2B5A-442B-8FE148DED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009" y="2252839"/>
            <a:ext cx="2492520" cy="16657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6" name="Immagine 45">
            <a:extLst>
              <a:ext uri="{FF2B5EF4-FFF2-40B4-BE49-F238E27FC236}">
                <a16:creationId xmlns:a16="http://schemas.microsoft.com/office/drawing/2014/main" id="{9956B7FE-DC45-954A-21C1-82CE1789B1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25" b="89844" l="5505" r="94495">
                        <a14:foregroundMark x1="52294" y1="8594" x2="19266" y2="9375"/>
                        <a14:foregroundMark x1="23853" y1="3125" x2="53211" y2="5469"/>
                        <a14:foregroundMark x1="13761" y1="17969" x2="7339" y2="32031"/>
                        <a14:foregroundMark x1="83486" y1="38281" x2="88073" y2="42188"/>
                        <a14:foregroundMark x1="87156" y1="41406" x2="91743" y2="32031"/>
                        <a14:foregroundMark x1="92661" y1="38281" x2="94495" y2="33594"/>
                        <a14:foregroundMark x1="43021" y1="89844" x2="53211" y2="89844"/>
                        <a14:backgroundMark x1="4587" y1="61719" x2="21101" y2="84375"/>
                        <a14:backgroundMark x1="26606" y1="96875" x2="18349" y2="86719"/>
                        <a14:backgroundMark x1="22018" y1="90625" x2="26606" y2="99219"/>
                        <a14:backgroundMark x1="22936" y1="92188" x2="14679" y2="85938"/>
                        <a14:backgroundMark x1="26606" y1="96875" x2="10092" y2="85156"/>
                        <a14:backgroundMark x1="31193" y1="94531" x2="16514" y2="87500"/>
                        <a14:backgroundMark x1="15596" y1="92969" x2="19266" y2="93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953696" y="2554658"/>
            <a:ext cx="315250" cy="370202"/>
          </a:xfrm>
          <a:prstGeom prst="rect">
            <a:avLst/>
          </a:prstGeom>
        </p:spPr>
      </p:pic>
      <p:pic>
        <p:nvPicPr>
          <p:cNvPr id="48" name="Immagine 47">
            <a:extLst>
              <a:ext uri="{FF2B5EF4-FFF2-40B4-BE49-F238E27FC236}">
                <a16:creationId xmlns:a16="http://schemas.microsoft.com/office/drawing/2014/main" id="{3A5DA546-3E81-8F57-3C61-BD956817A2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8913" l="4348" r="90000">
                        <a14:foregroundMark x1="53696" y1="37609" x2="57174" y2="40870"/>
                        <a14:foregroundMark x1="58913" y1="42174" x2="30766" y2="27162"/>
                        <a14:foregroundMark x1="33478" y1="28478" x2="18043" y2="29565"/>
                        <a14:foregroundMark x1="37174" y1="27609" x2="56185" y2="34711"/>
                        <a14:foregroundMark x1="26522" y1="90217" x2="60716" y2="94989"/>
                        <a14:foregroundMark x1="60803" y1="94832" x2="28043" y2="88478"/>
                        <a14:foregroundMark x1="56087" y1="94783" x2="32826" y2="93913"/>
                        <a14:foregroundMark x1="33696" y1="96304" x2="58913" y2="99130"/>
                        <a14:foregroundMark x1="51304" y1="51957" x2="39783" y2="53261"/>
                        <a14:foregroundMark x1="66739" y1="48913" x2="68913" y2="50652"/>
                        <a14:foregroundMark x1="28043" y1="52174" x2="13913" y2="55652"/>
                        <a14:foregroundMark x1="28696" y1="62609" x2="22609" y2="58043"/>
                        <a14:foregroundMark x1="13913" y1="46087" x2="14565" y2="50870"/>
                        <a14:foregroundMark x1="68043" y1="77174" x2="68043" y2="70870"/>
                        <a14:foregroundMark x1="56304" y1="38913" x2="60435" y2="37174"/>
                        <a14:foregroundMark x1="59130" y1="36304" x2="61602" y2="36834"/>
                        <a14:foregroundMark x1="48913" y1="52391" x2="58913" y2="50000"/>
                        <a14:foregroundMark x1="13043" y1="55870" x2="13043" y2="58043"/>
                        <a14:foregroundMark x1="13478" y1="56522" x2="13261" y2="55652"/>
                        <a14:foregroundMark x1="11087" y1="54783" x2="4348" y2="55435"/>
                        <a14:backgroundMark x1="11087" y1="32391" x2="19266" y2="31400"/>
                        <a14:backgroundMark x1="68767" y1="43501" x2="69348" y2="43913"/>
                        <a14:backgroundMark x1="66800" y1="33638" x2="62826" y2="17609"/>
                        <a14:backgroundMark x1="69348" y1="43913" x2="69185" y2="43256"/>
                        <a14:backgroundMark x1="62826" y1="17609" x2="36739" y2="13478"/>
                        <a14:backgroundMark x1="36739" y1="13478" x2="11739" y2="21304"/>
                        <a14:backgroundMark x1="11739" y1="21304" x2="11522" y2="31957"/>
                        <a14:backgroundMark x1="73261" y1="42609" x2="76304" y2="61087"/>
                        <a14:backgroundMark x1="71177" y1="48623" x2="76087" y2="61087"/>
                        <a14:backgroundMark x1="73478" y1="57174" x2="78478" y2="74783"/>
                        <a14:backgroundMark x1="60217" y1="25435" x2="16522" y2="22391"/>
                        <a14:backgroundMark x1="66775" y1="40281" x2="69783" y2="43913"/>
                        <a14:backgroundMark x1="58261" y1="30000" x2="61239" y2="33596"/>
                        <a14:backgroundMark x1="76522" y1="76087" x2="63696" y2="99130"/>
                        <a14:backgroundMark x1="63696" y1="99130" x2="78043" y2="93261"/>
                        <a14:backgroundMark x1="65000" y1="29783" x2="66957" y2="36304"/>
                        <a14:backgroundMark x1="66739" y1="35217" x2="71957" y2="40217"/>
                        <a14:backgroundMark x1="65435" y1="33043" x2="67609" y2="419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112082" flipH="1">
            <a:off x="7871021" y="2425713"/>
            <a:ext cx="483478" cy="467302"/>
          </a:xfrm>
          <a:prstGeom prst="rect">
            <a:avLst/>
          </a:prstGeom>
        </p:spPr>
      </p:pic>
      <p:pic>
        <p:nvPicPr>
          <p:cNvPr id="50" name="Immagine 49">
            <a:extLst>
              <a:ext uri="{FF2B5EF4-FFF2-40B4-BE49-F238E27FC236}">
                <a16:creationId xmlns:a16="http://schemas.microsoft.com/office/drawing/2014/main" id="{C431CA6B-DB19-EEEF-75C2-022F166ACF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82" b="92941" l="9945" r="89779">
                        <a14:foregroundMark x1="39779" y1="82353" x2="27901" y2="79294"/>
                        <a14:foregroundMark x1="28177" y1="84941" x2="22376" y2="81176"/>
                        <a14:foregroundMark x1="28729" y1="88941" x2="40331" y2="92941"/>
                        <a14:foregroundMark x1="37845" y1="75529" x2="53039" y2="72000"/>
                        <a14:foregroundMark x1="47514" y1="76235" x2="40608" y2="78588"/>
                        <a14:foregroundMark x1="45580" y1="73882" x2="40608" y2="74353"/>
                        <a14:foregroundMark x1="45580" y1="63765" x2="53867" y2="72000"/>
                        <a14:foregroundMark x1="40608" y1="77412" x2="41989" y2="82118"/>
                        <a14:backgroundMark x1="11326" y1="35765" x2="58564" y2="26353"/>
                        <a14:backgroundMark x1="58564" y1="26353" x2="23757" y2="6588"/>
                        <a14:backgroundMark x1="23757" y1="6588" x2="10773" y2="32941"/>
                        <a14:backgroundMark x1="53591" y1="24235" x2="76243" y2="17882"/>
                        <a14:backgroundMark x1="59392" y1="28000" x2="59116" y2="28471"/>
                        <a14:backgroundMark x1="59945" y1="31059" x2="62431" y2="33882"/>
                        <a14:backgroundMark x1="59945" y1="31529" x2="70718" y2="57647"/>
                        <a14:backgroundMark x1="77624" y1="65647" x2="62155" y2="93412"/>
                        <a14:backgroundMark x1="74033" y1="49412" x2="76243" y2="52235"/>
                        <a14:backgroundMark x1="83702" y1="58118" x2="76243" y2="59294"/>
                        <a14:backgroundMark x1="74309" y1="62118" x2="78729" y2="517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063961" y="2393867"/>
            <a:ext cx="508867" cy="597428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B4837B3-DC9C-2375-61F9-13D7D1671387}"/>
              </a:ext>
            </a:extLst>
          </p:cNvPr>
          <p:cNvSpPr txBox="1"/>
          <p:nvPr/>
        </p:nvSpPr>
        <p:spPr>
          <a:xfrm>
            <a:off x="6846627" y="4207049"/>
            <a:ext cx="30992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Elite Three:</a:t>
            </a:r>
            <a:br>
              <a:rPr lang="en-US" sz="1600"/>
            </a:br>
            <a:endParaRPr lang="en-US" sz="1600"/>
          </a:p>
          <a:p>
            <a:pPr marL="342900" indent="-342900">
              <a:buBlip>
                <a:blip r:embed="rId11"/>
              </a:buBlip>
            </a:pPr>
            <a:r>
              <a:rPr lang="en-US" sz="1600"/>
              <a:t>Niko Dalla Noce</a:t>
            </a:r>
          </a:p>
          <a:p>
            <a:pPr marL="342900" indent="-342900">
              <a:buBlip>
                <a:blip r:embed="rId11"/>
              </a:buBlip>
            </a:pPr>
            <a:r>
              <a:rPr lang="en-US" sz="1600"/>
              <a:t>Giuseppe Lombardi</a:t>
            </a:r>
          </a:p>
          <a:p>
            <a:pPr marL="342900" indent="-342900">
              <a:buBlip>
                <a:blip r:embed="rId11"/>
              </a:buBlip>
            </a:pPr>
            <a:r>
              <a:rPr lang="en-US" sz="1600"/>
              <a:t>Alessandro Ristori</a:t>
            </a:r>
          </a:p>
        </p:txBody>
      </p:sp>
    </p:spTree>
    <p:extLst>
      <p:ext uri="{BB962C8B-B14F-4D97-AF65-F5344CB8AC3E}">
        <p14:creationId xmlns:p14="http://schemas.microsoft.com/office/powerpoint/2010/main" val="1307852536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7CA2C7C-1926-82C2-8C9D-1937D753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47" y="625595"/>
            <a:ext cx="3671454" cy="687819"/>
          </a:xfrm>
        </p:spPr>
        <p:txBody>
          <a:bodyPr>
            <a:normAutofit/>
          </a:bodyPr>
          <a:lstStyle/>
          <a:p>
            <a:r>
              <a:rPr lang="it-IT"/>
              <a:t>A minimax </a:t>
            </a:r>
            <a:r>
              <a:rPr lang="it-IT" err="1"/>
              <a:t>node</a:t>
            </a:r>
            <a:endParaRPr lang="it-IT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C853E7DF-29E4-ABF7-3E97-8A3208D31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16" y="1513065"/>
            <a:ext cx="10515600" cy="5208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err="1"/>
              <a:t>Relevant</a:t>
            </a:r>
            <a:r>
              <a:rPr lang="it-IT" sz="2000" b="1"/>
              <a:t> </a:t>
            </a:r>
            <a:r>
              <a:rPr lang="it-IT" sz="2000" b="1" err="1"/>
              <a:t>informations</a:t>
            </a:r>
            <a:r>
              <a:rPr lang="it-IT" sz="2000" b="1"/>
              <a:t> </a:t>
            </a:r>
            <a:r>
              <a:rPr lang="it-IT" sz="2000"/>
              <a:t>to</a:t>
            </a:r>
            <a:r>
              <a:rPr lang="it-IT" sz="2000" b="1"/>
              <a:t> store:</a:t>
            </a:r>
            <a:br>
              <a:rPr lang="it-IT" sz="2000" b="1"/>
            </a:br>
            <a:endParaRPr lang="it-IT" sz="2000" b="1"/>
          </a:p>
          <a:p>
            <a:pPr lvl="1">
              <a:buBlip>
                <a:blip r:embed="rId2"/>
              </a:buBlip>
            </a:pPr>
            <a:r>
              <a:rPr lang="it-IT" sz="1800" b="1" err="1"/>
              <a:t>Our</a:t>
            </a:r>
            <a:r>
              <a:rPr lang="it-IT" sz="1800" b="1"/>
              <a:t> team:</a:t>
            </a:r>
            <a:br>
              <a:rPr lang="it-IT" sz="1800" b="1"/>
            </a:br>
            <a:endParaRPr lang="it-IT" sz="1800" b="1"/>
          </a:p>
          <a:p>
            <a:pPr lvl="1">
              <a:buBlip>
                <a:blip r:embed="rId2"/>
              </a:buBlip>
            </a:pPr>
            <a:r>
              <a:rPr lang="it-IT" sz="1800" b="1" err="1"/>
              <a:t>Opponent’s</a:t>
            </a:r>
            <a:r>
              <a:rPr lang="it-IT" sz="1800" b="1"/>
              <a:t> team:</a:t>
            </a:r>
            <a:br>
              <a:rPr lang="it-IT" sz="1800" b="1"/>
            </a:br>
            <a:endParaRPr lang="it-IT" sz="1800" b="1"/>
          </a:p>
          <a:p>
            <a:pPr lvl="1">
              <a:buBlip>
                <a:blip r:embed="rId2"/>
              </a:buBlip>
            </a:pPr>
            <a:r>
              <a:rPr lang="it-IT" sz="1800" b="1" err="1"/>
              <a:t>Weather</a:t>
            </a:r>
            <a:r>
              <a:rPr lang="it-IT" sz="1800" b="1"/>
              <a:t> </a:t>
            </a:r>
            <a:r>
              <a:rPr lang="it-IT" sz="1800" b="1" err="1"/>
              <a:t>conditions</a:t>
            </a:r>
            <a:r>
              <a:rPr lang="it-IT" sz="1800" b="1"/>
              <a:t>:</a:t>
            </a:r>
            <a:br>
              <a:rPr lang="it-IT" sz="1800" b="1"/>
            </a:br>
            <a:br>
              <a:rPr lang="it-IT" sz="1800" b="1"/>
            </a:br>
            <a:br>
              <a:rPr lang="it-IT" sz="1800"/>
            </a:br>
            <a:endParaRPr lang="it-IT" sz="1800"/>
          </a:p>
          <a:p>
            <a:pPr lvl="1">
              <a:buBlip>
                <a:blip r:embed="rId2"/>
              </a:buBlip>
            </a:pPr>
            <a:r>
              <a:rPr lang="it-IT" sz="1800" b="1"/>
              <a:t>Pokémon </a:t>
            </a:r>
            <a:r>
              <a:rPr lang="it-IT" sz="1800" b="1" err="1"/>
              <a:t>moves</a:t>
            </a:r>
            <a:r>
              <a:rPr lang="it-IT" sz="1800" b="1"/>
              <a:t>: </a:t>
            </a:r>
            <a:r>
              <a:rPr lang="it-IT" sz="1600"/>
              <a:t>surf, </a:t>
            </a:r>
            <a:r>
              <a:rPr lang="it-IT" sz="1600" err="1"/>
              <a:t>outrage</a:t>
            </a:r>
            <a:r>
              <a:rPr lang="it-IT" sz="1600"/>
              <a:t>, </a:t>
            </a:r>
            <a:r>
              <a:rPr lang="it-IT" sz="1600" err="1"/>
              <a:t>ice</a:t>
            </a:r>
            <a:r>
              <a:rPr lang="it-IT" sz="1600"/>
              <a:t> </a:t>
            </a:r>
            <a:r>
              <a:rPr lang="it-IT" sz="1600" err="1"/>
              <a:t>beam</a:t>
            </a:r>
            <a:r>
              <a:rPr lang="it-IT" sz="1600"/>
              <a:t>, </a:t>
            </a:r>
            <a:r>
              <a:rPr lang="it-IT" sz="1600" err="1"/>
              <a:t>earthquake</a:t>
            </a:r>
            <a:r>
              <a:rPr lang="it-IT" sz="1600"/>
              <a:t>, </a:t>
            </a:r>
            <a:r>
              <a:rPr lang="it-IT" sz="1600" err="1"/>
              <a:t>etc</a:t>
            </a:r>
            <a:br>
              <a:rPr lang="it-IT" sz="1600"/>
            </a:br>
            <a:endParaRPr lang="it-IT" sz="1600"/>
          </a:p>
          <a:p>
            <a:pPr lvl="1">
              <a:buBlip>
                <a:blip r:embed="rId2"/>
              </a:buBlip>
            </a:pPr>
            <a:r>
              <a:rPr lang="it-IT" sz="1800" b="1"/>
              <a:t>Pokémon </a:t>
            </a:r>
            <a:r>
              <a:rPr lang="it-IT" sz="1800" b="1" err="1"/>
              <a:t>statistics</a:t>
            </a:r>
            <a:r>
              <a:rPr lang="it-IT" sz="1800" b="1"/>
              <a:t>: </a:t>
            </a:r>
            <a:r>
              <a:rPr lang="it-IT" sz="1600"/>
              <a:t>hp, </a:t>
            </a:r>
            <a:r>
              <a:rPr lang="it-IT" sz="1600" err="1"/>
              <a:t>attack</a:t>
            </a:r>
            <a:r>
              <a:rPr lang="it-IT" sz="1600"/>
              <a:t>, special </a:t>
            </a:r>
            <a:r>
              <a:rPr lang="it-IT" sz="1600" err="1"/>
              <a:t>attack</a:t>
            </a:r>
            <a:r>
              <a:rPr lang="it-IT" sz="1600"/>
              <a:t>, </a:t>
            </a:r>
            <a:r>
              <a:rPr lang="it-IT" sz="1600" err="1"/>
              <a:t>defence</a:t>
            </a:r>
            <a:r>
              <a:rPr lang="it-IT" sz="1600"/>
              <a:t>, special </a:t>
            </a:r>
            <a:r>
              <a:rPr lang="it-IT" sz="1600" err="1"/>
              <a:t>defence</a:t>
            </a:r>
            <a:r>
              <a:rPr lang="it-IT" sz="1600"/>
              <a:t>, speed</a:t>
            </a:r>
            <a:br>
              <a:rPr lang="it-IT" sz="1600"/>
            </a:br>
            <a:endParaRPr lang="it-IT" sz="1600"/>
          </a:p>
          <a:p>
            <a:pPr lvl="1">
              <a:buBlip>
                <a:blip r:embed="rId2"/>
              </a:buBlip>
            </a:pPr>
            <a:r>
              <a:rPr lang="it-IT" sz="1800" b="1"/>
              <a:t>Pokémon </a:t>
            </a:r>
            <a:r>
              <a:rPr lang="it-IT" sz="1800" b="1" err="1"/>
              <a:t>boosts</a:t>
            </a:r>
            <a:r>
              <a:rPr lang="it-IT" sz="1800" b="1"/>
              <a:t>: </a:t>
            </a:r>
            <a:r>
              <a:rPr lang="it-IT" sz="1600" err="1"/>
              <a:t>how</a:t>
            </a:r>
            <a:r>
              <a:rPr lang="it-IT" sz="1600"/>
              <a:t> </a:t>
            </a:r>
            <a:r>
              <a:rPr lang="it-IT" sz="1600" err="1"/>
              <a:t>much</a:t>
            </a:r>
            <a:r>
              <a:rPr lang="it-IT" sz="1600"/>
              <a:t> the base </a:t>
            </a:r>
            <a:r>
              <a:rPr lang="it-IT" sz="1600" err="1"/>
              <a:t>statistics</a:t>
            </a:r>
            <a:r>
              <a:rPr lang="it-IT" sz="1600"/>
              <a:t> are </a:t>
            </a:r>
            <a:r>
              <a:rPr lang="it-IT" sz="1600" err="1"/>
              <a:t>increased</a:t>
            </a:r>
            <a:endParaRPr lang="it-IT" sz="1600"/>
          </a:p>
          <a:p>
            <a:pPr lvl="1"/>
            <a:endParaRPr lang="it-IT" sz="1600"/>
          </a:p>
          <a:p>
            <a:pPr lvl="1"/>
            <a:endParaRPr lang="it-IT" sz="1600"/>
          </a:p>
          <a:p>
            <a:endParaRPr lang="it-IT" sz="200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6234CB-2D44-8C3B-3CF9-BBD8A74E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847DC1-EFFD-42A7-82D2-097CFF1A2872}" type="datetime1">
              <a:rPr lang="it-IT" noProof="0" smtClean="0"/>
              <a:t>06/12/2022</a:t>
            </a:fld>
            <a:endParaRPr lang="it-IT" noProof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20730ED-E142-D3A8-40BA-D05074C5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F17AA1-1C04-EABF-8A1E-8B57A1C5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10</a:t>
            </a:fld>
            <a:endParaRPr lang="it-IT" noProof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F9DC8980-819C-3E2E-A994-E0D558E4892D}"/>
              </a:ext>
            </a:extLst>
          </p:cNvPr>
          <p:cNvSpPr/>
          <p:nvPr/>
        </p:nvSpPr>
        <p:spPr>
          <a:xfrm>
            <a:off x="4179948" y="361628"/>
            <a:ext cx="1576874" cy="1147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06BAE2-C4D4-BF49-A355-BC4D7C177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39466" y="2123214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A9EECC8-64E7-9AF6-C0EB-8D5A4B3ED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68385" y="468584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687F526-874C-A154-C110-9E98311AC2E0}"/>
              </a:ext>
            </a:extLst>
          </p:cNvPr>
          <p:cNvSpPr/>
          <p:nvPr/>
        </p:nvSpPr>
        <p:spPr>
          <a:xfrm>
            <a:off x="4494857" y="1272620"/>
            <a:ext cx="550506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6B6435DB-7E27-650D-F4DA-5C1BEF0DF9D5}"/>
              </a:ext>
            </a:extLst>
          </p:cNvPr>
          <p:cNvSpPr/>
          <p:nvPr/>
        </p:nvSpPr>
        <p:spPr>
          <a:xfrm>
            <a:off x="5092592" y="1014484"/>
            <a:ext cx="532249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A8992FBC-A038-0264-C15B-4B80079CA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17071" y="2675160"/>
            <a:ext cx="558646" cy="55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B9AD5B9-6B5D-57D9-2690-6BD13D20D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058" y="2158271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" name="Elemento grafico 2047" descr="Scudo con riempimento a tinta unita">
            <a:extLst>
              <a:ext uri="{FF2B5EF4-FFF2-40B4-BE49-F238E27FC236}">
                <a16:creationId xmlns:a16="http://schemas.microsoft.com/office/drawing/2014/main" id="{3E4160CA-4186-D382-90E6-D8361F70BA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47042" y="503950"/>
            <a:ext cx="245550" cy="245550"/>
          </a:xfrm>
          <a:prstGeom prst="rect">
            <a:avLst/>
          </a:prstGeom>
        </p:spPr>
      </p:pic>
      <p:pic>
        <p:nvPicPr>
          <p:cNvPr id="2051" name="Elemento grafico 2050" descr="Spada con riempimento a tinta unita">
            <a:extLst>
              <a:ext uri="{FF2B5EF4-FFF2-40B4-BE49-F238E27FC236}">
                <a16:creationId xmlns:a16="http://schemas.microsoft.com/office/drawing/2014/main" id="{A4CB2EC6-1046-CA23-C2A8-D8B746DAD6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29895" y="867210"/>
            <a:ext cx="264962" cy="264962"/>
          </a:xfrm>
          <a:prstGeom prst="rect">
            <a:avLst/>
          </a:prstGeom>
        </p:spPr>
      </p:pic>
      <p:pic>
        <p:nvPicPr>
          <p:cNvPr id="2095" name="Picture 10" descr="Mew">
            <a:extLst>
              <a:ext uri="{FF2B5EF4-FFF2-40B4-BE49-F238E27FC236}">
                <a16:creationId xmlns:a16="http://schemas.microsoft.com/office/drawing/2014/main" id="{2898EB28-4374-BF93-51D9-F53B5B4B9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36" y="2720892"/>
            <a:ext cx="426264" cy="42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4" name="Picture 12">
            <a:extLst>
              <a:ext uri="{FF2B5EF4-FFF2-40B4-BE49-F238E27FC236}">
                <a16:creationId xmlns:a16="http://schemas.microsoft.com/office/drawing/2014/main" id="{03D5C010-C699-7545-20C0-BF7D07394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102" y="2165814"/>
            <a:ext cx="558645" cy="55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CD374B2-F620-0EAB-7BD2-AF1700DA9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46072" y="777308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C826D71-0362-22A7-F1A9-AE8A0CA1A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431" y="3273579"/>
            <a:ext cx="14287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33AA141-5B09-6521-48C9-4F1C411D0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898" y="3273579"/>
            <a:ext cx="1521746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1B0FE4D-168B-A23E-D998-E1F071582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361" y="3273579"/>
            <a:ext cx="14287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4C8EBCC-7C48-223F-F786-16665FC91A99}"/>
              </a:ext>
            </a:extLst>
          </p:cNvPr>
          <p:cNvSpPr txBox="1"/>
          <p:nvPr/>
        </p:nvSpPr>
        <p:spPr>
          <a:xfrm>
            <a:off x="4323642" y="4138372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err="1"/>
              <a:t>Sandstorm</a:t>
            </a:r>
            <a:endParaRPr lang="it-IT" sz="120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2CD298A-FF1D-BD69-1F17-C37184912478}"/>
              </a:ext>
            </a:extLst>
          </p:cNvPr>
          <p:cNvSpPr txBox="1"/>
          <p:nvPr/>
        </p:nvSpPr>
        <p:spPr>
          <a:xfrm>
            <a:off x="5799087" y="4158391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err="1"/>
              <a:t>Harsh</a:t>
            </a:r>
            <a:r>
              <a:rPr lang="it-IT" sz="1200"/>
              <a:t> </a:t>
            </a:r>
            <a:r>
              <a:rPr lang="it-IT" sz="1200" err="1"/>
              <a:t>sunlight</a:t>
            </a:r>
            <a:endParaRPr lang="it-IT" sz="120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5994F31-79D3-C46A-E1F5-5B364AC55F4A}"/>
              </a:ext>
            </a:extLst>
          </p:cNvPr>
          <p:cNvSpPr txBox="1"/>
          <p:nvPr/>
        </p:nvSpPr>
        <p:spPr>
          <a:xfrm>
            <a:off x="7693499" y="4173429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err="1"/>
              <a:t>Rain</a:t>
            </a:r>
            <a:endParaRPr lang="it-IT" sz="1200"/>
          </a:p>
        </p:txBody>
      </p:sp>
      <p:pic>
        <p:nvPicPr>
          <p:cNvPr id="38" name="Elemento grafico 37" descr="Avviso con riempimento a tinta unita">
            <a:extLst>
              <a:ext uri="{FF2B5EF4-FFF2-40B4-BE49-F238E27FC236}">
                <a16:creationId xmlns:a16="http://schemas.microsoft.com/office/drawing/2014/main" id="{801B3347-276A-6B92-5B1B-E253368456F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20393" y="734688"/>
            <a:ext cx="566910" cy="566910"/>
          </a:xfrm>
          <a:prstGeom prst="rect">
            <a:avLst/>
          </a:prstGeom>
        </p:spPr>
      </p:pic>
      <p:sp>
        <p:nvSpPr>
          <p:cNvPr id="41" name="Rettangolo ad angolo ripiegato 40">
            <a:extLst>
              <a:ext uri="{FF2B5EF4-FFF2-40B4-BE49-F238E27FC236}">
                <a16:creationId xmlns:a16="http://schemas.microsoft.com/office/drawing/2014/main" id="{B6795FF3-87E5-6359-E78A-E9562A1C0EEC}"/>
              </a:ext>
            </a:extLst>
          </p:cNvPr>
          <p:cNvSpPr/>
          <p:nvPr/>
        </p:nvSpPr>
        <p:spPr>
          <a:xfrm>
            <a:off x="8617238" y="515322"/>
            <a:ext cx="2711903" cy="1025323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>
              <a:solidFill>
                <a:schemeClr val="tx1"/>
              </a:solidFill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ECCDF7E-F264-60A6-6DB4-403F847E2AD7}"/>
              </a:ext>
            </a:extLst>
          </p:cNvPr>
          <p:cNvSpPr txBox="1"/>
          <p:nvPr/>
        </p:nvSpPr>
        <p:spPr>
          <a:xfrm>
            <a:off x="8677108" y="503950"/>
            <a:ext cx="265203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In a </a:t>
            </a:r>
            <a:r>
              <a:rPr kumimoji="0" lang="it-IT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battle</a:t>
            </a: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, the </a:t>
            </a:r>
            <a:r>
              <a:rPr kumimoji="0" lang="it-IT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opponent’s</a:t>
            </a: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team, Pokémon </a:t>
            </a:r>
            <a:r>
              <a:rPr kumimoji="0" lang="it-IT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statistics</a:t>
            </a: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, </a:t>
            </a:r>
            <a:r>
              <a:rPr kumimoji="0" lang="it-IT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abilities</a:t>
            </a: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and </a:t>
            </a:r>
            <a:r>
              <a:rPr kumimoji="0" lang="it-IT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moves</a:t>
            </a: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can </a:t>
            </a:r>
            <a:r>
              <a:rPr kumimoji="0" lang="it-IT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not</a:t>
            </a: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be </a:t>
            </a:r>
            <a:r>
              <a:rPr kumimoji="0" lang="it-IT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known</a:t>
            </a: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a priori.</a:t>
            </a:r>
          </a:p>
          <a:p>
            <a:endParaRPr lang="it-IT" sz="1400">
              <a:solidFill>
                <a:schemeClr val="tx1"/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5A22F1F-2803-E239-5BC1-B23D8C832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379" y="2720892"/>
            <a:ext cx="464519" cy="46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86C14E2E-65A1-7E29-792E-4E5C50E1F62A}"/>
              </a:ext>
            </a:extLst>
          </p:cNvPr>
          <p:cNvSpPr txBox="1"/>
          <p:nvPr/>
        </p:nvSpPr>
        <p:spPr>
          <a:xfrm>
            <a:off x="8735828" y="33968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…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2401C11A-9027-0D63-024D-5FC948BB6D48}"/>
              </a:ext>
            </a:extLst>
          </p:cNvPr>
          <p:cNvSpPr txBox="1"/>
          <p:nvPr/>
        </p:nvSpPr>
        <p:spPr>
          <a:xfrm>
            <a:off x="4943218" y="23074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…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72586DF7-7169-798F-F3AB-761B7749D695}"/>
              </a:ext>
            </a:extLst>
          </p:cNvPr>
          <p:cNvSpPr txBox="1"/>
          <p:nvPr/>
        </p:nvSpPr>
        <p:spPr>
          <a:xfrm>
            <a:off x="5751462" y="28360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60761066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7CA2C7C-1926-82C2-8C9D-1937D753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 minimax </a:t>
            </a:r>
            <a:r>
              <a:rPr lang="it-IT" err="1"/>
              <a:t>node</a:t>
            </a:r>
            <a:endParaRPr lang="it-IT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C853E7DF-29E4-ABF7-3E97-8A3208D31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16" y="1513065"/>
            <a:ext cx="10596584" cy="427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err="1"/>
              <a:t>Relevant</a:t>
            </a:r>
            <a:r>
              <a:rPr lang="it-IT" sz="2000" b="1"/>
              <a:t> actions </a:t>
            </a:r>
            <a:r>
              <a:rPr lang="it-IT" sz="2000"/>
              <a:t>to</a:t>
            </a:r>
            <a:r>
              <a:rPr lang="it-IT" sz="2000" b="1"/>
              <a:t> simulate</a:t>
            </a:r>
            <a:r>
              <a:rPr lang="it-IT" sz="2000"/>
              <a:t>:</a:t>
            </a:r>
            <a:br>
              <a:rPr lang="it-IT" sz="2000"/>
            </a:br>
            <a:endParaRPr lang="it-IT" sz="2000" b="1"/>
          </a:p>
          <a:p>
            <a:pPr lvl="1" algn="just">
              <a:spcBef>
                <a:spcPts val="600"/>
              </a:spcBef>
              <a:buBlip>
                <a:blip r:embed="rId2"/>
              </a:buBlip>
            </a:pPr>
            <a:r>
              <a:rPr lang="it-IT" sz="1800" b="1" err="1"/>
              <a:t>Damage</a:t>
            </a:r>
            <a:r>
              <a:rPr lang="it-IT" sz="1800" b="1"/>
              <a:t>:</a:t>
            </a:r>
            <a:r>
              <a:rPr lang="it-IT" sz="1800"/>
              <a:t> </a:t>
            </a:r>
            <a:r>
              <a:rPr lang="it-IT" sz="1600" err="1"/>
              <a:t>how</a:t>
            </a:r>
            <a:r>
              <a:rPr lang="it-IT" sz="1600"/>
              <a:t> </a:t>
            </a:r>
            <a:r>
              <a:rPr lang="it-IT" sz="1600" err="1"/>
              <a:t>many</a:t>
            </a:r>
            <a:r>
              <a:rPr lang="it-IT" sz="1600"/>
              <a:t> hp the </a:t>
            </a:r>
            <a:r>
              <a:rPr lang="it-IT" sz="1600" err="1"/>
              <a:t>opponent</a:t>
            </a:r>
            <a:r>
              <a:rPr lang="it-IT" sz="1600"/>
              <a:t> Pokémon </a:t>
            </a:r>
            <a:r>
              <a:rPr lang="it-IT" sz="1600" err="1"/>
              <a:t>lost</a:t>
            </a:r>
            <a:r>
              <a:rPr lang="it-IT" sz="1600"/>
              <a:t> after </a:t>
            </a:r>
            <a:r>
              <a:rPr lang="it-IT" sz="1600" err="1"/>
              <a:t>my</a:t>
            </a:r>
            <a:r>
              <a:rPr lang="it-IT" sz="1600"/>
              <a:t> </a:t>
            </a:r>
            <a:r>
              <a:rPr lang="it-IT" sz="1600" err="1"/>
              <a:t>attack</a:t>
            </a:r>
            <a:r>
              <a:rPr lang="it-IT" sz="1600"/>
              <a:t>.</a:t>
            </a:r>
          </a:p>
          <a:p>
            <a:pPr lvl="1" algn="just">
              <a:spcBef>
                <a:spcPts val="600"/>
              </a:spcBef>
              <a:buBlip>
                <a:blip r:embed="rId2"/>
              </a:buBlip>
            </a:pPr>
            <a:r>
              <a:rPr lang="it-IT" sz="1800" b="1" err="1"/>
              <a:t>Recoil</a:t>
            </a:r>
            <a:r>
              <a:rPr lang="it-IT" sz="1800" b="1"/>
              <a:t>:</a:t>
            </a:r>
            <a:r>
              <a:rPr lang="it-IT" sz="1800"/>
              <a:t> </a:t>
            </a:r>
            <a:r>
              <a:rPr lang="it-IT" sz="1600"/>
              <a:t>some </a:t>
            </a:r>
            <a:r>
              <a:rPr lang="it-IT" sz="1600" err="1"/>
              <a:t>moves</a:t>
            </a:r>
            <a:r>
              <a:rPr lang="it-IT" sz="1600"/>
              <a:t> </a:t>
            </a:r>
            <a:r>
              <a:rPr lang="it-IT" sz="1600" err="1"/>
              <a:t>substact</a:t>
            </a:r>
            <a:r>
              <a:rPr lang="it-IT" sz="1600"/>
              <a:t> hp </a:t>
            </a:r>
            <a:r>
              <a:rPr lang="it-IT" sz="1600" err="1"/>
              <a:t>also</a:t>
            </a:r>
            <a:r>
              <a:rPr lang="it-IT" sz="1600"/>
              <a:t> to </a:t>
            </a:r>
            <a:r>
              <a:rPr lang="it-IT" sz="1600" err="1"/>
              <a:t>our</a:t>
            </a:r>
            <a:r>
              <a:rPr lang="it-IT" sz="1600"/>
              <a:t> Pokémon due to a </a:t>
            </a:r>
            <a:r>
              <a:rPr lang="it-IT" sz="1600" err="1"/>
              <a:t>recoil</a:t>
            </a:r>
            <a:r>
              <a:rPr lang="it-IT" sz="1600"/>
              <a:t>.</a:t>
            </a:r>
          </a:p>
          <a:p>
            <a:pPr lvl="1" algn="just">
              <a:spcBef>
                <a:spcPts val="600"/>
              </a:spcBef>
              <a:buBlip>
                <a:blip r:embed="rId2"/>
              </a:buBlip>
            </a:pPr>
            <a:r>
              <a:rPr lang="it-IT" sz="1800" b="1"/>
              <a:t>Drain:</a:t>
            </a:r>
            <a:r>
              <a:rPr lang="it-IT" sz="1800"/>
              <a:t> </a:t>
            </a:r>
            <a:r>
              <a:rPr lang="it-IT" sz="1600" err="1"/>
              <a:t>there</a:t>
            </a:r>
            <a:r>
              <a:rPr lang="it-IT" sz="1600"/>
              <a:t> are </a:t>
            </a:r>
            <a:r>
              <a:rPr lang="it-IT" sz="1600" err="1"/>
              <a:t>moves</a:t>
            </a:r>
            <a:r>
              <a:rPr lang="it-IT" sz="1600"/>
              <a:t> </a:t>
            </a:r>
            <a:r>
              <a:rPr lang="it-IT" sz="1600" err="1"/>
              <a:t>that</a:t>
            </a:r>
            <a:r>
              <a:rPr lang="it-IT" sz="1600"/>
              <a:t> </a:t>
            </a:r>
            <a:r>
              <a:rPr lang="it-IT" sz="1600" err="1"/>
              <a:t>damage</a:t>
            </a:r>
            <a:r>
              <a:rPr lang="it-IT" sz="1600"/>
              <a:t> the </a:t>
            </a:r>
            <a:r>
              <a:rPr lang="it-IT" sz="1600" err="1"/>
              <a:t>opponent</a:t>
            </a:r>
            <a:r>
              <a:rPr lang="it-IT" sz="1600"/>
              <a:t> and in the </a:t>
            </a:r>
            <a:r>
              <a:rPr lang="it-IT" sz="1600" err="1"/>
              <a:t>meanwhile</a:t>
            </a:r>
            <a:r>
              <a:rPr lang="it-IT" sz="1600"/>
              <a:t> can </a:t>
            </a:r>
            <a:r>
              <a:rPr lang="it-IT" sz="1600" err="1"/>
              <a:t>restore</a:t>
            </a:r>
            <a:r>
              <a:rPr lang="it-IT" sz="1600"/>
              <a:t> some health point of </a:t>
            </a:r>
            <a:r>
              <a:rPr lang="it-IT" sz="1600" err="1"/>
              <a:t>our</a:t>
            </a:r>
            <a:r>
              <a:rPr lang="it-IT" sz="1600"/>
              <a:t> Pokémon.</a:t>
            </a:r>
          </a:p>
          <a:p>
            <a:pPr lvl="1" algn="just">
              <a:spcBef>
                <a:spcPts val="600"/>
              </a:spcBef>
              <a:buBlip>
                <a:blip r:embed="rId2"/>
              </a:buBlip>
            </a:pPr>
            <a:r>
              <a:rPr lang="it-IT" sz="1800" b="1" err="1"/>
              <a:t>Weather</a:t>
            </a:r>
            <a:r>
              <a:rPr lang="it-IT" sz="1800" b="1"/>
              <a:t> </a:t>
            </a:r>
            <a:r>
              <a:rPr lang="it-IT" sz="1800" b="1" err="1"/>
              <a:t>conditions</a:t>
            </a:r>
            <a:r>
              <a:rPr lang="it-IT" sz="1800" b="1"/>
              <a:t>:</a:t>
            </a:r>
            <a:r>
              <a:rPr lang="it-IT" sz="1800"/>
              <a:t> </a:t>
            </a:r>
            <a:r>
              <a:rPr lang="it-IT" sz="1600"/>
              <a:t>the </a:t>
            </a:r>
            <a:r>
              <a:rPr lang="it-IT" sz="1600" err="1"/>
              <a:t>damage</a:t>
            </a:r>
            <a:r>
              <a:rPr lang="it-IT" sz="1600"/>
              <a:t> of a </a:t>
            </a:r>
            <a:r>
              <a:rPr lang="it-IT" sz="1600" err="1"/>
              <a:t>move</a:t>
            </a:r>
            <a:r>
              <a:rPr lang="it-IT" sz="1600"/>
              <a:t> and some </a:t>
            </a:r>
            <a:r>
              <a:rPr lang="it-IT" sz="1600" err="1"/>
              <a:t>statistic</a:t>
            </a:r>
            <a:r>
              <a:rPr lang="it-IT" sz="1600"/>
              <a:t> of a Pokémon are </a:t>
            </a:r>
            <a:r>
              <a:rPr lang="it-IT" sz="1600" err="1"/>
              <a:t>influenced</a:t>
            </a:r>
            <a:r>
              <a:rPr lang="it-IT" sz="1600"/>
              <a:t> by the </a:t>
            </a:r>
            <a:r>
              <a:rPr lang="it-IT" sz="1600" err="1"/>
              <a:t>weather</a:t>
            </a:r>
            <a:r>
              <a:rPr lang="it-IT" sz="1600"/>
              <a:t> </a:t>
            </a:r>
            <a:r>
              <a:rPr lang="it-IT" sz="1600" err="1"/>
              <a:t>conditions</a:t>
            </a:r>
            <a:r>
              <a:rPr lang="it-IT" sz="1600"/>
              <a:t>.</a:t>
            </a:r>
          </a:p>
          <a:p>
            <a:pPr lvl="1" algn="just">
              <a:spcBef>
                <a:spcPts val="600"/>
              </a:spcBef>
              <a:buBlip>
                <a:blip r:embed="rId2"/>
              </a:buBlip>
            </a:pPr>
            <a:r>
              <a:rPr lang="it-IT" sz="1800" b="1" err="1"/>
              <a:t>Boost</a:t>
            </a:r>
            <a:r>
              <a:rPr lang="it-IT" sz="1800" b="1"/>
              <a:t> </a:t>
            </a:r>
            <a:r>
              <a:rPr lang="it-IT" sz="1800" b="1" err="1"/>
              <a:t>changes</a:t>
            </a:r>
            <a:r>
              <a:rPr lang="it-IT" sz="1600" b="1"/>
              <a:t>:</a:t>
            </a:r>
            <a:r>
              <a:rPr lang="it-IT" sz="1600"/>
              <a:t> </a:t>
            </a:r>
            <a:r>
              <a:rPr lang="it-IT" sz="1600" err="1"/>
              <a:t>it</a:t>
            </a:r>
            <a:r>
              <a:rPr lang="it-IT" sz="1600"/>
              <a:t> </a:t>
            </a:r>
            <a:r>
              <a:rPr lang="it-IT" sz="1600" err="1"/>
              <a:t>is</a:t>
            </a:r>
            <a:r>
              <a:rPr lang="it-IT" sz="1600"/>
              <a:t> </a:t>
            </a:r>
            <a:r>
              <a:rPr lang="it-IT" sz="1600" err="1"/>
              <a:t>important</a:t>
            </a:r>
            <a:r>
              <a:rPr lang="it-IT" sz="1600"/>
              <a:t> to </a:t>
            </a:r>
            <a:r>
              <a:rPr lang="it-IT" sz="1600" err="1"/>
              <a:t>keep</a:t>
            </a:r>
            <a:r>
              <a:rPr lang="it-IT" sz="1600"/>
              <a:t> trace of </a:t>
            </a:r>
            <a:r>
              <a:rPr lang="it-IT" sz="1600" err="1"/>
              <a:t>this</a:t>
            </a:r>
            <a:r>
              <a:rPr lang="it-IT" sz="1600"/>
              <a:t> information in order to know </a:t>
            </a:r>
            <a:r>
              <a:rPr lang="it-IT" sz="1600" err="1"/>
              <a:t>if</a:t>
            </a:r>
            <a:r>
              <a:rPr lang="it-IT" sz="1600"/>
              <a:t> an </a:t>
            </a:r>
            <a:r>
              <a:rPr lang="it-IT" sz="1600" err="1"/>
              <a:t>opponent’s</a:t>
            </a:r>
            <a:r>
              <a:rPr lang="it-IT" sz="1600"/>
              <a:t> </a:t>
            </a:r>
            <a:r>
              <a:rPr lang="it-IT" sz="1600" err="1"/>
              <a:t>move</a:t>
            </a:r>
            <a:r>
              <a:rPr lang="it-IT" sz="1600"/>
              <a:t> with some </a:t>
            </a:r>
            <a:r>
              <a:rPr lang="it-IT" sz="1600" err="1"/>
              <a:t>boosts</a:t>
            </a:r>
            <a:r>
              <a:rPr lang="it-IT" sz="1600"/>
              <a:t> can </a:t>
            </a:r>
            <a:r>
              <a:rPr lang="it-IT" sz="1600" err="1"/>
              <a:t>deafeat</a:t>
            </a:r>
            <a:r>
              <a:rPr lang="it-IT" sz="1600"/>
              <a:t> </a:t>
            </a:r>
            <a:r>
              <a:rPr lang="it-IT" sz="1600" err="1"/>
              <a:t>our</a:t>
            </a:r>
            <a:r>
              <a:rPr lang="it-IT" sz="1600"/>
              <a:t> Pokémon and vice versa.</a:t>
            </a:r>
          </a:p>
          <a:p>
            <a:pPr lvl="1" algn="just">
              <a:spcBef>
                <a:spcPts val="600"/>
              </a:spcBef>
              <a:buBlip>
                <a:blip r:embed="rId2"/>
              </a:buBlip>
            </a:pPr>
            <a:r>
              <a:rPr lang="it-IT" sz="1800" b="1" err="1"/>
              <a:t>Opponent’s</a:t>
            </a:r>
            <a:r>
              <a:rPr lang="it-IT" sz="1800" b="1"/>
              <a:t> team:</a:t>
            </a:r>
            <a:r>
              <a:rPr lang="it-IT" sz="1800"/>
              <a:t> </a:t>
            </a:r>
            <a:r>
              <a:rPr lang="it-IT" sz="1600"/>
              <a:t>the </a:t>
            </a:r>
            <a:r>
              <a:rPr lang="it-IT" sz="1600" err="1"/>
              <a:t>objective</a:t>
            </a:r>
            <a:r>
              <a:rPr lang="it-IT" sz="1600"/>
              <a:t> </a:t>
            </a:r>
            <a:r>
              <a:rPr lang="it-IT" sz="1600" err="1"/>
              <a:t>is</a:t>
            </a:r>
            <a:r>
              <a:rPr lang="it-IT" sz="1600"/>
              <a:t> to simulate the status of the </a:t>
            </a:r>
            <a:r>
              <a:rPr lang="it-IT" sz="1600" err="1"/>
              <a:t>opponent’s</a:t>
            </a:r>
            <a:r>
              <a:rPr lang="it-IT" sz="1600"/>
              <a:t> team after the end </a:t>
            </a:r>
            <a:r>
              <a:rPr lang="it-IT" sz="1600" err="1"/>
              <a:t>every</a:t>
            </a:r>
            <a:r>
              <a:rPr lang="it-IT" sz="1600"/>
              <a:t> turn.</a:t>
            </a:r>
          </a:p>
          <a:p>
            <a:pPr lvl="1" algn="just">
              <a:spcBef>
                <a:spcPts val="600"/>
              </a:spcBef>
              <a:buBlip>
                <a:blip r:embed="rId2"/>
              </a:buBlip>
            </a:pPr>
            <a:r>
              <a:rPr lang="it-IT" sz="1800" b="1" err="1"/>
              <a:t>Our</a:t>
            </a:r>
            <a:r>
              <a:rPr lang="it-IT" sz="1800" b="1"/>
              <a:t> team: </a:t>
            </a:r>
            <a:r>
              <a:rPr lang="it-IT" sz="1600"/>
              <a:t>simulate the status of </a:t>
            </a:r>
            <a:r>
              <a:rPr lang="it-IT" sz="1600" err="1"/>
              <a:t>our</a:t>
            </a:r>
            <a:r>
              <a:rPr lang="it-IT" sz="1600"/>
              <a:t> team.</a:t>
            </a:r>
          </a:p>
          <a:p>
            <a:pPr marL="457200" lvl="1" indent="0">
              <a:buNone/>
            </a:pPr>
            <a:endParaRPr lang="it-IT" sz="1800"/>
          </a:p>
          <a:p>
            <a:endParaRPr lang="it-IT" sz="200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6234CB-2D44-8C3B-3CF9-BBD8A74E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847DC1-EFFD-42A7-82D2-097CFF1A2872}" type="datetime1">
              <a:rPr lang="it-IT" noProof="0" smtClean="0"/>
              <a:t>06/12/2022</a:t>
            </a:fld>
            <a:endParaRPr lang="it-IT" noProof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20730ED-E142-D3A8-40BA-D05074C5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err="1"/>
              <a:t>PokeBOT</a:t>
            </a:r>
            <a:endParaRPr lang="it-IT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F17AA1-1C04-EABF-8A1E-8B57A1C5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11</a:t>
            </a:fld>
            <a:endParaRPr lang="it-IT" noProof="0"/>
          </a:p>
        </p:txBody>
      </p:sp>
      <p:pic>
        <p:nvPicPr>
          <p:cNvPr id="14" name="Elemento grafico 13" descr="Avviso con riempimento a tinta unita">
            <a:extLst>
              <a:ext uri="{FF2B5EF4-FFF2-40B4-BE49-F238E27FC236}">
                <a16:creationId xmlns:a16="http://schemas.microsoft.com/office/drawing/2014/main" id="{C55E70E8-18A0-24A1-2BC6-8D19E127A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393" y="734688"/>
            <a:ext cx="566910" cy="566910"/>
          </a:xfrm>
          <a:prstGeom prst="rect">
            <a:avLst/>
          </a:prstGeom>
        </p:spPr>
      </p:pic>
      <p:sp>
        <p:nvSpPr>
          <p:cNvPr id="18" name="Rettangolo ad angolo ripiegato 17">
            <a:extLst>
              <a:ext uri="{FF2B5EF4-FFF2-40B4-BE49-F238E27FC236}">
                <a16:creationId xmlns:a16="http://schemas.microsoft.com/office/drawing/2014/main" id="{552C81A7-7524-8FA7-3E01-04DA0EBE39D2}"/>
              </a:ext>
            </a:extLst>
          </p:cNvPr>
          <p:cNvSpPr/>
          <p:nvPr/>
        </p:nvSpPr>
        <p:spPr>
          <a:xfrm>
            <a:off x="8617238" y="515322"/>
            <a:ext cx="2711903" cy="1025323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>
              <a:solidFill>
                <a:schemeClr val="tx1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7A5C653-1ABA-54AC-8FD2-24E88C2F74F6}"/>
              </a:ext>
            </a:extLst>
          </p:cNvPr>
          <p:cNvSpPr txBox="1"/>
          <p:nvPr/>
        </p:nvSpPr>
        <p:spPr>
          <a:xfrm>
            <a:off x="8677108" y="503950"/>
            <a:ext cx="265203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In a </a:t>
            </a:r>
            <a:r>
              <a:rPr kumimoji="0" lang="it-IT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battle</a:t>
            </a: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, the </a:t>
            </a:r>
            <a:r>
              <a:rPr kumimoji="0" lang="it-IT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opponent’s</a:t>
            </a: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team, Pokémon </a:t>
            </a:r>
            <a:r>
              <a:rPr kumimoji="0" lang="it-IT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statistics</a:t>
            </a: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, </a:t>
            </a:r>
            <a:r>
              <a:rPr kumimoji="0" lang="it-IT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abilities</a:t>
            </a: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and moves can </a:t>
            </a:r>
            <a:r>
              <a:rPr kumimoji="0" lang="it-IT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not</a:t>
            </a: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be </a:t>
            </a:r>
            <a:r>
              <a:rPr kumimoji="0" lang="it-IT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known</a:t>
            </a: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a priori.</a:t>
            </a:r>
          </a:p>
          <a:p>
            <a:endParaRPr lang="it-IT" sz="1400">
              <a:solidFill>
                <a:schemeClr val="tx1"/>
              </a:solidFill>
            </a:endParaRP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CF59FB8B-6D7E-29D8-29A7-0BA3614EF12F}"/>
              </a:ext>
            </a:extLst>
          </p:cNvPr>
          <p:cNvSpPr/>
          <p:nvPr/>
        </p:nvSpPr>
        <p:spPr>
          <a:xfrm>
            <a:off x="4179948" y="361628"/>
            <a:ext cx="1576874" cy="1147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490AA264-CE24-3C5D-C18D-2511492AB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68385" y="468584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98DBB2A6-CD59-CF29-9157-DAD6B2731634}"/>
              </a:ext>
            </a:extLst>
          </p:cNvPr>
          <p:cNvSpPr/>
          <p:nvPr/>
        </p:nvSpPr>
        <p:spPr>
          <a:xfrm>
            <a:off x="4494857" y="1272620"/>
            <a:ext cx="550506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34CBCF19-63E1-C0F9-6EC7-FA044685F8B0}"/>
              </a:ext>
            </a:extLst>
          </p:cNvPr>
          <p:cNvSpPr/>
          <p:nvPr/>
        </p:nvSpPr>
        <p:spPr>
          <a:xfrm>
            <a:off x="5092592" y="1014484"/>
            <a:ext cx="532249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Elemento grafico 23" descr="Scudo con riempimento a tinta unita">
            <a:extLst>
              <a:ext uri="{FF2B5EF4-FFF2-40B4-BE49-F238E27FC236}">
                <a16:creationId xmlns:a16="http://schemas.microsoft.com/office/drawing/2014/main" id="{029207C5-F73F-5595-555A-A6B7D2DB5B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47042" y="503950"/>
            <a:ext cx="245550" cy="245550"/>
          </a:xfrm>
          <a:prstGeom prst="rect">
            <a:avLst/>
          </a:prstGeom>
        </p:spPr>
      </p:pic>
      <p:pic>
        <p:nvPicPr>
          <p:cNvPr id="25" name="Elemento grafico 24" descr="Spada con riempimento a tinta unita">
            <a:extLst>
              <a:ext uri="{FF2B5EF4-FFF2-40B4-BE49-F238E27FC236}">
                <a16:creationId xmlns:a16="http://schemas.microsoft.com/office/drawing/2014/main" id="{A59F064D-166B-266E-EADB-C02B314ECE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29895" y="867210"/>
            <a:ext cx="264962" cy="264962"/>
          </a:xfrm>
          <a:prstGeom prst="rect">
            <a:avLst/>
          </a:prstGeom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A75D7FB-30FF-DD4A-A072-5C512C26B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46072" y="777308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67869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7CE2AA-3927-7A47-4FD1-E97DC7CA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274CB4-4EAB-4AA3-8A11-8B1D565A8D58}" type="datetime1">
              <a:rPr lang="it-IT" noProof="0" smtClean="0"/>
              <a:t>06/12/2022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739FF4-4603-2B0E-60CD-B6518A7F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725437-4B84-BFF0-0581-D84AA95F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12</a:t>
            </a:fld>
            <a:endParaRPr lang="it-IT" noProof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C1D990BB-AA6F-921B-52A5-DC64616CC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8580" y="2834640"/>
            <a:ext cx="4434840" cy="1188720"/>
          </a:xfrm>
        </p:spPr>
        <p:txBody>
          <a:bodyPr>
            <a:normAutofit/>
          </a:bodyPr>
          <a:lstStyle/>
          <a:p>
            <a:r>
              <a:rPr lang="en-US" sz="6000"/>
              <a:t>heuristic</a:t>
            </a:r>
          </a:p>
        </p:txBody>
      </p:sp>
    </p:spTree>
    <p:extLst>
      <p:ext uri="{BB962C8B-B14F-4D97-AF65-F5344CB8AC3E}">
        <p14:creationId xmlns:p14="http://schemas.microsoft.com/office/powerpoint/2010/main" val="2802058605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7CA2C7C-1926-82C2-8C9D-1937D753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Evaluation </a:t>
            </a:r>
            <a:r>
              <a:rPr lang="it-IT" err="1"/>
              <a:t>Function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7DC982B7-4879-3929-4320-8D02EEF10C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7240" y="1513066"/>
                <a:ext cx="6714251" cy="3033854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>
                  <a:buBlip>
                    <a:blip r:embed="rId2"/>
                  </a:buBlip>
                </a:pPr>
                <a:r>
                  <a:rPr lang="it-IT"/>
                  <a:t>First, </a:t>
                </a:r>
                <a:r>
                  <a:rPr lang="it-IT" err="1"/>
                  <a:t>it</a:t>
                </a:r>
                <a:r>
                  <a:rPr lang="it-IT"/>
                  <a:t> </a:t>
                </a:r>
                <a:r>
                  <a:rPr lang="it-IT" err="1"/>
                  <a:t>was</a:t>
                </a:r>
                <a:r>
                  <a:rPr lang="it-IT"/>
                  <a:t> just a </a:t>
                </a:r>
                <a:r>
                  <a:rPr lang="it-IT" b="1" err="1"/>
                  <a:t>simple</a:t>
                </a:r>
                <a:r>
                  <a:rPr lang="it-IT" b="1"/>
                  <a:t> </a:t>
                </a:r>
                <a:r>
                  <a:rPr lang="it-IT" b="1" err="1"/>
                  <a:t>function</a:t>
                </a:r>
                <a:r>
                  <a:rPr lang="it-IT" b="1"/>
                  <a:t>:</a:t>
                </a:r>
                <a:br>
                  <a:rPr lang="it-IT" b="1"/>
                </a:br>
                <a:br>
                  <a:rPr lang="it-IT" b="1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h𝑝</m:t>
                        </m:r>
                      </m:e>
                    </m:ba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(∙)</m:t>
                        </m:r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h𝑝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(∙)</m:t>
                        </m:r>
                      </m:den>
                    </m:f>
                  </m:oMath>
                </a14:m>
                <a:endParaRPr lang="it-IT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it-IT" b="0" i="1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it-IT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𝑛𝑜𝑑𝑒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bar>
                        <m:barPr>
                          <m:pos m:val="top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h𝑝</m:t>
                          </m:r>
                        </m:e>
                      </m:bar>
                      <m:d>
                        <m:d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𝑎𝑐𝑡𝑖𝑣𝑒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bar>
                        <m:barPr>
                          <m:pos m:val="top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h𝑝</m:t>
                          </m:r>
                        </m:e>
                      </m:ba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𝑎𝑐𝑡𝑖𝑣𝑒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𝑀𝐼𝑁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/>
              </a:p>
              <a:p>
                <a:pPr marL="457200" lvl="1" indent="0" algn="ctr">
                  <a:buNone/>
                </a:pPr>
                <a:endParaRPr lang="it-IT"/>
              </a:p>
              <a:p>
                <a:pPr marL="457200" lvl="1" indent="0" algn="ctr">
                  <a:buNone/>
                </a:pPr>
                <a:endParaRPr lang="it-IT">
                  <a:ea typeface="Cambria Math"/>
                </a:endParaRP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7DC982B7-4879-3929-4320-8D02EEF10C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7240" y="1513066"/>
                <a:ext cx="6714251" cy="3033854"/>
              </a:xfrm>
              <a:blipFill>
                <a:blip r:embed="rId3"/>
                <a:stretch>
                  <a:fillRect t="-1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6234CB-2D44-8C3B-3CF9-BBD8A74E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847DC1-EFFD-42A7-82D2-097CFF1A2872}" type="datetime1">
              <a:rPr lang="it-IT" noProof="0" smtClean="0"/>
              <a:t>06/12/2022</a:t>
            </a:fld>
            <a:endParaRPr lang="it-IT" noProof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20730ED-E142-D3A8-40BA-D05074C5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F17AA1-1C04-EABF-8A1E-8B57A1C5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13</a:t>
            </a:fld>
            <a:endParaRPr lang="it-IT" noProof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FA2F4DE4-701F-2E01-EF41-902EE6685993}"/>
              </a:ext>
            </a:extLst>
          </p:cNvPr>
          <p:cNvSpPr/>
          <p:nvPr/>
        </p:nvSpPr>
        <p:spPr>
          <a:xfrm>
            <a:off x="8151572" y="1141062"/>
            <a:ext cx="1576874" cy="1147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445C373-0479-B83E-DB87-D475149C0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67731" y="1582412"/>
            <a:ext cx="572278" cy="57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EE598F96-6496-1800-9B8E-FD221406E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40009" y="1248018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4B902C70-31E0-4054-75B2-6EEBFA0E08DB}"/>
              </a:ext>
            </a:extLst>
          </p:cNvPr>
          <p:cNvSpPr/>
          <p:nvPr/>
        </p:nvSpPr>
        <p:spPr>
          <a:xfrm>
            <a:off x="8466481" y="2052054"/>
            <a:ext cx="550506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09C48C40-3832-40BF-FE30-D69C2E807CBC}"/>
              </a:ext>
            </a:extLst>
          </p:cNvPr>
          <p:cNvSpPr/>
          <p:nvPr/>
        </p:nvSpPr>
        <p:spPr>
          <a:xfrm>
            <a:off x="9064216" y="1793918"/>
            <a:ext cx="532249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D9C64527-A889-D6E5-0757-ACEA608B5C84}"/>
              </a:ext>
            </a:extLst>
          </p:cNvPr>
          <p:cNvSpPr/>
          <p:nvPr/>
        </p:nvSpPr>
        <p:spPr>
          <a:xfrm>
            <a:off x="8151572" y="3020220"/>
            <a:ext cx="1576874" cy="1147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148CC68-2388-299C-F952-F140C1AE4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59957" y="3433697"/>
            <a:ext cx="572278" cy="57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6EBA6E59-D7D9-051B-B70C-9F1962FC2C7C}"/>
              </a:ext>
            </a:extLst>
          </p:cNvPr>
          <p:cNvSpPr/>
          <p:nvPr/>
        </p:nvSpPr>
        <p:spPr>
          <a:xfrm>
            <a:off x="8466481" y="3931212"/>
            <a:ext cx="550506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DAFDF2E7-95B4-6405-5A82-7A043B079104}"/>
              </a:ext>
            </a:extLst>
          </p:cNvPr>
          <p:cNvSpPr/>
          <p:nvPr/>
        </p:nvSpPr>
        <p:spPr>
          <a:xfrm>
            <a:off x="9104737" y="3673987"/>
            <a:ext cx="532249" cy="1026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8F9DE78-0DF8-9777-A0E6-C7765FAA3246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>
            <a:off x="8940009" y="2288728"/>
            <a:ext cx="0" cy="73149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Elemento grafico 16" descr="Scudo con riempimento a tinta unita">
            <a:extLst>
              <a:ext uri="{FF2B5EF4-FFF2-40B4-BE49-F238E27FC236}">
                <a16:creationId xmlns:a16="http://schemas.microsoft.com/office/drawing/2014/main" id="{5F4B5104-D343-B0F8-FBE6-5F1F32671A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18666" y="1283384"/>
            <a:ext cx="245550" cy="245550"/>
          </a:xfrm>
          <a:prstGeom prst="rect">
            <a:avLst/>
          </a:prstGeom>
        </p:spPr>
      </p:pic>
      <p:pic>
        <p:nvPicPr>
          <p:cNvPr id="18" name="Elemento grafico 17" descr="Spada con riempimento a tinta unita">
            <a:extLst>
              <a:ext uri="{FF2B5EF4-FFF2-40B4-BE49-F238E27FC236}">
                <a16:creationId xmlns:a16="http://schemas.microsoft.com/office/drawing/2014/main" id="{038CCFF7-9948-DBF4-7625-35948A8D4E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1519" y="1646644"/>
            <a:ext cx="264962" cy="264962"/>
          </a:xfrm>
          <a:prstGeom prst="rect">
            <a:avLst/>
          </a:prstGeom>
        </p:spPr>
      </p:pic>
      <p:pic>
        <p:nvPicPr>
          <p:cNvPr id="19" name="Elemento grafico 18" descr="Scudo con riempimento a tinta unita">
            <a:extLst>
              <a:ext uri="{FF2B5EF4-FFF2-40B4-BE49-F238E27FC236}">
                <a16:creationId xmlns:a16="http://schemas.microsoft.com/office/drawing/2014/main" id="{EA2D617A-BB07-72EE-9EDB-1DAC571AF9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07328" y="3565365"/>
            <a:ext cx="245550" cy="245550"/>
          </a:xfrm>
          <a:prstGeom prst="rect">
            <a:avLst/>
          </a:prstGeom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96C5917E-E49B-6511-661D-E5F0ED0A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40009" y="3140827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Elemento grafico 20" descr="Spada con riempimento a tinta unita">
            <a:extLst>
              <a:ext uri="{FF2B5EF4-FFF2-40B4-BE49-F238E27FC236}">
                <a16:creationId xmlns:a16="http://schemas.microsoft.com/office/drawing/2014/main" id="{2EC264D7-3663-D2A5-CBF4-B5459FC382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84506" y="3175239"/>
            <a:ext cx="264962" cy="264962"/>
          </a:xfrm>
          <a:prstGeom prst="rect">
            <a:avLst/>
          </a:prstGeom>
        </p:spPr>
      </p:pic>
      <p:sp>
        <p:nvSpPr>
          <p:cNvPr id="22" name="Ovale 21">
            <a:extLst>
              <a:ext uri="{FF2B5EF4-FFF2-40B4-BE49-F238E27FC236}">
                <a16:creationId xmlns:a16="http://schemas.microsoft.com/office/drawing/2014/main" id="{7CF5B4F7-54DD-E77E-37BB-4754C618F595}"/>
              </a:ext>
            </a:extLst>
          </p:cNvPr>
          <p:cNvSpPr/>
          <p:nvPr/>
        </p:nvSpPr>
        <p:spPr>
          <a:xfrm>
            <a:off x="8143798" y="4908673"/>
            <a:ext cx="1576874" cy="1147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51974AE5-3949-C489-3D11-19666C63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52183" y="5322150"/>
            <a:ext cx="572278" cy="57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A8716CAC-7FD8-E270-152D-4AADFC509DA9}"/>
              </a:ext>
            </a:extLst>
          </p:cNvPr>
          <p:cNvSpPr/>
          <p:nvPr/>
        </p:nvSpPr>
        <p:spPr>
          <a:xfrm>
            <a:off x="8458707" y="5819665"/>
            <a:ext cx="550506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5" name="Elemento grafico 24" descr="Scudo con riempimento a tinta unita">
            <a:extLst>
              <a:ext uri="{FF2B5EF4-FFF2-40B4-BE49-F238E27FC236}">
                <a16:creationId xmlns:a16="http://schemas.microsoft.com/office/drawing/2014/main" id="{693F0A7A-7ED0-22B7-CA4F-E4B007C3EB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73153" y="5104475"/>
            <a:ext cx="245550" cy="245550"/>
          </a:xfrm>
          <a:prstGeom prst="rect">
            <a:avLst/>
          </a:prstGeom>
        </p:spPr>
      </p:pic>
      <p:pic>
        <p:nvPicPr>
          <p:cNvPr id="26" name="Elemento grafico 25" descr="Spada con riempimento a tinta unita">
            <a:extLst>
              <a:ext uri="{FF2B5EF4-FFF2-40B4-BE49-F238E27FC236}">
                <a16:creationId xmlns:a16="http://schemas.microsoft.com/office/drawing/2014/main" id="{C80C9FD2-7ACC-B947-7341-24E7C94E9B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93745" y="5434406"/>
            <a:ext cx="264962" cy="264962"/>
          </a:xfrm>
          <a:prstGeom prst="rect">
            <a:avLst/>
          </a:prstGeom>
        </p:spPr>
      </p:pic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51593846-1C5A-8BA6-97A8-264E97FA5469}"/>
              </a:ext>
            </a:extLst>
          </p:cNvPr>
          <p:cNvCxnSpPr>
            <a:cxnSpLocks/>
            <a:stCxn id="12" idx="4"/>
            <a:endCxn id="22" idx="0"/>
          </p:cNvCxnSpPr>
          <p:nvPr/>
        </p:nvCxnSpPr>
        <p:spPr>
          <a:xfrm flipH="1">
            <a:off x="8932235" y="4167886"/>
            <a:ext cx="7774" cy="74078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E000C31E-C4A1-357E-1F05-57C758B2A4D4}"/>
              </a:ext>
            </a:extLst>
          </p:cNvPr>
          <p:cNvSpPr/>
          <p:nvPr/>
        </p:nvSpPr>
        <p:spPr>
          <a:xfrm>
            <a:off x="9074227" y="5586874"/>
            <a:ext cx="532249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Picture 10" descr="Mew">
            <a:extLst>
              <a:ext uri="{FF2B5EF4-FFF2-40B4-BE49-F238E27FC236}">
                <a16:creationId xmlns:a16="http://schemas.microsoft.com/office/drawing/2014/main" id="{7F7EEDDB-E638-8E6C-DF91-970610DA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668" y="5147958"/>
            <a:ext cx="426264" cy="42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733B7D9-1392-ECCB-0511-B8C063F811D3}"/>
              </a:ext>
            </a:extLst>
          </p:cNvPr>
          <p:cNvSpPr txBox="1"/>
          <p:nvPr/>
        </p:nvSpPr>
        <p:spPr>
          <a:xfrm>
            <a:off x="8919058" y="4336003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err="1"/>
              <a:t>Mew</a:t>
            </a:r>
            <a:endParaRPr lang="it-IT" sz="140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FBA0BD48-CA7F-BEA6-5C85-A609F2305976}"/>
              </a:ext>
            </a:extLst>
          </p:cNvPr>
          <p:cNvSpPr txBox="1"/>
          <p:nvPr/>
        </p:nvSpPr>
        <p:spPr>
          <a:xfrm>
            <a:off x="8931660" y="2448261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err="1"/>
              <a:t>Ice</a:t>
            </a:r>
            <a:r>
              <a:rPr lang="it-IT" sz="1400"/>
              <a:t> </a:t>
            </a:r>
            <a:r>
              <a:rPr lang="it-IT" sz="1400" err="1"/>
              <a:t>beam</a:t>
            </a:r>
            <a:endParaRPr lang="it-IT" sz="1400"/>
          </a:p>
        </p:txBody>
      </p:sp>
    </p:spTree>
    <p:extLst>
      <p:ext uri="{BB962C8B-B14F-4D97-AF65-F5344CB8AC3E}">
        <p14:creationId xmlns:p14="http://schemas.microsoft.com/office/powerpoint/2010/main" val="583588661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7CA2C7C-1926-82C2-8C9D-1937D753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46" y="625595"/>
            <a:ext cx="4637473" cy="687819"/>
          </a:xfrm>
        </p:spPr>
        <p:txBody>
          <a:bodyPr/>
          <a:lstStyle/>
          <a:p>
            <a:r>
              <a:rPr lang="it-IT"/>
              <a:t>Evaluation </a:t>
            </a:r>
            <a:r>
              <a:rPr lang="it-IT" err="1"/>
              <a:t>Function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7DC982B7-4879-3929-4320-8D02EEF10C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pPr>
                  <a:buBlip>
                    <a:blip r:embed="rId2"/>
                  </a:buBlip>
                </a:pPr>
                <a:r>
                  <a:rPr lang="it-IT" b="1">
                    <a:ea typeface="Cambria Math"/>
                  </a:rPr>
                  <a:t>Linear </a:t>
                </a:r>
                <a:r>
                  <a:rPr lang="it-IT" b="1" err="1">
                    <a:ea typeface="Cambria Math"/>
                  </a:rPr>
                  <a:t>weighted</a:t>
                </a:r>
                <a:r>
                  <a:rPr lang="it-IT" b="1">
                    <a:ea typeface="Cambria Math"/>
                  </a:rPr>
                  <a:t> sum of features:</a:t>
                </a:r>
              </a:p>
              <a:p>
                <a:pPr marL="0" indent="0">
                  <a:buNone/>
                </a:pPr>
                <a:endParaRPr lang="it-IT" sz="2800" b="1">
                  <a:ea typeface="Cambria Math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𝑛𝑜𝑑𝑒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bar>
                        <m:barPr>
                          <m:pos m:val="top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h𝑝</m:t>
                          </m:r>
                        </m:e>
                      </m:bar>
                      <m:d>
                        <m:d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𝑡𝑒𝑎𝑚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</m:sub>
                          </m:sSub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𝑎𝑙𝑖𝑣𝑒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𝑡𝑒𝑎𝑚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𝑀𝐴𝑋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24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bar>
                        <m:barPr>
                          <m:pos m:val="top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h𝑝</m:t>
                          </m:r>
                        </m:e>
                      </m:bar>
                      <m:d>
                        <m:d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𝑡𝑒𝑎𝑚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𝑀𝐼𝑁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𝑎𝑙𝑖𝑣𝑒</m:t>
                      </m:r>
                      <m:d>
                        <m:d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𝑡𝑒𝑎𝑚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𝑀𝐼𝑁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24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∙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𝑑𝑒𝑝𝑡h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</m:oMath>
                  </m:oMathPara>
                </a14:m>
                <a:endParaRPr lang="it-IT" sz="2400" b="0">
                  <a:ea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:endParaRPr lang="it-IT" sz="2800" b="1">
                  <a:ea typeface="Cambria Math"/>
                </a:endParaRPr>
              </a:p>
              <a:p>
                <a:pPr lvl="1">
                  <a:buBlip>
                    <a:blip r:embed="rId3"/>
                  </a:buBlip>
                </a:pPr>
                <a:r>
                  <a:rPr lang="it-IT">
                    <a:ea typeface="Cambria Math"/>
                  </a:rPr>
                  <a:t>Knowledge on Pokemon teams</a:t>
                </a:r>
              </a:p>
              <a:p>
                <a:pPr lvl="1">
                  <a:buBlip>
                    <a:blip r:embed="rId3"/>
                  </a:buBlip>
                </a:pPr>
                <a:r>
                  <a:rPr lang="it-IT">
                    <a:ea typeface="Cambria Math"/>
                  </a:rPr>
                  <a:t>Penalty </a:t>
                </a:r>
                <a:r>
                  <a:rPr lang="it-IT" err="1">
                    <a:ea typeface="Cambria Math"/>
                  </a:rPr>
                  <a:t>term</a:t>
                </a:r>
                <a:r>
                  <a:rPr lang="it-IT">
                    <a:ea typeface="Cambria Math"/>
                  </a:rPr>
                  <a:t> on </a:t>
                </a:r>
                <a:r>
                  <a:rPr lang="it-IT" err="1">
                    <a:ea typeface="Cambria Math"/>
                  </a:rPr>
                  <a:t>depth</a:t>
                </a:r>
                <a:r>
                  <a:rPr lang="it-IT">
                    <a:ea typeface="Cambria Math"/>
                  </a:rPr>
                  <a:t> </a:t>
                </a:r>
                <a:r>
                  <a:rPr lang="it-IT" b="1">
                    <a:ea typeface="Cambria Math"/>
                  </a:rPr>
                  <a:t>→</a:t>
                </a:r>
                <a:r>
                  <a:rPr lang="it-IT">
                    <a:ea typeface="Cambria Math"/>
                  </a:rPr>
                  <a:t> </a:t>
                </a:r>
                <a:r>
                  <a:rPr lang="it-IT" err="1">
                    <a:ea typeface="Cambria Math"/>
                  </a:rPr>
                  <a:t>enhance</a:t>
                </a:r>
                <a:r>
                  <a:rPr lang="it-IT">
                    <a:ea typeface="Cambria Math"/>
                  </a:rPr>
                  <a:t> </a:t>
                </a:r>
                <a:r>
                  <a:rPr lang="it-IT" err="1">
                    <a:ea typeface="Cambria Math"/>
                  </a:rPr>
                  <a:t>exploration</a:t>
                </a:r>
                <a:endParaRPr lang="it-IT">
                  <a:ea typeface="Cambria Math"/>
                </a:endParaRPr>
              </a:p>
              <a:p>
                <a:pPr lvl="1">
                  <a:buBlip>
                    <a:blip r:embed="rId3"/>
                  </a:buBlip>
                </a:pPr>
                <a:r>
                  <a:rPr lang="it-IT">
                    <a:ea typeface="Cambria Math"/>
                  </a:rPr>
                  <a:t>Random </a:t>
                </a:r>
                <a:r>
                  <a:rPr lang="it-IT" err="1">
                    <a:ea typeface="Cambria Math"/>
                  </a:rPr>
                  <a:t>search</a:t>
                </a:r>
                <a:r>
                  <a:rPr lang="it-IT">
                    <a:ea typeface="Cambria Math"/>
                  </a:rPr>
                  <a:t> on weights</a:t>
                </a:r>
              </a:p>
              <a:p>
                <a:pPr lvl="1">
                  <a:buBlip>
                    <a:blip r:embed="rId3"/>
                  </a:buBlip>
                </a:pPr>
                <a:r>
                  <a:rPr lang="it-IT" err="1">
                    <a:ea typeface="Cambria Math"/>
                  </a:rPr>
                  <a:t>Assessed</a:t>
                </a:r>
                <a:r>
                  <a:rPr lang="it-IT">
                    <a:ea typeface="Cambria Math"/>
                  </a:rPr>
                  <a:t> on the </a:t>
                </a:r>
                <a:r>
                  <a:rPr lang="it-IT" err="1">
                    <a:ea typeface="Cambria Math"/>
                  </a:rPr>
                  <a:t>percentage</a:t>
                </a:r>
                <a:r>
                  <a:rPr lang="it-IT">
                    <a:ea typeface="Cambria Math"/>
                  </a:rPr>
                  <a:t> of </a:t>
                </a:r>
                <a:r>
                  <a:rPr lang="it-IT" err="1">
                    <a:ea typeface="Cambria Math"/>
                  </a:rPr>
                  <a:t>wins</a:t>
                </a:r>
                <a:r>
                  <a:rPr lang="it-IT">
                    <a:ea typeface="Cambria Math"/>
                  </a:rPr>
                  <a:t> </a:t>
                </a:r>
                <a:r>
                  <a:rPr lang="it-IT" err="1">
                    <a:ea typeface="Cambria Math"/>
                  </a:rPr>
                  <a:t>achieved</a:t>
                </a:r>
                <a:r>
                  <a:rPr lang="it-IT">
                    <a:ea typeface="Cambria Math"/>
                  </a:rPr>
                  <a:t> </a:t>
                </a:r>
                <a:r>
                  <a:rPr lang="it-IT" err="1">
                    <a:ea typeface="Cambria Math"/>
                  </a:rPr>
                  <a:t>against</a:t>
                </a:r>
                <a:r>
                  <a:rPr lang="it-IT">
                    <a:ea typeface="Cambria Math"/>
                  </a:rPr>
                  <a:t> a baseline player</a:t>
                </a:r>
              </a:p>
              <a:p>
                <a:pPr marL="457200" lvl="1" indent="0" algn="ctr">
                  <a:buNone/>
                </a:pPr>
                <a:endParaRPr lang="it-IT"/>
              </a:p>
              <a:p>
                <a:pPr marL="457200" lvl="1" indent="0" algn="ctr">
                  <a:buNone/>
                </a:pPr>
                <a:endParaRPr lang="it-IT">
                  <a:ea typeface="Cambria Math"/>
                </a:endParaRP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7DC982B7-4879-3929-4320-8D02EEF10C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t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6234CB-2D44-8C3B-3CF9-BBD8A74E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847DC1-EFFD-42A7-82D2-097CFF1A2872}" type="datetime1">
              <a:rPr lang="it-IT" noProof="0" smtClean="0"/>
              <a:t>06/12/2022</a:t>
            </a:fld>
            <a:endParaRPr lang="it-IT" noProof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20730ED-E142-D3A8-40BA-D05074C5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F17AA1-1C04-EABF-8A1E-8B57A1C5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14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750416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7CE2AA-3927-7A47-4FD1-E97DC7CA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274CB4-4EAB-4AA3-8A11-8B1D565A8D58}" type="datetime1">
              <a:rPr lang="it-IT" noProof="0" smtClean="0"/>
              <a:t>06/12/2022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739FF4-4603-2B0E-60CD-B6518A7F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725437-4B84-BFF0-0581-D84AA95F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15</a:t>
            </a:fld>
            <a:endParaRPr lang="it-IT" noProof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C1D990BB-AA6F-921B-52A5-DC64616CC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8580" y="2834640"/>
            <a:ext cx="4434840" cy="1188720"/>
          </a:xfrm>
        </p:spPr>
        <p:txBody>
          <a:bodyPr>
            <a:normAutofit/>
          </a:bodyPr>
          <a:lstStyle/>
          <a:p>
            <a:r>
              <a:rPr lang="en-US" sz="600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23024119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7CA2C7C-1926-82C2-8C9D-1937D753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Results</a:t>
            </a:r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6234CB-2D44-8C3B-3CF9-BBD8A74E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847DC1-EFFD-42A7-82D2-097CFF1A2872}" type="datetime1">
              <a:rPr lang="it-IT" noProof="0" smtClean="0"/>
              <a:t>06/12/2022</a:t>
            </a:fld>
            <a:endParaRPr lang="it-IT" noProof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20730ED-E142-D3A8-40BA-D05074C5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F17AA1-1C04-EABF-8A1E-8B57A1C5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16</a:t>
            </a:fld>
            <a:endParaRPr lang="it-IT" noProof="0"/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DA96C310-E5B9-9960-11CC-28AB16A31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8738" y="2159613"/>
            <a:ext cx="5141384" cy="3858684"/>
          </a:xfrm>
        </p:spPr>
      </p:pic>
      <p:graphicFrame>
        <p:nvGraphicFramePr>
          <p:cNvPr id="11" name="Tabella 12">
            <a:extLst>
              <a:ext uri="{FF2B5EF4-FFF2-40B4-BE49-F238E27FC236}">
                <a16:creationId xmlns:a16="http://schemas.microsoft.com/office/drawing/2014/main" id="{421FCFB8-261B-7434-FBFF-840B995A9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807292"/>
              </p:ext>
            </p:extLst>
          </p:nvPr>
        </p:nvGraphicFramePr>
        <p:xfrm>
          <a:off x="4640826" y="339875"/>
          <a:ext cx="6782785" cy="15944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4168">
                  <a:extLst>
                    <a:ext uri="{9D8B030D-6E8A-4147-A177-3AD203B41FA5}">
                      <a16:colId xmlns:a16="http://schemas.microsoft.com/office/drawing/2014/main" val="1607219703"/>
                    </a:ext>
                  </a:extLst>
                </a:gridCol>
                <a:gridCol w="1514167">
                  <a:extLst>
                    <a:ext uri="{9D8B030D-6E8A-4147-A177-3AD203B41FA5}">
                      <a16:colId xmlns:a16="http://schemas.microsoft.com/office/drawing/2014/main" val="3643351255"/>
                    </a:ext>
                  </a:extLst>
                </a:gridCol>
                <a:gridCol w="1317523">
                  <a:extLst>
                    <a:ext uri="{9D8B030D-6E8A-4147-A177-3AD203B41FA5}">
                      <a16:colId xmlns:a16="http://schemas.microsoft.com/office/drawing/2014/main" val="413534343"/>
                    </a:ext>
                  </a:extLst>
                </a:gridCol>
                <a:gridCol w="1238864">
                  <a:extLst>
                    <a:ext uri="{9D8B030D-6E8A-4147-A177-3AD203B41FA5}">
                      <a16:colId xmlns:a16="http://schemas.microsoft.com/office/drawing/2014/main" val="414127087"/>
                    </a:ext>
                  </a:extLst>
                </a:gridCol>
                <a:gridCol w="1198063">
                  <a:extLst>
                    <a:ext uri="{9D8B030D-6E8A-4147-A177-3AD203B41FA5}">
                      <a16:colId xmlns:a16="http://schemas.microsoft.com/office/drawing/2014/main" val="3121450429"/>
                    </a:ext>
                  </a:extLst>
                </a:gridCol>
              </a:tblGrid>
              <a:tr h="358215">
                <a:tc>
                  <a:txBody>
                    <a:bodyPr/>
                    <a:lstStyle/>
                    <a:p>
                      <a:r>
                        <a:rPr lang="it-IT" sz="140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/>
                        <a:t>MaxBasePower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/>
                        <a:t>BestDamage</a:t>
                      </a:r>
                      <a:endParaRPr lang="it-IT" sz="1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/>
                        <a:t>RuleBased</a:t>
                      </a:r>
                      <a:endParaRPr lang="it-IT" sz="1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/>
                        <a:t>MiniMax</a:t>
                      </a:r>
                      <a:endParaRPr lang="it-IT" sz="140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599386"/>
                  </a:ext>
                </a:extLst>
              </a:tr>
              <a:tr h="3218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1" i="0" u="none" strike="noStrike" noProof="0">
                          <a:latin typeface="Century Gothic"/>
                        </a:rPr>
                        <a:t>MaxBasePower</a:t>
                      </a:r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/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/>
                        <a:t>0.104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/>
                        <a:t>0.084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/>
                        <a:t>0.114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074611"/>
                  </a:ext>
                </a:extLst>
              </a:tr>
              <a:tr h="270599">
                <a:tc>
                  <a:txBody>
                    <a:bodyPr/>
                    <a:lstStyle/>
                    <a:p>
                      <a:r>
                        <a:rPr lang="it-IT" sz="1400"/>
                        <a:t>BestDamage</a:t>
                      </a:r>
                      <a:endParaRPr lang="it-IT" sz="1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/>
                        <a:t>0.896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400" b="1" i="0" u="none" strike="noStrike" noProof="0">
                          <a:latin typeface="Century Gothic"/>
                        </a:rPr>
                        <a:t>—</a:t>
                      </a:r>
                      <a:endParaRPr lang="it-IT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/>
                        <a:t>0.398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/>
                        <a:t>0.452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478119"/>
                  </a:ext>
                </a:extLst>
              </a:tr>
              <a:tr h="270599">
                <a:tc>
                  <a:txBody>
                    <a:bodyPr/>
                    <a:lstStyle/>
                    <a:p>
                      <a:r>
                        <a:rPr lang="it-IT" sz="1400"/>
                        <a:t>RuleBased</a:t>
                      </a:r>
                      <a:endParaRPr lang="it-IT" sz="1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/>
                        <a:t>0.916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/>
                        <a:t>0.602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400" b="1" i="0" u="none" strike="noStrike" noProof="0">
                          <a:latin typeface="Century Gothic"/>
                        </a:rPr>
                        <a:t>—</a:t>
                      </a:r>
                      <a:endParaRPr lang="it-IT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/>
                        <a:t>0.571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321456"/>
                  </a:ext>
                </a:extLst>
              </a:tr>
              <a:tr h="270599">
                <a:tc>
                  <a:txBody>
                    <a:bodyPr/>
                    <a:lstStyle/>
                    <a:p>
                      <a:r>
                        <a:rPr lang="it-IT" sz="1400"/>
                        <a:t>MiniMax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/>
                        <a:t>0.886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/>
                        <a:t>0.548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/>
                        <a:t>0.429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400" b="1" i="0" u="none" strike="noStrike" noProof="0">
                          <a:latin typeface="Century Gothic"/>
                        </a:rPr>
                        <a:t>—</a:t>
                      </a:r>
                      <a:endParaRPr lang="it-IT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583031"/>
                  </a:ext>
                </a:extLst>
              </a:tr>
            </a:tbl>
          </a:graphicData>
        </a:graphic>
      </p:graphicFrame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6B1B653-6794-BDDA-57BE-49AE8A07EB66}"/>
              </a:ext>
            </a:extLst>
          </p:cNvPr>
          <p:cNvSpPr txBox="1"/>
          <p:nvPr/>
        </p:nvSpPr>
        <p:spPr>
          <a:xfrm>
            <a:off x="384336" y="2232047"/>
            <a:ext cx="5450416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it-IT" sz="2000" b="1">
                <a:ea typeface="+mn-lt"/>
                <a:cs typeface="+mn-lt"/>
              </a:rPr>
              <a:t>1000 </a:t>
            </a:r>
            <a:r>
              <a:rPr lang="it-IT" sz="2000" b="1" err="1">
                <a:ea typeface="+mn-lt"/>
                <a:cs typeface="+mn-lt"/>
              </a:rPr>
              <a:t>simulated</a:t>
            </a:r>
            <a:r>
              <a:rPr lang="it-IT" sz="2000" b="1">
                <a:ea typeface="+mn-lt"/>
                <a:cs typeface="+mn-lt"/>
              </a:rPr>
              <a:t> matches </a:t>
            </a:r>
            <a:r>
              <a:rPr lang="it-IT" sz="2000" err="1">
                <a:ea typeface="+mn-lt"/>
                <a:cs typeface="+mn-lt"/>
              </a:rPr>
              <a:t>between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our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bot’s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different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playstyles</a:t>
            </a:r>
            <a:r>
              <a:rPr lang="it-IT" sz="2000">
                <a:ea typeface="+mn-lt"/>
                <a:cs typeface="+mn-lt"/>
              </a:rPr>
              <a:t> to </a:t>
            </a:r>
            <a:r>
              <a:rPr lang="it-IT" sz="2000" err="1">
                <a:ea typeface="+mn-lt"/>
                <a:cs typeface="+mn-lt"/>
              </a:rPr>
              <a:t>assess</a:t>
            </a:r>
            <a:r>
              <a:rPr lang="it-IT" sz="2000">
                <a:ea typeface="+mn-lt"/>
                <a:cs typeface="+mn-lt"/>
              </a:rPr>
              <a:t> the </a:t>
            </a:r>
            <a:r>
              <a:rPr lang="it-IT" sz="2000" err="1">
                <a:ea typeface="+mn-lt"/>
                <a:cs typeface="+mn-lt"/>
              </a:rPr>
              <a:t>strength</a:t>
            </a:r>
            <a:r>
              <a:rPr lang="it-IT" sz="2000">
                <a:ea typeface="+mn-lt"/>
                <a:cs typeface="+mn-lt"/>
              </a:rPr>
              <a:t> of </a:t>
            </a:r>
            <a:r>
              <a:rPr lang="it-IT" sz="2000" err="1">
                <a:ea typeface="+mn-lt"/>
                <a:cs typeface="+mn-lt"/>
              </a:rPr>
              <a:t>each</a:t>
            </a:r>
            <a:r>
              <a:rPr lang="it-IT" sz="2000">
                <a:ea typeface="+mn-lt"/>
                <a:cs typeface="+mn-lt"/>
              </a:rPr>
              <a:t> one.</a:t>
            </a:r>
            <a:endParaRPr lang="it-IT" sz="2000" b="1">
              <a:ea typeface="+mn-lt"/>
              <a:cs typeface="+mn-lt"/>
            </a:endParaRPr>
          </a:p>
          <a:p>
            <a:pPr marL="342900" indent="-342900">
              <a:buBlip>
                <a:blip r:embed="rId3"/>
              </a:buBlip>
            </a:pPr>
            <a:r>
              <a:rPr lang="it-IT" sz="2000" b="1" err="1"/>
              <a:t>RuleBased</a:t>
            </a:r>
            <a:r>
              <a:rPr lang="it-IT" sz="2000" b="1"/>
              <a:t> </a:t>
            </a:r>
            <a:r>
              <a:rPr lang="it-IT" sz="2000"/>
              <a:t>and </a:t>
            </a:r>
            <a:r>
              <a:rPr lang="it-IT" sz="2000" b="1" err="1"/>
              <a:t>MiniMax</a:t>
            </a:r>
            <a:r>
              <a:rPr lang="it-IT" sz="2000"/>
              <a:t> are the </a:t>
            </a:r>
            <a:r>
              <a:rPr lang="it-IT" sz="2000" err="1"/>
              <a:t>strongest</a:t>
            </a:r>
            <a:r>
              <a:rPr lang="it-IT" sz="2000"/>
              <a:t> players </a:t>
            </a:r>
            <a:r>
              <a:rPr lang="it-IT" sz="2000" err="1"/>
              <a:t>as</a:t>
            </a:r>
            <a:r>
              <a:rPr lang="it-IT" sz="2000"/>
              <a:t> </a:t>
            </a:r>
            <a:r>
              <a:rPr lang="it-IT" sz="2000" err="1"/>
              <a:t>expected</a:t>
            </a:r>
            <a:r>
              <a:rPr lang="it-IT" sz="2000"/>
              <a:t>.</a:t>
            </a:r>
          </a:p>
          <a:p>
            <a:pPr marL="285750" indent="-285750">
              <a:buFont typeface="Arial"/>
              <a:buChar char="•"/>
            </a:pPr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ED20D7F-D3E7-A070-8CF1-7341545FC0B1}"/>
              </a:ext>
            </a:extLst>
          </p:cNvPr>
          <p:cNvSpPr txBox="1"/>
          <p:nvPr/>
        </p:nvSpPr>
        <p:spPr>
          <a:xfrm>
            <a:off x="367770" y="4255650"/>
            <a:ext cx="5466982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it-IT" sz="2000" err="1"/>
              <a:t>RuledBased</a:t>
            </a:r>
            <a:r>
              <a:rPr lang="it-IT" sz="2000"/>
              <a:t> and </a:t>
            </a:r>
            <a:r>
              <a:rPr lang="it-IT" sz="2000" err="1"/>
              <a:t>MiniMax</a:t>
            </a:r>
            <a:r>
              <a:rPr lang="it-IT" sz="2000"/>
              <a:t> </a:t>
            </a:r>
            <a:r>
              <a:rPr lang="it-IT" sz="2000" err="1"/>
              <a:t>played</a:t>
            </a:r>
            <a:r>
              <a:rPr lang="it-IT" sz="2000"/>
              <a:t> </a:t>
            </a:r>
            <a:r>
              <a:rPr lang="it-IT" sz="2000" err="1"/>
              <a:t>autonomously</a:t>
            </a:r>
            <a:r>
              <a:rPr lang="it-IT" sz="2000"/>
              <a:t> </a:t>
            </a:r>
            <a:r>
              <a:rPr lang="it-IT" sz="2000" err="1"/>
              <a:t>ladder</a:t>
            </a:r>
            <a:r>
              <a:rPr lang="it-IT" sz="2000"/>
              <a:t> (competitive) matches </a:t>
            </a:r>
            <a:r>
              <a:rPr lang="it-IT" sz="2000" b="1" err="1"/>
              <a:t>against</a:t>
            </a:r>
            <a:r>
              <a:rPr lang="it-IT" sz="2000" b="1"/>
              <a:t> </a:t>
            </a:r>
            <a:r>
              <a:rPr lang="it-IT" sz="2000" b="1" err="1"/>
              <a:t>humans</a:t>
            </a:r>
            <a:r>
              <a:rPr lang="it-IT" sz="2000"/>
              <a:t>.</a:t>
            </a:r>
          </a:p>
          <a:p>
            <a:pPr marL="342900" indent="-342900">
              <a:buBlip>
                <a:blip r:embed="rId3"/>
              </a:buBlip>
            </a:pPr>
            <a:r>
              <a:rPr lang="it-IT" sz="2000">
                <a:ea typeface="+mn-lt"/>
                <a:cs typeface="+mn-lt"/>
              </a:rPr>
              <a:t>The ELO score shows </a:t>
            </a:r>
            <a:r>
              <a:rPr lang="it-IT" sz="2000" err="1">
                <a:ea typeface="+mn-lt"/>
                <a:cs typeface="+mn-lt"/>
              </a:rPr>
              <a:t>how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robust</a:t>
            </a:r>
            <a:r>
              <a:rPr lang="it-IT" sz="2000">
                <a:ea typeface="+mn-lt"/>
                <a:cs typeface="+mn-lt"/>
              </a:rPr>
              <a:t> the bot </a:t>
            </a:r>
            <a:r>
              <a:rPr lang="it-IT" sz="2000" err="1">
                <a:ea typeface="+mn-lt"/>
                <a:cs typeface="+mn-lt"/>
              </a:rPr>
              <a:t>is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b="1" err="1">
                <a:ea typeface="+mn-lt"/>
                <a:cs typeface="+mn-lt"/>
              </a:rPr>
              <a:t>against</a:t>
            </a:r>
            <a:r>
              <a:rPr lang="it-IT" sz="2000" b="1">
                <a:ea typeface="+mn-lt"/>
                <a:cs typeface="+mn-lt"/>
              </a:rPr>
              <a:t> a human </a:t>
            </a:r>
            <a:r>
              <a:rPr lang="it-IT" sz="2000" b="1" err="1">
                <a:ea typeface="+mn-lt"/>
                <a:cs typeface="+mn-lt"/>
              </a:rPr>
              <a:t>opponent</a:t>
            </a:r>
            <a:r>
              <a:rPr lang="it-IT" sz="2000" b="1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194615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7CA2C7C-1926-82C2-8C9D-1937D753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Future work and </a:t>
            </a:r>
            <a:r>
              <a:rPr lang="it-IT" err="1"/>
              <a:t>improvements</a:t>
            </a:r>
            <a:endParaRPr lang="it-IT"/>
          </a:p>
        </p:txBody>
      </p:sp>
      <p:pic>
        <p:nvPicPr>
          <p:cNvPr id="10" name="Segnaposto contenuto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96FB508E-19A4-20A6-F22C-D0AE0D9C6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9416" y="1469071"/>
            <a:ext cx="5206335" cy="4419600"/>
          </a:xfr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6234CB-2D44-8C3B-3CF9-BBD8A74E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847DC1-EFFD-42A7-82D2-097CFF1A2872}" type="datetime1">
              <a:rPr lang="it-IT" noProof="0" smtClean="0"/>
              <a:t>06/12/2022</a:t>
            </a:fld>
            <a:endParaRPr lang="it-IT" noProof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20730ED-E142-D3A8-40BA-D05074C5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err="1"/>
              <a:t>PokeBOT</a:t>
            </a:r>
            <a:endParaRPr lang="it-IT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F17AA1-1C04-EABF-8A1E-8B57A1C5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17</a:t>
            </a:fld>
            <a:endParaRPr lang="it-IT" noProof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5DEEE79-0575-B311-AEA2-EC7D68BD34B7}"/>
              </a:ext>
            </a:extLst>
          </p:cNvPr>
          <p:cNvSpPr txBox="1"/>
          <p:nvPr/>
        </p:nvSpPr>
        <p:spPr>
          <a:xfrm>
            <a:off x="367146" y="1676378"/>
            <a:ext cx="69200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it-IT" sz="2000" b="1"/>
              <a:t>More rules</a:t>
            </a:r>
            <a:r>
              <a:rPr lang="it-IT" sz="2000"/>
              <a:t> for the </a:t>
            </a:r>
            <a:r>
              <a:rPr lang="it-IT" sz="2000" b="1" err="1"/>
              <a:t>damage</a:t>
            </a:r>
            <a:r>
              <a:rPr lang="it-IT" sz="2000" b="1"/>
              <a:t> and </a:t>
            </a:r>
            <a:r>
              <a:rPr lang="it-IT" sz="2000" b="1" err="1"/>
              <a:t>stats</a:t>
            </a:r>
            <a:r>
              <a:rPr lang="it-IT" sz="2000" b="1"/>
              <a:t> </a:t>
            </a:r>
            <a:r>
              <a:rPr lang="it-IT" sz="2000" b="1" err="1"/>
              <a:t>computation</a:t>
            </a:r>
            <a:r>
              <a:rPr lang="it-IT" sz="2000"/>
              <a:t>.</a:t>
            </a:r>
          </a:p>
          <a:p>
            <a:pPr marL="342900" indent="-342900">
              <a:buBlip>
                <a:blip r:embed="rId3"/>
              </a:buBlip>
            </a:pPr>
            <a:endParaRPr lang="it-IT" sz="2000"/>
          </a:p>
          <a:p>
            <a:pPr marL="342900" indent="-342900">
              <a:buBlip>
                <a:blip r:embed="rId3"/>
              </a:buBlip>
            </a:pPr>
            <a:r>
              <a:rPr lang="it-IT" sz="2000" err="1"/>
              <a:t>Implementation</a:t>
            </a:r>
            <a:r>
              <a:rPr lang="it-IT" sz="2000"/>
              <a:t> of </a:t>
            </a:r>
            <a:r>
              <a:rPr lang="it-IT" sz="2000" err="1"/>
              <a:t>all</a:t>
            </a:r>
            <a:r>
              <a:rPr lang="it-IT" sz="2000"/>
              <a:t> the </a:t>
            </a:r>
            <a:r>
              <a:rPr lang="it-IT" sz="2000" b="1" err="1"/>
              <a:t>changes</a:t>
            </a:r>
            <a:r>
              <a:rPr lang="it-IT" sz="2000" b="1"/>
              <a:t> coming from the new generation</a:t>
            </a:r>
            <a:r>
              <a:rPr lang="it-IT" sz="2000"/>
              <a:t>.</a:t>
            </a:r>
          </a:p>
          <a:p>
            <a:pPr marL="342900" indent="-342900">
              <a:buBlip>
                <a:blip r:embed="rId3"/>
              </a:buBlip>
            </a:pPr>
            <a:endParaRPr lang="it-IT" sz="2000"/>
          </a:p>
          <a:p>
            <a:pPr marL="342900" indent="-342900">
              <a:buBlip>
                <a:blip r:embed="rId3"/>
              </a:buBlip>
            </a:pPr>
            <a:r>
              <a:rPr lang="it-IT" sz="2000" b="1" err="1"/>
              <a:t>Improvements</a:t>
            </a:r>
            <a:r>
              <a:rPr lang="it-IT" sz="2000"/>
              <a:t> on the </a:t>
            </a:r>
            <a:r>
              <a:rPr lang="it-IT" sz="2000" b="1"/>
              <a:t>minimax player</a:t>
            </a:r>
            <a:r>
              <a:rPr lang="it-IT" sz="2000"/>
              <a:t> by </a:t>
            </a:r>
            <a:r>
              <a:rPr lang="it-IT" sz="2000" err="1"/>
              <a:t>taking</a:t>
            </a:r>
            <a:r>
              <a:rPr lang="it-IT" sz="2000"/>
              <a:t> </a:t>
            </a:r>
            <a:r>
              <a:rPr lang="it-IT" sz="2000" err="1"/>
              <a:t>into</a:t>
            </a:r>
            <a:r>
              <a:rPr lang="it-IT" sz="2000"/>
              <a:t> account the </a:t>
            </a:r>
            <a:r>
              <a:rPr lang="it-IT" sz="2000" b="1" err="1"/>
              <a:t>accuracy</a:t>
            </a:r>
            <a:r>
              <a:rPr lang="it-IT" sz="2000" b="1"/>
              <a:t> and </a:t>
            </a:r>
            <a:r>
              <a:rPr lang="it-IT" sz="2000" b="1" err="1"/>
              <a:t>secondary</a:t>
            </a:r>
            <a:r>
              <a:rPr lang="it-IT" sz="2000" b="1"/>
              <a:t> </a:t>
            </a:r>
            <a:r>
              <a:rPr lang="it-IT" sz="2000" b="1" err="1"/>
              <a:t>effects</a:t>
            </a:r>
            <a:r>
              <a:rPr lang="it-IT" sz="2000"/>
              <a:t> of </a:t>
            </a:r>
            <a:r>
              <a:rPr lang="it-IT" sz="2000" err="1"/>
              <a:t>each</a:t>
            </a:r>
            <a:r>
              <a:rPr lang="it-IT" sz="2000"/>
              <a:t> </a:t>
            </a:r>
            <a:r>
              <a:rPr lang="it-IT" sz="2000" err="1"/>
              <a:t>move</a:t>
            </a:r>
            <a:r>
              <a:rPr lang="it-IT" sz="2000"/>
              <a:t>.</a:t>
            </a:r>
          </a:p>
          <a:p>
            <a:pPr marL="342900" indent="-342900">
              <a:buBlip>
                <a:blip r:embed="rId3"/>
              </a:buBlip>
            </a:pPr>
            <a:endParaRPr lang="it-IT" sz="2000"/>
          </a:p>
          <a:p>
            <a:pPr marL="342900" indent="-342900">
              <a:buBlip>
                <a:blip r:embed="rId3"/>
              </a:buBlip>
            </a:pPr>
            <a:r>
              <a:rPr lang="it-IT" sz="2000" err="1"/>
              <a:t>Implementation</a:t>
            </a:r>
            <a:r>
              <a:rPr lang="it-IT" sz="2000"/>
              <a:t> of a </a:t>
            </a:r>
            <a:r>
              <a:rPr lang="it-IT" sz="2000" b="1" err="1"/>
              <a:t>reinforcement</a:t>
            </a:r>
            <a:r>
              <a:rPr lang="it-IT" sz="2000" b="1"/>
              <a:t> learning player</a:t>
            </a:r>
            <a:r>
              <a:rPr lang="it-IT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7020033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7CA2C7C-1926-82C2-8C9D-1937D753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Do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wanna</a:t>
            </a:r>
            <a:r>
              <a:rPr lang="it-IT"/>
              <a:t> be the </a:t>
            </a:r>
            <a:r>
              <a:rPr lang="it-IT" err="1"/>
              <a:t>very</a:t>
            </a:r>
            <a:r>
              <a:rPr lang="it-IT"/>
              <a:t> best?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BFFE3D81-936B-9BAD-C1A0-E9F33A37D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553"/>
            <a:ext cx="10515600" cy="1678447"/>
          </a:xfrm>
        </p:spPr>
        <p:txBody>
          <a:bodyPr/>
          <a:lstStyle/>
          <a:p>
            <a:pPr marL="0" indent="0" algn="ctr">
              <a:buNone/>
            </a:pPr>
            <a:r>
              <a:rPr lang="it-IT"/>
              <a:t>The </a:t>
            </a:r>
            <a:r>
              <a:rPr lang="it-IT" b="1"/>
              <a:t>bot </a:t>
            </a:r>
            <a:r>
              <a:rPr lang="it-IT" b="1" err="1"/>
              <a:t>is</a:t>
            </a:r>
            <a:r>
              <a:rPr lang="it-IT" b="1"/>
              <a:t> up for the challenge</a:t>
            </a:r>
            <a:r>
              <a:rPr lang="it-IT"/>
              <a:t>, </a:t>
            </a:r>
            <a:r>
              <a:rPr lang="it-IT" b="1"/>
              <a:t>follow the </a:t>
            </a:r>
            <a:r>
              <a:rPr lang="it-IT" b="1" err="1"/>
              <a:t>instructions</a:t>
            </a:r>
            <a:r>
              <a:rPr lang="it-IT" b="1"/>
              <a:t> </a:t>
            </a:r>
            <a:r>
              <a:rPr lang="it-IT"/>
              <a:t>on </a:t>
            </a:r>
            <a:r>
              <a:rPr lang="it-IT" err="1"/>
              <a:t>our</a:t>
            </a:r>
            <a:r>
              <a:rPr lang="it-IT"/>
              <a:t> </a:t>
            </a:r>
            <a:r>
              <a:rPr lang="it-IT" err="1"/>
              <a:t>github</a:t>
            </a:r>
            <a:r>
              <a:rPr lang="it-IT"/>
              <a:t> repo to </a:t>
            </a:r>
            <a:r>
              <a:rPr lang="it-IT" b="1"/>
              <a:t>test </a:t>
            </a:r>
            <a:r>
              <a:rPr lang="it-IT" b="1" err="1"/>
              <a:t>your</a:t>
            </a:r>
            <a:r>
              <a:rPr lang="it-IT" b="1"/>
              <a:t> </a:t>
            </a:r>
            <a:r>
              <a:rPr lang="it-IT" b="1" err="1"/>
              <a:t>pokémon</a:t>
            </a:r>
            <a:r>
              <a:rPr lang="it-IT" b="1"/>
              <a:t> </a:t>
            </a:r>
            <a:r>
              <a:rPr lang="it-IT" b="1" err="1"/>
              <a:t>battle</a:t>
            </a:r>
            <a:r>
              <a:rPr lang="it-IT" b="1"/>
              <a:t> </a:t>
            </a:r>
            <a:r>
              <a:rPr lang="it-IT" b="1" err="1"/>
              <a:t>ability</a:t>
            </a:r>
            <a:r>
              <a:rPr lang="it-IT"/>
              <a:t>.</a:t>
            </a:r>
          </a:p>
          <a:p>
            <a:pPr marL="0" indent="0" algn="ctr">
              <a:buNone/>
            </a:pPr>
            <a:r>
              <a:rPr lang="it-IT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https://github.com/nikodallanoce/PokeBOT</a:t>
            </a:r>
            <a:endParaRPr lang="it-IT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6234CB-2D44-8C3B-3CF9-BBD8A74E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847DC1-EFFD-42A7-82D2-097CFF1A2872}" type="datetime1">
              <a:rPr lang="it-IT" noProof="0" smtClean="0"/>
              <a:t>06/12/2022</a:t>
            </a:fld>
            <a:endParaRPr lang="it-IT" noProof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20730ED-E142-D3A8-40BA-D05074C5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F17AA1-1C04-EABF-8A1E-8B57A1C5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18</a:t>
            </a:fld>
            <a:endParaRPr lang="it-IT" noProof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D44CE877-39C3-A776-AAC7-3BFE1F06CF62}"/>
              </a:ext>
            </a:extLst>
          </p:cNvPr>
          <p:cNvSpPr txBox="1">
            <a:spLocks/>
          </p:cNvSpPr>
          <p:nvPr/>
        </p:nvSpPr>
        <p:spPr>
          <a:xfrm>
            <a:off x="1021463" y="4486547"/>
            <a:ext cx="8921859" cy="998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4000" b="1"/>
              <a:t>Are </a:t>
            </a:r>
            <a:r>
              <a:rPr lang="it-IT" sz="4000" b="1" err="1"/>
              <a:t>you</a:t>
            </a:r>
            <a:r>
              <a:rPr lang="it-IT" sz="4000" b="1"/>
              <a:t> ready for a </a:t>
            </a:r>
            <a:r>
              <a:rPr lang="it-IT" sz="4000" b="1" err="1"/>
              <a:t>little</a:t>
            </a:r>
            <a:r>
              <a:rPr lang="it-IT" sz="4000" b="1"/>
              <a:t> demo?</a:t>
            </a:r>
          </a:p>
        </p:txBody>
      </p:sp>
      <p:pic>
        <p:nvPicPr>
          <p:cNvPr id="2052" name="Picture 4" descr="Fashion Week - Leek Duck | Pokémon GO News and Resources">
            <a:extLst>
              <a:ext uri="{FF2B5EF4-FFF2-40B4-BE49-F238E27FC236}">
                <a16:creationId xmlns:a16="http://schemas.microsoft.com/office/drawing/2014/main" id="{6576C849-E97C-66E4-AC26-91CF8288A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427" y="3769988"/>
            <a:ext cx="2245373" cy="224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108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7CA2C7C-1926-82C2-8C9D-1937D753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References</a:t>
            </a:r>
            <a:endParaRPr lang="it-IT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DF4DC243-2EF0-01A9-718F-66CD97ADE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b="1" err="1"/>
              <a:t>Main</a:t>
            </a:r>
            <a:r>
              <a:rPr lang="it-IT" b="1"/>
              <a:t> paper </a:t>
            </a:r>
            <a:r>
              <a:rPr lang="it-IT" err="1"/>
              <a:t>about</a:t>
            </a:r>
            <a:r>
              <a:rPr lang="it-IT"/>
              <a:t> </a:t>
            </a:r>
            <a:r>
              <a:rPr lang="it-IT" err="1"/>
              <a:t>pokémon</a:t>
            </a:r>
            <a:r>
              <a:rPr lang="it-IT"/>
              <a:t> </a:t>
            </a:r>
            <a:r>
              <a:rPr lang="it-IT" err="1"/>
              <a:t>battles</a:t>
            </a:r>
            <a:r>
              <a:rPr lang="it-IT"/>
              <a:t>:</a:t>
            </a:r>
          </a:p>
          <a:p>
            <a:pPr>
              <a:buBlip>
                <a:blip r:embed="rId2"/>
              </a:buBlip>
            </a:pPr>
            <a:r>
              <a:rPr lang="en-GB"/>
              <a:t>S. Lee and J. </a:t>
            </a:r>
            <a:r>
              <a:rPr lang="en-GB" err="1"/>
              <a:t>Togelius</a:t>
            </a:r>
            <a:r>
              <a:rPr lang="en-GB"/>
              <a:t>, "Showdown AI competition," 2017 IEEE Conference on Computational Intelligence and Games (CIG), 2017, pp. 191-198, </a:t>
            </a:r>
            <a:r>
              <a:rPr lang="en-GB" err="1"/>
              <a:t>doi</a:t>
            </a:r>
            <a:r>
              <a:rPr lang="en-GB"/>
              <a:t>: 10.1109/CIG.2017.8080435. </a:t>
            </a:r>
            <a:r>
              <a:rPr lang="en-GB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Showdown AI competition | IEEE Conference Publication | IEEE Xplore</a:t>
            </a:r>
            <a:endParaRPr lang="it-IT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it-IT"/>
          </a:p>
          <a:p>
            <a:pPr marL="0" indent="0">
              <a:buNone/>
            </a:pPr>
            <a:r>
              <a:rPr lang="it-IT"/>
              <a:t>Some </a:t>
            </a:r>
            <a:r>
              <a:rPr lang="it-IT" b="1"/>
              <a:t>cool </a:t>
            </a:r>
            <a:r>
              <a:rPr lang="it-IT" b="1" err="1"/>
              <a:t>implementations</a:t>
            </a:r>
            <a:r>
              <a:rPr lang="it-IT"/>
              <a:t>:</a:t>
            </a:r>
          </a:p>
          <a:p>
            <a:pPr>
              <a:buBlip>
                <a:blip r:embed="rId2"/>
              </a:buBlip>
            </a:pPr>
            <a:r>
              <a:rPr lang="it-IT">
                <a:solidFill>
                  <a:schemeClr val="bg2">
                    <a:lumMod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https://github.com/pmariglia/showdown</a:t>
            </a:r>
            <a:endParaRPr lang="it-IT">
              <a:solidFill>
                <a:schemeClr val="bg2">
                  <a:lumMod val="25000"/>
                </a:schemeClr>
              </a:solidFill>
            </a:endParaRPr>
          </a:p>
          <a:p>
            <a:pPr>
              <a:buBlip>
                <a:blip r:embed="rId2"/>
              </a:buBlip>
            </a:pPr>
            <a:r>
              <a:rPr lang="en-GB" err="1">
                <a:solidFill>
                  <a:schemeClr val="bg2">
                    <a:lumMod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RemptonGames</a:t>
            </a:r>
            <a:r>
              <a:rPr lang="en-GB">
                <a:solidFill>
                  <a:schemeClr val="bg2">
                    <a:lumMod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GB" err="1">
                <a:solidFill>
                  <a:schemeClr val="bg2">
                    <a:lumMod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Pokemon</a:t>
            </a:r>
            <a:r>
              <a:rPr lang="en-GB">
                <a:solidFill>
                  <a:schemeClr val="bg2">
                    <a:lumMod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-Showdown-Agent (github.com)</a:t>
            </a:r>
            <a:endParaRPr lang="en-GB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 b="1"/>
              <a:t>Main library</a:t>
            </a:r>
            <a:r>
              <a:rPr lang="en-GB"/>
              <a:t>:</a:t>
            </a:r>
          </a:p>
          <a:p>
            <a:pPr>
              <a:buBlip>
                <a:blip r:embed="rId2"/>
              </a:buBlip>
            </a:pPr>
            <a:r>
              <a:rPr lang="it-IT">
                <a:solidFill>
                  <a:schemeClr val="tx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https://github.com/hsahovic/poke-env</a:t>
            </a:r>
            <a:endParaRPr lang="it-IT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6234CB-2D44-8C3B-3CF9-BBD8A74E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847DC1-EFFD-42A7-82D2-097CFF1A2872}" type="datetime1">
              <a:rPr lang="it-IT" noProof="0" smtClean="0"/>
              <a:t>06/12/2022</a:t>
            </a:fld>
            <a:endParaRPr lang="it-IT" noProof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20730ED-E142-D3A8-40BA-D05074C5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F17AA1-1C04-EABF-8A1E-8B57A1C5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19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88326705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7CA2C7C-1926-82C2-8C9D-1937D753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Environment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DF4DC243-2EF0-01A9-718F-66CD97ADE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553"/>
            <a:ext cx="10515600" cy="46057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it-IT" sz="2000" b="1" dirty="0" err="1"/>
              <a:t>Partially</a:t>
            </a:r>
            <a:r>
              <a:rPr lang="it-IT" sz="2000" b="1" dirty="0"/>
              <a:t> </a:t>
            </a:r>
            <a:r>
              <a:rPr lang="en-US" sz="2000" b="1" dirty="0"/>
              <a:t>observable</a:t>
            </a:r>
            <a:r>
              <a:rPr lang="it-IT" sz="2000" dirty="0"/>
              <a:t>, the bot </a:t>
            </a:r>
            <a:r>
              <a:rPr lang="it-IT" sz="2000" dirty="0" err="1"/>
              <a:t>doesn’t</a:t>
            </a:r>
            <a:r>
              <a:rPr lang="it-IT" sz="2000" dirty="0"/>
              <a:t> know </a:t>
            </a:r>
            <a:r>
              <a:rPr lang="it-IT" sz="2000" dirty="0" err="1"/>
              <a:t>all</a:t>
            </a:r>
            <a:r>
              <a:rPr lang="it-IT" sz="2000" dirty="0"/>
              <a:t> the items, </a:t>
            </a:r>
            <a:r>
              <a:rPr lang="it-IT" sz="2000" dirty="0" err="1"/>
              <a:t>stats</a:t>
            </a:r>
            <a:r>
              <a:rPr lang="it-IT" sz="2000" dirty="0"/>
              <a:t>, </a:t>
            </a:r>
            <a:r>
              <a:rPr lang="it-IT" sz="2000" dirty="0" err="1"/>
              <a:t>moves</a:t>
            </a:r>
            <a:r>
              <a:rPr lang="it-IT" sz="2000" dirty="0"/>
              <a:t> or </a:t>
            </a:r>
            <a:r>
              <a:rPr lang="it-IT" sz="2000" dirty="0" err="1"/>
              <a:t>pokémon</a:t>
            </a:r>
            <a:r>
              <a:rPr lang="it-IT" sz="2000" dirty="0"/>
              <a:t> of the </a:t>
            </a:r>
            <a:r>
              <a:rPr lang="it-IT" sz="2000" dirty="0" err="1"/>
              <a:t>opponent</a:t>
            </a:r>
            <a:r>
              <a:rPr lang="it-IT" sz="2000" dirty="0"/>
              <a:t>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it-IT" sz="2000" b="1" dirty="0" err="1"/>
              <a:t>Partially</a:t>
            </a:r>
            <a:r>
              <a:rPr lang="it-IT" sz="2000" b="1" dirty="0"/>
              <a:t> </a:t>
            </a:r>
            <a:r>
              <a:rPr lang="en-US" sz="2000" b="1" dirty="0"/>
              <a:t>deterministic</a:t>
            </a:r>
            <a:r>
              <a:rPr lang="it-IT" sz="2000" dirty="0"/>
              <a:t>, </a:t>
            </a:r>
            <a:r>
              <a:rPr lang="it-IT" sz="2000" dirty="0" err="1"/>
              <a:t>moves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an </a:t>
            </a:r>
            <a:r>
              <a:rPr lang="it-IT" sz="2000" dirty="0" err="1"/>
              <a:t>accuracy</a:t>
            </a:r>
            <a:r>
              <a:rPr lang="it-IT" sz="2000" dirty="0"/>
              <a:t>, </a:t>
            </a:r>
            <a:r>
              <a:rPr lang="it-IT" sz="2000" dirty="0" err="1"/>
              <a:t>therefore</a:t>
            </a:r>
            <a:r>
              <a:rPr lang="it-IT" sz="2000" dirty="0"/>
              <a:t> </a:t>
            </a:r>
            <a:r>
              <a:rPr lang="it-IT" sz="2000" dirty="0" err="1"/>
              <a:t>they</a:t>
            </a:r>
            <a:r>
              <a:rPr lang="it-IT" sz="2000" dirty="0"/>
              <a:t> can </a:t>
            </a:r>
            <a:r>
              <a:rPr lang="it-IT" sz="2000" dirty="0" err="1"/>
              <a:t>fail</a:t>
            </a:r>
            <a:r>
              <a:rPr lang="it-IT" sz="2000" dirty="0"/>
              <a:t>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it-IT" sz="2000" b="1" dirty="0"/>
              <a:t>Not </a:t>
            </a:r>
            <a:r>
              <a:rPr lang="it-IT" sz="2000" b="1" dirty="0" err="1"/>
              <a:t>episodic</a:t>
            </a:r>
            <a:r>
              <a:rPr lang="it-IT" sz="2000" b="1" dirty="0"/>
              <a:t> (</a:t>
            </a:r>
            <a:r>
              <a:rPr lang="it-IT" sz="2000" b="1" dirty="0" err="1"/>
              <a:t>sequential</a:t>
            </a:r>
            <a:r>
              <a:rPr lang="it-IT" sz="2000" b="1" dirty="0"/>
              <a:t>)</a:t>
            </a:r>
            <a:r>
              <a:rPr lang="it-IT" sz="2000" dirty="0"/>
              <a:t>, the </a:t>
            </a:r>
            <a:r>
              <a:rPr lang="it-IT" sz="2000" dirty="0" err="1"/>
              <a:t>current</a:t>
            </a:r>
            <a:r>
              <a:rPr lang="it-IT" sz="2000" dirty="0"/>
              <a:t> </a:t>
            </a:r>
            <a:r>
              <a:rPr lang="it-IT" sz="2000" dirty="0" err="1"/>
              <a:t>choice</a:t>
            </a:r>
            <a:r>
              <a:rPr lang="it-IT" sz="2000" dirty="0"/>
              <a:t> of </a:t>
            </a:r>
            <a:r>
              <a:rPr lang="it-IT" sz="2000" dirty="0" err="1"/>
              <a:t>move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</a:t>
            </a:r>
            <a:r>
              <a:rPr lang="it-IT" sz="2000" dirty="0" err="1"/>
              <a:t>affect</a:t>
            </a:r>
            <a:r>
              <a:rPr lang="it-IT" sz="2000" dirty="0"/>
              <a:t> future actions.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it-IT" sz="2000" b="1" dirty="0" err="1"/>
              <a:t>Static</a:t>
            </a:r>
            <a:r>
              <a:rPr lang="it-IT" sz="2000" dirty="0"/>
              <a:t>, the </a:t>
            </a:r>
            <a:r>
              <a:rPr lang="it-IT" sz="2000" dirty="0" err="1"/>
              <a:t>environment</a:t>
            </a:r>
            <a:r>
              <a:rPr lang="it-IT" sz="2000" dirty="0"/>
              <a:t> </a:t>
            </a:r>
            <a:r>
              <a:rPr lang="it-IT" sz="2000" dirty="0" err="1"/>
              <a:t>doesn’t</a:t>
            </a:r>
            <a:r>
              <a:rPr lang="it-IT" sz="2000" dirty="0"/>
              <a:t> </a:t>
            </a:r>
            <a:r>
              <a:rPr lang="it-IT" sz="2000" dirty="0" err="1"/>
              <a:t>change</a:t>
            </a:r>
            <a:r>
              <a:rPr lang="it-IT" sz="2000" dirty="0"/>
              <a:t> </a:t>
            </a:r>
            <a:r>
              <a:rPr lang="it-IT" sz="2000" dirty="0" err="1"/>
              <a:t>while</a:t>
            </a:r>
            <a:r>
              <a:rPr lang="it-IT" sz="2000" dirty="0"/>
              <a:t> the agent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choosing</a:t>
            </a:r>
            <a:r>
              <a:rPr lang="it-IT" sz="2000" dirty="0"/>
              <a:t> a </a:t>
            </a:r>
            <a:r>
              <a:rPr lang="en-US" sz="2000" dirty="0"/>
              <a:t>move</a:t>
            </a:r>
            <a:r>
              <a:rPr lang="it-IT" sz="2000" dirty="0"/>
              <a:t>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it-IT" sz="2000" b="1" dirty="0"/>
              <a:t>Discrete</a:t>
            </a:r>
            <a:r>
              <a:rPr lang="it-IT" sz="2000" dirty="0"/>
              <a:t>, the actions an agent can take are </a:t>
            </a:r>
            <a:r>
              <a:rPr lang="it-IT" sz="2000" dirty="0" err="1"/>
              <a:t>distinct</a:t>
            </a:r>
            <a:r>
              <a:rPr lang="it-IT" sz="2000" dirty="0"/>
              <a:t> and limited.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it-IT" sz="2000" b="1" dirty="0"/>
              <a:t>Multi-agent</a:t>
            </a:r>
            <a:r>
              <a:rPr lang="it-IT" sz="2000" dirty="0"/>
              <a:t>, </a:t>
            </a:r>
            <a:r>
              <a:rPr lang="it-IT" sz="2000" dirty="0" err="1"/>
              <a:t>battles</a:t>
            </a:r>
            <a:r>
              <a:rPr lang="it-IT" sz="2000" dirty="0"/>
              <a:t> can involve from </a:t>
            </a:r>
            <a:r>
              <a:rPr lang="it-IT" sz="2000" dirty="0" err="1"/>
              <a:t>two</a:t>
            </a:r>
            <a:r>
              <a:rPr lang="it-IT" sz="2000" dirty="0"/>
              <a:t> (</a:t>
            </a:r>
            <a:r>
              <a:rPr lang="it-IT" sz="2000" dirty="0" err="1"/>
              <a:t>our</a:t>
            </a:r>
            <a:r>
              <a:rPr lang="it-IT" sz="2000" dirty="0"/>
              <a:t> case) to </a:t>
            </a:r>
            <a:r>
              <a:rPr lang="it-IT" sz="2000" dirty="0" err="1"/>
              <a:t>four</a:t>
            </a:r>
            <a:r>
              <a:rPr lang="it-IT" sz="2000" dirty="0"/>
              <a:t> players.</a:t>
            </a:r>
          </a:p>
          <a:p>
            <a:endParaRPr lang="it-IT" sz="200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6234CB-2D44-8C3B-3CF9-BBD8A74E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847DC1-EFFD-42A7-82D2-097CFF1A2872}" type="datetime1">
              <a:rPr lang="it-IT" noProof="0" smtClean="0"/>
              <a:t>06/12/2022</a:t>
            </a:fld>
            <a:endParaRPr lang="it-IT" noProof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20730ED-E142-D3A8-40BA-D05074C5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PokeBOT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F17AA1-1C04-EABF-8A1E-8B57A1C5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02397570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7CA2C7C-1926-82C2-8C9D-1937D753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Development: an </a:t>
            </a:r>
            <a:r>
              <a:rPr lang="it-IT" err="1"/>
              <a:t>evolution’s</a:t>
            </a:r>
            <a:r>
              <a:rPr lang="it-IT"/>
              <a:t> tale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DF4DC243-2EF0-01A9-718F-66CD97ADE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553"/>
            <a:ext cx="10515600" cy="936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/>
              <a:t>Just like </a:t>
            </a:r>
            <a:r>
              <a:rPr lang="it-IT" sz="2400" b="1" err="1"/>
              <a:t>pokémon</a:t>
            </a:r>
            <a:r>
              <a:rPr lang="it-IT" sz="2400" b="1"/>
              <a:t> evolve </a:t>
            </a:r>
            <a:r>
              <a:rPr lang="it-IT" sz="2400" b="1" err="1"/>
              <a:t>upon</a:t>
            </a:r>
            <a:r>
              <a:rPr lang="it-IT" sz="2400" b="1"/>
              <a:t> </a:t>
            </a:r>
            <a:r>
              <a:rPr lang="it-IT" sz="2400" b="1" err="1"/>
              <a:t>reaching</a:t>
            </a:r>
            <a:r>
              <a:rPr lang="it-IT" sz="2400" b="1"/>
              <a:t> </a:t>
            </a:r>
            <a:r>
              <a:rPr lang="it-IT" sz="2400" b="1" err="1"/>
              <a:t>certain</a:t>
            </a:r>
            <a:r>
              <a:rPr lang="it-IT" sz="2400" b="1"/>
              <a:t> </a:t>
            </a:r>
            <a:r>
              <a:rPr lang="it-IT" sz="2400" b="1" err="1"/>
              <a:t>conditions</a:t>
            </a:r>
            <a:r>
              <a:rPr lang="it-IT" sz="2400"/>
              <a:t>, </a:t>
            </a:r>
            <a:r>
              <a:rPr lang="it-IT" sz="2400" err="1"/>
              <a:t>we</a:t>
            </a:r>
            <a:r>
              <a:rPr lang="it-IT" sz="2400"/>
              <a:t> </a:t>
            </a:r>
            <a:r>
              <a:rPr lang="it-IT" sz="2400" err="1"/>
              <a:t>applied</a:t>
            </a:r>
            <a:r>
              <a:rPr lang="it-IT" sz="2400"/>
              <a:t> the </a:t>
            </a:r>
            <a:r>
              <a:rPr lang="it-IT" sz="2400" b="1" err="1"/>
              <a:t>same</a:t>
            </a:r>
            <a:r>
              <a:rPr lang="it-IT" sz="2400" b="1"/>
              <a:t> </a:t>
            </a:r>
            <a:r>
              <a:rPr lang="it-IT" sz="2400" b="1" err="1"/>
              <a:t>approach</a:t>
            </a:r>
            <a:r>
              <a:rPr lang="it-IT" sz="2400" b="1"/>
              <a:t> for </a:t>
            </a:r>
            <a:r>
              <a:rPr lang="it-IT" sz="2400" b="1" err="1"/>
              <a:t>our</a:t>
            </a:r>
            <a:r>
              <a:rPr lang="it-IT" sz="2400" b="1"/>
              <a:t> bot</a:t>
            </a:r>
            <a:r>
              <a:rPr lang="it-IT" sz="2400"/>
              <a:t>.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6234CB-2D44-8C3B-3CF9-BBD8A74E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847DC1-EFFD-42A7-82D2-097CFF1A2872}" type="datetime1">
              <a:rPr lang="it-IT" noProof="0" smtClean="0"/>
              <a:t>06/12/2022</a:t>
            </a:fld>
            <a:endParaRPr lang="it-IT" noProof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20730ED-E142-D3A8-40BA-D05074C5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F17AA1-1C04-EABF-8A1E-8B57A1C5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3</a:t>
            </a:fld>
            <a:endParaRPr lang="it-IT" noProof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5931B70-F518-6FEC-8259-8EC0E7DB293D}"/>
              </a:ext>
            </a:extLst>
          </p:cNvPr>
          <p:cNvSpPr txBox="1"/>
          <p:nvPr/>
        </p:nvSpPr>
        <p:spPr>
          <a:xfrm>
            <a:off x="838200" y="3124355"/>
            <a:ext cx="2016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chemeClr val="tx2"/>
                </a:solidFill>
              </a:rPr>
              <a:t>Max Base Power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74CE87E-67F0-3498-55AC-F5B17E317D75}"/>
              </a:ext>
            </a:extLst>
          </p:cNvPr>
          <p:cNvSpPr txBox="1"/>
          <p:nvPr/>
        </p:nvSpPr>
        <p:spPr>
          <a:xfrm>
            <a:off x="3607978" y="3124355"/>
            <a:ext cx="2016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chemeClr val="tx2"/>
                </a:solidFill>
              </a:rPr>
              <a:t>Best </a:t>
            </a:r>
            <a:r>
              <a:rPr lang="it-IT" b="1" err="1">
                <a:solidFill>
                  <a:schemeClr val="tx2"/>
                </a:solidFill>
              </a:rPr>
              <a:t>Damage</a:t>
            </a:r>
            <a:endParaRPr lang="it-IT" b="1">
              <a:solidFill>
                <a:schemeClr val="tx2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1095E56-0483-777C-5922-9061689A1E1B}"/>
              </a:ext>
            </a:extLst>
          </p:cNvPr>
          <p:cNvSpPr txBox="1"/>
          <p:nvPr/>
        </p:nvSpPr>
        <p:spPr>
          <a:xfrm>
            <a:off x="6567055" y="3124355"/>
            <a:ext cx="2016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chemeClr val="tx2"/>
                </a:solidFill>
              </a:rPr>
              <a:t>Rule-</a:t>
            </a:r>
            <a:r>
              <a:rPr lang="it-IT" b="1" err="1">
                <a:solidFill>
                  <a:schemeClr val="tx2"/>
                </a:solidFill>
              </a:rPr>
              <a:t>based</a:t>
            </a:r>
            <a:endParaRPr lang="it-IT" b="1">
              <a:solidFill>
                <a:schemeClr val="tx2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21905A9-F048-5CD6-DB11-C03CF42A207B}"/>
              </a:ext>
            </a:extLst>
          </p:cNvPr>
          <p:cNvSpPr txBox="1"/>
          <p:nvPr/>
        </p:nvSpPr>
        <p:spPr>
          <a:xfrm>
            <a:off x="9336833" y="3124355"/>
            <a:ext cx="2016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err="1">
                <a:solidFill>
                  <a:schemeClr val="tx2"/>
                </a:solidFill>
              </a:rPr>
              <a:t>MiniMax</a:t>
            </a:r>
            <a:endParaRPr lang="it-IT" b="1">
              <a:solidFill>
                <a:schemeClr val="tx2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B0A84C4-C2D7-7B1B-D88F-AD596176D2C5}"/>
              </a:ext>
            </a:extLst>
          </p:cNvPr>
          <p:cNvSpPr txBox="1"/>
          <p:nvPr/>
        </p:nvSpPr>
        <p:spPr>
          <a:xfrm>
            <a:off x="838200" y="3601616"/>
            <a:ext cx="20169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err="1"/>
              <a:t>Only</a:t>
            </a:r>
            <a:r>
              <a:rPr lang="it-IT" sz="1400"/>
              <a:t> </a:t>
            </a:r>
            <a:r>
              <a:rPr lang="it-IT" sz="1400" err="1"/>
              <a:t>considers</a:t>
            </a:r>
            <a:r>
              <a:rPr lang="it-IT" sz="1400"/>
              <a:t> the base power (</a:t>
            </a:r>
            <a:r>
              <a:rPr lang="it-IT" sz="1400" err="1"/>
              <a:t>not</a:t>
            </a:r>
            <a:r>
              <a:rPr lang="it-IT" sz="1400"/>
              <a:t> </a:t>
            </a:r>
            <a:r>
              <a:rPr lang="it-IT" sz="1400" err="1"/>
              <a:t>damage</a:t>
            </a:r>
            <a:r>
              <a:rPr lang="it-IT" sz="1400"/>
              <a:t>) of the </a:t>
            </a:r>
            <a:r>
              <a:rPr lang="it-IT" sz="1400" err="1"/>
              <a:t>moves</a:t>
            </a:r>
            <a:endParaRPr lang="it-IT" sz="140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DEDEFA2-12C2-8DDA-D181-C628007103C5}"/>
              </a:ext>
            </a:extLst>
          </p:cNvPr>
          <p:cNvSpPr txBox="1"/>
          <p:nvPr/>
        </p:nvSpPr>
        <p:spPr>
          <a:xfrm>
            <a:off x="3632720" y="3601615"/>
            <a:ext cx="20169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err="1"/>
              <a:t>Actual</a:t>
            </a:r>
            <a:r>
              <a:rPr lang="it-IT" sz="1400"/>
              <a:t> </a:t>
            </a:r>
            <a:r>
              <a:rPr lang="it-IT" sz="1400" err="1"/>
              <a:t>damage</a:t>
            </a:r>
            <a:r>
              <a:rPr lang="it-IT" sz="1400"/>
              <a:t> and </a:t>
            </a:r>
            <a:r>
              <a:rPr lang="it-IT" sz="1400" err="1"/>
              <a:t>stats</a:t>
            </a:r>
            <a:r>
              <a:rPr lang="it-IT" sz="1400"/>
              <a:t> </a:t>
            </a:r>
            <a:r>
              <a:rPr lang="it-IT" sz="1400" err="1"/>
              <a:t>computation</a:t>
            </a:r>
            <a:r>
              <a:rPr lang="it-IT" sz="1400"/>
              <a:t>, </a:t>
            </a:r>
            <a:r>
              <a:rPr lang="it-IT" sz="1400" err="1"/>
              <a:t>implementation</a:t>
            </a:r>
            <a:r>
              <a:rPr lang="it-IT" sz="1400"/>
              <a:t> of switches</a:t>
            </a:r>
          </a:p>
        </p:txBody>
      </p:sp>
      <p:pic>
        <p:nvPicPr>
          <p:cNvPr id="16" name="Elemento grafico 15" descr="Freccia a destra con riempimento a tinta unita">
            <a:extLst>
              <a:ext uri="{FF2B5EF4-FFF2-40B4-BE49-F238E27FC236}">
                <a16:creationId xmlns:a16="http://schemas.microsoft.com/office/drawing/2014/main" id="{400F15B5-87F3-4757-1FBA-C1E9CBD78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4372" y="2851821"/>
            <a:ext cx="914400" cy="914400"/>
          </a:xfrm>
          <a:prstGeom prst="rect">
            <a:avLst/>
          </a:prstGeom>
        </p:spPr>
      </p:pic>
      <p:pic>
        <p:nvPicPr>
          <p:cNvPr id="17" name="Elemento grafico 16" descr="Freccia a destra con riempimento a tinta unita">
            <a:extLst>
              <a:ext uri="{FF2B5EF4-FFF2-40B4-BE49-F238E27FC236}">
                <a16:creationId xmlns:a16="http://schemas.microsoft.com/office/drawing/2014/main" id="{F22C956A-D463-9992-801A-565821A25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8422" y="2840599"/>
            <a:ext cx="914400" cy="914400"/>
          </a:xfrm>
          <a:prstGeom prst="rect">
            <a:avLst/>
          </a:prstGeom>
        </p:spPr>
      </p:pic>
      <p:pic>
        <p:nvPicPr>
          <p:cNvPr id="18" name="Elemento grafico 17" descr="Freccia a destra con riempimento a tinta unita">
            <a:extLst>
              <a:ext uri="{FF2B5EF4-FFF2-40B4-BE49-F238E27FC236}">
                <a16:creationId xmlns:a16="http://schemas.microsoft.com/office/drawing/2014/main" id="{00E18A99-788C-47A1-DCC3-E34FBEB3E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26963" y="2840599"/>
            <a:ext cx="914400" cy="914400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63380D3-FC49-E876-062B-7B4FE36ACA9A}"/>
              </a:ext>
            </a:extLst>
          </p:cNvPr>
          <p:cNvSpPr txBox="1"/>
          <p:nvPr/>
        </p:nvSpPr>
        <p:spPr>
          <a:xfrm>
            <a:off x="9439099" y="3601614"/>
            <a:ext cx="2016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err="1"/>
              <a:t>Tries</a:t>
            </a:r>
            <a:r>
              <a:rPr lang="it-IT" sz="1400"/>
              <a:t> to </a:t>
            </a:r>
            <a:r>
              <a:rPr lang="it-IT" sz="1400" err="1"/>
              <a:t>predict</a:t>
            </a:r>
            <a:r>
              <a:rPr lang="it-IT" sz="1400"/>
              <a:t> the </a:t>
            </a:r>
            <a:r>
              <a:rPr lang="it-IT" sz="1400" err="1"/>
              <a:t>outcome</a:t>
            </a:r>
            <a:r>
              <a:rPr lang="it-IT" sz="1400"/>
              <a:t> of </a:t>
            </a:r>
            <a:r>
              <a:rPr lang="it-IT" sz="1400" err="1"/>
              <a:t>moves</a:t>
            </a:r>
            <a:endParaRPr lang="it-IT" sz="140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95ED635-F2F9-E156-1877-2049EF53E93A}"/>
              </a:ext>
            </a:extLst>
          </p:cNvPr>
          <p:cNvSpPr txBox="1"/>
          <p:nvPr/>
        </p:nvSpPr>
        <p:spPr>
          <a:xfrm>
            <a:off x="3208179" y="4839181"/>
            <a:ext cx="6102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i="1" err="1"/>
              <a:t>Congratulations</a:t>
            </a:r>
            <a:r>
              <a:rPr lang="it-IT" sz="2400" b="1" i="1"/>
              <a:t>, </a:t>
            </a:r>
            <a:r>
              <a:rPr lang="it-IT" sz="2400" b="1" i="1" err="1"/>
              <a:t>your</a:t>
            </a:r>
            <a:r>
              <a:rPr lang="it-IT" sz="2400" b="1" i="1"/>
              <a:t> bot </a:t>
            </a:r>
            <a:r>
              <a:rPr lang="it-IT" sz="2400" b="1" i="1" err="1"/>
              <a:t>evolved</a:t>
            </a:r>
            <a:r>
              <a:rPr lang="it-IT" sz="2400" b="1" i="1"/>
              <a:t> </a:t>
            </a:r>
            <a:r>
              <a:rPr lang="it-IT" sz="2400" b="1" i="1" err="1"/>
              <a:t>into</a:t>
            </a:r>
            <a:endParaRPr lang="it-IT" sz="2400" b="1" i="1"/>
          </a:p>
          <a:p>
            <a:pPr algn="ctr"/>
            <a:r>
              <a:rPr lang="it-IT" sz="2400" b="1" i="1" err="1"/>
              <a:t>something</a:t>
            </a:r>
            <a:r>
              <a:rPr lang="it-IT" sz="2400" b="1" i="1"/>
              <a:t> </a:t>
            </a:r>
            <a:r>
              <a:rPr lang="it-IT" sz="2400" b="1" i="1" err="1"/>
              <a:t>better</a:t>
            </a:r>
            <a:r>
              <a:rPr lang="it-IT" sz="2400" b="1" i="1"/>
              <a:t>, </a:t>
            </a:r>
            <a:r>
              <a:rPr lang="it-IT" sz="2400" b="1" i="1" err="1"/>
              <a:t>hopefully</a:t>
            </a:r>
            <a:r>
              <a:rPr lang="it-IT" sz="2400" b="1" i="1"/>
              <a:t>.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AD90320-9FF7-845A-02B8-9BECBEC2B77F}"/>
              </a:ext>
            </a:extLst>
          </p:cNvPr>
          <p:cNvSpPr txBox="1"/>
          <p:nvPr/>
        </p:nvSpPr>
        <p:spPr>
          <a:xfrm>
            <a:off x="4000503" y="5643932"/>
            <a:ext cx="451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Cit. by </a:t>
            </a:r>
            <a:r>
              <a:rPr lang="it-IT" err="1"/>
              <a:t>us</a:t>
            </a:r>
            <a:r>
              <a:rPr lang="it-IT"/>
              <a:t>, after weeks of trial and </a:t>
            </a:r>
            <a:r>
              <a:rPr lang="it-IT" err="1"/>
              <a:t>error</a:t>
            </a:r>
            <a:r>
              <a:rPr lang="it-IT"/>
              <a:t>.</a:t>
            </a:r>
          </a:p>
        </p:txBody>
      </p:sp>
      <p:pic>
        <p:nvPicPr>
          <p:cNvPr id="3076" name="Picture 4" descr="Level up free icon">
            <a:extLst>
              <a:ext uri="{FF2B5EF4-FFF2-40B4-BE49-F238E27FC236}">
                <a16:creationId xmlns:a16="http://schemas.microsoft.com/office/drawing/2014/main" id="{A1FA01F8-734C-D2FC-844C-8B27D6E92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423" y="2736968"/>
            <a:ext cx="502298" cy="50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Level up free icon">
            <a:extLst>
              <a:ext uri="{FF2B5EF4-FFF2-40B4-BE49-F238E27FC236}">
                <a16:creationId xmlns:a16="http://schemas.microsoft.com/office/drawing/2014/main" id="{A6E74932-03C9-9EC1-568D-AAC9452B4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473" y="2736968"/>
            <a:ext cx="502298" cy="50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Level up free icon">
            <a:extLst>
              <a:ext uri="{FF2B5EF4-FFF2-40B4-BE49-F238E27FC236}">
                <a16:creationId xmlns:a16="http://schemas.microsoft.com/office/drawing/2014/main" id="{D4659F8E-DA1C-74F7-C5EF-282BC85E2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394" y="2736968"/>
            <a:ext cx="502298" cy="50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D5D92E5-BE32-E6BB-1F4A-21FD42948A57}"/>
              </a:ext>
            </a:extLst>
          </p:cNvPr>
          <p:cNvSpPr txBox="1"/>
          <p:nvPr/>
        </p:nvSpPr>
        <p:spPr>
          <a:xfrm>
            <a:off x="6649474" y="3601614"/>
            <a:ext cx="20169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More accurate rules for </a:t>
            </a:r>
            <a:r>
              <a:rPr lang="it-IT" sz="1400" err="1"/>
              <a:t>choosing</a:t>
            </a:r>
            <a:r>
              <a:rPr lang="it-IT" sz="1400"/>
              <a:t> </a:t>
            </a:r>
            <a:r>
              <a:rPr lang="it-IT" sz="1400" err="1"/>
              <a:t>beetween</a:t>
            </a:r>
            <a:r>
              <a:rPr lang="it-IT" sz="1400"/>
              <a:t> a </a:t>
            </a:r>
            <a:r>
              <a:rPr lang="it-IT" sz="1400" err="1"/>
              <a:t>move</a:t>
            </a:r>
            <a:r>
              <a:rPr lang="it-IT" sz="1400"/>
              <a:t> or a switch</a:t>
            </a:r>
          </a:p>
        </p:txBody>
      </p:sp>
    </p:spTree>
    <p:extLst>
      <p:ext uri="{BB962C8B-B14F-4D97-AF65-F5344CB8AC3E}">
        <p14:creationId xmlns:p14="http://schemas.microsoft.com/office/powerpoint/2010/main" val="2991818806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DF4DC243-2EF0-01A9-718F-66CD97ADE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553"/>
            <a:ext cx="10515600" cy="461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/>
              <a:t>The </a:t>
            </a:r>
            <a:r>
              <a:rPr lang="it-IT" sz="1800" b="1" err="1"/>
              <a:t>damage</a:t>
            </a:r>
            <a:r>
              <a:rPr lang="it-IT" sz="1800" b="1"/>
              <a:t> </a:t>
            </a:r>
            <a:r>
              <a:rPr lang="it-IT" sz="1800" b="1" err="1"/>
              <a:t>dealt</a:t>
            </a:r>
            <a:r>
              <a:rPr lang="it-IT" sz="1800" b="1"/>
              <a:t> by a </a:t>
            </a:r>
            <a:r>
              <a:rPr lang="it-IT" sz="1800" b="1" err="1"/>
              <a:t>move</a:t>
            </a:r>
            <a:r>
              <a:rPr lang="it-IT" sz="1800" b="1"/>
              <a:t> </a:t>
            </a:r>
            <a:r>
              <a:rPr lang="it-IT" sz="1800" err="1"/>
              <a:t>is</a:t>
            </a:r>
            <a:r>
              <a:rPr lang="it-IT" sz="1800"/>
              <a:t> </a:t>
            </a:r>
            <a:r>
              <a:rPr lang="it-IT" sz="1800" err="1"/>
              <a:t>computed</a:t>
            </a:r>
            <a:r>
              <a:rPr lang="it-IT" sz="1800"/>
              <a:t> by </a:t>
            </a:r>
            <a:r>
              <a:rPr lang="it-IT" sz="1800" err="1"/>
              <a:t>means</a:t>
            </a:r>
            <a:r>
              <a:rPr lang="it-IT" sz="1800"/>
              <a:t> of the following formula.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6234CB-2D44-8C3B-3CF9-BBD8A74E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847DC1-EFFD-42A7-82D2-097CFF1A2872}" type="datetime1">
              <a:rPr lang="it-IT" noProof="0" smtClean="0"/>
              <a:t>06/12/2022</a:t>
            </a:fld>
            <a:endParaRPr lang="it-IT" noProof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20730ED-E142-D3A8-40BA-D05074C5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PokeBOT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F17AA1-1C04-EABF-8A1E-8B57A1C5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4</a:t>
            </a:fld>
            <a:endParaRPr lang="it-IT" noProof="0"/>
          </a:p>
        </p:txBody>
      </p:sp>
      <p:sp>
        <p:nvSpPr>
          <p:cNvPr id="11" name="Titolo 4">
            <a:extLst>
              <a:ext uri="{FF2B5EF4-FFF2-40B4-BE49-F238E27FC236}">
                <a16:creationId xmlns:a16="http://schemas.microsoft.com/office/drawing/2014/main" id="{2FE899A3-A6FB-B716-C549-183EB37E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3" y="625475"/>
            <a:ext cx="10515600" cy="687388"/>
          </a:xfrm>
        </p:spPr>
        <p:txBody>
          <a:bodyPr>
            <a:normAutofit/>
          </a:bodyPr>
          <a:lstStyle/>
          <a:p>
            <a:r>
              <a:rPr lang="it-IT" err="1"/>
              <a:t>Damage</a:t>
            </a:r>
            <a:r>
              <a:rPr lang="it-IT"/>
              <a:t> and </a:t>
            </a:r>
            <a:r>
              <a:rPr lang="it-IT" err="1"/>
              <a:t>stats</a:t>
            </a:r>
            <a:r>
              <a:rPr lang="it-IT"/>
              <a:t> </a:t>
            </a:r>
            <a:r>
              <a:rPr lang="it-IT" err="1"/>
              <a:t>computation</a:t>
            </a:r>
            <a:r>
              <a:rPr lang="it-IT"/>
              <a:t>: rules over rules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24051FA-D294-9992-0B8D-B08660394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79" y="2212258"/>
            <a:ext cx="9320068" cy="685859"/>
          </a:xfrm>
          <a:prstGeom prst="rect">
            <a:avLst/>
          </a:prstGeom>
        </p:spPr>
      </p:pic>
      <p:pic>
        <p:nvPicPr>
          <p:cNvPr id="16" name="Elemento grafico 15" descr="Freccia a destra con riempimento a tinta unita">
            <a:extLst>
              <a:ext uri="{FF2B5EF4-FFF2-40B4-BE49-F238E27FC236}">
                <a16:creationId xmlns:a16="http://schemas.microsoft.com/office/drawing/2014/main" id="{FA7F97CF-7C5A-DF19-FC43-050DBED32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7437894" y="2621049"/>
            <a:ext cx="507231" cy="525575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F054C8B-107A-2252-D0F0-DD817DCDABA5}"/>
              </a:ext>
            </a:extLst>
          </p:cNvPr>
          <p:cNvSpPr txBox="1"/>
          <p:nvPr/>
        </p:nvSpPr>
        <p:spPr>
          <a:xfrm>
            <a:off x="7187380" y="3067665"/>
            <a:ext cx="995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/>
              <a:t>[0.85, 1]</a:t>
            </a:r>
          </a:p>
        </p:txBody>
      </p:sp>
      <p:sp>
        <p:nvSpPr>
          <p:cNvPr id="19" name="Segnaposto contenuto 8">
            <a:extLst>
              <a:ext uri="{FF2B5EF4-FFF2-40B4-BE49-F238E27FC236}">
                <a16:creationId xmlns:a16="http://schemas.microsoft.com/office/drawing/2014/main" id="{EEE77826-6FDE-F1D6-CAC7-7B7EE1E24B3E}"/>
              </a:ext>
            </a:extLst>
          </p:cNvPr>
          <p:cNvSpPr txBox="1">
            <a:spLocks/>
          </p:cNvSpPr>
          <p:nvPr/>
        </p:nvSpPr>
        <p:spPr>
          <a:xfrm>
            <a:off x="838200" y="3555416"/>
            <a:ext cx="10515600" cy="846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5"/>
              </a:buBlip>
            </a:pPr>
            <a:r>
              <a:rPr lang="it-IT" sz="1800"/>
              <a:t>The </a:t>
            </a:r>
            <a:r>
              <a:rPr lang="it-IT" sz="1800" b="1"/>
              <a:t>more accurate </a:t>
            </a:r>
            <a:r>
              <a:rPr lang="it-IT" sz="1800" b="1" err="1"/>
              <a:t>is</a:t>
            </a:r>
            <a:r>
              <a:rPr lang="it-IT" sz="1800" b="1"/>
              <a:t> the </a:t>
            </a:r>
            <a:r>
              <a:rPr lang="it-IT" sz="1800" b="1" err="1"/>
              <a:t>damage</a:t>
            </a:r>
            <a:r>
              <a:rPr lang="it-IT" sz="1800"/>
              <a:t>, the </a:t>
            </a:r>
            <a:r>
              <a:rPr lang="it-IT" sz="1800" b="1" err="1"/>
              <a:t>better</a:t>
            </a:r>
            <a:r>
              <a:rPr lang="it-IT" sz="1800" b="1"/>
              <a:t> the </a:t>
            </a:r>
            <a:r>
              <a:rPr lang="it-IT" sz="1800" b="1" err="1"/>
              <a:t>choice</a:t>
            </a:r>
            <a:r>
              <a:rPr lang="it-IT" sz="1800" b="1"/>
              <a:t> of </a:t>
            </a:r>
            <a:r>
              <a:rPr lang="it-IT" sz="1800" b="1" err="1"/>
              <a:t>moves</a:t>
            </a:r>
            <a:r>
              <a:rPr lang="it-IT" sz="1800" b="1"/>
              <a:t> </a:t>
            </a:r>
            <a:r>
              <a:rPr lang="it-IT" sz="1800"/>
              <a:t>from the bot.</a:t>
            </a:r>
          </a:p>
          <a:p>
            <a:pPr>
              <a:buBlip>
                <a:blip r:embed="rId5"/>
              </a:buBlip>
            </a:pPr>
            <a:r>
              <a:rPr lang="it-IT" sz="1800"/>
              <a:t>The </a:t>
            </a:r>
            <a:r>
              <a:rPr lang="it-IT" sz="1800" b="1" err="1"/>
              <a:t>computation</a:t>
            </a:r>
            <a:r>
              <a:rPr lang="it-IT" sz="1800" b="1"/>
              <a:t> </a:t>
            </a:r>
            <a:r>
              <a:rPr lang="it-IT" sz="1800" b="1" err="1"/>
              <a:t>is</a:t>
            </a:r>
            <a:r>
              <a:rPr lang="it-IT" sz="1800" b="1"/>
              <a:t> made up of </a:t>
            </a:r>
            <a:r>
              <a:rPr lang="it-IT" sz="1800" b="1" err="1"/>
              <a:t>many</a:t>
            </a:r>
            <a:r>
              <a:rPr lang="it-IT" sz="1800" b="1"/>
              <a:t> rules </a:t>
            </a:r>
            <a:r>
              <a:rPr lang="it-IT" sz="1800" err="1"/>
              <a:t>that</a:t>
            </a:r>
            <a:r>
              <a:rPr lang="it-IT" sz="1800"/>
              <a:t> can be </a:t>
            </a:r>
            <a:r>
              <a:rPr lang="it-IT" sz="1800" err="1"/>
              <a:t>explained</a:t>
            </a:r>
            <a:r>
              <a:rPr lang="it-IT" sz="1800"/>
              <a:t> in FOL.</a:t>
            </a:r>
          </a:p>
        </p:txBody>
      </p:sp>
      <p:pic>
        <p:nvPicPr>
          <p:cNvPr id="20" name="Elemento grafico 19" descr="Freccia a destra con riempimento a tinta unita">
            <a:extLst>
              <a:ext uri="{FF2B5EF4-FFF2-40B4-BE49-F238E27FC236}">
                <a16:creationId xmlns:a16="http://schemas.microsoft.com/office/drawing/2014/main" id="{92BB31B0-4975-C801-1EAE-17319011C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491425" y="2514164"/>
            <a:ext cx="685858" cy="525575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B63646D-456B-2317-E024-FF41223FF593}"/>
              </a:ext>
            </a:extLst>
          </p:cNvPr>
          <p:cNvSpPr txBox="1"/>
          <p:nvPr/>
        </p:nvSpPr>
        <p:spPr>
          <a:xfrm>
            <a:off x="2487561" y="3067665"/>
            <a:ext cx="2369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err="1"/>
              <a:t>Attacker</a:t>
            </a:r>
            <a:r>
              <a:rPr lang="it-IT" sz="1200"/>
              <a:t> and </a:t>
            </a:r>
            <a:r>
              <a:rPr lang="it-IT" sz="1200" err="1"/>
              <a:t>defender</a:t>
            </a:r>
            <a:r>
              <a:rPr lang="it-IT" sz="1200"/>
              <a:t> </a:t>
            </a:r>
            <a:r>
              <a:rPr lang="it-IT" sz="1200" err="1"/>
              <a:t>stats</a:t>
            </a:r>
            <a:endParaRPr lang="it-IT" sz="120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99C1E26-CB10-2106-46E0-6F26B78F004B}"/>
              </a:ext>
            </a:extLst>
          </p:cNvPr>
          <p:cNvSpPr txBox="1"/>
          <p:nvPr/>
        </p:nvSpPr>
        <p:spPr>
          <a:xfrm>
            <a:off x="838200" y="4562165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err="1"/>
              <a:t>E.g</a:t>
            </a:r>
            <a:r>
              <a:rPr lang="it-IT" i="1"/>
              <a:t>: </a:t>
            </a:r>
            <a:r>
              <a:rPr lang="it-IT" i="1" err="1"/>
              <a:t>if</a:t>
            </a:r>
            <a:r>
              <a:rPr lang="it-IT" i="1"/>
              <a:t> a </a:t>
            </a:r>
            <a:r>
              <a:rPr lang="it-IT" i="1" err="1"/>
              <a:t>pokémon</a:t>
            </a:r>
            <a:r>
              <a:rPr lang="it-IT" i="1"/>
              <a:t> </a:t>
            </a:r>
            <a:r>
              <a:rPr lang="it-IT" i="1" err="1"/>
              <a:t>is</a:t>
            </a:r>
            <a:r>
              <a:rPr lang="it-IT" i="1"/>
              <a:t> holding the «air </a:t>
            </a:r>
            <a:r>
              <a:rPr lang="it-IT" i="1" err="1"/>
              <a:t>baloon</a:t>
            </a:r>
            <a:r>
              <a:rPr lang="it-IT" i="1"/>
              <a:t>» item, </a:t>
            </a:r>
            <a:r>
              <a:rPr lang="it-IT" i="1" err="1"/>
              <a:t>then</a:t>
            </a:r>
            <a:r>
              <a:rPr lang="it-IT" i="1"/>
              <a:t> </a:t>
            </a:r>
            <a:r>
              <a:rPr lang="it-IT" i="1" err="1"/>
              <a:t>it’s</a:t>
            </a:r>
            <a:r>
              <a:rPr lang="it-IT" i="1"/>
              <a:t> immune to ground-</a:t>
            </a:r>
            <a:r>
              <a:rPr lang="it-IT" i="1" err="1"/>
              <a:t>type</a:t>
            </a:r>
            <a:r>
              <a:rPr lang="it-IT" i="1"/>
              <a:t> </a:t>
            </a:r>
            <a:r>
              <a:rPr lang="it-IT" i="1" err="1"/>
              <a:t>moves</a:t>
            </a:r>
            <a:r>
              <a:rPr lang="it-IT" i="1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0F5272D-0D1B-756F-40B7-3F8A3F232C1A}"/>
                  </a:ext>
                </a:extLst>
              </p:cNvPr>
              <p:cNvSpPr txBox="1"/>
              <p:nvPr/>
            </p:nvSpPr>
            <p:spPr>
              <a:xfrm>
                <a:off x="838200" y="4943023"/>
                <a:ext cx="10515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𝑃𝑜𝑘𝑒𝑚𝑜𝑛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⩘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𝑀𝑜𝑣𝑒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)⩘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𝐻𝑜𝑙𝑑𝑠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𝐴𝑖𝑟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𝐵𝑎𝑙𝑙𝑜𝑜𝑛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⩘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𝑀𝑜𝑣𝑒𝑇𝑦𝑝𝑒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𝐺𝑟𝑜𝑢𝑛𝑑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𝐼𝑚𝑚𝑢𝑛𝑒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0F5272D-0D1B-756F-40B7-3F8A3F232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43023"/>
                <a:ext cx="1051560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4056C03-F47E-FDD9-3A4E-EBB55FD27FDD}"/>
              </a:ext>
            </a:extLst>
          </p:cNvPr>
          <p:cNvSpPr txBox="1"/>
          <p:nvPr/>
        </p:nvSpPr>
        <p:spPr>
          <a:xfrm>
            <a:off x="838200" y="5753981"/>
            <a:ext cx="1006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The </a:t>
            </a:r>
            <a:r>
              <a:rPr lang="it-IT" err="1"/>
              <a:t>same</a:t>
            </a:r>
            <a:r>
              <a:rPr lang="it-IT"/>
              <a:t> </a:t>
            </a:r>
            <a:r>
              <a:rPr lang="it-IT" err="1"/>
              <a:t>process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b="1" err="1"/>
              <a:t>also</a:t>
            </a:r>
            <a:r>
              <a:rPr lang="it-IT" b="1"/>
              <a:t> </a:t>
            </a:r>
            <a:r>
              <a:rPr lang="it-IT" b="1" err="1"/>
              <a:t>applied</a:t>
            </a:r>
            <a:r>
              <a:rPr lang="it-IT" b="1"/>
              <a:t> for the </a:t>
            </a:r>
            <a:r>
              <a:rPr lang="it-IT" b="1" err="1"/>
              <a:t>stats</a:t>
            </a:r>
            <a:r>
              <a:rPr lang="it-IT" b="1"/>
              <a:t> </a:t>
            </a:r>
            <a:r>
              <a:rPr lang="it-IT" b="1" err="1"/>
              <a:t>computation</a:t>
            </a:r>
            <a:r>
              <a:rPr lang="it-IT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5186968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853494-8FB5-0FA7-0C4A-B6942A93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err="1"/>
              <a:t>Matchup</a:t>
            </a:r>
            <a:r>
              <a:rPr lang="it-IT"/>
              <a:t>: a «</a:t>
            </a:r>
            <a:r>
              <a:rPr lang="it-IT" err="1"/>
              <a:t>weak</a:t>
            </a:r>
            <a:r>
              <a:rPr lang="it-IT"/>
              <a:t>» </a:t>
            </a:r>
            <a:r>
              <a:rPr lang="it-IT" err="1"/>
              <a:t>dominant</a:t>
            </a:r>
            <a:r>
              <a:rPr lang="it-IT"/>
              <a:t> strategy in action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E2B998-7895-CDBA-F82B-253B2F64F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82" y="5739401"/>
            <a:ext cx="4112293" cy="5379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it-IT" sz="1600" i="1" err="1"/>
              <a:t>We</a:t>
            </a:r>
            <a:r>
              <a:rPr lang="it-IT" sz="1600" i="1"/>
              <a:t> </a:t>
            </a:r>
            <a:r>
              <a:rPr lang="it-IT" sz="1600" i="1" err="1"/>
              <a:t>consider</a:t>
            </a:r>
            <a:r>
              <a:rPr lang="it-IT" sz="1600" i="1"/>
              <a:t> the </a:t>
            </a:r>
            <a:r>
              <a:rPr lang="it-IT" sz="1600" b="1" i="1" err="1"/>
              <a:t>type</a:t>
            </a:r>
            <a:r>
              <a:rPr lang="it-IT" sz="1600" b="1" i="1"/>
              <a:t> of the </a:t>
            </a:r>
            <a:r>
              <a:rPr lang="it-IT" sz="1600" b="1" i="1" err="1"/>
              <a:t>pokémon</a:t>
            </a:r>
            <a:r>
              <a:rPr lang="it-IT" sz="1600" b="1" i="1"/>
              <a:t> and </a:t>
            </a:r>
            <a:r>
              <a:rPr lang="it-IT" sz="1600" b="1" i="1" err="1"/>
              <a:t>their</a:t>
            </a:r>
            <a:r>
              <a:rPr lang="it-IT" sz="1600" b="1" i="1"/>
              <a:t> </a:t>
            </a:r>
            <a:r>
              <a:rPr lang="it-IT" sz="1600" b="1" i="1" err="1"/>
              <a:t>moves</a:t>
            </a:r>
            <a:r>
              <a:rPr lang="it-IT" sz="1600" i="1"/>
              <a:t>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0AB6F2-FD7B-2477-7CBB-E8221B76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17FE215-698D-4ECD-B179-D4BA67CCDD40}" type="datetime1">
              <a:rPr lang="it-IT" noProof="0" smtClean="0"/>
              <a:t>06/12/2022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F0EFF5-0B02-6D72-AF9E-BF424599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BDEB16-F844-25AC-8360-B0C47FA9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5</a:t>
            </a:fld>
            <a:endParaRPr lang="it-IT" noProof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FA472C-FBE2-9AF3-B558-681EAFBA5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45" y="2163507"/>
            <a:ext cx="4084533" cy="357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Elemento grafico 8" descr="Freccia a destra con riempimento a tinta unita">
            <a:extLst>
              <a:ext uri="{FF2B5EF4-FFF2-40B4-BE49-F238E27FC236}">
                <a16:creationId xmlns:a16="http://schemas.microsoft.com/office/drawing/2014/main" id="{5B91E835-3259-6C4E-5457-25F4F4A3E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51678" y="3506592"/>
            <a:ext cx="1205302" cy="1248892"/>
          </a:xfrm>
          <a:prstGeom prst="rect">
            <a:avLst/>
          </a:prstGeom>
        </p:spPr>
      </p:pic>
      <p:graphicFrame>
        <p:nvGraphicFramePr>
          <p:cNvPr id="11" name="Tabella 11">
            <a:extLst>
              <a:ext uri="{FF2B5EF4-FFF2-40B4-BE49-F238E27FC236}">
                <a16:creationId xmlns:a16="http://schemas.microsoft.com/office/drawing/2014/main" id="{6E270276-4635-8AC8-BE24-83D80EC03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147956"/>
              </p:ext>
            </p:extLst>
          </p:nvPr>
        </p:nvGraphicFramePr>
        <p:xfrm>
          <a:off x="6204156" y="1956622"/>
          <a:ext cx="5149641" cy="3900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663">
                  <a:extLst>
                    <a:ext uri="{9D8B030D-6E8A-4147-A177-3AD203B41FA5}">
                      <a16:colId xmlns:a16="http://schemas.microsoft.com/office/drawing/2014/main" val="550980689"/>
                    </a:ext>
                  </a:extLst>
                </a:gridCol>
                <a:gridCol w="735663">
                  <a:extLst>
                    <a:ext uri="{9D8B030D-6E8A-4147-A177-3AD203B41FA5}">
                      <a16:colId xmlns:a16="http://schemas.microsoft.com/office/drawing/2014/main" val="311139749"/>
                    </a:ext>
                  </a:extLst>
                </a:gridCol>
                <a:gridCol w="735663">
                  <a:extLst>
                    <a:ext uri="{9D8B030D-6E8A-4147-A177-3AD203B41FA5}">
                      <a16:colId xmlns:a16="http://schemas.microsoft.com/office/drawing/2014/main" val="2449668083"/>
                    </a:ext>
                  </a:extLst>
                </a:gridCol>
                <a:gridCol w="735663">
                  <a:extLst>
                    <a:ext uri="{9D8B030D-6E8A-4147-A177-3AD203B41FA5}">
                      <a16:colId xmlns:a16="http://schemas.microsoft.com/office/drawing/2014/main" val="3618668967"/>
                    </a:ext>
                  </a:extLst>
                </a:gridCol>
                <a:gridCol w="735663">
                  <a:extLst>
                    <a:ext uri="{9D8B030D-6E8A-4147-A177-3AD203B41FA5}">
                      <a16:colId xmlns:a16="http://schemas.microsoft.com/office/drawing/2014/main" val="939618435"/>
                    </a:ext>
                  </a:extLst>
                </a:gridCol>
                <a:gridCol w="735663">
                  <a:extLst>
                    <a:ext uri="{9D8B030D-6E8A-4147-A177-3AD203B41FA5}">
                      <a16:colId xmlns:a16="http://schemas.microsoft.com/office/drawing/2014/main" val="2575655754"/>
                    </a:ext>
                  </a:extLst>
                </a:gridCol>
                <a:gridCol w="735663">
                  <a:extLst>
                    <a:ext uri="{9D8B030D-6E8A-4147-A177-3AD203B41FA5}">
                      <a16:colId xmlns:a16="http://schemas.microsoft.com/office/drawing/2014/main" val="1902195712"/>
                    </a:ext>
                  </a:extLst>
                </a:gridCol>
              </a:tblGrid>
              <a:tr h="557162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VS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FNT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222213"/>
                  </a:ext>
                </a:extLst>
              </a:tr>
              <a:tr h="557162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-3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3284137"/>
                  </a:ext>
                </a:extLst>
              </a:tr>
              <a:tr h="557162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2.5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59158"/>
                  </a:ext>
                </a:extLst>
              </a:tr>
              <a:tr h="557162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972439"/>
                  </a:ext>
                </a:extLst>
              </a:tr>
              <a:tr h="557162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859170"/>
                  </a:ext>
                </a:extLst>
              </a:tr>
              <a:tr h="557162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FNT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628588"/>
                  </a:ext>
                </a:extLst>
              </a:tr>
              <a:tr h="557162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FNT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985539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A018C4C-ED3C-8DE9-069F-AF71C014B1BF}"/>
              </a:ext>
            </a:extLst>
          </p:cNvPr>
          <p:cNvSpPr txBox="1"/>
          <p:nvPr/>
        </p:nvSpPr>
        <p:spPr>
          <a:xfrm rot="16200000">
            <a:off x="3892759" y="3754512"/>
            <a:ext cx="390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err="1"/>
              <a:t>Bot’s</a:t>
            </a:r>
            <a:r>
              <a:rPr lang="it-IT" sz="2400" b="1"/>
              <a:t> </a:t>
            </a:r>
            <a:r>
              <a:rPr lang="it-IT" sz="2400" b="1" err="1"/>
              <a:t>pokémon</a:t>
            </a:r>
            <a:endParaRPr lang="it-IT" sz="2400" b="1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27CC64F-C1D7-ABE1-68EB-1DC7B061BE0F}"/>
              </a:ext>
            </a:extLst>
          </p:cNvPr>
          <p:cNvSpPr txBox="1"/>
          <p:nvPr/>
        </p:nvSpPr>
        <p:spPr>
          <a:xfrm>
            <a:off x="6204156" y="1440653"/>
            <a:ext cx="5149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err="1"/>
              <a:t>Opponent’s</a:t>
            </a:r>
            <a:r>
              <a:rPr lang="it-IT" sz="2400" b="1"/>
              <a:t> </a:t>
            </a:r>
            <a:r>
              <a:rPr lang="it-IT" sz="2400" b="1" err="1"/>
              <a:t>pokémon</a:t>
            </a:r>
            <a:endParaRPr lang="it-IT" sz="2400" b="1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9C92ED1-149D-3DBF-757E-E8CADB4F0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11525" y="3078067"/>
            <a:ext cx="572278" cy="57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2C34576D-C8A2-9984-C1EE-0D5BAC116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722" y="2535519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C59644DF-D9C3-5DCD-CE49-30D184E5E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40697" y="1973541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613DDC8A-CBD3-C817-7D86-95E1E0F34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525" y="4193005"/>
            <a:ext cx="558645" cy="55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Mew">
            <a:extLst>
              <a:ext uri="{FF2B5EF4-FFF2-40B4-BE49-F238E27FC236}">
                <a16:creationId xmlns:a16="http://schemas.microsoft.com/office/drawing/2014/main" id="{2F0B710B-5BE3-7098-82EB-AFAAF1A33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950" y="2032888"/>
            <a:ext cx="426264" cy="42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BDDF3CE-FAF4-C8A5-F01B-A65A4A3D0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5" y="3646665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inted Status Effect&quot; Sticker for Sale by Biochao | Redbubble">
            <a:extLst>
              <a:ext uri="{FF2B5EF4-FFF2-40B4-BE49-F238E27FC236}">
                <a16:creationId xmlns:a16="http://schemas.microsoft.com/office/drawing/2014/main" id="{42FC3D31-026F-C94E-2F0E-56A341D1C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340" y="4755909"/>
            <a:ext cx="663027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Fainted Status Effect&quot; Sticker for Sale by Biochao | Redbubble">
            <a:extLst>
              <a:ext uri="{FF2B5EF4-FFF2-40B4-BE49-F238E27FC236}">
                <a16:creationId xmlns:a16="http://schemas.microsoft.com/office/drawing/2014/main" id="{6F6C7104-680A-6606-2668-BF07C9C1A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654" y="5313250"/>
            <a:ext cx="663027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Fainted Status Effect&quot; Sticker for Sale by Biochao | Redbubble">
            <a:extLst>
              <a:ext uri="{FF2B5EF4-FFF2-40B4-BE49-F238E27FC236}">
                <a16:creationId xmlns:a16="http://schemas.microsoft.com/office/drawing/2014/main" id="{6D6C67A1-C4D1-E2C4-4188-964D60C57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274" y="1970976"/>
            <a:ext cx="663027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B97AF1C-9306-B71B-3E7C-1A113D383BF9}"/>
              </a:ext>
            </a:extLst>
          </p:cNvPr>
          <p:cNvSpPr txBox="1"/>
          <p:nvPr/>
        </p:nvSpPr>
        <p:spPr>
          <a:xfrm>
            <a:off x="367146" y="1754693"/>
            <a:ext cx="402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err="1"/>
              <a:t>Damage</a:t>
            </a:r>
            <a:r>
              <a:rPr lang="it-IT" b="1"/>
              <a:t> </a:t>
            </a:r>
            <a:r>
              <a:rPr lang="it-IT" b="1" err="1"/>
              <a:t>multiplier</a:t>
            </a:r>
            <a:r>
              <a:rPr lang="it-IT" b="1"/>
              <a:t> </a:t>
            </a:r>
            <a:r>
              <a:rPr lang="it-IT" b="1" err="1"/>
              <a:t>table</a:t>
            </a:r>
            <a:endParaRPr lang="it-IT" b="1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8CD6958-C38C-D22B-D7E8-8D151253192B}"/>
              </a:ext>
            </a:extLst>
          </p:cNvPr>
          <p:cNvSpPr txBox="1"/>
          <p:nvPr/>
        </p:nvSpPr>
        <p:spPr>
          <a:xfrm>
            <a:off x="6204151" y="5908794"/>
            <a:ext cx="5149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i="1"/>
              <a:t>With a </a:t>
            </a:r>
            <a:r>
              <a:rPr lang="it-IT" sz="1200" i="1" err="1"/>
              <a:t>bad</a:t>
            </a:r>
            <a:r>
              <a:rPr lang="it-IT" sz="1200" i="1"/>
              <a:t> </a:t>
            </a:r>
            <a:r>
              <a:rPr lang="it-IT" sz="1200" i="1" err="1"/>
              <a:t>matchup</a:t>
            </a:r>
            <a:r>
              <a:rPr lang="it-IT" sz="1200" i="1"/>
              <a:t> </a:t>
            </a:r>
            <a:r>
              <a:rPr lang="it-IT" sz="1200" b="1" i="1" err="1"/>
              <a:t>we</a:t>
            </a:r>
            <a:r>
              <a:rPr lang="it-IT" sz="1200" b="1" i="1"/>
              <a:t> </a:t>
            </a:r>
            <a:r>
              <a:rPr lang="it-IT" sz="1200" b="1" i="1" err="1"/>
              <a:t>need</a:t>
            </a:r>
            <a:r>
              <a:rPr lang="it-IT" sz="1200" b="1" i="1"/>
              <a:t> to switch to the </a:t>
            </a:r>
            <a:r>
              <a:rPr lang="it-IT" sz="1200" b="1" i="1" err="1"/>
              <a:t>pokémon</a:t>
            </a:r>
            <a:r>
              <a:rPr lang="it-IT" sz="1200" b="1" i="1"/>
              <a:t> with </a:t>
            </a:r>
            <a:r>
              <a:rPr lang="it-IT" sz="1200" b="1" i="1" err="1"/>
              <a:t>highest</a:t>
            </a:r>
            <a:r>
              <a:rPr lang="it-IT" sz="1200" b="1" i="1"/>
              <a:t> </a:t>
            </a:r>
            <a:r>
              <a:rPr lang="it-IT" sz="1200" b="1" i="1" err="1"/>
              <a:t>value</a:t>
            </a:r>
            <a:r>
              <a:rPr lang="it-IT" sz="1200" i="1"/>
              <a:t>, </a:t>
            </a:r>
            <a:r>
              <a:rPr lang="it-IT" sz="1200" i="1" err="1"/>
              <a:t>assuming</a:t>
            </a:r>
            <a:r>
              <a:rPr lang="it-IT" sz="1200" i="1"/>
              <a:t> the </a:t>
            </a:r>
            <a:r>
              <a:rPr lang="it-IT" sz="1200" b="1" i="1" err="1"/>
              <a:t>opponent’s</a:t>
            </a:r>
            <a:r>
              <a:rPr lang="it-IT" sz="1200" b="1" i="1"/>
              <a:t> </a:t>
            </a:r>
            <a:r>
              <a:rPr lang="it-IT" sz="1200" b="1" i="1" err="1"/>
              <a:t>pokémon</a:t>
            </a:r>
            <a:r>
              <a:rPr lang="it-IT" sz="1200" b="1" i="1"/>
              <a:t> </a:t>
            </a:r>
            <a:r>
              <a:rPr lang="it-IT" sz="1200" b="1" i="1" err="1"/>
              <a:t>won’t</a:t>
            </a:r>
            <a:r>
              <a:rPr lang="it-IT" sz="1200" b="1" i="1"/>
              <a:t> </a:t>
            </a:r>
            <a:r>
              <a:rPr lang="it-IT" sz="1200" b="1" i="1" err="1"/>
              <a:t>change</a:t>
            </a:r>
            <a:r>
              <a:rPr lang="it-IT" sz="1200" i="1"/>
              <a:t>.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F75BB57-BA62-1A30-223D-27756C023382}"/>
              </a:ext>
            </a:extLst>
          </p:cNvPr>
          <p:cNvSpPr txBox="1"/>
          <p:nvPr/>
        </p:nvSpPr>
        <p:spPr>
          <a:xfrm>
            <a:off x="4391443" y="3710134"/>
            <a:ext cx="115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/>
              <a:t>[</a:t>
            </a:r>
            <a:r>
              <a:rPr lang="it-IT" b="1">
                <a:solidFill>
                  <a:srgbClr val="C00000"/>
                </a:solidFill>
              </a:rPr>
              <a:t>-8</a:t>
            </a:r>
            <a:r>
              <a:rPr lang="it-IT" b="1"/>
              <a:t>, </a:t>
            </a:r>
            <a:r>
              <a:rPr lang="it-IT" b="1">
                <a:solidFill>
                  <a:schemeClr val="accent5">
                    <a:lumMod val="50000"/>
                  </a:schemeClr>
                </a:solidFill>
              </a:rPr>
              <a:t>8</a:t>
            </a:r>
            <a:r>
              <a:rPr lang="it-IT" b="1"/>
              <a:t>]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168804C-C0FD-EEC3-3677-ABDC9B58E9A7}"/>
              </a:ext>
            </a:extLst>
          </p:cNvPr>
          <p:cNvSpPr txBox="1"/>
          <p:nvPr/>
        </p:nvSpPr>
        <p:spPr>
          <a:xfrm>
            <a:off x="4323872" y="3147878"/>
            <a:ext cx="128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err="1"/>
              <a:t>Matchup</a:t>
            </a:r>
            <a:r>
              <a:rPr lang="it-IT" b="1"/>
              <a:t> </a:t>
            </a:r>
            <a:r>
              <a:rPr lang="it-IT" b="1" err="1"/>
              <a:t>value</a:t>
            </a:r>
            <a:endParaRPr lang="it-IT" b="1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92A02954-230B-54A4-8FFA-A3B0BBEAB21A}"/>
              </a:ext>
            </a:extLst>
          </p:cNvPr>
          <p:cNvSpPr txBox="1"/>
          <p:nvPr/>
        </p:nvSpPr>
        <p:spPr>
          <a:xfrm>
            <a:off x="5918467" y="2472069"/>
            <a:ext cx="88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ACT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E579B31D-3833-B001-D9A9-D81893C384E6}"/>
              </a:ext>
            </a:extLst>
          </p:cNvPr>
          <p:cNvSpPr txBox="1"/>
          <p:nvPr/>
        </p:nvSpPr>
        <p:spPr>
          <a:xfrm>
            <a:off x="6679823" y="1927410"/>
            <a:ext cx="88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ACT</a:t>
            </a:r>
          </a:p>
        </p:txBody>
      </p:sp>
    </p:spTree>
    <p:extLst>
      <p:ext uri="{BB962C8B-B14F-4D97-AF65-F5344CB8AC3E}">
        <p14:creationId xmlns:p14="http://schemas.microsoft.com/office/powerpoint/2010/main" val="1566527779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DF4DC243-2EF0-01A9-718F-66CD97ADE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552"/>
            <a:ext cx="10515600" cy="4060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/>
              <a:t>The first «</a:t>
            </a:r>
            <a:r>
              <a:rPr lang="it-IT" sz="1800" err="1"/>
              <a:t>enhanced</a:t>
            </a:r>
            <a:r>
              <a:rPr lang="it-IT" sz="1800"/>
              <a:t>» </a:t>
            </a:r>
            <a:r>
              <a:rPr lang="it-IT" sz="1800" err="1"/>
              <a:t>playstyle</a:t>
            </a:r>
            <a:r>
              <a:rPr lang="it-IT" sz="1800"/>
              <a:t> for the bot </a:t>
            </a:r>
            <a:r>
              <a:rPr lang="it-IT" sz="1800" err="1"/>
              <a:t>was</a:t>
            </a:r>
            <a:r>
              <a:rPr lang="it-IT" sz="1800"/>
              <a:t> </a:t>
            </a:r>
            <a:r>
              <a:rPr lang="it-IT" sz="1800" b="1" err="1"/>
              <a:t>built</a:t>
            </a:r>
            <a:r>
              <a:rPr lang="it-IT" sz="1800" b="1"/>
              <a:t> by </a:t>
            </a:r>
            <a:r>
              <a:rPr lang="it-IT" sz="1800" b="1" err="1"/>
              <a:t>using</a:t>
            </a:r>
            <a:r>
              <a:rPr lang="it-IT" sz="1800" b="1"/>
              <a:t> </a:t>
            </a:r>
            <a:r>
              <a:rPr lang="it-IT" sz="1800" b="1" err="1"/>
              <a:t>all</a:t>
            </a:r>
            <a:r>
              <a:rPr lang="it-IT" sz="1800" b="1"/>
              <a:t> </a:t>
            </a:r>
            <a:r>
              <a:rPr lang="it-IT" sz="1800" b="1" err="1"/>
              <a:t>what</a:t>
            </a:r>
            <a:r>
              <a:rPr lang="it-IT" sz="1800" b="1"/>
              <a:t> </a:t>
            </a:r>
            <a:r>
              <a:rPr lang="it-IT" sz="1800" b="1" err="1"/>
              <a:t>we’ve</a:t>
            </a:r>
            <a:r>
              <a:rPr lang="it-IT" sz="1800" b="1"/>
              <a:t> </a:t>
            </a:r>
            <a:r>
              <a:rPr lang="it-IT" sz="1800" b="1" err="1"/>
              <a:t>seen</a:t>
            </a:r>
            <a:r>
              <a:rPr lang="it-IT" sz="1800" b="1"/>
              <a:t> </a:t>
            </a:r>
            <a:r>
              <a:rPr lang="it-IT" sz="1800" b="1" err="1"/>
              <a:t>until</a:t>
            </a:r>
            <a:r>
              <a:rPr lang="it-IT" sz="1800" b="1"/>
              <a:t> </a:t>
            </a:r>
            <a:r>
              <a:rPr lang="it-IT" sz="1800" b="1" err="1"/>
              <a:t>now</a:t>
            </a:r>
            <a:r>
              <a:rPr lang="it-IT" sz="1800" b="1"/>
              <a:t> </a:t>
            </a:r>
            <a:r>
              <a:rPr lang="it-IT" sz="1800"/>
              <a:t>plus some </a:t>
            </a:r>
            <a:r>
              <a:rPr lang="it-IT" sz="1800" err="1"/>
              <a:t>little</a:t>
            </a:r>
            <a:r>
              <a:rPr lang="it-IT" sz="1800"/>
              <a:t> </a:t>
            </a:r>
            <a:r>
              <a:rPr lang="it-IT" sz="1800" err="1"/>
              <a:t>improvements</a:t>
            </a:r>
            <a:r>
              <a:rPr lang="it-IT" sz="1800"/>
              <a:t> after </a:t>
            </a:r>
            <a:r>
              <a:rPr lang="it-IT" sz="1800" err="1"/>
              <a:t>asking</a:t>
            </a:r>
            <a:r>
              <a:rPr lang="it-IT" sz="1800"/>
              <a:t> for help to a friend </a:t>
            </a:r>
            <a:r>
              <a:rPr lang="it-IT" sz="1800" err="1"/>
              <a:t>who</a:t>
            </a:r>
            <a:r>
              <a:rPr lang="it-IT" sz="1800"/>
              <a:t> </a:t>
            </a:r>
            <a:r>
              <a:rPr lang="it-IT" sz="1800" err="1"/>
              <a:t>acted</a:t>
            </a:r>
            <a:r>
              <a:rPr lang="it-IT" sz="1800"/>
              <a:t> </a:t>
            </a:r>
            <a:r>
              <a:rPr lang="it-IT" sz="1800" err="1"/>
              <a:t>as</a:t>
            </a:r>
            <a:r>
              <a:rPr lang="it-IT" sz="1800"/>
              <a:t> a field-</a:t>
            </a:r>
            <a:r>
              <a:rPr lang="it-IT" sz="1800" err="1"/>
              <a:t>expert</a:t>
            </a:r>
            <a:r>
              <a:rPr lang="it-IT" sz="1800"/>
              <a:t>:</a:t>
            </a:r>
          </a:p>
          <a:p>
            <a:pPr>
              <a:buBlip>
                <a:blip r:embed="rId2"/>
              </a:buBlip>
            </a:pPr>
            <a:r>
              <a:rPr lang="it-IT" sz="1800" b="1" err="1"/>
              <a:t>Healing</a:t>
            </a:r>
            <a:r>
              <a:rPr lang="it-IT" sz="1800" b="1"/>
              <a:t> </a:t>
            </a:r>
            <a:r>
              <a:rPr lang="it-IT" sz="1800" b="1" err="1"/>
              <a:t>moves</a:t>
            </a:r>
            <a:r>
              <a:rPr lang="it-IT" sz="1800" b="1"/>
              <a:t> </a:t>
            </a:r>
            <a:r>
              <a:rPr lang="it-IT" sz="1800"/>
              <a:t>are </a:t>
            </a:r>
            <a:r>
              <a:rPr lang="it-IT" sz="1800" err="1"/>
              <a:t>executed</a:t>
            </a:r>
            <a:r>
              <a:rPr lang="it-IT" sz="1800"/>
              <a:t> </a:t>
            </a:r>
            <a:r>
              <a:rPr lang="it-IT" sz="1800" err="1"/>
              <a:t>only</a:t>
            </a:r>
            <a:r>
              <a:rPr lang="it-IT" sz="1800"/>
              <a:t> </a:t>
            </a:r>
            <a:r>
              <a:rPr lang="it-IT" sz="1800" err="1"/>
              <a:t>if</a:t>
            </a:r>
            <a:r>
              <a:rPr lang="it-IT" sz="1800"/>
              <a:t> the </a:t>
            </a:r>
            <a:r>
              <a:rPr lang="it-IT" sz="1800" err="1"/>
              <a:t>expected</a:t>
            </a:r>
            <a:r>
              <a:rPr lang="it-IT" sz="1800"/>
              <a:t> </a:t>
            </a:r>
            <a:r>
              <a:rPr lang="it-IT" sz="1800" err="1"/>
              <a:t>damage</a:t>
            </a:r>
            <a:r>
              <a:rPr lang="it-IT" sz="1800"/>
              <a:t> from the </a:t>
            </a:r>
            <a:r>
              <a:rPr lang="it-IT" sz="1800" err="1"/>
              <a:t>opponent</a:t>
            </a:r>
            <a:r>
              <a:rPr lang="it-IT" sz="1800"/>
              <a:t> </a:t>
            </a:r>
            <a:r>
              <a:rPr lang="it-IT" sz="1800" err="1"/>
              <a:t>is</a:t>
            </a:r>
            <a:r>
              <a:rPr lang="it-IT" sz="1800"/>
              <a:t> </a:t>
            </a:r>
            <a:r>
              <a:rPr lang="it-IT" sz="1800" err="1"/>
              <a:t>less</a:t>
            </a:r>
            <a:r>
              <a:rPr lang="it-IT" sz="1800"/>
              <a:t> </a:t>
            </a:r>
            <a:r>
              <a:rPr lang="it-IT" sz="1800" err="1"/>
              <a:t>than</a:t>
            </a:r>
            <a:r>
              <a:rPr lang="it-IT" sz="1800"/>
              <a:t> the </a:t>
            </a:r>
            <a:r>
              <a:rPr lang="it-IT" sz="1800" err="1"/>
              <a:t>healed</a:t>
            </a:r>
            <a:r>
              <a:rPr lang="it-IT" sz="1800"/>
              <a:t> hp.</a:t>
            </a:r>
          </a:p>
          <a:p>
            <a:pPr>
              <a:buBlip>
                <a:blip r:embed="rId2"/>
              </a:buBlip>
            </a:pPr>
            <a:r>
              <a:rPr lang="it-IT" sz="1800" b="1" err="1"/>
              <a:t>Priority</a:t>
            </a:r>
            <a:r>
              <a:rPr lang="it-IT" sz="1800" b="1"/>
              <a:t> </a:t>
            </a:r>
            <a:r>
              <a:rPr lang="it-IT" sz="1800" b="1" err="1"/>
              <a:t>moves</a:t>
            </a:r>
            <a:r>
              <a:rPr lang="it-IT" sz="1800" b="1"/>
              <a:t> </a:t>
            </a:r>
            <a:r>
              <a:rPr lang="it-IT" sz="1800"/>
              <a:t>are </a:t>
            </a:r>
            <a:r>
              <a:rPr lang="it-IT" sz="1800" err="1"/>
              <a:t>used</a:t>
            </a:r>
            <a:r>
              <a:rPr lang="it-IT" sz="1800"/>
              <a:t> </a:t>
            </a:r>
            <a:r>
              <a:rPr lang="it-IT" sz="1800" err="1"/>
              <a:t>if</a:t>
            </a:r>
            <a:r>
              <a:rPr lang="it-IT" sz="1800"/>
              <a:t> </a:t>
            </a:r>
            <a:r>
              <a:rPr lang="it-IT" sz="1800" err="1"/>
              <a:t>their</a:t>
            </a:r>
            <a:r>
              <a:rPr lang="it-IT" sz="1800"/>
              <a:t> </a:t>
            </a:r>
            <a:r>
              <a:rPr lang="it-IT" sz="1800" err="1"/>
              <a:t>damage</a:t>
            </a:r>
            <a:r>
              <a:rPr lang="it-IT" sz="1800"/>
              <a:t> </a:t>
            </a:r>
            <a:r>
              <a:rPr lang="it-IT" sz="1800" err="1"/>
              <a:t>is</a:t>
            </a:r>
            <a:r>
              <a:rPr lang="it-IT" sz="1800"/>
              <a:t> </a:t>
            </a:r>
            <a:r>
              <a:rPr lang="it-IT" sz="1800" err="1"/>
              <a:t>enough</a:t>
            </a:r>
            <a:r>
              <a:rPr lang="it-IT" sz="1800"/>
              <a:t> to </a:t>
            </a:r>
            <a:r>
              <a:rPr lang="it-IT" sz="1800" err="1"/>
              <a:t>defeat</a:t>
            </a:r>
            <a:r>
              <a:rPr lang="it-IT" sz="1800"/>
              <a:t> the </a:t>
            </a:r>
            <a:r>
              <a:rPr lang="it-IT" sz="1800" err="1"/>
              <a:t>opponent’s</a:t>
            </a:r>
            <a:r>
              <a:rPr lang="it-IT" sz="1800"/>
              <a:t> </a:t>
            </a:r>
            <a:r>
              <a:rPr lang="it-IT" sz="1800" err="1"/>
              <a:t>active</a:t>
            </a:r>
            <a:r>
              <a:rPr lang="it-IT" sz="1800"/>
              <a:t> </a:t>
            </a:r>
            <a:r>
              <a:rPr lang="it-IT" sz="1800" err="1"/>
              <a:t>pokémon</a:t>
            </a:r>
            <a:r>
              <a:rPr lang="it-IT" sz="1800"/>
              <a:t>.</a:t>
            </a:r>
          </a:p>
          <a:p>
            <a:pPr>
              <a:buBlip>
                <a:blip r:embed="rId2"/>
              </a:buBlip>
            </a:pPr>
            <a:r>
              <a:rPr lang="it-IT" sz="1800" b="1" err="1"/>
              <a:t>Boost</a:t>
            </a:r>
            <a:r>
              <a:rPr lang="it-IT" sz="1800" b="1"/>
              <a:t> </a:t>
            </a:r>
            <a:r>
              <a:rPr lang="it-IT" sz="1800" b="1" err="1"/>
              <a:t>moves</a:t>
            </a:r>
            <a:r>
              <a:rPr lang="it-IT" sz="1800" b="1"/>
              <a:t> </a:t>
            </a:r>
            <a:r>
              <a:rPr lang="it-IT" sz="1800"/>
              <a:t>are </a:t>
            </a:r>
            <a:r>
              <a:rPr lang="it-IT" sz="1800" err="1"/>
              <a:t>used</a:t>
            </a:r>
            <a:r>
              <a:rPr lang="it-IT" sz="1800"/>
              <a:t> </a:t>
            </a:r>
            <a:r>
              <a:rPr lang="it-IT" sz="1800" err="1"/>
              <a:t>if</a:t>
            </a:r>
            <a:r>
              <a:rPr lang="it-IT" sz="1800"/>
              <a:t> the </a:t>
            </a:r>
            <a:r>
              <a:rPr lang="it-IT" sz="1800" err="1"/>
              <a:t>opponent’s</a:t>
            </a:r>
            <a:r>
              <a:rPr lang="it-IT" sz="1800"/>
              <a:t> </a:t>
            </a:r>
            <a:r>
              <a:rPr lang="it-IT" sz="1800" err="1"/>
              <a:t>pokémon</a:t>
            </a:r>
            <a:r>
              <a:rPr lang="it-IT" sz="1800"/>
              <a:t> </a:t>
            </a:r>
            <a:r>
              <a:rPr lang="it-IT" sz="1800" err="1"/>
              <a:t>is</a:t>
            </a:r>
            <a:r>
              <a:rPr lang="it-IT" sz="1800"/>
              <a:t> </a:t>
            </a:r>
            <a:r>
              <a:rPr lang="it-IT" sz="1800" err="1"/>
              <a:t>not</a:t>
            </a:r>
            <a:r>
              <a:rPr lang="it-IT" sz="1800"/>
              <a:t> a </a:t>
            </a:r>
            <a:r>
              <a:rPr lang="it-IT" sz="1800" err="1"/>
              <a:t>threat</a:t>
            </a:r>
            <a:r>
              <a:rPr lang="it-IT" sz="1800"/>
              <a:t> (</a:t>
            </a:r>
            <a:r>
              <a:rPr lang="it-IT" sz="1800" err="1"/>
              <a:t>this</a:t>
            </a:r>
            <a:r>
              <a:rPr lang="it-IT" sz="1800"/>
              <a:t> </a:t>
            </a:r>
            <a:r>
              <a:rPr lang="it-IT" sz="1800" err="1"/>
              <a:t>implies</a:t>
            </a:r>
            <a:r>
              <a:rPr lang="it-IT" sz="1800"/>
              <a:t> a good </a:t>
            </a:r>
            <a:r>
              <a:rPr lang="it-IT" sz="1800" err="1"/>
              <a:t>matchup</a:t>
            </a:r>
            <a:r>
              <a:rPr lang="it-IT" sz="1800"/>
              <a:t> for the bot).</a:t>
            </a:r>
          </a:p>
          <a:p>
            <a:pPr>
              <a:buBlip>
                <a:blip r:embed="rId2"/>
              </a:buBlip>
            </a:pPr>
            <a:r>
              <a:rPr lang="it-IT" sz="1800" b="1" err="1"/>
              <a:t>Protective</a:t>
            </a:r>
            <a:r>
              <a:rPr lang="it-IT" sz="1800" b="1"/>
              <a:t> </a:t>
            </a:r>
            <a:r>
              <a:rPr lang="it-IT" sz="1800" b="1" err="1"/>
              <a:t>moves</a:t>
            </a:r>
            <a:r>
              <a:rPr lang="it-IT" sz="1800" b="1">
                <a:solidFill>
                  <a:schemeClr val="tx2"/>
                </a:solidFill>
              </a:rPr>
              <a:t> </a:t>
            </a:r>
            <a:r>
              <a:rPr lang="it-IT" sz="1800"/>
              <a:t>are </a:t>
            </a:r>
            <a:r>
              <a:rPr lang="it-IT" sz="1800" err="1"/>
              <a:t>used</a:t>
            </a:r>
            <a:r>
              <a:rPr lang="it-IT" sz="1800"/>
              <a:t>, </a:t>
            </a:r>
            <a:r>
              <a:rPr lang="it-IT" sz="1800" err="1"/>
              <a:t>sometimes</a:t>
            </a:r>
            <a:r>
              <a:rPr lang="it-IT" sz="1800"/>
              <a:t>, </a:t>
            </a:r>
            <a:r>
              <a:rPr lang="it-IT" sz="1800" err="1"/>
              <a:t>when</a:t>
            </a:r>
            <a:r>
              <a:rPr lang="it-IT" sz="1800"/>
              <a:t> </a:t>
            </a:r>
            <a:r>
              <a:rPr lang="it-IT" sz="1800" err="1"/>
              <a:t>we</a:t>
            </a:r>
            <a:r>
              <a:rPr lang="it-IT" sz="1800"/>
              <a:t> </a:t>
            </a:r>
            <a:r>
              <a:rPr lang="it-IT" sz="1800" err="1"/>
              <a:t>don’t</a:t>
            </a:r>
            <a:r>
              <a:rPr lang="it-IT" sz="1800"/>
              <a:t> know </a:t>
            </a:r>
            <a:r>
              <a:rPr lang="it-IT" sz="1800" err="1"/>
              <a:t>what</a:t>
            </a:r>
            <a:r>
              <a:rPr lang="it-IT" sz="1800"/>
              <a:t> </a:t>
            </a:r>
            <a:r>
              <a:rPr lang="it-IT" sz="1800" err="1"/>
              <a:t>move</a:t>
            </a:r>
            <a:r>
              <a:rPr lang="it-IT" sz="1800"/>
              <a:t> to </a:t>
            </a:r>
            <a:r>
              <a:rPr lang="it-IT" sz="1800" err="1"/>
              <a:t>expect</a:t>
            </a:r>
            <a:r>
              <a:rPr lang="it-IT" sz="1800"/>
              <a:t> from the </a:t>
            </a:r>
            <a:r>
              <a:rPr lang="it-IT" sz="1800" err="1"/>
              <a:t>opponent’s</a:t>
            </a:r>
            <a:r>
              <a:rPr lang="it-IT" sz="1800"/>
              <a:t> </a:t>
            </a:r>
            <a:r>
              <a:rPr lang="it-IT" sz="1800" err="1"/>
              <a:t>pokémon</a:t>
            </a:r>
            <a:r>
              <a:rPr lang="it-IT" sz="1800"/>
              <a:t>.</a:t>
            </a:r>
          </a:p>
          <a:p>
            <a:pPr>
              <a:buBlip>
                <a:blip r:embed="rId2"/>
              </a:buBlip>
            </a:pPr>
            <a:r>
              <a:rPr lang="it-IT" sz="1800" b="1"/>
              <a:t>Switches</a:t>
            </a:r>
            <a:r>
              <a:rPr lang="it-IT" sz="1800"/>
              <a:t> are </a:t>
            </a:r>
            <a:r>
              <a:rPr lang="it-IT" sz="1800" err="1"/>
              <a:t>executed</a:t>
            </a:r>
            <a:r>
              <a:rPr lang="it-IT" sz="1800"/>
              <a:t> under </a:t>
            </a:r>
            <a:r>
              <a:rPr lang="it-IT" sz="1800" err="1"/>
              <a:t>specific</a:t>
            </a:r>
            <a:r>
              <a:rPr lang="it-IT" sz="1800"/>
              <a:t> </a:t>
            </a:r>
            <a:r>
              <a:rPr lang="it-IT" sz="1800" err="1"/>
              <a:t>conditions</a:t>
            </a:r>
            <a:r>
              <a:rPr lang="it-IT" sz="1800"/>
              <a:t> (e.g.: a </a:t>
            </a:r>
            <a:r>
              <a:rPr lang="it-IT" sz="1800" err="1"/>
              <a:t>matchup</a:t>
            </a:r>
            <a:r>
              <a:rPr lang="it-IT" sz="1800"/>
              <a:t> </a:t>
            </a:r>
            <a:r>
              <a:rPr lang="it-IT" sz="1800" err="1"/>
              <a:t>less</a:t>
            </a:r>
            <a:r>
              <a:rPr lang="it-IT" sz="1800"/>
              <a:t> </a:t>
            </a:r>
            <a:r>
              <a:rPr lang="it-IT" sz="1800" err="1"/>
              <a:t>than</a:t>
            </a:r>
            <a:r>
              <a:rPr lang="it-IT" sz="1800"/>
              <a:t> -1 or </a:t>
            </a:r>
            <a:r>
              <a:rPr lang="it-IT" sz="1800" err="1"/>
              <a:t>when</a:t>
            </a:r>
            <a:r>
              <a:rPr lang="it-IT" sz="1800"/>
              <a:t> the </a:t>
            </a:r>
            <a:r>
              <a:rPr lang="it-IT" sz="1800" err="1"/>
              <a:t>active</a:t>
            </a:r>
            <a:r>
              <a:rPr lang="it-IT" sz="1800"/>
              <a:t> </a:t>
            </a:r>
            <a:r>
              <a:rPr lang="it-IT" sz="1800" err="1"/>
              <a:t>pokémon</a:t>
            </a:r>
            <a:r>
              <a:rPr lang="it-IT" sz="1800"/>
              <a:t> </a:t>
            </a:r>
            <a:r>
              <a:rPr lang="it-IT" sz="1800" err="1"/>
              <a:t>has</a:t>
            </a:r>
            <a:r>
              <a:rPr lang="it-IT" sz="1800"/>
              <a:t> </a:t>
            </a:r>
            <a:r>
              <a:rPr lang="it-IT" sz="1800" err="1"/>
              <a:t>been</a:t>
            </a:r>
            <a:r>
              <a:rPr lang="it-IT" sz="1800"/>
              <a:t> </a:t>
            </a:r>
            <a:r>
              <a:rPr lang="it-IT" sz="1800" err="1"/>
              <a:t>suffering</a:t>
            </a:r>
            <a:r>
              <a:rPr lang="it-IT" sz="1800"/>
              <a:t> from </a:t>
            </a:r>
            <a:r>
              <a:rPr lang="it-IT" sz="1800" err="1"/>
              <a:t>toxic</a:t>
            </a:r>
            <a:r>
              <a:rPr lang="it-IT" sz="1800"/>
              <a:t> for </a:t>
            </a:r>
            <a:r>
              <a:rPr lang="it-IT" sz="1800" err="1"/>
              <a:t>many</a:t>
            </a:r>
            <a:r>
              <a:rPr lang="it-IT" sz="1800"/>
              <a:t> turns).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6234CB-2D44-8C3B-3CF9-BBD8A74E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847DC1-EFFD-42A7-82D2-097CFF1A2872}" type="datetime1">
              <a:rPr lang="it-IT" noProof="0" smtClean="0"/>
              <a:t>06/12/2022</a:t>
            </a:fld>
            <a:endParaRPr lang="it-IT" noProof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20730ED-E142-D3A8-40BA-D05074C5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PokeBOT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F17AA1-1C04-EABF-8A1E-8B57A1C5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6</a:t>
            </a:fld>
            <a:endParaRPr lang="it-IT" noProof="0"/>
          </a:p>
        </p:txBody>
      </p:sp>
      <p:sp>
        <p:nvSpPr>
          <p:cNvPr id="11" name="Titolo 4">
            <a:extLst>
              <a:ext uri="{FF2B5EF4-FFF2-40B4-BE49-F238E27FC236}">
                <a16:creationId xmlns:a16="http://schemas.microsoft.com/office/drawing/2014/main" id="{2FE899A3-A6FB-B716-C549-183EB37E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3" y="625475"/>
            <a:ext cx="10515600" cy="687388"/>
          </a:xfrm>
        </p:spPr>
        <p:txBody>
          <a:bodyPr>
            <a:normAutofit/>
          </a:bodyPr>
          <a:lstStyle/>
          <a:p>
            <a:r>
              <a:rPr lang="it-IT" err="1"/>
              <a:t>Putting</a:t>
            </a:r>
            <a:r>
              <a:rPr lang="it-IT"/>
              <a:t> </a:t>
            </a:r>
            <a:r>
              <a:rPr lang="it-IT" err="1"/>
              <a:t>everything</a:t>
            </a:r>
            <a:r>
              <a:rPr lang="it-IT"/>
              <a:t> </a:t>
            </a:r>
            <a:r>
              <a:rPr lang="it-IT" err="1"/>
              <a:t>together</a:t>
            </a:r>
            <a:r>
              <a:rPr lang="it-IT"/>
              <a:t>: a rule-</a:t>
            </a:r>
            <a:r>
              <a:rPr lang="it-IT" err="1"/>
              <a:t>based</a:t>
            </a:r>
            <a:r>
              <a:rPr lang="it-IT"/>
              <a:t> player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FCF0C64-CC6F-D4E2-707E-1195D85B970D}"/>
              </a:ext>
            </a:extLst>
          </p:cNvPr>
          <p:cNvSpPr txBox="1"/>
          <p:nvPr/>
        </p:nvSpPr>
        <p:spPr>
          <a:xfrm>
            <a:off x="1828800" y="5743331"/>
            <a:ext cx="847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/>
              <a:t>The bot </a:t>
            </a:r>
            <a:r>
              <a:rPr lang="it-IT" b="1" err="1"/>
              <a:t>started</a:t>
            </a:r>
            <a:r>
              <a:rPr lang="it-IT" b="1"/>
              <a:t> </a:t>
            </a:r>
            <a:r>
              <a:rPr lang="it-IT" b="1" err="1"/>
              <a:t>acting</a:t>
            </a:r>
            <a:r>
              <a:rPr lang="it-IT" b="1"/>
              <a:t> </a:t>
            </a:r>
            <a:r>
              <a:rPr lang="it-IT" b="1" err="1"/>
              <a:t>pretty</a:t>
            </a:r>
            <a:r>
              <a:rPr lang="it-IT" b="1"/>
              <a:t> </a:t>
            </a:r>
            <a:r>
              <a:rPr lang="it-IT" b="1" err="1"/>
              <a:t>well</a:t>
            </a:r>
            <a:r>
              <a:rPr lang="it-IT" b="1"/>
              <a:t>, </a:t>
            </a:r>
            <a:r>
              <a:rPr lang="it-IT" b="1" err="1"/>
              <a:t>but</a:t>
            </a:r>
            <a:r>
              <a:rPr lang="it-IT" b="1"/>
              <a:t> </a:t>
            </a:r>
            <a:r>
              <a:rPr lang="it-IT" b="1" err="1"/>
              <a:t>we</a:t>
            </a:r>
            <a:r>
              <a:rPr lang="it-IT" b="1"/>
              <a:t> </a:t>
            </a:r>
            <a:r>
              <a:rPr lang="it-IT" b="1" err="1"/>
              <a:t>need</a:t>
            </a:r>
            <a:r>
              <a:rPr lang="it-IT" b="1"/>
              <a:t> to </a:t>
            </a:r>
            <a:r>
              <a:rPr lang="it-IT" b="1" err="1"/>
              <a:t>predict</a:t>
            </a:r>
            <a:r>
              <a:rPr lang="it-IT" b="1"/>
              <a:t> the </a:t>
            </a:r>
            <a:r>
              <a:rPr lang="it-IT" b="1" err="1"/>
              <a:t>opponent’s</a:t>
            </a:r>
            <a:r>
              <a:rPr lang="it-IT" b="1"/>
              <a:t> </a:t>
            </a:r>
            <a:r>
              <a:rPr lang="it-IT" b="1" err="1"/>
              <a:t>next</a:t>
            </a:r>
            <a:r>
              <a:rPr lang="it-IT" b="1"/>
              <a:t> </a:t>
            </a:r>
            <a:r>
              <a:rPr lang="it-IT" b="1" err="1"/>
              <a:t>moves</a:t>
            </a:r>
            <a:r>
              <a:rPr lang="it-IT" b="1"/>
              <a:t>, just like a human player.</a:t>
            </a:r>
          </a:p>
        </p:txBody>
      </p:sp>
    </p:spTree>
    <p:extLst>
      <p:ext uri="{BB962C8B-B14F-4D97-AF65-F5344CB8AC3E}">
        <p14:creationId xmlns:p14="http://schemas.microsoft.com/office/powerpoint/2010/main" val="1867303889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7CE2AA-3927-7A47-4FD1-E97DC7CA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274CB4-4EAB-4AA3-8A11-8B1D565A8D58}" type="datetime1">
              <a:rPr lang="it-IT" noProof="0" smtClean="0"/>
              <a:t>06/12/2022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739FF4-4603-2B0E-60CD-B6518A7F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725437-4B84-BFF0-0581-D84AA95F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7</a:t>
            </a:fld>
            <a:endParaRPr lang="it-IT" noProof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C1D990BB-AA6F-921B-52A5-DC64616CC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8580" y="2834640"/>
            <a:ext cx="4434840" cy="1188720"/>
          </a:xfrm>
        </p:spPr>
        <p:txBody>
          <a:bodyPr>
            <a:normAutofit/>
          </a:bodyPr>
          <a:lstStyle/>
          <a:p>
            <a:r>
              <a:rPr lang="en-US" sz="6000"/>
              <a:t>minimax</a:t>
            </a:r>
          </a:p>
        </p:txBody>
      </p:sp>
    </p:spTree>
    <p:extLst>
      <p:ext uri="{BB962C8B-B14F-4D97-AF65-F5344CB8AC3E}">
        <p14:creationId xmlns:p14="http://schemas.microsoft.com/office/powerpoint/2010/main" val="2034081205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ad angolo ripiegato 16">
            <a:extLst>
              <a:ext uri="{FF2B5EF4-FFF2-40B4-BE49-F238E27FC236}">
                <a16:creationId xmlns:a16="http://schemas.microsoft.com/office/drawing/2014/main" id="{B784BA8D-B0FC-7C32-4A8A-810F0A4DB5F4}"/>
              </a:ext>
            </a:extLst>
          </p:cNvPr>
          <p:cNvSpPr/>
          <p:nvPr/>
        </p:nvSpPr>
        <p:spPr>
          <a:xfrm>
            <a:off x="8905356" y="1053544"/>
            <a:ext cx="2711903" cy="1025323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olo 4">
                <a:extLst>
                  <a:ext uri="{FF2B5EF4-FFF2-40B4-BE49-F238E27FC236}">
                    <a16:creationId xmlns:a16="http://schemas.microsoft.com/office/drawing/2014/main" id="{B7CA2C7C-1926-82C2-8C9D-1937D75310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it-IT" err="1"/>
                  <a:t>MiniMax</a:t>
                </a:r>
                <a:r>
                  <a:rPr lang="it-IT"/>
                  <a:t> with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it-IT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it-IT"/>
                  <a:t> </a:t>
                </a:r>
                <a:r>
                  <a:rPr lang="it-IT" err="1"/>
                  <a:t>pruning</a:t>
                </a:r>
                <a:r>
                  <a:rPr lang="it-IT"/>
                  <a:t>  </a:t>
                </a:r>
                <a:br>
                  <a:rPr lang="it-IT"/>
                </a:br>
                <a:r>
                  <a:rPr lang="it-IT" sz="1600">
                    <a:latin typeface="+mn-lt"/>
                  </a:rPr>
                  <a:t>(</a:t>
                </a:r>
                <a:r>
                  <a:rPr lang="it-IT" sz="1600" err="1">
                    <a:latin typeface="+mn-lt"/>
                  </a:rPr>
                  <a:t>moves</a:t>
                </a:r>
                <a:r>
                  <a:rPr lang="it-IT" sz="1600">
                    <a:latin typeface="+mn-lt"/>
                  </a:rPr>
                  <a:t> plus switches)</a:t>
                </a:r>
                <a:r>
                  <a:rPr lang="it-IT" sz="1600"/>
                  <a:t> </a:t>
                </a:r>
              </a:p>
            </p:txBody>
          </p:sp>
        </mc:Choice>
        <mc:Fallback xmlns="">
          <p:sp>
            <p:nvSpPr>
              <p:cNvPr id="5" name="Titolo 4">
                <a:extLst>
                  <a:ext uri="{FF2B5EF4-FFF2-40B4-BE49-F238E27FC236}">
                    <a16:creationId xmlns:a16="http://schemas.microsoft.com/office/drawing/2014/main" id="{B7CA2C7C-1926-82C2-8C9D-1937D75310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7" t="-16071" b="-9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6234CB-2D44-8C3B-3CF9-BBD8A74E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847DC1-EFFD-42A7-82D2-097CFF1A2872}" type="datetime1">
              <a:rPr lang="it-IT" noProof="0" smtClean="0"/>
              <a:t>06/12/2022</a:t>
            </a:fld>
            <a:endParaRPr lang="it-IT" noProof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20730ED-E142-D3A8-40BA-D05074C5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F17AA1-1C04-EABF-8A1E-8B57A1C5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8</a:t>
            </a:fld>
            <a:endParaRPr lang="it-IT" noProof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F9DC8980-819C-3E2E-A994-E0D558E4892D}"/>
              </a:ext>
            </a:extLst>
          </p:cNvPr>
          <p:cNvSpPr/>
          <p:nvPr/>
        </p:nvSpPr>
        <p:spPr>
          <a:xfrm>
            <a:off x="5604281" y="1255220"/>
            <a:ext cx="1576874" cy="1147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06BAE2-C4D4-BF49-A355-BC4D7C177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25721" y="1668659"/>
            <a:ext cx="572278" cy="57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A9EECC8-64E7-9AF6-C0EB-8D5A4B3ED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92718" y="1362176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687F526-874C-A154-C110-9E98311AC2E0}"/>
              </a:ext>
            </a:extLst>
          </p:cNvPr>
          <p:cNvSpPr/>
          <p:nvPr/>
        </p:nvSpPr>
        <p:spPr>
          <a:xfrm>
            <a:off x="5919190" y="2166212"/>
            <a:ext cx="550506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6B6435DB-7E27-650D-F4DA-5C1BEF0DF9D5}"/>
              </a:ext>
            </a:extLst>
          </p:cNvPr>
          <p:cNvSpPr/>
          <p:nvPr/>
        </p:nvSpPr>
        <p:spPr>
          <a:xfrm>
            <a:off x="6516925" y="1908076"/>
            <a:ext cx="532249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849D023F-5C08-5195-EB1E-CCEF7DBE9FDE}"/>
              </a:ext>
            </a:extLst>
          </p:cNvPr>
          <p:cNvSpPr/>
          <p:nvPr/>
        </p:nvSpPr>
        <p:spPr>
          <a:xfrm>
            <a:off x="1603122" y="2922764"/>
            <a:ext cx="1576874" cy="1147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050E95F-22F4-1E51-033D-8EEE54931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19281" y="3344600"/>
            <a:ext cx="572278" cy="57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A8992FBC-A038-0264-C15B-4B80079CA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91559" y="3029720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682A8F3F-69FC-15D9-6B87-1684B6303371}"/>
              </a:ext>
            </a:extLst>
          </p:cNvPr>
          <p:cNvSpPr/>
          <p:nvPr/>
        </p:nvSpPr>
        <p:spPr>
          <a:xfrm>
            <a:off x="4133588" y="2976662"/>
            <a:ext cx="1576874" cy="1147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56FAB34E-79D2-0415-2C23-30921D725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41973" y="3390139"/>
            <a:ext cx="572278" cy="57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D93CAD42-EAF3-C513-1286-4912EA8FB0CF}"/>
              </a:ext>
            </a:extLst>
          </p:cNvPr>
          <p:cNvSpPr/>
          <p:nvPr/>
        </p:nvSpPr>
        <p:spPr>
          <a:xfrm>
            <a:off x="4448497" y="3887654"/>
            <a:ext cx="550506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838FBA10-3736-A330-5ED4-78A15567437D}"/>
              </a:ext>
            </a:extLst>
          </p:cNvPr>
          <p:cNvSpPr/>
          <p:nvPr/>
        </p:nvSpPr>
        <p:spPr>
          <a:xfrm>
            <a:off x="5046232" y="3629518"/>
            <a:ext cx="532249" cy="1026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82A1AC63-A11C-0DB3-18B7-3EDD02003ED5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 flipH="1">
            <a:off x="2391559" y="2402886"/>
            <a:ext cx="4001159" cy="51987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5746ADFB-3CCE-0A13-CC9B-E438E5CF13AE}"/>
              </a:ext>
            </a:extLst>
          </p:cNvPr>
          <p:cNvCxnSpPr>
            <a:cxnSpLocks/>
            <a:stCxn id="7" idx="4"/>
            <a:endCxn id="18" idx="0"/>
          </p:cNvCxnSpPr>
          <p:nvPr/>
        </p:nvCxnSpPr>
        <p:spPr>
          <a:xfrm flipH="1">
            <a:off x="4922025" y="2402886"/>
            <a:ext cx="1470693" cy="57377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BB96A20-6918-D941-1305-7F96C186EA32}"/>
              </a:ext>
            </a:extLst>
          </p:cNvPr>
          <p:cNvSpPr txBox="1"/>
          <p:nvPr/>
        </p:nvSpPr>
        <p:spPr>
          <a:xfrm>
            <a:off x="3222795" y="2481939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/>
              <a:t>Surf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2C6EAD7-5DC5-0BF9-F80C-1B5195A78AE4}"/>
              </a:ext>
            </a:extLst>
          </p:cNvPr>
          <p:cNvSpPr txBox="1"/>
          <p:nvPr/>
        </p:nvSpPr>
        <p:spPr>
          <a:xfrm>
            <a:off x="3980033" y="2714926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err="1"/>
              <a:t>Ice</a:t>
            </a:r>
            <a:r>
              <a:rPr lang="it-IT" sz="1400"/>
              <a:t> </a:t>
            </a:r>
            <a:r>
              <a:rPr lang="it-IT" sz="1400" err="1"/>
              <a:t>beam</a:t>
            </a:r>
            <a:endParaRPr lang="it-IT" sz="140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B9AD5B9-6B5D-57D9-2690-6BD13D20D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198" y="3299532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Ovale 36">
            <a:extLst>
              <a:ext uri="{FF2B5EF4-FFF2-40B4-BE49-F238E27FC236}">
                <a16:creationId xmlns:a16="http://schemas.microsoft.com/office/drawing/2014/main" id="{B14ADA6F-6EFD-E857-3F1C-604039F2FF2A}"/>
              </a:ext>
            </a:extLst>
          </p:cNvPr>
          <p:cNvSpPr/>
          <p:nvPr/>
        </p:nvSpPr>
        <p:spPr>
          <a:xfrm>
            <a:off x="7049362" y="2955638"/>
            <a:ext cx="1576874" cy="1147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B531AE44-F7AB-F803-4D58-F4DCCBF05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37799" y="3062594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ttangolo con angoli arrotondati 39">
            <a:extLst>
              <a:ext uri="{FF2B5EF4-FFF2-40B4-BE49-F238E27FC236}">
                <a16:creationId xmlns:a16="http://schemas.microsoft.com/office/drawing/2014/main" id="{6DC41227-A4FD-BD45-F6A8-9A79494878A1}"/>
              </a:ext>
            </a:extLst>
          </p:cNvPr>
          <p:cNvSpPr/>
          <p:nvPr/>
        </p:nvSpPr>
        <p:spPr>
          <a:xfrm>
            <a:off x="7364271" y="3866630"/>
            <a:ext cx="550506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5DB75D7A-8D59-F5F6-069C-E3892F5D8C1C}"/>
              </a:ext>
            </a:extLst>
          </p:cNvPr>
          <p:cNvCxnSpPr>
            <a:cxnSpLocks/>
            <a:stCxn id="7" idx="4"/>
            <a:endCxn id="37" idx="0"/>
          </p:cNvCxnSpPr>
          <p:nvPr/>
        </p:nvCxnSpPr>
        <p:spPr>
          <a:xfrm>
            <a:off x="6392718" y="2402886"/>
            <a:ext cx="1445081" cy="55275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31B5D647-4FC8-DF60-4E6C-37671FF7D752}"/>
              </a:ext>
            </a:extLst>
          </p:cNvPr>
          <p:cNvSpPr txBox="1"/>
          <p:nvPr/>
        </p:nvSpPr>
        <p:spPr>
          <a:xfrm>
            <a:off x="6706028" y="2717998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err="1"/>
              <a:t>Blaziken</a:t>
            </a:r>
            <a:endParaRPr lang="it-IT" sz="1400"/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64557759-C27A-7023-6A37-2E30BC0123A0}"/>
              </a:ext>
            </a:extLst>
          </p:cNvPr>
          <p:cNvSpPr/>
          <p:nvPr/>
        </p:nvSpPr>
        <p:spPr>
          <a:xfrm>
            <a:off x="9877148" y="2922764"/>
            <a:ext cx="1576874" cy="1147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id="{76F440D2-148B-E42E-5D6C-F6EFC2BB3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65585" y="3029720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D5D5E9E1-E486-D7A5-A91C-3BE75CBE6E70}"/>
              </a:ext>
            </a:extLst>
          </p:cNvPr>
          <p:cNvSpPr/>
          <p:nvPr/>
        </p:nvSpPr>
        <p:spPr>
          <a:xfrm>
            <a:off x="10192057" y="3833756"/>
            <a:ext cx="550506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719A0654-3A2F-8A6E-9E40-978814F553CD}"/>
              </a:ext>
            </a:extLst>
          </p:cNvPr>
          <p:cNvSpPr txBox="1"/>
          <p:nvPr/>
        </p:nvSpPr>
        <p:spPr>
          <a:xfrm>
            <a:off x="9489523" y="2497222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err="1"/>
              <a:t>Groudon</a:t>
            </a:r>
            <a:endParaRPr lang="it-IT" sz="1400"/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073D44B4-2CAA-DDA5-277C-44ED8A4CFB54}"/>
              </a:ext>
            </a:extLst>
          </p:cNvPr>
          <p:cNvCxnSpPr>
            <a:cxnSpLocks/>
            <a:stCxn id="7" idx="4"/>
            <a:endCxn id="50" idx="0"/>
          </p:cNvCxnSpPr>
          <p:nvPr/>
        </p:nvCxnSpPr>
        <p:spPr>
          <a:xfrm>
            <a:off x="6392718" y="2402886"/>
            <a:ext cx="4272867" cy="51987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ttangolo con angoli arrotondati 57">
            <a:extLst>
              <a:ext uri="{FF2B5EF4-FFF2-40B4-BE49-F238E27FC236}">
                <a16:creationId xmlns:a16="http://schemas.microsoft.com/office/drawing/2014/main" id="{27DAB4BB-4476-B4F3-788A-D78F3B2DBE08}"/>
              </a:ext>
            </a:extLst>
          </p:cNvPr>
          <p:cNvSpPr/>
          <p:nvPr/>
        </p:nvSpPr>
        <p:spPr>
          <a:xfrm>
            <a:off x="7988070" y="3599163"/>
            <a:ext cx="532249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ttangolo con angoli arrotondati 58">
            <a:extLst>
              <a:ext uri="{FF2B5EF4-FFF2-40B4-BE49-F238E27FC236}">
                <a16:creationId xmlns:a16="http://schemas.microsoft.com/office/drawing/2014/main" id="{759BF376-2F77-E153-FD40-1269F1260B7D}"/>
              </a:ext>
            </a:extLst>
          </p:cNvPr>
          <p:cNvSpPr/>
          <p:nvPr/>
        </p:nvSpPr>
        <p:spPr>
          <a:xfrm>
            <a:off x="10821551" y="3583979"/>
            <a:ext cx="532249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48" name="Elemento grafico 2047" descr="Scudo con riempimento a tinta unita">
            <a:extLst>
              <a:ext uri="{FF2B5EF4-FFF2-40B4-BE49-F238E27FC236}">
                <a16:creationId xmlns:a16="http://schemas.microsoft.com/office/drawing/2014/main" id="{3E4160CA-4186-D382-90E6-D8361F70BA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71375" y="1397542"/>
            <a:ext cx="245550" cy="245550"/>
          </a:xfrm>
          <a:prstGeom prst="rect">
            <a:avLst/>
          </a:prstGeom>
        </p:spPr>
      </p:pic>
      <p:pic>
        <p:nvPicPr>
          <p:cNvPr id="2051" name="Elemento grafico 2050" descr="Spada con riempimento a tinta unita">
            <a:extLst>
              <a:ext uri="{FF2B5EF4-FFF2-40B4-BE49-F238E27FC236}">
                <a16:creationId xmlns:a16="http://schemas.microsoft.com/office/drawing/2014/main" id="{A4CB2EC6-1046-CA23-C2A8-D8B746DAD6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54228" y="1760802"/>
            <a:ext cx="264962" cy="264962"/>
          </a:xfrm>
          <a:prstGeom prst="rect">
            <a:avLst/>
          </a:prstGeom>
        </p:spPr>
      </p:pic>
      <p:pic>
        <p:nvPicPr>
          <p:cNvPr id="2053" name="Elemento grafico 2052" descr="Scudo con riempimento a tinta unita">
            <a:extLst>
              <a:ext uri="{FF2B5EF4-FFF2-40B4-BE49-F238E27FC236}">
                <a16:creationId xmlns:a16="http://schemas.microsoft.com/office/drawing/2014/main" id="{FA8FC5D2-BA26-DA33-4AA8-9EB017A39A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0767" y="3488131"/>
            <a:ext cx="245550" cy="245550"/>
          </a:xfrm>
          <a:prstGeom prst="rect">
            <a:avLst/>
          </a:prstGeom>
        </p:spPr>
      </p:pic>
      <p:pic>
        <p:nvPicPr>
          <p:cNvPr id="2055" name="Elemento grafico 2054" descr="Scudo con riempimento a tinta unita">
            <a:extLst>
              <a:ext uri="{FF2B5EF4-FFF2-40B4-BE49-F238E27FC236}">
                <a16:creationId xmlns:a16="http://schemas.microsoft.com/office/drawing/2014/main" id="{78D72BCB-BA7B-93D8-6318-E88B222AEC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9344" y="3521807"/>
            <a:ext cx="245550" cy="245550"/>
          </a:xfrm>
          <a:prstGeom prst="rect">
            <a:avLst/>
          </a:prstGeom>
        </p:spPr>
      </p:pic>
      <p:pic>
        <p:nvPicPr>
          <p:cNvPr id="2057" name="Elemento grafico 2056" descr="Scudo con riempimento a tinta unita">
            <a:extLst>
              <a:ext uri="{FF2B5EF4-FFF2-40B4-BE49-F238E27FC236}">
                <a16:creationId xmlns:a16="http://schemas.microsoft.com/office/drawing/2014/main" id="{18C9B3E8-4C29-53BB-7680-098005E4AE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98200" y="3496597"/>
            <a:ext cx="245550" cy="245550"/>
          </a:xfrm>
          <a:prstGeom prst="rect">
            <a:avLst/>
          </a:prstGeom>
        </p:spPr>
      </p:pic>
      <p:pic>
        <p:nvPicPr>
          <p:cNvPr id="2058" name="Elemento grafico 2057" descr="Scudo con riempimento a tinta unita">
            <a:extLst>
              <a:ext uri="{FF2B5EF4-FFF2-40B4-BE49-F238E27FC236}">
                <a16:creationId xmlns:a16="http://schemas.microsoft.com/office/drawing/2014/main" id="{68BCD964-241A-5FA8-69D7-94362D9C60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95082" y="3439194"/>
            <a:ext cx="245550" cy="245550"/>
          </a:xfrm>
          <a:prstGeom prst="rect">
            <a:avLst/>
          </a:prstGeom>
        </p:spPr>
      </p:pic>
      <p:pic>
        <p:nvPicPr>
          <p:cNvPr id="2059" name="Elemento grafico 2058" descr="Spada con riempimento a tinta unita">
            <a:extLst>
              <a:ext uri="{FF2B5EF4-FFF2-40B4-BE49-F238E27FC236}">
                <a16:creationId xmlns:a16="http://schemas.microsoft.com/office/drawing/2014/main" id="{D1C7695F-7F73-4173-7083-D61F25B4D2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36056" y="3064132"/>
            <a:ext cx="264962" cy="264962"/>
          </a:xfrm>
          <a:prstGeom prst="rect">
            <a:avLst/>
          </a:prstGeom>
        </p:spPr>
      </p:pic>
      <p:pic>
        <p:nvPicPr>
          <p:cNvPr id="2061" name="Picture 4">
            <a:extLst>
              <a:ext uri="{FF2B5EF4-FFF2-40B4-BE49-F238E27FC236}">
                <a16:creationId xmlns:a16="http://schemas.microsoft.com/office/drawing/2014/main" id="{581392F8-818F-0622-5AAA-DECA61BB2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22025" y="3097269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Elemento grafico 2061" descr="Spada con riempimento a tinta unita">
            <a:extLst>
              <a:ext uri="{FF2B5EF4-FFF2-40B4-BE49-F238E27FC236}">
                <a16:creationId xmlns:a16="http://schemas.microsoft.com/office/drawing/2014/main" id="{B93B41FD-9AC5-C217-182F-EA09203CC9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66522" y="3131681"/>
            <a:ext cx="264962" cy="264962"/>
          </a:xfrm>
          <a:prstGeom prst="rect">
            <a:avLst/>
          </a:prstGeom>
        </p:spPr>
      </p:pic>
      <p:pic>
        <p:nvPicPr>
          <p:cNvPr id="2063" name="Elemento grafico 2062" descr="Spada con riempimento a tinta unita">
            <a:extLst>
              <a:ext uri="{FF2B5EF4-FFF2-40B4-BE49-F238E27FC236}">
                <a16:creationId xmlns:a16="http://schemas.microsoft.com/office/drawing/2014/main" id="{E4E0F735-2649-596C-4FBE-F5ABBC9BE5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11398" y="3082744"/>
            <a:ext cx="264962" cy="264962"/>
          </a:xfrm>
          <a:prstGeom prst="rect">
            <a:avLst/>
          </a:prstGeom>
        </p:spPr>
      </p:pic>
      <p:pic>
        <p:nvPicPr>
          <p:cNvPr id="2064" name="Elemento grafico 2063" descr="Spada con riempimento a tinta unita">
            <a:extLst>
              <a:ext uri="{FF2B5EF4-FFF2-40B4-BE49-F238E27FC236}">
                <a16:creationId xmlns:a16="http://schemas.microsoft.com/office/drawing/2014/main" id="{A5A289C1-4250-E66C-15F7-0044CD83CD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17784" y="3077723"/>
            <a:ext cx="264962" cy="264962"/>
          </a:xfrm>
          <a:prstGeom prst="rect">
            <a:avLst/>
          </a:prstGeom>
        </p:spPr>
      </p:pic>
      <p:sp>
        <p:nvSpPr>
          <p:cNvPr id="2065" name="Ovale 2064">
            <a:extLst>
              <a:ext uri="{FF2B5EF4-FFF2-40B4-BE49-F238E27FC236}">
                <a16:creationId xmlns:a16="http://schemas.microsoft.com/office/drawing/2014/main" id="{BF10D7B1-3A6D-7BDD-CA94-96ABD43A76E4}"/>
              </a:ext>
            </a:extLst>
          </p:cNvPr>
          <p:cNvSpPr/>
          <p:nvPr/>
        </p:nvSpPr>
        <p:spPr>
          <a:xfrm>
            <a:off x="1603122" y="5022569"/>
            <a:ext cx="1576874" cy="1147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2066" name="Picture 2">
            <a:extLst>
              <a:ext uri="{FF2B5EF4-FFF2-40B4-BE49-F238E27FC236}">
                <a16:creationId xmlns:a16="http://schemas.microsoft.com/office/drawing/2014/main" id="{2B96F56D-912C-C08A-3AA4-6F171E954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19281" y="5463919"/>
            <a:ext cx="572278" cy="57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4">
            <a:extLst>
              <a:ext uri="{FF2B5EF4-FFF2-40B4-BE49-F238E27FC236}">
                <a16:creationId xmlns:a16="http://schemas.microsoft.com/office/drawing/2014/main" id="{44CC2BA2-51C9-F025-F2FF-E77B28087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91559" y="5129525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" name="Rettangolo con angoli arrotondati 2067">
            <a:extLst>
              <a:ext uri="{FF2B5EF4-FFF2-40B4-BE49-F238E27FC236}">
                <a16:creationId xmlns:a16="http://schemas.microsoft.com/office/drawing/2014/main" id="{CB353AFB-75EA-A69B-164F-0EC7C4AB4804}"/>
              </a:ext>
            </a:extLst>
          </p:cNvPr>
          <p:cNvSpPr/>
          <p:nvPr/>
        </p:nvSpPr>
        <p:spPr>
          <a:xfrm>
            <a:off x="1933939" y="3848856"/>
            <a:ext cx="550506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70" name="Elemento grafico 2069" descr="Scudo con riempimento a tinta unita">
            <a:extLst>
              <a:ext uri="{FF2B5EF4-FFF2-40B4-BE49-F238E27FC236}">
                <a16:creationId xmlns:a16="http://schemas.microsoft.com/office/drawing/2014/main" id="{151F609E-7E98-618A-9F6A-BDA3499E2B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70216" y="5164891"/>
            <a:ext cx="245550" cy="245550"/>
          </a:xfrm>
          <a:prstGeom prst="rect">
            <a:avLst/>
          </a:prstGeom>
        </p:spPr>
      </p:pic>
      <p:pic>
        <p:nvPicPr>
          <p:cNvPr id="2071" name="Elemento grafico 2070" descr="Spada con riempimento a tinta unita">
            <a:extLst>
              <a:ext uri="{FF2B5EF4-FFF2-40B4-BE49-F238E27FC236}">
                <a16:creationId xmlns:a16="http://schemas.microsoft.com/office/drawing/2014/main" id="{0CA05AF2-BCC8-3CCC-8DF0-6FC9BEA845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53069" y="5528151"/>
            <a:ext cx="264962" cy="264962"/>
          </a:xfrm>
          <a:prstGeom prst="rect">
            <a:avLst/>
          </a:prstGeom>
        </p:spPr>
      </p:pic>
      <p:cxnSp>
        <p:nvCxnSpPr>
          <p:cNvPr id="2072" name="Connettore 2 2071">
            <a:extLst>
              <a:ext uri="{FF2B5EF4-FFF2-40B4-BE49-F238E27FC236}">
                <a16:creationId xmlns:a16="http://schemas.microsoft.com/office/drawing/2014/main" id="{851DF1B5-F9A1-4DF3-7FE3-9385606B5394}"/>
              </a:ext>
            </a:extLst>
          </p:cNvPr>
          <p:cNvCxnSpPr>
            <a:cxnSpLocks/>
            <a:stCxn id="13" idx="4"/>
            <a:endCxn id="2065" idx="0"/>
          </p:cNvCxnSpPr>
          <p:nvPr/>
        </p:nvCxnSpPr>
        <p:spPr>
          <a:xfrm>
            <a:off x="2391559" y="4070430"/>
            <a:ext cx="0" cy="95213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5" name="CasellaDiTesto 2074">
            <a:extLst>
              <a:ext uri="{FF2B5EF4-FFF2-40B4-BE49-F238E27FC236}">
                <a16:creationId xmlns:a16="http://schemas.microsoft.com/office/drawing/2014/main" id="{EF4BF069-9EEE-2BD1-3303-24DB1BD61160}"/>
              </a:ext>
            </a:extLst>
          </p:cNvPr>
          <p:cNvSpPr txBox="1"/>
          <p:nvPr/>
        </p:nvSpPr>
        <p:spPr>
          <a:xfrm>
            <a:off x="1498807" y="4401999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err="1"/>
              <a:t>Outrage</a:t>
            </a:r>
            <a:endParaRPr lang="it-IT" sz="1400"/>
          </a:p>
        </p:txBody>
      </p:sp>
      <p:sp>
        <p:nvSpPr>
          <p:cNvPr id="2080" name="Rettangolo con angoli arrotondati 2079">
            <a:extLst>
              <a:ext uri="{FF2B5EF4-FFF2-40B4-BE49-F238E27FC236}">
                <a16:creationId xmlns:a16="http://schemas.microsoft.com/office/drawing/2014/main" id="{F2354EE7-A148-3A7A-9FF0-A2F1C4ACF81E}"/>
              </a:ext>
            </a:extLst>
          </p:cNvPr>
          <p:cNvSpPr/>
          <p:nvPr/>
        </p:nvSpPr>
        <p:spPr>
          <a:xfrm>
            <a:off x="2541830" y="3565848"/>
            <a:ext cx="532249" cy="1026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81" name="Rettangolo con angoli arrotondati 2080">
            <a:extLst>
              <a:ext uri="{FF2B5EF4-FFF2-40B4-BE49-F238E27FC236}">
                <a16:creationId xmlns:a16="http://schemas.microsoft.com/office/drawing/2014/main" id="{CB88DB52-477F-BE79-63A7-0EA0AE906BF8}"/>
              </a:ext>
            </a:extLst>
          </p:cNvPr>
          <p:cNvSpPr/>
          <p:nvPr/>
        </p:nvSpPr>
        <p:spPr>
          <a:xfrm>
            <a:off x="2547545" y="3569275"/>
            <a:ext cx="402327" cy="95782"/>
          </a:xfrm>
          <a:prstGeom prst="roundRect">
            <a:avLst/>
          </a:prstGeom>
          <a:solidFill>
            <a:srgbClr val="06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82" name="Rettangolo con angoli arrotondati 2081">
            <a:extLst>
              <a:ext uri="{FF2B5EF4-FFF2-40B4-BE49-F238E27FC236}">
                <a16:creationId xmlns:a16="http://schemas.microsoft.com/office/drawing/2014/main" id="{075F9A9D-4BED-824A-9DB4-5A597DE5899B}"/>
              </a:ext>
            </a:extLst>
          </p:cNvPr>
          <p:cNvSpPr/>
          <p:nvPr/>
        </p:nvSpPr>
        <p:spPr>
          <a:xfrm>
            <a:off x="2530383" y="5666094"/>
            <a:ext cx="532249" cy="1026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83" name="Rettangolo con angoli arrotondati 2082">
            <a:extLst>
              <a:ext uri="{FF2B5EF4-FFF2-40B4-BE49-F238E27FC236}">
                <a16:creationId xmlns:a16="http://schemas.microsoft.com/office/drawing/2014/main" id="{BDCBEC3D-E709-A13C-9F79-7BEF46888B46}"/>
              </a:ext>
            </a:extLst>
          </p:cNvPr>
          <p:cNvSpPr/>
          <p:nvPr/>
        </p:nvSpPr>
        <p:spPr>
          <a:xfrm>
            <a:off x="2536098" y="5669521"/>
            <a:ext cx="402327" cy="95782"/>
          </a:xfrm>
          <a:prstGeom prst="roundRect">
            <a:avLst/>
          </a:prstGeom>
          <a:solidFill>
            <a:srgbClr val="06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84" name="Ovale 2083">
            <a:extLst>
              <a:ext uri="{FF2B5EF4-FFF2-40B4-BE49-F238E27FC236}">
                <a16:creationId xmlns:a16="http://schemas.microsoft.com/office/drawing/2014/main" id="{095F01D1-34BF-5D1A-2612-A717DE098781}"/>
              </a:ext>
            </a:extLst>
          </p:cNvPr>
          <p:cNvSpPr/>
          <p:nvPr/>
        </p:nvSpPr>
        <p:spPr>
          <a:xfrm>
            <a:off x="4133358" y="5041181"/>
            <a:ext cx="1576874" cy="1147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2085" name="Picture 2">
            <a:extLst>
              <a:ext uri="{FF2B5EF4-FFF2-40B4-BE49-F238E27FC236}">
                <a16:creationId xmlns:a16="http://schemas.microsoft.com/office/drawing/2014/main" id="{74DD6937-CA61-B1BC-0181-46206A561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41743" y="5454658"/>
            <a:ext cx="572278" cy="57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6" name="Rettangolo con angoli arrotondati 2085">
            <a:extLst>
              <a:ext uri="{FF2B5EF4-FFF2-40B4-BE49-F238E27FC236}">
                <a16:creationId xmlns:a16="http://schemas.microsoft.com/office/drawing/2014/main" id="{78F937D5-79A8-C9E7-4D44-994D96FB303E}"/>
              </a:ext>
            </a:extLst>
          </p:cNvPr>
          <p:cNvSpPr/>
          <p:nvPr/>
        </p:nvSpPr>
        <p:spPr>
          <a:xfrm>
            <a:off x="4448267" y="5952173"/>
            <a:ext cx="550506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88" name="Elemento grafico 2087" descr="Scudo con riempimento a tinta unita">
            <a:extLst>
              <a:ext uri="{FF2B5EF4-FFF2-40B4-BE49-F238E27FC236}">
                <a16:creationId xmlns:a16="http://schemas.microsoft.com/office/drawing/2014/main" id="{8174C0B0-7E6A-A061-AFDA-73CF319FB2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52678" y="5202815"/>
            <a:ext cx="245550" cy="245550"/>
          </a:xfrm>
          <a:prstGeom prst="rect">
            <a:avLst/>
          </a:prstGeom>
        </p:spPr>
      </p:pic>
      <p:pic>
        <p:nvPicPr>
          <p:cNvPr id="2090" name="Elemento grafico 2089" descr="Spada con riempimento a tinta unita">
            <a:extLst>
              <a:ext uri="{FF2B5EF4-FFF2-40B4-BE49-F238E27FC236}">
                <a16:creationId xmlns:a16="http://schemas.microsoft.com/office/drawing/2014/main" id="{E166B38E-F626-7D7B-1818-8DC18DAB13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83305" y="5566914"/>
            <a:ext cx="264962" cy="264962"/>
          </a:xfrm>
          <a:prstGeom prst="rect">
            <a:avLst/>
          </a:prstGeom>
        </p:spPr>
      </p:pic>
      <p:cxnSp>
        <p:nvCxnSpPr>
          <p:cNvPr id="2091" name="Connettore 2 2090">
            <a:extLst>
              <a:ext uri="{FF2B5EF4-FFF2-40B4-BE49-F238E27FC236}">
                <a16:creationId xmlns:a16="http://schemas.microsoft.com/office/drawing/2014/main" id="{D1D6564C-9FB3-7E9E-D9DC-08547ED92AA6}"/>
              </a:ext>
            </a:extLst>
          </p:cNvPr>
          <p:cNvCxnSpPr>
            <a:cxnSpLocks/>
            <a:stCxn id="18" idx="4"/>
            <a:endCxn id="2084" idx="0"/>
          </p:cNvCxnSpPr>
          <p:nvPr/>
        </p:nvCxnSpPr>
        <p:spPr>
          <a:xfrm flipH="1">
            <a:off x="4921795" y="4124328"/>
            <a:ext cx="230" cy="91685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4" name="Rettangolo con angoli arrotondati 2093">
            <a:extLst>
              <a:ext uri="{FF2B5EF4-FFF2-40B4-BE49-F238E27FC236}">
                <a16:creationId xmlns:a16="http://schemas.microsoft.com/office/drawing/2014/main" id="{5225BAA9-72C2-89FC-DF4D-9FB769B02E1D}"/>
              </a:ext>
            </a:extLst>
          </p:cNvPr>
          <p:cNvSpPr/>
          <p:nvPr/>
        </p:nvSpPr>
        <p:spPr>
          <a:xfrm>
            <a:off x="5063787" y="5719382"/>
            <a:ext cx="532249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95" name="Picture 10" descr="Mew">
            <a:extLst>
              <a:ext uri="{FF2B5EF4-FFF2-40B4-BE49-F238E27FC236}">
                <a16:creationId xmlns:a16="http://schemas.microsoft.com/office/drawing/2014/main" id="{2898EB28-4374-BF93-51D9-F53B5B4B9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228" y="5280466"/>
            <a:ext cx="426264" cy="42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6" name="Picture 6">
            <a:extLst>
              <a:ext uri="{FF2B5EF4-FFF2-40B4-BE49-F238E27FC236}">
                <a16:creationId xmlns:a16="http://schemas.microsoft.com/office/drawing/2014/main" id="{A0A62277-12AC-00D6-8AC8-181C7F392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363" y="5370813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7" name="Ovale 2096">
            <a:extLst>
              <a:ext uri="{FF2B5EF4-FFF2-40B4-BE49-F238E27FC236}">
                <a16:creationId xmlns:a16="http://schemas.microsoft.com/office/drawing/2014/main" id="{CF0DB3A8-669B-41D3-BC6A-7AE744502071}"/>
              </a:ext>
            </a:extLst>
          </p:cNvPr>
          <p:cNvSpPr/>
          <p:nvPr/>
        </p:nvSpPr>
        <p:spPr>
          <a:xfrm>
            <a:off x="7044527" y="5026919"/>
            <a:ext cx="1576874" cy="1147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2098" name="Picture 4">
            <a:extLst>
              <a:ext uri="{FF2B5EF4-FFF2-40B4-BE49-F238E27FC236}">
                <a16:creationId xmlns:a16="http://schemas.microsoft.com/office/drawing/2014/main" id="{F759DB4C-FC29-B55D-395A-FFA6B24C8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32964" y="5133875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0" name="Rettangolo con angoli arrotondati 2099">
            <a:extLst>
              <a:ext uri="{FF2B5EF4-FFF2-40B4-BE49-F238E27FC236}">
                <a16:creationId xmlns:a16="http://schemas.microsoft.com/office/drawing/2014/main" id="{7859737B-AAE7-EB58-1BB1-82CEBB0EB242}"/>
              </a:ext>
            </a:extLst>
          </p:cNvPr>
          <p:cNvSpPr/>
          <p:nvPr/>
        </p:nvSpPr>
        <p:spPr>
          <a:xfrm>
            <a:off x="7983235" y="5670444"/>
            <a:ext cx="532249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01" name="Elemento grafico 2100" descr="Spada con riempimento a tinta unita">
            <a:extLst>
              <a:ext uri="{FF2B5EF4-FFF2-40B4-BE49-F238E27FC236}">
                <a16:creationId xmlns:a16="http://schemas.microsoft.com/office/drawing/2014/main" id="{0369257B-06EA-061E-860B-A12DD45628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1111" y="5440158"/>
            <a:ext cx="264962" cy="264962"/>
          </a:xfrm>
          <a:prstGeom prst="rect">
            <a:avLst/>
          </a:prstGeom>
        </p:spPr>
      </p:pic>
      <p:cxnSp>
        <p:nvCxnSpPr>
          <p:cNvPr id="2102" name="Connettore 2 2101">
            <a:extLst>
              <a:ext uri="{FF2B5EF4-FFF2-40B4-BE49-F238E27FC236}">
                <a16:creationId xmlns:a16="http://schemas.microsoft.com/office/drawing/2014/main" id="{6ABC2BB7-4F12-5265-59BA-959A13596445}"/>
              </a:ext>
            </a:extLst>
          </p:cNvPr>
          <p:cNvCxnSpPr>
            <a:cxnSpLocks/>
            <a:stCxn id="37" idx="4"/>
            <a:endCxn id="2097" idx="0"/>
          </p:cNvCxnSpPr>
          <p:nvPr/>
        </p:nvCxnSpPr>
        <p:spPr>
          <a:xfrm flipH="1">
            <a:off x="7832964" y="4103304"/>
            <a:ext cx="4835" cy="9236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5" name="Rettangolo con angoli arrotondati 2104">
            <a:extLst>
              <a:ext uri="{FF2B5EF4-FFF2-40B4-BE49-F238E27FC236}">
                <a16:creationId xmlns:a16="http://schemas.microsoft.com/office/drawing/2014/main" id="{AFA8A393-8713-04BE-CAB1-24348B2B1315}"/>
              </a:ext>
            </a:extLst>
          </p:cNvPr>
          <p:cNvSpPr/>
          <p:nvPr/>
        </p:nvSpPr>
        <p:spPr>
          <a:xfrm>
            <a:off x="7374008" y="5935495"/>
            <a:ext cx="532249" cy="1026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06" name="Elemento grafico 2105" descr="Scudo con riempimento a tinta unita">
            <a:extLst>
              <a:ext uri="{FF2B5EF4-FFF2-40B4-BE49-F238E27FC236}">
                <a16:creationId xmlns:a16="http://schemas.microsoft.com/office/drawing/2014/main" id="{8FFC8558-2B71-C6E8-EA12-CEF6E9E8F5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76560" y="5154758"/>
            <a:ext cx="245550" cy="245550"/>
          </a:xfrm>
          <a:prstGeom prst="rect">
            <a:avLst/>
          </a:prstGeom>
        </p:spPr>
      </p:pic>
      <p:sp>
        <p:nvSpPr>
          <p:cNvPr id="2108" name="CasellaDiTesto 2107">
            <a:extLst>
              <a:ext uri="{FF2B5EF4-FFF2-40B4-BE49-F238E27FC236}">
                <a16:creationId xmlns:a16="http://schemas.microsoft.com/office/drawing/2014/main" id="{B561021C-9CBB-FCEF-7B13-35EDA4FB4F5B}"/>
              </a:ext>
            </a:extLst>
          </p:cNvPr>
          <p:cNvSpPr txBox="1"/>
          <p:nvPr/>
        </p:nvSpPr>
        <p:spPr>
          <a:xfrm>
            <a:off x="4242694" y="4420610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err="1"/>
              <a:t>Mew</a:t>
            </a:r>
            <a:endParaRPr lang="it-IT" sz="1400"/>
          </a:p>
        </p:txBody>
      </p:sp>
      <p:sp>
        <p:nvSpPr>
          <p:cNvPr id="2109" name="CasellaDiTesto 2108">
            <a:extLst>
              <a:ext uri="{FF2B5EF4-FFF2-40B4-BE49-F238E27FC236}">
                <a16:creationId xmlns:a16="http://schemas.microsoft.com/office/drawing/2014/main" id="{5D8EEB70-5A26-0F84-82B9-6F3F1BD06591}"/>
              </a:ext>
            </a:extLst>
          </p:cNvPr>
          <p:cNvSpPr txBox="1"/>
          <p:nvPr/>
        </p:nvSpPr>
        <p:spPr>
          <a:xfrm>
            <a:off x="6836185" y="4411223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/>
              <a:t>Hurricane</a:t>
            </a:r>
          </a:p>
        </p:txBody>
      </p:sp>
      <p:sp>
        <p:nvSpPr>
          <p:cNvPr id="2110" name="Ovale 2109">
            <a:extLst>
              <a:ext uri="{FF2B5EF4-FFF2-40B4-BE49-F238E27FC236}">
                <a16:creationId xmlns:a16="http://schemas.microsoft.com/office/drawing/2014/main" id="{52586ED5-C261-D8D6-8A9E-A0312A23B720}"/>
              </a:ext>
            </a:extLst>
          </p:cNvPr>
          <p:cNvSpPr/>
          <p:nvPr/>
        </p:nvSpPr>
        <p:spPr>
          <a:xfrm>
            <a:off x="9895082" y="5021898"/>
            <a:ext cx="1576874" cy="1147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2111" name="Picture 4">
            <a:extLst>
              <a:ext uri="{FF2B5EF4-FFF2-40B4-BE49-F238E27FC236}">
                <a16:creationId xmlns:a16="http://schemas.microsoft.com/office/drawing/2014/main" id="{5B4B15F2-AFEC-7911-ECC5-B46C1AA50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83519" y="5128854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2" name="Rettangolo con angoli arrotondati 2111">
            <a:extLst>
              <a:ext uri="{FF2B5EF4-FFF2-40B4-BE49-F238E27FC236}">
                <a16:creationId xmlns:a16="http://schemas.microsoft.com/office/drawing/2014/main" id="{81B8C0F1-095E-7D33-24A6-B39DF520BAA8}"/>
              </a:ext>
            </a:extLst>
          </p:cNvPr>
          <p:cNvSpPr/>
          <p:nvPr/>
        </p:nvSpPr>
        <p:spPr>
          <a:xfrm>
            <a:off x="10209991" y="5932890"/>
            <a:ext cx="550506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4" name="Rettangolo con angoli arrotondati 2113">
            <a:extLst>
              <a:ext uri="{FF2B5EF4-FFF2-40B4-BE49-F238E27FC236}">
                <a16:creationId xmlns:a16="http://schemas.microsoft.com/office/drawing/2014/main" id="{4B6C8324-FE53-1563-8CFA-02D06BE9D257}"/>
              </a:ext>
            </a:extLst>
          </p:cNvPr>
          <p:cNvSpPr/>
          <p:nvPr/>
        </p:nvSpPr>
        <p:spPr>
          <a:xfrm>
            <a:off x="10839485" y="5683113"/>
            <a:ext cx="532249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15" name="Elemento grafico 2114" descr="Scudo con riempimento a tinta unita">
            <a:extLst>
              <a:ext uri="{FF2B5EF4-FFF2-40B4-BE49-F238E27FC236}">
                <a16:creationId xmlns:a16="http://schemas.microsoft.com/office/drawing/2014/main" id="{A4A5D698-0D7E-E9EF-EA97-F45619D080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34125" y="5148137"/>
            <a:ext cx="245550" cy="245550"/>
          </a:xfrm>
          <a:prstGeom prst="rect">
            <a:avLst/>
          </a:prstGeom>
        </p:spPr>
      </p:pic>
      <p:pic>
        <p:nvPicPr>
          <p:cNvPr id="2116" name="Elemento grafico 2115" descr="Spada con riempimento a tinta unita">
            <a:extLst>
              <a:ext uri="{FF2B5EF4-FFF2-40B4-BE49-F238E27FC236}">
                <a16:creationId xmlns:a16="http://schemas.microsoft.com/office/drawing/2014/main" id="{60EDAED8-31F9-6582-A1E1-6F2C6AC296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14198" y="5503708"/>
            <a:ext cx="264962" cy="264962"/>
          </a:xfrm>
          <a:prstGeom prst="rect">
            <a:avLst/>
          </a:prstGeom>
        </p:spPr>
      </p:pic>
      <p:cxnSp>
        <p:nvCxnSpPr>
          <p:cNvPr id="2117" name="Connettore 2 2116">
            <a:extLst>
              <a:ext uri="{FF2B5EF4-FFF2-40B4-BE49-F238E27FC236}">
                <a16:creationId xmlns:a16="http://schemas.microsoft.com/office/drawing/2014/main" id="{BF0A0126-3142-7F4E-696D-DC3B9DBF7EA8}"/>
              </a:ext>
            </a:extLst>
          </p:cNvPr>
          <p:cNvCxnSpPr>
            <a:cxnSpLocks/>
            <a:stCxn id="50" idx="4"/>
            <a:endCxn id="2110" idx="0"/>
          </p:cNvCxnSpPr>
          <p:nvPr/>
        </p:nvCxnSpPr>
        <p:spPr>
          <a:xfrm>
            <a:off x="10665585" y="4070430"/>
            <a:ext cx="17934" cy="95146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8" name="CasellaDiTesto 2117">
            <a:extLst>
              <a:ext uri="{FF2B5EF4-FFF2-40B4-BE49-F238E27FC236}">
                <a16:creationId xmlns:a16="http://schemas.microsoft.com/office/drawing/2014/main" id="{16BDFD9A-2052-BE3F-9233-BEB4E021D9D3}"/>
              </a:ext>
            </a:extLst>
          </p:cNvPr>
          <p:cNvSpPr txBox="1"/>
          <p:nvPr/>
        </p:nvSpPr>
        <p:spPr>
          <a:xfrm>
            <a:off x="9771333" y="4402384"/>
            <a:ext cx="902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Dragon Dance</a:t>
            </a:r>
          </a:p>
        </p:txBody>
      </p:sp>
      <p:pic>
        <p:nvPicPr>
          <p:cNvPr id="2124" name="Picture 12">
            <a:extLst>
              <a:ext uri="{FF2B5EF4-FFF2-40B4-BE49-F238E27FC236}">
                <a16:creationId xmlns:a16="http://schemas.microsoft.com/office/drawing/2014/main" id="{03D5C010-C699-7545-20C0-BF7D07394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709" y="3346022"/>
            <a:ext cx="558645" cy="55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5" name="Freccia in giù 2124">
            <a:extLst>
              <a:ext uri="{FF2B5EF4-FFF2-40B4-BE49-F238E27FC236}">
                <a16:creationId xmlns:a16="http://schemas.microsoft.com/office/drawing/2014/main" id="{D5C7854D-2C52-6600-5850-86CB2588EA2C}"/>
              </a:ext>
            </a:extLst>
          </p:cNvPr>
          <p:cNvSpPr/>
          <p:nvPr/>
        </p:nvSpPr>
        <p:spPr>
          <a:xfrm rot="10800000">
            <a:off x="11265162" y="5393687"/>
            <a:ext cx="65124" cy="120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26" name="Picture 12">
            <a:extLst>
              <a:ext uri="{FF2B5EF4-FFF2-40B4-BE49-F238E27FC236}">
                <a16:creationId xmlns:a16="http://schemas.microsoft.com/office/drawing/2014/main" id="{DCC34EF7-4531-2652-F5D0-76994B881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522" y="5442003"/>
            <a:ext cx="558645" cy="55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7" name="CasellaDiTesto 2126">
            <a:extLst>
              <a:ext uri="{FF2B5EF4-FFF2-40B4-BE49-F238E27FC236}">
                <a16:creationId xmlns:a16="http://schemas.microsoft.com/office/drawing/2014/main" id="{179E18D3-9EE9-8EA0-6CE1-DF39A4E7A6A6}"/>
              </a:ext>
            </a:extLst>
          </p:cNvPr>
          <p:cNvSpPr txBox="1"/>
          <p:nvPr/>
        </p:nvSpPr>
        <p:spPr>
          <a:xfrm>
            <a:off x="150523" y="5350164"/>
            <a:ext cx="138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End of a turn</a:t>
            </a:r>
          </a:p>
        </p:txBody>
      </p:sp>
      <p:sp>
        <p:nvSpPr>
          <p:cNvPr id="2128" name="CasellaDiTesto 2127">
            <a:extLst>
              <a:ext uri="{FF2B5EF4-FFF2-40B4-BE49-F238E27FC236}">
                <a16:creationId xmlns:a16="http://schemas.microsoft.com/office/drawing/2014/main" id="{ED07F46D-B644-1509-2D0C-3F5D345E8C34}"/>
              </a:ext>
            </a:extLst>
          </p:cNvPr>
          <p:cNvSpPr txBox="1"/>
          <p:nvPr/>
        </p:nvSpPr>
        <p:spPr>
          <a:xfrm>
            <a:off x="130268" y="3290974"/>
            <a:ext cx="123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err="1"/>
              <a:t>Opponent’s</a:t>
            </a:r>
            <a:r>
              <a:rPr lang="it-IT" sz="1400"/>
              <a:t> </a:t>
            </a:r>
            <a:r>
              <a:rPr lang="it-IT" sz="1400" err="1"/>
              <a:t>move</a:t>
            </a:r>
            <a:endParaRPr lang="it-IT" sz="1400"/>
          </a:p>
        </p:txBody>
      </p:sp>
      <p:sp>
        <p:nvSpPr>
          <p:cNvPr id="2130" name="CasellaDiTesto 2129">
            <a:extLst>
              <a:ext uri="{FF2B5EF4-FFF2-40B4-BE49-F238E27FC236}">
                <a16:creationId xmlns:a16="http://schemas.microsoft.com/office/drawing/2014/main" id="{804EC668-78CF-A858-65D0-D2DE9B8CCF56}"/>
              </a:ext>
            </a:extLst>
          </p:cNvPr>
          <p:cNvSpPr txBox="1"/>
          <p:nvPr/>
        </p:nvSpPr>
        <p:spPr>
          <a:xfrm>
            <a:off x="4448267" y="1662404"/>
            <a:ext cx="1138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My </a:t>
            </a:r>
            <a:r>
              <a:rPr lang="it-IT" sz="1400" err="1"/>
              <a:t>move</a:t>
            </a:r>
            <a:endParaRPr lang="it-IT" sz="14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ED2B267-754B-19BC-E001-9A17F33BA837}"/>
              </a:ext>
            </a:extLst>
          </p:cNvPr>
          <p:cNvSpPr txBox="1"/>
          <p:nvPr/>
        </p:nvSpPr>
        <p:spPr>
          <a:xfrm>
            <a:off x="5079146" y="2175926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err="1"/>
              <a:t>Moves</a:t>
            </a:r>
            <a:endParaRPr lang="it-IT" sz="1400" b="1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DC66E6B-0E40-A490-14E1-9945A3469BAF}"/>
              </a:ext>
            </a:extLst>
          </p:cNvPr>
          <p:cNvSpPr txBox="1"/>
          <p:nvPr/>
        </p:nvSpPr>
        <p:spPr>
          <a:xfrm>
            <a:off x="6945639" y="21856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/>
              <a:t>Switches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DE02C89B-35DF-4639-D27E-AA216D9E73DF}"/>
              </a:ext>
            </a:extLst>
          </p:cNvPr>
          <p:cNvSpPr/>
          <p:nvPr/>
        </p:nvSpPr>
        <p:spPr>
          <a:xfrm>
            <a:off x="1928722" y="5946693"/>
            <a:ext cx="532249" cy="1026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E3957AA4-F172-9F50-239E-922828C6582A}"/>
              </a:ext>
            </a:extLst>
          </p:cNvPr>
          <p:cNvSpPr/>
          <p:nvPr/>
        </p:nvSpPr>
        <p:spPr>
          <a:xfrm>
            <a:off x="1934438" y="5951760"/>
            <a:ext cx="204484" cy="9414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B412B54-530F-BFF6-AFD6-BA20A2EE0DB4}"/>
              </a:ext>
            </a:extLst>
          </p:cNvPr>
          <p:cNvSpPr txBox="1"/>
          <p:nvPr/>
        </p:nvSpPr>
        <p:spPr>
          <a:xfrm>
            <a:off x="8864165" y="1120842"/>
            <a:ext cx="2812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1"/>
              <a:t>Branching </a:t>
            </a:r>
            <a:r>
              <a:rPr lang="it-IT" sz="1200" b="1" err="1"/>
              <a:t>factor</a:t>
            </a:r>
            <a:r>
              <a:rPr lang="it-IT" sz="1200" b="1"/>
              <a:t> </a:t>
            </a:r>
            <a:r>
              <a:rPr lang="it-IT" sz="1200"/>
              <a:t>= # of </a:t>
            </a:r>
            <a:r>
              <a:rPr lang="it-IT" sz="1200" err="1"/>
              <a:t>available</a:t>
            </a:r>
            <a:r>
              <a:rPr lang="it-IT" sz="1200"/>
              <a:t> </a:t>
            </a:r>
            <a:r>
              <a:rPr lang="it-IT" sz="1200" err="1"/>
              <a:t>moves</a:t>
            </a:r>
            <a:r>
              <a:rPr lang="it-IT" sz="1200"/>
              <a:t> + # of </a:t>
            </a:r>
            <a:r>
              <a:rPr lang="it-IT" sz="1200" err="1"/>
              <a:t>available</a:t>
            </a:r>
            <a:r>
              <a:rPr lang="it-IT" sz="1200"/>
              <a:t> switches</a:t>
            </a:r>
            <a:br>
              <a:rPr lang="it-IT" sz="1200"/>
            </a:br>
            <a:endParaRPr lang="it-IT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1"/>
              <a:t>Depth</a:t>
            </a:r>
            <a:r>
              <a:rPr lang="it-IT" sz="1200"/>
              <a:t> = 2 x turns to simulate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4E38F2C-4765-6D86-8FD9-4EC15A68AF7C}"/>
              </a:ext>
            </a:extLst>
          </p:cNvPr>
          <p:cNvSpPr txBox="1"/>
          <p:nvPr/>
        </p:nvSpPr>
        <p:spPr>
          <a:xfrm>
            <a:off x="3451056" y="33066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…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A16D517-4E1E-8EF0-49B8-0F37D7396F9C}"/>
              </a:ext>
            </a:extLst>
          </p:cNvPr>
          <p:cNvSpPr txBox="1"/>
          <p:nvPr/>
        </p:nvSpPr>
        <p:spPr>
          <a:xfrm>
            <a:off x="6172163" y="33524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…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A608D5F-2B92-A158-B536-19DEC50E72B6}"/>
              </a:ext>
            </a:extLst>
          </p:cNvPr>
          <p:cNvSpPr txBox="1"/>
          <p:nvPr/>
        </p:nvSpPr>
        <p:spPr>
          <a:xfrm>
            <a:off x="9042359" y="33573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…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5C7439E-A6E6-FC4E-44C0-B6E609E0FE81}"/>
              </a:ext>
            </a:extLst>
          </p:cNvPr>
          <p:cNvSpPr txBox="1"/>
          <p:nvPr/>
        </p:nvSpPr>
        <p:spPr>
          <a:xfrm>
            <a:off x="3432168" y="53689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…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8A0B0DC-58E1-A177-4468-AF1931B07A6B}"/>
              </a:ext>
            </a:extLst>
          </p:cNvPr>
          <p:cNvSpPr txBox="1"/>
          <p:nvPr/>
        </p:nvSpPr>
        <p:spPr>
          <a:xfrm>
            <a:off x="6152862" y="53881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…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AF7D038-1D51-61F0-E83A-ADD7C33BE803}"/>
              </a:ext>
            </a:extLst>
          </p:cNvPr>
          <p:cNvSpPr txBox="1"/>
          <p:nvPr/>
        </p:nvSpPr>
        <p:spPr>
          <a:xfrm>
            <a:off x="9031191" y="53931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…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F300062-6970-8A5E-5063-02CFE1FE0B82}"/>
              </a:ext>
            </a:extLst>
          </p:cNvPr>
          <p:cNvSpPr txBox="1"/>
          <p:nvPr/>
        </p:nvSpPr>
        <p:spPr>
          <a:xfrm rot="5400000">
            <a:off x="2265268" y="61900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…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2F8988B-90D4-522C-4F62-CF9490529D27}"/>
              </a:ext>
            </a:extLst>
          </p:cNvPr>
          <p:cNvSpPr txBox="1"/>
          <p:nvPr/>
        </p:nvSpPr>
        <p:spPr>
          <a:xfrm rot="5400000">
            <a:off x="4795734" y="61703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…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69E5AACB-41DB-AD99-8EB7-8E16A24342D7}"/>
              </a:ext>
            </a:extLst>
          </p:cNvPr>
          <p:cNvSpPr txBox="1"/>
          <p:nvPr/>
        </p:nvSpPr>
        <p:spPr>
          <a:xfrm rot="5400000">
            <a:off x="7676518" y="61760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…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3D7FE2E-E090-FF91-E4A9-9C6FC6FD815E}"/>
              </a:ext>
            </a:extLst>
          </p:cNvPr>
          <p:cNvSpPr txBox="1"/>
          <p:nvPr/>
        </p:nvSpPr>
        <p:spPr>
          <a:xfrm rot="5400000">
            <a:off x="10576316" y="61972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63711002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olo 4">
                <a:extLst>
                  <a:ext uri="{FF2B5EF4-FFF2-40B4-BE49-F238E27FC236}">
                    <a16:creationId xmlns:a16="http://schemas.microsoft.com/office/drawing/2014/main" id="{B7CA2C7C-1926-82C2-8C9D-1937D75310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67146" y="625595"/>
                <a:ext cx="4700789" cy="687819"/>
              </a:xfrm>
            </p:spPr>
            <p:txBody>
              <a:bodyPr>
                <a:normAutofit fontScale="90000"/>
              </a:bodyPr>
              <a:lstStyle/>
              <a:p>
                <a:r>
                  <a:rPr lang="it-IT" err="1"/>
                  <a:t>MiniMax</a:t>
                </a:r>
                <a:r>
                  <a:rPr lang="it-IT"/>
                  <a:t> with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it-IT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it-IT"/>
                  <a:t> pruning</a:t>
                </a:r>
                <a:br>
                  <a:rPr lang="it-IT"/>
                </a:br>
                <a:r>
                  <a:rPr lang="it-IT" sz="1600">
                    <a:latin typeface="+mn-lt"/>
                  </a:rPr>
                  <a:t>(</a:t>
                </a:r>
                <a:r>
                  <a:rPr lang="it-IT" sz="1600" err="1">
                    <a:latin typeface="+mn-lt"/>
                  </a:rPr>
                  <a:t>moves</a:t>
                </a:r>
                <a:r>
                  <a:rPr lang="it-IT" sz="1600">
                    <a:latin typeface="+mn-lt"/>
                  </a:rPr>
                  <a:t> </a:t>
                </a:r>
                <a:r>
                  <a:rPr lang="it-IT" sz="1600" err="1">
                    <a:latin typeface="+mn-lt"/>
                  </a:rPr>
                  <a:t>only</a:t>
                </a:r>
                <a:r>
                  <a:rPr lang="it-IT" sz="1600">
                    <a:latin typeface="+mn-lt"/>
                  </a:rPr>
                  <a:t>)</a:t>
                </a:r>
              </a:p>
            </p:txBody>
          </p:sp>
        </mc:Choice>
        <mc:Fallback xmlns="">
          <p:sp>
            <p:nvSpPr>
              <p:cNvPr id="5" name="Titolo 4">
                <a:extLst>
                  <a:ext uri="{FF2B5EF4-FFF2-40B4-BE49-F238E27FC236}">
                    <a16:creationId xmlns:a16="http://schemas.microsoft.com/office/drawing/2014/main" id="{B7CA2C7C-1926-82C2-8C9D-1937D75310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67146" y="625595"/>
                <a:ext cx="4700789" cy="687819"/>
              </a:xfrm>
              <a:blipFill>
                <a:blip r:embed="rId2"/>
                <a:stretch>
                  <a:fillRect l="-2724" t="-16071" b="-9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6234CB-2D44-8C3B-3CF9-BBD8A74E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847DC1-EFFD-42A7-82D2-097CFF1A2872}" type="datetime1">
              <a:rPr lang="it-IT" noProof="0" smtClean="0"/>
              <a:t>06/12/2022</a:t>
            </a:fld>
            <a:endParaRPr lang="it-IT" noProof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20730ED-E142-D3A8-40BA-D05074C5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PokeBOT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F17AA1-1C04-EABF-8A1E-8B57A1C5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9</a:t>
            </a:fld>
            <a:endParaRPr lang="it-IT" noProof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F9DC8980-819C-3E2E-A994-E0D558E4892D}"/>
              </a:ext>
            </a:extLst>
          </p:cNvPr>
          <p:cNvSpPr/>
          <p:nvPr/>
        </p:nvSpPr>
        <p:spPr>
          <a:xfrm>
            <a:off x="6364266" y="1438585"/>
            <a:ext cx="1576874" cy="1147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06BAE2-C4D4-BF49-A355-BC4D7C177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81195" y="1867201"/>
            <a:ext cx="572278" cy="57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A9EECC8-64E7-9AF6-C0EB-8D5A4B3ED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52703" y="1545541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687F526-874C-A154-C110-9E98311AC2E0}"/>
              </a:ext>
            </a:extLst>
          </p:cNvPr>
          <p:cNvSpPr/>
          <p:nvPr/>
        </p:nvSpPr>
        <p:spPr>
          <a:xfrm>
            <a:off x="6679175" y="2349577"/>
            <a:ext cx="550506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6B6435DB-7E27-650D-F4DA-5C1BEF0DF9D5}"/>
              </a:ext>
            </a:extLst>
          </p:cNvPr>
          <p:cNvSpPr/>
          <p:nvPr/>
        </p:nvSpPr>
        <p:spPr>
          <a:xfrm>
            <a:off x="7276910" y="2091441"/>
            <a:ext cx="532249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849D023F-5C08-5195-EB1E-CCEF7DBE9FDE}"/>
              </a:ext>
            </a:extLst>
          </p:cNvPr>
          <p:cNvSpPr/>
          <p:nvPr/>
        </p:nvSpPr>
        <p:spPr>
          <a:xfrm>
            <a:off x="2659825" y="3047935"/>
            <a:ext cx="1576874" cy="1147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050E95F-22F4-1E51-033D-8EEE54931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75984" y="3469771"/>
            <a:ext cx="572278" cy="57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A8992FBC-A038-0264-C15B-4B80079CA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48262" y="3154891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682A8F3F-69FC-15D9-6B87-1684B6303371}"/>
              </a:ext>
            </a:extLst>
          </p:cNvPr>
          <p:cNvSpPr/>
          <p:nvPr/>
        </p:nvSpPr>
        <p:spPr>
          <a:xfrm>
            <a:off x="5190291" y="3101833"/>
            <a:ext cx="1576874" cy="1147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56FAB34E-79D2-0415-2C23-30921D725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98676" y="3515310"/>
            <a:ext cx="572278" cy="57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D93CAD42-EAF3-C513-1286-4912EA8FB0CF}"/>
              </a:ext>
            </a:extLst>
          </p:cNvPr>
          <p:cNvSpPr/>
          <p:nvPr/>
        </p:nvSpPr>
        <p:spPr>
          <a:xfrm>
            <a:off x="5505200" y="4012825"/>
            <a:ext cx="550506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838FBA10-3736-A330-5ED4-78A15567437D}"/>
              </a:ext>
            </a:extLst>
          </p:cNvPr>
          <p:cNvSpPr/>
          <p:nvPr/>
        </p:nvSpPr>
        <p:spPr>
          <a:xfrm>
            <a:off x="6143456" y="3755600"/>
            <a:ext cx="532249" cy="1026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82A1AC63-A11C-0DB3-18B7-3EDD02003ED5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 flipH="1">
            <a:off x="3448262" y="2586251"/>
            <a:ext cx="3704441" cy="4616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5746ADFB-3CCE-0A13-CC9B-E438E5CF13AE}"/>
              </a:ext>
            </a:extLst>
          </p:cNvPr>
          <p:cNvCxnSpPr>
            <a:cxnSpLocks/>
            <a:stCxn id="7" idx="4"/>
            <a:endCxn id="18" idx="0"/>
          </p:cNvCxnSpPr>
          <p:nvPr/>
        </p:nvCxnSpPr>
        <p:spPr>
          <a:xfrm flipH="1">
            <a:off x="5978728" y="2586251"/>
            <a:ext cx="1173975" cy="51558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BB96A20-6918-D941-1305-7F96C186EA32}"/>
              </a:ext>
            </a:extLst>
          </p:cNvPr>
          <p:cNvSpPr txBox="1"/>
          <p:nvPr/>
        </p:nvSpPr>
        <p:spPr>
          <a:xfrm>
            <a:off x="4279498" y="2607110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/>
              <a:t>Surf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2C6EAD7-5DC5-0BF9-F80C-1B5195A78AE4}"/>
              </a:ext>
            </a:extLst>
          </p:cNvPr>
          <p:cNvSpPr txBox="1"/>
          <p:nvPr/>
        </p:nvSpPr>
        <p:spPr>
          <a:xfrm>
            <a:off x="5067935" y="2834226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err="1"/>
              <a:t>Ice</a:t>
            </a:r>
            <a:r>
              <a:rPr lang="it-IT" sz="1400"/>
              <a:t> </a:t>
            </a:r>
            <a:r>
              <a:rPr lang="it-IT" sz="1400" err="1"/>
              <a:t>beam</a:t>
            </a:r>
            <a:endParaRPr lang="it-IT" sz="1400"/>
          </a:p>
        </p:txBody>
      </p:sp>
      <p:pic>
        <p:nvPicPr>
          <p:cNvPr id="2048" name="Elemento grafico 2047" descr="Scudo con riempimento a tinta unita">
            <a:extLst>
              <a:ext uri="{FF2B5EF4-FFF2-40B4-BE49-F238E27FC236}">
                <a16:creationId xmlns:a16="http://schemas.microsoft.com/office/drawing/2014/main" id="{3E4160CA-4186-D382-90E6-D8361F70BA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360" y="1580907"/>
            <a:ext cx="245550" cy="245550"/>
          </a:xfrm>
          <a:prstGeom prst="rect">
            <a:avLst/>
          </a:prstGeom>
        </p:spPr>
      </p:pic>
      <p:pic>
        <p:nvPicPr>
          <p:cNvPr id="2051" name="Elemento grafico 2050" descr="Spada con riempimento a tinta unita">
            <a:extLst>
              <a:ext uri="{FF2B5EF4-FFF2-40B4-BE49-F238E27FC236}">
                <a16:creationId xmlns:a16="http://schemas.microsoft.com/office/drawing/2014/main" id="{A4CB2EC6-1046-CA23-C2A8-D8B746DAD6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14213" y="1944167"/>
            <a:ext cx="264962" cy="264962"/>
          </a:xfrm>
          <a:prstGeom prst="rect">
            <a:avLst/>
          </a:prstGeom>
        </p:spPr>
      </p:pic>
      <p:pic>
        <p:nvPicPr>
          <p:cNvPr id="2053" name="Elemento grafico 2052" descr="Scudo con riempimento a tinta unita">
            <a:extLst>
              <a:ext uri="{FF2B5EF4-FFF2-40B4-BE49-F238E27FC236}">
                <a16:creationId xmlns:a16="http://schemas.microsoft.com/office/drawing/2014/main" id="{FA8FC5D2-BA26-DA33-4AA8-9EB017A39A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07470" y="3613302"/>
            <a:ext cx="245550" cy="245550"/>
          </a:xfrm>
          <a:prstGeom prst="rect">
            <a:avLst/>
          </a:prstGeom>
        </p:spPr>
      </p:pic>
      <p:pic>
        <p:nvPicPr>
          <p:cNvPr id="2055" name="Elemento grafico 2054" descr="Scudo con riempimento a tinta unita">
            <a:extLst>
              <a:ext uri="{FF2B5EF4-FFF2-40B4-BE49-F238E27FC236}">
                <a16:creationId xmlns:a16="http://schemas.microsoft.com/office/drawing/2014/main" id="{78D72BCB-BA7B-93D8-6318-E88B222AEC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46047" y="3646978"/>
            <a:ext cx="245550" cy="245550"/>
          </a:xfrm>
          <a:prstGeom prst="rect">
            <a:avLst/>
          </a:prstGeom>
        </p:spPr>
      </p:pic>
      <p:pic>
        <p:nvPicPr>
          <p:cNvPr id="2059" name="Elemento grafico 2058" descr="Spada con riempimento a tinta unita">
            <a:extLst>
              <a:ext uri="{FF2B5EF4-FFF2-40B4-BE49-F238E27FC236}">
                <a16:creationId xmlns:a16="http://schemas.microsoft.com/office/drawing/2014/main" id="{D1C7695F-7F73-4173-7083-D61F25B4D2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2759" y="3189303"/>
            <a:ext cx="264962" cy="264962"/>
          </a:xfrm>
          <a:prstGeom prst="rect">
            <a:avLst/>
          </a:prstGeom>
        </p:spPr>
      </p:pic>
      <p:pic>
        <p:nvPicPr>
          <p:cNvPr id="2061" name="Picture 4">
            <a:extLst>
              <a:ext uri="{FF2B5EF4-FFF2-40B4-BE49-F238E27FC236}">
                <a16:creationId xmlns:a16="http://schemas.microsoft.com/office/drawing/2014/main" id="{581392F8-818F-0622-5AAA-DECA61BB2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78728" y="3222440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Elemento grafico 2061" descr="Spada con riempimento a tinta unita">
            <a:extLst>
              <a:ext uri="{FF2B5EF4-FFF2-40B4-BE49-F238E27FC236}">
                <a16:creationId xmlns:a16="http://schemas.microsoft.com/office/drawing/2014/main" id="{B93B41FD-9AC5-C217-182F-EA09203CC9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23225" y="3256852"/>
            <a:ext cx="264962" cy="264962"/>
          </a:xfrm>
          <a:prstGeom prst="rect">
            <a:avLst/>
          </a:prstGeom>
        </p:spPr>
      </p:pic>
      <p:sp>
        <p:nvSpPr>
          <p:cNvPr id="2065" name="Ovale 2064">
            <a:extLst>
              <a:ext uri="{FF2B5EF4-FFF2-40B4-BE49-F238E27FC236}">
                <a16:creationId xmlns:a16="http://schemas.microsoft.com/office/drawing/2014/main" id="{BF10D7B1-3A6D-7BDD-CA94-96ABD43A76E4}"/>
              </a:ext>
            </a:extLst>
          </p:cNvPr>
          <p:cNvSpPr/>
          <p:nvPr/>
        </p:nvSpPr>
        <p:spPr>
          <a:xfrm>
            <a:off x="2659825" y="5147740"/>
            <a:ext cx="1576874" cy="1147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2066" name="Picture 2">
            <a:extLst>
              <a:ext uri="{FF2B5EF4-FFF2-40B4-BE49-F238E27FC236}">
                <a16:creationId xmlns:a16="http://schemas.microsoft.com/office/drawing/2014/main" id="{2B96F56D-912C-C08A-3AA4-6F171E954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75984" y="5589090"/>
            <a:ext cx="572278" cy="57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4">
            <a:extLst>
              <a:ext uri="{FF2B5EF4-FFF2-40B4-BE49-F238E27FC236}">
                <a16:creationId xmlns:a16="http://schemas.microsoft.com/office/drawing/2014/main" id="{44CC2BA2-51C9-F025-F2FF-E77B28087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48262" y="5254696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" name="Rettangolo con angoli arrotondati 2067">
            <a:extLst>
              <a:ext uri="{FF2B5EF4-FFF2-40B4-BE49-F238E27FC236}">
                <a16:creationId xmlns:a16="http://schemas.microsoft.com/office/drawing/2014/main" id="{CB353AFB-75EA-A69B-164F-0EC7C4AB4804}"/>
              </a:ext>
            </a:extLst>
          </p:cNvPr>
          <p:cNvSpPr/>
          <p:nvPr/>
        </p:nvSpPr>
        <p:spPr>
          <a:xfrm>
            <a:off x="2990642" y="3974027"/>
            <a:ext cx="550506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70" name="Elemento grafico 2069" descr="Scudo con riempimento a tinta unita">
            <a:extLst>
              <a:ext uri="{FF2B5EF4-FFF2-40B4-BE49-F238E27FC236}">
                <a16:creationId xmlns:a16="http://schemas.microsoft.com/office/drawing/2014/main" id="{151F609E-7E98-618A-9F6A-BDA3499E2B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26919" y="5290062"/>
            <a:ext cx="245550" cy="245550"/>
          </a:xfrm>
          <a:prstGeom prst="rect">
            <a:avLst/>
          </a:prstGeom>
        </p:spPr>
      </p:pic>
      <p:pic>
        <p:nvPicPr>
          <p:cNvPr id="2071" name="Elemento grafico 2070" descr="Spada con riempimento a tinta unita">
            <a:extLst>
              <a:ext uri="{FF2B5EF4-FFF2-40B4-BE49-F238E27FC236}">
                <a16:creationId xmlns:a16="http://schemas.microsoft.com/office/drawing/2014/main" id="{0CA05AF2-BCC8-3CCC-8DF0-6FC9BEA845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9772" y="5653322"/>
            <a:ext cx="264962" cy="264962"/>
          </a:xfrm>
          <a:prstGeom prst="rect">
            <a:avLst/>
          </a:prstGeom>
        </p:spPr>
      </p:pic>
      <p:cxnSp>
        <p:nvCxnSpPr>
          <p:cNvPr id="2072" name="Connettore 2 2071">
            <a:extLst>
              <a:ext uri="{FF2B5EF4-FFF2-40B4-BE49-F238E27FC236}">
                <a16:creationId xmlns:a16="http://schemas.microsoft.com/office/drawing/2014/main" id="{851DF1B5-F9A1-4DF3-7FE3-9385606B5394}"/>
              </a:ext>
            </a:extLst>
          </p:cNvPr>
          <p:cNvCxnSpPr>
            <a:cxnSpLocks/>
            <a:stCxn id="13" idx="4"/>
            <a:endCxn id="2065" idx="0"/>
          </p:cNvCxnSpPr>
          <p:nvPr/>
        </p:nvCxnSpPr>
        <p:spPr>
          <a:xfrm>
            <a:off x="3448262" y="4195601"/>
            <a:ext cx="0" cy="95213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5" name="CasellaDiTesto 2074">
            <a:extLst>
              <a:ext uri="{FF2B5EF4-FFF2-40B4-BE49-F238E27FC236}">
                <a16:creationId xmlns:a16="http://schemas.microsoft.com/office/drawing/2014/main" id="{EF4BF069-9EEE-2BD1-3303-24DB1BD61160}"/>
              </a:ext>
            </a:extLst>
          </p:cNvPr>
          <p:cNvSpPr txBox="1"/>
          <p:nvPr/>
        </p:nvSpPr>
        <p:spPr>
          <a:xfrm>
            <a:off x="2555510" y="4527170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err="1"/>
              <a:t>Outrage</a:t>
            </a:r>
            <a:endParaRPr lang="it-IT" sz="1400"/>
          </a:p>
        </p:txBody>
      </p:sp>
      <p:sp>
        <p:nvSpPr>
          <p:cNvPr id="2080" name="Rettangolo con angoli arrotondati 2079">
            <a:extLst>
              <a:ext uri="{FF2B5EF4-FFF2-40B4-BE49-F238E27FC236}">
                <a16:creationId xmlns:a16="http://schemas.microsoft.com/office/drawing/2014/main" id="{F2354EE7-A148-3A7A-9FF0-A2F1C4ACF81E}"/>
              </a:ext>
            </a:extLst>
          </p:cNvPr>
          <p:cNvSpPr/>
          <p:nvPr/>
        </p:nvSpPr>
        <p:spPr>
          <a:xfrm>
            <a:off x="3598533" y="3691019"/>
            <a:ext cx="532249" cy="1026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81" name="Rettangolo con angoli arrotondati 2080">
            <a:extLst>
              <a:ext uri="{FF2B5EF4-FFF2-40B4-BE49-F238E27FC236}">
                <a16:creationId xmlns:a16="http://schemas.microsoft.com/office/drawing/2014/main" id="{CB88DB52-477F-BE79-63A7-0EA0AE906BF8}"/>
              </a:ext>
            </a:extLst>
          </p:cNvPr>
          <p:cNvSpPr/>
          <p:nvPr/>
        </p:nvSpPr>
        <p:spPr>
          <a:xfrm>
            <a:off x="3604248" y="3694446"/>
            <a:ext cx="402327" cy="95782"/>
          </a:xfrm>
          <a:prstGeom prst="roundRect">
            <a:avLst/>
          </a:prstGeom>
          <a:solidFill>
            <a:srgbClr val="06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82" name="Rettangolo con angoli arrotondati 2081">
            <a:extLst>
              <a:ext uri="{FF2B5EF4-FFF2-40B4-BE49-F238E27FC236}">
                <a16:creationId xmlns:a16="http://schemas.microsoft.com/office/drawing/2014/main" id="{075F9A9D-4BED-824A-9DB4-5A597DE5899B}"/>
              </a:ext>
            </a:extLst>
          </p:cNvPr>
          <p:cNvSpPr/>
          <p:nvPr/>
        </p:nvSpPr>
        <p:spPr>
          <a:xfrm>
            <a:off x="3587086" y="5791265"/>
            <a:ext cx="532249" cy="1026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83" name="Rettangolo con angoli arrotondati 2082">
            <a:extLst>
              <a:ext uri="{FF2B5EF4-FFF2-40B4-BE49-F238E27FC236}">
                <a16:creationId xmlns:a16="http://schemas.microsoft.com/office/drawing/2014/main" id="{BDCBEC3D-E709-A13C-9F79-7BEF46888B46}"/>
              </a:ext>
            </a:extLst>
          </p:cNvPr>
          <p:cNvSpPr/>
          <p:nvPr/>
        </p:nvSpPr>
        <p:spPr>
          <a:xfrm>
            <a:off x="3592801" y="5794692"/>
            <a:ext cx="402327" cy="95782"/>
          </a:xfrm>
          <a:prstGeom prst="roundRect">
            <a:avLst/>
          </a:prstGeom>
          <a:solidFill>
            <a:srgbClr val="06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84" name="Ovale 2083">
            <a:extLst>
              <a:ext uri="{FF2B5EF4-FFF2-40B4-BE49-F238E27FC236}">
                <a16:creationId xmlns:a16="http://schemas.microsoft.com/office/drawing/2014/main" id="{095F01D1-34BF-5D1A-2612-A717DE098781}"/>
              </a:ext>
            </a:extLst>
          </p:cNvPr>
          <p:cNvSpPr/>
          <p:nvPr/>
        </p:nvSpPr>
        <p:spPr>
          <a:xfrm>
            <a:off x="5190061" y="5166352"/>
            <a:ext cx="1576874" cy="1147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2085" name="Picture 2">
            <a:extLst>
              <a:ext uri="{FF2B5EF4-FFF2-40B4-BE49-F238E27FC236}">
                <a16:creationId xmlns:a16="http://schemas.microsoft.com/office/drawing/2014/main" id="{74DD6937-CA61-B1BC-0181-46206A561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98446" y="5579829"/>
            <a:ext cx="572278" cy="57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6" name="Rettangolo con angoli arrotondati 2085">
            <a:extLst>
              <a:ext uri="{FF2B5EF4-FFF2-40B4-BE49-F238E27FC236}">
                <a16:creationId xmlns:a16="http://schemas.microsoft.com/office/drawing/2014/main" id="{78F937D5-79A8-C9E7-4D44-994D96FB303E}"/>
              </a:ext>
            </a:extLst>
          </p:cNvPr>
          <p:cNvSpPr/>
          <p:nvPr/>
        </p:nvSpPr>
        <p:spPr>
          <a:xfrm>
            <a:off x="5504970" y="6077344"/>
            <a:ext cx="550506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88" name="Elemento grafico 2087" descr="Scudo con riempimento a tinta unita">
            <a:extLst>
              <a:ext uri="{FF2B5EF4-FFF2-40B4-BE49-F238E27FC236}">
                <a16:creationId xmlns:a16="http://schemas.microsoft.com/office/drawing/2014/main" id="{8174C0B0-7E6A-A061-AFDA-73CF319FB2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9416" y="5362154"/>
            <a:ext cx="245550" cy="245550"/>
          </a:xfrm>
          <a:prstGeom prst="rect">
            <a:avLst/>
          </a:prstGeom>
        </p:spPr>
      </p:pic>
      <p:pic>
        <p:nvPicPr>
          <p:cNvPr id="2090" name="Elemento grafico 2089" descr="Spada con riempimento a tinta unita">
            <a:extLst>
              <a:ext uri="{FF2B5EF4-FFF2-40B4-BE49-F238E27FC236}">
                <a16:creationId xmlns:a16="http://schemas.microsoft.com/office/drawing/2014/main" id="{E166B38E-F626-7D7B-1818-8DC18DAB13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40008" y="5692085"/>
            <a:ext cx="264962" cy="264962"/>
          </a:xfrm>
          <a:prstGeom prst="rect">
            <a:avLst/>
          </a:prstGeom>
        </p:spPr>
      </p:pic>
      <p:cxnSp>
        <p:nvCxnSpPr>
          <p:cNvPr id="2091" name="Connettore 2 2090">
            <a:extLst>
              <a:ext uri="{FF2B5EF4-FFF2-40B4-BE49-F238E27FC236}">
                <a16:creationId xmlns:a16="http://schemas.microsoft.com/office/drawing/2014/main" id="{D1D6564C-9FB3-7E9E-D9DC-08547ED92AA6}"/>
              </a:ext>
            </a:extLst>
          </p:cNvPr>
          <p:cNvCxnSpPr>
            <a:cxnSpLocks/>
            <a:stCxn id="18" idx="4"/>
            <a:endCxn id="2084" idx="0"/>
          </p:cNvCxnSpPr>
          <p:nvPr/>
        </p:nvCxnSpPr>
        <p:spPr>
          <a:xfrm flipH="1">
            <a:off x="5978498" y="4249499"/>
            <a:ext cx="230" cy="91685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4" name="Rettangolo con angoli arrotondati 2093">
            <a:extLst>
              <a:ext uri="{FF2B5EF4-FFF2-40B4-BE49-F238E27FC236}">
                <a16:creationId xmlns:a16="http://schemas.microsoft.com/office/drawing/2014/main" id="{5225BAA9-72C2-89FC-DF4D-9FB769B02E1D}"/>
              </a:ext>
            </a:extLst>
          </p:cNvPr>
          <p:cNvSpPr/>
          <p:nvPr/>
        </p:nvSpPr>
        <p:spPr>
          <a:xfrm>
            <a:off x="6120490" y="5844553"/>
            <a:ext cx="532249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95" name="Picture 10" descr="Mew">
            <a:extLst>
              <a:ext uri="{FF2B5EF4-FFF2-40B4-BE49-F238E27FC236}">
                <a16:creationId xmlns:a16="http://schemas.microsoft.com/office/drawing/2014/main" id="{2898EB28-4374-BF93-51D9-F53B5B4B9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931" y="5405637"/>
            <a:ext cx="426264" cy="42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8" name="CasellaDiTesto 2107">
            <a:extLst>
              <a:ext uri="{FF2B5EF4-FFF2-40B4-BE49-F238E27FC236}">
                <a16:creationId xmlns:a16="http://schemas.microsoft.com/office/drawing/2014/main" id="{B561021C-9CBB-FCEF-7B13-35EDA4FB4F5B}"/>
              </a:ext>
            </a:extLst>
          </p:cNvPr>
          <p:cNvSpPr txBox="1"/>
          <p:nvPr/>
        </p:nvSpPr>
        <p:spPr>
          <a:xfrm>
            <a:off x="5299397" y="4545781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err="1"/>
              <a:t>Mew</a:t>
            </a:r>
            <a:endParaRPr lang="it-IT" sz="1400"/>
          </a:p>
        </p:txBody>
      </p:sp>
      <p:sp>
        <p:nvSpPr>
          <p:cNvPr id="2127" name="CasellaDiTesto 2126">
            <a:extLst>
              <a:ext uri="{FF2B5EF4-FFF2-40B4-BE49-F238E27FC236}">
                <a16:creationId xmlns:a16="http://schemas.microsoft.com/office/drawing/2014/main" id="{179E18D3-9EE9-8EA0-6CE1-DF39A4E7A6A6}"/>
              </a:ext>
            </a:extLst>
          </p:cNvPr>
          <p:cNvSpPr txBox="1"/>
          <p:nvPr/>
        </p:nvSpPr>
        <p:spPr>
          <a:xfrm>
            <a:off x="1207226" y="5475335"/>
            <a:ext cx="138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End of a turn</a:t>
            </a:r>
          </a:p>
        </p:txBody>
      </p:sp>
      <p:sp>
        <p:nvSpPr>
          <p:cNvPr id="2128" name="CasellaDiTesto 2127">
            <a:extLst>
              <a:ext uri="{FF2B5EF4-FFF2-40B4-BE49-F238E27FC236}">
                <a16:creationId xmlns:a16="http://schemas.microsoft.com/office/drawing/2014/main" id="{ED07F46D-B644-1509-2D0C-3F5D345E8C34}"/>
              </a:ext>
            </a:extLst>
          </p:cNvPr>
          <p:cNvSpPr txBox="1"/>
          <p:nvPr/>
        </p:nvSpPr>
        <p:spPr>
          <a:xfrm>
            <a:off x="1186971" y="3416145"/>
            <a:ext cx="123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err="1"/>
              <a:t>Opponent’s</a:t>
            </a:r>
            <a:r>
              <a:rPr lang="it-IT" sz="1400"/>
              <a:t> </a:t>
            </a:r>
            <a:r>
              <a:rPr lang="it-IT" sz="1400" err="1"/>
              <a:t>move</a:t>
            </a:r>
            <a:endParaRPr lang="it-IT" sz="1400"/>
          </a:p>
        </p:txBody>
      </p:sp>
      <p:sp>
        <p:nvSpPr>
          <p:cNvPr id="2130" name="CasellaDiTesto 2129">
            <a:extLst>
              <a:ext uri="{FF2B5EF4-FFF2-40B4-BE49-F238E27FC236}">
                <a16:creationId xmlns:a16="http://schemas.microsoft.com/office/drawing/2014/main" id="{804EC668-78CF-A858-65D0-D2DE9B8CCF56}"/>
              </a:ext>
            </a:extLst>
          </p:cNvPr>
          <p:cNvSpPr txBox="1"/>
          <p:nvPr/>
        </p:nvSpPr>
        <p:spPr>
          <a:xfrm>
            <a:off x="5208252" y="1845769"/>
            <a:ext cx="1138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My </a:t>
            </a:r>
            <a:r>
              <a:rPr lang="it-IT" sz="1400" err="1"/>
              <a:t>move</a:t>
            </a:r>
            <a:endParaRPr lang="it-IT" sz="14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ED2B267-754B-19BC-E001-9A17F33BA837}"/>
              </a:ext>
            </a:extLst>
          </p:cNvPr>
          <p:cNvSpPr txBox="1"/>
          <p:nvPr/>
        </p:nvSpPr>
        <p:spPr>
          <a:xfrm>
            <a:off x="5467839" y="2365344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err="1"/>
              <a:t>Moves</a:t>
            </a:r>
            <a:endParaRPr lang="it-IT" sz="1400" b="1"/>
          </a:p>
        </p:txBody>
      </p:sp>
      <p:sp>
        <p:nvSpPr>
          <p:cNvPr id="20" name="Rombo 19">
            <a:extLst>
              <a:ext uri="{FF2B5EF4-FFF2-40B4-BE49-F238E27FC236}">
                <a16:creationId xmlns:a16="http://schemas.microsoft.com/office/drawing/2014/main" id="{629C2E40-3E77-8770-D481-3A91A3ABE7AA}"/>
              </a:ext>
            </a:extLst>
          </p:cNvPr>
          <p:cNvSpPr/>
          <p:nvPr/>
        </p:nvSpPr>
        <p:spPr>
          <a:xfrm>
            <a:off x="8326678" y="625595"/>
            <a:ext cx="2124048" cy="113470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FF10112-A297-B15C-E762-1CF2C20CFDA1}"/>
              </a:ext>
            </a:extLst>
          </p:cNvPr>
          <p:cNvSpPr txBox="1"/>
          <p:nvPr/>
        </p:nvSpPr>
        <p:spPr>
          <a:xfrm>
            <a:off x="8586850" y="1016012"/>
            <a:ext cx="175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err="1"/>
              <a:t>Should</a:t>
            </a:r>
            <a:r>
              <a:rPr lang="it-IT" sz="1600"/>
              <a:t> I switch?</a:t>
            </a:r>
          </a:p>
        </p:txBody>
      </p:sp>
      <p:cxnSp>
        <p:nvCxnSpPr>
          <p:cNvPr id="25" name="Connettore a gomito 24">
            <a:extLst>
              <a:ext uri="{FF2B5EF4-FFF2-40B4-BE49-F238E27FC236}">
                <a16:creationId xmlns:a16="http://schemas.microsoft.com/office/drawing/2014/main" id="{A112CCBE-CCF4-9323-D452-02C186F921FB}"/>
              </a:ext>
            </a:extLst>
          </p:cNvPr>
          <p:cNvCxnSpPr>
            <a:cxnSpLocks/>
            <a:stCxn id="20" idx="1"/>
            <a:endCxn id="7" idx="0"/>
          </p:cNvCxnSpPr>
          <p:nvPr/>
        </p:nvCxnSpPr>
        <p:spPr>
          <a:xfrm rot="10800000" flipV="1">
            <a:off x="7152704" y="1192947"/>
            <a:ext cx="1173975" cy="245637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5CE435D-A74B-E80B-ABC3-58E526DEC7FB}"/>
              </a:ext>
            </a:extLst>
          </p:cNvPr>
          <p:cNvSpPr txBox="1"/>
          <p:nvPr/>
        </p:nvSpPr>
        <p:spPr>
          <a:xfrm>
            <a:off x="7276910" y="632601"/>
            <a:ext cx="1350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No, minimax </a:t>
            </a:r>
            <a:r>
              <a:rPr lang="it-IT" sz="1400" err="1"/>
              <a:t>begins</a:t>
            </a:r>
            <a:endParaRPr lang="it-IT" sz="1400"/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9B1D3ADA-86C7-B1AE-8672-4D3D525801D6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>
          <a:xfrm>
            <a:off x="9388702" y="1760301"/>
            <a:ext cx="2868" cy="13415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e 37">
            <a:extLst>
              <a:ext uri="{FF2B5EF4-FFF2-40B4-BE49-F238E27FC236}">
                <a16:creationId xmlns:a16="http://schemas.microsoft.com/office/drawing/2014/main" id="{DEA9BCF8-24AC-22D4-5F0F-824980A244D3}"/>
              </a:ext>
            </a:extLst>
          </p:cNvPr>
          <p:cNvSpPr/>
          <p:nvPr/>
        </p:nvSpPr>
        <p:spPr>
          <a:xfrm>
            <a:off x="8603133" y="3101833"/>
            <a:ext cx="1576874" cy="1147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41" name="Picture 4">
            <a:extLst>
              <a:ext uri="{FF2B5EF4-FFF2-40B4-BE49-F238E27FC236}">
                <a16:creationId xmlns:a16="http://schemas.microsoft.com/office/drawing/2014/main" id="{BC160D06-0285-9736-1AB2-F270A1807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91570" y="3208789"/>
            <a:ext cx="532249" cy="5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F5109045-0BFA-517C-CF21-433D44696753}"/>
              </a:ext>
            </a:extLst>
          </p:cNvPr>
          <p:cNvSpPr/>
          <p:nvPr/>
        </p:nvSpPr>
        <p:spPr>
          <a:xfrm>
            <a:off x="8918042" y="4012825"/>
            <a:ext cx="550506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B347AF11-A70D-6C8B-5284-034BBEC8A234}"/>
              </a:ext>
            </a:extLst>
          </p:cNvPr>
          <p:cNvSpPr txBox="1"/>
          <p:nvPr/>
        </p:nvSpPr>
        <p:spPr>
          <a:xfrm>
            <a:off x="9388702" y="2139285"/>
            <a:ext cx="1776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Yes, switch </a:t>
            </a:r>
            <a:r>
              <a:rPr lang="it-IT" sz="1400" err="1"/>
              <a:t>based</a:t>
            </a:r>
            <a:r>
              <a:rPr lang="it-IT" sz="1400"/>
              <a:t> on </a:t>
            </a:r>
            <a:r>
              <a:rPr lang="it-IT" sz="1400" b="1" err="1"/>
              <a:t>matchup</a:t>
            </a:r>
            <a:r>
              <a:rPr lang="it-IT" sz="1400"/>
              <a:t> score</a:t>
            </a:r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E74D7566-33DF-9BBB-9873-3DAEC9D72E3F}"/>
              </a:ext>
            </a:extLst>
          </p:cNvPr>
          <p:cNvSpPr/>
          <p:nvPr/>
        </p:nvSpPr>
        <p:spPr>
          <a:xfrm>
            <a:off x="9547536" y="3763048"/>
            <a:ext cx="532249" cy="10263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6" name="Elemento grafico 45" descr="Scudo con riempimento a tinta unita">
            <a:extLst>
              <a:ext uri="{FF2B5EF4-FFF2-40B4-BE49-F238E27FC236}">
                <a16:creationId xmlns:a16="http://schemas.microsoft.com/office/drawing/2014/main" id="{A35176DD-64D9-D26F-91D3-E56B0D0739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9639" y="3646978"/>
            <a:ext cx="245550" cy="245550"/>
          </a:xfrm>
          <a:prstGeom prst="rect">
            <a:avLst/>
          </a:prstGeom>
        </p:spPr>
      </p:pic>
      <p:pic>
        <p:nvPicPr>
          <p:cNvPr id="47" name="Elemento grafico 46" descr="Spada con riempimento a tinta unita">
            <a:extLst>
              <a:ext uri="{FF2B5EF4-FFF2-40B4-BE49-F238E27FC236}">
                <a16:creationId xmlns:a16="http://schemas.microsoft.com/office/drawing/2014/main" id="{722544A3-C5BD-1322-857D-9425019EA6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43769" y="3256792"/>
            <a:ext cx="264962" cy="264962"/>
          </a:xfrm>
          <a:prstGeom prst="rect">
            <a:avLst/>
          </a:prstGeom>
        </p:spPr>
      </p:pic>
      <p:pic>
        <p:nvPicPr>
          <p:cNvPr id="49" name="Picture 12">
            <a:extLst>
              <a:ext uri="{FF2B5EF4-FFF2-40B4-BE49-F238E27FC236}">
                <a16:creationId xmlns:a16="http://schemas.microsoft.com/office/drawing/2014/main" id="{73BF6898-9BF0-6D20-75A7-B449BA442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694" y="3525091"/>
            <a:ext cx="558645" cy="55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ttangolo con angoli arrotondati 59">
            <a:extLst>
              <a:ext uri="{FF2B5EF4-FFF2-40B4-BE49-F238E27FC236}">
                <a16:creationId xmlns:a16="http://schemas.microsoft.com/office/drawing/2014/main" id="{487D15E1-7B33-0403-E0AB-BC7F3B790FF2}"/>
              </a:ext>
            </a:extLst>
          </p:cNvPr>
          <p:cNvSpPr/>
          <p:nvPr/>
        </p:nvSpPr>
        <p:spPr>
          <a:xfrm>
            <a:off x="3017635" y="6072276"/>
            <a:ext cx="532249" cy="1026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Rettangolo con angoli arrotondati 60">
            <a:extLst>
              <a:ext uri="{FF2B5EF4-FFF2-40B4-BE49-F238E27FC236}">
                <a16:creationId xmlns:a16="http://schemas.microsoft.com/office/drawing/2014/main" id="{1682BE00-2D31-4CCC-A759-7E9CF4F8EFE1}"/>
              </a:ext>
            </a:extLst>
          </p:cNvPr>
          <p:cNvSpPr/>
          <p:nvPr/>
        </p:nvSpPr>
        <p:spPr>
          <a:xfrm>
            <a:off x="3023351" y="6077343"/>
            <a:ext cx="204484" cy="9414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ad angolo ripiegato 61">
            <a:extLst>
              <a:ext uri="{FF2B5EF4-FFF2-40B4-BE49-F238E27FC236}">
                <a16:creationId xmlns:a16="http://schemas.microsoft.com/office/drawing/2014/main" id="{4B59B904-4B22-6B94-A56D-94843877A767}"/>
              </a:ext>
            </a:extLst>
          </p:cNvPr>
          <p:cNvSpPr/>
          <p:nvPr/>
        </p:nvSpPr>
        <p:spPr>
          <a:xfrm>
            <a:off x="466773" y="1812118"/>
            <a:ext cx="2711903" cy="1025323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>
              <a:solidFill>
                <a:schemeClr val="tx1"/>
              </a:solidFill>
            </a:endParaRP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1669137E-9229-044A-35F2-03F59E756645}"/>
              </a:ext>
            </a:extLst>
          </p:cNvPr>
          <p:cNvSpPr txBox="1"/>
          <p:nvPr/>
        </p:nvSpPr>
        <p:spPr>
          <a:xfrm>
            <a:off x="425582" y="1879416"/>
            <a:ext cx="2812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1"/>
              <a:t>Branching </a:t>
            </a:r>
            <a:r>
              <a:rPr lang="it-IT" sz="1200" b="1" err="1"/>
              <a:t>factor</a:t>
            </a:r>
            <a:r>
              <a:rPr lang="it-IT" sz="1200" b="1"/>
              <a:t> </a:t>
            </a:r>
            <a:r>
              <a:rPr lang="it-IT" sz="1200"/>
              <a:t>= # of </a:t>
            </a:r>
            <a:r>
              <a:rPr lang="it-IT" sz="1200" err="1"/>
              <a:t>available</a:t>
            </a:r>
            <a:r>
              <a:rPr lang="it-IT" sz="1200"/>
              <a:t> </a:t>
            </a:r>
            <a:r>
              <a:rPr lang="it-IT" sz="1200" err="1"/>
              <a:t>moves</a:t>
            </a:r>
            <a:r>
              <a:rPr lang="it-IT" sz="1200"/>
              <a:t> </a:t>
            </a:r>
            <a:r>
              <a:rPr lang="it-IT" sz="1200" strike="sngStrike"/>
              <a:t>+ # of </a:t>
            </a:r>
            <a:r>
              <a:rPr lang="it-IT" sz="1200" strike="sngStrike" err="1"/>
              <a:t>available</a:t>
            </a:r>
            <a:r>
              <a:rPr lang="it-IT" sz="1200" strike="sngStrike"/>
              <a:t> switches</a:t>
            </a:r>
            <a:br>
              <a:rPr lang="it-IT" sz="1200"/>
            </a:br>
            <a:endParaRPr lang="it-IT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1"/>
              <a:t>Depth</a:t>
            </a:r>
            <a:r>
              <a:rPr lang="it-IT" sz="1200"/>
              <a:t> = 2 x turns to simulate</a:t>
            </a:r>
          </a:p>
        </p:txBody>
      </p:sp>
      <p:sp>
        <p:nvSpPr>
          <p:cNvPr id="2073" name="CasellaDiTesto 2072">
            <a:extLst>
              <a:ext uri="{FF2B5EF4-FFF2-40B4-BE49-F238E27FC236}">
                <a16:creationId xmlns:a16="http://schemas.microsoft.com/office/drawing/2014/main" id="{9AFDD031-E22F-61F8-ADEC-5B9DB610FA0D}"/>
              </a:ext>
            </a:extLst>
          </p:cNvPr>
          <p:cNvSpPr txBox="1"/>
          <p:nvPr/>
        </p:nvSpPr>
        <p:spPr>
          <a:xfrm>
            <a:off x="4469414" y="34004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…</a:t>
            </a:r>
          </a:p>
        </p:txBody>
      </p:sp>
      <p:sp>
        <p:nvSpPr>
          <p:cNvPr id="2074" name="CasellaDiTesto 2073">
            <a:extLst>
              <a:ext uri="{FF2B5EF4-FFF2-40B4-BE49-F238E27FC236}">
                <a16:creationId xmlns:a16="http://schemas.microsoft.com/office/drawing/2014/main" id="{D7AEA426-2A08-810D-57BA-EEB7A6138BD4}"/>
              </a:ext>
            </a:extLst>
          </p:cNvPr>
          <p:cNvSpPr txBox="1"/>
          <p:nvPr/>
        </p:nvSpPr>
        <p:spPr>
          <a:xfrm>
            <a:off x="4505532" y="55336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8840111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Pennello">
  <a:themeElements>
    <a:clrScheme name="Bl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27_TF89080264_Win32" id="{706D5720-6A19-49C5-A5AD-FB940560D1D7}" vid="{F67514B2-D1AA-45B1-BDDF-D82096473CC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7C4F4F-E645-4C6F-B0C3-39923BA08249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DFCC198-DBFA-46B2-A241-8E3888E63670}">
  <ds:schemaRefs>
    <ds:schemaRef ds:uri="http://purl.org/dc/elements/1.1/"/>
    <ds:schemaRef ds:uri="http://schemas.microsoft.com/office/2006/metadata/properties"/>
    <ds:schemaRef ds:uri="http://purl.org/dc/terms/"/>
    <ds:schemaRef ds:uri="71af3243-3dd4-4a8d-8c0d-dd76da1f02a5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1400</Words>
  <Application>Microsoft Office PowerPoint</Application>
  <PresentationFormat>Widescreen</PresentationFormat>
  <Paragraphs>295</Paragraphs>
  <Slides>19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7" baseType="lpstr">
      <vt:lpstr>Arial</vt:lpstr>
      <vt:lpstr>Arial Rounded MT Bold</vt:lpstr>
      <vt:lpstr>Calibri</vt:lpstr>
      <vt:lpstr>Cambria Math</vt:lpstr>
      <vt:lpstr>Century Gothic</vt:lpstr>
      <vt:lpstr>Elephant</vt:lpstr>
      <vt:lpstr>Times New Roman</vt:lpstr>
      <vt:lpstr>Pennello</vt:lpstr>
      <vt:lpstr>Presentazione standard di PowerPoint</vt:lpstr>
      <vt:lpstr>Environment</vt:lpstr>
      <vt:lpstr>Development: an evolution’s tale</vt:lpstr>
      <vt:lpstr>Damage and stats computation: rules over rules</vt:lpstr>
      <vt:lpstr>Matchup: a «weak» dominant strategy in action</vt:lpstr>
      <vt:lpstr>Putting everything together: a rule-based player</vt:lpstr>
      <vt:lpstr>Presentazione standard di PowerPoint</vt:lpstr>
      <vt:lpstr>MiniMax with α-β pruning   (moves plus switches) </vt:lpstr>
      <vt:lpstr>MiniMax with α-β pruning (moves only)</vt:lpstr>
      <vt:lpstr>A minimax node</vt:lpstr>
      <vt:lpstr>A minimax node</vt:lpstr>
      <vt:lpstr>Presentazione standard di PowerPoint</vt:lpstr>
      <vt:lpstr>Evaluation Function</vt:lpstr>
      <vt:lpstr>Evaluation Function</vt:lpstr>
      <vt:lpstr>Presentazione standard di PowerPoint</vt:lpstr>
      <vt:lpstr>Results</vt:lpstr>
      <vt:lpstr>Future work and improvements</vt:lpstr>
      <vt:lpstr>Do you wanna be the very best?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Niko Dalla Noce</dc:creator>
  <cp:lastModifiedBy>Alessandro Ristori</cp:lastModifiedBy>
  <cp:revision>2</cp:revision>
  <dcterms:created xsi:type="dcterms:W3CDTF">2022-12-01T14:50:52Z</dcterms:created>
  <dcterms:modified xsi:type="dcterms:W3CDTF">2022-12-06T10:31:36Z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