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1" r:id="rId5"/>
  </p:sldMasterIdLst>
  <p:notesMasterIdLst>
    <p:notesMasterId r:id="rId46"/>
  </p:notesMasterIdLst>
  <p:sldIdLst>
    <p:sldId id="256" r:id="rId6"/>
    <p:sldId id="265" r:id="rId7"/>
    <p:sldId id="266" r:id="rId8"/>
    <p:sldId id="258" r:id="rId9"/>
    <p:sldId id="267" r:id="rId10"/>
    <p:sldId id="268" r:id="rId11"/>
    <p:sldId id="269" r:id="rId12"/>
    <p:sldId id="271" r:id="rId13"/>
    <p:sldId id="272" r:id="rId14"/>
    <p:sldId id="273" r:id="rId15"/>
    <p:sldId id="275" r:id="rId16"/>
    <p:sldId id="276" r:id="rId17"/>
    <p:sldId id="270" r:id="rId18"/>
    <p:sldId id="277" r:id="rId19"/>
    <p:sldId id="279" r:id="rId20"/>
    <p:sldId id="289" r:id="rId21"/>
    <p:sldId id="288" r:id="rId22"/>
    <p:sldId id="290" r:id="rId23"/>
    <p:sldId id="291" r:id="rId24"/>
    <p:sldId id="292" r:id="rId25"/>
    <p:sldId id="296" r:id="rId26"/>
    <p:sldId id="297" r:id="rId27"/>
    <p:sldId id="299" r:id="rId28"/>
    <p:sldId id="300" r:id="rId29"/>
    <p:sldId id="301" r:id="rId30"/>
    <p:sldId id="304" r:id="rId31"/>
    <p:sldId id="305" r:id="rId32"/>
    <p:sldId id="306" r:id="rId33"/>
    <p:sldId id="274" r:id="rId34"/>
    <p:sldId id="286" r:id="rId35"/>
    <p:sldId id="280" r:id="rId36"/>
    <p:sldId id="287" r:id="rId37"/>
    <p:sldId id="302" r:id="rId38"/>
    <p:sldId id="298" r:id="rId39"/>
    <p:sldId id="303" r:id="rId40"/>
    <p:sldId id="295" r:id="rId41"/>
    <p:sldId id="293" r:id="rId42"/>
    <p:sldId id="294" r:id="rId43"/>
    <p:sldId id="307" r:id="rId44"/>
    <p:sldId id="308" r:id="rId4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DAC"/>
    <a:srgbClr val="F85808"/>
    <a:srgbClr val="D2AB2E"/>
    <a:srgbClr val="A7CEEE"/>
    <a:srgbClr val="5E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71CB2-2CA7-47E0-A83E-1B4EE9F1BB49}" v="4967" dt="2022-05-25T15:36:16.777"/>
    <p1510:client id="{3A3A2E4D-2B53-4C50-8C88-80071E9C88C4}" v="14720" dt="2022-05-25T14:48:10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DC819-9C60-40B3-931B-B2ED6FD1A254}" type="datetimeFigureOut">
              <a:rPr lang="it-IT" smtClean="0"/>
              <a:t>25/05/2022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A55D2-CB9D-4C2B-8DD3-A5642ACE85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17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3d9f7a28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3d9f7a28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50075" y="1393359"/>
            <a:ext cx="4658800" cy="34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50075" y="4828059"/>
            <a:ext cx="46588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182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>
            <a:spLocks noGrp="1"/>
          </p:cNvSpPr>
          <p:nvPr>
            <p:ph type="title"/>
          </p:nvPr>
        </p:nvSpPr>
        <p:spPr>
          <a:xfrm>
            <a:off x="2936097" y="2091196"/>
            <a:ext cx="2776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"/>
          </p:nvPr>
        </p:nvSpPr>
        <p:spPr>
          <a:xfrm>
            <a:off x="2936097" y="2794797"/>
            <a:ext cx="2776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2"/>
          </p:nvPr>
        </p:nvSpPr>
        <p:spPr>
          <a:xfrm>
            <a:off x="8073900" y="2091196"/>
            <a:ext cx="2776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3"/>
          </p:nvPr>
        </p:nvSpPr>
        <p:spPr>
          <a:xfrm>
            <a:off x="8073901" y="2794797"/>
            <a:ext cx="2776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4"/>
          </p:nvPr>
        </p:nvSpPr>
        <p:spPr>
          <a:xfrm>
            <a:off x="2936097" y="4059951"/>
            <a:ext cx="2776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5"/>
          </p:nvPr>
        </p:nvSpPr>
        <p:spPr>
          <a:xfrm>
            <a:off x="2936097" y="4763567"/>
            <a:ext cx="2776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6"/>
          </p:nvPr>
        </p:nvSpPr>
        <p:spPr>
          <a:xfrm>
            <a:off x="8073900" y="4059951"/>
            <a:ext cx="2776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7"/>
          </p:nvPr>
        </p:nvSpPr>
        <p:spPr>
          <a:xfrm>
            <a:off x="8073901" y="4763567"/>
            <a:ext cx="2776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8" hasCustomPrompt="1"/>
          </p:nvPr>
        </p:nvSpPr>
        <p:spPr>
          <a:xfrm>
            <a:off x="1342099" y="2107725"/>
            <a:ext cx="1397600" cy="1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9" hasCustomPrompt="1"/>
          </p:nvPr>
        </p:nvSpPr>
        <p:spPr>
          <a:xfrm>
            <a:off x="1342099" y="4080392"/>
            <a:ext cx="1397600" cy="1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3" hasCustomPrompt="1"/>
          </p:nvPr>
        </p:nvSpPr>
        <p:spPr>
          <a:xfrm>
            <a:off x="6475665" y="2107725"/>
            <a:ext cx="1397600" cy="1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4" hasCustomPrompt="1"/>
          </p:nvPr>
        </p:nvSpPr>
        <p:spPr>
          <a:xfrm>
            <a:off x="6475665" y="4080392"/>
            <a:ext cx="1397600" cy="1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0" y="-10067"/>
            <a:ext cx="1889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13"/>
          <p:cNvSpPr/>
          <p:nvPr/>
        </p:nvSpPr>
        <p:spPr>
          <a:xfrm>
            <a:off x="6326667" y="60530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3"/>
          <p:cNvSpPr/>
          <p:nvPr/>
        </p:nvSpPr>
        <p:spPr>
          <a:xfrm rot="10800000">
            <a:off x="8845667" y="-25532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9481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4627133" y="2453100"/>
            <a:ext cx="6192400" cy="25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 idx="2" hasCustomPrompt="1"/>
          </p:nvPr>
        </p:nvSpPr>
        <p:spPr>
          <a:xfrm>
            <a:off x="9410333" y="899667"/>
            <a:ext cx="1409200" cy="141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7410733" y="5007100"/>
            <a:ext cx="3408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3740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959999" y="5308800"/>
            <a:ext cx="52668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1"/>
          </p:nvPr>
        </p:nvSpPr>
        <p:spPr>
          <a:xfrm>
            <a:off x="959999" y="3548025"/>
            <a:ext cx="6318400" cy="1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10160000" y="167"/>
            <a:ext cx="203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79558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subTitle" idx="1"/>
          </p:nvPr>
        </p:nvSpPr>
        <p:spPr>
          <a:xfrm>
            <a:off x="1006900" y="4035900"/>
            <a:ext cx="5100800" cy="1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1006967" y="3019133"/>
            <a:ext cx="510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7199900" y="-10067"/>
            <a:ext cx="49924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2" name="Google Shape;142;p16"/>
          <p:cNvGrpSpPr/>
          <p:nvPr/>
        </p:nvGrpSpPr>
        <p:grpSpPr>
          <a:xfrm>
            <a:off x="6104518" y="2889149"/>
            <a:ext cx="2917156" cy="2909964"/>
            <a:chOff x="238125" y="2234600"/>
            <a:chExt cx="1248925" cy="1245775"/>
          </a:xfrm>
        </p:grpSpPr>
        <p:sp>
          <p:nvSpPr>
            <p:cNvPr id="143" name="Google Shape;143;p16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31305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862575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extrusionOk="0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722075" y="2896500"/>
              <a:ext cx="284150" cy="109300"/>
            </a:xfrm>
            <a:custGeom>
              <a:avLst/>
              <a:gdLst/>
              <a:ahLst/>
              <a:cxnLst/>
              <a:rect l="l" t="t" r="r" b="b"/>
              <a:pathLst>
                <a:path w="11366" h="4372" fill="none" extrusionOk="0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459800" y="2456275"/>
              <a:ext cx="808675" cy="549525"/>
            </a:xfrm>
            <a:custGeom>
              <a:avLst/>
              <a:gdLst/>
              <a:ahLst/>
              <a:cxnLst/>
              <a:rect l="l" t="t" r="r" b="b"/>
              <a:pathLst>
                <a:path w="32347" h="21981" fill="none" extrusionOk="0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081125" y="300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44000" y="3190000"/>
              <a:ext cx="402800" cy="74950"/>
            </a:xfrm>
            <a:custGeom>
              <a:avLst/>
              <a:gdLst/>
              <a:ahLst/>
              <a:cxnLst/>
              <a:rect l="l" t="t" r="r" b="b"/>
              <a:pathLst>
                <a:path w="16112" h="2998" extrusionOk="0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3" name="Google Shape;153;p16"/>
          <p:cNvSpPr/>
          <p:nvPr/>
        </p:nvSpPr>
        <p:spPr>
          <a:xfrm rot="10800000">
            <a:off x="6310900" y="-25532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6"/>
          <p:cNvSpPr/>
          <p:nvPr/>
        </p:nvSpPr>
        <p:spPr>
          <a:xfrm>
            <a:off x="9787400" y="51005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9932785" y="1126048"/>
            <a:ext cx="2917156" cy="2909856"/>
            <a:chOff x="4222125" y="2272050"/>
            <a:chExt cx="1248925" cy="1245800"/>
          </a:xfrm>
        </p:grpSpPr>
        <p:sp>
          <p:nvSpPr>
            <p:cNvPr id="156" name="Google Shape;156;p16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4298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title" idx="2"/>
          </p:nvPr>
        </p:nvSpPr>
        <p:spPr>
          <a:xfrm>
            <a:off x="1162767" y="3710449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ubTitle" idx="1"/>
          </p:nvPr>
        </p:nvSpPr>
        <p:spPr>
          <a:xfrm>
            <a:off x="1162767" y="4539899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title" idx="3"/>
          </p:nvPr>
        </p:nvSpPr>
        <p:spPr>
          <a:xfrm>
            <a:off x="4645900" y="3710449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subTitle" idx="4"/>
          </p:nvPr>
        </p:nvSpPr>
        <p:spPr>
          <a:xfrm>
            <a:off x="4645900" y="4539899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title" idx="5"/>
          </p:nvPr>
        </p:nvSpPr>
        <p:spPr>
          <a:xfrm>
            <a:off x="8129032" y="3710449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6"/>
          </p:nvPr>
        </p:nvSpPr>
        <p:spPr>
          <a:xfrm>
            <a:off x="8129032" y="4539899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-73277" y="5122833"/>
            <a:ext cx="12369600" cy="175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7" name="Google Shape;177;p17"/>
          <p:cNvGrpSpPr/>
          <p:nvPr/>
        </p:nvGrpSpPr>
        <p:grpSpPr>
          <a:xfrm>
            <a:off x="8917618" y="3664581"/>
            <a:ext cx="2917156" cy="2909856"/>
            <a:chOff x="4222125" y="2272050"/>
            <a:chExt cx="1248925" cy="1245800"/>
          </a:xfrm>
        </p:grpSpPr>
        <p:sp>
          <p:nvSpPr>
            <p:cNvPr id="178" name="Google Shape;178;p17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01210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title" idx="2"/>
          </p:nvPr>
        </p:nvSpPr>
        <p:spPr>
          <a:xfrm>
            <a:off x="3233133" y="21576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subTitle" idx="1"/>
          </p:nvPr>
        </p:nvSpPr>
        <p:spPr>
          <a:xfrm>
            <a:off x="3086217" y="2872433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title" idx="3"/>
          </p:nvPr>
        </p:nvSpPr>
        <p:spPr>
          <a:xfrm>
            <a:off x="6321277" y="21576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4"/>
          </p:nvPr>
        </p:nvSpPr>
        <p:spPr>
          <a:xfrm>
            <a:off x="6598184" y="2872433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 idx="5"/>
          </p:nvPr>
        </p:nvSpPr>
        <p:spPr>
          <a:xfrm>
            <a:off x="3233133" y="40688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6"/>
          </p:nvPr>
        </p:nvSpPr>
        <p:spPr>
          <a:xfrm>
            <a:off x="3086217" y="4787268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title" idx="7"/>
          </p:nvPr>
        </p:nvSpPr>
        <p:spPr>
          <a:xfrm>
            <a:off x="6321277" y="40688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8"/>
          </p:nvPr>
        </p:nvSpPr>
        <p:spPr>
          <a:xfrm>
            <a:off x="6598184" y="4787268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0" y="2861267"/>
            <a:ext cx="694000" cy="292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18"/>
          <p:cNvSpPr/>
          <p:nvPr/>
        </p:nvSpPr>
        <p:spPr>
          <a:xfrm>
            <a:off x="11498000" y="2861267"/>
            <a:ext cx="694000" cy="292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70518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508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title" idx="2"/>
          </p:nvPr>
        </p:nvSpPr>
        <p:spPr>
          <a:xfrm>
            <a:off x="959984" y="2386800"/>
            <a:ext cx="29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1"/>
          </p:nvPr>
        </p:nvSpPr>
        <p:spPr>
          <a:xfrm>
            <a:off x="1195584" y="3101567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 idx="3"/>
          </p:nvPr>
        </p:nvSpPr>
        <p:spPr>
          <a:xfrm>
            <a:off x="4471965" y="2386800"/>
            <a:ext cx="29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4"/>
          </p:nvPr>
        </p:nvSpPr>
        <p:spPr>
          <a:xfrm>
            <a:off x="4707551" y="3101567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title" idx="5"/>
          </p:nvPr>
        </p:nvSpPr>
        <p:spPr>
          <a:xfrm>
            <a:off x="959984" y="4298000"/>
            <a:ext cx="29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6"/>
          </p:nvPr>
        </p:nvSpPr>
        <p:spPr>
          <a:xfrm>
            <a:off x="1195584" y="5016401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title" idx="7"/>
          </p:nvPr>
        </p:nvSpPr>
        <p:spPr>
          <a:xfrm>
            <a:off x="4471965" y="4298000"/>
            <a:ext cx="29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8"/>
          </p:nvPr>
        </p:nvSpPr>
        <p:spPr>
          <a:xfrm>
            <a:off x="4707551" y="5016401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8178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title" idx="2"/>
          </p:nvPr>
        </p:nvSpPr>
        <p:spPr>
          <a:xfrm>
            <a:off x="960201" y="2378469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1"/>
          </p:nvPr>
        </p:nvSpPr>
        <p:spPr>
          <a:xfrm>
            <a:off x="1141000" y="3044825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title" idx="3"/>
          </p:nvPr>
        </p:nvSpPr>
        <p:spPr>
          <a:xfrm>
            <a:off x="4626719" y="2378469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ubTitle" idx="4"/>
          </p:nvPr>
        </p:nvSpPr>
        <p:spPr>
          <a:xfrm>
            <a:off x="4807415" y="3044825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title" idx="5"/>
          </p:nvPr>
        </p:nvSpPr>
        <p:spPr>
          <a:xfrm>
            <a:off x="960201" y="4640795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ubTitle" idx="6"/>
          </p:nvPr>
        </p:nvSpPr>
        <p:spPr>
          <a:xfrm>
            <a:off x="1141000" y="5307149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title" idx="7"/>
          </p:nvPr>
        </p:nvSpPr>
        <p:spPr>
          <a:xfrm>
            <a:off x="4626719" y="4640795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ubTitle" idx="8"/>
          </p:nvPr>
        </p:nvSpPr>
        <p:spPr>
          <a:xfrm>
            <a:off x="4807415" y="5307149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title" idx="9"/>
          </p:nvPr>
        </p:nvSpPr>
        <p:spPr>
          <a:xfrm>
            <a:off x="8293241" y="2378469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subTitle" idx="13"/>
          </p:nvPr>
        </p:nvSpPr>
        <p:spPr>
          <a:xfrm>
            <a:off x="8500668" y="3044825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title" idx="14"/>
          </p:nvPr>
        </p:nvSpPr>
        <p:spPr>
          <a:xfrm>
            <a:off x="8293241" y="4640795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15"/>
          </p:nvPr>
        </p:nvSpPr>
        <p:spPr>
          <a:xfrm>
            <a:off x="8500668" y="5307149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 rot="-2700000">
            <a:off x="12195647" y="-2642133"/>
            <a:ext cx="3068844" cy="9055492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20"/>
          <p:cNvSpPr/>
          <p:nvPr/>
        </p:nvSpPr>
        <p:spPr>
          <a:xfrm rot="-2700000">
            <a:off x="-3638053" y="-6498866"/>
            <a:ext cx="3068844" cy="9055492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20"/>
          <p:cNvSpPr/>
          <p:nvPr/>
        </p:nvSpPr>
        <p:spPr>
          <a:xfrm>
            <a:off x="-2555100" y="-70200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20"/>
          <p:cNvSpPr/>
          <p:nvPr/>
        </p:nvSpPr>
        <p:spPr>
          <a:xfrm rot="10800000">
            <a:off x="10511709" y="-2183773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20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86618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>
            <a:spLocks noGrp="1"/>
          </p:cNvSpPr>
          <p:nvPr>
            <p:ph type="title" hasCustomPrompt="1"/>
          </p:nvPr>
        </p:nvSpPr>
        <p:spPr>
          <a:xfrm>
            <a:off x="2964800" y="995233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1"/>
          </p:nvPr>
        </p:nvSpPr>
        <p:spPr>
          <a:xfrm>
            <a:off x="2964800" y="1773100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2725508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3"/>
          </p:nvPr>
        </p:nvSpPr>
        <p:spPr>
          <a:xfrm>
            <a:off x="2964800" y="3520325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4455784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7" name="Google Shape;237;p21"/>
          <p:cNvSpPr txBox="1">
            <a:spLocks noGrp="1"/>
          </p:cNvSpPr>
          <p:nvPr>
            <p:ph type="subTitle" idx="5"/>
          </p:nvPr>
        </p:nvSpPr>
        <p:spPr>
          <a:xfrm>
            <a:off x="2964800" y="5267551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9293800" y="36509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9" name="Google Shape;239;p21"/>
          <p:cNvGrpSpPr/>
          <p:nvPr/>
        </p:nvGrpSpPr>
        <p:grpSpPr>
          <a:xfrm rot="5400000">
            <a:off x="9927239" y="-343694"/>
            <a:ext cx="3491232" cy="2057041"/>
            <a:chOff x="5757925" y="3437150"/>
            <a:chExt cx="421375" cy="248275"/>
          </a:xfrm>
        </p:grpSpPr>
        <p:sp>
          <p:nvSpPr>
            <p:cNvPr id="240" name="Google Shape;240;p21"/>
            <p:cNvSpPr/>
            <p:nvPr/>
          </p:nvSpPr>
          <p:spPr>
            <a:xfrm>
              <a:off x="5757925" y="3437150"/>
              <a:ext cx="421375" cy="248275"/>
            </a:xfrm>
            <a:custGeom>
              <a:avLst/>
              <a:gdLst/>
              <a:ahLst/>
              <a:cxnLst/>
              <a:rect l="l" t="t" r="r" b="b"/>
              <a:pathLst>
                <a:path w="16855" h="9931" extrusionOk="0">
                  <a:moveTo>
                    <a:pt x="5376" y="3006"/>
                  </a:moveTo>
                  <a:lnTo>
                    <a:pt x="5740" y="3143"/>
                  </a:lnTo>
                  <a:lnTo>
                    <a:pt x="6059" y="3325"/>
                  </a:lnTo>
                  <a:lnTo>
                    <a:pt x="6378" y="3553"/>
                  </a:lnTo>
                  <a:lnTo>
                    <a:pt x="6605" y="3872"/>
                  </a:lnTo>
                  <a:lnTo>
                    <a:pt x="6788" y="4191"/>
                  </a:lnTo>
                  <a:lnTo>
                    <a:pt x="6924" y="4555"/>
                  </a:lnTo>
                  <a:lnTo>
                    <a:pt x="6924" y="4965"/>
                  </a:lnTo>
                  <a:lnTo>
                    <a:pt x="6924" y="5375"/>
                  </a:lnTo>
                  <a:lnTo>
                    <a:pt x="6788" y="5740"/>
                  </a:lnTo>
                  <a:lnTo>
                    <a:pt x="6605" y="6058"/>
                  </a:lnTo>
                  <a:lnTo>
                    <a:pt x="6378" y="6377"/>
                  </a:lnTo>
                  <a:lnTo>
                    <a:pt x="6059" y="6605"/>
                  </a:lnTo>
                  <a:lnTo>
                    <a:pt x="5740" y="6787"/>
                  </a:lnTo>
                  <a:lnTo>
                    <a:pt x="5376" y="6924"/>
                  </a:lnTo>
                  <a:lnTo>
                    <a:pt x="4966" y="6924"/>
                  </a:lnTo>
                  <a:lnTo>
                    <a:pt x="4510" y="6878"/>
                  </a:lnTo>
                  <a:lnTo>
                    <a:pt x="4100" y="6742"/>
                  </a:lnTo>
                  <a:lnTo>
                    <a:pt x="3781" y="6560"/>
                  </a:lnTo>
                  <a:lnTo>
                    <a:pt x="3508" y="6286"/>
                  </a:lnTo>
                  <a:lnTo>
                    <a:pt x="3280" y="6013"/>
                  </a:lnTo>
                  <a:lnTo>
                    <a:pt x="3098" y="5694"/>
                  </a:lnTo>
                  <a:lnTo>
                    <a:pt x="3007" y="5330"/>
                  </a:lnTo>
                  <a:lnTo>
                    <a:pt x="3007" y="4965"/>
                  </a:lnTo>
                  <a:lnTo>
                    <a:pt x="3007" y="4601"/>
                  </a:lnTo>
                  <a:lnTo>
                    <a:pt x="3098" y="4236"/>
                  </a:lnTo>
                  <a:lnTo>
                    <a:pt x="3280" y="3917"/>
                  </a:lnTo>
                  <a:lnTo>
                    <a:pt x="3508" y="3644"/>
                  </a:lnTo>
                  <a:lnTo>
                    <a:pt x="3781" y="3371"/>
                  </a:lnTo>
                  <a:lnTo>
                    <a:pt x="4100" y="3189"/>
                  </a:lnTo>
                  <a:lnTo>
                    <a:pt x="4510" y="3052"/>
                  </a:lnTo>
                  <a:lnTo>
                    <a:pt x="4966" y="3006"/>
                  </a:lnTo>
                  <a:close/>
                  <a:moveTo>
                    <a:pt x="11889" y="3006"/>
                  </a:moveTo>
                  <a:lnTo>
                    <a:pt x="12345" y="3052"/>
                  </a:lnTo>
                  <a:lnTo>
                    <a:pt x="12755" y="3189"/>
                  </a:lnTo>
                  <a:lnTo>
                    <a:pt x="13074" y="3371"/>
                  </a:lnTo>
                  <a:lnTo>
                    <a:pt x="13393" y="3644"/>
                  </a:lnTo>
                  <a:lnTo>
                    <a:pt x="13575" y="3917"/>
                  </a:lnTo>
                  <a:lnTo>
                    <a:pt x="13757" y="4236"/>
                  </a:lnTo>
                  <a:lnTo>
                    <a:pt x="13848" y="4601"/>
                  </a:lnTo>
                  <a:lnTo>
                    <a:pt x="13848" y="4965"/>
                  </a:lnTo>
                  <a:lnTo>
                    <a:pt x="13848" y="5330"/>
                  </a:lnTo>
                  <a:lnTo>
                    <a:pt x="13757" y="5694"/>
                  </a:lnTo>
                  <a:lnTo>
                    <a:pt x="13575" y="6013"/>
                  </a:lnTo>
                  <a:lnTo>
                    <a:pt x="13393" y="6286"/>
                  </a:lnTo>
                  <a:lnTo>
                    <a:pt x="13074" y="6560"/>
                  </a:lnTo>
                  <a:lnTo>
                    <a:pt x="12755" y="6742"/>
                  </a:lnTo>
                  <a:lnTo>
                    <a:pt x="12345" y="6878"/>
                  </a:lnTo>
                  <a:lnTo>
                    <a:pt x="11889" y="6924"/>
                  </a:lnTo>
                  <a:lnTo>
                    <a:pt x="11480" y="6924"/>
                  </a:lnTo>
                  <a:lnTo>
                    <a:pt x="11115" y="6787"/>
                  </a:lnTo>
                  <a:lnTo>
                    <a:pt x="10796" y="6605"/>
                  </a:lnTo>
                  <a:lnTo>
                    <a:pt x="10477" y="6377"/>
                  </a:lnTo>
                  <a:lnTo>
                    <a:pt x="10250" y="6058"/>
                  </a:lnTo>
                  <a:lnTo>
                    <a:pt x="10067" y="5740"/>
                  </a:lnTo>
                  <a:lnTo>
                    <a:pt x="9976" y="5375"/>
                  </a:lnTo>
                  <a:lnTo>
                    <a:pt x="9931" y="4965"/>
                  </a:lnTo>
                  <a:lnTo>
                    <a:pt x="9976" y="4555"/>
                  </a:lnTo>
                  <a:lnTo>
                    <a:pt x="10067" y="4191"/>
                  </a:lnTo>
                  <a:lnTo>
                    <a:pt x="10250" y="3872"/>
                  </a:lnTo>
                  <a:lnTo>
                    <a:pt x="10477" y="3553"/>
                  </a:lnTo>
                  <a:lnTo>
                    <a:pt x="10796" y="3325"/>
                  </a:lnTo>
                  <a:lnTo>
                    <a:pt x="11115" y="3143"/>
                  </a:lnTo>
                  <a:lnTo>
                    <a:pt x="11480" y="3006"/>
                  </a:lnTo>
                  <a:close/>
                  <a:moveTo>
                    <a:pt x="11707" y="1002"/>
                  </a:moveTo>
                  <a:lnTo>
                    <a:pt x="12299" y="1048"/>
                  </a:lnTo>
                  <a:lnTo>
                    <a:pt x="12846" y="1139"/>
                  </a:lnTo>
                  <a:lnTo>
                    <a:pt x="13393" y="1321"/>
                  </a:lnTo>
                  <a:lnTo>
                    <a:pt x="13894" y="1549"/>
                  </a:lnTo>
                  <a:lnTo>
                    <a:pt x="14349" y="1868"/>
                  </a:lnTo>
                  <a:lnTo>
                    <a:pt x="14759" y="2232"/>
                  </a:lnTo>
                  <a:lnTo>
                    <a:pt x="15124" y="2688"/>
                  </a:lnTo>
                  <a:lnTo>
                    <a:pt x="15443" y="3189"/>
                  </a:lnTo>
                  <a:lnTo>
                    <a:pt x="15670" y="3735"/>
                  </a:lnTo>
                  <a:lnTo>
                    <a:pt x="15807" y="4327"/>
                  </a:lnTo>
                  <a:lnTo>
                    <a:pt x="15853" y="4965"/>
                  </a:lnTo>
                  <a:lnTo>
                    <a:pt x="15853" y="5375"/>
                  </a:lnTo>
                  <a:lnTo>
                    <a:pt x="15761" y="5740"/>
                  </a:lnTo>
                  <a:lnTo>
                    <a:pt x="15670" y="6150"/>
                  </a:lnTo>
                  <a:lnTo>
                    <a:pt x="15534" y="6514"/>
                  </a:lnTo>
                  <a:lnTo>
                    <a:pt x="15397" y="6833"/>
                  </a:lnTo>
                  <a:lnTo>
                    <a:pt x="15169" y="7197"/>
                  </a:lnTo>
                  <a:lnTo>
                    <a:pt x="14942" y="7471"/>
                  </a:lnTo>
                  <a:lnTo>
                    <a:pt x="14714" y="7744"/>
                  </a:lnTo>
                  <a:lnTo>
                    <a:pt x="14395" y="8017"/>
                  </a:lnTo>
                  <a:lnTo>
                    <a:pt x="14122" y="8245"/>
                  </a:lnTo>
                  <a:lnTo>
                    <a:pt x="13803" y="8427"/>
                  </a:lnTo>
                  <a:lnTo>
                    <a:pt x="13438" y="8609"/>
                  </a:lnTo>
                  <a:lnTo>
                    <a:pt x="13074" y="8746"/>
                  </a:lnTo>
                  <a:lnTo>
                    <a:pt x="12709" y="8837"/>
                  </a:lnTo>
                  <a:lnTo>
                    <a:pt x="12299" y="8883"/>
                  </a:lnTo>
                  <a:lnTo>
                    <a:pt x="11889" y="8928"/>
                  </a:lnTo>
                  <a:lnTo>
                    <a:pt x="11480" y="8883"/>
                  </a:lnTo>
                  <a:lnTo>
                    <a:pt x="11115" y="8837"/>
                  </a:lnTo>
                  <a:lnTo>
                    <a:pt x="10705" y="8746"/>
                  </a:lnTo>
                  <a:lnTo>
                    <a:pt x="10341" y="8609"/>
                  </a:lnTo>
                  <a:lnTo>
                    <a:pt x="10022" y="8473"/>
                  </a:lnTo>
                  <a:lnTo>
                    <a:pt x="9703" y="8245"/>
                  </a:lnTo>
                  <a:lnTo>
                    <a:pt x="9384" y="8017"/>
                  </a:lnTo>
                  <a:lnTo>
                    <a:pt x="9111" y="7789"/>
                  </a:lnTo>
                  <a:lnTo>
                    <a:pt x="8837" y="7471"/>
                  </a:lnTo>
                  <a:lnTo>
                    <a:pt x="8610" y="7197"/>
                  </a:lnTo>
                  <a:lnTo>
                    <a:pt x="8428" y="6878"/>
                  </a:lnTo>
                  <a:lnTo>
                    <a:pt x="8245" y="6514"/>
                  </a:lnTo>
                  <a:lnTo>
                    <a:pt x="8109" y="6150"/>
                  </a:lnTo>
                  <a:lnTo>
                    <a:pt x="8018" y="5785"/>
                  </a:lnTo>
                  <a:lnTo>
                    <a:pt x="7972" y="5375"/>
                  </a:lnTo>
                  <a:lnTo>
                    <a:pt x="7926" y="4965"/>
                  </a:lnTo>
                  <a:lnTo>
                    <a:pt x="7926" y="4646"/>
                  </a:lnTo>
                  <a:lnTo>
                    <a:pt x="7881" y="4373"/>
                  </a:lnTo>
                  <a:lnTo>
                    <a:pt x="7790" y="4100"/>
                  </a:lnTo>
                  <a:lnTo>
                    <a:pt x="7699" y="3826"/>
                  </a:lnTo>
                  <a:lnTo>
                    <a:pt x="7562" y="3553"/>
                  </a:lnTo>
                  <a:lnTo>
                    <a:pt x="7425" y="3325"/>
                  </a:lnTo>
                  <a:lnTo>
                    <a:pt x="7061" y="2870"/>
                  </a:lnTo>
                  <a:lnTo>
                    <a:pt x="6605" y="2505"/>
                  </a:lnTo>
                  <a:lnTo>
                    <a:pt x="6378" y="2369"/>
                  </a:lnTo>
                  <a:lnTo>
                    <a:pt x="6104" y="2232"/>
                  </a:lnTo>
                  <a:lnTo>
                    <a:pt x="5831" y="2141"/>
                  </a:lnTo>
                  <a:lnTo>
                    <a:pt x="5558" y="2050"/>
                  </a:lnTo>
                  <a:lnTo>
                    <a:pt x="5284" y="2004"/>
                  </a:lnTo>
                  <a:lnTo>
                    <a:pt x="4647" y="2004"/>
                  </a:lnTo>
                  <a:lnTo>
                    <a:pt x="4373" y="2050"/>
                  </a:lnTo>
                  <a:lnTo>
                    <a:pt x="4100" y="2141"/>
                  </a:lnTo>
                  <a:lnTo>
                    <a:pt x="3827" y="2232"/>
                  </a:lnTo>
                  <a:lnTo>
                    <a:pt x="3553" y="2369"/>
                  </a:lnTo>
                  <a:lnTo>
                    <a:pt x="3326" y="2505"/>
                  </a:lnTo>
                  <a:lnTo>
                    <a:pt x="2870" y="2870"/>
                  </a:lnTo>
                  <a:lnTo>
                    <a:pt x="2506" y="3325"/>
                  </a:lnTo>
                  <a:lnTo>
                    <a:pt x="2369" y="3553"/>
                  </a:lnTo>
                  <a:lnTo>
                    <a:pt x="2232" y="3826"/>
                  </a:lnTo>
                  <a:lnTo>
                    <a:pt x="2141" y="4100"/>
                  </a:lnTo>
                  <a:lnTo>
                    <a:pt x="2050" y="4373"/>
                  </a:lnTo>
                  <a:lnTo>
                    <a:pt x="2005" y="4646"/>
                  </a:lnTo>
                  <a:lnTo>
                    <a:pt x="2005" y="4965"/>
                  </a:lnTo>
                  <a:lnTo>
                    <a:pt x="2050" y="5466"/>
                  </a:lnTo>
                  <a:lnTo>
                    <a:pt x="2141" y="5922"/>
                  </a:lnTo>
                  <a:lnTo>
                    <a:pt x="2324" y="6377"/>
                  </a:lnTo>
                  <a:lnTo>
                    <a:pt x="2597" y="6742"/>
                  </a:lnTo>
                  <a:lnTo>
                    <a:pt x="2870" y="7106"/>
                  </a:lnTo>
                  <a:lnTo>
                    <a:pt x="3235" y="7379"/>
                  </a:lnTo>
                  <a:lnTo>
                    <a:pt x="3599" y="7607"/>
                  </a:lnTo>
                  <a:lnTo>
                    <a:pt x="4009" y="7744"/>
                  </a:lnTo>
                  <a:lnTo>
                    <a:pt x="4419" y="7881"/>
                  </a:lnTo>
                  <a:lnTo>
                    <a:pt x="4874" y="7926"/>
                  </a:lnTo>
                  <a:lnTo>
                    <a:pt x="5284" y="7926"/>
                  </a:lnTo>
                  <a:lnTo>
                    <a:pt x="5740" y="7835"/>
                  </a:lnTo>
                  <a:lnTo>
                    <a:pt x="6150" y="7698"/>
                  </a:lnTo>
                  <a:lnTo>
                    <a:pt x="6560" y="7471"/>
                  </a:lnTo>
                  <a:lnTo>
                    <a:pt x="6970" y="7152"/>
                  </a:lnTo>
                  <a:lnTo>
                    <a:pt x="7289" y="6787"/>
                  </a:lnTo>
                  <a:lnTo>
                    <a:pt x="7516" y="7288"/>
                  </a:lnTo>
                  <a:lnTo>
                    <a:pt x="7790" y="7744"/>
                  </a:lnTo>
                  <a:lnTo>
                    <a:pt x="7334" y="8154"/>
                  </a:lnTo>
                  <a:lnTo>
                    <a:pt x="6788" y="8473"/>
                  </a:lnTo>
                  <a:lnTo>
                    <a:pt x="6241" y="8700"/>
                  </a:lnTo>
                  <a:lnTo>
                    <a:pt x="5694" y="8883"/>
                  </a:lnTo>
                  <a:lnTo>
                    <a:pt x="5148" y="8928"/>
                  </a:lnTo>
                  <a:lnTo>
                    <a:pt x="4556" y="8883"/>
                  </a:lnTo>
                  <a:lnTo>
                    <a:pt x="4009" y="8792"/>
                  </a:lnTo>
                  <a:lnTo>
                    <a:pt x="3462" y="8609"/>
                  </a:lnTo>
                  <a:lnTo>
                    <a:pt x="2961" y="8382"/>
                  </a:lnTo>
                  <a:lnTo>
                    <a:pt x="2506" y="8063"/>
                  </a:lnTo>
                  <a:lnTo>
                    <a:pt x="2096" y="7698"/>
                  </a:lnTo>
                  <a:lnTo>
                    <a:pt x="1731" y="7243"/>
                  </a:lnTo>
                  <a:lnTo>
                    <a:pt x="1412" y="6742"/>
                  </a:lnTo>
                  <a:lnTo>
                    <a:pt x="1185" y="6195"/>
                  </a:lnTo>
                  <a:lnTo>
                    <a:pt x="1048" y="5603"/>
                  </a:lnTo>
                  <a:lnTo>
                    <a:pt x="1002" y="4965"/>
                  </a:lnTo>
                  <a:lnTo>
                    <a:pt x="1048" y="4464"/>
                  </a:lnTo>
                  <a:lnTo>
                    <a:pt x="1139" y="4054"/>
                  </a:lnTo>
                  <a:lnTo>
                    <a:pt x="1230" y="3599"/>
                  </a:lnTo>
                  <a:lnTo>
                    <a:pt x="1412" y="3234"/>
                  </a:lnTo>
                  <a:lnTo>
                    <a:pt x="1595" y="2870"/>
                  </a:lnTo>
                  <a:lnTo>
                    <a:pt x="1822" y="2551"/>
                  </a:lnTo>
                  <a:lnTo>
                    <a:pt x="2050" y="2278"/>
                  </a:lnTo>
                  <a:lnTo>
                    <a:pt x="2324" y="2004"/>
                  </a:lnTo>
                  <a:lnTo>
                    <a:pt x="2597" y="1777"/>
                  </a:lnTo>
                  <a:lnTo>
                    <a:pt x="2916" y="1549"/>
                  </a:lnTo>
                  <a:lnTo>
                    <a:pt x="3235" y="1412"/>
                  </a:lnTo>
                  <a:lnTo>
                    <a:pt x="3553" y="1275"/>
                  </a:lnTo>
                  <a:lnTo>
                    <a:pt x="3918" y="1139"/>
                  </a:lnTo>
                  <a:lnTo>
                    <a:pt x="4282" y="1093"/>
                  </a:lnTo>
                  <a:lnTo>
                    <a:pt x="4601" y="1048"/>
                  </a:lnTo>
                  <a:lnTo>
                    <a:pt x="4966" y="1002"/>
                  </a:lnTo>
                  <a:lnTo>
                    <a:pt x="5330" y="1048"/>
                  </a:lnTo>
                  <a:lnTo>
                    <a:pt x="5694" y="1093"/>
                  </a:lnTo>
                  <a:lnTo>
                    <a:pt x="6059" y="1184"/>
                  </a:lnTo>
                  <a:lnTo>
                    <a:pt x="6378" y="1275"/>
                  </a:lnTo>
                  <a:lnTo>
                    <a:pt x="6742" y="1412"/>
                  </a:lnTo>
                  <a:lnTo>
                    <a:pt x="7061" y="1594"/>
                  </a:lnTo>
                  <a:lnTo>
                    <a:pt x="7334" y="1777"/>
                  </a:lnTo>
                  <a:lnTo>
                    <a:pt x="7653" y="2004"/>
                  </a:lnTo>
                  <a:lnTo>
                    <a:pt x="7926" y="2278"/>
                  </a:lnTo>
                  <a:lnTo>
                    <a:pt x="8154" y="2596"/>
                  </a:lnTo>
                  <a:lnTo>
                    <a:pt x="8336" y="2915"/>
                  </a:lnTo>
                  <a:lnTo>
                    <a:pt x="8519" y="3234"/>
                  </a:lnTo>
                  <a:lnTo>
                    <a:pt x="8701" y="3644"/>
                  </a:lnTo>
                  <a:lnTo>
                    <a:pt x="8792" y="4054"/>
                  </a:lnTo>
                  <a:lnTo>
                    <a:pt x="8883" y="4510"/>
                  </a:lnTo>
                  <a:lnTo>
                    <a:pt x="8929" y="4965"/>
                  </a:lnTo>
                  <a:lnTo>
                    <a:pt x="8929" y="5284"/>
                  </a:lnTo>
                  <a:lnTo>
                    <a:pt x="8974" y="5557"/>
                  </a:lnTo>
                  <a:lnTo>
                    <a:pt x="9065" y="5831"/>
                  </a:lnTo>
                  <a:lnTo>
                    <a:pt x="9156" y="6104"/>
                  </a:lnTo>
                  <a:lnTo>
                    <a:pt x="9293" y="6377"/>
                  </a:lnTo>
                  <a:lnTo>
                    <a:pt x="9430" y="6605"/>
                  </a:lnTo>
                  <a:lnTo>
                    <a:pt x="9794" y="7061"/>
                  </a:lnTo>
                  <a:lnTo>
                    <a:pt x="10250" y="7425"/>
                  </a:lnTo>
                  <a:lnTo>
                    <a:pt x="10477" y="7562"/>
                  </a:lnTo>
                  <a:lnTo>
                    <a:pt x="10751" y="7698"/>
                  </a:lnTo>
                  <a:lnTo>
                    <a:pt x="11024" y="7789"/>
                  </a:lnTo>
                  <a:lnTo>
                    <a:pt x="11297" y="7881"/>
                  </a:lnTo>
                  <a:lnTo>
                    <a:pt x="11571" y="7926"/>
                  </a:lnTo>
                  <a:lnTo>
                    <a:pt x="12208" y="7926"/>
                  </a:lnTo>
                  <a:lnTo>
                    <a:pt x="12482" y="7881"/>
                  </a:lnTo>
                  <a:lnTo>
                    <a:pt x="12801" y="7789"/>
                  </a:lnTo>
                  <a:lnTo>
                    <a:pt x="13028" y="7698"/>
                  </a:lnTo>
                  <a:lnTo>
                    <a:pt x="13302" y="7562"/>
                  </a:lnTo>
                  <a:lnTo>
                    <a:pt x="13575" y="7425"/>
                  </a:lnTo>
                  <a:lnTo>
                    <a:pt x="13985" y="7061"/>
                  </a:lnTo>
                  <a:lnTo>
                    <a:pt x="14349" y="6605"/>
                  </a:lnTo>
                  <a:lnTo>
                    <a:pt x="14486" y="6377"/>
                  </a:lnTo>
                  <a:lnTo>
                    <a:pt x="14623" y="6104"/>
                  </a:lnTo>
                  <a:lnTo>
                    <a:pt x="14714" y="5831"/>
                  </a:lnTo>
                  <a:lnTo>
                    <a:pt x="14805" y="5557"/>
                  </a:lnTo>
                  <a:lnTo>
                    <a:pt x="14850" y="5284"/>
                  </a:lnTo>
                  <a:lnTo>
                    <a:pt x="14850" y="4965"/>
                  </a:lnTo>
                  <a:lnTo>
                    <a:pt x="14805" y="4464"/>
                  </a:lnTo>
                  <a:lnTo>
                    <a:pt x="14714" y="3963"/>
                  </a:lnTo>
                  <a:lnTo>
                    <a:pt x="14532" y="3553"/>
                  </a:lnTo>
                  <a:lnTo>
                    <a:pt x="14258" y="3189"/>
                  </a:lnTo>
                  <a:lnTo>
                    <a:pt x="13985" y="2824"/>
                  </a:lnTo>
                  <a:lnTo>
                    <a:pt x="13620" y="2551"/>
                  </a:lnTo>
                  <a:lnTo>
                    <a:pt x="13256" y="2323"/>
                  </a:lnTo>
                  <a:lnTo>
                    <a:pt x="12846" y="2187"/>
                  </a:lnTo>
                  <a:lnTo>
                    <a:pt x="12436" y="2050"/>
                  </a:lnTo>
                  <a:lnTo>
                    <a:pt x="11981" y="2004"/>
                  </a:lnTo>
                  <a:lnTo>
                    <a:pt x="11571" y="2004"/>
                  </a:lnTo>
                  <a:lnTo>
                    <a:pt x="11115" y="2095"/>
                  </a:lnTo>
                  <a:lnTo>
                    <a:pt x="10705" y="2232"/>
                  </a:lnTo>
                  <a:lnTo>
                    <a:pt x="10295" y="2460"/>
                  </a:lnTo>
                  <a:lnTo>
                    <a:pt x="9885" y="2779"/>
                  </a:lnTo>
                  <a:lnTo>
                    <a:pt x="9566" y="3143"/>
                  </a:lnTo>
                  <a:lnTo>
                    <a:pt x="9339" y="2642"/>
                  </a:lnTo>
                  <a:lnTo>
                    <a:pt x="9065" y="2187"/>
                  </a:lnTo>
                  <a:lnTo>
                    <a:pt x="9566" y="1777"/>
                  </a:lnTo>
                  <a:lnTo>
                    <a:pt x="10067" y="1458"/>
                  </a:lnTo>
                  <a:lnTo>
                    <a:pt x="10614" y="1230"/>
                  </a:lnTo>
                  <a:lnTo>
                    <a:pt x="11161" y="1048"/>
                  </a:lnTo>
                  <a:lnTo>
                    <a:pt x="11707" y="1002"/>
                  </a:lnTo>
                  <a:close/>
                  <a:moveTo>
                    <a:pt x="5102" y="0"/>
                  </a:moveTo>
                  <a:lnTo>
                    <a:pt x="4419" y="46"/>
                  </a:lnTo>
                  <a:lnTo>
                    <a:pt x="3736" y="182"/>
                  </a:lnTo>
                  <a:lnTo>
                    <a:pt x="3052" y="410"/>
                  </a:lnTo>
                  <a:lnTo>
                    <a:pt x="2415" y="729"/>
                  </a:lnTo>
                  <a:lnTo>
                    <a:pt x="1868" y="1139"/>
                  </a:lnTo>
                  <a:lnTo>
                    <a:pt x="1321" y="1594"/>
                  </a:lnTo>
                  <a:lnTo>
                    <a:pt x="911" y="2141"/>
                  </a:lnTo>
                  <a:lnTo>
                    <a:pt x="501" y="2779"/>
                  </a:lnTo>
                  <a:lnTo>
                    <a:pt x="365" y="3098"/>
                  </a:lnTo>
                  <a:lnTo>
                    <a:pt x="228" y="3416"/>
                  </a:lnTo>
                  <a:lnTo>
                    <a:pt x="137" y="3781"/>
                  </a:lnTo>
                  <a:lnTo>
                    <a:pt x="91" y="4191"/>
                  </a:lnTo>
                  <a:lnTo>
                    <a:pt x="46" y="4555"/>
                  </a:lnTo>
                  <a:lnTo>
                    <a:pt x="0" y="4965"/>
                  </a:lnTo>
                  <a:lnTo>
                    <a:pt x="46" y="5375"/>
                  </a:lnTo>
                  <a:lnTo>
                    <a:pt x="91" y="5740"/>
                  </a:lnTo>
                  <a:lnTo>
                    <a:pt x="137" y="6150"/>
                  </a:lnTo>
                  <a:lnTo>
                    <a:pt x="228" y="6514"/>
                  </a:lnTo>
                  <a:lnTo>
                    <a:pt x="365" y="6833"/>
                  </a:lnTo>
                  <a:lnTo>
                    <a:pt x="501" y="7152"/>
                  </a:lnTo>
                  <a:lnTo>
                    <a:pt x="911" y="7789"/>
                  </a:lnTo>
                  <a:lnTo>
                    <a:pt x="1321" y="8336"/>
                  </a:lnTo>
                  <a:lnTo>
                    <a:pt x="1868" y="8792"/>
                  </a:lnTo>
                  <a:lnTo>
                    <a:pt x="2415" y="9202"/>
                  </a:lnTo>
                  <a:lnTo>
                    <a:pt x="3052" y="9520"/>
                  </a:lnTo>
                  <a:lnTo>
                    <a:pt x="3736" y="9748"/>
                  </a:lnTo>
                  <a:lnTo>
                    <a:pt x="4419" y="9885"/>
                  </a:lnTo>
                  <a:lnTo>
                    <a:pt x="5102" y="9930"/>
                  </a:lnTo>
                  <a:lnTo>
                    <a:pt x="5831" y="9839"/>
                  </a:lnTo>
                  <a:lnTo>
                    <a:pt x="6514" y="9703"/>
                  </a:lnTo>
                  <a:lnTo>
                    <a:pt x="6833" y="9566"/>
                  </a:lnTo>
                  <a:lnTo>
                    <a:pt x="7198" y="9384"/>
                  </a:lnTo>
                  <a:lnTo>
                    <a:pt x="7516" y="9202"/>
                  </a:lnTo>
                  <a:lnTo>
                    <a:pt x="7835" y="9019"/>
                  </a:lnTo>
                  <a:lnTo>
                    <a:pt x="8154" y="8792"/>
                  </a:lnTo>
                  <a:lnTo>
                    <a:pt x="8428" y="8518"/>
                  </a:lnTo>
                  <a:lnTo>
                    <a:pt x="8746" y="8792"/>
                  </a:lnTo>
                  <a:lnTo>
                    <a:pt x="9020" y="9019"/>
                  </a:lnTo>
                  <a:lnTo>
                    <a:pt x="9339" y="9202"/>
                  </a:lnTo>
                  <a:lnTo>
                    <a:pt x="9657" y="9384"/>
                  </a:lnTo>
                  <a:lnTo>
                    <a:pt x="10022" y="9566"/>
                  </a:lnTo>
                  <a:lnTo>
                    <a:pt x="10341" y="9703"/>
                  </a:lnTo>
                  <a:lnTo>
                    <a:pt x="11070" y="9839"/>
                  </a:lnTo>
                  <a:lnTo>
                    <a:pt x="11753" y="9930"/>
                  </a:lnTo>
                  <a:lnTo>
                    <a:pt x="12436" y="9885"/>
                  </a:lnTo>
                  <a:lnTo>
                    <a:pt x="13119" y="9748"/>
                  </a:lnTo>
                  <a:lnTo>
                    <a:pt x="13803" y="9520"/>
                  </a:lnTo>
                  <a:lnTo>
                    <a:pt x="14440" y="9202"/>
                  </a:lnTo>
                  <a:lnTo>
                    <a:pt x="14987" y="8792"/>
                  </a:lnTo>
                  <a:lnTo>
                    <a:pt x="15534" y="8336"/>
                  </a:lnTo>
                  <a:lnTo>
                    <a:pt x="15989" y="7789"/>
                  </a:lnTo>
                  <a:lnTo>
                    <a:pt x="16354" y="7152"/>
                  </a:lnTo>
                  <a:lnTo>
                    <a:pt x="16490" y="6833"/>
                  </a:lnTo>
                  <a:lnTo>
                    <a:pt x="16627" y="6514"/>
                  </a:lnTo>
                  <a:lnTo>
                    <a:pt x="16718" y="6150"/>
                  </a:lnTo>
                  <a:lnTo>
                    <a:pt x="16809" y="5740"/>
                  </a:lnTo>
                  <a:lnTo>
                    <a:pt x="16855" y="5375"/>
                  </a:lnTo>
                  <a:lnTo>
                    <a:pt x="16855" y="4965"/>
                  </a:lnTo>
                  <a:lnTo>
                    <a:pt x="16809" y="4464"/>
                  </a:lnTo>
                  <a:lnTo>
                    <a:pt x="16764" y="3963"/>
                  </a:lnTo>
                  <a:lnTo>
                    <a:pt x="16627" y="3508"/>
                  </a:lnTo>
                  <a:lnTo>
                    <a:pt x="16445" y="3052"/>
                  </a:lnTo>
                  <a:lnTo>
                    <a:pt x="16263" y="2596"/>
                  </a:lnTo>
                  <a:lnTo>
                    <a:pt x="15989" y="2187"/>
                  </a:lnTo>
                  <a:lnTo>
                    <a:pt x="15716" y="1822"/>
                  </a:lnTo>
                  <a:lnTo>
                    <a:pt x="15397" y="1458"/>
                  </a:lnTo>
                  <a:lnTo>
                    <a:pt x="15033" y="1139"/>
                  </a:lnTo>
                  <a:lnTo>
                    <a:pt x="14668" y="865"/>
                  </a:lnTo>
                  <a:lnTo>
                    <a:pt x="14258" y="592"/>
                  </a:lnTo>
                  <a:lnTo>
                    <a:pt x="13803" y="410"/>
                  </a:lnTo>
                  <a:lnTo>
                    <a:pt x="13347" y="228"/>
                  </a:lnTo>
                  <a:lnTo>
                    <a:pt x="12892" y="137"/>
                  </a:lnTo>
                  <a:lnTo>
                    <a:pt x="12391" y="46"/>
                  </a:lnTo>
                  <a:lnTo>
                    <a:pt x="11889" y="0"/>
                  </a:lnTo>
                  <a:lnTo>
                    <a:pt x="11388" y="46"/>
                  </a:lnTo>
                  <a:lnTo>
                    <a:pt x="10933" y="91"/>
                  </a:lnTo>
                  <a:lnTo>
                    <a:pt x="10477" y="228"/>
                  </a:lnTo>
                  <a:lnTo>
                    <a:pt x="10022" y="364"/>
                  </a:lnTo>
                  <a:lnTo>
                    <a:pt x="9566" y="592"/>
                  </a:lnTo>
                  <a:lnTo>
                    <a:pt x="9156" y="820"/>
                  </a:lnTo>
                  <a:lnTo>
                    <a:pt x="8792" y="1093"/>
                  </a:lnTo>
                  <a:lnTo>
                    <a:pt x="8428" y="1412"/>
                  </a:lnTo>
                  <a:lnTo>
                    <a:pt x="8154" y="1139"/>
                  </a:lnTo>
                  <a:lnTo>
                    <a:pt x="7835" y="911"/>
                  </a:lnTo>
                  <a:lnTo>
                    <a:pt x="7516" y="729"/>
                  </a:lnTo>
                  <a:lnTo>
                    <a:pt x="7198" y="547"/>
                  </a:lnTo>
                  <a:lnTo>
                    <a:pt x="6833" y="364"/>
                  </a:lnTo>
                  <a:lnTo>
                    <a:pt x="6514" y="228"/>
                  </a:lnTo>
                  <a:lnTo>
                    <a:pt x="5785" y="9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5757925" y="3437150"/>
              <a:ext cx="421375" cy="248275"/>
            </a:xfrm>
            <a:custGeom>
              <a:avLst/>
              <a:gdLst/>
              <a:ahLst/>
              <a:cxnLst/>
              <a:rect l="l" t="t" r="r" b="b"/>
              <a:pathLst>
                <a:path w="16855" h="9931" fill="none" extrusionOk="0">
                  <a:moveTo>
                    <a:pt x="11889" y="0"/>
                  </a:moveTo>
                  <a:lnTo>
                    <a:pt x="11889" y="0"/>
                  </a:lnTo>
                  <a:lnTo>
                    <a:pt x="11388" y="46"/>
                  </a:lnTo>
                  <a:lnTo>
                    <a:pt x="10933" y="91"/>
                  </a:lnTo>
                  <a:lnTo>
                    <a:pt x="10477" y="228"/>
                  </a:lnTo>
                  <a:lnTo>
                    <a:pt x="10022" y="364"/>
                  </a:lnTo>
                  <a:lnTo>
                    <a:pt x="9566" y="592"/>
                  </a:lnTo>
                  <a:lnTo>
                    <a:pt x="9156" y="820"/>
                  </a:lnTo>
                  <a:lnTo>
                    <a:pt x="8792" y="1093"/>
                  </a:lnTo>
                  <a:lnTo>
                    <a:pt x="8428" y="1412"/>
                  </a:lnTo>
                  <a:lnTo>
                    <a:pt x="8428" y="1412"/>
                  </a:lnTo>
                  <a:lnTo>
                    <a:pt x="8154" y="1139"/>
                  </a:lnTo>
                  <a:lnTo>
                    <a:pt x="7835" y="911"/>
                  </a:lnTo>
                  <a:lnTo>
                    <a:pt x="7516" y="729"/>
                  </a:lnTo>
                  <a:lnTo>
                    <a:pt x="7198" y="547"/>
                  </a:lnTo>
                  <a:lnTo>
                    <a:pt x="6833" y="364"/>
                  </a:lnTo>
                  <a:lnTo>
                    <a:pt x="6514" y="228"/>
                  </a:lnTo>
                  <a:lnTo>
                    <a:pt x="5785" y="91"/>
                  </a:lnTo>
                  <a:lnTo>
                    <a:pt x="5102" y="0"/>
                  </a:lnTo>
                  <a:lnTo>
                    <a:pt x="4419" y="46"/>
                  </a:lnTo>
                  <a:lnTo>
                    <a:pt x="3736" y="182"/>
                  </a:lnTo>
                  <a:lnTo>
                    <a:pt x="3052" y="410"/>
                  </a:lnTo>
                  <a:lnTo>
                    <a:pt x="2415" y="729"/>
                  </a:lnTo>
                  <a:lnTo>
                    <a:pt x="1868" y="1139"/>
                  </a:lnTo>
                  <a:lnTo>
                    <a:pt x="1321" y="1594"/>
                  </a:lnTo>
                  <a:lnTo>
                    <a:pt x="911" y="2141"/>
                  </a:lnTo>
                  <a:lnTo>
                    <a:pt x="501" y="2779"/>
                  </a:lnTo>
                  <a:lnTo>
                    <a:pt x="365" y="3098"/>
                  </a:lnTo>
                  <a:lnTo>
                    <a:pt x="228" y="3416"/>
                  </a:lnTo>
                  <a:lnTo>
                    <a:pt x="137" y="3781"/>
                  </a:lnTo>
                  <a:lnTo>
                    <a:pt x="91" y="4191"/>
                  </a:lnTo>
                  <a:lnTo>
                    <a:pt x="46" y="4555"/>
                  </a:lnTo>
                  <a:lnTo>
                    <a:pt x="0" y="4965"/>
                  </a:lnTo>
                  <a:lnTo>
                    <a:pt x="0" y="4965"/>
                  </a:lnTo>
                  <a:lnTo>
                    <a:pt x="46" y="5375"/>
                  </a:lnTo>
                  <a:lnTo>
                    <a:pt x="91" y="5740"/>
                  </a:lnTo>
                  <a:lnTo>
                    <a:pt x="137" y="6150"/>
                  </a:lnTo>
                  <a:lnTo>
                    <a:pt x="228" y="6514"/>
                  </a:lnTo>
                  <a:lnTo>
                    <a:pt x="365" y="6833"/>
                  </a:lnTo>
                  <a:lnTo>
                    <a:pt x="501" y="7152"/>
                  </a:lnTo>
                  <a:lnTo>
                    <a:pt x="911" y="7789"/>
                  </a:lnTo>
                  <a:lnTo>
                    <a:pt x="1321" y="8336"/>
                  </a:lnTo>
                  <a:lnTo>
                    <a:pt x="1868" y="8792"/>
                  </a:lnTo>
                  <a:lnTo>
                    <a:pt x="2415" y="9202"/>
                  </a:lnTo>
                  <a:lnTo>
                    <a:pt x="3052" y="9520"/>
                  </a:lnTo>
                  <a:lnTo>
                    <a:pt x="3736" y="9748"/>
                  </a:lnTo>
                  <a:lnTo>
                    <a:pt x="4419" y="9885"/>
                  </a:lnTo>
                  <a:lnTo>
                    <a:pt x="5102" y="9930"/>
                  </a:lnTo>
                  <a:lnTo>
                    <a:pt x="5831" y="9839"/>
                  </a:lnTo>
                  <a:lnTo>
                    <a:pt x="6514" y="9703"/>
                  </a:lnTo>
                  <a:lnTo>
                    <a:pt x="6833" y="9566"/>
                  </a:lnTo>
                  <a:lnTo>
                    <a:pt x="7198" y="9384"/>
                  </a:lnTo>
                  <a:lnTo>
                    <a:pt x="7516" y="9202"/>
                  </a:lnTo>
                  <a:lnTo>
                    <a:pt x="7835" y="9019"/>
                  </a:lnTo>
                  <a:lnTo>
                    <a:pt x="8154" y="8792"/>
                  </a:lnTo>
                  <a:lnTo>
                    <a:pt x="8428" y="8518"/>
                  </a:lnTo>
                  <a:lnTo>
                    <a:pt x="8428" y="8518"/>
                  </a:lnTo>
                  <a:lnTo>
                    <a:pt x="8746" y="8792"/>
                  </a:lnTo>
                  <a:lnTo>
                    <a:pt x="9020" y="9019"/>
                  </a:lnTo>
                  <a:lnTo>
                    <a:pt x="9339" y="9202"/>
                  </a:lnTo>
                  <a:lnTo>
                    <a:pt x="9657" y="9384"/>
                  </a:lnTo>
                  <a:lnTo>
                    <a:pt x="10022" y="9566"/>
                  </a:lnTo>
                  <a:lnTo>
                    <a:pt x="10341" y="9703"/>
                  </a:lnTo>
                  <a:lnTo>
                    <a:pt x="11070" y="9839"/>
                  </a:lnTo>
                  <a:lnTo>
                    <a:pt x="11753" y="9930"/>
                  </a:lnTo>
                  <a:lnTo>
                    <a:pt x="12436" y="9885"/>
                  </a:lnTo>
                  <a:lnTo>
                    <a:pt x="13119" y="9748"/>
                  </a:lnTo>
                  <a:lnTo>
                    <a:pt x="13803" y="9520"/>
                  </a:lnTo>
                  <a:lnTo>
                    <a:pt x="14440" y="9202"/>
                  </a:lnTo>
                  <a:lnTo>
                    <a:pt x="14987" y="8792"/>
                  </a:lnTo>
                  <a:lnTo>
                    <a:pt x="15534" y="8336"/>
                  </a:lnTo>
                  <a:lnTo>
                    <a:pt x="15989" y="7789"/>
                  </a:lnTo>
                  <a:lnTo>
                    <a:pt x="16354" y="7152"/>
                  </a:lnTo>
                  <a:lnTo>
                    <a:pt x="16490" y="6833"/>
                  </a:lnTo>
                  <a:lnTo>
                    <a:pt x="16627" y="6514"/>
                  </a:lnTo>
                  <a:lnTo>
                    <a:pt x="16718" y="6150"/>
                  </a:lnTo>
                  <a:lnTo>
                    <a:pt x="16809" y="5740"/>
                  </a:lnTo>
                  <a:lnTo>
                    <a:pt x="16855" y="5375"/>
                  </a:lnTo>
                  <a:lnTo>
                    <a:pt x="16855" y="4965"/>
                  </a:lnTo>
                  <a:lnTo>
                    <a:pt x="16855" y="4965"/>
                  </a:lnTo>
                  <a:lnTo>
                    <a:pt x="16809" y="4464"/>
                  </a:lnTo>
                  <a:lnTo>
                    <a:pt x="16764" y="3963"/>
                  </a:lnTo>
                  <a:lnTo>
                    <a:pt x="16627" y="3508"/>
                  </a:lnTo>
                  <a:lnTo>
                    <a:pt x="16445" y="3052"/>
                  </a:lnTo>
                  <a:lnTo>
                    <a:pt x="16263" y="2596"/>
                  </a:lnTo>
                  <a:lnTo>
                    <a:pt x="15989" y="2187"/>
                  </a:lnTo>
                  <a:lnTo>
                    <a:pt x="15716" y="1822"/>
                  </a:lnTo>
                  <a:lnTo>
                    <a:pt x="15397" y="1458"/>
                  </a:lnTo>
                  <a:lnTo>
                    <a:pt x="15033" y="1139"/>
                  </a:lnTo>
                  <a:lnTo>
                    <a:pt x="14668" y="865"/>
                  </a:lnTo>
                  <a:lnTo>
                    <a:pt x="14258" y="592"/>
                  </a:lnTo>
                  <a:lnTo>
                    <a:pt x="13803" y="410"/>
                  </a:lnTo>
                  <a:lnTo>
                    <a:pt x="13347" y="228"/>
                  </a:lnTo>
                  <a:lnTo>
                    <a:pt x="12892" y="137"/>
                  </a:lnTo>
                  <a:lnTo>
                    <a:pt x="12391" y="46"/>
                  </a:lnTo>
                  <a:lnTo>
                    <a:pt x="11889" y="0"/>
                  </a:lnTo>
                  <a:lnTo>
                    <a:pt x="1188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5782975" y="3462200"/>
              <a:ext cx="371275" cy="198175"/>
            </a:xfrm>
            <a:custGeom>
              <a:avLst/>
              <a:gdLst/>
              <a:ahLst/>
              <a:cxnLst/>
              <a:rect l="l" t="t" r="r" b="b"/>
              <a:pathLst>
                <a:path w="14851" h="7927" fill="none" extrusionOk="0">
                  <a:moveTo>
                    <a:pt x="10887" y="7926"/>
                  </a:moveTo>
                  <a:lnTo>
                    <a:pt x="10887" y="7926"/>
                  </a:lnTo>
                  <a:lnTo>
                    <a:pt x="10478" y="7881"/>
                  </a:lnTo>
                  <a:lnTo>
                    <a:pt x="10113" y="7835"/>
                  </a:lnTo>
                  <a:lnTo>
                    <a:pt x="9703" y="7744"/>
                  </a:lnTo>
                  <a:lnTo>
                    <a:pt x="9339" y="7607"/>
                  </a:lnTo>
                  <a:lnTo>
                    <a:pt x="9020" y="7471"/>
                  </a:lnTo>
                  <a:lnTo>
                    <a:pt x="8701" y="7243"/>
                  </a:lnTo>
                  <a:lnTo>
                    <a:pt x="8382" y="7015"/>
                  </a:lnTo>
                  <a:lnTo>
                    <a:pt x="8109" y="6787"/>
                  </a:lnTo>
                  <a:lnTo>
                    <a:pt x="7835" y="6469"/>
                  </a:lnTo>
                  <a:lnTo>
                    <a:pt x="7608" y="6195"/>
                  </a:lnTo>
                  <a:lnTo>
                    <a:pt x="7426" y="5876"/>
                  </a:lnTo>
                  <a:lnTo>
                    <a:pt x="7243" y="5512"/>
                  </a:lnTo>
                  <a:lnTo>
                    <a:pt x="7107" y="5148"/>
                  </a:lnTo>
                  <a:lnTo>
                    <a:pt x="7016" y="4783"/>
                  </a:lnTo>
                  <a:lnTo>
                    <a:pt x="6970" y="4373"/>
                  </a:lnTo>
                  <a:lnTo>
                    <a:pt x="6924" y="3963"/>
                  </a:lnTo>
                  <a:lnTo>
                    <a:pt x="6924" y="3963"/>
                  </a:lnTo>
                  <a:lnTo>
                    <a:pt x="6924" y="3644"/>
                  </a:lnTo>
                  <a:lnTo>
                    <a:pt x="6879" y="3371"/>
                  </a:lnTo>
                  <a:lnTo>
                    <a:pt x="6788" y="3098"/>
                  </a:lnTo>
                  <a:lnTo>
                    <a:pt x="6697" y="2824"/>
                  </a:lnTo>
                  <a:lnTo>
                    <a:pt x="6560" y="2551"/>
                  </a:lnTo>
                  <a:lnTo>
                    <a:pt x="6423" y="2323"/>
                  </a:lnTo>
                  <a:lnTo>
                    <a:pt x="6059" y="1868"/>
                  </a:lnTo>
                  <a:lnTo>
                    <a:pt x="5603" y="1503"/>
                  </a:lnTo>
                  <a:lnTo>
                    <a:pt x="5376" y="1367"/>
                  </a:lnTo>
                  <a:lnTo>
                    <a:pt x="5102" y="1230"/>
                  </a:lnTo>
                  <a:lnTo>
                    <a:pt x="4829" y="1139"/>
                  </a:lnTo>
                  <a:lnTo>
                    <a:pt x="4556" y="1048"/>
                  </a:lnTo>
                  <a:lnTo>
                    <a:pt x="4282" y="1002"/>
                  </a:lnTo>
                  <a:lnTo>
                    <a:pt x="3964" y="1002"/>
                  </a:lnTo>
                  <a:lnTo>
                    <a:pt x="3964" y="1002"/>
                  </a:lnTo>
                  <a:lnTo>
                    <a:pt x="3645" y="1002"/>
                  </a:lnTo>
                  <a:lnTo>
                    <a:pt x="3371" y="1048"/>
                  </a:lnTo>
                  <a:lnTo>
                    <a:pt x="3098" y="1139"/>
                  </a:lnTo>
                  <a:lnTo>
                    <a:pt x="2825" y="1230"/>
                  </a:lnTo>
                  <a:lnTo>
                    <a:pt x="2551" y="1367"/>
                  </a:lnTo>
                  <a:lnTo>
                    <a:pt x="2324" y="1503"/>
                  </a:lnTo>
                  <a:lnTo>
                    <a:pt x="1868" y="1868"/>
                  </a:lnTo>
                  <a:lnTo>
                    <a:pt x="1504" y="2323"/>
                  </a:lnTo>
                  <a:lnTo>
                    <a:pt x="1367" y="2551"/>
                  </a:lnTo>
                  <a:lnTo>
                    <a:pt x="1230" y="2824"/>
                  </a:lnTo>
                  <a:lnTo>
                    <a:pt x="1139" y="3098"/>
                  </a:lnTo>
                  <a:lnTo>
                    <a:pt x="1048" y="3371"/>
                  </a:lnTo>
                  <a:lnTo>
                    <a:pt x="1003" y="3644"/>
                  </a:lnTo>
                  <a:lnTo>
                    <a:pt x="1003" y="3963"/>
                  </a:lnTo>
                  <a:lnTo>
                    <a:pt x="1003" y="3963"/>
                  </a:lnTo>
                  <a:lnTo>
                    <a:pt x="1048" y="4464"/>
                  </a:lnTo>
                  <a:lnTo>
                    <a:pt x="1139" y="4920"/>
                  </a:lnTo>
                  <a:lnTo>
                    <a:pt x="1322" y="5375"/>
                  </a:lnTo>
                  <a:lnTo>
                    <a:pt x="1595" y="5740"/>
                  </a:lnTo>
                  <a:lnTo>
                    <a:pt x="1868" y="6104"/>
                  </a:lnTo>
                  <a:lnTo>
                    <a:pt x="2233" y="6377"/>
                  </a:lnTo>
                  <a:lnTo>
                    <a:pt x="2597" y="6605"/>
                  </a:lnTo>
                  <a:lnTo>
                    <a:pt x="3007" y="6742"/>
                  </a:lnTo>
                  <a:lnTo>
                    <a:pt x="3417" y="6879"/>
                  </a:lnTo>
                  <a:lnTo>
                    <a:pt x="3872" y="6924"/>
                  </a:lnTo>
                  <a:lnTo>
                    <a:pt x="4282" y="6924"/>
                  </a:lnTo>
                  <a:lnTo>
                    <a:pt x="4738" y="6833"/>
                  </a:lnTo>
                  <a:lnTo>
                    <a:pt x="5148" y="6696"/>
                  </a:lnTo>
                  <a:lnTo>
                    <a:pt x="5558" y="6469"/>
                  </a:lnTo>
                  <a:lnTo>
                    <a:pt x="5968" y="6150"/>
                  </a:lnTo>
                  <a:lnTo>
                    <a:pt x="6287" y="5785"/>
                  </a:lnTo>
                  <a:lnTo>
                    <a:pt x="6287" y="5785"/>
                  </a:lnTo>
                  <a:lnTo>
                    <a:pt x="6514" y="6286"/>
                  </a:lnTo>
                  <a:lnTo>
                    <a:pt x="6788" y="6742"/>
                  </a:lnTo>
                  <a:lnTo>
                    <a:pt x="6788" y="6742"/>
                  </a:lnTo>
                  <a:lnTo>
                    <a:pt x="6332" y="7152"/>
                  </a:lnTo>
                  <a:lnTo>
                    <a:pt x="5786" y="7471"/>
                  </a:lnTo>
                  <a:lnTo>
                    <a:pt x="5239" y="7698"/>
                  </a:lnTo>
                  <a:lnTo>
                    <a:pt x="4692" y="7881"/>
                  </a:lnTo>
                  <a:lnTo>
                    <a:pt x="4146" y="7926"/>
                  </a:lnTo>
                  <a:lnTo>
                    <a:pt x="3554" y="7881"/>
                  </a:lnTo>
                  <a:lnTo>
                    <a:pt x="3007" y="7790"/>
                  </a:lnTo>
                  <a:lnTo>
                    <a:pt x="2460" y="7607"/>
                  </a:lnTo>
                  <a:lnTo>
                    <a:pt x="1959" y="7380"/>
                  </a:lnTo>
                  <a:lnTo>
                    <a:pt x="1504" y="7061"/>
                  </a:lnTo>
                  <a:lnTo>
                    <a:pt x="1094" y="6696"/>
                  </a:lnTo>
                  <a:lnTo>
                    <a:pt x="729" y="6241"/>
                  </a:lnTo>
                  <a:lnTo>
                    <a:pt x="410" y="5740"/>
                  </a:lnTo>
                  <a:lnTo>
                    <a:pt x="183" y="5193"/>
                  </a:lnTo>
                  <a:lnTo>
                    <a:pt x="46" y="4601"/>
                  </a:lnTo>
                  <a:lnTo>
                    <a:pt x="0" y="3963"/>
                  </a:lnTo>
                  <a:lnTo>
                    <a:pt x="0" y="3963"/>
                  </a:lnTo>
                  <a:lnTo>
                    <a:pt x="46" y="3462"/>
                  </a:lnTo>
                  <a:lnTo>
                    <a:pt x="137" y="3052"/>
                  </a:lnTo>
                  <a:lnTo>
                    <a:pt x="228" y="2597"/>
                  </a:lnTo>
                  <a:lnTo>
                    <a:pt x="410" y="2232"/>
                  </a:lnTo>
                  <a:lnTo>
                    <a:pt x="593" y="1868"/>
                  </a:lnTo>
                  <a:lnTo>
                    <a:pt x="820" y="1549"/>
                  </a:lnTo>
                  <a:lnTo>
                    <a:pt x="1048" y="1276"/>
                  </a:lnTo>
                  <a:lnTo>
                    <a:pt x="1322" y="1002"/>
                  </a:lnTo>
                  <a:lnTo>
                    <a:pt x="1595" y="775"/>
                  </a:lnTo>
                  <a:lnTo>
                    <a:pt x="1914" y="547"/>
                  </a:lnTo>
                  <a:lnTo>
                    <a:pt x="2233" y="410"/>
                  </a:lnTo>
                  <a:lnTo>
                    <a:pt x="2551" y="273"/>
                  </a:lnTo>
                  <a:lnTo>
                    <a:pt x="2916" y="137"/>
                  </a:lnTo>
                  <a:lnTo>
                    <a:pt x="3280" y="91"/>
                  </a:lnTo>
                  <a:lnTo>
                    <a:pt x="3599" y="46"/>
                  </a:lnTo>
                  <a:lnTo>
                    <a:pt x="3964" y="0"/>
                  </a:lnTo>
                  <a:lnTo>
                    <a:pt x="4328" y="46"/>
                  </a:lnTo>
                  <a:lnTo>
                    <a:pt x="4692" y="91"/>
                  </a:lnTo>
                  <a:lnTo>
                    <a:pt x="5057" y="182"/>
                  </a:lnTo>
                  <a:lnTo>
                    <a:pt x="5376" y="273"/>
                  </a:lnTo>
                  <a:lnTo>
                    <a:pt x="5740" y="410"/>
                  </a:lnTo>
                  <a:lnTo>
                    <a:pt x="6059" y="592"/>
                  </a:lnTo>
                  <a:lnTo>
                    <a:pt x="6332" y="775"/>
                  </a:lnTo>
                  <a:lnTo>
                    <a:pt x="6651" y="1002"/>
                  </a:lnTo>
                  <a:lnTo>
                    <a:pt x="6924" y="1276"/>
                  </a:lnTo>
                  <a:lnTo>
                    <a:pt x="7152" y="1594"/>
                  </a:lnTo>
                  <a:lnTo>
                    <a:pt x="7334" y="1913"/>
                  </a:lnTo>
                  <a:lnTo>
                    <a:pt x="7517" y="2232"/>
                  </a:lnTo>
                  <a:lnTo>
                    <a:pt x="7699" y="2642"/>
                  </a:lnTo>
                  <a:lnTo>
                    <a:pt x="7790" y="3052"/>
                  </a:lnTo>
                  <a:lnTo>
                    <a:pt x="7881" y="3508"/>
                  </a:lnTo>
                  <a:lnTo>
                    <a:pt x="7927" y="3963"/>
                  </a:lnTo>
                  <a:lnTo>
                    <a:pt x="7927" y="3963"/>
                  </a:lnTo>
                  <a:lnTo>
                    <a:pt x="7927" y="4282"/>
                  </a:lnTo>
                  <a:lnTo>
                    <a:pt x="7972" y="4555"/>
                  </a:lnTo>
                  <a:lnTo>
                    <a:pt x="8063" y="4829"/>
                  </a:lnTo>
                  <a:lnTo>
                    <a:pt x="8154" y="5102"/>
                  </a:lnTo>
                  <a:lnTo>
                    <a:pt x="8291" y="5375"/>
                  </a:lnTo>
                  <a:lnTo>
                    <a:pt x="8428" y="5603"/>
                  </a:lnTo>
                  <a:lnTo>
                    <a:pt x="8792" y="6059"/>
                  </a:lnTo>
                  <a:lnTo>
                    <a:pt x="9248" y="6423"/>
                  </a:lnTo>
                  <a:lnTo>
                    <a:pt x="9475" y="6560"/>
                  </a:lnTo>
                  <a:lnTo>
                    <a:pt x="9749" y="6696"/>
                  </a:lnTo>
                  <a:lnTo>
                    <a:pt x="10022" y="6787"/>
                  </a:lnTo>
                  <a:lnTo>
                    <a:pt x="10295" y="6879"/>
                  </a:lnTo>
                  <a:lnTo>
                    <a:pt x="10569" y="6924"/>
                  </a:lnTo>
                  <a:lnTo>
                    <a:pt x="10887" y="6924"/>
                  </a:lnTo>
                  <a:lnTo>
                    <a:pt x="10887" y="6924"/>
                  </a:lnTo>
                  <a:lnTo>
                    <a:pt x="11206" y="6924"/>
                  </a:lnTo>
                  <a:lnTo>
                    <a:pt x="11480" y="6879"/>
                  </a:lnTo>
                  <a:lnTo>
                    <a:pt x="11799" y="6787"/>
                  </a:lnTo>
                  <a:lnTo>
                    <a:pt x="12026" y="6696"/>
                  </a:lnTo>
                  <a:lnTo>
                    <a:pt x="12300" y="6560"/>
                  </a:lnTo>
                  <a:lnTo>
                    <a:pt x="12573" y="6423"/>
                  </a:lnTo>
                  <a:lnTo>
                    <a:pt x="12983" y="6059"/>
                  </a:lnTo>
                  <a:lnTo>
                    <a:pt x="13347" y="5603"/>
                  </a:lnTo>
                  <a:lnTo>
                    <a:pt x="13484" y="5375"/>
                  </a:lnTo>
                  <a:lnTo>
                    <a:pt x="13621" y="5102"/>
                  </a:lnTo>
                  <a:lnTo>
                    <a:pt x="13712" y="4829"/>
                  </a:lnTo>
                  <a:lnTo>
                    <a:pt x="13803" y="4555"/>
                  </a:lnTo>
                  <a:lnTo>
                    <a:pt x="13848" y="4282"/>
                  </a:lnTo>
                  <a:lnTo>
                    <a:pt x="13848" y="3963"/>
                  </a:lnTo>
                  <a:lnTo>
                    <a:pt x="13848" y="3963"/>
                  </a:lnTo>
                  <a:lnTo>
                    <a:pt x="13803" y="3462"/>
                  </a:lnTo>
                  <a:lnTo>
                    <a:pt x="13712" y="2961"/>
                  </a:lnTo>
                  <a:lnTo>
                    <a:pt x="13530" y="2551"/>
                  </a:lnTo>
                  <a:lnTo>
                    <a:pt x="13256" y="2187"/>
                  </a:lnTo>
                  <a:lnTo>
                    <a:pt x="12983" y="1822"/>
                  </a:lnTo>
                  <a:lnTo>
                    <a:pt x="12618" y="1549"/>
                  </a:lnTo>
                  <a:lnTo>
                    <a:pt x="12254" y="1321"/>
                  </a:lnTo>
                  <a:lnTo>
                    <a:pt x="11844" y="1185"/>
                  </a:lnTo>
                  <a:lnTo>
                    <a:pt x="11434" y="1048"/>
                  </a:lnTo>
                  <a:lnTo>
                    <a:pt x="10979" y="1002"/>
                  </a:lnTo>
                  <a:lnTo>
                    <a:pt x="10569" y="1002"/>
                  </a:lnTo>
                  <a:lnTo>
                    <a:pt x="10113" y="1093"/>
                  </a:lnTo>
                  <a:lnTo>
                    <a:pt x="9703" y="1230"/>
                  </a:lnTo>
                  <a:lnTo>
                    <a:pt x="9293" y="1458"/>
                  </a:lnTo>
                  <a:lnTo>
                    <a:pt x="8883" y="1777"/>
                  </a:lnTo>
                  <a:lnTo>
                    <a:pt x="8564" y="2141"/>
                  </a:lnTo>
                  <a:lnTo>
                    <a:pt x="8564" y="2141"/>
                  </a:lnTo>
                  <a:lnTo>
                    <a:pt x="8337" y="1640"/>
                  </a:lnTo>
                  <a:lnTo>
                    <a:pt x="8063" y="1185"/>
                  </a:lnTo>
                  <a:lnTo>
                    <a:pt x="8063" y="1185"/>
                  </a:lnTo>
                  <a:lnTo>
                    <a:pt x="8564" y="775"/>
                  </a:lnTo>
                  <a:lnTo>
                    <a:pt x="9065" y="456"/>
                  </a:lnTo>
                  <a:lnTo>
                    <a:pt x="9612" y="228"/>
                  </a:lnTo>
                  <a:lnTo>
                    <a:pt x="10159" y="46"/>
                  </a:lnTo>
                  <a:lnTo>
                    <a:pt x="10705" y="0"/>
                  </a:lnTo>
                  <a:lnTo>
                    <a:pt x="11297" y="46"/>
                  </a:lnTo>
                  <a:lnTo>
                    <a:pt x="11844" y="137"/>
                  </a:lnTo>
                  <a:lnTo>
                    <a:pt x="12391" y="319"/>
                  </a:lnTo>
                  <a:lnTo>
                    <a:pt x="12892" y="547"/>
                  </a:lnTo>
                  <a:lnTo>
                    <a:pt x="13347" y="866"/>
                  </a:lnTo>
                  <a:lnTo>
                    <a:pt x="13757" y="1230"/>
                  </a:lnTo>
                  <a:lnTo>
                    <a:pt x="14122" y="1686"/>
                  </a:lnTo>
                  <a:lnTo>
                    <a:pt x="14441" y="2187"/>
                  </a:lnTo>
                  <a:lnTo>
                    <a:pt x="14668" y="2733"/>
                  </a:lnTo>
                  <a:lnTo>
                    <a:pt x="14805" y="3325"/>
                  </a:lnTo>
                  <a:lnTo>
                    <a:pt x="14851" y="3963"/>
                  </a:lnTo>
                  <a:lnTo>
                    <a:pt x="14851" y="3963"/>
                  </a:lnTo>
                  <a:lnTo>
                    <a:pt x="14851" y="4373"/>
                  </a:lnTo>
                  <a:lnTo>
                    <a:pt x="14759" y="4738"/>
                  </a:lnTo>
                  <a:lnTo>
                    <a:pt x="14668" y="5148"/>
                  </a:lnTo>
                  <a:lnTo>
                    <a:pt x="14532" y="5512"/>
                  </a:lnTo>
                  <a:lnTo>
                    <a:pt x="14395" y="5831"/>
                  </a:lnTo>
                  <a:lnTo>
                    <a:pt x="14167" y="6195"/>
                  </a:lnTo>
                  <a:lnTo>
                    <a:pt x="13940" y="6469"/>
                  </a:lnTo>
                  <a:lnTo>
                    <a:pt x="13712" y="6742"/>
                  </a:lnTo>
                  <a:lnTo>
                    <a:pt x="13393" y="7015"/>
                  </a:lnTo>
                  <a:lnTo>
                    <a:pt x="13120" y="7243"/>
                  </a:lnTo>
                  <a:lnTo>
                    <a:pt x="12801" y="7425"/>
                  </a:lnTo>
                  <a:lnTo>
                    <a:pt x="12436" y="7607"/>
                  </a:lnTo>
                  <a:lnTo>
                    <a:pt x="12072" y="7744"/>
                  </a:lnTo>
                  <a:lnTo>
                    <a:pt x="11707" y="7835"/>
                  </a:lnTo>
                  <a:lnTo>
                    <a:pt x="11297" y="7881"/>
                  </a:lnTo>
                  <a:lnTo>
                    <a:pt x="10887" y="7926"/>
                  </a:lnTo>
                  <a:lnTo>
                    <a:pt x="10887" y="792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5833075" y="3512300"/>
              <a:ext cx="97975" cy="97950"/>
            </a:xfrm>
            <a:custGeom>
              <a:avLst/>
              <a:gdLst/>
              <a:ahLst/>
              <a:cxnLst/>
              <a:rect l="l" t="t" r="r" b="b"/>
              <a:pathLst>
                <a:path w="3919" h="3918" fill="none" extrusionOk="0">
                  <a:moveTo>
                    <a:pt x="3918" y="1959"/>
                  </a:moveTo>
                  <a:lnTo>
                    <a:pt x="3918" y="1959"/>
                  </a:lnTo>
                  <a:lnTo>
                    <a:pt x="3918" y="2369"/>
                  </a:lnTo>
                  <a:lnTo>
                    <a:pt x="3782" y="2734"/>
                  </a:lnTo>
                  <a:lnTo>
                    <a:pt x="3599" y="3052"/>
                  </a:lnTo>
                  <a:lnTo>
                    <a:pt x="3372" y="3371"/>
                  </a:lnTo>
                  <a:lnTo>
                    <a:pt x="3053" y="3599"/>
                  </a:lnTo>
                  <a:lnTo>
                    <a:pt x="2734" y="3781"/>
                  </a:lnTo>
                  <a:lnTo>
                    <a:pt x="2370" y="3918"/>
                  </a:lnTo>
                  <a:lnTo>
                    <a:pt x="1960" y="3918"/>
                  </a:lnTo>
                  <a:lnTo>
                    <a:pt x="1960" y="3918"/>
                  </a:lnTo>
                  <a:lnTo>
                    <a:pt x="1504" y="3872"/>
                  </a:lnTo>
                  <a:lnTo>
                    <a:pt x="1094" y="3736"/>
                  </a:lnTo>
                  <a:lnTo>
                    <a:pt x="775" y="3554"/>
                  </a:lnTo>
                  <a:lnTo>
                    <a:pt x="502" y="3280"/>
                  </a:lnTo>
                  <a:lnTo>
                    <a:pt x="274" y="3007"/>
                  </a:lnTo>
                  <a:lnTo>
                    <a:pt x="92" y="2688"/>
                  </a:lnTo>
                  <a:lnTo>
                    <a:pt x="1" y="2324"/>
                  </a:lnTo>
                  <a:lnTo>
                    <a:pt x="1" y="1959"/>
                  </a:lnTo>
                  <a:lnTo>
                    <a:pt x="1" y="1595"/>
                  </a:lnTo>
                  <a:lnTo>
                    <a:pt x="92" y="1230"/>
                  </a:lnTo>
                  <a:lnTo>
                    <a:pt x="274" y="911"/>
                  </a:lnTo>
                  <a:lnTo>
                    <a:pt x="502" y="638"/>
                  </a:lnTo>
                  <a:lnTo>
                    <a:pt x="775" y="365"/>
                  </a:lnTo>
                  <a:lnTo>
                    <a:pt x="1094" y="183"/>
                  </a:lnTo>
                  <a:lnTo>
                    <a:pt x="1504" y="46"/>
                  </a:lnTo>
                  <a:lnTo>
                    <a:pt x="1960" y="0"/>
                  </a:lnTo>
                  <a:lnTo>
                    <a:pt x="1960" y="0"/>
                  </a:lnTo>
                  <a:lnTo>
                    <a:pt x="2370" y="0"/>
                  </a:lnTo>
                  <a:lnTo>
                    <a:pt x="2734" y="137"/>
                  </a:lnTo>
                  <a:lnTo>
                    <a:pt x="3053" y="319"/>
                  </a:lnTo>
                  <a:lnTo>
                    <a:pt x="3372" y="547"/>
                  </a:lnTo>
                  <a:lnTo>
                    <a:pt x="3599" y="866"/>
                  </a:lnTo>
                  <a:lnTo>
                    <a:pt x="3782" y="1185"/>
                  </a:lnTo>
                  <a:lnTo>
                    <a:pt x="3918" y="1549"/>
                  </a:lnTo>
                  <a:lnTo>
                    <a:pt x="3918" y="1959"/>
                  </a:lnTo>
                  <a:lnTo>
                    <a:pt x="3918" y="19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6006175" y="3512300"/>
              <a:ext cx="97975" cy="97950"/>
            </a:xfrm>
            <a:custGeom>
              <a:avLst/>
              <a:gdLst/>
              <a:ahLst/>
              <a:cxnLst/>
              <a:rect l="l" t="t" r="r" b="b"/>
              <a:pathLst>
                <a:path w="3919" h="3918" fill="none" extrusionOk="0">
                  <a:moveTo>
                    <a:pt x="1" y="1959"/>
                  </a:moveTo>
                  <a:lnTo>
                    <a:pt x="1" y="1959"/>
                  </a:lnTo>
                  <a:lnTo>
                    <a:pt x="46" y="1549"/>
                  </a:lnTo>
                  <a:lnTo>
                    <a:pt x="137" y="1185"/>
                  </a:lnTo>
                  <a:lnTo>
                    <a:pt x="320" y="866"/>
                  </a:lnTo>
                  <a:lnTo>
                    <a:pt x="547" y="547"/>
                  </a:lnTo>
                  <a:lnTo>
                    <a:pt x="866" y="319"/>
                  </a:lnTo>
                  <a:lnTo>
                    <a:pt x="1185" y="137"/>
                  </a:lnTo>
                  <a:lnTo>
                    <a:pt x="1550" y="0"/>
                  </a:lnTo>
                  <a:lnTo>
                    <a:pt x="1959" y="0"/>
                  </a:lnTo>
                  <a:lnTo>
                    <a:pt x="1959" y="0"/>
                  </a:lnTo>
                  <a:lnTo>
                    <a:pt x="2415" y="46"/>
                  </a:lnTo>
                  <a:lnTo>
                    <a:pt x="2825" y="183"/>
                  </a:lnTo>
                  <a:lnTo>
                    <a:pt x="3144" y="365"/>
                  </a:lnTo>
                  <a:lnTo>
                    <a:pt x="3463" y="638"/>
                  </a:lnTo>
                  <a:lnTo>
                    <a:pt x="3645" y="911"/>
                  </a:lnTo>
                  <a:lnTo>
                    <a:pt x="3827" y="1230"/>
                  </a:lnTo>
                  <a:lnTo>
                    <a:pt x="3918" y="1595"/>
                  </a:lnTo>
                  <a:lnTo>
                    <a:pt x="3918" y="1959"/>
                  </a:lnTo>
                  <a:lnTo>
                    <a:pt x="3918" y="2324"/>
                  </a:lnTo>
                  <a:lnTo>
                    <a:pt x="3827" y="2688"/>
                  </a:lnTo>
                  <a:lnTo>
                    <a:pt x="3645" y="3007"/>
                  </a:lnTo>
                  <a:lnTo>
                    <a:pt x="3463" y="3280"/>
                  </a:lnTo>
                  <a:lnTo>
                    <a:pt x="3144" y="3554"/>
                  </a:lnTo>
                  <a:lnTo>
                    <a:pt x="2825" y="3736"/>
                  </a:lnTo>
                  <a:lnTo>
                    <a:pt x="2415" y="3872"/>
                  </a:lnTo>
                  <a:lnTo>
                    <a:pt x="1959" y="3918"/>
                  </a:lnTo>
                  <a:lnTo>
                    <a:pt x="1959" y="3918"/>
                  </a:lnTo>
                  <a:lnTo>
                    <a:pt x="1550" y="3918"/>
                  </a:lnTo>
                  <a:lnTo>
                    <a:pt x="1185" y="3781"/>
                  </a:lnTo>
                  <a:lnTo>
                    <a:pt x="866" y="3599"/>
                  </a:lnTo>
                  <a:lnTo>
                    <a:pt x="547" y="3371"/>
                  </a:lnTo>
                  <a:lnTo>
                    <a:pt x="320" y="3052"/>
                  </a:lnTo>
                  <a:lnTo>
                    <a:pt x="137" y="2734"/>
                  </a:lnTo>
                  <a:lnTo>
                    <a:pt x="46" y="2369"/>
                  </a:lnTo>
                  <a:lnTo>
                    <a:pt x="1" y="1959"/>
                  </a:lnTo>
                  <a:lnTo>
                    <a:pt x="1" y="19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6006175" y="3561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6" name="Google Shape;246;p21"/>
          <p:cNvGrpSpPr/>
          <p:nvPr/>
        </p:nvGrpSpPr>
        <p:grpSpPr>
          <a:xfrm rot="10800000">
            <a:off x="-1891380" y="5267573"/>
            <a:ext cx="3491232" cy="3472383"/>
            <a:chOff x="5101975" y="1229000"/>
            <a:chExt cx="421375" cy="419100"/>
          </a:xfrm>
        </p:grpSpPr>
        <p:sp>
          <p:nvSpPr>
            <p:cNvPr id="247" name="Google Shape;247;p21"/>
            <p:cNvSpPr/>
            <p:nvPr/>
          </p:nvSpPr>
          <p:spPr>
            <a:xfrm>
              <a:off x="5152075" y="1377050"/>
              <a:ext cx="223225" cy="220950"/>
            </a:xfrm>
            <a:custGeom>
              <a:avLst/>
              <a:gdLst/>
              <a:ahLst/>
              <a:cxnLst/>
              <a:rect l="l" t="t" r="r" b="b"/>
              <a:pathLst>
                <a:path w="8929" h="8838" extrusionOk="0">
                  <a:moveTo>
                    <a:pt x="4465" y="957"/>
                  </a:moveTo>
                  <a:lnTo>
                    <a:pt x="5011" y="1002"/>
                  </a:lnTo>
                  <a:lnTo>
                    <a:pt x="5558" y="1139"/>
                  </a:lnTo>
                  <a:lnTo>
                    <a:pt x="6059" y="1367"/>
                  </a:lnTo>
                  <a:lnTo>
                    <a:pt x="6514" y="1640"/>
                  </a:lnTo>
                  <a:lnTo>
                    <a:pt x="5102" y="3098"/>
                  </a:lnTo>
                  <a:lnTo>
                    <a:pt x="4783" y="3007"/>
                  </a:lnTo>
                  <a:lnTo>
                    <a:pt x="4465" y="2961"/>
                  </a:lnTo>
                  <a:lnTo>
                    <a:pt x="4146" y="3007"/>
                  </a:lnTo>
                  <a:lnTo>
                    <a:pt x="3827" y="3098"/>
                  </a:lnTo>
                  <a:lnTo>
                    <a:pt x="2369" y="1640"/>
                  </a:lnTo>
                  <a:lnTo>
                    <a:pt x="2870" y="1367"/>
                  </a:lnTo>
                  <a:lnTo>
                    <a:pt x="3371" y="1139"/>
                  </a:lnTo>
                  <a:lnTo>
                    <a:pt x="3918" y="1002"/>
                  </a:lnTo>
                  <a:lnTo>
                    <a:pt x="4465" y="957"/>
                  </a:lnTo>
                  <a:close/>
                  <a:moveTo>
                    <a:pt x="4465" y="3918"/>
                  </a:moveTo>
                  <a:lnTo>
                    <a:pt x="4647" y="3963"/>
                  </a:lnTo>
                  <a:lnTo>
                    <a:pt x="4829" y="4100"/>
                  </a:lnTo>
                  <a:lnTo>
                    <a:pt x="4920" y="4237"/>
                  </a:lnTo>
                  <a:lnTo>
                    <a:pt x="4966" y="4419"/>
                  </a:lnTo>
                  <a:lnTo>
                    <a:pt x="4920" y="4601"/>
                  </a:lnTo>
                  <a:lnTo>
                    <a:pt x="4829" y="4783"/>
                  </a:lnTo>
                  <a:lnTo>
                    <a:pt x="4647" y="4920"/>
                  </a:lnTo>
                  <a:lnTo>
                    <a:pt x="4419" y="4920"/>
                  </a:lnTo>
                  <a:lnTo>
                    <a:pt x="4282" y="4874"/>
                  </a:lnTo>
                  <a:lnTo>
                    <a:pt x="4100" y="4783"/>
                  </a:lnTo>
                  <a:lnTo>
                    <a:pt x="4009" y="4647"/>
                  </a:lnTo>
                  <a:lnTo>
                    <a:pt x="3964" y="4464"/>
                  </a:lnTo>
                  <a:lnTo>
                    <a:pt x="4009" y="4282"/>
                  </a:lnTo>
                  <a:lnTo>
                    <a:pt x="4100" y="4100"/>
                  </a:lnTo>
                  <a:lnTo>
                    <a:pt x="4282" y="3963"/>
                  </a:lnTo>
                  <a:lnTo>
                    <a:pt x="4465" y="3918"/>
                  </a:lnTo>
                  <a:close/>
                  <a:moveTo>
                    <a:pt x="1686" y="2369"/>
                  </a:moveTo>
                  <a:lnTo>
                    <a:pt x="3144" y="3781"/>
                  </a:lnTo>
                  <a:lnTo>
                    <a:pt x="3007" y="4100"/>
                  </a:lnTo>
                  <a:lnTo>
                    <a:pt x="2961" y="4419"/>
                  </a:lnTo>
                  <a:lnTo>
                    <a:pt x="3007" y="4738"/>
                  </a:lnTo>
                  <a:lnTo>
                    <a:pt x="3144" y="5057"/>
                  </a:lnTo>
                  <a:lnTo>
                    <a:pt x="1686" y="6514"/>
                  </a:lnTo>
                  <a:lnTo>
                    <a:pt x="1413" y="6013"/>
                  </a:lnTo>
                  <a:lnTo>
                    <a:pt x="1185" y="5512"/>
                  </a:lnTo>
                  <a:lnTo>
                    <a:pt x="1048" y="4965"/>
                  </a:lnTo>
                  <a:lnTo>
                    <a:pt x="1003" y="4419"/>
                  </a:lnTo>
                  <a:lnTo>
                    <a:pt x="1048" y="3872"/>
                  </a:lnTo>
                  <a:lnTo>
                    <a:pt x="1185" y="3371"/>
                  </a:lnTo>
                  <a:lnTo>
                    <a:pt x="1367" y="2825"/>
                  </a:lnTo>
                  <a:lnTo>
                    <a:pt x="1686" y="2369"/>
                  </a:lnTo>
                  <a:close/>
                  <a:moveTo>
                    <a:pt x="7243" y="2369"/>
                  </a:moveTo>
                  <a:lnTo>
                    <a:pt x="7517" y="2825"/>
                  </a:lnTo>
                  <a:lnTo>
                    <a:pt x="7744" y="3326"/>
                  </a:lnTo>
                  <a:lnTo>
                    <a:pt x="7881" y="3872"/>
                  </a:lnTo>
                  <a:lnTo>
                    <a:pt x="7927" y="4419"/>
                  </a:lnTo>
                  <a:lnTo>
                    <a:pt x="7881" y="4965"/>
                  </a:lnTo>
                  <a:lnTo>
                    <a:pt x="7744" y="5512"/>
                  </a:lnTo>
                  <a:lnTo>
                    <a:pt x="7517" y="6013"/>
                  </a:lnTo>
                  <a:lnTo>
                    <a:pt x="7243" y="6514"/>
                  </a:lnTo>
                  <a:lnTo>
                    <a:pt x="5786" y="5057"/>
                  </a:lnTo>
                  <a:lnTo>
                    <a:pt x="5922" y="4738"/>
                  </a:lnTo>
                  <a:lnTo>
                    <a:pt x="5922" y="4419"/>
                  </a:lnTo>
                  <a:lnTo>
                    <a:pt x="5922" y="4100"/>
                  </a:lnTo>
                  <a:lnTo>
                    <a:pt x="5786" y="3781"/>
                  </a:lnTo>
                  <a:lnTo>
                    <a:pt x="7243" y="2369"/>
                  </a:lnTo>
                  <a:close/>
                  <a:moveTo>
                    <a:pt x="5102" y="5785"/>
                  </a:moveTo>
                  <a:lnTo>
                    <a:pt x="6514" y="7198"/>
                  </a:lnTo>
                  <a:lnTo>
                    <a:pt x="6059" y="7516"/>
                  </a:lnTo>
                  <a:lnTo>
                    <a:pt x="5558" y="7699"/>
                  </a:lnTo>
                  <a:lnTo>
                    <a:pt x="5011" y="7835"/>
                  </a:lnTo>
                  <a:lnTo>
                    <a:pt x="4465" y="7881"/>
                  </a:lnTo>
                  <a:lnTo>
                    <a:pt x="3918" y="7835"/>
                  </a:lnTo>
                  <a:lnTo>
                    <a:pt x="3371" y="7699"/>
                  </a:lnTo>
                  <a:lnTo>
                    <a:pt x="2870" y="7516"/>
                  </a:lnTo>
                  <a:lnTo>
                    <a:pt x="2369" y="7198"/>
                  </a:lnTo>
                  <a:lnTo>
                    <a:pt x="3827" y="5785"/>
                  </a:lnTo>
                  <a:lnTo>
                    <a:pt x="4146" y="5877"/>
                  </a:lnTo>
                  <a:lnTo>
                    <a:pt x="4465" y="5922"/>
                  </a:lnTo>
                  <a:lnTo>
                    <a:pt x="4783" y="5877"/>
                  </a:lnTo>
                  <a:lnTo>
                    <a:pt x="5102" y="5785"/>
                  </a:lnTo>
                  <a:close/>
                  <a:moveTo>
                    <a:pt x="4009" y="0"/>
                  </a:moveTo>
                  <a:lnTo>
                    <a:pt x="3554" y="91"/>
                  </a:lnTo>
                  <a:lnTo>
                    <a:pt x="3144" y="183"/>
                  </a:lnTo>
                  <a:lnTo>
                    <a:pt x="2734" y="319"/>
                  </a:lnTo>
                  <a:lnTo>
                    <a:pt x="2324" y="501"/>
                  </a:lnTo>
                  <a:lnTo>
                    <a:pt x="1959" y="729"/>
                  </a:lnTo>
                  <a:lnTo>
                    <a:pt x="1640" y="1002"/>
                  </a:lnTo>
                  <a:lnTo>
                    <a:pt x="1321" y="1276"/>
                  </a:lnTo>
                  <a:lnTo>
                    <a:pt x="1048" y="1595"/>
                  </a:lnTo>
                  <a:lnTo>
                    <a:pt x="775" y="1959"/>
                  </a:lnTo>
                  <a:lnTo>
                    <a:pt x="547" y="2323"/>
                  </a:lnTo>
                  <a:lnTo>
                    <a:pt x="365" y="2688"/>
                  </a:lnTo>
                  <a:lnTo>
                    <a:pt x="228" y="3098"/>
                  </a:lnTo>
                  <a:lnTo>
                    <a:pt x="92" y="3553"/>
                  </a:lnTo>
                  <a:lnTo>
                    <a:pt x="46" y="3963"/>
                  </a:lnTo>
                  <a:lnTo>
                    <a:pt x="0" y="4419"/>
                  </a:lnTo>
                  <a:lnTo>
                    <a:pt x="46" y="4965"/>
                  </a:lnTo>
                  <a:lnTo>
                    <a:pt x="137" y="5467"/>
                  </a:lnTo>
                  <a:lnTo>
                    <a:pt x="274" y="5922"/>
                  </a:lnTo>
                  <a:lnTo>
                    <a:pt x="456" y="6378"/>
                  </a:lnTo>
                  <a:lnTo>
                    <a:pt x="638" y="6742"/>
                  </a:lnTo>
                  <a:lnTo>
                    <a:pt x="912" y="7106"/>
                  </a:lnTo>
                  <a:lnTo>
                    <a:pt x="1185" y="7471"/>
                  </a:lnTo>
                  <a:lnTo>
                    <a:pt x="1458" y="7744"/>
                  </a:lnTo>
                  <a:lnTo>
                    <a:pt x="1777" y="8017"/>
                  </a:lnTo>
                  <a:lnTo>
                    <a:pt x="2141" y="8245"/>
                  </a:lnTo>
                  <a:lnTo>
                    <a:pt x="2506" y="8427"/>
                  </a:lnTo>
                  <a:lnTo>
                    <a:pt x="2870" y="8564"/>
                  </a:lnTo>
                  <a:lnTo>
                    <a:pt x="3235" y="8701"/>
                  </a:lnTo>
                  <a:lnTo>
                    <a:pt x="3645" y="8792"/>
                  </a:lnTo>
                  <a:lnTo>
                    <a:pt x="4055" y="8837"/>
                  </a:lnTo>
                  <a:lnTo>
                    <a:pt x="4875" y="8837"/>
                  </a:lnTo>
                  <a:lnTo>
                    <a:pt x="5285" y="8792"/>
                  </a:lnTo>
                  <a:lnTo>
                    <a:pt x="5649" y="8701"/>
                  </a:lnTo>
                  <a:lnTo>
                    <a:pt x="6059" y="8564"/>
                  </a:lnTo>
                  <a:lnTo>
                    <a:pt x="6423" y="8427"/>
                  </a:lnTo>
                  <a:lnTo>
                    <a:pt x="6788" y="8245"/>
                  </a:lnTo>
                  <a:lnTo>
                    <a:pt x="7152" y="8017"/>
                  </a:lnTo>
                  <a:lnTo>
                    <a:pt x="7471" y="7744"/>
                  </a:lnTo>
                  <a:lnTo>
                    <a:pt x="7744" y="7471"/>
                  </a:lnTo>
                  <a:lnTo>
                    <a:pt x="8018" y="7106"/>
                  </a:lnTo>
                  <a:lnTo>
                    <a:pt x="8245" y="6742"/>
                  </a:lnTo>
                  <a:lnTo>
                    <a:pt x="8473" y="6378"/>
                  </a:lnTo>
                  <a:lnTo>
                    <a:pt x="8655" y="5922"/>
                  </a:lnTo>
                  <a:lnTo>
                    <a:pt x="8792" y="5467"/>
                  </a:lnTo>
                  <a:lnTo>
                    <a:pt x="8883" y="4965"/>
                  </a:lnTo>
                  <a:lnTo>
                    <a:pt x="8929" y="4419"/>
                  </a:lnTo>
                  <a:lnTo>
                    <a:pt x="8883" y="3963"/>
                  </a:lnTo>
                  <a:lnTo>
                    <a:pt x="8838" y="3553"/>
                  </a:lnTo>
                  <a:lnTo>
                    <a:pt x="8701" y="3098"/>
                  </a:lnTo>
                  <a:lnTo>
                    <a:pt x="8564" y="2688"/>
                  </a:lnTo>
                  <a:lnTo>
                    <a:pt x="8382" y="2323"/>
                  </a:lnTo>
                  <a:lnTo>
                    <a:pt x="8154" y="1959"/>
                  </a:lnTo>
                  <a:lnTo>
                    <a:pt x="7881" y="1595"/>
                  </a:lnTo>
                  <a:lnTo>
                    <a:pt x="7608" y="1276"/>
                  </a:lnTo>
                  <a:lnTo>
                    <a:pt x="7289" y="1002"/>
                  </a:lnTo>
                  <a:lnTo>
                    <a:pt x="6970" y="729"/>
                  </a:lnTo>
                  <a:lnTo>
                    <a:pt x="6606" y="501"/>
                  </a:lnTo>
                  <a:lnTo>
                    <a:pt x="6196" y="319"/>
                  </a:lnTo>
                  <a:lnTo>
                    <a:pt x="5786" y="183"/>
                  </a:lnTo>
                  <a:lnTo>
                    <a:pt x="5376" y="91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152075" y="1377050"/>
              <a:ext cx="223225" cy="220950"/>
            </a:xfrm>
            <a:custGeom>
              <a:avLst/>
              <a:gdLst/>
              <a:ahLst/>
              <a:cxnLst/>
              <a:rect l="l" t="t" r="r" b="b"/>
              <a:pathLst>
                <a:path w="8929" h="8838" fill="none" extrusionOk="0">
                  <a:moveTo>
                    <a:pt x="4465" y="0"/>
                  </a:moveTo>
                  <a:lnTo>
                    <a:pt x="4465" y="0"/>
                  </a:lnTo>
                  <a:lnTo>
                    <a:pt x="4009" y="0"/>
                  </a:lnTo>
                  <a:lnTo>
                    <a:pt x="3554" y="91"/>
                  </a:lnTo>
                  <a:lnTo>
                    <a:pt x="3144" y="183"/>
                  </a:lnTo>
                  <a:lnTo>
                    <a:pt x="2734" y="319"/>
                  </a:lnTo>
                  <a:lnTo>
                    <a:pt x="2324" y="501"/>
                  </a:lnTo>
                  <a:lnTo>
                    <a:pt x="1959" y="729"/>
                  </a:lnTo>
                  <a:lnTo>
                    <a:pt x="1640" y="1002"/>
                  </a:lnTo>
                  <a:lnTo>
                    <a:pt x="1321" y="1276"/>
                  </a:lnTo>
                  <a:lnTo>
                    <a:pt x="1048" y="1595"/>
                  </a:lnTo>
                  <a:lnTo>
                    <a:pt x="775" y="1959"/>
                  </a:lnTo>
                  <a:lnTo>
                    <a:pt x="547" y="2323"/>
                  </a:lnTo>
                  <a:lnTo>
                    <a:pt x="365" y="2688"/>
                  </a:lnTo>
                  <a:lnTo>
                    <a:pt x="228" y="3098"/>
                  </a:lnTo>
                  <a:lnTo>
                    <a:pt x="92" y="3553"/>
                  </a:lnTo>
                  <a:lnTo>
                    <a:pt x="46" y="3963"/>
                  </a:lnTo>
                  <a:lnTo>
                    <a:pt x="0" y="4419"/>
                  </a:lnTo>
                  <a:lnTo>
                    <a:pt x="0" y="4419"/>
                  </a:lnTo>
                  <a:lnTo>
                    <a:pt x="46" y="4965"/>
                  </a:lnTo>
                  <a:lnTo>
                    <a:pt x="137" y="5467"/>
                  </a:lnTo>
                  <a:lnTo>
                    <a:pt x="274" y="5922"/>
                  </a:lnTo>
                  <a:lnTo>
                    <a:pt x="456" y="6378"/>
                  </a:lnTo>
                  <a:lnTo>
                    <a:pt x="638" y="6742"/>
                  </a:lnTo>
                  <a:lnTo>
                    <a:pt x="912" y="7106"/>
                  </a:lnTo>
                  <a:lnTo>
                    <a:pt x="1185" y="7471"/>
                  </a:lnTo>
                  <a:lnTo>
                    <a:pt x="1458" y="7744"/>
                  </a:lnTo>
                  <a:lnTo>
                    <a:pt x="1777" y="8017"/>
                  </a:lnTo>
                  <a:lnTo>
                    <a:pt x="2141" y="8245"/>
                  </a:lnTo>
                  <a:lnTo>
                    <a:pt x="2506" y="8427"/>
                  </a:lnTo>
                  <a:lnTo>
                    <a:pt x="2870" y="8564"/>
                  </a:lnTo>
                  <a:lnTo>
                    <a:pt x="3235" y="8701"/>
                  </a:lnTo>
                  <a:lnTo>
                    <a:pt x="3645" y="8792"/>
                  </a:lnTo>
                  <a:lnTo>
                    <a:pt x="4055" y="8837"/>
                  </a:lnTo>
                  <a:lnTo>
                    <a:pt x="4465" y="8837"/>
                  </a:lnTo>
                  <a:lnTo>
                    <a:pt x="4875" y="8837"/>
                  </a:lnTo>
                  <a:lnTo>
                    <a:pt x="5285" y="8792"/>
                  </a:lnTo>
                  <a:lnTo>
                    <a:pt x="5649" y="8701"/>
                  </a:lnTo>
                  <a:lnTo>
                    <a:pt x="6059" y="8564"/>
                  </a:lnTo>
                  <a:lnTo>
                    <a:pt x="6423" y="8427"/>
                  </a:lnTo>
                  <a:lnTo>
                    <a:pt x="6788" y="8245"/>
                  </a:lnTo>
                  <a:lnTo>
                    <a:pt x="7152" y="8017"/>
                  </a:lnTo>
                  <a:lnTo>
                    <a:pt x="7471" y="7744"/>
                  </a:lnTo>
                  <a:lnTo>
                    <a:pt x="7744" y="7471"/>
                  </a:lnTo>
                  <a:lnTo>
                    <a:pt x="8018" y="7106"/>
                  </a:lnTo>
                  <a:lnTo>
                    <a:pt x="8245" y="6742"/>
                  </a:lnTo>
                  <a:lnTo>
                    <a:pt x="8473" y="6378"/>
                  </a:lnTo>
                  <a:lnTo>
                    <a:pt x="8655" y="5922"/>
                  </a:lnTo>
                  <a:lnTo>
                    <a:pt x="8792" y="5467"/>
                  </a:lnTo>
                  <a:lnTo>
                    <a:pt x="8883" y="4965"/>
                  </a:lnTo>
                  <a:lnTo>
                    <a:pt x="8929" y="4419"/>
                  </a:lnTo>
                  <a:lnTo>
                    <a:pt x="8929" y="4419"/>
                  </a:lnTo>
                  <a:lnTo>
                    <a:pt x="8883" y="3963"/>
                  </a:lnTo>
                  <a:lnTo>
                    <a:pt x="8838" y="3553"/>
                  </a:lnTo>
                  <a:lnTo>
                    <a:pt x="8701" y="3098"/>
                  </a:lnTo>
                  <a:lnTo>
                    <a:pt x="8564" y="2688"/>
                  </a:lnTo>
                  <a:lnTo>
                    <a:pt x="8382" y="2323"/>
                  </a:lnTo>
                  <a:lnTo>
                    <a:pt x="8154" y="1959"/>
                  </a:lnTo>
                  <a:lnTo>
                    <a:pt x="7881" y="1595"/>
                  </a:lnTo>
                  <a:lnTo>
                    <a:pt x="7608" y="1276"/>
                  </a:lnTo>
                  <a:lnTo>
                    <a:pt x="7289" y="1002"/>
                  </a:lnTo>
                  <a:lnTo>
                    <a:pt x="6970" y="729"/>
                  </a:lnTo>
                  <a:lnTo>
                    <a:pt x="6606" y="501"/>
                  </a:lnTo>
                  <a:lnTo>
                    <a:pt x="6196" y="319"/>
                  </a:lnTo>
                  <a:lnTo>
                    <a:pt x="5786" y="183"/>
                  </a:lnTo>
                  <a:lnTo>
                    <a:pt x="5376" y="91"/>
                  </a:lnTo>
                  <a:lnTo>
                    <a:pt x="4920" y="0"/>
                  </a:lnTo>
                  <a:lnTo>
                    <a:pt x="4465" y="0"/>
                  </a:lnTo>
                  <a:lnTo>
                    <a:pt x="446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5211300" y="1400950"/>
              <a:ext cx="103650" cy="53550"/>
            </a:xfrm>
            <a:custGeom>
              <a:avLst/>
              <a:gdLst/>
              <a:ahLst/>
              <a:cxnLst/>
              <a:rect l="l" t="t" r="r" b="b"/>
              <a:pathLst>
                <a:path w="4146" h="2142" fill="none" extrusionOk="0">
                  <a:moveTo>
                    <a:pt x="4145" y="684"/>
                  </a:moveTo>
                  <a:lnTo>
                    <a:pt x="2733" y="2142"/>
                  </a:lnTo>
                  <a:lnTo>
                    <a:pt x="2733" y="2142"/>
                  </a:lnTo>
                  <a:lnTo>
                    <a:pt x="2414" y="2051"/>
                  </a:lnTo>
                  <a:lnTo>
                    <a:pt x="2096" y="2005"/>
                  </a:lnTo>
                  <a:lnTo>
                    <a:pt x="1777" y="2051"/>
                  </a:lnTo>
                  <a:lnTo>
                    <a:pt x="1458" y="2142"/>
                  </a:lnTo>
                  <a:lnTo>
                    <a:pt x="0" y="684"/>
                  </a:lnTo>
                  <a:lnTo>
                    <a:pt x="0" y="684"/>
                  </a:lnTo>
                  <a:lnTo>
                    <a:pt x="501" y="411"/>
                  </a:lnTo>
                  <a:lnTo>
                    <a:pt x="1002" y="183"/>
                  </a:lnTo>
                  <a:lnTo>
                    <a:pt x="1549" y="46"/>
                  </a:lnTo>
                  <a:lnTo>
                    <a:pt x="2096" y="1"/>
                  </a:lnTo>
                  <a:lnTo>
                    <a:pt x="2642" y="46"/>
                  </a:lnTo>
                  <a:lnTo>
                    <a:pt x="3189" y="183"/>
                  </a:lnTo>
                  <a:lnTo>
                    <a:pt x="3690" y="411"/>
                  </a:lnTo>
                  <a:lnTo>
                    <a:pt x="4145" y="684"/>
                  </a:lnTo>
                  <a:lnTo>
                    <a:pt x="4145" y="68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5251150" y="1474975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fill="none" extrusionOk="0">
                  <a:moveTo>
                    <a:pt x="137" y="183"/>
                  </a:moveTo>
                  <a:lnTo>
                    <a:pt x="137" y="183"/>
                  </a:lnTo>
                  <a:lnTo>
                    <a:pt x="319" y="46"/>
                  </a:lnTo>
                  <a:lnTo>
                    <a:pt x="502" y="1"/>
                  </a:lnTo>
                  <a:lnTo>
                    <a:pt x="684" y="46"/>
                  </a:lnTo>
                  <a:lnTo>
                    <a:pt x="866" y="183"/>
                  </a:lnTo>
                  <a:lnTo>
                    <a:pt x="866" y="183"/>
                  </a:lnTo>
                  <a:lnTo>
                    <a:pt x="957" y="320"/>
                  </a:lnTo>
                  <a:lnTo>
                    <a:pt x="1003" y="502"/>
                  </a:lnTo>
                  <a:lnTo>
                    <a:pt x="957" y="684"/>
                  </a:lnTo>
                  <a:lnTo>
                    <a:pt x="866" y="866"/>
                  </a:lnTo>
                  <a:lnTo>
                    <a:pt x="866" y="866"/>
                  </a:lnTo>
                  <a:lnTo>
                    <a:pt x="684" y="1003"/>
                  </a:lnTo>
                  <a:lnTo>
                    <a:pt x="456" y="1003"/>
                  </a:lnTo>
                  <a:lnTo>
                    <a:pt x="319" y="957"/>
                  </a:lnTo>
                  <a:lnTo>
                    <a:pt x="137" y="866"/>
                  </a:lnTo>
                  <a:lnTo>
                    <a:pt x="46" y="730"/>
                  </a:lnTo>
                  <a:lnTo>
                    <a:pt x="1" y="547"/>
                  </a:lnTo>
                  <a:lnTo>
                    <a:pt x="46" y="365"/>
                  </a:lnTo>
                  <a:lnTo>
                    <a:pt x="137" y="183"/>
                  </a:lnTo>
                  <a:lnTo>
                    <a:pt x="137" y="18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5177125" y="1436275"/>
              <a:ext cx="53550" cy="103650"/>
            </a:xfrm>
            <a:custGeom>
              <a:avLst/>
              <a:gdLst/>
              <a:ahLst/>
              <a:cxnLst/>
              <a:rect l="l" t="t" r="r" b="b"/>
              <a:pathLst>
                <a:path w="2142" h="4146" fill="none" extrusionOk="0">
                  <a:moveTo>
                    <a:pt x="684" y="0"/>
                  </a:moveTo>
                  <a:lnTo>
                    <a:pt x="2142" y="1412"/>
                  </a:lnTo>
                  <a:lnTo>
                    <a:pt x="2142" y="1412"/>
                  </a:lnTo>
                  <a:lnTo>
                    <a:pt x="2005" y="1731"/>
                  </a:lnTo>
                  <a:lnTo>
                    <a:pt x="1959" y="2050"/>
                  </a:lnTo>
                  <a:lnTo>
                    <a:pt x="2005" y="2369"/>
                  </a:lnTo>
                  <a:lnTo>
                    <a:pt x="2142" y="2688"/>
                  </a:lnTo>
                  <a:lnTo>
                    <a:pt x="684" y="4145"/>
                  </a:lnTo>
                  <a:lnTo>
                    <a:pt x="684" y="4145"/>
                  </a:lnTo>
                  <a:lnTo>
                    <a:pt x="411" y="3644"/>
                  </a:lnTo>
                  <a:lnTo>
                    <a:pt x="183" y="3143"/>
                  </a:lnTo>
                  <a:lnTo>
                    <a:pt x="46" y="2596"/>
                  </a:lnTo>
                  <a:lnTo>
                    <a:pt x="1" y="2050"/>
                  </a:lnTo>
                  <a:lnTo>
                    <a:pt x="46" y="1503"/>
                  </a:lnTo>
                  <a:lnTo>
                    <a:pt x="183" y="1002"/>
                  </a:lnTo>
                  <a:lnTo>
                    <a:pt x="365" y="456"/>
                  </a:lnTo>
                  <a:lnTo>
                    <a:pt x="684" y="0"/>
                  </a:lnTo>
                  <a:lnTo>
                    <a:pt x="68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5211300" y="1521675"/>
              <a:ext cx="103650" cy="52400"/>
            </a:xfrm>
            <a:custGeom>
              <a:avLst/>
              <a:gdLst/>
              <a:ahLst/>
              <a:cxnLst/>
              <a:rect l="l" t="t" r="r" b="b"/>
              <a:pathLst>
                <a:path w="4146" h="2096" fill="none" extrusionOk="0">
                  <a:moveTo>
                    <a:pt x="0" y="1413"/>
                  </a:moveTo>
                  <a:lnTo>
                    <a:pt x="1458" y="0"/>
                  </a:lnTo>
                  <a:lnTo>
                    <a:pt x="1458" y="0"/>
                  </a:lnTo>
                  <a:lnTo>
                    <a:pt x="1777" y="92"/>
                  </a:lnTo>
                  <a:lnTo>
                    <a:pt x="2096" y="137"/>
                  </a:lnTo>
                  <a:lnTo>
                    <a:pt x="2414" y="92"/>
                  </a:lnTo>
                  <a:lnTo>
                    <a:pt x="2733" y="0"/>
                  </a:lnTo>
                  <a:lnTo>
                    <a:pt x="4145" y="1413"/>
                  </a:lnTo>
                  <a:lnTo>
                    <a:pt x="4145" y="1413"/>
                  </a:lnTo>
                  <a:lnTo>
                    <a:pt x="3690" y="1731"/>
                  </a:lnTo>
                  <a:lnTo>
                    <a:pt x="3189" y="1914"/>
                  </a:lnTo>
                  <a:lnTo>
                    <a:pt x="2642" y="2050"/>
                  </a:lnTo>
                  <a:lnTo>
                    <a:pt x="2096" y="2096"/>
                  </a:lnTo>
                  <a:lnTo>
                    <a:pt x="1549" y="2050"/>
                  </a:lnTo>
                  <a:lnTo>
                    <a:pt x="1002" y="1914"/>
                  </a:lnTo>
                  <a:lnTo>
                    <a:pt x="501" y="1731"/>
                  </a:lnTo>
                  <a:lnTo>
                    <a:pt x="0" y="1413"/>
                  </a:lnTo>
                  <a:lnTo>
                    <a:pt x="0" y="141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5296700" y="1436275"/>
              <a:ext cx="53550" cy="103650"/>
            </a:xfrm>
            <a:custGeom>
              <a:avLst/>
              <a:gdLst/>
              <a:ahLst/>
              <a:cxnLst/>
              <a:rect l="l" t="t" r="r" b="b"/>
              <a:pathLst>
                <a:path w="2142" h="4146" fill="none" extrusionOk="0">
                  <a:moveTo>
                    <a:pt x="1458" y="4145"/>
                  </a:moveTo>
                  <a:lnTo>
                    <a:pt x="1" y="2688"/>
                  </a:lnTo>
                  <a:lnTo>
                    <a:pt x="1" y="2688"/>
                  </a:lnTo>
                  <a:lnTo>
                    <a:pt x="137" y="2369"/>
                  </a:lnTo>
                  <a:lnTo>
                    <a:pt x="137" y="2050"/>
                  </a:lnTo>
                  <a:lnTo>
                    <a:pt x="137" y="1731"/>
                  </a:lnTo>
                  <a:lnTo>
                    <a:pt x="1" y="1412"/>
                  </a:lnTo>
                  <a:lnTo>
                    <a:pt x="1458" y="0"/>
                  </a:lnTo>
                  <a:lnTo>
                    <a:pt x="1458" y="0"/>
                  </a:lnTo>
                  <a:lnTo>
                    <a:pt x="1732" y="456"/>
                  </a:lnTo>
                  <a:lnTo>
                    <a:pt x="1959" y="957"/>
                  </a:lnTo>
                  <a:lnTo>
                    <a:pt x="2096" y="1503"/>
                  </a:lnTo>
                  <a:lnTo>
                    <a:pt x="2142" y="2050"/>
                  </a:lnTo>
                  <a:lnTo>
                    <a:pt x="2096" y="2596"/>
                  </a:lnTo>
                  <a:lnTo>
                    <a:pt x="1959" y="3143"/>
                  </a:lnTo>
                  <a:lnTo>
                    <a:pt x="1732" y="3644"/>
                  </a:lnTo>
                  <a:lnTo>
                    <a:pt x="1458" y="4145"/>
                  </a:lnTo>
                  <a:lnTo>
                    <a:pt x="1458" y="414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5333150" y="1539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5101975" y="1229000"/>
              <a:ext cx="421375" cy="419100"/>
            </a:xfrm>
            <a:custGeom>
              <a:avLst/>
              <a:gdLst/>
              <a:ahLst/>
              <a:cxnLst/>
              <a:rect l="l" t="t" r="r" b="b"/>
              <a:pathLst>
                <a:path w="16855" h="16764" extrusionOk="0">
                  <a:moveTo>
                    <a:pt x="13894" y="957"/>
                  </a:moveTo>
                  <a:lnTo>
                    <a:pt x="14258" y="1003"/>
                  </a:lnTo>
                  <a:lnTo>
                    <a:pt x="14668" y="1139"/>
                  </a:lnTo>
                  <a:lnTo>
                    <a:pt x="14987" y="1322"/>
                  </a:lnTo>
                  <a:lnTo>
                    <a:pt x="15260" y="1549"/>
                  </a:lnTo>
                  <a:lnTo>
                    <a:pt x="15534" y="1823"/>
                  </a:lnTo>
                  <a:lnTo>
                    <a:pt x="15716" y="2187"/>
                  </a:lnTo>
                  <a:lnTo>
                    <a:pt x="15807" y="2551"/>
                  </a:lnTo>
                  <a:lnTo>
                    <a:pt x="15852" y="2916"/>
                  </a:lnTo>
                  <a:lnTo>
                    <a:pt x="14395" y="2916"/>
                  </a:lnTo>
                  <a:lnTo>
                    <a:pt x="14395" y="1959"/>
                  </a:lnTo>
                  <a:lnTo>
                    <a:pt x="13393" y="1959"/>
                  </a:lnTo>
                  <a:lnTo>
                    <a:pt x="13393" y="2916"/>
                  </a:lnTo>
                  <a:lnTo>
                    <a:pt x="11889" y="2916"/>
                  </a:lnTo>
                  <a:lnTo>
                    <a:pt x="11935" y="2551"/>
                  </a:lnTo>
                  <a:lnTo>
                    <a:pt x="12072" y="2187"/>
                  </a:lnTo>
                  <a:lnTo>
                    <a:pt x="12254" y="1823"/>
                  </a:lnTo>
                  <a:lnTo>
                    <a:pt x="12482" y="1549"/>
                  </a:lnTo>
                  <a:lnTo>
                    <a:pt x="12755" y="1322"/>
                  </a:lnTo>
                  <a:lnTo>
                    <a:pt x="13119" y="1139"/>
                  </a:lnTo>
                  <a:lnTo>
                    <a:pt x="13484" y="1003"/>
                  </a:lnTo>
                  <a:lnTo>
                    <a:pt x="13894" y="957"/>
                  </a:lnTo>
                  <a:close/>
                  <a:moveTo>
                    <a:pt x="15579" y="3918"/>
                  </a:moveTo>
                  <a:lnTo>
                    <a:pt x="15442" y="4146"/>
                  </a:lnTo>
                  <a:lnTo>
                    <a:pt x="15260" y="4374"/>
                  </a:lnTo>
                  <a:lnTo>
                    <a:pt x="15078" y="4510"/>
                  </a:lnTo>
                  <a:lnTo>
                    <a:pt x="14850" y="4647"/>
                  </a:lnTo>
                  <a:lnTo>
                    <a:pt x="14622" y="4784"/>
                  </a:lnTo>
                  <a:lnTo>
                    <a:pt x="14395" y="4829"/>
                  </a:lnTo>
                  <a:lnTo>
                    <a:pt x="14121" y="4875"/>
                  </a:lnTo>
                  <a:lnTo>
                    <a:pt x="13894" y="4920"/>
                  </a:lnTo>
                  <a:lnTo>
                    <a:pt x="13620" y="4875"/>
                  </a:lnTo>
                  <a:lnTo>
                    <a:pt x="13393" y="4829"/>
                  </a:lnTo>
                  <a:lnTo>
                    <a:pt x="13165" y="4784"/>
                  </a:lnTo>
                  <a:lnTo>
                    <a:pt x="12937" y="4647"/>
                  </a:lnTo>
                  <a:lnTo>
                    <a:pt x="12709" y="4510"/>
                  </a:lnTo>
                  <a:lnTo>
                    <a:pt x="12482" y="4374"/>
                  </a:lnTo>
                  <a:lnTo>
                    <a:pt x="12345" y="4146"/>
                  </a:lnTo>
                  <a:lnTo>
                    <a:pt x="12163" y="3918"/>
                  </a:lnTo>
                  <a:close/>
                  <a:moveTo>
                    <a:pt x="6469" y="4920"/>
                  </a:moveTo>
                  <a:lnTo>
                    <a:pt x="6970" y="4966"/>
                  </a:lnTo>
                  <a:lnTo>
                    <a:pt x="7516" y="5011"/>
                  </a:lnTo>
                  <a:lnTo>
                    <a:pt x="8017" y="5148"/>
                  </a:lnTo>
                  <a:lnTo>
                    <a:pt x="8518" y="5330"/>
                  </a:lnTo>
                  <a:lnTo>
                    <a:pt x="8974" y="5558"/>
                  </a:lnTo>
                  <a:lnTo>
                    <a:pt x="9475" y="5831"/>
                  </a:lnTo>
                  <a:lnTo>
                    <a:pt x="9885" y="6150"/>
                  </a:lnTo>
                  <a:lnTo>
                    <a:pt x="10295" y="6514"/>
                  </a:lnTo>
                  <a:lnTo>
                    <a:pt x="10705" y="6924"/>
                  </a:lnTo>
                  <a:lnTo>
                    <a:pt x="11024" y="7380"/>
                  </a:lnTo>
                  <a:lnTo>
                    <a:pt x="11297" y="7836"/>
                  </a:lnTo>
                  <a:lnTo>
                    <a:pt x="11525" y="8291"/>
                  </a:lnTo>
                  <a:lnTo>
                    <a:pt x="11662" y="8792"/>
                  </a:lnTo>
                  <a:lnTo>
                    <a:pt x="11798" y="9293"/>
                  </a:lnTo>
                  <a:lnTo>
                    <a:pt x="11889" y="9840"/>
                  </a:lnTo>
                  <a:lnTo>
                    <a:pt x="11889" y="10341"/>
                  </a:lnTo>
                  <a:lnTo>
                    <a:pt x="11889" y="10887"/>
                  </a:lnTo>
                  <a:lnTo>
                    <a:pt x="11798" y="11389"/>
                  </a:lnTo>
                  <a:lnTo>
                    <a:pt x="11662" y="11890"/>
                  </a:lnTo>
                  <a:lnTo>
                    <a:pt x="11525" y="12391"/>
                  </a:lnTo>
                  <a:lnTo>
                    <a:pt x="11297" y="12892"/>
                  </a:lnTo>
                  <a:lnTo>
                    <a:pt x="11024" y="13347"/>
                  </a:lnTo>
                  <a:lnTo>
                    <a:pt x="10705" y="13803"/>
                  </a:lnTo>
                  <a:lnTo>
                    <a:pt x="10295" y="14213"/>
                  </a:lnTo>
                  <a:lnTo>
                    <a:pt x="9885" y="14577"/>
                  </a:lnTo>
                  <a:lnTo>
                    <a:pt x="9475" y="14896"/>
                  </a:lnTo>
                  <a:lnTo>
                    <a:pt x="8974" y="15169"/>
                  </a:lnTo>
                  <a:lnTo>
                    <a:pt x="8518" y="15397"/>
                  </a:lnTo>
                  <a:lnTo>
                    <a:pt x="8017" y="15579"/>
                  </a:lnTo>
                  <a:lnTo>
                    <a:pt x="7516" y="15670"/>
                  </a:lnTo>
                  <a:lnTo>
                    <a:pt x="6970" y="15762"/>
                  </a:lnTo>
                  <a:lnTo>
                    <a:pt x="6469" y="15807"/>
                  </a:lnTo>
                  <a:lnTo>
                    <a:pt x="5968" y="15762"/>
                  </a:lnTo>
                  <a:lnTo>
                    <a:pt x="5421" y="15670"/>
                  </a:lnTo>
                  <a:lnTo>
                    <a:pt x="4920" y="15579"/>
                  </a:lnTo>
                  <a:lnTo>
                    <a:pt x="4419" y="15397"/>
                  </a:lnTo>
                  <a:lnTo>
                    <a:pt x="3918" y="15169"/>
                  </a:lnTo>
                  <a:lnTo>
                    <a:pt x="3462" y="14896"/>
                  </a:lnTo>
                  <a:lnTo>
                    <a:pt x="3052" y="14577"/>
                  </a:lnTo>
                  <a:lnTo>
                    <a:pt x="2642" y="14213"/>
                  </a:lnTo>
                  <a:lnTo>
                    <a:pt x="2232" y="13803"/>
                  </a:lnTo>
                  <a:lnTo>
                    <a:pt x="1913" y="13347"/>
                  </a:lnTo>
                  <a:lnTo>
                    <a:pt x="1640" y="12892"/>
                  </a:lnTo>
                  <a:lnTo>
                    <a:pt x="1412" y="12391"/>
                  </a:lnTo>
                  <a:lnTo>
                    <a:pt x="1276" y="11890"/>
                  </a:lnTo>
                  <a:lnTo>
                    <a:pt x="1139" y="11389"/>
                  </a:lnTo>
                  <a:lnTo>
                    <a:pt x="1048" y="10887"/>
                  </a:lnTo>
                  <a:lnTo>
                    <a:pt x="1048" y="10341"/>
                  </a:lnTo>
                  <a:lnTo>
                    <a:pt x="1048" y="9840"/>
                  </a:lnTo>
                  <a:lnTo>
                    <a:pt x="1139" y="9293"/>
                  </a:lnTo>
                  <a:lnTo>
                    <a:pt x="1276" y="8792"/>
                  </a:lnTo>
                  <a:lnTo>
                    <a:pt x="1412" y="8291"/>
                  </a:lnTo>
                  <a:lnTo>
                    <a:pt x="1640" y="7836"/>
                  </a:lnTo>
                  <a:lnTo>
                    <a:pt x="1913" y="7380"/>
                  </a:lnTo>
                  <a:lnTo>
                    <a:pt x="2232" y="6924"/>
                  </a:lnTo>
                  <a:lnTo>
                    <a:pt x="2642" y="6514"/>
                  </a:lnTo>
                  <a:lnTo>
                    <a:pt x="3052" y="6150"/>
                  </a:lnTo>
                  <a:lnTo>
                    <a:pt x="3462" y="5831"/>
                  </a:lnTo>
                  <a:lnTo>
                    <a:pt x="3918" y="5558"/>
                  </a:lnTo>
                  <a:lnTo>
                    <a:pt x="4419" y="5330"/>
                  </a:lnTo>
                  <a:lnTo>
                    <a:pt x="4920" y="5148"/>
                  </a:lnTo>
                  <a:lnTo>
                    <a:pt x="5421" y="5011"/>
                  </a:lnTo>
                  <a:lnTo>
                    <a:pt x="5968" y="4966"/>
                  </a:lnTo>
                  <a:lnTo>
                    <a:pt x="6469" y="4920"/>
                  </a:lnTo>
                  <a:close/>
                  <a:moveTo>
                    <a:pt x="13894" y="1"/>
                  </a:moveTo>
                  <a:lnTo>
                    <a:pt x="13347" y="46"/>
                  </a:lnTo>
                  <a:lnTo>
                    <a:pt x="12800" y="183"/>
                  </a:lnTo>
                  <a:lnTo>
                    <a:pt x="12345" y="411"/>
                  </a:lnTo>
                  <a:lnTo>
                    <a:pt x="11889" y="729"/>
                  </a:lnTo>
                  <a:lnTo>
                    <a:pt x="11707" y="912"/>
                  </a:lnTo>
                  <a:lnTo>
                    <a:pt x="11525" y="1139"/>
                  </a:lnTo>
                  <a:lnTo>
                    <a:pt x="11343" y="1367"/>
                  </a:lnTo>
                  <a:lnTo>
                    <a:pt x="11206" y="1640"/>
                  </a:lnTo>
                  <a:lnTo>
                    <a:pt x="11115" y="1914"/>
                  </a:lnTo>
                  <a:lnTo>
                    <a:pt x="11024" y="2233"/>
                  </a:lnTo>
                  <a:lnTo>
                    <a:pt x="10933" y="2597"/>
                  </a:lnTo>
                  <a:lnTo>
                    <a:pt x="10933" y="2916"/>
                  </a:lnTo>
                  <a:lnTo>
                    <a:pt x="10978" y="3463"/>
                  </a:lnTo>
                  <a:lnTo>
                    <a:pt x="11115" y="3964"/>
                  </a:lnTo>
                  <a:lnTo>
                    <a:pt x="11343" y="4465"/>
                  </a:lnTo>
                  <a:lnTo>
                    <a:pt x="11616" y="4875"/>
                  </a:lnTo>
                  <a:lnTo>
                    <a:pt x="11980" y="5239"/>
                  </a:lnTo>
                  <a:lnTo>
                    <a:pt x="12390" y="5512"/>
                  </a:lnTo>
                  <a:lnTo>
                    <a:pt x="12891" y="5740"/>
                  </a:lnTo>
                  <a:lnTo>
                    <a:pt x="13393" y="5877"/>
                  </a:lnTo>
                  <a:lnTo>
                    <a:pt x="13393" y="7881"/>
                  </a:lnTo>
                  <a:lnTo>
                    <a:pt x="15852" y="7881"/>
                  </a:lnTo>
                  <a:lnTo>
                    <a:pt x="15852" y="9384"/>
                  </a:lnTo>
                  <a:lnTo>
                    <a:pt x="12800" y="9384"/>
                  </a:lnTo>
                  <a:lnTo>
                    <a:pt x="12709" y="8883"/>
                  </a:lnTo>
                  <a:lnTo>
                    <a:pt x="12573" y="8382"/>
                  </a:lnTo>
                  <a:lnTo>
                    <a:pt x="12436" y="7927"/>
                  </a:lnTo>
                  <a:lnTo>
                    <a:pt x="12208" y="7471"/>
                  </a:lnTo>
                  <a:lnTo>
                    <a:pt x="11980" y="7016"/>
                  </a:lnTo>
                  <a:lnTo>
                    <a:pt x="11707" y="6606"/>
                  </a:lnTo>
                  <a:lnTo>
                    <a:pt x="11388" y="6196"/>
                  </a:lnTo>
                  <a:lnTo>
                    <a:pt x="11024" y="5831"/>
                  </a:lnTo>
                  <a:lnTo>
                    <a:pt x="10432" y="5330"/>
                  </a:lnTo>
                  <a:lnTo>
                    <a:pt x="9794" y="4875"/>
                  </a:lnTo>
                  <a:lnTo>
                    <a:pt x="9202" y="4556"/>
                  </a:lnTo>
                  <a:lnTo>
                    <a:pt x="8564" y="4282"/>
                  </a:lnTo>
                  <a:lnTo>
                    <a:pt x="7972" y="4100"/>
                  </a:lnTo>
                  <a:lnTo>
                    <a:pt x="7334" y="3964"/>
                  </a:lnTo>
                  <a:lnTo>
                    <a:pt x="6742" y="3918"/>
                  </a:lnTo>
                  <a:lnTo>
                    <a:pt x="6150" y="3918"/>
                  </a:lnTo>
                  <a:lnTo>
                    <a:pt x="5558" y="3964"/>
                  </a:lnTo>
                  <a:lnTo>
                    <a:pt x="4965" y="4100"/>
                  </a:lnTo>
                  <a:lnTo>
                    <a:pt x="4373" y="4282"/>
                  </a:lnTo>
                  <a:lnTo>
                    <a:pt x="3872" y="4510"/>
                  </a:lnTo>
                  <a:lnTo>
                    <a:pt x="3325" y="4784"/>
                  </a:lnTo>
                  <a:lnTo>
                    <a:pt x="2824" y="5057"/>
                  </a:lnTo>
                  <a:lnTo>
                    <a:pt x="2369" y="5421"/>
                  </a:lnTo>
                  <a:lnTo>
                    <a:pt x="1959" y="5831"/>
                  </a:lnTo>
                  <a:lnTo>
                    <a:pt x="1549" y="6287"/>
                  </a:lnTo>
                  <a:lnTo>
                    <a:pt x="1185" y="6742"/>
                  </a:lnTo>
                  <a:lnTo>
                    <a:pt x="866" y="7243"/>
                  </a:lnTo>
                  <a:lnTo>
                    <a:pt x="592" y="7744"/>
                  </a:lnTo>
                  <a:lnTo>
                    <a:pt x="365" y="8291"/>
                  </a:lnTo>
                  <a:lnTo>
                    <a:pt x="228" y="8838"/>
                  </a:lnTo>
                  <a:lnTo>
                    <a:pt x="91" y="9430"/>
                  </a:lnTo>
                  <a:lnTo>
                    <a:pt x="0" y="10022"/>
                  </a:lnTo>
                  <a:lnTo>
                    <a:pt x="0" y="10614"/>
                  </a:lnTo>
                  <a:lnTo>
                    <a:pt x="91" y="11252"/>
                  </a:lnTo>
                  <a:lnTo>
                    <a:pt x="182" y="11844"/>
                  </a:lnTo>
                  <a:lnTo>
                    <a:pt x="410" y="12482"/>
                  </a:lnTo>
                  <a:lnTo>
                    <a:pt x="683" y="13074"/>
                  </a:lnTo>
                  <a:lnTo>
                    <a:pt x="1002" y="13712"/>
                  </a:lnTo>
                  <a:lnTo>
                    <a:pt x="1412" y="14304"/>
                  </a:lnTo>
                  <a:lnTo>
                    <a:pt x="1913" y="14896"/>
                  </a:lnTo>
                  <a:lnTo>
                    <a:pt x="2323" y="15260"/>
                  </a:lnTo>
                  <a:lnTo>
                    <a:pt x="2688" y="15579"/>
                  </a:lnTo>
                  <a:lnTo>
                    <a:pt x="3143" y="15853"/>
                  </a:lnTo>
                  <a:lnTo>
                    <a:pt x="3553" y="16080"/>
                  </a:lnTo>
                  <a:lnTo>
                    <a:pt x="3963" y="16308"/>
                  </a:lnTo>
                  <a:lnTo>
                    <a:pt x="4419" y="16445"/>
                  </a:lnTo>
                  <a:lnTo>
                    <a:pt x="4874" y="16582"/>
                  </a:lnTo>
                  <a:lnTo>
                    <a:pt x="5330" y="16673"/>
                  </a:lnTo>
                  <a:lnTo>
                    <a:pt x="5785" y="16764"/>
                  </a:lnTo>
                  <a:lnTo>
                    <a:pt x="6696" y="16764"/>
                  </a:lnTo>
                  <a:lnTo>
                    <a:pt x="7152" y="16718"/>
                  </a:lnTo>
                  <a:lnTo>
                    <a:pt x="7607" y="16673"/>
                  </a:lnTo>
                  <a:lnTo>
                    <a:pt x="8063" y="16536"/>
                  </a:lnTo>
                  <a:lnTo>
                    <a:pt x="8518" y="16399"/>
                  </a:lnTo>
                  <a:lnTo>
                    <a:pt x="8928" y="16263"/>
                  </a:lnTo>
                  <a:lnTo>
                    <a:pt x="9338" y="16080"/>
                  </a:lnTo>
                  <a:lnTo>
                    <a:pt x="9748" y="15853"/>
                  </a:lnTo>
                  <a:lnTo>
                    <a:pt x="10113" y="15625"/>
                  </a:lnTo>
                  <a:lnTo>
                    <a:pt x="10477" y="15352"/>
                  </a:lnTo>
                  <a:lnTo>
                    <a:pt x="10842" y="15033"/>
                  </a:lnTo>
                  <a:lnTo>
                    <a:pt x="11160" y="14714"/>
                  </a:lnTo>
                  <a:lnTo>
                    <a:pt x="11479" y="14395"/>
                  </a:lnTo>
                  <a:lnTo>
                    <a:pt x="11753" y="14031"/>
                  </a:lnTo>
                  <a:lnTo>
                    <a:pt x="12026" y="13621"/>
                  </a:lnTo>
                  <a:lnTo>
                    <a:pt x="12254" y="13211"/>
                  </a:lnTo>
                  <a:lnTo>
                    <a:pt x="12436" y="12801"/>
                  </a:lnTo>
                  <a:lnTo>
                    <a:pt x="12573" y="12345"/>
                  </a:lnTo>
                  <a:lnTo>
                    <a:pt x="12709" y="11890"/>
                  </a:lnTo>
                  <a:lnTo>
                    <a:pt x="12800" y="11389"/>
                  </a:lnTo>
                  <a:lnTo>
                    <a:pt x="12891" y="10887"/>
                  </a:lnTo>
                  <a:lnTo>
                    <a:pt x="12891" y="10341"/>
                  </a:lnTo>
                  <a:lnTo>
                    <a:pt x="16855" y="10341"/>
                  </a:lnTo>
                  <a:lnTo>
                    <a:pt x="16855" y="6879"/>
                  </a:lnTo>
                  <a:lnTo>
                    <a:pt x="14395" y="6879"/>
                  </a:lnTo>
                  <a:lnTo>
                    <a:pt x="14395" y="5877"/>
                  </a:lnTo>
                  <a:lnTo>
                    <a:pt x="14896" y="5740"/>
                  </a:lnTo>
                  <a:lnTo>
                    <a:pt x="15351" y="5512"/>
                  </a:lnTo>
                  <a:lnTo>
                    <a:pt x="15761" y="5239"/>
                  </a:lnTo>
                  <a:lnTo>
                    <a:pt x="16126" y="4875"/>
                  </a:lnTo>
                  <a:lnTo>
                    <a:pt x="16445" y="4465"/>
                  </a:lnTo>
                  <a:lnTo>
                    <a:pt x="16672" y="3964"/>
                  </a:lnTo>
                  <a:lnTo>
                    <a:pt x="16809" y="3463"/>
                  </a:lnTo>
                  <a:lnTo>
                    <a:pt x="16855" y="2916"/>
                  </a:lnTo>
                  <a:lnTo>
                    <a:pt x="16809" y="2597"/>
                  </a:lnTo>
                  <a:lnTo>
                    <a:pt x="16763" y="2233"/>
                  </a:lnTo>
                  <a:lnTo>
                    <a:pt x="16672" y="1914"/>
                  </a:lnTo>
                  <a:lnTo>
                    <a:pt x="16536" y="1640"/>
                  </a:lnTo>
                  <a:lnTo>
                    <a:pt x="16399" y="1367"/>
                  </a:lnTo>
                  <a:lnTo>
                    <a:pt x="16262" y="1139"/>
                  </a:lnTo>
                  <a:lnTo>
                    <a:pt x="16080" y="912"/>
                  </a:lnTo>
                  <a:lnTo>
                    <a:pt x="15852" y="729"/>
                  </a:lnTo>
                  <a:lnTo>
                    <a:pt x="15442" y="411"/>
                  </a:lnTo>
                  <a:lnTo>
                    <a:pt x="14941" y="183"/>
                  </a:lnTo>
                  <a:lnTo>
                    <a:pt x="14440" y="46"/>
                  </a:lnTo>
                  <a:lnTo>
                    <a:pt x="13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5101975" y="1229000"/>
              <a:ext cx="421375" cy="419100"/>
            </a:xfrm>
            <a:custGeom>
              <a:avLst/>
              <a:gdLst/>
              <a:ahLst/>
              <a:cxnLst/>
              <a:rect l="l" t="t" r="r" b="b"/>
              <a:pathLst>
                <a:path w="16855" h="16764" fill="none" extrusionOk="0">
                  <a:moveTo>
                    <a:pt x="14395" y="5877"/>
                  </a:moveTo>
                  <a:lnTo>
                    <a:pt x="14395" y="5877"/>
                  </a:lnTo>
                  <a:lnTo>
                    <a:pt x="14896" y="5740"/>
                  </a:lnTo>
                  <a:lnTo>
                    <a:pt x="15351" y="5512"/>
                  </a:lnTo>
                  <a:lnTo>
                    <a:pt x="15761" y="5239"/>
                  </a:lnTo>
                  <a:lnTo>
                    <a:pt x="16126" y="4875"/>
                  </a:lnTo>
                  <a:lnTo>
                    <a:pt x="16445" y="4465"/>
                  </a:lnTo>
                  <a:lnTo>
                    <a:pt x="16672" y="3964"/>
                  </a:lnTo>
                  <a:lnTo>
                    <a:pt x="16809" y="3463"/>
                  </a:lnTo>
                  <a:lnTo>
                    <a:pt x="16855" y="2916"/>
                  </a:lnTo>
                  <a:lnTo>
                    <a:pt x="16855" y="2916"/>
                  </a:lnTo>
                  <a:lnTo>
                    <a:pt x="16809" y="2597"/>
                  </a:lnTo>
                  <a:lnTo>
                    <a:pt x="16763" y="2233"/>
                  </a:lnTo>
                  <a:lnTo>
                    <a:pt x="16672" y="1914"/>
                  </a:lnTo>
                  <a:lnTo>
                    <a:pt x="16536" y="1640"/>
                  </a:lnTo>
                  <a:lnTo>
                    <a:pt x="16399" y="1367"/>
                  </a:lnTo>
                  <a:lnTo>
                    <a:pt x="16262" y="1139"/>
                  </a:lnTo>
                  <a:lnTo>
                    <a:pt x="16080" y="912"/>
                  </a:lnTo>
                  <a:lnTo>
                    <a:pt x="15852" y="729"/>
                  </a:lnTo>
                  <a:lnTo>
                    <a:pt x="15442" y="411"/>
                  </a:lnTo>
                  <a:lnTo>
                    <a:pt x="14941" y="183"/>
                  </a:lnTo>
                  <a:lnTo>
                    <a:pt x="14440" y="46"/>
                  </a:lnTo>
                  <a:lnTo>
                    <a:pt x="13894" y="1"/>
                  </a:lnTo>
                  <a:lnTo>
                    <a:pt x="13347" y="46"/>
                  </a:lnTo>
                  <a:lnTo>
                    <a:pt x="12800" y="183"/>
                  </a:lnTo>
                  <a:lnTo>
                    <a:pt x="12345" y="411"/>
                  </a:lnTo>
                  <a:lnTo>
                    <a:pt x="11889" y="729"/>
                  </a:lnTo>
                  <a:lnTo>
                    <a:pt x="11707" y="912"/>
                  </a:lnTo>
                  <a:lnTo>
                    <a:pt x="11525" y="1139"/>
                  </a:lnTo>
                  <a:lnTo>
                    <a:pt x="11343" y="1367"/>
                  </a:lnTo>
                  <a:lnTo>
                    <a:pt x="11206" y="1640"/>
                  </a:lnTo>
                  <a:lnTo>
                    <a:pt x="11115" y="1914"/>
                  </a:lnTo>
                  <a:lnTo>
                    <a:pt x="11024" y="2233"/>
                  </a:lnTo>
                  <a:lnTo>
                    <a:pt x="10933" y="2597"/>
                  </a:lnTo>
                  <a:lnTo>
                    <a:pt x="10933" y="2916"/>
                  </a:lnTo>
                  <a:lnTo>
                    <a:pt x="10933" y="2916"/>
                  </a:lnTo>
                  <a:lnTo>
                    <a:pt x="10978" y="3463"/>
                  </a:lnTo>
                  <a:lnTo>
                    <a:pt x="11115" y="3964"/>
                  </a:lnTo>
                  <a:lnTo>
                    <a:pt x="11343" y="4465"/>
                  </a:lnTo>
                  <a:lnTo>
                    <a:pt x="11616" y="4875"/>
                  </a:lnTo>
                  <a:lnTo>
                    <a:pt x="11980" y="5239"/>
                  </a:lnTo>
                  <a:lnTo>
                    <a:pt x="12390" y="5512"/>
                  </a:lnTo>
                  <a:lnTo>
                    <a:pt x="12891" y="5740"/>
                  </a:lnTo>
                  <a:lnTo>
                    <a:pt x="13393" y="5877"/>
                  </a:lnTo>
                  <a:lnTo>
                    <a:pt x="13393" y="7881"/>
                  </a:lnTo>
                  <a:lnTo>
                    <a:pt x="15852" y="7881"/>
                  </a:lnTo>
                  <a:lnTo>
                    <a:pt x="15852" y="9384"/>
                  </a:lnTo>
                  <a:lnTo>
                    <a:pt x="12800" y="9384"/>
                  </a:lnTo>
                  <a:lnTo>
                    <a:pt x="12800" y="9384"/>
                  </a:lnTo>
                  <a:lnTo>
                    <a:pt x="12709" y="8883"/>
                  </a:lnTo>
                  <a:lnTo>
                    <a:pt x="12573" y="8382"/>
                  </a:lnTo>
                  <a:lnTo>
                    <a:pt x="12436" y="7927"/>
                  </a:lnTo>
                  <a:lnTo>
                    <a:pt x="12208" y="7471"/>
                  </a:lnTo>
                  <a:lnTo>
                    <a:pt x="11980" y="7016"/>
                  </a:lnTo>
                  <a:lnTo>
                    <a:pt x="11707" y="6606"/>
                  </a:lnTo>
                  <a:lnTo>
                    <a:pt x="11388" y="6196"/>
                  </a:lnTo>
                  <a:lnTo>
                    <a:pt x="11024" y="5831"/>
                  </a:lnTo>
                  <a:lnTo>
                    <a:pt x="11024" y="5831"/>
                  </a:lnTo>
                  <a:lnTo>
                    <a:pt x="10432" y="5330"/>
                  </a:lnTo>
                  <a:lnTo>
                    <a:pt x="9794" y="4875"/>
                  </a:lnTo>
                  <a:lnTo>
                    <a:pt x="9202" y="4556"/>
                  </a:lnTo>
                  <a:lnTo>
                    <a:pt x="8564" y="4282"/>
                  </a:lnTo>
                  <a:lnTo>
                    <a:pt x="7972" y="4100"/>
                  </a:lnTo>
                  <a:lnTo>
                    <a:pt x="7334" y="3964"/>
                  </a:lnTo>
                  <a:lnTo>
                    <a:pt x="6742" y="3918"/>
                  </a:lnTo>
                  <a:lnTo>
                    <a:pt x="6150" y="3918"/>
                  </a:lnTo>
                  <a:lnTo>
                    <a:pt x="5558" y="3964"/>
                  </a:lnTo>
                  <a:lnTo>
                    <a:pt x="4965" y="4100"/>
                  </a:lnTo>
                  <a:lnTo>
                    <a:pt x="4373" y="4282"/>
                  </a:lnTo>
                  <a:lnTo>
                    <a:pt x="3872" y="4510"/>
                  </a:lnTo>
                  <a:lnTo>
                    <a:pt x="3325" y="4784"/>
                  </a:lnTo>
                  <a:lnTo>
                    <a:pt x="2824" y="5057"/>
                  </a:lnTo>
                  <a:lnTo>
                    <a:pt x="2369" y="5421"/>
                  </a:lnTo>
                  <a:lnTo>
                    <a:pt x="1959" y="5831"/>
                  </a:lnTo>
                  <a:lnTo>
                    <a:pt x="1549" y="6287"/>
                  </a:lnTo>
                  <a:lnTo>
                    <a:pt x="1185" y="6742"/>
                  </a:lnTo>
                  <a:lnTo>
                    <a:pt x="866" y="7243"/>
                  </a:lnTo>
                  <a:lnTo>
                    <a:pt x="592" y="7744"/>
                  </a:lnTo>
                  <a:lnTo>
                    <a:pt x="365" y="8291"/>
                  </a:lnTo>
                  <a:lnTo>
                    <a:pt x="228" y="8838"/>
                  </a:lnTo>
                  <a:lnTo>
                    <a:pt x="91" y="9430"/>
                  </a:lnTo>
                  <a:lnTo>
                    <a:pt x="0" y="10022"/>
                  </a:lnTo>
                  <a:lnTo>
                    <a:pt x="0" y="10614"/>
                  </a:lnTo>
                  <a:lnTo>
                    <a:pt x="91" y="11252"/>
                  </a:lnTo>
                  <a:lnTo>
                    <a:pt x="182" y="11844"/>
                  </a:lnTo>
                  <a:lnTo>
                    <a:pt x="410" y="12482"/>
                  </a:lnTo>
                  <a:lnTo>
                    <a:pt x="683" y="13074"/>
                  </a:lnTo>
                  <a:lnTo>
                    <a:pt x="1002" y="13712"/>
                  </a:lnTo>
                  <a:lnTo>
                    <a:pt x="1412" y="14304"/>
                  </a:lnTo>
                  <a:lnTo>
                    <a:pt x="1913" y="14896"/>
                  </a:lnTo>
                  <a:lnTo>
                    <a:pt x="1913" y="14896"/>
                  </a:lnTo>
                  <a:lnTo>
                    <a:pt x="2323" y="15260"/>
                  </a:lnTo>
                  <a:lnTo>
                    <a:pt x="2688" y="15579"/>
                  </a:lnTo>
                  <a:lnTo>
                    <a:pt x="3143" y="15853"/>
                  </a:lnTo>
                  <a:lnTo>
                    <a:pt x="3553" y="16080"/>
                  </a:lnTo>
                  <a:lnTo>
                    <a:pt x="3963" y="16308"/>
                  </a:lnTo>
                  <a:lnTo>
                    <a:pt x="4419" y="16445"/>
                  </a:lnTo>
                  <a:lnTo>
                    <a:pt x="4874" y="16582"/>
                  </a:lnTo>
                  <a:lnTo>
                    <a:pt x="5330" y="16673"/>
                  </a:lnTo>
                  <a:lnTo>
                    <a:pt x="5785" y="16764"/>
                  </a:lnTo>
                  <a:lnTo>
                    <a:pt x="6241" y="16764"/>
                  </a:lnTo>
                  <a:lnTo>
                    <a:pt x="6696" y="16764"/>
                  </a:lnTo>
                  <a:lnTo>
                    <a:pt x="7152" y="16718"/>
                  </a:lnTo>
                  <a:lnTo>
                    <a:pt x="7607" y="16673"/>
                  </a:lnTo>
                  <a:lnTo>
                    <a:pt x="8063" y="16536"/>
                  </a:lnTo>
                  <a:lnTo>
                    <a:pt x="8518" y="16399"/>
                  </a:lnTo>
                  <a:lnTo>
                    <a:pt x="8928" y="16263"/>
                  </a:lnTo>
                  <a:lnTo>
                    <a:pt x="9338" y="16080"/>
                  </a:lnTo>
                  <a:lnTo>
                    <a:pt x="9748" y="15853"/>
                  </a:lnTo>
                  <a:lnTo>
                    <a:pt x="10113" y="15625"/>
                  </a:lnTo>
                  <a:lnTo>
                    <a:pt x="10477" y="15352"/>
                  </a:lnTo>
                  <a:lnTo>
                    <a:pt x="10842" y="15033"/>
                  </a:lnTo>
                  <a:lnTo>
                    <a:pt x="11160" y="14714"/>
                  </a:lnTo>
                  <a:lnTo>
                    <a:pt x="11479" y="14395"/>
                  </a:lnTo>
                  <a:lnTo>
                    <a:pt x="11753" y="14031"/>
                  </a:lnTo>
                  <a:lnTo>
                    <a:pt x="12026" y="13621"/>
                  </a:lnTo>
                  <a:lnTo>
                    <a:pt x="12254" y="13211"/>
                  </a:lnTo>
                  <a:lnTo>
                    <a:pt x="12436" y="12801"/>
                  </a:lnTo>
                  <a:lnTo>
                    <a:pt x="12573" y="12345"/>
                  </a:lnTo>
                  <a:lnTo>
                    <a:pt x="12709" y="11890"/>
                  </a:lnTo>
                  <a:lnTo>
                    <a:pt x="12800" y="11389"/>
                  </a:lnTo>
                  <a:lnTo>
                    <a:pt x="12891" y="10887"/>
                  </a:lnTo>
                  <a:lnTo>
                    <a:pt x="12891" y="10341"/>
                  </a:lnTo>
                  <a:lnTo>
                    <a:pt x="16855" y="10341"/>
                  </a:lnTo>
                  <a:lnTo>
                    <a:pt x="16855" y="6879"/>
                  </a:lnTo>
                  <a:lnTo>
                    <a:pt x="14395" y="6879"/>
                  </a:lnTo>
                  <a:lnTo>
                    <a:pt x="14395" y="587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5128150" y="1352000"/>
              <a:ext cx="271075" cy="272200"/>
            </a:xfrm>
            <a:custGeom>
              <a:avLst/>
              <a:gdLst/>
              <a:ahLst/>
              <a:cxnLst/>
              <a:rect l="l" t="t" r="r" b="b"/>
              <a:pathLst>
                <a:path w="10843" h="10888" fill="none" extrusionOk="0">
                  <a:moveTo>
                    <a:pt x="9248" y="9293"/>
                  </a:moveTo>
                  <a:lnTo>
                    <a:pt x="9248" y="9293"/>
                  </a:lnTo>
                  <a:lnTo>
                    <a:pt x="8838" y="9657"/>
                  </a:lnTo>
                  <a:lnTo>
                    <a:pt x="8428" y="9976"/>
                  </a:lnTo>
                  <a:lnTo>
                    <a:pt x="7927" y="10249"/>
                  </a:lnTo>
                  <a:lnTo>
                    <a:pt x="7471" y="10477"/>
                  </a:lnTo>
                  <a:lnTo>
                    <a:pt x="6970" y="10659"/>
                  </a:lnTo>
                  <a:lnTo>
                    <a:pt x="6469" y="10750"/>
                  </a:lnTo>
                  <a:lnTo>
                    <a:pt x="5923" y="10842"/>
                  </a:lnTo>
                  <a:lnTo>
                    <a:pt x="5422" y="10887"/>
                  </a:lnTo>
                  <a:lnTo>
                    <a:pt x="4921" y="10842"/>
                  </a:lnTo>
                  <a:lnTo>
                    <a:pt x="4374" y="10750"/>
                  </a:lnTo>
                  <a:lnTo>
                    <a:pt x="3873" y="10659"/>
                  </a:lnTo>
                  <a:lnTo>
                    <a:pt x="3372" y="10477"/>
                  </a:lnTo>
                  <a:lnTo>
                    <a:pt x="2871" y="10249"/>
                  </a:lnTo>
                  <a:lnTo>
                    <a:pt x="2415" y="9976"/>
                  </a:lnTo>
                  <a:lnTo>
                    <a:pt x="2005" y="9657"/>
                  </a:lnTo>
                  <a:lnTo>
                    <a:pt x="1595" y="9293"/>
                  </a:lnTo>
                  <a:lnTo>
                    <a:pt x="1595" y="9293"/>
                  </a:lnTo>
                  <a:lnTo>
                    <a:pt x="1185" y="8883"/>
                  </a:lnTo>
                  <a:lnTo>
                    <a:pt x="866" y="8427"/>
                  </a:lnTo>
                  <a:lnTo>
                    <a:pt x="593" y="7972"/>
                  </a:lnTo>
                  <a:lnTo>
                    <a:pt x="365" y="7471"/>
                  </a:lnTo>
                  <a:lnTo>
                    <a:pt x="229" y="6970"/>
                  </a:lnTo>
                  <a:lnTo>
                    <a:pt x="92" y="6469"/>
                  </a:lnTo>
                  <a:lnTo>
                    <a:pt x="1" y="5967"/>
                  </a:lnTo>
                  <a:lnTo>
                    <a:pt x="1" y="5421"/>
                  </a:lnTo>
                  <a:lnTo>
                    <a:pt x="1" y="4920"/>
                  </a:lnTo>
                  <a:lnTo>
                    <a:pt x="92" y="4373"/>
                  </a:lnTo>
                  <a:lnTo>
                    <a:pt x="229" y="3872"/>
                  </a:lnTo>
                  <a:lnTo>
                    <a:pt x="365" y="3371"/>
                  </a:lnTo>
                  <a:lnTo>
                    <a:pt x="593" y="2916"/>
                  </a:lnTo>
                  <a:lnTo>
                    <a:pt x="866" y="2460"/>
                  </a:lnTo>
                  <a:lnTo>
                    <a:pt x="1185" y="2004"/>
                  </a:lnTo>
                  <a:lnTo>
                    <a:pt x="1595" y="1594"/>
                  </a:lnTo>
                  <a:lnTo>
                    <a:pt x="1595" y="1594"/>
                  </a:lnTo>
                  <a:lnTo>
                    <a:pt x="2005" y="1230"/>
                  </a:lnTo>
                  <a:lnTo>
                    <a:pt x="2415" y="911"/>
                  </a:lnTo>
                  <a:lnTo>
                    <a:pt x="2871" y="638"/>
                  </a:lnTo>
                  <a:lnTo>
                    <a:pt x="3372" y="410"/>
                  </a:lnTo>
                  <a:lnTo>
                    <a:pt x="3873" y="228"/>
                  </a:lnTo>
                  <a:lnTo>
                    <a:pt x="4374" y="91"/>
                  </a:lnTo>
                  <a:lnTo>
                    <a:pt x="4921" y="46"/>
                  </a:lnTo>
                  <a:lnTo>
                    <a:pt x="5422" y="0"/>
                  </a:lnTo>
                  <a:lnTo>
                    <a:pt x="5923" y="46"/>
                  </a:lnTo>
                  <a:lnTo>
                    <a:pt x="6469" y="91"/>
                  </a:lnTo>
                  <a:lnTo>
                    <a:pt x="6970" y="228"/>
                  </a:lnTo>
                  <a:lnTo>
                    <a:pt x="7471" y="410"/>
                  </a:lnTo>
                  <a:lnTo>
                    <a:pt x="7927" y="638"/>
                  </a:lnTo>
                  <a:lnTo>
                    <a:pt x="8428" y="911"/>
                  </a:lnTo>
                  <a:lnTo>
                    <a:pt x="8838" y="1230"/>
                  </a:lnTo>
                  <a:lnTo>
                    <a:pt x="9248" y="1594"/>
                  </a:lnTo>
                  <a:lnTo>
                    <a:pt x="9248" y="1594"/>
                  </a:lnTo>
                  <a:lnTo>
                    <a:pt x="9658" y="2004"/>
                  </a:lnTo>
                  <a:lnTo>
                    <a:pt x="9977" y="2460"/>
                  </a:lnTo>
                  <a:lnTo>
                    <a:pt x="10250" y="2916"/>
                  </a:lnTo>
                  <a:lnTo>
                    <a:pt x="10478" y="3371"/>
                  </a:lnTo>
                  <a:lnTo>
                    <a:pt x="10615" y="3872"/>
                  </a:lnTo>
                  <a:lnTo>
                    <a:pt x="10751" y="4373"/>
                  </a:lnTo>
                  <a:lnTo>
                    <a:pt x="10842" y="4920"/>
                  </a:lnTo>
                  <a:lnTo>
                    <a:pt x="10842" y="5421"/>
                  </a:lnTo>
                  <a:lnTo>
                    <a:pt x="10842" y="5967"/>
                  </a:lnTo>
                  <a:lnTo>
                    <a:pt x="10751" y="6469"/>
                  </a:lnTo>
                  <a:lnTo>
                    <a:pt x="10615" y="6970"/>
                  </a:lnTo>
                  <a:lnTo>
                    <a:pt x="10478" y="7471"/>
                  </a:lnTo>
                  <a:lnTo>
                    <a:pt x="10250" y="7972"/>
                  </a:lnTo>
                  <a:lnTo>
                    <a:pt x="9977" y="8427"/>
                  </a:lnTo>
                  <a:lnTo>
                    <a:pt x="9658" y="8883"/>
                  </a:lnTo>
                  <a:lnTo>
                    <a:pt x="9248" y="9293"/>
                  </a:lnTo>
                  <a:lnTo>
                    <a:pt x="9248" y="929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5399200" y="1252925"/>
              <a:ext cx="99100" cy="48975"/>
            </a:xfrm>
            <a:custGeom>
              <a:avLst/>
              <a:gdLst/>
              <a:ahLst/>
              <a:cxnLst/>
              <a:rect l="l" t="t" r="r" b="b"/>
              <a:pathLst>
                <a:path w="3964" h="1959" fill="none" extrusionOk="0">
                  <a:moveTo>
                    <a:pt x="2005" y="0"/>
                  </a:moveTo>
                  <a:lnTo>
                    <a:pt x="2005" y="0"/>
                  </a:lnTo>
                  <a:lnTo>
                    <a:pt x="2369" y="46"/>
                  </a:lnTo>
                  <a:lnTo>
                    <a:pt x="2779" y="182"/>
                  </a:lnTo>
                  <a:lnTo>
                    <a:pt x="3098" y="365"/>
                  </a:lnTo>
                  <a:lnTo>
                    <a:pt x="3371" y="592"/>
                  </a:lnTo>
                  <a:lnTo>
                    <a:pt x="3645" y="866"/>
                  </a:lnTo>
                  <a:lnTo>
                    <a:pt x="3827" y="1230"/>
                  </a:lnTo>
                  <a:lnTo>
                    <a:pt x="3918" y="1594"/>
                  </a:lnTo>
                  <a:lnTo>
                    <a:pt x="3963" y="1959"/>
                  </a:lnTo>
                  <a:lnTo>
                    <a:pt x="2506" y="1959"/>
                  </a:lnTo>
                  <a:lnTo>
                    <a:pt x="2506" y="1002"/>
                  </a:lnTo>
                  <a:lnTo>
                    <a:pt x="1504" y="1002"/>
                  </a:lnTo>
                  <a:lnTo>
                    <a:pt x="1504" y="1959"/>
                  </a:lnTo>
                  <a:lnTo>
                    <a:pt x="0" y="1959"/>
                  </a:lnTo>
                  <a:lnTo>
                    <a:pt x="0" y="1959"/>
                  </a:lnTo>
                  <a:lnTo>
                    <a:pt x="46" y="1594"/>
                  </a:lnTo>
                  <a:lnTo>
                    <a:pt x="183" y="1230"/>
                  </a:lnTo>
                  <a:lnTo>
                    <a:pt x="365" y="866"/>
                  </a:lnTo>
                  <a:lnTo>
                    <a:pt x="593" y="592"/>
                  </a:lnTo>
                  <a:lnTo>
                    <a:pt x="866" y="365"/>
                  </a:lnTo>
                  <a:lnTo>
                    <a:pt x="1230" y="182"/>
                  </a:lnTo>
                  <a:lnTo>
                    <a:pt x="1595" y="46"/>
                  </a:lnTo>
                  <a:lnTo>
                    <a:pt x="2005" y="0"/>
                  </a:lnTo>
                  <a:lnTo>
                    <a:pt x="200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5406025" y="1326950"/>
              <a:ext cx="85450" cy="25075"/>
            </a:xfrm>
            <a:custGeom>
              <a:avLst/>
              <a:gdLst/>
              <a:ahLst/>
              <a:cxnLst/>
              <a:rect l="l" t="t" r="r" b="b"/>
              <a:pathLst>
                <a:path w="3418" h="1003" fill="none" extrusionOk="0">
                  <a:moveTo>
                    <a:pt x="1" y="0"/>
                  </a:moveTo>
                  <a:lnTo>
                    <a:pt x="3417" y="0"/>
                  </a:lnTo>
                  <a:lnTo>
                    <a:pt x="3417" y="0"/>
                  </a:lnTo>
                  <a:lnTo>
                    <a:pt x="3280" y="228"/>
                  </a:lnTo>
                  <a:lnTo>
                    <a:pt x="3098" y="456"/>
                  </a:lnTo>
                  <a:lnTo>
                    <a:pt x="2916" y="592"/>
                  </a:lnTo>
                  <a:lnTo>
                    <a:pt x="2688" y="729"/>
                  </a:lnTo>
                  <a:lnTo>
                    <a:pt x="2460" y="866"/>
                  </a:lnTo>
                  <a:lnTo>
                    <a:pt x="2233" y="911"/>
                  </a:lnTo>
                  <a:lnTo>
                    <a:pt x="1959" y="957"/>
                  </a:lnTo>
                  <a:lnTo>
                    <a:pt x="1732" y="1002"/>
                  </a:lnTo>
                  <a:lnTo>
                    <a:pt x="1458" y="957"/>
                  </a:lnTo>
                  <a:lnTo>
                    <a:pt x="1231" y="911"/>
                  </a:lnTo>
                  <a:lnTo>
                    <a:pt x="1003" y="866"/>
                  </a:lnTo>
                  <a:lnTo>
                    <a:pt x="775" y="729"/>
                  </a:lnTo>
                  <a:lnTo>
                    <a:pt x="547" y="592"/>
                  </a:lnTo>
                  <a:lnTo>
                    <a:pt x="320" y="456"/>
                  </a:lnTo>
                  <a:lnTo>
                    <a:pt x="183" y="228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5406025" y="132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1" name="Google Shape;261;p21"/>
          <p:cNvSpPr/>
          <p:nvPr/>
        </p:nvSpPr>
        <p:spPr>
          <a:xfrm rot="5400000">
            <a:off x="-1515708" y="-1277816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52706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-16333" y="5029200"/>
            <a:ext cx="12208400" cy="186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5269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467">
                <a:solidFill>
                  <a:schemeClr val="dk2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  <a:defRPr>
                <a:solidFill>
                  <a:schemeClr val="dk2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  <a:defRPr>
                <a:solidFill>
                  <a:schemeClr val="dk2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Google Shape;18;p4"/>
          <p:cNvSpPr/>
          <p:nvPr/>
        </p:nvSpPr>
        <p:spPr>
          <a:xfrm>
            <a:off x="8861733" y="51624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" name="Google Shape;19;p4"/>
          <p:cNvGrpSpPr/>
          <p:nvPr/>
        </p:nvGrpSpPr>
        <p:grpSpPr>
          <a:xfrm rot="-5400000">
            <a:off x="9961678" y="-1180480"/>
            <a:ext cx="2540647" cy="2534239"/>
            <a:chOff x="6132950" y="2234600"/>
            <a:chExt cx="1248925" cy="1245775"/>
          </a:xfrm>
        </p:grpSpPr>
        <p:sp>
          <p:nvSpPr>
            <p:cNvPr id="20" name="Google Shape;20;p4"/>
            <p:cNvSpPr/>
            <p:nvPr/>
          </p:nvSpPr>
          <p:spPr>
            <a:xfrm>
              <a:off x="6132950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2" y="3122"/>
                  </a:moveTo>
                  <a:lnTo>
                    <a:pt x="28975" y="3372"/>
                  </a:lnTo>
                  <a:lnTo>
                    <a:pt x="30974" y="3872"/>
                  </a:lnTo>
                  <a:lnTo>
                    <a:pt x="32972" y="4496"/>
                  </a:lnTo>
                  <a:lnTo>
                    <a:pt x="34720" y="5245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7"/>
                  </a:lnTo>
                  <a:lnTo>
                    <a:pt x="41340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1" y="17609"/>
                  </a:lnTo>
                  <a:lnTo>
                    <a:pt x="46335" y="19857"/>
                  </a:lnTo>
                  <a:lnTo>
                    <a:pt x="46835" y="22355"/>
                  </a:lnTo>
                  <a:lnTo>
                    <a:pt x="47085" y="24978"/>
                  </a:lnTo>
                  <a:lnTo>
                    <a:pt x="46960" y="27226"/>
                  </a:lnTo>
                  <a:lnTo>
                    <a:pt x="46585" y="29474"/>
                  </a:lnTo>
                  <a:lnTo>
                    <a:pt x="46085" y="31597"/>
                  </a:lnTo>
                  <a:lnTo>
                    <a:pt x="45336" y="33595"/>
                  </a:lnTo>
                  <a:lnTo>
                    <a:pt x="44462" y="35469"/>
                  </a:lnTo>
                  <a:lnTo>
                    <a:pt x="43338" y="37342"/>
                  </a:lnTo>
                  <a:lnTo>
                    <a:pt x="42089" y="38966"/>
                  </a:lnTo>
                  <a:lnTo>
                    <a:pt x="40590" y="40589"/>
                  </a:lnTo>
                  <a:lnTo>
                    <a:pt x="39092" y="41963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5"/>
                  </a:lnTo>
                  <a:lnTo>
                    <a:pt x="31598" y="46084"/>
                  </a:lnTo>
                  <a:lnTo>
                    <a:pt x="29475" y="46584"/>
                  </a:lnTo>
                  <a:lnTo>
                    <a:pt x="27227" y="46958"/>
                  </a:lnTo>
                  <a:lnTo>
                    <a:pt x="24979" y="47083"/>
                  </a:lnTo>
                  <a:lnTo>
                    <a:pt x="22731" y="46958"/>
                  </a:lnTo>
                  <a:lnTo>
                    <a:pt x="20608" y="46584"/>
                  </a:lnTo>
                  <a:lnTo>
                    <a:pt x="18485" y="46084"/>
                  </a:lnTo>
                  <a:lnTo>
                    <a:pt x="16486" y="45335"/>
                  </a:lnTo>
                  <a:lnTo>
                    <a:pt x="14488" y="44336"/>
                  </a:lnTo>
                  <a:lnTo>
                    <a:pt x="12740" y="43337"/>
                  </a:lnTo>
                  <a:lnTo>
                    <a:pt x="10991" y="41963"/>
                  </a:lnTo>
                  <a:lnTo>
                    <a:pt x="9492" y="40589"/>
                  </a:lnTo>
                  <a:lnTo>
                    <a:pt x="7994" y="38966"/>
                  </a:lnTo>
                  <a:lnTo>
                    <a:pt x="6745" y="37342"/>
                  </a:lnTo>
                  <a:lnTo>
                    <a:pt x="5621" y="35469"/>
                  </a:lnTo>
                  <a:lnTo>
                    <a:pt x="4747" y="33595"/>
                  </a:lnTo>
                  <a:lnTo>
                    <a:pt x="3997" y="31597"/>
                  </a:lnTo>
                  <a:lnTo>
                    <a:pt x="3498" y="29474"/>
                  </a:lnTo>
                  <a:lnTo>
                    <a:pt x="3123" y="27226"/>
                  </a:lnTo>
                  <a:lnTo>
                    <a:pt x="2998" y="24978"/>
                  </a:lnTo>
                  <a:lnTo>
                    <a:pt x="3248" y="22355"/>
                  </a:lnTo>
                  <a:lnTo>
                    <a:pt x="3623" y="19857"/>
                  </a:lnTo>
                  <a:lnTo>
                    <a:pt x="4372" y="17609"/>
                  </a:lnTo>
                  <a:lnTo>
                    <a:pt x="5246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3" y="9991"/>
                  </a:lnTo>
                  <a:lnTo>
                    <a:pt x="10242" y="8617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5"/>
                  </a:lnTo>
                  <a:lnTo>
                    <a:pt x="17111" y="4496"/>
                  </a:lnTo>
                  <a:lnTo>
                    <a:pt x="19109" y="3872"/>
                  </a:lnTo>
                  <a:lnTo>
                    <a:pt x="20982" y="3372"/>
                  </a:lnTo>
                  <a:lnTo>
                    <a:pt x="22981" y="3122"/>
                  </a:lnTo>
                  <a:close/>
                  <a:moveTo>
                    <a:pt x="24979" y="0"/>
                  </a:moveTo>
                  <a:lnTo>
                    <a:pt x="22481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6" y="4246"/>
                  </a:lnTo>
                  <a:lnTo>
                    <a:pt x="9118" y="5745"/>
                  </a:lnTo>
                  <a:lnTo>
                    <a:pt x="7369" y="7369"/>
                  </a:lnTo>
                  <a:lnTo>
                    <a:pt x="5746" y="9117"/>
                  </a:lnTo>
                  <a:lnTo>
                    <a:pt x="4372" y="10990"/>
                  </a:lnTo>
                  <a:lnTo>
                    <a:pt x="3123" y="13113"/>
                  </a:lnTo>
                  <a:lnTo>
                    <a:pt x="1999" y="15237"/>
                  </a:lnTo>
                  <a:lnTo>
                    <a:pt x="1125" y="17609"/>
                  </a:lnTo>
                  <a:lnTo>
                    <a:pt x="500" y="19982"/>
                  </a:lnTo>
                  <a:lnTo>
                    <a:pt x="126" y="22480"/>
                  </a:lnTo>
                  <a:lnTo>
                    <a:pt x="1" y="24978"/>
                  </a:lnTo>
                  <a:lnTo>
                    <a:pt x="250" y="27975"/>
                  </a:lnTo>
                  <a:lnTo>
                    <a:pt x="875" y="30848"/>
                  </a:lnTo>
                  <a:lnTo>
                    <a:pt x="1499" y="33470"/>
                  </a:lnTo>
                  <a:lnTo>
                    <a:pt x="2499" y="35843"/>
                  </a:lnTo>
                  <a:lnTo>
                    <a:pt x="3623" y="38091"/>
                  </a:lnTo>
                  <a:lnTo>
                    <a:pt x="4996" y="40214"/>
                  </a:lnTo>
                  <a:lnTo>
                    <a:pt x="6495" y="41963"/>
                  </a:lnTo>
                  <a:lnTo>
                    <a:pt x="8244" y="43586"/>
                  </a:lnTo>
                  <a:lnTo>
                    <a:pt x="9992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2" y="48332"/>
                  </a:lnTo>
                  <a:lnTo>
                    <a:pt x="18235" y="48957"/>
                  </a:lnTo>
                  <a:lnTo>
                    <a:pt x="20483" y="49456"/>
                  </a:lnTo>
                  <a:lnTo>
                    <a:pt x="22731" y="49706"/>
                  </a:lnTo>
                  <a:lnTo>
                    <a:pt x="24979" y="49831"/>
                  </a:lnTo>
                  <a:lnTo>
                    <a:pt x="27352" y="49706"/>
                  </a:lnTo>
                  <a:lnTo>
                    <a:pt x="29600" y="49456"/>
                  </a:lnTo>
                  <a:lnTo>
                    <a:pt x="31848" y="48957"/>
                  </a:lnTo>
                  <a:lnTo>
                    <a:pt x="33971" y="48332"/>
                  </a:lnTo>
                  <a:lnTo>
                    <a:pt x="36094" y="47458"/>
                  </a:lnTo>
                  <a:lnTo>
                    <a:pt x="38092" y="46334"/>
                  </a:lnTo>
                  <a:lnTo>
                    <a:pt x="40091" y="45085"/>
                  </a:lnTo>
                  <a:lnTo>
                    <a:pt x="41839" y="43586"/>
                  </a:lnTo>
                  <a:lnTo>
                    <a:pt x="43463" y="41963"/>
                  </a:lnTo>
                  <a:lnTo>
                    <a:pt x="45086" y="40090"/>
                  </a:lnTo>
                  <a:lnTo>
                    <a:pt x="46335" y="38091"/>
                  </a:lnTo>
                  <a:lnTo>
                    <a:pt x="47584" y="35843"/>
                  </a:lnTo>
                  <a:lnTo>
                    <a:pt x="48458" y="33470"/>
                  </a:lnTo>
                  <a:lnTo>
                    <a:pt x="49208" y="30848"/>
                  </a:lnTo>
                  <a:lnTo>
                    <a:pt x="49707" y="27975"/>
                  </a:lnTo>
                  <a:lnTo>
                    <a:pt x="49957" y="24978"/>
                  </a:lnTo>
                  <a:lnTo>
                    <a:pt x="49832" y="22480"/>
                  </a:lnTo>
                  <a:lnTo>
                    <a:pt x="49457" y="19982"/>
                  </a:lnTo>
                  <a:lnTo>
                    <a:pt x="48833" y="17609"/>
                  </a:lnTo>
                  <a:lnTo>
                    <a:pt x="48084" y="15237"/>
                  </a:lnTo>
                  <a:lnTo>
                    <a:pt x="46960" y="13113"/>
                  </a:lnTo>
                  <a:lnTo>
                    <a:pt x="45711" y="10990"/>
                  </a:lnTo>
                  <a:lnTo>
                    <a:pt x="44337" y="9117"/>
                  </a:lnTo>
                  <a:lnTo>
                    <a:pt x="42713" y="7369"/>
                  </a:lnTo>
                  <a:lnTo>
                    <a:pt x="40965" y="5745"/>
                  </a:lnTo>
                  <a:lnTo>
                    <a:pt x="38967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2" y="125"/>
                  </a:lnTo>
                  <a:lnTo>
                    <a:pt x="249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6132950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9" y="0"/>
                  </a:moveTo>
                  <a:lnTo>
                    <a:pt x="24979" y="0"/>
                  </a:lnTo>
                  <a:lnTo>
                    <a:pt x="22481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6" y="4246"/>
                  </a:lnTo>
                  <a:lnTo>
                    <a:pt x="9118" y="5745"/>
                  </a:lnTo>
                  <a:lnTo>
                    <a:pt x="7369" y="7369"/>
                  </a:lnTo>
                  <a:lnTo>
                    <a:pt x="5746" y="9117"/>
                  </a:lnTo>
                  <a:lnTo>
                    <a:pt x="4372" y="10990"/>
                  </a:lnTo>
                  <a:lnTo>
                    <a:pt x="3123" y="13113"/>
                  </a:lnTo>
                  <a:lnTo>
                    <a:pt x="1999" y="15237"/>
                  </a:lnTo>
                  <a:lnTo>
                    <a:pt x="1125" y="17609"/>
                  </a:lnTo>
                  <a:lnTo>
                    <a:pt x="500" y="19982"/>
                  </a:lnTo>
                  <a:lnTo>
                    <a:pt x="126" y="22480"/>
                  </a:lnTo>
                  <a:lnTo>
                    <a:pt x="1" y="24978"/>
                  </a:lnTo>
                  <a:lnTo>
                    <a:pt x="1" y="24978"/>
                  </a:lnTo>
                  <a:lnTo>
                    <a:pt x="250" y="27975"/>
                  </a:lnTo>
                  <a:lnTo>
                    <a:pt x="875" y="30848"/>
                  </a:lnTo>
                  <a:lnTo>
                    <a:pt x="1499" y="33470"/>
                  </a:lnTo>
                  <a:lnTo>
                    <a:pt x="2499" y="35843"/>
                  </a:lnTo>
                  <a:lnTo>
                    <a:pt x="3623" y="38091"/>
                  </a:lnTo>
                  <a:lnTo>
                    <a:pt x="4996" y="40214"/>
                  </a:lnTo>
                  <a:lnTo>
                    <a:pt x="6495" y="41963"/>
                  </a:lnTo>
                  <a:lnTo>
                    <a:pt x="8244" y="43586"/>
                  </a:lnTo>
                  <a:lnTo>
                    <a:pt x="9992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2" y="48332"/>
                  </a:lnTo>
                  <a:lnTo>
                    <a:pt x="18235" y="48957"/>
                  </a:lnTo>
                  <a:lnTo>
                    <a:pt x="20483" y="49456"/>
                  </a:lnTo>
                  <a:lnTo>
                    <a:pt x="22731" y="49706"/>
                  </a:lnTo>
                  <a:lnTo>
                    <a:pt x="24979" y="49831"/>
                  </a:lnTo>
                  <a:lnTo>
                    <a:pt x="27352" y="49706"/>
                  </a:lnTo>
                  <a:lnTo>
                    <a:pt x="29600" y="49456"/>
                  </a:lnTo>
                  <a:lnTo>
                    <a:pt x="31848" y="48957"/>
                  </a:lnTo>
                  <a:lnTo>
                    <a:pt x="33971" y="48332"/>
                  </a:lnTo>
                  <a:lnTo>
                    <a:pt x="36094" y="47458"/>
                  </a:lnTo>
                  <a:lnTo>
                    <a:pt x="38092" y="46334"/>
                  </a:lnTo>
                  <a:lnTo>
                    <a:pt x="40091" y="45085"/>
                  </a:lnTo>
                  <a:lnTo>
                    <a:pt x="41839" y="43586"/>
                  </a:lnTo>
                  <a:lnTo>
                    <a:pt x="43463" y="41963"/>
                  </a:lnTo>
                  <a:lnTo>
                    <a:pt x="45086" y="40090"/>
                  </a:lnTo>
                  <a:lnTo>
                    <a:pt x="46335" y="38091"/>
                  </a:lnTo>
                  <a:lnTo>
                    <a:pt x="47584" y="35843"/>
                  </a:lnTo>
                  <a:lnTo>
                    <a:pt x="48458" y="33470"/>
                  </a:lnTo>
                  <a:lnTo>
                    <a:pt x="49208" y="30848"/>
                  </a:lnTo>
                  <a:lnTo>
                    <a:pt x="49707" y="27975"/>
                  </a:lnTo>
                  <a:lnTo>
                    <a:pt x="49957" y="24978"/>
                  </a:lnTo>
                  <a:lnTo>
                    <a:pt x="49957" y="24978"/>
                  </a:lnTo>
                  <a:lnTo>
                    <a:pt x="49832" y="22480"/>
                  </a:lnTo>
                  <a:lnTo>
                    <a:pt x="49457" y="19982"/>
                  </a:lnTo>
                  <a:lnTo>
                    <a:pt x="48833" y="17609"/>
                  </a:lnTo>
                  <a:lnTo>
                    <a:pt x="48084" y="15237"/>
                  </a:lnTo>
                  <a:lnTo>
                    <a:pt x="46960" y="13113"/>
                  </a:lnTo>
                  <a:lnTo>
                    <a:pt x="45711" y="10990"/>
                  </a:lnTo>
                  <a:lnTo>
                    <a:pt x="44337" y="9117"/>
                  </a:lnTo>
                  <a:lnTo>
                    <a:pt x="42713" y="7369"/>
                  </a:lnTo>
                  <a:lnTo>
                    <a:pt x="40965" y="5745"/>
                  </a:lnTo>
                  <a:lnTo>
                    <a:pt x="38967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2" y="125"/>
                  </a:lnTo>
                  <a:lnTo>
                    <a:pt x="24979" y="0"/>
                  </a:lnTo>
                  <a:lnTo>
                    <a:pt x="24979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620790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8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4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999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7" y="10366"/>
                  </a:lnTo>
                  <a:lnTo>
                    <a:pt x="4371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7" y="4122"/>
                  </a:lnTo>
                  <a:lnTo>
                    <a:pt x="10491" y="2998"/>
                  </a:lnTo>
                  <a:lnTo>
                    <a:pt x="12239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4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7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2" y="2123"/>
                  </a:lnTo>
                  <a:lnTo>
                    <a:pt x="33596" y="2998"/>
                  </a:lnTo>
                  <a:lnTo>
                    <a:pt x="35219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5" y="8493"/>
                  </a:lnTo>
                  <a:lnTo>
                    <a:pt x="40839" y="10366"/>
                  </a:lnTo>
                  <a:lnTo>
                    <a:pt x="41838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7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8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757400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6323425" y="2418800"/>
              <a:ext cx="764975" cy="836775"/>
            </a:xfrm>
            <a:custGeom>
              <a:avLst/>
              <a:gdLst/>
              <a:ahLst/>
              <a:cxnLst/>
              <a:rect l="l" t="t" r="r" b="b"/>
              <a:pathLst>
                <a:path w="30599" h="33471" extrusionOk="0">
                  <a:moveTo>
                    <a:pt x="11740" y="23480"/>
                  </a:moveTo>
                  <a:lnTo>
                    <a:pt x="8618" y="28226"/>
                  </a:lnTo>
                  <a:lnTo>
                    <a:pt x="5495" y="23480"/>
                  </a:lnTo>
                  <a:close/>
                  <a:moveTo>
                    <a:pt x="18359" y="2998"/>
                  </a:moveTo>
                  <a:lnTo>
                    <a:pt x="19233" y="3123"/>
                  </a:lnTo>
                  <a:lnTo>
                    <a:pt x="20232" y="3373"/>
                  </a:lnTo>
                  <a:lnTo>
                    <a:pt x="21107" y="3622"/>
                  </a:lnTo>
                  <a:lnTo>
                    <a:pt x="21981" y="3997"/>
                  </a:lnTo>
                  <a:lnTo>
                    <a:pt x="22730" y="4497"/>
                  </a:lnTo>
                  <a:lnTo>
                    <a:pt x="23604" y="4996"/>
                  </a:lnTo>
                  <a:lnTo>
                    <a:pt x="24354" y="5621"/>
                  </a:lnTo>
                  <a:lnTo>
                    <a:pt x="24978" y="6245"/>
                  </a:lnTo>
                  <a:lnTo>
                    <a:pt x="25603" y="6994"/>
                  </a:lnTo>
                  <a:lnTo>
                    <a:pt x="26227" y="7869"/>
                  </a:lnTo>
                  <a:lnTo>
                    <a:pt x="26727" y="8743"/>
                  </a:lnTo>
                  <a:lnTo>
                    <a:pt x="27101" y="9742"/>
                  </a:lnTo>
                  <a:lnTo>
                    <a:pt x="27351" y="10866"/>
                  </a:lnTo>
                  <a:lnTo>
                    <a:pt x="27601" y="11990"/>
                  </a:lnTo>
                  <a:lnTo>
                    <a:pt x="27726" y="13239"/>
                  </a:lnTo>
                  <a:lnTo>
                    <a:pt x="27726" y="29350"/>
                  </a:lnTo>
                  <a:lnTo>
                    <a:pt x="24728" y="29350"/>
                  </a:lnTo>
                  <a:lnTo>
                    <a:pt x="24728" y="13239"/>
                  </a:lnTo>
                  <a:lnTo>
                    <a:pt x="24728" y="12365"/>
                  </a:lnTo>
                  <a:lnTo>
                    <a:pt x="24479" y="11490"/>
                  </a:lnTo>
                  <a:lnTo>
                    <a:pt x="24354" y="10741"/>
                  </a:lnTo>
                  <a:lnTo>
                    <a:pt x="23979" y="9992"/>
                  </a:lnTo>
                  <a:lnTo>
                    <a:pt x="23729" y="9367"/>
                  </a:lnTo>
                  <a:lnTo>
                    <a:pt x="23230" y="8743"/>
                  </a:lnTo>
                  <a:lnTo>
                    <a:pt x="22355" y="7744"/>
                  </a:lnTo>
                  <a:lnTo>
                    <a:pt x="21231" y="6994"/>
                  </a:lnTo>
                  <a:lnTo>
                    <a:pt x="19983" y="6370"/>
                  </a:lnTo>
                  <a:lnTo>
                    <a:pt x="18734" y="5995"/>
                  </a:lnTo>
                  <a:lnTo>
                    <a:pt x="17360" y="5870"/>
                  </a:lnTo>
                  <a:lnTo>
                    <a:pt x="16111" y="5995"/>
                  </a:lnTo>
                  <a:lnTo>
                    <a:pt x="14737" y="6370"/>
                  </a:lnTo>
                  <a:lnTo>
                    <a:pt x="13613" y="6994"/>
                  </a:lnTo>
                  <a:lnTo>
                    <a:pt x="12489" y="7744"/>
                  </a:lnTo>
                  <a:lnTo>
                    <a:pt x="11490" y="8743"/>
                  </a:lnTo>
                  <a:lnTo>
                    <a:pt x="11115" y="9367"/>
                  </a:lnTo>
                  <a:lnTo>
                    <a:pt x="10741" y="9992"/>
                  </a:lnTo>
                  <a:lnTo>
                    <a:pt x="10491" y="10741"/>
                  </a:lnTo>
                  <a:lnTo>
                    <a:pt x="10241" y="11490"/>
                  </a:lnTo>
                  <a:lnTo>
                    <a:pt x="10116" y="12365"/>
                  </a:lnTo>
                  <a:lnTo>
                    <a:pt x="10116" y="13239"/>
                  </a:lnTo>
                  <a:lnTo>
                    <a:pt x="10116" y="20607"/>
                  </a:lnTo>
                  <a:lnTo>
                    <a:pt x="7119" y="20607"/>
                  </a:lnTo>
                  <a:lnTo>
                    <a:pt x="7119" y="13239"/>
                  </a:lnTo>
                  <a:lnTo>
                    <a:pt x="7244" y="11990"/>
                  </a:lnTo>
                  <a:lnTo>
                    <a:pt x="7493" y="10866"/>
                  </a:lnTo>
                  <a:lnTo>
                    <a:pt x="7743" y="9742"/>
                  </a:lnTo>
                  <a:lnTo>
                    <a:pt x="8118" y="8743"/>
                  </a:lnTo>
                  <a:lnTo>
                    <a:pt x="8618" y="7869"/>
                  </a:lnTo>
                  <a:lnTo>
                    <a:pt x="9242" y="6994"/>
                  </a:lnTo>
                  <a:lnTo>
                    <a:pt x="9866" y="6245"/>
                  </a:lnTo>
                  <a:lnTo>
                    <a:pt x="10491" y="5621"/>
                  </a:lnTo>
                  <a:lnTo>
                    <a:pt x="11240" y="4996"/>
                  </a:lnTo>
                  <a:lnTo>
                    <a:pt x="11990" y="4497"/>
                  </a:lnTo>
                  <a:lnTo>
                    <a:pt x="12864" y="3997"/>
                  </a:lnTo>
                  <a:lnTo>
                    <a:pt x="13738" y="3622"/>
                  </a:lnTo>
                  <a:lnTo>
                    <a:pt x="14612" y="3373"/>
                  </a:lnTo>
                  <a:lnTo>
                    <a:pt x="15487" y="3123"/>
                  </a:lnTo>
                  <a:lnTo>
                    <a:pt x="16486" y="2998"/>
                  </a:lnTo>
                  <a:close/>
                  <a:moveTo>
                    <a:pt x="17360" y="1"/>
                  </a:moveTo>
                  <a:lnTo>
                    <a:pt x="16111" y="125"/>
                  </a:lnTo>
                  <a:lnTo>
                    <a:pt x="14737" y="250"/>
                  </a:lnTo>
                  <a:lnTo>
                    <a:pt x="13488" y="625"/>
                  </a:lnTo>
                  <a:lnTo>
                    <a:pt x="12239" y="1000"/>
                  </a:lnTo>
                  <a:lnTo>
                    <a:pt x="11115" y="1624"/>
                  </a:lnTo>
                  <a:lnTo>
                    <a:pt x="9991" y="2249"/>
                  </a:lnTo>
                  <a:lnTo>
                    <a:pt x="8992" y="2998"/>
                  </a:lnTo>
                  <a:lnTo>
                    <a:pt x="8118" y="3872"/>
                  </a:lnTo>
                  <a:lnTo>
                    <a:pt x="7244" y="4871"/>
                  </a:lnTo>
                  <a:lnTo>
                    <a:pt x="6494" y="5870"/>
                  </a:lnTo>
                  <a:lnTo>
                    <a:pt x="5745" y="6994"/>
                  </a:lnTo>
                  <a:lnTo>
                    <a:pt x="5245" y="8118"/>
                  </a:lnTo>
                  <a:lnTo>
                    <a:pt x="4746" y="9367"/>
                  </a:lnTo>
                  <a:lnTo>
                    <a:pt x="4496" y="10616"/>
                  </a:lnTo>
                  <a:lnTo>
                    <a:pt x="4246" y="11865"/>
                  </a:lnTo>
                  <a:lnTo>
                    <a:pt x="4246" y="13239"/>
                  </a:lnTo>
                  <a:lnTo>
                    <a:pt x="4246" y="20607"/>
                  </a:lnTo>
                  <a:lnTo>
                    <a:pt x="0" y="20607"/>
                  </a:lnTo>
                  <a:lnTo>
                    <a:pt x="8618" y="33471"/>
                  </a:lnTo>
                  <a:lnTo>
                    <a:pt x="17235" y="20607"/>
                  </a:lnTo>
                  <a:lnTo>
                    <a:pt x="12989" y="20607"/>
                  </a:lnTo>
                  <a:lnTo>
                    <a:pt x="12989" y="13239"/>
                  </a:lnTo>
                  <a:lnTo>
                    <a:pt x="13114" y="12240"/>
                  </a:lnTo>
                  <a:lnTo>
                    <a:pt x="13488" y="11365"/>
                  </a:lnTo>
                  <a:lnTo>
                    <a:pt x="13863" y="10616"/>
                  </a:lnTo>
                  <a:lnTo>
                    <a:pt x="14487" y="9992"/>
                  </a:lnTo>
                  <a:lnTo>
                    <a:pt x="15112" y="9492"/>
                  </a:lnTo>
                  <a:lnTo>
                    <a:pt x="15861" y="9117"/>
                  </a:lnTo>
                  <a:lnTo>
                    <a:pt x="16611" y="8868"/>
                  </a:lnTo>
                  <a:lnTo>
                    <a:pt x="18234" y="8868"/>
                  </a:lnTo>
                  <a:lnTo>
                    <a:pt x="18983" y="9117"/>
                  </a:lnTo>
                  <a:lnTo>
                    <a:pt x="19733" y="9492"/>
                  </a:lnTo>
                  <a:lnTo>
                    <a:pt x="20357" y="9992"/>
                  </a:lnTo>
                  <a:lnTo>
                    <a:pt x="20982" y="10616"/>
                  </a:lnTo>
                  <a:lnTo>
                    <a:pt x="21356" y="11365"/>
                  </a:lnTo>
                  <a:lnTo>
                    <a:pt x="21731" y="12240"/>
                  </a:lnTo>
                  <a:lnTo>
                    <a:pt x="21856" y="13239"/>
                  </a:lnTo>
                  <a:lnTo>
                    <a:pt x="21856" y="32347"/>
                  </a:lnTo>
                  <a:lnTo>
                    <a:pt x="30598" y="32347"/>
                  </a:lnTo>
                  <a:lnTo>
                    <a:pt x="30598" y="13239"/>
                  </a:lnTo>
                  <a:lnTo>
                    <a:pt x="30598" y="11865"/>
                  </a:lnTo>
                  <a:lnTo>
                    <a:pt x="30349" y="10616"/>
                  </a:lnTo>
                  <a:lnTo>
                    <a:pt x="30099" y="9367"/>
                  </a:lnTo>
                  <a:lnTo>
                    <a:pt x="29599" y="8118"/>
                  </a:lnTo>
                  <a:lnTo>
                    <a:pt x="29100" y="6994"/>
                  </a:lnTo>
                  <a:lnTo>
                    <a:pt x="28350" y="5870"/>
                  </a:lnTo>
                  <a:lnTo>
                    <a:pt x="27601" y="4871"/>
                  </a:lnTo>
                  <a:lnTo>
                    <a:pt x="26727" y="3872"/>
                  </a:lnTo>
                  <a:lnTo>
                    <a:pt x="25852" y="2998"/>
                  </a:lnTo>
                  <a:lnTo>
                    <a:pt x="24853" y="2249"/>
                  </a:lnTo>
                  <a:lnTo>
                    <a:pt x="23729" y="1624"/>
                  </a:lnTo>
                  <a:lnTo>
                    <a:pt x="22605" y="1000"/>
                  </a:lnTo>
                  <a:lnTo>
                    <a:pt x="21356" y="625"/>
                  </a:lnTo>
                  <a:lnTo>
                    <a:pt x="20107" y="250"/>
                  </a:lnTo>
                  <a:lnTo>
                    <a:pt x="18734" y="125"/>
                  </a:lnTo>
                  <a:lnTo>
                    <a:pt x="17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323425" y="2418800"/>
              <a:ext cx="764975" cy="836775"/>
            </a:xfrm>
            <a:custGeom>
              <a:avLst/>
              <a:gdLst/>
              <a:ahLst/>
              <a:cxnLst/>
              <a:rect l="l" t="t" r="r" b="b"/>
              <a:pathLst>
                <a:path w="30599" h="33471" fill="none" extrusionOk="0">
                  <a:moveTo>
                    <a:pt x="17360" y="1"/>
                  </a:moveTo>
                  <a:lnTo>
                    <a:pt x="17360" y="1"/>
                  </a:lnTo>
                  <a:lnTo>
                    <a:pt x="16111" y="125"/>
                  </a:lnTo>
                  <a:lnTo>
                    <a:pt x="14737" y="250"/>
                  </a:lnTo>
                  <a:lnTo>
                    <a:pt x="13488" y="625"/>
                  </a:lnTo>
                  <a:lnTo>
                    <a:pt x="12239" y="1000"/>
                  </a:lnTo>
                  <a:lnTo>
                    <a:pt x="11115" y="1624"/>
                  </a:lnTo>
                  <a:lnTo>
                    <a:pt x="9991" y="2249"/>
                  </a:lnTo>
                  <a:lnTo>
                    <a:pt x="8992" y="2998"/>
                  </a:lnTo>
                  <a:lnTo>
                    <a:pt x="8118" y="3872"/>
                  </a:lnTo>
                  <a:lnTo>
                    <a:pt x="7244" y="4871"/>
                  </a:lnTo>
                  <a:lnTo>
                    <a:pt x="6494" y="5870"/>
                  </a:lnTo>
                  <a:lnTo>
                    <a:pt x="5745" y="6994"/>
                  </a:lnTo>
                  <a:lnTo>
                    <a:pt x="5245" y="8118"/>
                  </a:lnTo>
                  <a:lnTo>
                    <a:pt x="4746" y="9367"/>
                  </a:lnTo>
                  <a:lnTo>
                    <a:pt x="4496" y="10616"/>
                  </a:lnTo>
                  <a:lnTo>
                    <a:pt x="4246" y="11865"/>
                  </a:lnTo>
                  <a:lnTo>
                    <a:pt x="4246" y="13239"/>
                  </a:lnTo>
                  <a:lnTo>
                    <a:pt x="4246" y="20607"/>
                  </a:lnTo>
                  <a:lnTo>
                    <a:pt x="0" y="20607"/>
                  </a:lnTo>
                  <a:lnTo>
                    <a:pt x="8618" y="33471"/>
                  </a:lnTo>
                  <a:lnTo>
                    <a:pt x="17235" y="20607"/>
                  </a:lnTo>
                  <a:lnTo>
                    <a:pt x="12989" y="20607"/>
                  </a:lnTo>
                  <a:lnTo>
                    <a:pt x="12989" y="13239"/>
                  </a:lnTo>
                  <a:lnTo>
                    <a:pt x="12989" y="13239"/>
                  </a:lnTo>
                  <a:lnTo>
                    <a:pt x="13114" y="12240"/>
                  </a:lnTo>
                  <a:lnTo>
                    <a:pt x="13488" y="11365"/>
                  </a:lnTo>
                  <a:lnTo>
                    <a:pt x="13863" y="10616"/>
                  </a:lnTo>
                  <a:lnTo>
                    <a:pt x="14487" y="9992"/>
                  </a:lnTo>
                  <a:lnTo>
                    <a:pt x="15112" y="9492"/>
                  </a:lnTo>
                  <a:lnTo>
                    <a:pt x="15861" y="9117"/>
                  </a:lnTo>
                  <a:lnTo>
                    <a:pt x="16611" y="8868"/>
                  </a:lnTo>
                  <a:lnTo>
                    <a:pt x="17360" y="8868"/>
                  </a:lnTo>
                  <a:lnTo>
                    <a:pt x="18234" y="8868"/>
                  </a:lnTo>
                  <a:lnTo>
                    <a:pt x="18983" y="9117"/>
                  </a:lnTo>
                  <a:lnTo>
                    <a:pt x="19733" y="9492"/>
                  </a:lnTo>
                  <a:lnTo>
                    <a:pt x="20357" y="9992"/>
                  </a:lnTo>
                  <a:lnTo>
                    <a:pt x="20982" y="10616"/>
                  </a:lnTo>
                  <a:lnTo>
                    <a:pt x="21356" y="11365"/>
                  </a:lnTo>
                  <a:lnTo>
                    <a:pt x="21731" y="12240"/>
                  </a:lnTo>
                  <a:lnTo>
                    <a:pt x="21856" y="13239"/>
                  </a:lnTo>
                  <a:lnTo>
                    <a:pt x="21856" y="32347"/>
                  </a:lnTo>
                  <a:lnTo>
                    <a:pt x="30598" y="32347"/>
                  </a:lnTo>
                  <a:lnTo>
                    <a:pt x="30598" y="13239"/>
                  </a:lnTo>
                  <a:lnTo>
                    <a:pt x="30598" y="13239"/>
                  </a:lnTo>
                  <a:lnTo>
                    <a:pt x="30598" y="11865"/>
                  </a:lnTo>
                  <a:lnTo>
                    <a:pt x="30349" y="10616"/>
                  </a:lnTo>
                  <a:lnTo>
                    <a:pt x="30099" y="9367"/>
                  </a:lnTo>
                  <a:lnTo>
                    <a:pt x="29599" y="8118"/>
                  </a:lnTo>
                  <a:lnTo>
                    <a:pt x="29100" y="6994"/>
                  </a:lnTo>
                  <a:lnTo>
                    <a:pt x="28350" y="5870"/>
                  </a:lnTo>
                  <a:lnTo>
                    <a:pt x="27601" y="4871"/>
                  </a:lnTo>
                  <a:lnTo>
                    <a:pt x="26727" y="3872"/>
                  </a:lnTo>
                  <a:lnTo>
                    <a:pt x="25852" y="2998"/>
                  </a:lnTo>
                  <a:lnTo>
                    <a:pt x="24853" y="2249"/>
                  </a:lnTo>
                  <a:lnTo>
                    <a:pt x="23729" y="1624"/>
                  </a:lnTo>
                  <a:lnTo>
                    <a:pt x="22605" y="1000"/>
                  </a:lnTo>
                  <a:lnTo>
                    <a:pt x="21356" y="625"/>
                  </a:lnTo>
                  <a:lnTo>
                    <a:pt x="20107" y="250"/>
                  </a:lnTo>
                  <a:lnTo>
                    <a:pt x="18734" y="125"/>
                  </a:lnTo>
                  <a:lnTo>
                    <a:pt x="17360" y="1"/>
                  </a:lnTo>
                  <a:lnTo>
                    <a:pt x="1736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60800" y="3005775"/>
              <a:ext cx="156125" cy="118675"/>
            </a:xfrm>
            <a:custGeom>
              <a:avLst/>
              <a:gdLst/>
              <a:ahLst/>
              <a:cxnLst/>
              <a:rect l="l" t="t" r="r" b="b"/>
              <a:pathLst>
                <a:path w="6245" h="4747" fill="none" extrusionOk="0">
                  <a:moveTo>
                    <a:pt x="3123" y="4747"/>
                  </a:moveTo>
                  <a:lnTo>
                    <a:pt x="0" y="1"/>
                  </a:lnTo>
                  <a:lnTo>
                    <a:pt x="6245" y="1"/>
                  </a:lnTo>
                  <a:lnTo>
                    <a:pt x="3123" y="474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501375" y="2493725"/>
              <a:ext cx="515200" cy="658825"/>
            </a:xfrm>
            <a:custGeom>
              <a:avLst/>
              <a:gdLst/>
              <a:ahLst/>
              <a:cxnLst/>
              <a:rect l="l" t="t" r="r" b="b"/>
              <a:pathLst>
                <a:path w="20608" h="26353" fill="none" extrusionOk="0">
                  <a:moveTo>
                    <a:pt x="20608" y="26353"/>
                  </a:moveTo>
                  <a:lnTo>
                    <a:pt x="17610" y="26353"/>
                  </a:lnTo>
                  <a:lnTo>
                    <a:pt x="17610" y="10242"/>
                  </a:lnTo>
                  <a:lnTo>
                    <a:pt x="17610" y="10242"/>
                  </a:lnTo>
                  <a:lnTo>
                    <a:pt x="17610" y="9368"/>
                  </a:lnTo>
                  <a:lnTo>
                    <a:pt x="17361" y="8493"/>
                  </a:lnTo>
                  <a:lnTo>
                    <a:pt x="17236" y="7744"/>
                  </a:lnTo>
                  <a:lnTo>
                    <a:pt x="16861" y="6995"/>
                  </a:lnTo>
                  <a:lnTo>
                    <a:pt x="16611" y="6370"/>
                  </a:lnTo>
                  <a:lnTo>
                    <a:pt x="16112" y="5746"/>
                  </a:lnTo>
                  <a:lnTo>
                    <a:pt x="15237" y="4747"/>
                  </a:lnTo>
                  <a:lnTo>
                    <a:pt x="14113" y="3997"/>
                  </a:lnTo>
                  <a:lnTo>
                    <a:pt x="12865" y="3373"/>
                  </a:lnTo>
                  <a:lnTo>
                    <a:pt x="11616" y="2998"/>
                  </a:lnTo>
                  <a:lnTo>
                    <a:pt x="10242" y="2873"/>
                  </a:lnTo>
                  <a:lnTo>
                    <a:pt x="8993" y="2998"/>
                  </a:lnTo>
                  <a:lnTo>
                    <a:pt x="7619" y="3373"/>
                  </a:lnTo>
                  <a:lnTo>
                    <a:pt x="6495" y="3997"/>
                  </a:lnTo>
                  <a:lnTo>
                    <a:pt x="5371" y="4747"/>
                  </a:lnTo>
                  <a:lnTo>
                    <a:pt x="4372" y="5746"/>
                  </a:lnTo>
                  <a:lnTo>
                    <a:pt x="3997" y="6370"/>
                  </a:lnTo>
                  <a:lnTo>
                    <a:pt x="3623" y="6995"/>
                  </a:lnTo>
                  <a:lnTo>
                    <a:pt x="3373" y="7744"/>
                  </a:lnTo>
                  <a:lnTo>
                    <a:pt x="3123" y="8493"/>
                  </a:lnTo>
                  <a:lnTo>
                    <a:pt x="2998" y="9368"/>
                  </a:lnTo>
                  <a:lnTo>
                    <a:pt x="2998" y="10242"/>
                  </a:lnTo>
                  <a:lnTo>
                    <a:pt x="2998" y="17610"/>
                  </a:lnTo>
                  <a:lnTo>
                    <a:pt x="1" y="17610"/>
                  </a:lnTo>
                  <a:lnTo>
                    <a:pt x="1" y="10242"/>
                  </a:lnTo>
                  <a:lnTo>
                    <a:pt x="1" y="10242"/>
                  </a:lnTo>
                  <a:lnTo>
                    <a:pt x="126" y="8993"/>
                  </a:lnTo>
                  <a:lnTo>
                    <a:pt x="375" y="7869"/>
                  </a:lnTo>
                  <a:lnTo>
                    <a:pt x="625" y="6745"/>
                  </a:lnTo>
                  <a:lnTo>
                    <a:pt x="1000" y="5746"/>
                  </a:lnTo>
                  <a:lnTo>
                    <a:pt x="1500" y="4872"/>
                  </a:lnTo>
                  <a:lnTo>
                    <a:pt x="2124" y="3997"/>
                  </a:lnTo>
                  <a:lnTo>
                    <a:pt x="2748" y="3248"/>
                  </a:lnTo>
                  <a:lnTo>
                    <a:pt x="3373" y="2624"/>
                  </a:lnTo>
                  <a:lnTo>
                    <a:pt x="4122" y="1999"/>
                  </a:lnTo>
                  <a:lnTo>
                    <a:pt x="4872" y="1500"/>
                  </a:lnTo>
                  <a:lnTo>
                    <a:pt x="5746" y="1000"/>
                  </a:lnTo>
                  <a:lnTo>
                    <a:pt x="6620" y="625"/>
                  </a:lnTo>
                  <a:lnTo>
                    <a:pt x="7494" y="376"/>
                  </a:lnTo>
                  <a:lnTo>
                    <a:pt x="8369" y="126"/>
                  </a:lnTo>
                  <a:lnTo>
                    <a:pt x="9368" y="1"/>
                  </a:lnTo>
                  <a:lnTo>
                    <a:pt x="10242" y="1"/>
                  </a:lnTo>
                  <a:lnTo>
                    <a:pt x="11241" y="1"/>
                  </a:lnTo>
                  <a:lnTo>
                    <a:pt x="12115" y="126"/>
                  </a:lnTo>
                  <a:lnTo>
                    <a:pt x="13114" y="376"/>
                  </a:lnTo>
                  <a:lnTo>
                    <a:pt x="13989" y="625"/>
                  </a:lnTo>
                  <a:lnTo>
                    <a:pt x="14863" y="1000"/>
                  </a:lnTo>
                  <a:lnTo>
                    <a:pt x="15612" y="1500"/>
                  </a:lnTo>
                  <a:lnTo>
                    <a:pt x="16486" y="1999"/>
                  </a:lnTo>
                  <a:lnTo>
                    <a:pt x="17236" y="2624"/>
                  </a:lnTo>
                  <a:lnTo>
                    <a:pt x="17860" y="3248"/>
                  </a:lnTo>
                  <a:lnTo>
                    <a:pt x="18485" y="3997"/>
                  </a:lnTo>
                  <a:lnTo>
                    <a:pt x="19109" y="4872"/>
                  </a:lnTo>
                  <a:lnTo>
                    <a:pt x="19609" y="5746"/>
                  </a:lnTo>
                  <a:lnTo>
                    <a:pt x="19983" y="6745"/>
                  </a:lnTo>
                  <a:lnTo>
                    <a:pt x="20233" y="7869"/>
                  </a:lnTo>
                  <a:lnTo>
                    <a:pt x="20483" y="8993"/>
                  </a:lnTo>
                  <a:lnTo>
                    <a:pt x="20608" y="10242"/>
                  </a:lnTo>
                  <a:lnTo>
                    <a:pt x="20608" y="2635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016550" y="3152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" name="Google Shape;29;p4"/>
          <p:cNvSpPr/>
          <p:nvPr/>
        </p:nvSpPr>
        <p:spPr>
          <a:xfrm rot="5400000">
            <a:off x="-2265141" y="-25193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11269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-2229216" y="517480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23"/>
          <p:cNvSpPr/>
          <p:nvPr/>
        </p:nvSpPr>
        <p:spPr>
          <a:xfrm rot="-5400000">
            <a:off x="10185625" y="5174793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73412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 rot="10800000" flipH="1">
            <a:off x="-2328067" y="-2183773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41308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title" idx="2"/>
          </p:nvPr>
        </p:nvSpPr>
        <p:spPr>
          <a:xfrm>
            <a:off x="6146484" y="173846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subTitle" idx="1"/>
          </p:nvPr>
        </p:nvSpPr>
        <p:spPr>
          <a:xfrm>
            <a:off x="6146484" y="245916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title" idx="3"/>
          </p:nvPr>
        </p:nvSpPr>
        <p:spPr>
          <a:xfrm>
            <a:off x="6146484" y="319911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4"/>
          </p:nvPr>
        </p:nvSpPr>
        <p:spPr>
          <a:xfrm>
            <a:off x="6146484" y="3919851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title" idx="5"/>
          </p:nvPr>
        </p:nvSpPr>
        <p:spPr>
          <a:xfrm>
            <a:off x="6146484" y="465976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6"/>
          </p:nvPr>
        </p:nvSpPr>
        <p:spPr>
          <a:xfrm>
            <a:off x="6146484" y="536336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rot="-2700000">
            <a:off x="-3822286" y="35301"/>
            <a:ext cx="3068844" cy="9055492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31897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noFill/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>
            <a:spLocks noGrp="1"/>
          </p:cNvSpPr>
          <p:nvPr>
            <p:ph type="title"/>
          </p:nvPr>
        </p:nvSpPr>
        <p:spPr>
          <a:xfrm>
            <a:off x="717267" y="1942628"/>
            <a:ext cx="47612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799" lvl="0" algn="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3" name="Google Shape;283;p26"/>
          <p:cNvSpPr txBox="1">
            <a:spLocks noGrp="1"/>
          </p:cNvSpPr>
          <p:nvPr>
            <p:ph type="subTitle" idx="1"/>
          </p:nvPr>
        </p:nvSpPr>
        <p:spPr>
          <a:xfrm>
            <a:off x="1291933" y="3846767"/>
            <a:ext cx="4186800" cy="14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7576467" y="-1500"/>
            <a:ext cx="4615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26"/>
          <p:cNvSpPr/>
          <p:nvPr/>
        </p:nvSpPr>
        <p:spPr>
          <a:xfrm rot="10800000">
            <a:off x="3162176" y="-280084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26"/>
          <p:cNvSpPr/>
          <p:nvPr/>
        </p:nvSpPr>
        <p:spPr>
          <a:xfrm>
            <a:off x="-2328067" y="517480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14437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body" idx="1"/>
          </p:nvPr>
        </p:nvSpPr>
        <p:spPr>
          <a:xfrm>
            <a:off x="1061600" y="2251800"/>
            <a:ext cx="5154400" cy="3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0" name="Google Shape;290;p27"/>
          <p:cNvSpPr/>
          <p:nvPr/>
        </p:nvSpPr>
        <p:spPr>
          <a:xfrm>
            <a:off x="-73267" y="6110900"/>
            <a:ext cx="12369600" cy="7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27"/>
          <p:cNvSpPr/>
          <p:nvPr/>
        </p:nvSpPr>
        <p:spPr>
          <a:xfrm rot="10800000">
            <a:off x="10134476" y="-2154507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62155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9"/>
          <p:cNvGrpSpPr/>
          <p:nvPr/>
        </p:nvGrpSpPr>
        <p:grpSpPr>
          <a:xfrm>
            <a:off x="4637485" y="-1437951"/>
            <a:ext cx="2917156" cy="2909964"/>
            <a:chOff x="238125" y="2234600"/>
            <a:chExt cx="1248925" cy="1245775"/>
          </a:xfrm>
        </p:grpSpPr>
        <p:sp>
          <p:nvSpPr>
            <p:cNvPr id="325" name="Google Shape;325;p29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1305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862575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extrusionOk="0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722075" y="2896500"/>
              <a:ext cx="284150" cy="109300"/>
            </a:xfrm>
            <a:custGeom>
              <a:avLst/>
              <a:gdLst/>
              <a:ahLst/>
              <a:cxnLst/>
              <a:rect l="l" t="t" r="r" b="b"/>
              <a:pathLst>
                <a:path w="11366" h="4372" fill="none" extrusionOk="0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459800" y="2456275"/>
              <a:ext cx="808675" cy="549525"/>
            </a:xfrm>
            <a:custGeom>
              <a:avLst/>
              <a:gdLst/>
              <a:ahLst/>
              <a:cxnLst/>
              <a:rect l="l" t="t" r="r" b="b"/>
              <a:pathLst>
                <a:path w="32347" h="21981" fill="none" extrusionOk="0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1081125" y="300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44000" y="3190000"/>
              <a:ext cx="402800" cy="74950"/>
            </a:xfrm>
            <a:custGeom>
              <a:avLst/>
              <a:gdLst/>
              <a:ahLst/>
              <a:cxnLst/>
              <a:rect l="l" t="t" r="r" b="b"/>
              <a:pathLst>
                <a:path w="16112" h="2998" extrusionOk="0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5" name="Google Shape;335;p29"/>
          <p:cNvSpPr/>
          <p:nvPr/>
        </p:nvSpPr>
        <p:spPr>
          <a:xfrm rot="10800000">
            <a:off x="-1817667" y="1935808"/>
            <a:ext cx="4235600" cy="4235600"/>
          </a:xfrm>
          <a:prstGeom prst="blockArc">
            <a:avLst>
              <a:gd name="adj1" fmla="val 7833780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29"/>
          <p:cNvSpPr/>
          <p:nvPr/>
        </p:nvSpPr>
        <p:spPr>
          <a:xfrm rot="-5400000">
            <a:off x="10122733" y="1782400"/>
            <a:ext cx="4235600" cy="4235600"/>
          </a:xfrm>
          <a:prstGeom prst="blockArc">
            <a:avLst>
              <a:gd name="adj1" fmla="val 13275520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458949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/>
          <p:nvPr/>
        </p:nvSpPr>
        <p:spPr>
          <a:xfrm>
            <a:off x="7199900" y="-10067"/>
            <a:ext cx="49924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9" name="Google Shape;339;p30"/>
          <p:cNvGrpSpPr/>
          <p:nvPr/>
        </p:nvGrpSpPr>
        <p:grpSpPr>
          <a:xfrm>
            <a:off x="6104518" y="2889149"/>
            <a:ext cx="2917156" cy="2909964"/>
            <a:chOff x="238125" y="2234600"/>
            <a:chExt cx="1248925" cy="1245775"/>
          </a:xfrm>
        </p:grpSpPr>
        <p:sp>
          <p:nvSpPr>
            <p:cNvPr id="340" name="Google Shape;340;p30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31305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862575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extrusionOk="0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722075" y="2896500"/>
              <a:ext cx="284150" cy="109300"/>
            </a:xfrm>
            <a:custGeom>
              <a:avLst/>
              <a:gdLst/>
              <a:ahLst/>
              <a:cxnLst/>
              <a:rect l="l" t="t" r="r" b="b"/>
              <a:pathLst>
                <a:path w="11366" h="4372" fill="none" extrusionOk="0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459800" y="2456275"/>
              <a:ext cx="808675" cy="549525"/>
            </a:xfrm>
            <a:custGeom>
              <a:avLst/>
              <a:gdLst/>
              <a:ahLst/>
              <a:cxnLst/>
              <a:rect l="l" t="t" r="r" b="b"/>
              <a:pathLst>
                <a:path w="32347" h="21981" fill="none" extrusionOk="0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081125" y="300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644000" y="3190000"/>
              <a:ext cx="402800" cy="74950"/>
            </a:xfrm>
            <a:custGeom>
              <a:avLst/>
              <a:gdLst/>
              <a:ahLst/>
              <a:cxnLst/>
              <a:rect l="l" t="t" r="r" b="b"/>
              <a:pathLst>
                <a:path w="16112" h="2998" extrusionOk="0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0" name="Google Shape;350;p30"/>
          <p:cNvSpPr/>
          <p:nvPr/>
        </p:nvSpPr>
        <p:spPr>
          <a:xfrm rot="10800000">
            <a:off x="6310900" y="-25532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30"/>
          <p:cNvSpPr/>
          <p:nvPr/>
        </p:nvSpPr>
        <p:spPr>
          <a:xfrm>
            <a:off x="9787400" y="51005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2" name="Google Shape;352;p30"/>
          <p:cNvGrpSpPr/>
          <p:nvPr/>
        </p:nvGrpSpPr>
        <p:grpSpPr>
          <a:xfrm>
            <a:off x="9932785" y="1126048"/>
            <a:ext cx="2917156" cy="2909856"/>
            <a:chOff x="4222125" y="2272050"/>
            <a:chExt cx="1248925" cy="1245800"/>
          </a:xfrm>
        </p:grpSpPr>
        <p:sp>
          <p:nvSpPr>
            <p:cNvPr id="353" name="Google Shape;353;p30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66952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42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2"/>
          </p:nvPr>
        </p:nvSpPr>
        <p:spPr>
          <a:xfrm>
            <a:off x="1610633" y="3716317"/>
            <a:ext cx="39612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667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6599000" y="3716317"/>
            <a:ext cx="39616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667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6599004" y="4576033"/>
            <a:ext cx="3961600" cy="1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1610900" y="4576033"/>
            <a:ext cx="3961200" cy="1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rot="5400000">
            <a:off x="-2265141" y="-13763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>
            <a:off x="9242733" y="54005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4971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-2328067" y="517480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6"/>
          <p:cNvSpPr/>
          <p:nvPr/>
        </p:nvSpPr>
        <p:spPr>
          <a:xfrm rot="10800000">
            <a:off x="10511709" y="-2183773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9037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 rot="5400000">
            <a:off x="10059333" y="1545500"/>
            <a:ext cx="3990800" cy="399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2568800" y="1966500"/>
            <a:ext cx="7054400" cy="31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1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grpSp>
        <p:nvGrpSpPr>
          <p:cNvPr id="61" name="Google Shape;61;p8"/>
          <p:cNvGrpSpPr/>
          <p:nvPr/>
        </p:nvGrpSpPr>
        <p:grpSpPr>
          <a:xfrm rot="5400000">
            <a:off x="10578460" y="2068282"/>
            <a:ext cx="2952625" cy="2945237"/>
            <a:chOff x="4222125" y="2272050"/>
            <a:chExt cx="1248925" cy="1245800"/>
          </a:xfrm>
        </p:grpSpPr>
        <p:sp>
          <p:nvSpPr>
            <p:cNvPr id="62" name="Google Shape;62;p8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" name="Google Shape;74;p8"/>
          <p:cNvSpPr/>
          <p:nvPr/>
        </p:nvSpPr>
        <p:spPr>
          <a:xfrm rot="-5400000">
            <a:off x="-2005100" y="1545500"/>
            <a:ext cx="3990800" cy="399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" name="Google Shape;75;p8"/>
          <p:cNvGrpSpPr/>
          <p:nvPr/>
        </p:nvGrpSpPr>
        <p:grpSpPr>
          <a:xfrm rot="-5400000">
            <a:off x="-1486050" y="2068282"/>
            <a:ext cx="2952625" cy="2945237"/>
            <a:chOff x="4222125" y="2272050"/>
            <a:chExt cx="1248925" cy="1245800"/>
          </a:xfrm>
        </p:grpSpPr>
        <p:sp>
          <p:nvSpPr>
            <p:cNvPr id="76" name="Google Shape;76;p8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8262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/>
        </p:nvSpPr>
        <p:spPr>
          <a:xfrm>
            <a:off x="0" y="0"/>
            <a:ext cx="22548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3081767" y="3614833"/>
            <a:ext cx="6340800" cy="13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ubTitle" idx="1"/>
          </p:nvPr>
        </p:nvSpPr>
        <p:spPr>
          <a:xfrm>
            <a:off x="3081767" y="5133833"/>
            <a:ext cx="47468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92" name="Google Shape;92;p9"/>
          <p:cNvGrpSpPr/>
          <p:nvPr/>
        </p:nvGrpSpPr>
        <p:grpSpPr>
          <a:xfrm>
            <a:off x="-1249715" y="2719182"/>
            <a:ext cx="2917156" cy="2909964"/>
            <a:chOff x="238125" y="2234600"/>
            <a:chExt cx="1248925" cy="1245775"/>
          </a:xfrm>
        </p:grpSpPr>
        <p:sp>
          <p:nvSpPr>
            <p:cNvPr id="93" name="Google Shape;93;p9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31305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862575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extrusionOk="0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22075" y="2896500"/>
              <a:ext cx="284150" cy="109300"/>
            </a:xfrm>
            <a:custGeom>
              <a:avLst/>
              <a:gdLst/>
              <a:ahLst/>
              <a:cxnLst/>
              <a:rect l="l" t="t" r="r" b="b"/>
              <a:pathLst>
                <a:path w="11366" h="4372" fill="none" extrusionOk="0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459800" y="2456275"/>
              <a:ext cx="808675" cy="549525"/>
            </a:xfrm>
            <a:custGeom>
              <a:avLst/>
              <a:gdLst/>
              <a:ahLst/>
              <a:cxnLst/>
              <a:rect l="l" t="t" r="r" b="b"/>
              <a:pathLst>
                <a:path w="32347" h="21981" fill="none" extrusionOk="0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1125" y="300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644000" y="3190000"/>
              <a:ext cx="402800" cy="74950"/>
            </a:xfrm>
            <a:custGeom>
              <a:avLst/>
              <a:gdLst/>
              <a:ahLst/>
              <a:cxnLst/>
              <a:rect l="l" t="t" r="r" b="b"/>
              <a:pathLst>
                <a:path w="16112" h="2998" extrusionOk="0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9"/>
          <p:cNvSpPr/>
          <p:nvPr/>
        </p:nvSpPr>
        <p:spPr>
          <a:xfrm>
            <a:off x="9114200" y="48324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8727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3264800" y="4462467"/>
            <a:ext cx="5662400" cy="1638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57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849733"/>
            <a:ext cx="8768000" cy="24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712000" y="4345433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0" y="5725400"/>
            <a:ext cx="12192000" cy="113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1"/>
          <p:cNvSpPr/>
          <p:nvPr/>
        </p:nvSpPr>
        <p:spPr>
          <a:xfrm rot="10800000">
            <a:off x="8201333" y="3242075"/>
            <a:ext cx="4235600" cy="4235600"/>
          </a:xfrm>
          <a:prstGeom prst="blockArc">
            <a:avLst>
              <a:gd name="adj1" fmla="val 7833780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11"/>
          <p:cNvSpPr/>
          <p:nvPr/>
        </p:nvSpPr>
        <p:spPr>
          <a:xfrm>
            <a:off x="345833" y="-993533"/>
            <a:ext cx="4235600" cy="4235600"/>
          </a:xfrm>
          <a:prstGeom prst="blockArc">
            <a:avLst>
              <a:gd name="adj1" fmla="val 8337738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2038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6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58158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8" r:id="rId25"/>
    <p:sldLayoutId id="2147483689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13752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dallanoce/TrafficAutomata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lthub.ubc.ca/guides/github-instructor-guide/" TargetMode="Externa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657E9-1C14-275E-4368-341988EE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384" y="117304"/>
            <a:ext cx="9215022" cy="2888525"/>
          </a:xfrm>
        </p:spPr>
        <p:txBody>
          <a:bodyPr/>
          <a:lstStyle/>
          <a:p>
            <a:pPr algn="ctr"/>
            <a:r>
              <a:rPr lang="it-IT" sz="5400">
                <a:solidFill>
                  <a:srgbClr val="416DAC"/>
                </a:solidFill>
              </a:rPr>
              <a:t>Highway </a:t>
            </a:r>
            <a:r>
              <a:rPr lang="it-IT" sz="5400" err="1">
                <a:solidFill>
                  <a:srgbClr val="416DAC"/>
                </a:solidFill>
              </a:rPr>
              <a:t>traffic</a:t>
            </a:r>
            <a:r>
              <a:rPr lang="it-IT" sz="5400">
                <a:solidFill>
                  <a:srgbClr val="416DAC"/>
                </a:solidFill>
              </a:rPr>
              <a:t> flow with </a:t>
            </a:r>
            <a:r>
              <a:rPr lang="it-IT" sz="5400" err="1">
                <a:solidFill>
                  <a:srgbClr val="416DAC"/>
                </a:solidFill>
              </a:rPr>
              <a:t>parallel</a:t>
            </a:r>
            <a:r>
              <a:rPr lang="it-IT" sz="5400">
                <a:solidFill>
                  <a:srgbClr val="416DAC"/>
                </a:solidFill>
              </a:rPr>
              <a:t> </a:t>
            </a:r>
            <a:r>
              <a:rPr lang="it-IT" sz="5400" err="1">
                <a:solidFill>
                  <a:srgbClr val="416DAC"/>
                </a:solidFill>
              </a:rPr>
              <a:t>cellular</a:t>
            </a:r>
            <a:r>
              <a:rPr lang="it-IT" sz="5400">
                <a:solidFill>
                  <a:srgbClr val="416DAC"/>
                </a:solidFill>
              </a:rPr>
              <a:t> </a:t>
            </a:r>
            <a:r>
              <a:rPr lang="it-IT" sz="5400" err="1">
                <a:solidFill>
                  <a:srgbClr val="416DAC"/>
                </a:solidFill>
              </a:rPr>
              <a:t>automata</a:t>
            </a:r>
            <a:endParaRPr lang="it-IT" sz="5400">
              <a:solidFill>
                <a:srgbClr val="416DAC"/>
              </a:solidFill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C78DCC95-156E-D27F-053C-C45A7A65D55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6607878" y="4151323"/>
            <a:ext cx="3961600" cy="745200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Alessandro Ristori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D6462E-11C6-5D31-91B0-17A19CBE2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9837" y="3086429"/>
            <a:ext cx="5723137" cy="745199"/>
          </a:xfrm>
        </p:spPr>
        <p:txBody>
          <a:bodyPr/>
          <a:lstStyle/>
          <a:p>
            <a:pPr algn="ctr"/>
            <a:r>
              <a:rPr lang="it-IT" b="1" err="1">
                <a:solidFill>
                  <a:srgbClr val="C00000"/>
                </a:solidFill>
              </a:rPr>
              <a:t>Computational</a:t>
            </a:r>
            <a:r>
              <a:rPr lang="it-IT" b="1">
                <a:solidFill>
                  <a:srgbClr val="C00000"/>
                </a:solidFill>
              </a:rPr>
              <a:t> Models for </a:t>
            </a:r>
            <a:r>
              <a:rPr lang="it-IT" b="1" err="1">
                <a:solidFill>
                  <a:srgbClr val="C00000"/>
                </a:solidFill>
              </a:rPr>
              <a:t>Complex</a:t>
            </a:r>
            <a:r>
              <a:rPr lang="it-IT" b="1">
                <a:solidFill>
                  <a:srgbClr val="C00000"/>
                </a:solidFill>
              </a:rPr>
              <a:t> Systems project </a:t>
            </a:r>
            <a:r>
              <a:rPr lang="it-IT" b="1" err="1">
                <a:solidFill>
                  <a:srgbClr val="C00000"/>
                </a:solidFill>
              </a:rPr>
              <a:t>a.y</a:t>
            </a:r>
            <a:r>
              <a:rPr lang="it-IT" b="1">
                <a:solidFill>
                  <a:srgbClr val="C00000"/>
                </a:solidFill>
              </a:rPr>
              <a:t>. 2021/2022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29909FAF-A578-5D8A-FD85-D0DA4E2AB31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619511" y="4151323"/>
            <a:ext cx="3961200" cy="745200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Niko Dalla Noce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FEB6263-5C25-647E-D477-5098A18F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69" y="4278778"/>
            <a:ext cx="5840474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5057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Issue</a:t>
            </a:r>
            <a:r>
              <a:rPr lang="it-IT">
                <a:solidFill>
                  <a:srgbClr val="416DAC"/>
                </a:solidFill>
              </a:rPr>
              <a:t>: the </a:t>
            </a:r>
            <a:r>
              <a:rPr lang="it-IT" err="1">
                <a:solidFill>
                  <a:srgbClr val="416DAC"/>
                </a:solidFill>
              </a:rPr>
              <a:t>ping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pong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movement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593B8F0-7660-6892-9C05-F03F9A05F34C}"/>
              </a:ext>
            </a:extLst>
          </p:cNvPr>
          <p:cNvSpPr/>
          <p:nvPr/>
        </p:nvSpPr>
        <p:spPr>
          <a:xfrm>
            <a:off x="4033338" y="21314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4B090774-C7E0-3D71-7C8A-0972A403498C}"/>
              </a:ext>
            </a:extLst>
          </p:cNvPr>
          <p:cNvSpPr/>
          <p:nvPr/>
        </p:nvSpPr>
        <p:spPr>
          <a:xfrm>
            <a:off x="5178558" y="21314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F61260E2-EED1-82F9-8B7D-2360560C8D5B}"/>
              </a:ext>
            </a:extLst>
          </p:cNvPr>
          <p:cNvSpPr/>
          <p:nvPr/>
        </p:nvSpPr>
        <p:spPr>
          <a:xfrm>
            <a:off x="2883681" y="213223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FB90E798-C2F1-2BB5-091D-FB1196F59783}"/>
              </a:ext>
            </a:extLst>
          </p:cNvPr>
          <p:cNvSpPr/>
          <p:nvPr/>
        </p:nvSpPr>
        <p:spPr>
          <a:xfrm>
            <a:off x="1761868" y="212262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E0CD171F-2B94-3D45-916D-D1DEC0056E44}"/>
              </a:ext>
            </a:extLst>
          </p:cNvPr>
          <p:cNvCxnSpPr>
            <a:cxnSpLocks/>
          </p:cNvCxnSpPr>
          <p:nvPr/>
        </p:nvCxnSpPr>
        <p:spPr>
          <a:xfrm>
            <a:off x="1761868" y="2732502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322566F4-41B4-7D12-573E-F6A8EA9D1C97}"/>
              </a:ext>
            </a:extLst>
          </p:cNvPr>
          <p:cNvSpPr/>
          <p:nvPr/>
        </p:nvSpPr>
        <p:spPr>
          <a:xfrm>
            <a:off x="4033338" y="1502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0F904A6C-2C0B-3F03-A8E6-52693CEAC2F8}"/>
              </a:ext>
            </a:extLst>
          </p:cNvPr>
          <p:cNvSpPr/>
          <p:nvPr/>
        </p:nvSpPr>
        <p:spPr>
          <a:xfrm>
            <a:off x="5178558" y="1502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3798531A-EE74-918A-1D11-63CED65B6C9D}"/>
              </a:ext>
            </a:extLst>
          </p:cNvPr>
          <p:cNvSpPr/>
          <p:nvPr/>
        </p:nvSpPr>
        <p:spPr>
          <a:xfrm>
            <a:off x="2883681" y="150344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253196A1-6DEF-42AF-3E84-7AD123D88FE6}"/>
              </a:ext>
            </a:extLst>
          </p:cNvPr>
          <p:cNvSpPr/>
          <p:nvPr/>
        </p:nvSpPr>
        <p:spPr>
          <a:xfrm>
            <a:off x="1761868" y="149383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5" name="Elemento grafico 64" descr="Automobile con riempimento a tinta unita">
            <a:extLst>
              <a:ext uri="{FF2B5EF4-FFF2-40B4-BE49-F238E27FC236}">
                <a16:creationId xmlns:a16="http://schemas.microsoft.com/office/drawing/2014/main" id="{BCCC1E20-FB59-B572-E718-003E04FDD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5694" y="1364062"/>
            <a:ext cx="914400" cy="914400"/>
          </a:xfrm>
          <a:prstGeom prst="rect">
            <a:avLst/>
          </a:prstGeom>
        </p:spPr>
      </p:pic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AA17F5F0-9C6C-D1C1-FA6E-0C9C0F9EAD5B}"/>
              </a:ext>
            </a:extLst>
          </p:cNvPr>
          <p:cNvCxnSpPr>
            <a:cxnSpLocks/>
          </p:cNvCxnSpPr>
          <p:nvPr/>
        </p:nvCxnSpPr>
        <p:spPr>
          <a:xfrm>
            <a:off x="1761868" y="1503434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9E9C93BF-28C1-53D1-6390-2D2623C6AB79}"/>
              </a:ext>
            </a:extLst>
          </p:cNvPr>
          <p:cNvCxnSpPr>
            <a:cxnSpLocks/>
          </p:cNvCxnSpPr>
          <p:nvPr/>
        </p:nvCxnSpPr>
        <p:spPr>
          <a:xfrm>
            <a:off x="1761868" y="2126366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646CC7BE-82DA-320F-BE97-AEB798B5EAF5}"/>
              </a:ext>
            </a:extLst>
          </p:cNvPr>
          <p:cNvSpPr txBox="1"/>
          <p:nvPr/>
        </p:nvSpPr>
        <p:spPr>
          <a:xfrm>
            <a:off x="4448302" y="170107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80" name="Elemento grafico 79" descr="Automobile con riempimento a tinta unita">
            <a:extLst>
              <a:ext uri="{FF2B5EF4-FFF2-40B4-BE49-F238E27FC236}">
                <a16:creationId xmlns:a16="http://schemas.microsoft.com/office/drawing/2014/main" id="{C0EAD28A-FA8B-35DE-B672-D8B5C91DB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7240" y="1356967"/>
            <a:ext cx="914400" cy="914400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B2C92C76-C0E9-808B-732A-09F93C3EFDFC}"/>
              </a:ext>
            </a:extLst>
          </p:cNvPr>
          <p:cNvSpPr txBox="1"/>
          <p:nvPr/>
        </p:nvSpPr>
        <p:spPr>
          <a:xfrm>
            <a:off x="5589848" y="169397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9F62FECC-9D4E-5891-AB66-649714A737B9}"/>
              </a:ext>
            </a:extLst>
          </p:cNvPr>
          <p:cNvSpPr/>
          <p:nvPr/>
        </p:nvSpPr>
        <p:spPr>
          <a:xfrm>
            <a:off x="6323778" y="21314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78C02010-6385-9A02-1709-591769B0D7F9}"/>
              </a:ext>
            </a:extLst>
          </p:cNvPr>
          <p:cNvSpPr/>
          <p:nvPr/>
        </p:nvSpPr>
        <p:spPr>
          <a:xfrm>
            <a:off x="9728764" y="214037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1F9AD2DC-9D4A-6A28-7F6F-559DA9F10326}"/>
              </a:ext>
            </a:extLst>
          </p:cNvPr>
          <p:cNvSpPr/>
          <p:nvPr/>
        </p:nvSpPr>
        <p:spPr>
          <a:xfrm>
            <a:off x="8579107" y="214110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44E60888-1131-3F20-59AF-5FE9715F355B}"/>
              </a:ext>
            </a:extLst>
          </p:cNvPr>
          <p:cNvSpPr/>
          <p:nvPr/>
        </p:nvSpPr>
        <p:spPr>
          <a:xfrm>
            <a:off x="7457294" y="21314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18DCA0C2-58C9-956E-DCF7-D604F00AA5B8}"/>
              </a:ext>
            </a:extLst>
          </p:cNvPr>
          <p:cNvCxnSpPr>
            <a:cxnSpLocks/>
          </p:cNvCxnSpPr>
          <p:nvPr/>
        </p:nvCxnSpPr>
        <p:spPr>
          <a:xfrm>
            <a:off x="6323778" y="2747260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ttangolo 93">
            <a:extLst>
              <a:ext uri="{FF2B5EF4-FFF2-40B4-BE49-F238E27FC236}">
                <a16:creationId xmlns:a16="http://schemas.microsoft.com/office/drawing/2014/main" id="{CA4E0207-85DE-FD7D-E0ED-8D3E567271D8}"/>
              </a:ext>
            </a:extLst>
          </p:cNvPr>
          <p:cNvSpPr/>
          <p:nvPr/>
        </p:nvSpPr>
        <p:spPr>
          <a:xfrm>
            <a:off x="6323778" y="1502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E8738AE8-B0C3-B897-3F52-921E3A4BBC53}"/>
              </a:ext>
            </a:extLst>
          </p:cNvPr>
          <p:cNvSpPr/>
          <p:nvPr/>
        </p:nvSpPr>
        <p:spPr>
          <a:xfrm>
            <a:off x="9728764" y="151159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F8B720E7-D264-4A32-7AC0-438C938E3635}"/>
              </a:ext>
            </a:extLst>
          </p:cNvPr>
          <p:cNvSpPr/>
          <p:nvPr/>
        </p:nvSpPr>
        <p:spPr>
          <a:xfrm>
            <a:off x="8579107" y="151232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9B96A634-4B5E-580D-9227-13124C8DEE28}"/>
              </a:ext>
            </a:extLst>
          </p:cNvPr>
          <p:cNvSpPr/>
          <p:nvPr/>
        </p:nvSpPr>
        <p:spPr>
          <a:xfrm>
            <a:off x="7457294" y="1502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A850606E-3C87-8679-278D-B42B8FEF4D43}"/>
              </a:ext>
            </a:extLst>
          </p:cNvPr>
          <p:cNvCxnSpPr>
            <a:cxnSpLocks/>
          </p:cNvCxnSpPr>
          <p:nvPr/>
        </p:nvCxnSpPr>
        <p:spPr>
          <a:xfrm>
            <a:off x="6304808" y="1511579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C58BD0DC-2069-C25F-2F88-789988102895}"/>
              </a:ext>
            </a:extLst>
          </p:cNvPr>
          <p:cNvCxnSpPr>
            <a:cxnSpLocks/>
          </p:cNvCxnSpPr>
          <p:nvPr/>
        </p:nvCxnSpPr>
        <p:spPr>
          <a:xfrm>
            <a:off x="6350322" y="2130268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" name="Elemento grafico 102" descr="Automobile con riempimento a tinta unita">
            <a:extLst>
              <a:ext uri="{FF2B5EF4-FFF2-40B4-BE49-F238E27FC236}">
                <a16:creationId xmlns:a16="http://schemas.microsoft.com/office/drawing/2014/main" id="{711A2426-C2C4-74F8-D4DB-5191ADCF4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4923" y="2023025"/>
            <a:ext cx="914400" cy="914400"/>
          </a:xfrm>
          <a:prstGeom prst="rect">
            <a:avLst/>
          </a:prstGeom>
        </p:spPr>
      </p:pic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753817A1-66F7-EB9D-0EC2-FC09E3E3FE96}"/>
              </a:ext>
            </a:extLst>
          </p:cNvPr>
          <p:cNvSpPr txBox="1"/>
          <p:nvPr/>
        </p:nvSpPr>
        <p:spPr>
          <a:xfrm>
            <a:off x="7857531" y="236003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105" name="Elemento grafico 104" descr="Automobile con riempimento a tinta unita">
            <a:extLst>
              <a:ext uri="{FF2B5EF4-FFF2-40B4-BE49-F238E27FC236}">
                <a16:creationId xmlns:a16="http://schemas.microsoft.com/office/drawing/2014/main" id="{FB9D619C-527E-D338-B758-F245FB5E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026" y="1357965"/>
            <a:ext cx="914400" cy="914400"/>
          </a:xfrm>
          <a:prstGeom prst="rect">
            <a:avLst/>
          </a:prstGeom>
        </p:spPr>
      </p:pic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283086C-CBD4-0C99-DDD7-08E34F2655B4}"/>
              </a:ext>
            </a:extLst>
          </p:cNvPr>
          <p:cNvSpPr txBox="1"/>
          <p:nvPr/>
        </p:nvSpPr>
        <p:spPr>
          <a:xfrm>
            <a:off x="2208634" y="169497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107" name="Elemento grafico 106" descr="Automobile con riempimento a tinta unita">
            <a:extLst>
              <a:ext uri="{FF2B5EF4-FFF2-40B4-BE49-F238E27FC236}">
                <a16:creationId xmlns:a16="http://schemas.microsoft.com/office/drawing/2014/main" id="{D315AEB2-9934-EDBD-741A-4AAEF16D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226" y="1364062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C9F1405A-B171-F6C7-C6A2-A5D487D24316}"/>
              </a:ext>
            </a:extLst>
          </p:cNvPr>
          <p:cNvSpPr txBox="1"/>
          <p:nvPr/>
        </p:nvSpPr>
        <p:spPr>
          <a:xfrm>
            <a:off x="3291834" y="170107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109" name="Elemento grafico 108" descr="Automobile con riempimento a tinta unita">
            <a:extLst>
              <a:ext uri="{FF2B5EF4-FFF2-40B4-BE49-F238E27FC236}">
                <a16:creationId xmlns:a16="http://schemas.microsoft.com/office/drawing/2014/main" id="{DB2B528F-4300-EAA6-FC13-612368A42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0529" y="1367988"/>
            <a:ext cx="914400" cy="914400"/>
          </a:xfrm>
          <a:prstGeom prst="rect">
            <a:avLst/>
          </a:prstGeom>
        </p:spPr>
      </p:pic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1EBA0B8A-649B-F1A8-34D0-89FFB5EBF339}"/>
              </a:ext>
            </a:extLst>
          </p:cNvPr>
          <p:cNvSpPr txBox="1"/>
          <p:nvPr/>
        </p:nvSpPr>
        <p:spPr>
          <a:xfrm>
            <a:off x="6773137" y="1705000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2" name="Rettangolo 211">
            <a:extLst>
              <a:ext uri="{FF2B5EF4-FFF2-40B4-BE49-F238E27FC236}">
                <a16:creationId xmlns:a16="http://schemas.microsoft.com/office/drawing/2014/main" id="{7471FE9F-FD37-1324-A8AC-39522575E56B}"/>
              </a:ext>
            </a:extLst>
          </p:cNvPr>
          <p:cNvSpPr/>
          <p:nvPr/>
        </p:nvSpPr>
        <p:spPr>
          <a:xfrm>
            <a:off x="4045358" y="39501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36B1A095-0153-981E-2484-909FAE21D7AE}"/>
              </a:ext>
            </a:extLst>
          </p:cNvPr>
          <p:cNvSpPr/>
          <p:nvPr/>
        </p:nvSpPr>
        <p:spPr>
          <a:xfrm>
            <a:off x="5190578" y="39501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4" name="Rettangolo 213">
            <a:extLst>
              <a:ext uri="{FF2B5EF4-FFF2-40B4-BE49-F238E27FC236}">
                <a16:creationId xmlns:a16="http://schemas.microsoft.com/office/drawing/2014/main" id="{C94B1EC9-0A13-40A7-594D-E10F9FB7E597}"/>
              </a:ext>
            </a:extLst>
          </p:cNvPr>
          <p:cNvSpPr/>
          <p:nvPr/>
        </p:nvSpPr>
        <p:spPr>
          <a:xfrm>
            <a:off x="2895701" y="395083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5" name="Rettangolo 214">
            <a:extLst>
              <a:ext uri="{FF2B5EF4-FFF2-40B4-BE49-F238E27FC236}">
                <a16:creationId xmlns:a16="http://schemas.microsoft.com/office/drawing/2014/main" id="{BF84FD2F-09AD-CB4D-E7CA-3B0275CBBDC0}"/>
              </a:ext>
            </a:extLst>
          </p:cNvPr>
          <p:cNvSpPr/>
          <p:nvPr/>
        </p:nvSpPr>
        <p:spPr>
          <a:xfrm>
            <a:off x="1773888" y="394122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6" name="Connettore diritto 215">
            <a:extLst>
              <a:ext uri="{FF2B5EF4-FFF2-40B4-BE49-F238E27FC236}">
                <a16:creationId xmlns:a16="http://schemas.microsoft.com/office/drawing/2014/main" id="{A4110D0E-3400-065C-848A-A7A554CB07A5}"/>
              </a:ext>
            </a:extLst>
          </p:cNvPr>
          <p:cNvCxnSpPr>
            <a:cxnSpLocks/>
          </p:cNvCxnSpPr>
          <p:nvPr/>
        </p:nvCxnSpPr>
        <p:spPr>
          <a:xfrm>
            <a:off x="1773888" y="4551109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Rettangolo 216">
            <a:extLst>
              <a:ext uri="{FF2B5EF4-FFF2-40B4-BE49-F238E27FC236}">
                <a16:creationId xmlns:a16="http://schemas.microsoft.com/office/drawing/2014/main" id="{81AE5F47-F18C-BD61-BA2D-AC870CB71856}"/>
              </a:ext>
            </a:extLst>
          </p:cNvPr>
          <p:cNvSpPr/>
          <p:nvPr/>
        </p:nvSpPr>
        <p:spPr>
          <a:xfrm>
            <a:off x="4045358" y="33213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8" name="Rettangolo 217">
            <a:extLst>
              <a:ext uri="{FF2B5EF4-FFF2-40B4-BE49-F238E27FC236}">
                <a16:creationId xmlns:a16="http://schemas.microsoft.com/office/drawing/2014/main" id="{219E2732-1486-B319-6B00-3B899EB6B0B3}"/>
              </a:ext>
            </a:extLst>
          </p:cNvPr>
          <p:cNvSpPr/>
          <p:nvPr/>
        </p:nvSpPr>
        <p:spPr>
          <a:xfrm>
            <a:off x="5190578" y="33213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9" name="Rettangolo 218">
            <a:extLst>
              <a:ext uri="{FF2B5EF4-FFF2-40B4-BE49-F238E27FC236}">
                <a16:creationId xmlns:a16="http://schemas.microsoft.com/office/drawing/2014/main" id="{34142135-A84D-28DC-56AA-442E524EA10B}"/>
              </a:ext>
            </a:extLst>
          </p:cNvPr>
          <p:cNvSpPr/>
          <p:nvPr/>
        </p:nvSpPr>
        <p:spPr>
          <a:xfrm>
            <a:off x="2895701" y="332205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0" name="Rettangolo 219">
            <a:extLst>
              <a:ext uri="{FF2B5EF4-FFF2-40B4-BE49-F238E27FC236}">
                <a16:creationId xmlns:a16="http://schemas.microsoft.com/office/drawing/2014/main" id="{CCF315B9-7D6D-7EB4-69B6-00B785E38CB0}"/>
              </a:ext>
            </a:extLst>
          </p:cNvPr>
          <p:cNvSpPr/>
          <p:nvPr/>
        </p:nvSpPr>
        <p:spPr>
          <a:xfrm>
            <a:off x="1773888" y="331244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1" name="Elemento grafico 220" descr="Automobile con riempimento a tinta unita">
            <a:extLst>
              <a:ext uri="{FF2B5EF4-FFF2-40B4-BE49-F238E27FC236}">
                <a16:creationId xmlns:a16="http://schemas.microsoft.com/office/drawing/2014/main" id="{DFBDC08B-B0BC-ECC4-A122-B905B019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6205" y="3803232"/>
            <a:ext cx="914400" cy="914400"/>
          </a:xfrm>
          <a:prstGeom prst="rect">
            <a:avLst/>
          </a:prstGeom>
        </p:spPr>
      </p:pic>
      <p:cxnSp>
        <p:nvCxnSpPr>
          <p:cNvPr id="222" name="Connettore diritto 221">
            <a:extLst>
              <a:ext uri="{FF2B5EF4-FFF2-40B4-BE49-F238E27FC236}">
                <a16:creationId xmlns:a16="http://schemas.microsoft.com/office/drawing/2014/main" id="{7F2D3E5E-18D8-0119-31AB-BEEF658A471D}"/>
              </a:ext>
            </a:extLst>
          </p:cNvPr>
          <p:cNvCxnSpPr>
            <a:cxnSpLocks/>
          </p:cNvCxnSpPr>
          <p:nvPr/>
        </p:nvCxnSpPr>
        <p:spPr>
          <a:xfrm>
            <a:off x="1773888" y="3322041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Connettore diritto 222">
            <a:extLst>
              <a:ext uri="{FF2B5EF4-FFF2-40B4-BE49-F238E27FC236}">
                <a16:creationId xmlns:a16="http://schemas.microsoft.com/office/drawing/2014/main" id="{F9E51E71-4313-6F8E-77AA-9A23438AD08F}"/>
              </a:ext>
            </a:extLst>
          </p:cNvPr>
          <p:cNvCxnSpPr>
            <a:cxnSpLocks/>
          </p:cNvCxnSpPr>
          <p:nvPr/>
        </p:nvCxnSpPr>
        <p:spPr>
          <a:xfrm>
            <a:off x="1773888" y="3944973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CasellaDiTesto 223">
            <a:extLst>
              <a:ext uri="{FF2B5EF4-FFF2-40B4-BE49-F238E27FC236}">
                <a16:creationId xmlns:a16="http://schemas.microsoft.com/office/drawing/2014/main" id="{1C482304-B701-29E2-1E57-CB60E80B73E9}"/>
              </a:ext>
            </a:extLst>
          </p:cNvPr>
          <p:cNvSpPr txBox="1"/>
          <p:nvPr/>
        </p:nvSpPr>
        <p:spPr>
          <a:xfrm>
            <a:off x="4468813" y="414024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27" name="Rettangolo 226">
            <a:extLst>
              <a:ext uri="{FF2B5EF4-FFF2-40B4-BE49-F238E27FC236}">
                <a16:creationId xmlns:a16="http://schemas.microsoft.com/office/drawing/2014/main" id="{7F7E1992-16DD-82C6-FDF2-F377B7DF1D34}"/>
              </a:ext>
            </a:extLst>
          </p:cNvPr>
          <p:cNvSpPr/>
          <p:nvPr/>
        </p:nvSpPr>
        <p:spPr>
          <a:xfrm>
            <a:off x="6335798" y="39501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5" name="Elemento grafico 224" descr="Automobile con riempimento a tinta unita">
            <a:extLst>
              <a:ext uri="{FF2B5EF4-FFF2-40B4-BE49-F238E27FC236}">
                <a16:creationId xmlns:a16="http://schemas.microsoft.com/office/drawing/2014/main" id="{9B14E452-4B9F-14D7-E4C6-6E0C17A20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2306" y="3819486"/>
            <a:ext cx="914400" cy="914400"/>
          </a:xfrm>
          <a:prstGeom prst="rect">
            <a:avLst/>
          </a:prstGeom>
        </p:spPr>
      </p:pic>
      <p:sp>
        <p:nvSpPr>
          <p:cNvPr id="226" name="CasellaDiTesto 225">
            <a:extLst>
              <a:ext uri="{FF2B5EF4-FFF2-40B4-BE49-F238E27FC236}">
                <a16:creationId xmlns:a16="http://schemas.microsoft.com/office/drawing/2014/main" id="{335D68BE-BC8D-25FD-528F-068FD0488A48}"/>
              </a:ext>
            </a:extLst>
          </p:cNvPr>
          <p:cNvSpPr txBox="1"/>
          <p:nvPr/>
        </p:nvSpPr>
        <p:spPr>
          <a:xfrm>
            <a:off x="6774914" y="415649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8" name="Rettangolo 227">
            <a:extLst>
              <a:ext uri="{FF2B5EF4-FFF2-40B4-BE49-F238E27FC236}">
                <a16:creationId xmlns:a16="http://schemas.microsoft.com/office/drawing/2014/main" id="{F09C737D-9DF7-9043-9EAC-8EE37AA61EA1}"/>
              </a:ext>
            </a:extLst>
          </p:cNvPr>
          <p:cNvSpPr/>
          <p:nvPr/>
        </p:nvSpPr>
        <p:spPr>
          <a:xfrm>
            <a:off x="9740784" y="395898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9" name="Rettangolo 228">
            <a:extLst>
              <a:ext uri="{FF2B5EF4-FFF2-40B4-BE49-F238E27FC236}">
                <a16:creationId xmlns:a16="http://schemas.microsoft.com/office/drawing/2014/main" id="{06558ED1-67B2-1724-0694-41DCB539B230}"/>
              </a:ext>
            </a:extLst>
          </p:cNvPr>
          <p:cNvSpPr/>
          <p:nvPr/>
        </p:nvSpPr>
        <p:spPr>
          <a:xfrm>
            <a:off x="8591127" y="3959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0" name="Rettangolo 229">
            <a:extLst>
              <a:ext uri="{FF2B5EF4-FFF2-40B4-BE49-F238E27FC236}">
                <a16:creationId xmlns:a16="http://schemas.microsoft.com/office/drawing/2014/main" id="{8122D5C2-BF2D-A701-F849-9DDAC8CFDA25}"/>
              </a:ext>
            </a:extLst>
          </p:cNvPr>
          <p:cNvSpPr/>
          <p:nvPr/>
        </p:nvSpPr>
        <p:spPr>
          <a:xfrm>
            <a:off x="7469314" y="39501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1" name="Connettore diritto 230">
            <a:extLst>
              <a:ext uri="{FF2B5EF4-FFF2-40B4-BE49-F238E27FC236}">
                <a16:creationId xmlns:a16="http://schemas.microsoft.com/office/drawing/2014/main" id="{67C8D2F7-D13E-F3AD-7849-799B703811BE}"/>
              </a:ext>
            </a:extLst>
          </p:cNvPr>
          <p:cNvCxnSpPr>
            <a:cxnSpLocks/>
          </p:cNvCxnSpPr>
          <p:nvPr/>
        </p:nvCxnSpPr>
        <p:spPr>
          <a:xfrm>
            <a:off x="6335798" y="4565867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2" name="Rettangolo 231">
            <a:extLst>
              <a:ext uri="{FF2B5EF4-FFF2-40B4-BE49-F238E27FC236}">
                <a16:creationId xmlns:a16="http://schemas.microsoft.com/office/drawing/2014/main" id="{AFD793F9-7C46-8789-3DF9-6A3B01E2D4E2}"/>
              </a:ext>
            </a:extLst>
          </p:cNvPr>
          <p:cNvSpPr/>
          <p:nvPr/>
        </p:nvSpPr>
        <p:spPr>
          <a:xfrm>
            <a:off x="6335798" y="33213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3" name="Rettangolo 232">
            <a:extLst>
              <a:ext uri="{FF2B5EF4-FFF2-40B4-BE49-F238E27FC236}">
                <a16:creationId xmlns:a16="http://schemas.microsoft.com/office/drawing/2014/main" id="{6366D424-4576-BF07-955A-ACEB26BFA933}"/>
              </a:ext>
            </a:extLst>
          </p:cNvPr>
          <p:cNvSpPr/>
          <p:nvPr/>
        </p:nvSpPr>
        <p:spPr>
          <a:xfrm>
            <a:off x="9740784" y="333020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4" name="Rettangolo 233">
            <a:extLst>
              <a:ext uri="{FF2B5EF4-FFF2-40B4-BE49-F238E27FC236}">
                <a16:creationId xmlns:a16="http://schemas.microsoft.com/office/drawing/2014/main" id="{76C72F9A-2BCA-3706-9737-142CE2839A3D}"/>
              </a:ext>
            </a:extLst>
          </p:cNvPr>
          <p:cNvSpPr/>
          <p:nvPr/>
        </p:nvSpPr>
        <p:spPr>
          <a:xfrm>
            <a:off x="8591127" y="333093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106C858C-C570-23C3-7B62-E22465778403}"/>
              </a:ext>
            </a:extLst>
          </p:cNvPr>
          <p:cNvSpPr/>
          <p:nvPr/>
        </p:nvSpPr>
        <p:spPr>
          <a:xfrm>
            <a:off x="7469314" y="33213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6" name="Connettore diritto 235">
            <a:extLst>
              <a:ext uri="{FF2B5EF4-FFF2-40B4-BE49-F238E27FC236}">
                <a16:creationId xmlns:a16="http://schemas.microsoft.com/office/drawing/2014/main" id="{01B44756-C883-85E6-91AB-785EDD5423A1}"/>
              </a:ext>
            </a:extLst>
          </p:cNvPr>
          <p:cNvCxnSpPr>
            <a:cxnSpLocks/>
          </p:cNvCxnSpPr>
          <p:nvPr/>
        </p:nvCxnSpPr>
        <p:spPr>
          <a:xfrm>
            <a:off x="6316828" y="3330186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Connettore diritto 236">
            <a:extLst>
              <a:ext uri="{FF2B5EF4-FFF2-40B4-BE49-F238E27FC236}">
                <a16:creationId xmlns:a16="http://schemas.microsoft.com/office/drawing/2014/main" id="{A70D0F44-BFFF-52A4-51A4-201E3B2FF3F1}"/>
              </a:ext>
            </a:extLst>
          </p:cNvPr>
          <p:cNvCxnSpPr>
            <a:cxnSpLocks/>
          </p:cNvCxnSpPr>
          <p:nvPr/>
        </p:nvCxnSpPr>
        <p:spPr>
          <a:xfrm>
            <a:off x="6362342" y="3948875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8" name="Elemento grafico 237" descr="Automobile con riempimento a tinta unita">
            <a:extLst>
              <a:ext uri="{FF2B5EF4-FFF2-40B4-BE49-F238E27FC236}">
                <a16:creationId xmlns:a16="http://schemas.microsoft.com/office/drawing/2014/main" id="{EEF9F4A7-735D-DEEB-F2FD-46204F03D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8734" y="3812262"/>
            <a:ext cx="914400" cy="914400"/>
          </a:xfrm>
          <a:prstGeom prst="rect">
            <a:avLst/>
          </a:prstGeom>
        </p:spPr>
      </p:pic>
      <p:sp>
        <p:nvSpPr>
          <p:cNvPr id="239" name="CasellaDiTesto 238">
            <a:extLst>
              <a:ext uri="{FF2B5EF4-FFF2-40B4-BE49-F238E27FC236}">
                <a16:creationId xmlns:a16="http://schemas.microsoft.com/office/drawing/2014/main" id="{C205F66F-A71D-3238-97DE-814AB3FCB141}"/>
              </a:ext>
            </a:extLst>
          </p:cNvPr>
          <p:cNvSpPr txBox="1"/>
          <p:nvPr/>
        </p:nvSpPr>
        <p:spPr>
          <a:xfrm>
            <a:off x="10141342" y="414927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240" name="Elemento grafico 239" descr="Automobile con riempimento a tinta unita">
            <a:extLst>
              <a:ext uri="{FF2B5EF4-FFF2-40B4-BE49-F238E27FC236}">
                <a16:creationId xmlns:a16="http://schemas.microsoft.com/office/drawing/2014/main" id="{3B708B52-43DE-AD80-A144-0814E9229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37" y="3797135"/>
            <a:ext cx="914400" cy="914400"/>
          </a:xfrm>
          <a:prstGeom prst="rect">
            <a:avLst/>
          </a:prstGeom>
        </p:spPr>
      </p:pic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EF79B04C-214E-98CF-B6A6-4FB7E2F4192C}"/>
              </a:ext>
            </a:extLst>
          </p:cNvPr>
          <p:cNvSpPr txBox="1"/>
          <p:nvPr/>
        </p:nvSpPr>
        <p:spPr>
          <a:xfrm>
            <a:off x="2229145" y="41341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242" name="Elemento grafico 241" descr="Automobile con riempimento a tinta unita">
            <a:extLst>
              <a:ext uri="{FF2B5EF4-FFF2-40B4-BE49-F238E27FC236}">
                <a16:creationId xmlns:a16="http://schemas.microsoft.com/office/drawing/2014/main" id="{3504625B-112B-C5E6-03D7-2F69E455A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9737" y="3803232"/>
            <a:ext cx="914400" cy="914400"/>
          </a:xfrm>
          <a:prstGeom prst="rect">
            <a:avLst/>
          </a:prstGeom>
        </p:spPr>
      </p:pic>
      <p:sp>
        <p:nvSpPr>
          <p:cNvPr id="243" name="CasellaDiTesto 242">
            <a:extLst>
              <a:ext uri="{FF2B5EF4-FFF2-40B4-BE49-F238E27FC236}">
                <a16:creationId xmlns:a16="http://schemas.microsoft.com/office/drawing/2014/main" id="{EDC4463B-20CB-2EB7-43D9-22A05A58BADB}"/>
              </a:ext>
            </a:extLst>
          </p:cNvPr>
          <p:cNvSpPr txBox="1"/>
          <p:nvPr/>
        </p:nvSpPr>
        <p:spPr>
          <a:xfrm>
            <a:off x="3312345" y="414024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244" name="Elemento grafico 243" descr="Automobile con riempimento a tinta unita">
            <a:extLst>
              <a:ext uri="{FF2B5EF4-FFF2-40B4-BE49-F238E27FC236}">
                <a16:creationId xmlns:a16="http://schemas.microsoft.com/office/drawing/2014/main" id="{DE70FEB1-28EA-9A8E-E601-1E5583363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5191" y="3225844"/>
            <a:ext cx="914400" cy="914400"/>
          </a:xfrm>
          <a:prstGeom prst="rect">
            <a:avLst/>
          </a:prstGeom>
        </p:spPr>
      </p:pic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452C5021-C298-59A8-4E07-3201F25B0CC2}"/>
              </a:ext>
            </a:extLst>
          </p:cNvPr>
          <p:cNvSpPr txBox="1"/>
          <p:nvPr/>
        </p:nvSpPr>
        <p:spPr>
          <a:xfrm>
            <a:off x="9047799" y="3562856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4B30101-C0D4-5E59-D82E-7C02B9128FE9}"/>
              </a:ext>
            </a:extLst>
          </p:cNvPr>
          <p:cNvSpPr txBox="1"/>
          <p:nvPr/>
        </p:nvSpPr>
        <p:spPr>
          <a:xfrm>
            <a:off x="5066140" y="2852463"/>
            <a:ext cx="24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416DAC"/>
                </a:solidFill>
              </a:rPr>
              <a:t>Suppose </a:t>
            </a:r>
            <a:r>
              <a:rPr lang="it-IT" sz="1600" b="1" err="1">
                <a:solidFill>
                  <a:srgbClr val="416DAC"/>
                </a:solidFill>
              </a:rPr>
              <a:t>that</a:t>
            </a:r>
            <a:r>
              <a:rPr lang="it-IT" sz="1600" b="1">
                <a:solidFill>
                  <a:srgbClr val="416DAC"/>
                </a:solidFill>
              </a:rPr>
              <a:t> </a:t>
            </a:r>
            <a:r>
              <a:rPr lang="it-IT" sz="1600" b="1" err="1">
                <a:solidFill>
                  <a:srgbClr val="416DAC"/>
                </a:solidFill>
              </a:rPr>
              <a:t>vmax</a:t>
            </a:r>
            <a:r>
              <a:rPr lang="it-IT" sz="1600" b="1">
                <a:solidFill>
                  <a:srgbClr val="416DAC"/>
                </a:solidFill>
              </a:rPr>
              <a:t> = 2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1272E3F-F104-91BF-8C75-EE4011F97DD3}"/>
              </a:ext>
            </a:extLst>
          </p:cNvPr>
          <p:cNvSpPr txBox="1"/>
          <p:nvPr/>
        </p:nvSpPr>
        <p:spPr>
          <a:xfrm>
            <a:off x="692458" y="1864311"/>
            <a:ext cx="800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282" name="CasellaDiTesto 281">
            <a:extLst>
              <a:ext uri="{FF2B5EF4-FFF2-40B4-BE49-F238E27FC236}">
                <a16:creationId xmlns:a16="http://schemas.microsoft.com/office/drawing/2014/main" id="{48FF049E-6092-C992-2AFE-FCCC2CDEF269}"/>
              </a:ext>
            </a:extLst>
          </p:cNvPr>
          <p:cNvSpPr txBox="1"/>
          <p:nvPr/>
        </p:nvSpPr>
        <p:spPr>
          <a:xfrm>
            <a:off x="538696" y="3730328"/>
            <a:ext cx="1145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>
                <a:solidFill>
                  <a:srgbClr val="C00000"/>
                </a:solidFill>
              </a:rPr>
              <a:t>T + 1</a:t>
            </a:r>
          </a:p>
        </p:txBody>
      </p:sp>
      <p:sp>
        <p:nvSpPr>
          <p:cNvPr id="383" name="Rettangolo 382">
            <a:extLst>
              <a:ext uri="{FF2B5EF4-FFF2-40B4-BE49-F238E27FC236}">
                <a16:creationId xmlns:a16="http://schemas.microsoft.com/office/drawing/2014/main" id="{41A8A1A6-83EA-E1FE-73C0-4D78BD1F4619}"/>
              </a:ext>
            </a:extLst>
          </p:cNvPr>
          <p:cNvSpPr/>
          <p:nvPr/>
        </p:nvSpPr>
        <p:spPr>
          <a:xfrm>
            <a:off x="4033338" y="581527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4" name="Rettangolo 383">
            <a:extLst>
              <a:ext uri="{FF2B5EF4-FFF2-40B4-BE49-F238E27FC236}">
                <a16:creationId xmlns:a16="http://schemas.microsoft.com/office/drawing/2014/main" id="{79120EAA-E4B8-117E-3D42-CB0EBA715DD1}"/>
              </a:ext>
            </a:extLst>
          </p:cNvPr>
          <p:cNvSpPr/>
          <p:nvPr/>
        </p:nvSpPr>
        <p:spPr>
          <a:xfrm>
            <a:off x="5178558" y="581527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5" name="Rettangolo 384">
            <a:extLst>
              <a:ext uri="{FF2B5EF4-FFF2-40B4-BE49-F238E27FC236}">
                <a16:creationId xmlns:a16="http://schemas.microsoft.com/office/drawing/2014/main" id="{8B3701F9-67D7-9AFA-8A71-600F88B67590}"/>
              </a:ext>
            </a:extLst>
          </p:cNvPr>
          <p:cNvSpPr/>
          <p:nvPr/>
        </p:nvSpPr>
        <p:spPr>
          <a:xfrm>
            <a:off x="2883681" y="581600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6" name="Rettangolo 385">
            <a:extLst>
              <a:ext uri="{FF2B5EF4-FFF2-40B4-BE49-F238E27FC236}">
                <a16:creationId xmlns:a16="http://schemas.microsoft.com/office/drawing/2014/main" id="{53FFED69-C675-C2EA-508C-14F29BE4959C}"/>
              </a:ext>
            </a:extLst>
          </p:cNvPr>
          <p:cNvSpPr/>
          <p:nvPr/>
        </p:nvSpPr>
        <p:spPr>
          <a:xfrm>
            <a:off x="1761868" y="580639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7" name="Connettore diritto 386">
            <a:extLst>
              <a:ext uri="{FF2B5EF4-FFF2-40B4-BE49-F238E27FC236}">
                <a16:creationId xmlns:a16="http://schemas.microsoft.com/office/drawing/2014/main" id="{0DACE6B3-5151-3305-4254-DA96BF1BC946}"/>
              </a:ext>
            </a:extLst>
          </p:cNvPr>
          <p:cNvCxnSpPr>
            <a:cxnSpLocks/>
          </p:cNvCxnSpPr>
          <p:nvPr/>
        </p:nvCxnSpPr>
        <p:spPr>
          <a:xfrm>
            <a:off x="1761868" y="6416278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8" name="Rettangolo 387">
            <a:extLst>
              <a:ext uri="{FF2B5EF4-FFF2-40B4-BE49-F238E27FC236}">
                <a16:creationId xmlns:a16="http://schemas.microsoft.com/office/drawing/2014/main" id="{A747D378-49B3-BEB6-081F-EB77C630E7BF}"/>
              </a:ext>
            </a:extLst>
          </p:cNvPr>
          <p:cNvSpPr/>
          <p:nvPr/>
        </p:nvSpPr>
        <p:spPr>
          <a:xfrm>
            <a:off x="4033338" y="518649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9" name="Rettangolo 388">
            <a:extLst>
              <a:ext uri="{FF2B5EF4-FFF2-40B4-BE49-F238E27FC236}">
                <a16:creationId xmlns:a16="http://schemas.microsoft.com/office/drawing/2014/main" id="{26C11BC0-4A4A-0FB0-39D6-348B97890AE0}"/>
              </a:ext>
            </a:extLst>
          </p:cNvPr>
          <p:cNvSpPr/>
          <p:nvPr/>
        </p:nvSpPr>
        <p:spPr>
          <a:xfrm>
            <a:off x="5178558" y="518649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0" name="Rettangolo 389">
            <a:extLst>
              <a:ext uri="{FF2B5EF4-FFF2-40B4-BE49-F238E27FC236}">
                <a16:creationId xmlns:a16="http://schemas.microsoft.com/office/drawing/2014/main" id="{A1334767-3DE4-D9BA-6838-42B934387462}"/>
              </a:ext>
            </a:extLst>
          </p:cNvPr>
          <p:cNvSpPr/>
          <p:nvPr/>
        </p:nvSpPr>
        <p:spPr>
          <a:xfrm>
            <a:off x="2883681" y="518722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1" name="Rettangolo 390">
            <a:extLst>
              <a:ext uri="{FF2B5EF4-FFF2-40B4-BE49-F238E27FC236}">
                <a16:creationId xmlns:a16="http://schemas.microsoft.com/office/drawing/2014/main" id="{FD4EB88E-8656-111A-0F5A-F92959913C66}"/>
              </a:ext>
            </a:extLst>
          </p:cNvPr>
          <p:cNvSpPr/>
          <p:nvPr/>
        </p:nvSpPr>
        <p:spPr>
          <a:xfrm>
            <a:off x="1761868" y="517761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92" name="Elemento grafico 391" descr="Automobile con riempimento a tinta unita">
            <a:extLst>
              <a:ext uri="{FF2B5EF4-FFF2-40B4-BE49-F238E27FC236}">
                <a16:creationId xmlns:a16="http://schemas.microsoft.com/office/drawing/2014/main" id="{D22D5A27-D197-BE21-DD39-0F8B6B1E0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3833" y="5085239"/>
            <a:ext cx="914400" cy="914400"/>
          </a:xfrm>
          <a:prstGeom prst="rect">
            <a:avLst/>
          </a:prstGeom>
        </p:spPr>
      </p:pic>
      <p:cxnSp>
        <p:nvCxnSpPr>
          <p:cNvPr id="393" name="Connettore diritto 392">
            <a:extLst>
              <a:ext uri="{FF2B5EF4-FFF2-40B4-BE49-F238E27FC236}">
                <a16:creationId xmlns:a16="http://schemas.microsoft.com/office/drawing/2014/main" id="{0D3E6E82-16DD-EF49-CFDC-8B999C2C96F4}"/>
              </a:ext>
            </a:extLst>
          </p:cNvPr>
          <p:cNvCxnSpPr>
            <a:cxnSpLocks/>
          </p:cNvCxnSpPr>
          <p:nvPr/>
        </p:nvCxnSpPr>
        <p:spPr>
          <a:xfrm>
            <a:off x="1761868" y="5187210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4" name="Connettore diritto 393">
            <a:extLst>
              <a:ext uri="{FF2B5EF4-FFF2-40B4-BE49-F238E27FC236}">
                <a16:creationId xmlns:a16="http://schemas.microsoft.com/office/drawing/2014/main" id="{89A27962-A3E1-BC41-B757-3721C53B3DC0}"/>
              </a:ext>
            </a:extLst>
          </p:cNvPr>
          <p:cNvCxnSpPr>
            <a:cxnSpLocks/>
          </p:cNvCxnSpPr>
          <p:nvPr/>
        </p:nvCxnSpPr>
        <p:spPr>
          <a:xfrm>
            <a:off x="1761868" y="5810142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5" name="CasellaDiTesto 394">
            <a:extLst>
              <a:ext uri="{FF2B5EF4-FFF2-40B4-BE49-F238E27FC236}">
                <a16:creationId xmlns:a16="http://schemas.microsoft.com/office/drawing/2014/main" id="{23E5A684-C948-5A1D-8C56-60C01FCECDF5}"/>
              </a:ext>
            </a:extLst>
          </p:cNvPr>
          <p:cNvSpPr txBox="1"/>
          <p:nvPr/>
        </p:nvSpPr>
        <p:spPr>
          <a:xfrm>
            <a:off x="5566441" y="542225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98" name="Rettangolo 397">
            <a:extLst>
              <a:ext uri="{FF2B5EF4-FFF2-40B4-BE49-F238E27FC236}">
                <a16:creationId xmlns:a16="http://schemas.microsoft.com/office/drawing/2014/main" id="{6EA86DBE-BB97-F4AB-AB71-3CBA3603ECD1}"/>
              </a:ext>
            </a:extLst>
          </p:cNvPr>
          <p:cNvSpPr/>
          <p:nvPr/>
        </p:nvSpPr>
        <p:spPr>
          <a:xfrm>
            <a:off x="6323778" y="581527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9" name="Rettangolo 398">
            <a:extLst>
              <a:ext uri="{FF2B5EF4-FFF2-40B4-BE49-F238E27FC236}">
                <a16:creationId xmlns:a16="http://schemas.microsoft.com/office/drawing/2014/main" id="{EF028848-0D54-0F5B-BC27-54D0BDF61B11}"/>
              </a:ext>
            </a:extLst>
          </p:cNvPr>
          <p:cNvSpPr/>
          <p:nvPr/>
        </p:nvSpPr>
        <p:spPr>
          <a:xfrm>
            <a:off x="9728764" y="582415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0" name="Rettangolo 399">
            <a:extLst>
              <a:ext uri="{FF2B5EF4-FFF2-40B4-BE49-F238E27FC236}">
                <a16:creationId xmlns:a16="http://schemas.microsoft.com/office/drawing/2014/main" id="{82497EB6-54F7-4D64-AB25-A536F2BBB736}"/>
              </a:ext>
            </a:extLst>
          </p:cNvPr>
          <p:cNvSpPr/>
          <p:nvPr/>
        </p:nvSpPr>
        <p:spPr>
          <a:xfrm>
            <a:off x="8579107" y="582488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1" name="Rettangolo 400">
            <a:extLst>
              <a:ext uri="{FF2B5EF4-FFF2-40B4-BE49-F238E27FC236}">
                <a16:creationId xmlns:a16="http://schemas.microsoft.com/office/drawing/2014/main" id="{6866E8D8-8226-8541-71B9-2991CA8B6E4A}"/>
              </a:ext>
            </a:extLst>
          </p:cNvPr>
          <p:cNvSpPr/>
          <p:nvPr/>
        </p:nvSpPr>
        <p:spPr>
          <a:xfrm>
            <a:off x="7457294" y="581527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2" name="Connettore diritto 401">
            <a:extLst>
              <a:ext uri="{FF2B5EF4-FFF2-40B4-BE49-F238E27FC236}">
                <a16:creationId xmlns:a16="http://schemas.microsoft.com/office/drawing/2014/main" id="{95A258D5-E940-3EF8-A804-0E090B881C2C}"/>
              </a:ext>
            </a:extLst>
          </p:cNvPr>
          <p:cNvCxnSpPr>
            <a:cxnSpLocks/>
          </p:cNvCxnSpPr>
          <p:nvPr/>
        </p:nvCxnSpPr>
        <p:spPr>
          <a:xfrm>
            <a:off x="6323778" y="6431036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3" name="Rettangolo 402">
            <a:extLst>
              <a:ext uri="{FF2B5EF4-FFF2-40B4-BE49-F238E27FC236}">
                <a16:creationId xmlns:a16="http://schemas.microsoft.com/office/drawing/2014/main" id="{C7797D6A-ED54-CD18-CB9C-5E62F2736A51}"/>
              </a:ext>
            </a:extLst>
          </p:cNvPr>
          <p:cNvSpPr/>
          <p:nvPr/>
        </p:nvSpPr>
        <p:spPr>
          <a:xfrm>
            <a:off x="6323778" y="518649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4" name="Rettangolo 403">
            <a:extLst>
              <a:ext uri="{FF2B5EF4-FFF2-40B4-BE49-F238E27FC236}">
                <a16:creationId xmlns:a16="http://schemas.microsoft.com/office/drawing/2014/main" id="{4036CDC7-BA3A-BDB5-0619-97B902AC9EF4}"/>
              </a:ext>
            </a:extLst>
          </p:cNvPr>
          <p:cNvSpPr/>
          <p:nvPr/>
        </p:nvSpPr>
        <p:spPr>
          <a:xfrm>
            <a:off x="9728764" y="519537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5" name="Rettangolo 404">
            <a:extLst>
              <a:ext uri="{FF2B5EF4-FFF2-40B4-BE49-F238E27FC236}">
                <a16:creationId xmlns:a16="http://schemas.microsoft.com/office/drawing/2014/main" id="{6581D474-C2EA-0217-6340-FBB468037724}"/>
              </a:ext>
            </a:extLst>
          </p:cNvPr>
          <p:cNvSpPr/>
          <p:nvPr/>
        </p:nvSpPr>
        <p:spPr>
          <a:xfrm>
            <a:off x="8579107" y="519610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6" name="Rettangolo 405">
            <a:extLst>
              <a:ext uri="{FF2B5EF4-FFF2-40B4-BE49-F238E27FC236}">
                <a16:creationId xmlns:a16="http://schemas.microsoft.com/office/drawing/2014/main" id="{64226516-2C35-AC63-298B-837A0FC88045}"/>
              </a:ext>
            </a:extLst>
          </p:cNvPr>
          <p:cNvSpPr/>
          <p:nvPr/>
        </p:nvSpPr>
        <p:spPr>
          <a:xfrm>
            <a:off x="7457294" y="518649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7" name="Connettore diritto 406">
            <a:extLst>
              <a:ext uri="{FF2B5EF4-FFF2-40B4-BE49-F238E27FC236}">
                <a16:creationId xmlns:a16="http://schemas.microsoft.com/office/drawing/2014/main" id="{3C5EC634-BB5C-4792-86DA-1886946CBC1A}"/>
              </a:ext>
            </a:extLst>
          </p:cNvPr>
          <p:cNvCxnSpPr>
            <a:cxnSpLocks/>
          </p:cNvCxnSpPr>
          <p:nvPr/>
        </p:nvCxnSpPr>
        <p:spPr>
          <a:xfrm>
            <a:off x="6304808" y="5195355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8" name="Connettore diritto 407">
            <a:extLst>
              <a:ext uri="{FF2B5EF4-FFF2-40B4-BE49-F238E27FC236}">
                <a16:creationId xmlns:a16="http://schemas.microsoft.com/office/drawing/2014/main" id="{1254EBDB-6A1A-D920-661A-178F5434E72F}"/>
              </a:ext>
            </a:extLst>
          </p:cNvPr>
          <p:cNvCxnSpPr>
            <a:cxnSpLocks/>
          </p:cNvCxnSpPr>
          <p:nvPr/>
        </p:nvCxnSpPr>
        <p:spPr>
          <a:xfrm>
            <a:off x="6350322" y="5814044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9" name="Elemento grafico 408" descr="Automobile con riempimento a tinta unita">
            <a:extLst>
              <a:ext uri="{FF2B5EF4-FFF2-40B4-BE49-F238E27FC236}">
                <a16:creationId xmlns:a16="http://schemas.microsoft.com/office/drawing/2014/main" id="{C90FFC04-7F68-39B0-C750-1E16D8B26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7789" y="5715399"/>
            <a:ext cx="914400" cy="914400"/>
          </a:xfrm>
          <a:prstGeom prst="rect">
            <a:avLst/>
          </a:prstGeom>
        </p:spPr>
      </p:pic>
      <p:sp>
        <p:nvSpPr>
          <p:cNvPr id="410" name="CasellaDiTesto 409">
            <a:extLst>
              <a:ext uri="{FF2B5EF4-FFF2-40B4-BE49-F238E27FC236}">
                <a16:creationId xmlns:a16="http://schemas.microsoft.com/office/drawing/2014/main" id="{99ECD1AF-4F77-CD00-7631-E0AF325B99B9}"/>
              </a:ext>
            </a:extLst>
          </p:cNvPr>
          <p:cNvSpPr txBox="1"/>
          <p:nvPr/>
        </p:nvSpPr>
        <p:spPr>
          <a:xfrm>
            <a:off x="8990397" y="605241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411" name="Elemento grafico 410" descr="Automobile con riempimento a tinta unita">
            <a:extLst>
              <a:ext uri="{FF2B5EF4-FFF2-40B4-BE49-F238E27FC236}">
                <a16:creationId xmlns:a16="http://schemas.microsoft.com/office/drawing/2014/main" id="{1EEA9E47-3844-5123-B44F-627CFC948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026" y="5041741"/>
            <a:ext cx="914400" cy="914400"/>
          </a:xfrm>
          <a:prstGeom prst="rect">
            <a:avLst/>
          </a:prstGeom>
        </p:spPr>
      </p:pic>
      <p:sp>
        <p:nvSpPr>
          <p:cNvPr id="412" name="CasellaDiTesto 411">
            <a:extLst>
              <a:ext uri="{FF2B5EF4-FFF2-40B4-BE49-F238E27FC236}">
                <a16:creationId xmlns:a16="http://schemas.microsoft.com/office/drawing/2014/main" id="{139A0108-A6FB-8639-F099-FD4B1F6D47A6}"/>
              </a:ext>
            </a:extLst>
          </p:cNvPr>
          <p:cNvSpPr txBox="1"/>
          <p:nvPr/>
        </p:nvSpPr>
        <p:spPr>
          <a:xfrm>
            <a:off x="2208634" y="5378753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413" name="Elemento grafico 412" descr="Automobile con riempimento a tinta unita">
            <a:extLst>
              <a:ext uri="{FF2B5EF4-FFF2-40B4-BE49-F238E27FC236}">
                <a16:creationId xmlns:a16="http://schemas.microsoft.com/office/drawing/2014/main" id="{446A0107-FFC6-97F7-5808-8B235D4CA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226" y="5047838"/>
            <a:ext cx="914400" cy="914400"/>
          </a:xfrm>
          <a:prstGeom prst="rect">
            <a:avLst/>
          </a:prstGeom>
        </p:spPr>
      </p:pic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92470B4D-423D-98D4-45BE-E3575BAD9A02}"/>
              </a:ext>
            </a:extLst>
          </p:cNvPr>
          <p:cNvSpPr txBox="1"/>
          <p:nvPr/>
        </p:nvSpPr>
        <p:spPr>
          <a:xfrm>
            <a:off x="3291834" y="5384850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18" name="CasellaDiTesto 417">
            <a:extLst>
              <a:ext uri="{FF2B5EF4-FFF2-40B4-BE49-F238E27FC236}">
                <a16:creationId xmlns:a16="http://schemas.microsoft.com/office/drawing/2014/main" id="{423541BA-A71C-EC40-7BEB-C7F178388E23}"/>
              </a:ext>
            </a:extLst>
          </p:cNvPr>
          <p:cNvSpPr txBox="1"/>
          <p:nvPr/>
        </p:nvSpPr>
        <p:spPr>
          <a:xfrm>
            <a:off x="538696" y="5554127"/>
            <a:ext cx="1145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>
                <a:solidFill>
                  <a:srgbClr val="C00000"/>
                </a:solidFill>
              </a:rPr>
              <a:t>T + 2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155C6FE-9C9D-A50C-8907-E79C9DD9BA88}"/>
              </a:ext>
            </a:extLst>
          </p:cNvPr>
          <p:cNvCxnSpPr>
            <a:cxnSpLocks/>
          </p:cNvCxnSpPr>
          <p:nvPr/>
        </p:nvCxnSpPr>
        <p:spPr>
          <a:xfrm>
            <a:off x="2334478" y="2030805"/>
            <a:ext cx="0" cy="5292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9" name="Connettore 2 418">
            <a:extLst>
              <a:ext uri="{FF2B5EF4-FFF2-40B4-BE49-F238E27FC236}">
                <a16:creationId xmlns:a16="http://schemas.microsoft.com/office/drawing/2014/main" id="{C888D926-1AEA-58C8-7FBA-0830917A4C5C}"/>
              </a:ext>
            </a:extLst>
          </p:cNvPr>
          <p:cNvCxnSpPr>
            <a:cxnSpLocks/>
          </p:cNvCxnSpPr>
          <p:nvPr/>
        </p:nvCxnSpPr>
        <p:spPr>
          <a:xfrm>
            <a:off x="3436377" y="2032023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2" name="Connettore 2 421">
            <a:extLst>
              <a:ext uri="{FF2B5EF4-FFF2-40B4-BE49-F238E27FC236}">
                <a16:creationId xmlns:a16="http://schemas.microsoft.com/office/drawing/2014/main" id="{0D44521E-6ED5-7769-2981-97CAFDF3A0FA}"/>
              </a:ext>
            </a:extLst>
          </p:cNvPr>
          <p:cNvCxnSpPr>
            <a:cxnSpLocks/>
          </p:cNvCxnSpPr>
          <p:nvPr/>
        </p:nvCxnSpPr>
        <p:spPr>
          <a:xfrm>
            <a:off x="4599780" y="2052960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3" name="Connettore 2 422">
            <a:extLst>
              <a:ext uri="{FF2B5EF4-FFF2-40B4-BE49-F238E27FC236}">
                <a16:creationId xmlns:a16="http://schemas.microsoft.com/office/drawing/2014/main" id="{9D3B7150-E5BB-5AD0-26F9-1B5204F4950C}"/>
              </a:ext>
            </a:extLst>
          </p:cNvPr>
          <p:cNvCxnSpPr>
            <a:cxnSpLocks/>
          </p:cNvCxnSpPr>
          <p:nvPr/>
        </p:nvCxnSpPr>
        <p:spPr>
          <a:xfrm>
            <a:off x="5762714" y="2044559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5" name="Connettore 2 424">
            <a:extLst>
              <a:ext uri="{FF2B5EF4-FFF2-40B4-BE49-F238E27FC236}">
                <a16:creationId xmlns:a16="http://schemas.microsoft.com/office/drawing/2014/main" id="{507A02E0-FA14-2E55-91B5-338DDA48E61A}"/>
              </a:ext>
            </a:extLst>
          </p:cNvPr>
          <p:cNvCxnSpPr>
            <a:cxnSpLocks/>
          </p:cNvCxnSpPr>
          <p:nvPr/>
        </p:nvCxnSpPr>
        <p:spPr>
          <a:xfrm>
            <a:off x="2353015" y="5715991"/>
            <a:ext cx="0" cy="5292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6" name="Connettore 2 425">
            <a:extLst>
              <a:ext uri="{FF2B5EF4-FFF2-40B4-BE49-F238E27FC236}">
                <a16:creationId xmlns:a16="http://schemas.microsoft.com/office/drawing/2014/main" id="{8AC4F6D3-BD15-C77F-97CF-BCA7571036E4}"/>
              </a:ext>
            </a:extLst>
          </p:cNvPr>
          <p:cNvCxnSpPr>
            <a:cxnSpLocks/>
          </p:cNvCxnSpPr>
          <p:nvPr/>
        </p:nvCxnSpPr>
        <p:spPr>
          <a:xfrm>
            <a:off x="3454914" y="5717209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CDCE3234-871A-4BB0-F38E-22F48C793FC4}"/>
              </a:ext>
            </a:extLst>
          </p:cNvPr>
          <p:cNvCxnSpPr>
            <a:cxnSpLocks/>
          </p:cNvCxnSpPr>
          <p:nvPr/>
        </p:nvCxnSpPr>
        <p:spPr>
          <a:xfrm flipV="1">
            <a:off x="2353015" y="3561051"/>
            <a:ext cx="0" cy="4537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9" name="Connettore 2 428">
            <a:extLst>
              <a:ext uri="{FF2B5EF4-FFF2-40B4-BE49-F238E27FC236}">
                <a16:creationId xmlns:a16="http://schemas.microsoft.com/office/drawing/2014/main" id="{184D9D22-AFAB-5FFD-D376-55477CE73790}"/>
              </a:ext>
            </a:extLst>
          </p:cNvPr>
          <p:cNvCxnSpPr>
            <a:cxnSpLocks/>
          </p:cNvCxnSpPr>
          <p:nvPr/>
        </p:nvCxnSpPr>
        <p:spPr>
          <a:xfrm flipV="1">
            <a:off x="3448397" y="3561051"/>
            <a:ext cx="0" cy="4537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0" name="Connettore 2 429">
            <a:extLst>
              <a:ext uri="{FF2B5EF4-FFF2-40B4-BE49-F238E27FC236}">
                <a16:creationId xmlns:a16="http://schemas.microsoft.com/office/drawing/2014/main" id="{40E60F05-3108-36CC-775A-A916377A4B53}"/>
              </a:ext>
            </a:extLst>
          </p:cNvPr>
          <p:cNvCxnSpPr>
            <a:cxnSpLocks/>
          </p:cNvCxnSpPr>
          <p:nvPr/>
        </p:nvCxnSpPr>
        <p:spPr>
          <a:xfrm flipV="1">
            <a:off x="4599780" y="3561051"/>
            <a:ext cx="0" cy="4537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4952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>
                <a:solidFill>
                  <a:srgbClr val="416DAC"/>
                </a:solidFill>
              </a:rPr>
              <a:t>If a vehicle can move in the other lane</a:t>
            </a:r>
            <a:r>
              <a:rPr lang="en-US" sz="2400">
                <a:solidFill>
                  <a:schemeClr val="tx1"/>
                </a:solidFill>
              </a:rPr>
              <a:t>, then change its position with probability </a:t>
            </a:r>
            <a:r>
              <a:rPr lang="en-US" sz="2400" i="1" err="1">
                <a:solidFill>
                  <a:schemeClr val="tx1"/>
                </a:solidFill>
              </a:rPr>
              <a:t>pChangeLane</a:t>
            </a:r>
            <a:r>
              <a:rPr lang="en-US" sz="2400" i="1">
                <a:solidFill>
                  <a:schemeClr val="tx1"/>
                </a:solidFill>
              </a:rPr>
              <a:t>.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Solution: </a:t>
            </a:r>
            <a:r>
              <a:rPr lang="it-IT" err="1">
                <a:solidFill>
                  <a:srgbClr val="416DAC"/>
                </a:solidFill>
              </a:rPr>
              <a:t>randomness</a:t>
            </a:r>
            <a:endParaRPr lang="it-IT">
              <a:solidFill>
                <a:srgbClr val="416DAC"/>
              </a:solidFill>
            </a:endParaRPr>
          </a:p>
        </p:txBody>
      </p:sp>
      <p:pic>
        <p:nvPicPr>
          <p:cNvPr id="37" name="Elemento grafico 36" descr="Dado con riempimento a tinta unita">
            <a:extLst>
              <a:ext uri="{FF2B5EF4-FFF2-40B4-BE49-F238E27FC236}">
                <a16:creationId xmlns:a16="http://schemas.microsoft.com/office/drawing/2014/main" id="{2E967682-2145-C140-500E-D90B9C3B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3865" y="3921923"/>
            <a:ext cx="914400" cy="914400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0AFB50F-A4D7-9ED9-551C-9E22102A7674}"/>
              </a:ext>
            </a:extLst>
          </p:cNvPr>
          <p:cNvSpPr txBox="1"/>
          <p:nvPr/>
        </p:nvSpPr>
        <p:spPr>
          <a:xfrm>
            <a:off x="5297638" y="4101198"/>
            <a:ext cx="3151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random(0, 1) &lt;= </a:t>
            </a:r>
            <a:r>
              <a:rPr lang="it-IT" sz="1600" b="1" i="1" err="1">
                <a:solidFill>
                  <a:srgbClr val="C00000"/>
                </a:solidFill>
              </a:rPr>
              <a:t>pChangeLane</a:t>
            </a:r>
            <a:endParaRPr lang="it-IT" sz="1600" b="1" i="1">
              <a:solidFill>
                <a:srgbClr val="C00000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779AC8D9-CBEE-26FD-6FDB-906ACF1949D7}"/>
              </a:ext>
            </a:extLst>
          </p:cNvPr>
          <p:cNvSpPr/>
          <p:nvPr/>
        </p:nvSpPr>
        <p:spPr>
          <a:xfrm>
            <a:off x="4124043" y="31366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3459AFAC-AE31-4E23-276E-8CA63B998522}"/>
              </a:ext>
            </a:extLst>
          </p:cNvPr>
          <p:cNvSpPr/>
          <p:nvPr/>
        </p:nvSpPr>
        <p:spPr>
          <a:xfrm>
            <a:off x="5269263" y="31366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F0E4FDC9-CDE8-6A41-D140-6E224B4AE662}"/>
              </a:ext>
            </a:extLst>
          </p:cNvPr>
          <p:cNvSpPr/>
          <p:nvPr/>
        </p:nvSpPr>
        <p:spPr>
          <a:xfrm>
            <a:off x="2974386" y="313743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54560922-EF45-60E0-0BE6-4DCCDF65A4D4}"/>
              </a:ext>
            </a:extLst>
          </p:cNvPr>
          <p:cNvSpPr/>
          <p:nvPr/>
        </p:nvSpPr>
        <p:spPr>
          <a:xfrm>
            <a:off x="1852573" y="312781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7A6A4085-D5AB-C698-A26E-A036424E7649}"/>
              </a:ext>
            </a:extLst>
          </p:cNvPr>
          <p:cNvCxnSpPr>
            <a:cxnSpLocks/>
          </p:cNvCxnSpPr>
          <p:nvPr/>
        </p:nvCxnSpPr>
        <p:spPr>
          <a:xfrm>
            <a:off x="1852573" y="3737701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CA87E301-0C1C-B901-1CB8-65389A4E7959}"/>
              </a:ext>
            </a:extLst>
          </p:cNvPr>
          <p:cNvSpPr/>
          <p:nvPr/>
        </p:nvSpPr>
        <p:spPr>
          <a:xfrm>
            <a:off x="4124043" y="250791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84C7F9-AC22-743B-68CA-4F543403DF75}"/>
              </a:ext>
            </a:extLst>
          </p:cNvPr>
          <p:cNvSpPr/>
          <p:nvPr/>
        </p:nvSpPr>
        <p:spPr>
          <a:xfrm>
            <a:off x="5269263" y="250791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5A1D9CE1-22B5-64FA-B838-186D30CF1243}"/>
              </a:ext>
            </a:extLst>
          </p:cNvPr>
          <p:cNvSpPr/>
          <p:nvPr/>
        </p:nvSpPr>
        <p:spPr>
          <a:xfrm>
            <a:off x="2974386" y="25086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B5138192-21F4-5599-8139-EB6872BA484B}"/>
              </a:ext>
            </a:extLst>
          </p:cNvPr>
          <p:cNvSpPr/>
          <p:nvPr/>
        </p:nvSpPr>
        <p:spPr>
          <a:xfrm>
            <a:off x="1852573" y="249903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1E297872-1270-3959-E286-04E47872251E}"/>
              </a:ext>
            </a:extLst>
          </p:cNvPr>
          <p:cNvCxnSpPr>
            <a:cxnSpLocks/>
          </p:cNvCxnSpPr>
          <p:nvPr/>
        </p:nvCxnSpPr>
        <p:spPr>
          <a:xfrm>
            <a:off x="1852573" y="2508633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141B1E8B-4516-300B-FFB0-3BD3637D15AE}"/>
              </a:ext>
            </a:extLst>
          </p:cNvPr>
          <p:cNvCxnSpPr>
            <a:cxnSpLocks/>
          </p:cNvCxnSpPr>
          <p:nvPr/>
        </p:nvCxnSpPr>
        <p:spPr>
          <a:xfrm>
            <a:off x="1852573" y="3131565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7" name="Elemento grafico 66" descr="Automobile con riempimento a tinta unita">
            <a:extLst>
              <a:ext uri="{FF2B5EF4-FFF2-40B4-BE49-F238E27FC236}">
                <a16:creationId xmlns:a16="http://schemas.microsoft.com/office/drawing/2014/main" id="{E65479FF-39B2-17DA-DCD4-B7C03CF5D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945" y="2362166"/>
            <a:ext cx="914400" cy="914400"/>
          </a:xfrm>
          <a:prstGeom prst="rect">
            <a:avLst/>
          </a:prstGeom>
        </p:spPr>
      </p:pic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2AE3B11-B6E3-26A7-A8E3-29B8FE5C8D16}"/>
              </a:ext>
            </a:extLst>
          </p:cNvPr>
          <p:cNvSpPr txBox="1"/>
          <p:nvPr/>
        </p:nvSpPr>
        <p:spPr>
          <a:xfrm>
            <a:off x="5680553" y="269917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DA07730D-3557-EFF0-A196-EB792A0B7EA4}"/>
              </a:ext>
            </a:extLst>
          </p:cNvPr>
          <p:cNvSpPr/>
          <p:nvPr/>
        </p:nvSpPr>
        <p:spPr>
          <a:xfrm>
            <a:off x="6414483" y="31366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DED41A7C-F915-3DDE-E9F2-C75A22C458D8}"/>
              </a:ext>
            </a:extLst>
          </p:cNvPr>
          <p:cNvSpPr/>
          <p:nvPr/>
        </p:nvSpPr>
        <p:spPr>
          <a:xfrm>
            <a:off x="9819469" y="314557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633ED2BE-E625-3D47-0362-C3029B43288D}"/>
              </a:ext>
            </a:extLst>
          </p:cNvPr>
          <p:cNvSpPr/>
          <p:nvPr/>
        </p:nvSpPr>
        <p:spPr>
          <a:xfrm>
            <a:off x="8669812" y="314630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56F74088-8FAB-B732-AC5C-0465C5C27B90}"/>
              </a:ext>
            </a:extLst>
          </p:cNvPr>
          <p:cNvSpPr/>
          <p:nvPr/>
        </p:nvSpPr>
        <p:spPr>
          <a:xfrm>
            <a:off x="7547999" y="31366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3976DF1C-8F28-E93C-B1B9-59A0A3C65943}"/>
              </a:ext>
            </a:extLst>
          </p:cNvPr>
          <p:cNvCxnSpPr>
            <a:cxnSpLocks/>
          </p:cNvCxnSpPr>
          <p:nvPr/>
        </p:nvCxnSpPr>
        <p:spPr>
          <a:xfrm>
            <a:off x="6414483" y="3752459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ttangolo 84">
            <a:extLst>
              <a:ext uri="{FF2B5EF4-FFF2-40B4-BE49-F238E27FC236}">
                <a16:creationId xmlns:a16="http://schemas.microsoft.com/office/drawing/2014/main" id="{681687B6-CDFD-59A2-D64C-5DDA32880AAF}"/>
              </a:ext>
            </a:extLst>
          </p:cNvPr>
          <p:cNvSpPr/>
          <p:nvPr/>
        </p:nvSpPr>
        <p:spPr>
          <a:xfrm>
            <a:off x="6414483" y="250791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3DE991F8-4695-9BBE-425C-C1541FD3F30D}"/>
              </a:ext>
            </a:extLst>
          </p:cNvPr>
          <p:cNvSpPr/>
          <p:nvPr/>
        </p:nvSpPr>
        <p:spPr>
          <a:xfrm>
            <a:off x="9819469" y="251679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B72E1A3E-FBCE-10A4-A7A7-CBB3769195FF}"/>
              </a:ext>
            </a:extLst>
          </p:cNvPr>
          <p:cNvSpPr/>
          <p:nvPr/>
        </p:nvSpPr>
        <p:spPr>
          <a:xfrm>
            <a:off x="8669812" y="25175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80978607-B7A9-9C03-2AD6-6A0173EAFD4B}"/>
              </a:ext>
            </a:extLst>
          </p:cNvPr>
          <p:cNvSpPr/>
          <p:nvPr/>
        </p:nvSpPr>
        <p:spPr>
          <a:xfrm>
            <a:off x="7547999" y="250791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A913C66E-50D9-8CCE-EA0E-F98D532FE1FF}"/>
              </a:ext>
            </a:extLst>
          </p:cNvPr>
          <p:cNvCxnSpPr>
            <a:cxnSpLocks/>
          </p:cNvCxnSpPr>
          <p:nvPr/>
        </p:nvCxnSpPr>
        <p:spPr>
          <a:xfrm>
            <a:off x="6395513" y="2516778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7B0A977F-6286-27A9-A7A5-784671479402}"/>
              </a:ext>
            </a:extLst>
          </p:cNvPr>
          <p:cNvCxnSpPr>
            <a:cxnSpLocks/>
          </p:cNvCxnSpPr>
          <p:nvPr/>
        </p:nvCxnSpPr>
        <p:spPr>
          <a:xfrm>
            <a:off x="6441027" y="3135467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1" name="Elemento grafico 90" descr="Automobile con riempimento a tinta unita">
            <a:extLst>
              <a:ext uri="{FF2B5EF4-FFF2-40B4-BE49-F238E27FC236}">
                <a16:creationId xmlns:a16="http://schemas.microsoft.com/office/drawing/2014/main" id="{485F387A-C6CA-D291-9642-6302FB3D3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5628" y="3028224"/>
            <a:ext cx="914400" cy="914400"/>
          </a:xfrm>
          <a:prstGeom prst="rect">
            <a:avLst/>
          </a:prstGeom>
        </p:spPr>
      </p:pic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91AF7CEF-99EA-45D8-BDFE-640EA1ECA911}"/>
              </a:ext>
            </a:extLst>
          </p:cNvPr>
          <p:cNvSpPr txBox="1"/>
          <p:nvPr/>
        </p:nvSpPr>
        <p:spPr>
          <a:xfrm>
            <a:off x="7948236" y="3365236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97" name="Elemento grafico 96" descr="Automobile con riempimento a tinta unita">
            <a:extLst>
              <a:ext uri="{FF2B5EF4-FFF2-40B4-BE49-F238E27FC236}">
                <a16:creationId xmlns:a16="http://schemas.microsoft.com/office/drawing/2014/main" id="{4E172BEA-348A-BAE7-9E1D-A623E12AC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1234" y="2373187"/>
            <a:ext cx="914400" cy="914400"/>
          </a:xfrm>
          <a:prstGeom prst="rect">
            <a:avLst/>
          </a:prstGeom>
        </p:spPr>
      </p:pic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DDB4B43C-1179-4C26-E6E7-C1FAD65B39A1}"/>
              </a:ext>
            </a:extLst>
          </p:cNvPr>
          <p:cNvSpPr txBox="1"/>
          <p:nvPr/>
        </p:nvSpPr>
        <p:spPr>
          <a:xfrm>
            <a:off x="6863842" y="271019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74BC6A0B-C689-3322-13FF-9BAA5756CFE0}"/>
              </a:ext>
            </a:extLst>
          </p:cNvPr>
          <p:cNvSpPr/>
          <p:nvPr/>
        </p:nvSpPr>
        <p:spPr>
          <a:xfrm>
            <a:off x="4143013" y="554033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AB727C6D-865C-193A-8528-8C75416001D6}"/>
              </a:ext>
            </a:extLst>
          </p:cNvPr>
          <p:cNvSpPr/>
          <p:nvPr/>
        </p:nvSpPr>
        <p:spPr>
          <a:xfrm>
            <a:off x="5288233" y="554033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980A121-88AA-3C46-8545-33203B75D1FC}"/>
              </a:ext>
            </a:extLst>
          </p:cNvPr>
          <p:cNvSpPr/>
          <p:nvPr/>
        </p:nvSpPr>
        <p:spPr>
          <a:xfrm>
            <a:off x="2993356" y="554107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02BA80F-FA9F-5B2D-9FB4-CEAA463CAB6E}"/>
              </a:ext>
            </a:extLst>
          </p:cNvPr>
          <p:cNvSpPr/>
          <p:nvPr/>
        </p:nvSpPr>
        <p:spPr>
          <a:xfrm>
            <a:off x="1871543" y="553146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diritto 102">
            <a:extLst>
              <a:ext uri="{FF2B5EF4-FFF2-40B4-BE49-F238E27FC236}">
                <a16:creationId xmlns:a16="http://schemas.microsoft.com/office/drawing/2014/main" id="{AF37D990-6AA9-B560-F9DC-0863B9FD2A0E}"/>
              </a:ext>
            </a:extLst>
          </p:cNvPr>
          <p:cNvCxnSpPr>
            <a:cxnSpLocks/>
          </p:cNvCxnSpPr>
          <p:nvPr/>
        </p:nvCxnSpPr>
        <p:spPr>
          <a:xfrm>
            <a:off x="1871543" y="6141343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7B917C9E-5E6A-C3D9-7288-58A718D8CC50}"/>
              </a:ext>
            </a:extLst>
          </p:cNvPr>
          <p:cNvSpPr/>
          <p:nvPr/>
        </p:nvSpPr>
        <p:spPr>
          <a:xfrm>
            <a:off x="4143013" y="491155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1BF72FD5-A681-B8F9-4B92-060A2C578A02}"/>
              </a:ext>
            </a:extLst>
          </p:cNvPr>
          <p:cNvSpPr/>
          <p:nvPr/>
        </p:nvSpPr>
        <p:spPr>
          <a:xfrm>
            <a:off x="5288233" y="491155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65065D1D-9401-BC8C-CFE7-77FC5A066C1D}"/>
              </a:ext>
            </a:extLst>
          </p:cNvPr>
          <p:cNvSpPr/>
          <p:nvPr/>
        </p:nvSpPr>
        <p:spPr>
          <a:xfrm>
            <a:off x="2993356" y="491229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895B55ED-7059-3A91-E2FF-0DB2B83140E0}"/>
              </a:ext>
            </a:extLst>
          </p:cNvPr>
          <p:cNvSpPr/>
          <p:nvPr/>
        </p:nvSpPr>
        <p:spPr>
          <a:xfrm>
            <a:off x="1871543" y="490267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79003D29-D2D9-FCEB-A7B8-92BC58A86169}"/>
              </a:ext>
            </a:extLst>
          </p:cNvPr>
          <p:cNvCxnSpPr>
            <a:cxnSpLocks/>
          </p:cNvCxnSpPr>
          <p:nvPr/>
        </p:nvCxnSpPr>
        <p:spPr>
          <a:xfrm>
            <a:off x="1871543" y="4912275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481FBF93-1A8F-A32E-730E-CCB5260E9368}"/>
              </a:ext>
            </a:extLst>
          </p:cNvPr>
          <p:cNvCxnSpPr>
            <a:cxnSpLocks/>
          </p:cNvCxnSpPr>
          <p:nvPr/>
        </p:nvCxnSpPr>
        <p:spPr>
          <a:xfrm>
            <a:off x="1871543" y="5535207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D1F39770-CD26-B454-ED4C-F61B7B7D8EFD}"/>
              </a:ext>
            </a:extLst>
          </p:cNvPr>
          <p:cNvSpPr/>
          <p:nvPr/>
        </p:nvSpPr>
        <p:spPr>
          <a:xfrm>
            <a:off x="6433453" y="554033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3" name="Elemento grafico 112" descr="Automobile con riempimento a tinta unita">
            <a:extLst>
              <a:ext uri="{FF2B5EF4-FFF2-40B4-BE49-F238E27FC236}">
                <a16:creationId xmlns:a16="http://schemas.microsoft.com/office/drawing/2014/main" id="{FD8A0AE3-40DA-8E32-C264-8BBB660A7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961" y="5409720"/>
            <a:ext cx="914400" cy="914400"/>
          </a:xfrm>
          <a:prstGeom prst="rect">
            <a:avLst/>
          </a:prstGeom>
        </p:spPr>
      </p:pic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5E089A4F-0AF5-35A8-6237-ED49902606C3}"/>
              </a:ext>
            </a:extLst>
          </p:cNvPr>
          <p:cNvSpPr txBox="1"/>
          <p:nvPr/>
        </p:nvSpPr>
        <p:spPr>
          <a:xfrm>
            <a:off x="6872569" y="5746732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9CD9F44E-955B-85E1-B5A0-DCBECB0486AB}"/>
              </a:ext>
            </a:extLst>
          </p:cNvPr>
          <p:cNvSpPr/>
          <p:nvPr/>
        </p:nvSpPr>
        <p:spPr>
          <a:xfrm>
            <a:off x="9838439" y="554921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DD8821DC-2D86-9F05-ED25-E617488765F7}"/>
              </a:ext>
            </a:extLst>
          </p:cNvPr>
          <p:cNvSpPr/>
          <p:nvPr/>
        </p:nvSpPr>
        <p:spPr>
          <a:xfrm>
            <a:off x="8688782" y="554995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47ADE606-ACC2-BCB2-4E02-CEFBECBF8302}"/>
              </a:ext>
            </a:extLst>
          </p:cNvPr>
          <p:cNvSpPr/>
          <p:nvPr/>
        </p:nvSpPr>
        <p:spPr>
          <a:xfrm>
            <a:off x="7566969" y="554033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85A39627-B490-70AF-3204-DB25A4CB1BFF}"/>
              </a:ext>
            </a:extLst>
          </p:cNvPr>
          <p:cNvCxnSpPr>
            <a:cxnSpLocks/>
          </p:cNvCxnSpPr>
          <p:nvPr/>
        </p:nvCxnSpPr>
        <p:spPr>
          <a:xfrm>
            <a:off x="6433453" y="6156101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19A112A-BFB7-24CD-F0CB-9E7175E19692}"/>
              </a:ext>
            </a:extLst>
          </p:cNvPr>
          <p:cNvSpPr/>
          <p:nvPr/>
        </p:nvSpPr>
        <p:spPr>
          <a:xfrm>
            <a:off x="6433453" y="491155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95B37794-B67D-ABA6-7887-67A421BC449B}"/>
              </a:ext>
            </a:extLst>
          </p:cNvPr>
          <p:cNvSpPr/>
          <p:nvPr/>
        </p:nvSpPr>
        <p:spPr>
          <a:xfrm>
            <a:off x="9838439" y="492043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DE4ABB6B-966F-BF39-E7A7-149762C1C16D}"/>
              </a:ext>
            </a:extLst>
          </p:cNvPr>
          <p:cNvSpPr/>
          <p:nvPr/>
        </p:nvSpPr>
        <p:spPr>
          <a:xfrm>
            <a:off x="8688782" y="492116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26B25CD2-BF44-2D38-0C90-4B471F893104}"/>
              </a:ext>
            </a:extLst>
          </p:cNvPr>
          <p:cNvSpPr/>
          <p:nvPr/>
        </p:nvSpPr>
        <p:spPr>
          <a:xfrm>
            <a:off x="7566969" y="491155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diritto 122">
            <a:extLst>
              <a:ext uri="{FF2B5EF4-FFF2-40B4-BE49-F238E27FC236}">
                <a16:creationId xmlns:a16="http://schemas.microsoft.com/office/drawing/2014/main" id="{145A8C33-BE34-CB30-C8A6-CB10D6E1ABB0}"/>
              </a:ext>
            </a:extLst>
          </p:cNvPr>
          <p:cNvCxnSpPr>
            <a:cxnSpLocks/>
          </p:cNvCxnSpPr>
          <p:nvPr/>
        </p:nvCxnSpPr>
        <p:spPr>
          <a:xfrm>
            <a:off x="6414483" y="4920420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4CC69A3D-E165-D1FC-851A-9D059F6D66BB}"/>
              </a:ext>
            </a:extLst>
          </p:cNvPr>
          <p:cNvCxnSpPr>
            <a:cxnSpLocks/>
          </p:cNvCxnSpPr>
          <p:nvPr/>
        </p:nvCxnSpPr>
        <p:spPr>
          <a:xfrm>
            <a:off x="6459997" y="5539109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5" name="Elemento grafico 124" descr="Automobile con riempimento a tinta unita">
            <a:extLst>
              <a:ext uri="{FF2B5EF4-FFF2-40B4-BE49-F238E27FC236}">
                <a16:creationId xmlns:a16="http://schemas.microsoft.com/office/drawing/2014/main" id="{49BC4A7C-096D-CFC7-39C5-44A4DEF48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6389" y="5402496"/>
            <a:ext cx="914400" cy="914400"/>
          </a:xfrm>
          <a:prstGeom prst="rect">
            <a:avLst/>
          </a:prstGeom>
        </p:spPr>
      </p:pic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A208B139-8D66-50CA-302E-94EE110894C0}"/>
              </a:ext>
            </a:extLst>
          </p:cNvPr>
          <p:cNvSpPr txBox="1"/>
          <p:nvPr/>
        </p:nvSpPr>
        <p:spPr>
          <a:xfrm>
            <a:off x="10238997" y="573950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131" name="Elemento grafico 130" descr="Automobile con riempimento a tinta unita">
            <a:extLst>
              <a:ext uri="{FF2B5EF4-FFF2-40B4-BE49-F238E27FC236}">
                <a16:creationId xmlns:a16="http://schemas.microsoft.com/office/drawing/2014/main" id="{01A006EE-9FE6-76BB-9D7D-33DC9DF95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0139" y="4798646"/>
            <a:ext cx="914400" cy="914400"/>
          </a:xfrm>
          <a:prstGeom prst="rect">
            <a:avLst/>
          </a:prstGeom>
        </p:spPr>
      </p:pic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4F825313-FE98-9ACC-6565-882F1AD3CE9C}"/>
              </a:ext>
            </a:extLst>
          </p:cNvPr>
          <p:cNvSpPr txBox="1"/>
          <p:nvPr/>
        </p:nvSpPr>
        <p:spPr>
          <a:xfrm>
            <a:off x="9112747" y="513565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3A40AAAF-02FD-5656-C5C2-93F7B9EEACD2}"/>
              </a:ext>
            </a:extLst>
          </p:cNvPr>
          <p:cNvCxnSpPr>
            <a:cxnSpLocks/>
          </p:cNvCxnSpPr>
          <p:nvPr/>
        </p:nvCxnSpPr>
        <p:spPr>
          <a:xfrm>
            <a:off x="5853419" y="3049758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37861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211811" y="1287258"/>
            <a:ext cx="428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416DAC"/>
                </a:solidFill>
              </a:rPr>
              <a:t>Schedule and its rules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Summary</a:t>
            </a:r>
            <a:r>
              <a:rPr lang="it-IT">
                <a:solidFill>
                  <a:srgbClr val="416DAC"/>
                </a:solidFill>
              </a:rPr>
              <a:t> of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automata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44135E-7B3F-D6F2-04C6-9FE3FA23A4EE}"/>
              </a:ext>
            </a:extLst>
          </p:cNvPr>
          <p:cNvSpPr txBox="1"/>
          <p:nvPr/>
        </p:nvSpPr>
        <p:spPr>
          <a:xfrm>
            <a:off x="1260913" y="1833356"/>
            <a:ext cx="42876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err="1">
                <a:solidFill>
                  <a:srgbClr val="416DAC"/>
                </a:solidFill>
              </a:rPr>
              <a:t>Change</a:t>
            </a:r>
            <a:r>
              <a:rPr lang="it-IT" sz="1600" b="1">
                <a:solidFill>
                  <a:srgbClr val="416DAC"/>
                </a:solidFill>
              </a:rPr>
              <a:t> lane</a:t>
            </a:r>
            <a:br>
              <a:rPr lang="it-IT" sz="1600" b="1">
                <a:solidFill>
                  <a:srgbClr val="416DAC"/>
                </a:solidFill>
              </a:rPr>
            </a:br>
            <a:endParaRPr lang="it-IT" sz="1600" b="1">
              <a:solidFill>
                <a:srgbClr val="416DA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C00000"/>
                </a:solidFill>
              </a:rPr>
              <a:t>Moving forward is convenient;</a:t>
            </a:r>
          </a:p>
          <a:p>
            <a:endParaRPr lang="en-US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>
                <a:solidFill>
                  <a:srgbClr val="C00000"/>
                </a:solidFill>
              </a:rPr>
              <a:t>No </a:t>
            </a:r>
            <a:r>
              <a:rPr lang="it-IT" sz="1600" b="1" err="1">
                <a:solidFill>
                  <a:srgbClr val="C00000"/>
                </a:solidFill>
              </a:rPr>
              <a:t>vehicle</a:t>
            </a:r>
            <a:r>
              <a:rPr lang="it-IT" sz="1600" b="1">
                <a:solidFill>
                  <a:srgbClr val="C00000"/>
                </a:solidFill>
              </a:rPr>
              <a:t> </a:t>
            </a:r>
            <a:r>
              <a:rPr lang="it-IT" sz="1600" b="1" err="1">
                <a:solidFill>
                  <a:srgbClr val="C00000"/>
                </a:solidFill>
              </a:rPr>
              <a:t>is</a:t>
            </a:r>
            <a:r>
              <a:rPr lang="it-IT" sz="1600" b="1">
                <a:solidFill>
                  <a:srgbClr val="C00000"/>
                </a:solidFill>
              </a:rPr>
              <a:t> coming from </a:t>
            </a:r>
            <a:r>
              <a:rPr lang="it-IT" sz="1600" b="1" err="1">
                <a:solidFill>
                  <a:srgbClr val="C00000"/>
                </a:solidFill>
              </a:rPr>
              <a:t>behind</a:t>
            </a:r>
            <a:r>
              <a:rPr lang="it-IT" sz="1600" b="1">
                <a:solidFill>
                  <a:srgbClr val="C00000"/>
                </a:solidFill>
              </a:rPr>
              <a:t> in the </a:t>
            </a:r>
            <a:r>
              <a:rPr lang="it-IT" sz="1600" b="1" err="1">
                <a:solidFill>
                  <a:srgbClr val="C00000"/>
                </a:solidFill>
              </a:rPr>
              <a:t>other</a:t>
            </a:r>
            <a:r>
              <a:rPr lang="it-IT" sz="1600" b="1">
                <a:solidFill>
                  <a:srgbClr val="C00000"/>
                </a:solidFill>
              </a:rPr>
              <a:t> lane;</a:t>
            </a:r>
          </a:p>
          <a:p>
            <a:endParaRPr lang="it-IT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>
                <a:solidFill>
                  <a:srgbClr val="C00000"/>
                </a:solidFill>
              </a:rPr>
              <a:t>Move</a:t>
            </a:r>
            <a:r>
              <a:rPr lang="it-IT" sz="1600" b="1">
                <a:solidFill>
                  <a:srgbClr val="C00000"/>
                </a:solidFill>
              </a:rPr>
              <a:t> with </a:t>
            </a:r>
            <a:r>
              <a:rPr lang="it-IT" sz="1600" b="1" err="1">
                <a:solidFill>
                  <a:srgbClr val="C00000"/>
                </a:solidFill>
              </a:rPr>
              <a:t>probability</a:t>
            </a:r>
            <a:r>
              <a:rPr lang="it-IT" sz="1600" b="1">
                <a:solidFill>
                  <a:srgbClr val="C00000"/>
                </a:solidFill>
              </a:rPr>
              <a:t> </a:t>
            </a:r>
            <a:r>
              <a:rPr lang="it-IT" sz="1600" b="1" err="1">
                <a:solidFill>
                  <a:srgbClr val="C00000"/>
                </a:solidFill>
              </a:rPr>
              <a:t>pChangeLane</a:t>
            </a:r>
            <a:endParaRPr lang="it-IT" sz="1600"/>
          </a:p>
          <a:p>
            <a:endParaRPr lang="it-IT" sz="1600"/>
          </a:p>
          <a:p>
            <a:r>
              <a:rPr lang="it-IT" sz="1600" b="1">
                <a:solidFill>
                  <a:srgbClr val="416DAC"/>
                </a:solidFill>
              </a:rPr>
              <a:t>Update speeds</a:t>
            </a:r>
            <a:br>
              <a:rPr lang="it-IT" sz="1600" b="1">
                <a:solidFill>
                  <a:srgbClr val="416DAC"/>
                </a:solidFill>
              </a:rPr>
            </a:br>
            <a:endParaRPr lang="it-IT" sz="1600" b="1">
              <a:solidFill>
                <a:srgbClr val="416DA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>
                <a:solidFill>
                  <a:srgbClr val="C00000"/>
                </a:solidFill>
              </a:rPr>
              <a:t>Acceleration;</a:t>
            </a:r>
          </a:p>
          <a:p>
            <a:endParaRPr lang="it-IT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>
                <a:solidFill>
                  <a:srgbClr val="C00000"/>
                </a:solidFill>
              </a:rPr>
              <a:t>Deceleration</a:t>
            </a:r>
            <a:r>
              <a:rPr lang="it-IT" sz="1600" b="1">
                <a:solidFill>
                  <a:srgbClr val="C00000"/>
                </a:solidFill>
              </a:rPr>
              <a:t> (due to </a:t>
            </a:r>
            <a:r>
              <a:rPr lang="it-IT" sz="1600" b="1" err="1">
                <a:solidFill>
                  <a:srgbClr val="C00000"/>
                </a:solidFill>
              </a:rPr>
              <a:t>other</a:t>
            </a:r>
            <a:r>
              <a:rPr lang="it-IT" sz="1600" b="1">
                <a:solidFill>
                  <a:srgbClr val="C00000"/>
                </a:solidFill>
              </a:rPr>
              <a:t> cars);</a:t>
            </a:r>
          </a:p>
          <a:p>
            <a:endParaRPr lang="it-IT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>
                <a:solidFill>
                  <a:srgbClr val="C00000"/>
                </a:solidFill>
              </a:rPr>
              <a:t>Random </a:t>
            </a:r>
            <a:r>
              <a:rPr lang="it-IT" sz="1600" b="1" err="1">
                <a:solidFill>
                  <a:srgbClr val="C00000"/>
                </a:solidFill>
              </a:rPr>
              <a:t>deceleration</a:t>
            </a:r>
            <a:r>
              <a:rPr lang="it-IT" sz="1600" b="1">
                <a:solidFill>
                  <a:srgbClr val="C00000"/>
                </a:solidFill>
              </a:rPr>
              <a:t>.</a:t>
            </a:r>
          </a:p>
          <a:p>
            <a:endParaRPr lang="it-IT" sz="1600" b="1">
              <a:solidFill>
                <a:srgbClr val="C00000"/>
              </a:solidFill>
            </a:endParaRPr>
          </a:p>
          <a:p>
            <a:r>
              <a:rPr lang="it-IT" sz="1600" b="1">
                <a:solidFill>
                  <a:srgbClr val="416DAC"/>
                </a:solidFill>
              </a:rPr>
              <a:t>Update 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>
                <a:solidFill>
                  <a:srgbClr val="C00000"/>
                </a:solidFill>
              </a:rPr>
              <a:t>Move</a:t>
            </a:r>
            <a:r>
              <a:rPr lang="it-IT" sz="1600" b="1">
                <a:solidFill>
                  <a:srgbClr val="C00000"/>
                </a:solidFill>
              </a:rPr>
              <a:t> cars.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A7EC6B32-803D-466D-F1E6-36B3221A3481}"/>
              </a:ext>
            </a:extLst>
          </p:cNvPr>
          <p:cNvSpPr txBox="1"/>
          <p:nvPr/>
        </p:nvSpPr>
        <p:spPr>
          <a:xfrm>
            <a:off x="6772003" y="1284769"/>
            <a:ext cx="441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416DAC"/>
                </a:solidFill>
              </a:rPr>
              <a:t>Neighborhood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3A8517B8-4E3F-F6C6-5433-F525D45655D8}"/>
              </a:ext>
            </a:extLst>
          </p:cNvPr>
          <p:cNvCxnSpPr>
            <a:cxnSpLocks/>
          </p:cNvCxnSpPr>
          <p:nvPr/>
        </p:nvCxnSpPr>
        <p:spPr>
          <a:xfrm>
            <a:off x="1220691" y="4010825"/>
            <a:ext cx="4098471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682CA2AF-8346-BDB2-CCBC-673116EA6254}"/>
              </a:ext>
            </a:extLst>
          </p:cNvPr>
          <p:cNvCxnSpPr>
            <a:cxnSpLocks/>
          </p:cNvCxnSpPr>
          <p:nvPr/>
        </p:nvCxnSpPr>
        <p:spPr>
          <a:xfrm>
            <a:off x="1220691" y="5944896"/>
            <a:ext cx="4098471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ttangolo 92">
            <a:extLst>
              <a:ext uri="{FF2B5EF4-FFF2-40B4-BE49-F238E27FC236}">
                <a16:creationId xmlns:a16="http://schemas.microsoft.com/office/drawing/2014/main" id="{6D12D354-298B-EA87-35D6-A65741AB391E}"/>
              </a:ext>
            </a:extLst>
          </p:cNvPr>
          <p:cNvSpPr/>
          <p:nvPr/>
        </p:nvSpPr>
        <p:spPr>
          <a:xfrm>
            <a:off x="9545019" y="441942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655B80FA-2E95-6A56-4BF1-28BB938917E4}"/>
              </a:ext>
            </a:extLst>
          </p:cNvPr>
          <p:cNvSpPr/>
          <p:nvPr/>
        </p:nvSpPr>
        <p:spPr>
          <a:xfrm>
            <a:off x="8405022" y="441105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5DE4F5DA-CDF8-DDDD-ECB3-3BCD580C1B5C}"/>
              </a:ext>
            </a:extLst>
          </p:cNvPr>
          <p:cNvSpPr/>
          <p:nvPr/>
        </p:nvSpPr>
        <p:spPr>
          <a:xfrm>
            <a:off x="7285647" y="441942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2EDBAA22-2A3A-8D05-E38D-01A3978BB735}"/>
              </a:ext>
            </a:extLst>
          </p:cNvPr>
          <p:cNvSpPr/>
          <p:nvPr/>
        </p:nvSpPr>
        <p:spPr>
          <a:xfrm>
            <a:off x="9536141" y="25381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B2AFB43A-3B05-62DC-7646-191D8BF043FA}"/>
              </a:ext>
            </a:extLst>
          </p:cNvPr>
          <p:cNvSpPr/>
          <p:nvPr/>
        </p:nvSpPr>
        <p:spPr>
          <a:xfrm>
            <a:off x="7291699" y="316773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35F4B175-A363-9EDA-844B-479743FBBE40}"/>
              </a:ext>
            </a:extLst>
          </p:cNvPr>
          <p:cNvSpPr/>
          <p:nvPr/>
        </p:nvSpPr>
        <p:spPr>
          <a:xfrm>
            <a:off x="7300577" y="3796520"/>
            <a:ext cx="1145220" cy="622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EA5A3DDA-F3FC-F9FD-3CCF-B48997B3EDF3}"/>
              </a:ext>
            </a:extLst>
          </p:cNvPr>
          <p:cNvSpPr/>
          <p:nvPr/>
        </p:nvSpPr>
        <p:spPr>
          <a:xfrm>
            <a:off x="8378388" y="25473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8EACF42D-0432-FA98-DCF2-FA6D07C177EE}"/>
              </a:ext>
            </a:extLst>
          </p:cNvPr>
          <p:cNvSpPr/>
          <p:nvPr/>
        </p:nvSpPr>
        <p:spPr>
          <a:xfrm>
            <a:off x="7276969" y="254315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BD2DB362-36AD-9D54-AD65-F931878F7705}"/>
              </a:ext>
            </a:extLst>
          </p:cNvPr>
          <p:cNvSpPr/>
          <p:nvPr/>
        </p:nvSpPr>
        <p:spPr>
          <a:xfrm>
            <a:off x="8428041" y="379652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9F918CEC-432B-DDA8-6C21-1DB3430A96D3}"/>
              </a:ext>
            </a:extLst>
          </p:cNvPr>
          <p:cNvSpPr/>
          <p:nvPr/>
        </p:nvSpPr>
        <p:spPr>
          <a:xfrm>
            <a:off x="9552679" y="3796520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5" name="Rettangolo 144">
            <a:extLst>
              <a:ext uri="{FF2B5EF4-FFF2-40B4-BE49-F238E27FC236}">
                <a16:creationId xmlns:a16="http://schemas.microsoft.com/office/drawing/2014/main" id="{F9CAD8B7-D955-5D34-4ADF-229430B7F3AE}"/>
              </a:ext>
            </a:extLst>
          </p:cNvPr>
          <p:cNvSpPr/>
          <p:nvPr/>
        </p:nvSpPr>
        <p:spPr>
          <a:xfrm>
            <a:off x="9543801" y="316773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Rettangolo 141">
            <a:extLst>
              <a:ext uri="{FF2B5EF4-FFF2-40B4-BE49-F238E27FC236}">
                <a16:creationId xmlns:a16="http://schemas.microsoft.com/office/drawing/2014/main" id="{719BE729-9A4F-29A4-5B3F-BA96A994AEDB}"/>
              </a:ext>
            </a:extLst>
          </p:cNvPr>
          <p:cNvSpPr/>
          <p:nvPr/>
        </p:nvSpPr>
        <p:spPr>
          <a:xfrm>
            <a:off x="8410285" y="316773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0" name="Elemento grafico 149" descr="Automobile con riempimento a tinta unita">
            <a:extLst>
              <a:ext uri="{FF2B5EF4-FFF2-40B4-BE49-F238E27FC236}">
                <a16:creationId xmlns:a16="http://schemas.microsoft.com/office/drawing/2014/main" id="{27BB77DD-5AD8-2B3F-42F0-342A1E796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1820" y="3666539"/>
            <a:ext cx="914400" cy="914400"/>
          </a:xfrm>
          <a:prstGeom prst="rect">
            <a:avLst/>
          </a:prstGeom>
        </p:spPr>
      </p:pic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D4BD2C06-154E-1DFA-ACB0-49927135BFA2}"/>
              </a:ext>
            </a:extLst>
          </p:cNvPr>
          <p:cNvSpPr txBox="1"/>
          <p:nvPr/>
        </p:nvSpPr>
        <p:spPr>
          <a:xfrm>
            <a:off x="8844428" y="400355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A218F138-6A63-9855-AA3E-E4ED3CF9F981}"/>
              </a:ext>
            </a:extLst>
          </p:cNvPr>
          <p:cNvSpPr/>
          <p:nvPr/>
        </p:nvSpPr>
        <p:spPr>
          <a:xfrm>
            <a:off x="6156161" y="3796350"/>
            <a:ext cx="1145220" cy="622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0F47E7AA-048F-E94F-3580-C7315D76B17C}"/>
              </a:ext>
            </a:extLst>
          </p:cNvPr>
          <p:cNvSpPr/>
          <p:nvPr/>
        </p:nvSpPr>
        <p:spPr>
          <a:xfrm>
            <a:off x="6150109" y="441925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0B4D6400-FC6D-337E-02AE-05524386C783}"/>
              </a:ext>
            </a:extLst>
          </p:cNvPr>
          <p:cNvSpPr/>
          <p:nvPr/>
        </p:nvSpPr>
        <p:spPr>
          <a:xfrm>
            <a:off x="6156161" y="316756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67FA1027-78A1-5A01-3ADC-9D53036B2900}"/>
              </a:ext>
            </a:extLst>
          </p:cNvPr>
          <p:cNvSpPr/>
          <p:nvPr/>
        </p:nvSpPr>
        <p:spPr>
          <a:xfrm>
            <a:off x="6150309" y="254298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Rettangolo 156">
            <a:extLst>
              <a:ext uri="{FF2B5EF4-FFF2-40B4-BE49-F238E27FC236}">
                <a16:creationId xmlns:a16="http://schemas.microsoft.com/office/drawing/2014/main" id="{28131C69-E597-3BF8-5476-3B2E18A16D10}"/>
              </a:ext>
            </a:extLst>
          </p:cNvPr>
          <p:cNvSpPr/>
          <p:nvPr/>
        </p:nvSpPr>
        <p:spPr>
          <a:xfrm>
            <a:off x="10684128" y="3796900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4ACA07A0-A2C6-4CF0-F324-8F2355836D3E}"/>
              </a:ext>
            </a:extLst>
          </p:cNvPr>
          <p:cNvSpPr/>
          <p:nvPr/>
        </p:nvSpPr>
        <p:spPr>
          <a:xfrm>
            <a:off x="10686954" y="441980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2A08708-EBC0-89B1-82BA-DBBF0F61C8CB}"/>
              </a:ext>
            </a:extLst>
          </p:cNvPr>
          <p:cNvSpPr/>
          <p:nvPr/>
        </p:nvSpPr>
        <p:spPr>
          <a:xfrm>
            <a:off x="10693006" y="316811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B0D90C71-C080-FF20-FB3B-FBBF545C5E79}"/>
              </a:ext>
            </a:extLst>
          </p:cNvPr>
          <p:cNvSpPr/>
          <p:nvPr/>
        </p:nvSpPr>
        <p:spPr>
          <a:xfrm>
            <a:off x="10669398" y="253465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1" name="Rettangolo 160">
            <a:extLst>
              <a:ext uri="{FF2B5EF4-FFF2-40B4-BE49-F238E27FC236}">
                <a16:creationId xmlns:a16="http://schemas.microsoft.com/office/drawing/2014/main" id="{50C97289-A589-AB40-8B02-D2365CC23A7D}"/>
              </a:ext>
            </a:extLst>
          </p:cNvPr>
          <p:cNvSpPr/>
          <p:nvPr/>
        </p:nvSpPr>
        <p:spPr>
          <a:xfrm>
            <a:off x="9533315" y="191922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2" name="Rettangolo 161">
            <a:extLst>
              <a:ext uri="{FF2B5EF4-FFF2-40B4-BE49-F238E27FC236}">
                <a16:creationId xmlns:a16="http://schemas.microsoft.com/office/drawing/2014/main" id="{EFF564DB-0C42-35C7-AA8E-B4190A6C699E}"/>
              </a:ext>
            </a:extLst>
          </p:cNvPr>
          <p:cNvSpPr/>
          <p:nvPr/>
        </p:nvSpPr>
        <p:spPr>
          <a:xfrm>
            <a:off x="8393318" y="191973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" name="Rettangolo 162">
            <a:extLst>
              <a:ext uri="{FF2B5EF4-FFF2-40B4-BE49-F238E27FC236}">
                <a16:creationId xmlns:a16="http://schemas.microsoft.com/office/drawing/2014/main" id="{6208CB84-8F2F-FABF-8424-E9D7EEF62D77}"/>
              </a:ext>
            </a:extLst>
          </p:cNvPr>
          <p:cNvSpPr/>
          <p:nvPr/>
        </p:nvSpPr>
        <p:spPr>
          <a:xfrm>
            <a:off x="7273943" y="191922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4" name="Rettangolo 163">
            <a:extLst>
              <a:ext uri="{FF2B5EF4-FFF2-40B4-BE49-F238E27FC236}">
                <a16:creationId xmlns:a16="http://schemas.microsoft.com/office/drawing/2014/main" id="{2D582BE5-CDD1-520E-3320-03EB8ADEB90A}"/>
              </a:ext>
            </a:extLst>
          </p:cNvPr>
          <p:cNvSpPr/>
          <p:nvPr/>
        </p:nvSpPr>
        <p:spPr>
          <a:xfrm>
            <a:off x="6156161" y="191905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5" name="Rettangolo 164">
            <a:extLst>
              <a:ext uri="{FF2B5EF4-FFF2-40B4-BE49-F238E27FC236}">
                <a16:creationId xmlns:a16="http://schemas.microsoft.com/office/drawing/2014/main" id="{9EAB74EA-0FD7-21A3-923D-F5E16BD0194A}"/>
              </a:ext>
            </a:extLst>
          </p:cNvPr>
          <p:cNvSpPr/>
          <p:nvPr/>
        </p:nvSpPr>
        <p:spPr>
          <a:xfrm>
            <a:off x="10675250" y="19196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6" name="Rettangolo 165">
            <a:extLst>
              <a:ext uri="{FF2B5EF4-FFF2-40B4-BE49-F238E27FC236}">
                <a16:creationId xmlns:a16="http://schemas.microsoft.com/office/drawing/2014/main" id="{DBDE28BF-3493-A965-4CCD-E19A101D160E}"/>
              </a:ext>
            </a:extLst>
          </p:cNvPr>
          <p:cNvSpPr/>
          <p:nvPr/>
        </p:nvSpPr>
        <p:spPr>
          <a:xfrm>
            <a:off x="9547456" y="502520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Rettangolo 166">
            <a:extLst>
              <a:ext uri="{FF2B5EF4-FFF2-40B4-BE49-F238E27FC236}">
                <a16:creationId xmlns:a16="http://schemas.microsoft.com/office/drawing/2014/main" id="{9BB3C8F3-EC92-1902-D498-1D1B0C5AA779}"/>
              </a:ext>
            </a:extLst>
          </p:cNvPr>
          <p:cNvSpPr/>
          <p:nvPr/>
        </p:nvSpPr>
        <p:spPr>
          <a:xfrm>
            <a:off x="8407459" y="501683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06369B58-0934-0E1A-FB76-4D449BF13641}"/>
              </a:ext>
            </a:extLst>
          </p:cNvPr>
          <p:cNvSpPr/>
          <p:nvPr/>
        </p:nvSpPr>
        <p:spPr>
          <a:xfrm>
            <a:off x="7288084" y="502520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DBDD41CA-7382-273F-6323-235CABBD71EA}"/>
              </a:ext>
            </a:extLst>
          </p:cNvPr>
          <p:cNvSpPr/>
          <p:nvPr/>
        </p:nvSpPr>
        <p:spPr>
          <a:xfrm>
            <a:off x="6152546" y="502503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7603FF1F-2F31-AF9D-EE13-EFD5044D392B}"/>
              </a:ext>
            </a:extLst>
          </p:cNvPr>
          <p:cNvSpPr/>
          <p:nvPr/>
        </p:nvSpPr>
        <p:spPr>
          <a:xfrm>
            <a:off x="10689391" y="50255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2B040D2E-F98D-BBDA-0FBF-A67EA1D572AF}"/>
              </a:ext>
            </a:extLst>
          </p:cNvPr>
          <p:cNvSpPr/>
          <p:nvPr/>
        </p:nvSpPr>
        <p:spPr>
          <a:xfrm>
            <a:off x="9547456" y="56559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ABFF618C-0B7D-AC23-A3C6-A882C14FFD6D}"/>
              </a:ext>
            </a:extLst>
          </p:cNvPr>
          <p:cNvSpPr/>
          <p:nvPr/>
        </p:nvSpPr>
        <p:spPr>
          <a:xfrm>
            <a:off x="8407459" y="564755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3" name="Rettangolo 172">
            <a:extLst>
              <a:ext uri="{FF2B5EF4-FFF2-40B4-BE49-F238E27FC236}">
                <a16:creationId xmlns:a16="http://schemas.microsoft.com/office/drawing/2014/main" id="{047262C4-1745-C870-4623-5278A5060258}"/>
              </a:ext>
            </a:extLst>
          </p:cNvPr>
          <p:cNvSpPr/>
          <p:nvPr/>
        </p:nvSpPr>
        <p:spPr>
          <a:xfrm>
            <a:off x="7288084" y="56559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4" name="Rettangolo 173">
            <a:extLst>
              <a:ext uri="{FF2B5EF4-FFF2-40B4-BE49-F238E27FC236}">
                <a16:creationId xmlns:a16="http://schemas.microsoft.com/office/drawing/2014/main" id="{0656B90E-9686-89A7-2FFC-4EE9A5E2AB69}"/>
              </a:ext>
            </a:extLst>
          </p:cNvPr>
          <p:cNvSpPr/>
          <p:nvPr/>
        </p:nvSpPr>
        <p:spPr>
          <a:xfrm>
            <a:off x="6152546" y="565575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5" name="Rettangolo 174">
            <a:extLst>
              <a:ext uri="{FF2B5EF4-FFF2-40B4-BE49-F238E27FC236}">
                <a16:creationId xmlns:a16="http://schemas.microsoft.com/office/drawing/2014/main" id="{23A32D60-EE67-90BA-2628-A9787DFE09DA}"/>
              </a:ext>
            </a:extLst>
          </p:cNvPr>
          <p:cNvSpPr/>
          <p:nvPr/>
        </p:nvSpPr>
        <p:spPr>
          <a:xfrm>
            <a:off x="10689391" y="56563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4FA9CD7-9AFC-1388-A3C8-8BDE7CA13E33}"/>
              </a:ext>
            </a:extLst>
          </p:cNvPr>
          <p:cNvSpPr txBox="1"/>
          <p:nvPr/>
        </p:nvSpPr>
        <p:spPr>
          <a:xfrm>
            <a:off x="6138405" y="6356410"/>
            <a:ext cx="5693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err="1"/>
              <a:t>Neighborhood</a:t>
            </a:r>
            <a:r>
              <a:rPr lang="it-IT" sz="1600"/>
              <a:t> with </a:t>
            </a:r>
            <a:r>
              <a:rPr lang="it-IT" sz="1600" err="1"/>
              <a:t>vmax</a:t>
            </a:r>
            <a:r>
              <a:rPr lang="it-IT" sz="160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998403089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4AD7BBD-B500-69F8-E750-98B96ABF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966500"/>
            <a:ext cx="7980217" cy="3148800"/>
          </a:xfrm>
        </p:spPr>
        <p:txBody>
          <a:bodyPr/>
          <a:lstStyle/>
          <a:p>
            <a:r>
              <a:rPr lang="it-IT" sz="7200" err="1"/>
              <a:t>Implementation</a:t>
            </a:r>
            <a:endParaRPr lang="it-IT" sz="7200"/>
          </a:p>
        </p:txBody>
      </p:sp>
    </p:spTree>
    <p:extLst>
      <p:ext uri="{BB962C8B-B14F-4D97-AF65-F5344CB8AC3E}">
        <p14:creationId xmlns:p14="http://schemas.microsoft.com/office/powerpoint/2010/main" val="2960837333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9">
            <a:extLst>
              <a:ext uri="{FF2B5EF4-FFF2-40B4-BE49-F238E27FC236}">
                <a16:creationId xmlns:a16="http://schemas.microsoft.com/office/drawing/2014/main" id="{6B7F1C90-2786-82B3-9D78-73C14E2A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870" y="593367"/>
            <a:ext cx="10272000" cy="763600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Class </a:t>
            </a:r>
            <a:r>
              <a:rPr lang="it-IT" err="1">
                <a:solidFill>
                  <a:srgbClr val="416DAC"/>
                </a:solidFill>
              </a:rPr>
              <a:t>diagramm</a:t>
            </a:r>
            <a:endParaRPr lang="it-IT">
              <a:solidFill>
                <a:srgbClr val="416DAC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645BCAB-34E1-338C-A55F-DC77CD289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0" y="1356967"/>
            <a:ext cx="11156660" cy="50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36843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35" y="476853"/>
            <a:ext cx="1688841" cy="791241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Rules</a:t>
            </a:r>
          </a:p>
        </p:txBody>
      </p:sp>
      <p:pic>
        <p:nvPicPr>
          <p:cNvPr id="46" name="Immagine 45">
            <a:extLst>
              <a:ext uri="{FF2B5EF4-FFF2-40B4-BE49-F238E27FC236}">
                <a16:creationId xmlns:a16="http://schemas.microsoft.com/office/drawing/2014/main" id="{2ED0FA71-23DC-C245-FFAD-68B227A38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4" t="61562" r="63961"/>
          <a:stretch/>
        </p:blipFill>
        <p:spPr>
          <a:xfrm>
            <a:off x="8133565" y="2271741"/>
            <a:ext cx="3529699" cy="2314517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8C7F4FF-A1F4-6A1C-F795-CFBE392284D9}"/>
              </a:ext>
            </a:extLst>
          </p:cNvPr>
          <p:cNvSpPr txBox="1"/>
          <p:nvPr/>
        </p:nvSpPr>
        <p:spPr>
          <a:xfrm>
            <a:off x="780662" y="1949573"/>
            <a:ext cx="6657086" cy="346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rgbClr val="416DAC"/>
                </a:solidFill>
              </a:rPr>
              <a:t>rules define how a vehicle moves </a:t>
            </a:r>
            <a:r>
              <a:rPr lang="en-US" sz="1600" dirty="0">
                <a:solidFill>
                  <a:schemeClr val="tx1"/>
                </a:solidFill>
              </a:rPr>
              <a:t>within a road: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We implemented two different kinds of roads: </a:t>
            </a:r>
            <a:r>
              <a:rPr lang="en-US" sz="1600" b="1" dirty="0">
                <a:solidFill>
                  <a:srgbClr val="416DAC"/>
                </a:solidFill>
              </a:rPr>
              <a:t>Straight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 err="1">
                <a:solidFill>
                  <a:srgbClr val="416DAC"/>
                </a:solidFill>
              </a:rPr>
              <a:t>Ycross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Each kind of road should implement its own rule set;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Generally, a </a:t>
            </a:r>
            <a:r>
              <a:rPr lang="en-US" sz="1600" b="1" dirty="0">
                <a:solidFill>
                  <a:srgbClr val="416DAC"/>
                </a:solidFill>
              </a:rPr>
              <a:t>rule set in a straight road defines the neighborhood </a:t>
            </a:r>
            <a:r>
              <a:rPr lang="en-US" sz="1600" dirty="0">
                <a:solidFill>
                  <a:schemeClr val="tx1"/>
                </a:solidFill>
              </a:rPr>
              <a:t>of a </a:t>
            </a:r>
            <a:r>
              <a:rPr lang="en-US" sz="1600" b="1" dirty="0">
                <a:solidFill>
                  <a:srgbClr val="416DAC"/>
                </a:solidFill>
              </a:rPr>
              <a:t>cellular automata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b="1" dirty="0">
                <a:solidFill>
                  <a:srgbClr val="416DAC"/>
                </a:solidFill>
              </a:rPr>
              <a:t>rule set of a cross defines how the vehicles move from an incoming road to an outgoing road</a:t>
            </a:r>
            <a:r>
              <a:rPr lang="en-US" sz="1600" dirty="0">
                <a:solidFill>
                  <a:schemeClr val="tx1"/>
                </a:solidFill>
              </a:rPr>
              <a:t>.   	</a:t>
            </a:r>
          </a:p>
        </p:txBody>
      </p:sp>
      <p:pic>
        <p:nvPicPr>
          <p:cNvPr id="4" name="Elemento grafico 3" descr="Stretta di mano con riempimento a tinta unita">
            <a:extLst>
              <a:ext uri="{FF2B5EF4-FFF2-40B4-BE49-F238E27FC236}">
                <a16:creationId xmlns:a16="http://schemas.microsoft.com/office/drawing/2014/main" id="{61960AD2-EC0E-54F6-DEBA-2F85CA9C7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518" y="5808485"/>
            <a:ext cx="914400" cy="9144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8403F9-7750-DA38-767F-81E7E79244D6}"/>
              </a:ext>
            </a:extLst>
          </p:cNvPr>
          <p:cNvSpPr txBox="1"/>
          <p:nvPr/>
        </p:nvSpPr>
        <p:spPr>
          <a:xfrm>
            <a:off x="4213781" y="6096408"/>
            <a:ext cx="1385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416DAC"/>
                </a:solidFill>
              </a:rPr>
              <a:t>Road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6606150-7E72-60C3-4C36-7ECFAAE35063}"/>
              </a:ext>
            </a:extLst>
          </p:cNvPr>
          <p:cNvSpPr txBox="1"/>
          <p:nvPr/>
        </p:nvSpPr>
        <p:spPr>
          <a:xfrm>
            <a:off x="6399918" y="6094051"/>
            <a:ext cx="1385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416DAC"/>
                </a:solidFill>
              </a:rPr>
              <a:t>Rule set</a:t>
            </a:r>
          </a:p>
        </p:txBody>
      </p:sp>
    </p:spTree>
    <p:extLst>
      <p:ext uri="{BB962C8B-B14F-4D97-AF65-F5344CB8AC3E}">
        <p14:creationId xmlns:p14="http://schemas.microsoft.com/office/powerpoint/2010/main" val="3816128482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Rules: code </a:t>
            </a:r>
            <a:r>
              <a:rPr lang="it-IT" err="1">
                <a:solidFill>
                  <a:srgbClr val="416DAC"/>
                </a:solidFill>
              </a:rPr>
              <a:t>snippets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75D5FD-68C5-AE43-04B8-07F26B39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036" y="2101182"/>
            <a:ext cx="5265576" cy="30469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RulesYCross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RulesCross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apply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road.nextRoad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BlockingDeque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road.vehiclesQueue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&amp;&amp;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()&gt;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.acceptVehicle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.element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.removeFirst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FD06EE-0E6E-5BFA-A4FF-1CFCC9F08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88" y="2101182"/>
            <a:ext cx="5514393" cy="42780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RulesOvertake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RulesOvertake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pDecreaseSpeed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direction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		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pChangeLane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pDecreaseSpeed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direction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pChangeLane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pChangeLane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apply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Change</a:t>
            </a:r>
            <a: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possible</a:t>
            </a:r>
            <a:b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road.nLanes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()&gt;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changeLane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(road);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//Update the cars' speeds and the road state</a:t>
            </a:r>
            <a:b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.apply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(road);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8398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35" y="476853"/>
            <a:ext cx="1688841" cy="791241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Roads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8C7F4FF-A1F4-6A1C-F795-CFBE392284D9}"/>
              </a:ext>
            </a:extLst>
          </p:cNvPr>
          <p:cNvSpPr txBox="1"/>
          <p:nvPr/>
        </p:nvSpPr>
        <p:spPr>
          <a:xfrm>
            <a:off x="780662" y="1949573"/>
            <a:ext cx="6525208" cy="346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Any “concrete” new </a:t>
            </a:r>
            <a:r>
              <a:rPr lang="en-US" sz="1600" b="1">
                <a:solidFill>
                  <a:srgbClr val="416DAC"/>
                </a:solidFill>
              </a:rPr>
              <a:t>road should extend the abstract class Road</a:t>
            </a:r>
            <a:r>
              <a:rPr lang="en-US" sz="1600">
                <a:solidFill>
                  <a:schemeClr val="tx1"/>
                </a:solidFill>
              </a:rPr>
              <a:t>. We did it for the </a:t>
            </a:r>
            <a:r>
              <a:rPr lang="en-US" sz="1600" b="1" err="1">
                <a:solidFill>
                  <a:srgbClr val="416DAC"/>
                </a:solidFill>
              </a:rPr>
              <a:t>Ycross</a:t>
            </a:r>
            <a:r>
              <a:rPr lang="en-US" sz="1600">
                <a:solidFill>
                  <a:schemeClr val="tx1"/>
                </a:solidFill>
              </a:rPr>
              <a:t>, </a:t>
            </a:r>
            <a:r>
              <a:rPr lang="en-US" sz="1600" b="1">
                <a:solidFill>
                  <a:srgbClr val="416DAC"/>
                </a:solidFill>
              </a:rPr>
              <a:t>Straight</a:t>
            </a:r>
            <a:r>
              <a:rPr lang="en-US" sz="1600">
                <a:solidFill>
                  <a:schemeClr val="tx1"/>
                </a:solidFill>
              </a:rPr>
              <a:t> and </a:t>
            </a:r>
            <a:r>
              <a:rPr lang="en-US" sz="1600" b="1" err="1">
                <a:solidFill>
                  <a:srgbClr val="416DAC"/>
                </a:solidFill>
              </a:rPr>
              <a:t>DeadEndRoad</a:t>
            </a:r>
            <a:r>
              <a:rPr lang="en-US" sz="1600">
                <a:solidFill>
                  <a:schemeClr val="tx1"/>
                </a:solidFill>
              </a:rPr>
              <a:t> classes.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The </a:t>
            </a:r>
            <a:r>
              <a:rPr lang="en-US" sz="1600" b="1" err="1">
                <a:solidFill>
                  <a:srgbClr val="416DAC"/>
                </a:solidFill>
              </a:rPr>
              <a:t>DeadEndRoad</a:t>
            </a:r>
            <a:r>
              <a:rPr lang="en-US" sz="1600">
                <a:solidFill>
                  <a:schemeClr val="tx1"/>
                </a:solidFill>
              </a:rPr>
              <a:t> can be set as an outgoing road to indicate that a road has no next road.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Optionally, a </a:t>
            </a:r>
            <a:r>
              <a:rPr lang="en-US" sz="1600" b="1">
                <a:solidFill>
                  <a:srgbClr val="416DAC"/>
                </a:solidFill>
              </a:rPr>
              <a:t>Road can exploit some Metrics to monitor the behavior</a:t>
            </a:r>
            <a:r>
              <a:rPr lang="en-US" sz="1600">
                <a:solidFill>
                  <a:schemeClr val="tx1"/>
                </a:solidFill>
              </a:rPr>
              <a:t> of the vehicles inside of it.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15FA54C-3334-8F64-0EC7-4AFBF3EF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376" y="1305813"/>
            <a:ext cx="4802530" cy="33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25450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Roads: code </a:t>
            </a:r>
            <a:r>
              <a:rPr lang="it-IT" err="1">
                <a:solidFill>
                  <a:srgbClr val="416DAC"/>
                </a:solidFill>
              </a:rPr>
              <a:t>snippets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A4B3C5-C2DD-2DA6-57D7-35BED7C20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32" y="2304745"/>
            <a:ext cx="4142792" cy="329320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abstract class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RulesSet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rules)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rules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rules;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runStep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rules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.apply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E6F0C-E2CF-A308-74C8-396FE7298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839" y="1691866"/>
            <a:ext cx="7109929" cy="50167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length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maxSpeed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RulesSet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rules,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rules);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length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maxSpeed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maxSpeed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initializeMetrics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buildRoad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computeMetrics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step)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metrics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.keySet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.compute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step);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.ifPresent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aDouble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metrics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aDouble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60978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Roads: code </a:t>
            </a:r>
            <a:r>
              <a:rPr lang="it-IT" err="1">
                <a:solidFill>
                  <a:srgbClr val="416DAC"/>
                </a:solidFill>
              </a:rPr>
              <a:t>snippets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8B05CFB-209B-03DC-3100-26406C5C7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000" y="1718031"/>
            <a:ext cx="5999583" cy="477053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BlockingDeque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RulesSet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rules)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rules);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LinkedBlockingDeque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acceptVehicle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.offer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vehicle.setSpeed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F8342DE-A74E-4353-77FF-4819578E9D59}"/>
              </a:ext>
            </a:extLst>
          </p:cNvPr>
          <p:cNvSpPr txBox="1"/>
          <p:nvPr/>
        </p:nvSpPr>
        <p:spPr>
          <a:xfrm>
            <a:off x="7044218" y="4426465"/>
            <a:ext cx="5078186" cy="20621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runStep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&amp;&amp;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()&gt;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.acceptVehicle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.element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.removeFirst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45694882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520;p24">
            <a:extLst>
              <a:ext uri="{FF2B5EF4-FFF2-40B4-BE49-F238E27FC236}">
                <a16:creationId xmlns:a16="http://schemas.microsoft.com/office/drawing/2014/main" id="{F8009424-A48C-319D-0756-DBAA3ECFC9E2}"/>
              </a:ext>
            </a:extLst>
          </p:cNvPr>
          <p:cNvGrpSpPr/>
          <p:nvPr/>
        </p:nvGrpSpPr>
        <p:grpSpPr>
          <a:xfrm>
            <a:off x="1691681" y="3755172"/>
            <a:ext cx="9108900" cy="1218671"/>
            <a:chOff x="0" y="3354801"/>
            <a:chExt cx="8433454" cy="1058032"/>
          </a:xfrm>
        </p:grpSpPr>
        <p:sp>
          <p:nvSpPr>
            <p:cNvPr id="39" name="Google Shape;521;p24">
              <a:extLst>
                <a:ext uri="{FF2B5EF4-FFF2-40B4-BE49-F238E27FC236}">
                  <a16:creationId xmlns:a16="http://schemas.microsoft.com/office/drawing/2014/main" id="{5BD063ED-7C2F-4F69-2A11-B032CE7904F7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522;p24">
              <a:extLst>
                <a:ext uri="{FF2B5EF4-FFF2-40B4-BE49-F238E27FC236}">
                  <a16:creationId xmlns:a16="http://schemas.microsoft.com/office/drawing/2014/main" id="{709C11B9-D6B2-F0E7-A477-4526CD8EFDE7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Google Shape;523;p24">
              <a:extLst>
                <a:ext uri="{FF2B5EF4-FFF2-40B4-BE49-F238E27FC236}">
                  <a16:creationId xmlns:a16="http://schemas.microsoft.com/office/drawing/2014/main" id="{E447E094-4BC8-7859-6FF1-8DC052CEF0DE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2" name="Google Shape;524;p24">
              <a:extLst>
                <a:ext uri="{FF2B5EF4-FFF2-40B4-BE49-F238E27FC236}">
                  <a16:creationId xmlns:a16="http://schemas.microsoft.com/office/drawing/2014/main" id="{FA4ED53D-1251-A4D9-8BCF-4687DDEF15CE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43" name="Google Shape;525;p24">
                <a:extLst>
                  <a:ext uri="{FF2B5EF4-FFF2-40B4-BE49-F238E27FC236}">
                    <a16:creationId xmlns:a16="http://schemas.microsoft.com/office/drawing/2014/main" id="{C8E791C1-8EC2-575A-D1C7-41611083CE2A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Google Shape;526;p24">
                <a:extLst>
                  <a:ext uri="{FF2B5EF4-FFF2-40B4-BE49-F238E27FC236}">
                    <a16:creationId xmlns:a16="http://schemas.microsoft.com/office/drawing/2014/main" id="{D9AF9EE4-3546-0C93-B531-BF53928A9F22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Google Shape;527;p24">
                <a:extLst>
                  <a:ext uri="{FF2B5EF4-FFF2-40B4-BE49-F238E27FC236}">
                    <a16:creationId xmlns:a16="http://schemas.microsoft.com/office/drawing/2014/main" id="{D560BC85-B7F1-71BC-B0D2-8E6BB05A4345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Google Shape;528;p24">
                <a:extLst>
                  <a:ext uri="{FF2B5EF4-FFF2-40B4-BE49-F238E27FC236}">
                    <a16:creationId xmlns:a16="http://schemas.microsoft.com/office/drawing/2014/main" id="{F30AB9DB-EF80-F58C-E556-0C026CE8674C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Google Shape;529;p24">
                <a:extLst>
                  <a:ext uri="{FF2B5EF4-FFF2-40B4-BE49-F238E27FC236}">
                    <a16:creationId xmlns:a16="http://schemas.microsoft.com/office/drawing/2014/main" id="{1981D7DE-707C-B876-325C-FDC9EA702A87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Google Shape;530;p24">
                <a:extLst>
                  <a:ext uri="{FF2B5EF4-FFF2-40B4-BE49-F238E27FC236}">
                    <a16:creationId xmlns:a16="http://schemas.microsoft.com/office/drawing/2014/main" id="{966D3230-CD7C-151F-316D-FC35B545A1FA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Google Shape;531;p24">
                <a:extLst>
                  <a:ext uri="{FF2B5EF4-FFF2-40B4-BE49-F238E27FC236}">
                    <a16:creationId xmlns:a16="http://schemas.microsoft.com/office/drawing/2014/main" id="{3E0C4B98-8133-BCFC-D1DA-3BB1F7A70E6E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Google Shape;532;p24">
                <a:extLst>
                  <a:ext uri="{FF2B5EF4-FFF2-40B4-BE49-F238E27FC236}">
                    <a16:creationId xmlns:a16="http://schemas.microsoft.com/office/drawing/2014/main" id="{2030298A-FB81-3208-CA23-1B32E4264498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Google Shape;533;p24">
                <a:extLst>
                  <a:ext uri="{FF2B5EF4-FFF2-40B4-BE49-F238E27FC236}">
                    <a16:creationId xmlns:a16="http://schemas.microsoft.com/office/drawing/2014/main" id="{ECB1BCFF-2B90-AAE5-9373-E221EF076E60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Google Shape;534;p24">
                <a:extLst>
                  <a:ext uri="{FF2B5EF4-FFF2-40B4-BE49-F238E27FC236}">
                    <a16:creationId xmlns:a16="http://schemas.microsoft.com/office/drawing/2014/main" id="{F703D889-8284-5DE5-2879-6866B76FFB03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Google Shape;535;p24">
                <a:extLst>
                  <a:ext uri="{FF2B5EF4-FFF2-40B4-BE49-F238E27FC236}">
                    <a16:creationId xmlns:a16="http://schemas.microsoft.com/office/drawing/2014/main" id="{8B8AD04F-636D-D01B-9389-D2B1460526A3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54" name="Google Shape;536;p24">
            <a:extLst>
              <a:ext uri="{FF2B5EF4-FFF2-40B4-BE49-F238E27FC236}">
                <a16:creationId xmlns:a16="http://schemas.microsoft.com/office/drawing/2014/main" id="{2EA6E318-3803-9DCB-52BA-D9227E038874}"/>
              </a:ext>
            </a:extLst>
          </p:cNvPr>
          <p:cNvGrpSpPr/>
          <p:nvPr/>
        </p:nvGrpSpPr>
        <p:grpSpPr>
          <a:xfrm>
            <a:off x="3891209" y="1881247"/>
            <a:ext cx="2026260" cy="881750"/>
            <a:chOff x="2637750" y="1476775"/>
            <a:chExt cx="1884600" cy="881750"/>
          </a:xfrm>
        </p:grpSpPr>
        <p:sp>
          <p:nvSpPr>
            <p:cNvPr id="56" name="Google Shape;538;p24">
              <a:extLst>
                <a:ext uri="{FF2B5EF4-FFF2-40B4-BE49-F238E27FC236}">
                  <a16:creationId xmlns:a16="http://schemas.microsoft.com/office/drawing/2014/main" id="{26854192-1B4F-DCBD-C304-DAF8F01491B4}"/>
                </a:ext>
              </a:extLst>
            </p:cNvPr>
            <p:cNvSpPr txBox="1"/>
            <p:nvPr/>
          </p:nvSpPr>
          <p:spPr>
            <a:xfrm>
              <a:off x="263775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700" b="1" i="0" u="none" strike="noStrike" kern="0" cap="none" spc="0" normalizeH="0" baseline="0" noProof="0" err="1">
                  <a:ln>
                    <a:noFill/>
                  </a:ln>
                  <a:solidFill>
                    <a:srgbClr val="416DAC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Implementation</a:t>
              </a:r>
              <a:endParaRPr kumimoji="0" lang="it-IT" sz="1700" b="1" i="0" u="none" strike="noStrike" kern="0" cap="none" spc="0" normalizeH="0" baseline="0" noProof="0">
                <a:ln>
                  <a:noFill/>
                </a:ln>
                <a:solidFill>
                  <a:srgbClr val="416DAC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" name="Google Shape;539;p24">
              <a:extLst>
                <a:ext uri="{FF2B5EF4-FFF2-40B4-BE49-F238E27FC236}">
                  <a16:creationId xmlns:a16="http://schemas.microsoft.com/office/drawing/2014/main" id="{0FA20815-F522-EDED-35A6-DA4C376E8EAD}"/>
                </a:ext>
              </a:extLst>
            </p:cNvPr>
            <p:cNvSpPr txBox="1"/>
            <p:nvPr/>
          </p:nvSpPr>
          <p:spPr>
            <a:xfrm>
              <a:off x="263775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How the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approach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has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been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implemented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" name="Google Shape;540;p24">
            <a:extLst>
              <a:ext uri="{FF2B5EF4-FFF2-40B4-BE49-F238E27FC236}">
                <a16:creationId xmlns:a16="http://schemas.microsoft.com/office/drawing/2014/main" id="{2F050542-9911-87D7-93CB-1E7B98074FF2}"/>
              </a:ext>
            </a:extLst>
          </p:cNvPr>
          <p:cNvGrpSpPr/>
          <p:nvPr/>
        </p:nvGrpSpPr>
        <p:grpSpPr>
          <a:xfrm>
            <a:off x="6096000" y="1937662"/>
            <a:ext cx="1942013" cy="1210108"/>
            <a:chOff x="4345617" y="1565349"/>
            <a:chExt cx="1914559" cy="597645"/>
          </a:xfrm>
        </p:grpSpPr>
        <p:sp>
          <p:nvSpPr>
            <p:cNvPr id="60" name="Google Shape;542;p24">
              <a:extLst>
                <a:ext uri="{FF2B5EF4-FFF2-40B4-BE49-F238E27FC236}">
                  <a16:creationId xmlns:a16="http://schemas.microsoft.com/office/drawing/2014/main" id="{78A9ABE0-0419-A8EC-AB82-809E384F172E}"/>
                </a:ext>
              </a:extLst>
            </p:cNvPr>
            <p:cNvSpPr txBox="1"/>
            <p:nvPr/>
          </p:nvSpPr>
          <p:spPr>
            <a:xfrm>
              <a:off x="4373268" y="1565349"/>
              <a:ext cx="1859254" cy="155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700" b="1" i="0" u="none" strike="noStrike" kern="0" cap="none" spc="0" normalizeH="0" baseline="0" noProof="0">
                  <a:ln>
                    <a:noFill/>
                  </a:ln>
                  <a:solidFill>
                    <a:srgbClr val="416DAC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Results</a:t>
              </a:r>
              <a:endParaRPr kumimoji="0" sz="1700" b="1" i="0" u="none" strike="noStrike" kern="0" cap="none" spc="0" normalizeH="0" baseline="0" noProof="0">
                <a:ln>
                  <a:noFill/>
                </a:ln>
                <a:solidFill>
                  <a:srgbClr val="416DAC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" name="Google Shape;543;p24">
              <a:extLst>
                <a:ext uri="{FF2B5EF4-FFF2-40B4-BE49-F238E27FC236}">
                  <a16:creationId xmlns:a16="http://schemas.microsoft.com/office/drawing/2014/main" id="{378E6164-8B06-23BB-D98D-957BFD713F65}"/>
                </a:ext>
              </a:extLst>
            </p:cNvPr>
            <p:cNvSpPr txBox="1"/>
            <p:nvPr/>
          </p:nvSpPr>
          <p:spPr>
            <a:xfrm>
              <a:off x="4345617" y="1710844"/>
              <a:ext cx="1914559" cy="45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How the system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performed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, with a case study under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consideration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" name="Google Shape;544;p24">
            <a:extLst>
              <a:ext uri="{FF2B5EF4-FFF2-40B4-BE49-F238E27FC236}">
                <a16:creationId xmlns:a16="http://schemas.microsoft.com/office/drawing/2014/main" id="{EB74B961-A3CC-95B0-5170-FED08B70198A}"/>
              </a:ext>
            </a:extLst>
          </p:cNvPr>
          <p:cNvGrpSpPr/>
          <p:nvPr/>
        </p:nvGrpSpPr>
        <p:grpSpPr>
          <a:xfrm>
            <a:off x="7881223" y="1925870"/>
            <a:ext cx="1884600" cy="881750"/>
            <a:chOff x="6591250" y="1476775"/>
            <a:chExt cx="1884600" cy="881750"/>
          </a:xfrm>
        </p:grpSpPr>
        <p:sp>
          <p:nvSpPr>
            <p:cNvPr id="64" name="Google Shape;546;p24">
              <a:extLst>
                <a:ext uri="{FF2B5EF4-FFF2-40B4-BE49-F238E27FC236}">
                  <a16:creationId xmlns:a16="http://schemas.microsoft.com/office/drawing/2014/main" id="{FA5C4C9A-D49A-1971-CC88-4AE2E0F33D20}"/>
                </a:ext>
              </a:extLst>
            </p:cNvPr>
            <p:cNvSpPr txBox="1"/>
            <p:nvPr/>
          </p:nvSpPr>
          <p:spPr>
            <a:xfrm>
              <a:off x="659125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700" b="1">
                  <a:solidFill>
                    <a:srgbClr val="416DA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Demo</a:t>
              </a:r>
              <a:endParaRPr kumimoji="0" sz="1700" b="1" i="0" u="none" strike="noStrike" kern="0" cap="none" spc="0" normalizeH="0" baseline="0" noProof="0">
                <a:ln>
                  <a:noFill/>
                </a:ln>
                <a:solidFill>
                  <a:srgbClr val="416DAC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" name="Google Shape;547;p24">
              <a:extLst>
                <a:ext uri="{FF2B5EF4-FFF2-40B4-BE49-F238E27FC236}">
                  <a16:creationId xmlns:a16="http://schemas.microsoft.com/office/drawing/2014/main" id="{C0F6FE9A-2E12-3B84-88A6-E8DE61773674}"/>
                </a:ext>
              </a:extLst>
            </p:cNvPr>
            <p:cNvSpPr txBox="1"/>
            <p:nvPr/>
          </p:nvSpPr>
          <p:spPr>
            <a:xfrm>
              <a:off x="659125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We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will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show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three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different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scenarios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Google Shape;548;p24">
            <a:extLst>
              <a:ext uri="{FF2B5EF4-FFF2-40B4-BE49-F238E27FC236}">
                <a16:creationId xmlns:a16="http://schemas.microsoft.com/office/drawing/2014/main" id="{F119FA24-05A6-0190-049B-A562D8AAAB95}"/>
              </a:ext>
            </a:extLst>
          </p:cNvPr>
          <p:cNvGrpSpPr/>
          <p:nvPr/>
        </p:nvGrpSpPr>
        <p:grpSpPr>
          <a:xfrm>
            <a:off x="1765488" y="1881247"/>
            <a:ext cx="2060974" cy="2111493"/>
            <a:chOff x="661000" y="1476775"/>
            <a:chExt cx="1884600" cy="2111493"/>
          </a:xfrm>
        </p:grpSpPr>
        <p:sp>
          <p:nvSpPr>
            <p:cNvPr id="67" name="Google Shape;549;p24">
              <a:extLst>
                <a:ext uri="{FF2B5EF4-FFF2-40B4-BE49-F238E27FC236}">
                  <a16:creationId xmlns:a16="http://schemas.microsoft.com/office/drawing/2014/main" id="{C2F15AE6-677F-4253-5A0B-74903DD5DF4E}"/>
                </a:ext>
              </a:extLst>
            </p:cNvPr>
            <p:cNvSpPr/>
            <p:nvPr/>
          </p:nvSpPr>
          <p:spPr>
            <a:xfrm>
              <a:off x="1300265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394" y="18610"/>
                    <a:pt x="7906" y="19503"/>
                  </a:cubicBezTo>
                  <a:lnTo>
                    <a:pt x="9407" y="33172"/>
                  </a:lnTo>
                  <a:lnTo>
                    <a:pt x="10252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53" y="1"/>
                    <a:pt x="983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" name="Google Shape;550;p24">
              <a:extLst>
                <a:ext uri="{FF2B5EF4-FFF2-40B4-BE49-F238E27FC236}">
                  <a16:creationId xmlns:a16="http://schemas.microsoft.com/office/drawing/2014/main" id="{E7F33905-45CA-1C53-C720-D77374C5E7BA}"/>
                </a:ext>
              </a:extLst>
            </p:cNvPr>
            <p:cNvSpPr txBox="1"/>
            <p:nvPr/>
          </p:nvSpPr>
          <p:spPr>
            <a:xfrm>
              <a:off x="66100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1700" b="1">
                  <a:solidFill>
                    <a:schemeClr val="tx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Traffic </a:t>
              </a:r>
              <a:r>
                <a:rPr lang="it-IT" sz="1700" b="1" err="1">
                  <a:solidFill>
                    <a:schemeClr val="tx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Automata</a:t>
              </a:r>
              <a:endParaRPr kumimoji="0" sz="17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51;p24">
              <a:extLst>
                <a:ext uri="{FF2B5EF4-FFF2-40B4-BE49-F238E27FC236}">
                  <a16:creationId xmlns:a16="http://schemas.microsoft.com/office/drawing/2014/main" id="{2C7D076E-FABE-7F86-B211-0C7B5EF4CC34}"/>
                </a:ext>
              </a:extLst>
            </p:cNvPr>
            <p:cNvSpPr txBox="1"/>
            <p:nvPr/>
          </p:nvSpPr>
          <p:spPr>
            <a:xfrm>
              <a:off x="66100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How to integrate </a:t>
              </a:r>
              <a:r>
                <a:rPr lang="it-IT" sz="120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cellular</a:t>
              </a:r>
              <a:r>
                <a:rPr lang="it-IT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20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automata</a:t>
              </a:r>
              <a:r>
                <a:rPr lang="it-IT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within a </a:t>
              </a:r>
              <a:r>
                <a:rPr lang="it-IT" sz="120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traffic</a:t>
              </a:r>
              <a:r>
                <a:rPr lang="it-IT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20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context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" name="Titolo 3">
            <a:extLst>
              <a:ext uri="{FF2B5EF4-FFF2-40B4-BE49-F238E27FC236}">
                <a16:creationId xmlns:a16="http://schemas.microsoft.com/office/drawing/2014/main" id="{F2323EDE-1898-3387-0C84-4074F2EB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67717"/>
            <a:ext cx="10272000" cy="763600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Presentation Roadmap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0578C83-8731-2300-3583-6F71BE5C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724" y="2974620"/>
            <a:ext cx="603556" cy="101812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6204CAA-338C-19AA-51D6-EAE402EC9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565" y="2970047"/>
            <a:ext cx="603556" cy="102421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DF4BD2F-40E2-AF5C-5519-4EAC81E5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175" y="2970047"/>
            <a:ext cx="609653" cy="102421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35" y="476853"/>
            <a:ext cx="1998430" cy="791241"/>
          </a:xfrm>
        </p:spPr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Metrics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8C7F4FF-A1F4-6A1C-F795-CFBE392284D9}"/>
              </a:ext>
            </a:extLst>
          </p:cNvPr>
          <p:cNvSpPr txBox="1"/>
          <p:nvPr/>
        </p:nvSpPr>
        <p:spPr>
          <a:xfrm>
            <a:off x="780662" y="1949573"/>
            <a:ext cx="6525208" cy="2970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It is possible to </a:t>
            </a:r>
            <a:r>
              <a:rPr lang="en-US" sz="1600" b="1">
                <a:solidFill>
                  <a:srgbClr val="416DAC"/>
                </a:solidFill>
              </a:rPr>
              <a:t>create new metrics by simply extending the Metric class</a:t>
            </a:r>
            <a:r>
              <a:rPr lang="en-US" sz="160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For our purposes, we implemented the </a:t>
            </a:r>
            <a:r>
              <a:rPr lang="en-US" sz="1600" b="1">
                <a:solidFill>
                  <a:srgbClr val="416DAC"/>
                </a:solidFill>
              </a:rPr>
              <a:t>traffic flow metric</a:t>
            </a:r>
            <a:r>
              <a:rPr lang="en-US" sz="1600">
                <a:solidFill>
                  <a:schemeClr val="tx1"/>
                </a:solidFill>
              </a:rPr>
              <a:t>, the </a:t>
            </a:r>
            <a:r>
              <a:rPr lang="en-US" sz="1600" b="1">
                <a:solidFill>
                  <a:srgbClr val="416DAC"/>
                </a:solidFill>
              </a:rPr>
              <a:t>average speed </a:t>
            </a:r>
            <a:r>
              <a:rPr lang="en-US" sz="1600">
                <a:solidFill>
                  <a:schemeClr val="tx1"/>
                </a:solidFill>
              </a:rPr>
              <a:t>of the vehicles, the total number of </a:t>
            </a:r>
            <a:r>
              <a:rPr lang="en-US" sz="1600" b="1">
                <a:solidFill>
                  <a:srgbClr val="416DAC"/>
                </a:solidFill>
              </a:rPr>
              <a:t>lane changes </a:t>
            </a:r>
            <a:r>
              <a:rPr lang="en-US" sz="1600">
                <a:solidFill>
                  <a:schemeClr val="tx1"/>
                </a:solidFill>
              </a:rPr>
              <a:t>and the </a:t>
            </a:r>
            <a:r>
              <a:rPr lang="en-US" sz="1600" b="1">
                <a:solidFill>
                  <a:srgbClr val="416DAC"/>
                </a:solidFill>
              </a:rPr>
              <a:t>density</a:t>
            </a:r>
            <a:r>
              <a:rPr lang="en-US" sz="1600">
                <a:solidFill>
                  <a:schemeClr val="tx1"/>
                </a:solidFill>
              </a:rPr>
              <a:t> of a Road.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F190895-4BC9-D074-5CC5-F92122012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4" y="2528596"/>
            <a:ext cx="4761439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15655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Metrics</a:t>
            </a:r>
            <a:r>
              <a:rPr lang="it-IT">
                <a:solidFill>
                  <a:srgbClr val="416DAC"/>
                </a:solidFill>
              </a:rPr>
              <a:t>: code </a:t>
            </a:r>
            <a:r>
              <a:rPr lang="it-IT" err="1">
                <a:solidFill>
                  <a:srgbClr val="416DAC"/>
                </a:solidFill>
              </a:rPr>
              <a:t>snippets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3654CF-41B7-A7F0-3B9F-F80AA2642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82" y="1986539"/>
            <a:ext cx="5655404" cy="42780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abstract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step){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(step %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getRecord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(road));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abstract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getRecord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BB5FE6-6E4F-ED1E-1CAF-4760AA668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884" y="1719614"/>
            <a:ext cx="4976326" cy="2554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AvgSpeed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AvgSpeed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getRecord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road.averageSpeed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954A1D-B33C-A62A-B09F-63AB9EEF2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884" y="4435895"/>
            <a:ext cx="4976326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getRecord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24775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35" y="476853"/>
            <a:ext cx="2297010" cy="791241"/>
          </a:xfrm>
        </p:spPr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Vehicles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8C7F4FF-A1F4-6A1C-F795-CFBE392284D9}"/>
              </a:ext>
            </a:extLst>
          </p:cNvPr>
          <p:cNvSpPr txBox="1"/>
          <p:nvPr/>
        </p:nvSpPr>
        <p:spPr>
          <a:xfrm>
            <a:off x="780662" y="1949573"/>
            <a:ext cx="6525208" cy="14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Every </a:t>
            </a:r>
            <a:r>
              <a:rPr lang="en-US" sz="1600" b="1">
                <a:solidFill>
                  <a:srgbClr val="416DAC"/>
                </a:solidFill>
              </a:rPr>
              <a:t>Class</a:t>
            </a:r>
            <a:r>
              <a:rPr lang="en-US" sz="1600">
                <a:solidFill>
                  <a:schemeClr val="tx1"/>
                </a:solidFill>
              </a:rPr>
              <a:t> that </a:t>
            </a:r>
            <a:r>
              <a:rPr lang="en-US" sz="1600" b="1">
                <a:solidFill>
                  <a:srgbClr val="416DAC"/>
                </a:solidFill>
              </a:rPr>
              <a:t>extends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416DAC"/>
                </a:solidFill>
              </a:rPr>
              <a:t>Vehicle</a:t>
            </a:r>
            <a:r>
              <a:rPr lang="en-US" sz="1600">
                <a:solidFill>
                  <a:schemeClr val="tx1"/>
                </a:solidFill>
              </a:rPr>
              <a:t> can be </a:t>
            </a:r>
            <a:r>
              <a:rPr lang="en-US" sz="1600" b="1">
                <a:solidFill>
                  <a:srgbClr val="416DAC"/>
                </a:solidFill>
              </a:rPr>
              <a:t>placed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416DAC"/>
                </a:solidFill>
              </a:rPr>
              <a:t>inside</a:t>
            </a:r>
            <a:r>
              <a:rPr lang="en-US" sz="1600">
                <a:solidFill>
                  <a:schemeClr val="tx1"/>
                </a:solidFill>
              </a:rPr>
              <a:t> a </a:t>
            </a:r>
            <a:r>
              <a:rPr lang="en-US" sz="1600" b="1">
                <a:solidFill>
                  <a:srgbClr val="416DAC"/>
                </a:solidFill>
              </a:rPr>
              <a:t>road</a:t>
            </a:r>
            <a:r>
              <a:rPr lang="en-US" sz="1600">
                <a:solidFill>
                  <a:schemeClr val="tx1"/>
                </a:solidFill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It can be useful if there is the necessity to </a:t>
            </a:r>
            <a:r>
              <a:rPr lang="en-US" sz="1600" b="1">
                <a:solidFill>
                  <a:srgbClr val="416DAC"/>
                </a:solidFill>
              </a:rPr>
              <a:t>simulate traffic</a:t>
            </a:r>
            <a:r>
              <a:rPr lang="en-US" sz="1600">
                <a:solidFill>
                  <a:schemeClr val="tx1"/>
                </a:solidFill>
              </a:rPr>
              <a:t> with vehicles that are larger than a car, for example </a:t>
            </a:r>
            <a:r>
              <a:rPr lang="en-US" sz="1600" b="1">
                <a:solidFill>
                  <a:srgbClr val="416DAC"/>
                </a:solidFill>
              </a:rPr>
              <a:t>bus</a:t>
            </a:r>
            <a:r>
              <a:rPr lang="en-US" sz="1600">
                <a:solidFill>
                  <a:schemeClr val="tx1"/>
                </a:solidFill>
              </a:rPr>
              <a:t> or </a:t>
            </a:r>
            <a:r>
              <a:rPr lang="en-US" sz="1600" b="1">
                <a:solidFill>
                  <a:srgbClr val="416DAC"/>
                </a:solidFill>
              </a:rPr>
              <a:t>trucks</a:t>
            </a:r>
            <a:r>
              <a:rPr lang="en-US" sz="160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96FF3A5-AF3A-A08A-83E6-6CA115A0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670" y="1810138"/>
            <a:ext cx="1892121" cy="21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20958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Vehicles</a:t>
            </a:r>
            <a:r>
              <a:rPr lang="it-IT">
                <a:solidFill>
                  <a:srgbClr val="416DAC"/>
                </a:solidFill>
              </a:rPr>
              <a:t>: code </a:t>
            </a:r>
            <a:r>
              <a:rPr lang="it-IT" err="1">
                <a:solidFill>
                  <a:srgbClr val="416DAC"/>
                </a:solidFill>
              </a:rPr>
              <a:t>snippets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0877DC6-185D-DCD4-F629-FE4451C71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582" y="1425257"/>
            <a:ext cx="5309120" cy="526297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abstract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speed,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size)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speed;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size;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it-IT" altLang="it-IT" sz="16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speed)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speed;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065C5D4-C0B8-6961-11C7-476AE8B0C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902" y="1425257"/>
            <a:ext cx="4385387" cy="255454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Car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Car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speed)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(speed,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020170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E3ED39C8-371E-BD1A-063B-1C0015BC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853" y="3047200"/>
            <a:ext cx="3742314" cy="763600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Multithreading</a:t>
            </a:r>
          </a:p>
        </p:txBody>
      </p:sp>
    </p:spTree>
    <p:extLst>
      <p:ext uri="{BB962C8B-B14F-4D97-AF65-F5344CB8AC3E}">
        <p14:creationId xmlns:p14="http://schemas.microsoft.com/office/powerpoint/2010/main" val="3682797537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9163E32-0DE7-D976-2B48-D85A648B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Managing</a:t>
            </a:r>
            <a:r>
              <a:rPr lang="it-IT">
                <a:solidFill>
                  <a:srgbClr val="416DAC"/>
                </a:solidFill>
              </a:rPr>
              <a:t> the </a:t>
            </a:r>
            <a:r>
              <a:rPr lang="it-IT" err="1">
                <a:solidFill>
                  <a:srgbClr val="416DAC"/>
                </a:solidFill>
              </a:rPr>
              <a:t>concurrency</a:t>
            </a:r>
            <a:r>
              <a:rPr lang="it-IT">
                <a:solidFill>
                  <a:srgbClr val="416DAC"/>
                </a:solidFill>
              </a:rPr>
              <a:t>: </a:t>
            </a:r>
            <a:r>
              <a:rPr lang="it-IT" err="1">
                <a:solidFill>
                  <a:srgbClr val="F85808"/>
                </a:solidFill>
              </a:rPr>
              <a:t>problems</a:t>
            </a:r>
            <a:endParaRPr lang="it-IT">
              <a:solidFill>
                <a:srgbClr val="F85808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05E858-370A-6A06-BFB7-1510D4E75DFD}"/>
              </a:ext>
            </a:extLst>
          </p:cNvPr>
          <p:cNvSpPr txBox="1"/>
          <p:nvPr/>
        </p:nvSpPr>
        <p:spPr>
          <a:xfrm>
            <a:off x="1071967" y="1856121"/>
            <a:ext cx="6085103" cy="395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rgbClr val="416DAC"/>
                </a:solidFill>
              </a:rPr>
              <a:t>transfer of vehicles from one road to another is the most critical</a:t>
            </a:r>
            <a:r>
              <a:rPr lang="en-US" sz="1600" dirty="0">
                <a:solidFill>
                  <a:schemeClr val="tx1"/>
                </a:solidFill>
              </a:rPr>
              <a:t> operation;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It could happen that a </a:t>
            </a:r>
            <a:r>
              <a:rPr lang="en-US" sz="1600" b="1" dirty="0">
                <a:solidFill>
                  <a:srgbClr val="416DAC"/>
                </a:solidFill>
              </a:rPr>
              <a:t>thread managing a road allows a vehicle to move </a:t>
            </a:r>
            <a:r>
              <a:rPr lang="en-US" sz="1600" dirty="0">
                <a:solidFill>
                  <a:schemeClr val="tx1"/>
                </a:solidFill>
              </a:rPr>
              <a:t>towards the next road while </a:t>
            </a:r>
            <a:r>
              <a:rPr lang="en-US" sz="1600" b="1" dirty="0">
                <a:solidFill>
                  <a:srgbClr val="416DAC"/>
                </a:solidFill>
              </a:rPr>
              <a:t>another thread updates the status</a:t>
            </a:r>
            <a:r>
              <a:rPr lang="en-US" sz="1600" dirty="0">
                <a:solidFill>
                  <a:schemeClr val="tx1"/>
                </a:solidFill>
              </a:rPr>
              <a:t> of that road.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16DAC"/>
                </a:solidFill>
              </a:rPr>
              <a:t>Threads having less roads/vehicle to update could run faster than the others</a:t>
            </a:r>
            <a:r>
              <a:rPr lang="en-US" sz="1600" dirty="0">
                <a:solidFill>
                  <a:schemeClr val="tx1"/>
                </a:solidFill>
              </a:rPr>
              <a:t>, causing desynchronized updates at different time steps.</a:t>
            </a:r>
          </a:p>
        </p:txBody>
      </p:sp>
      <p:grpSp>
        <p:nvGrpSpPr>
          <p:cNvPr id="62" name="Google Shape;520;p24">
            <a:extLst>
              <a:ext uri="{FF2B5EF4-FFF2-40B4-BE49-F238E27FC236}">
                <a16:creationId xmlns:a16="http://schemas.microsoft.com/office/drawing/2014/main" id="{03E45ACC-ADE3-A4CA-5C77-B4A9453C212D}"/>
              </a:ext>
            </a:extLst>
          </p:cNvPr>
          <p:cNvGrpSpPr/>
          <p:nvPr/>
        </p:nvGrpSpPr>
        <p:grpSpPr>
          <a:xfrm>
            <a:off x="7658918" y="2076408"/>
            <a:ext cx="1462368" cy="735649"/>
            <a:chOff x="0" y="3354801"/>
            <a:chExt cx="8433454" cy="1058032"/>
          </a:xfrm>
        </p:grpSpPr>
        <p:sp>
          <p:nvSpPr>
            <p:cNvPr id="63" name="Google Shape;521;p24">
              <a:extLst>
                <a:ext uri="{FF2B5EF4-FFF2-40B4-BE49-F238E27FC236}">
                  <a16:creationId xmlns:a16="http://schemas.microsoft.com/office/drawing/2014/main" id="{F223AAB2-C872-C323-0838-69AB40A10178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522;p24">
              <a:extLst>
                <a:ext uri="{FF2B5EF4-FFF2-40B4-BE49-F238E27FC236}">
                  <a16:creationId xmlns:a16="http://schemas.microsoft.com/office/drawing/2014/main" id="{899AE93B-338C-2F97-C651-F87539A7772E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Google Shape;523;p24">
              <a:extLst>
                <a:ext uri="{FF2B5EF4-FFF2-40B4-BE49-F238E27FC236}">
                  <a16:creationId xmlns:a16="http://schemas.microsoft.com/office/drawing/2014/main" id="{E7987AB8-A8C3-5B59-08C6-BAAEA6745E9B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6" name="Google Shape;524;p24">
              <a:extLst>
                <a:ext uri="{FF2B5EF4-FFF2-40B4-BE49-F238E27FC236}">
                  <a16:creationId xmlns:a16="http://schemas.microsoft.com/office/drawing/2014/main" id="{0B0B99D4-3684-1303-7D77-D6AD88DDE579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67" name="Google Shape;525;p24">
                <a:extLst>
                  <a:ext uri="{FF2B5EF4-FFF2-40B4-BE49-F238E27FC236}">
                    <a16:creationId xmlns:a16="http://schemas.microsoft.com/office/drawing/2014/main" id="{2A5050A2-EE8C-DE78-833C-68EEE0DF2CA7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Google Shape;526;p24">
                <a:extLst>
                  <a:ext uri="{FF2B5EF4-FFF2-40B4-BE49-F238E27FC236}">
                    <a16:creationId xmlns:a16="http://schemas.microsoft.com/office/drawing/2014/main" id="{C39BB244-B05A-97F7-E8C3-06114793CE87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Google Shape;527;p24">
                <a:extLst>
                  <a:ext uri="{FF2B5EF4-FFF2-40B4-BE49-F238E27FC236}">
                    <a16:creationId xmlns:a16="http://schemas.microsoft.com/office/drawing/2014/main" id="{B160EF29-BBFD-B03C-36CC-1717F8B06DD8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Google Shape;528;p24">
                <a:extLst>
                  <a:ext uri="{FF2B5EF4-FFF2-40B4-BE49-F238E27FC236}">
                    <a16:creationId xmlns:a16="http://schemas.microsoft.com/office/drawing/2014/main" id="{1F124B5B-57C1-0A20-590E-6C120BA1C897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Google Shape;529;p24">
                <a:extLst>
                  <a:ext uri="{FF2B5EF4-FFF2-40B4-BE49-F238E27FC236}">
                    <a16:creationId xmlns:a16="http://schemas.microsoft.com/office/drawing/2014/main" id="{5D84C87A-B443-9CCF-7719-A9DDB0B08F8B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Google Shape;530;p24">
                <a:extLst>
                  <a:ext uri="{FF2B5EF4-FFF2-40B4-BE49-F238E27FC236}">
                    <a16:creationId xmlns:a16="http://schemas.microsoft.com/office/drawing/2014/main" id="{866A2BC2-69E1-C28B-8577-08060DF92334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Google Shape;531;p24">
                <a:extLst>
                  <a:ext uri="{FF2B5EF4-FFF2-40B4-BE49-F238E27FC236}">
                    <a16:creationId xmlns:a16="http://schemas.microsoft.com/office/drawing/2014/main" id="{510EED96-C8AD-1390-620C-561D5474177C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Google Shape;532;p24">
                <a:extLst>
                  <a:ext uri="{FF2B5EF4-FFF2-40B4-BE49-F238E27FC236}">
                    <a16:creationId xmlns:a16="http://schemas.microsoft.com/office/drawing/2014/main" id="{7647F8F6-4FA5-177A-2BFE-2C689634AFF7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Google Shape;533;p24">
                <a:extLst>
                  <a:ext uri="{FF2B5EF4-FFF2-40B4-BE49-F238E27FC236}">
                    <a16:creationId xmlns:a16="http://schemas.microsoft.com/office/drawing/2014/main" id="{932990B0-F2DC-396D-31EA-B7A57F5FED55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Google Shape;534;p24">
                <a:extLst>
                  <a:ext uri="{FF2B5EF4-FFF2-40B4-BE49-F238E27FC236}">
                    <a16:creationId xmlns:a16="http://schemas.microsoft.com/office/drawing/2014/main" id="{CCA1A420-8BA2-8FDE-019C-E76DCB1AE5A1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Google Shape;535;p24">
                <a:extLst>
                  <a:ext uri="{FF2B5EF4-FFF2-40B4-BE49-F238E27FC236}">
                    <a16:creationId xmlns:a16="http://schemas.microsoft.com/office/drawing/2014/main" id="{64BA622C-D7C9-2D87-A6F5-EA2415679DD8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78" name="Elemento grafico 77" descr="Bivio stradale con riempimento a tinta unita">
            <a:extLst>
              <a:ext uri="{FF2B5EF4-FFF2-40B4-BE49-F238E27FC236}">
                <a16:creationId xmlns:a16="http://schemas.microsoft.com/office/drawing/2014/main" id="{FA3790E8-9707-BD60-E46E-8DAA1095B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023603" y="1964835"/>
            <a:ext cx="981517" cy="981517"/>
          </a:xfrm>
          <a:prstGeom prst="rect">
            <a:avLst/>
          </a:prstGeom>
        </p:spPr>
      </p:pic>
      <p:grpSp>
        <p:nvGrpSpPr>
          <p:cNvPr id="79" name="Google Shape;520;p24">
            <a:extLst>
              <a:ext uri="{FF2B5EF4-FFF2-40B4-BE49-F238E27FC236}">
                <a16:creationId xmlns:a16="http://schemas.microsoft.com/office/drawing/2014/main" id="{352C0143-C63C-4239-5789-BB95DAE7032B}"/>
              </a:ext>
            </a:extLst>
          </p:cNvPr>
          <p:cNvGrpSpPr/>
          <p:nvPr/>
        </p:nvGrpSpPr>
        <p:grpSpPr>
          <a:xfrm>
            <a:off x="9896156" y="2121298"/>
            <a:ext cx="1554748" cy="700946"/>
            <a:chOff x="0" y="3354801"/>
            <a:chExt cx="8433454" cy="1058032"/>
          </a:xfrm>
        </p:grpSpPr>
        <p:sp>
          <p:nvSpPr>
            <p:cNvPr id="80" name="Google Shape;521;p24">
              <a:extLst>
                <a:ext uri="{FF2B5EF4-FFF2-40B4-BE49-F238E27FC236}">
                  <a16:creationId xmlns:a16="http://schemas.microsoft.com/office/drawing/2014/main" id="{2778137A-6813-4CE6-3912-8001A8C62E74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Google Shape;522;p24">
              <a:extLst>
                <a:ext uri="{FF2B5EF4-FFF2-40B4-BE49-F238E27FC236}">
                  <a16:creationId xmlns:a16="http://schemas.microsoft.com/office/drawing/2014/main" id="{50104772-85C4-DB23-4FA6-1EB6570F48DC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Google Shape;523;p24">
              <a:extLst>
                <a:ext uri="{FF2B5EF4-FFF2-40B4-BE49-F238E27FC236}">
                  <a16:creationId xmlns:a16="http://schemas.microsoft.com/office/drawing/2014/main" id="{10002F59-0D55-6A70-3B95-B10B9B901FCA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3" name="Google Shape;524;p24">
              <a:extLst>
                <a:ext uri="{FF2B5EF4-FFF2-40B4-BE49-F238E27FC236}">
                  <a16:creationId xmlns:a16="http://schemas.microsoft.com/office/drawing/2014/main" id="{EA72293A-0C1A-0278-DF64-8EC332EE975B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84" name="Google Shape;525;p24">
                <a:extLst>
                  <a:ext uri="{FF2B5EF4-FFF2-40B4-BE49-F238E27FC236}">
                    <a16:creationId xmlns:a16="http://schemas.microsoft.com/office/drawing/2014/main" id="{D04E0FDA-7F08-8D2C-A2CE-B7CBDFA7185F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Google Shape;526;p24">
                <a:extLst>
                  <a:ext uri="{FF2B5EF4-FFF2-40B4-BE49-F238E27FC236}">
                    <a16:creationId xmlns:a16="http://schemas.microsoft.com/office/drawing/2014/main" id="{2F320469-3A72-5502-039C-A0EC7DC3CC61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Google Shape;527;p24">
                <a:extLst>
                  <a:ext uri="{FF2B5EF4-FFF2-40B4-BE49-F238E27FC236}">
                    <a16:creationId xmlns:a16="http://schemas.microsoft.com/office/drawing/2014/main" id="{410DA812-66BD-C6AF-3525-305162C93874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Google Shape;528;p24">
                <a:extLst>
                  <a:ext uri="{FF2B5EF4-FFF2-40B4-BE49-F238E27FC236}">
                    <a16:creationId xmlns:a16="http://schemas.microsoft.com/office/drawing/2014/main" id="{FEBC1A40-EBA6-E1EE-4925-306C84A1C2EC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Google Shape;529;p24">
                <a:extLst>
                  <a:ext uri="{FF2B5EF4-FFF2-40B4-BE49-F238E27FC236}">
                    <a16:creationId xmlns:a16="http://schemas.microsoft.com/office/drawing/2014/main" id="{3BBFBC9A-4F70-AC99-BE74-A3A8C935B8AE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Google Shape;530;p24">
                <a:extLst>
                  <a:ext uri="{FF2B5EF4-FFF2-40B4-BE49-F238E27FC236}">
                    <a16:creationId xmlns:a16="http://schemas.microsoft.com/office/drawing/2014/main" id="{222822BE-5296-56F6-D096-A2FB6F3DACB8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Google Shape;531;p24">
                <a:extLst>
                  <a:ext uri="{FF2B5EF4-FFF2-40B4-BE49-F238E27FC236}">
                    <a16:creationId xmlns:a16="http://schemas.microsoft.com/office/drawing/2014/main" id="{C6990E46-1865-9AE1-F3F3-4631557F6E3A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Google Shape;532;p24">
                <a:extLst>
                  <a:ext uri="{FF2B5EF4-FFF2-40B4-BE49-F238E27FC236}">
                    <a16:creationId xmlns:a16="http://schemas.microsoft.com/office/drawing/2014/main" id="{ADC2827B-25DD-F67F-F88B-8BBBC2E3FA9A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Google Shape;533;p24">
                <a:extLst>
                  <a:ext uri="{FF2B5EF4-FFF2-40B4-BE49-F238E27FC236}">
                    <a16:creationId xmlns:a16="http://schemas.microsoft.com/office/drawing/2014/main" id="{A9334C04-0096-65D3-9FAB-4FCF5242ACD6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Google Shape;534;p24">
                <a:extLst>
                  <a:ext uri="{FF2B5EF4-FFF2-40B4-BE49-F238E27FC236}">
                    <a16:creationId xmlns:a16="http://schemas.microsoft.com/office/drawing/2014/main" id="{9F1EC819-A586-52FC-D209-6DF503DEEF7B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Google Shape;535;p24">
                <a:extLst>
                  <a:ext uri="{FF2B5EF4-FFF2-40B4-BE49-F238E27FC236}">
                    <a16:creationId xmlns:a16="http://schemas.microsoft.com/office/drawing/2014/main" id="{80C2DC8A-7FD3-9C50-E718-4C6985F4D073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95" name="Elemento grafico 126" descr="Automobile con riempimento a tinta unita">
            <a:extLst>
              <a:ext uri="{FF2B5EF4-FFF2-40B4-BE49-F238E27FC236}">
                <a16:creationId xmlns:a16="http://schemas.microsoft.com/office/drawing/2014/main" id="{AB77375D-CC70-79D7-68AD-BD61898E3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1344" y="2195165"/>
            <a:ext cx="299213" cy="299213"/>
          </a:xfrm>
          <a:prstGeom prst="rect">
            <a:avLst/>
          </a:prstGeom>
        </p:spPr>
      </p:pic>
      <p:pic>
        <p:nvPicPr>
          <p:cNvPr id="96" name="Elemento grafico 126" descr="Automobile con riempimento a tinta unita">
            <a:extLst>
              <a:ext uri="{FF2B5EF4-FFF2-40B4-BE49-F238E27FC236}">
                <a16:creationId xmlns:a16="http://schemas.microsoft.com/office/drawing/2014/main" id="{1E54BDDC-D929-9E0A-81B2-94E40D6BC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6769" y="2467488"/>
            <a:ext cx="299213" cy="299213"/>
          </a:xfrm>
          <a:prstGeom prst="rect">
            <a:avLst/>
          </a:prstGeom>
        </p:spPr>
      </p:pic>
      <p:pic>
        <p:nvPicPr>
          <p:cNvPr id="97" name="Elemento grafico 126" descr="Automobile con riempimento a tinta unita">
            <a:extLst>
              <a:ext uri="{FF2B5EF4-FFF2-40B4-BE49-F238E27FC236}">
                <a16:creationId xmlns:a16="http://schemas.microsoft.com/office/drawing/2014/main" id="{78A6599A-5545-C193-BE94-A5ABCE52E2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4784" y="2168234"/>
            <a:ext cx="299213" cy="299213"/>
          </a:xfrm>
          <a:prstGeom prst="rect">
            <a:avLst/>
          </a:prstGeom>
        </p:spPr>
      </p:pic>
      <p:pic>
        <p:nvPicPr>
          <p:cNvPr id="98" name="Elemento grafico 126" descr="Automobile con riempimento a tinta unita">
            <a:extLst>
              <a:ext uri="{FF2B5EF4-FFF2-40B4-BE49-F238E27FC236}">
                <a16:creationId xmlns:a16="http://schemas.microsoft.com/office/drawing/2014/main" id="{C936C724-9735-9C25-889E-70A5E1087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8783" y="2184274"/>
            <a:ext cx="299213" cy="299213"/>
          </a:xfrm>
          <a:prstGeom prst="rect">
            <a:avLst/>
          </a:prstGeom>
        </p:spPr>
      </p:pic>
      <p:pic>
        <p:nvPicPr>
          <p:cNvPr id="99" name="Elemento grafico 126" descr="Automobile con riempimento a tinta unita">
            <a:extLst>
              <a:ext uri="{FF2B5EF4-FFF2-40B4-BE49-F238E27FC236}">
                <a16:creationId xmlns:a16="http://schemas.microsoft.com/office/drawing/2014/main" id="{E7B22243-CDC8-19C5-898E-351DE4E850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60109" y="2195165"/>
            <a:ext cx="299213" cy="299213"/>
          </a:xfrm>
          <a:prstGeom prst="rect">
            <a:avLst/>
          </a:prstGeom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0B175937-677F-C39D-ED98-18CAA550728D}"/>
              </a:ext>
            </a:extLst>
          </p:cNvPr>
          <p:cNvCxnSpPr>
            <a:cxnSpLocks/>
            <a:stCxn id="97" idx="3"/>
            <a:endCxn id="99" idx="1"/>
          </p:cNvCxnSpPr>
          <p:nvPr/>
        </p:nvCxnSpPr>
        <p:spPr>
          <a:xfrm>
            <a:off x="9013997" y="2317841"/>
            <a:ext cx="946112" cy="269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" name="Google Shape;520;p24">
            <a:extLst>
              <a:ext uri="{FF2B5EF4-FFF2-40B4-BE49-F238E27FC236}">
                <a16:creationId xmlns:a16="http://schemas.microsoft.com/office/drawing/2014/main" id="{08481DD9-E614-C859-82B5-3C0EC79E7808}"/>
              </a:ext>
            </a:extLst>
          </p:cNvPr>
          <p:cNvGrpSpPr/>
          <p:nvPr/>
        </p:nvGrpSpPr>
        <p:grpSpPr>
          <a:xfrm>
            <a:off x="7657873" y="3044170"/>
            <a:ext cx="2090751" cy="1200502"/>
            <a:chOff x="0" y="3354801"/>
            <a:chExt cx="8433454" cy="1058032"/>
          </a:xfrm>
        </p:grpSpPr>
        <p:sp>
          <p:nvSpPr>
            <p:cNvPr id="109" name="Google Shape;521;p24">
              <a:extLst>
                <a:ext uri="{FF2B5EF4-FFF2-40B4-BE49-F238E27FC236}">
                  <a16:creationId xmlns:a16="http://schemas.microsoft.com/office/drawing/2014/main" id="{3B103A64-ACFC-0315-3A15-FD607B0F385F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Google Shape;522;p24">
              <a:extLst>
                <a:ext uri="{FF2B5EF4-FFF2-40B4-BE49-F238E27FC236}">
                  <a16:creationId xmlns:a16="http://schemas.microsoft.com/office/drawing/2014/main" id="{CB51AE3F-8B40-C4D0-089B-A10DCB065A8E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Google Shape;523;p24">
              <a:extLst>
                <a:ext uri="{FF2B5EF4-FFF2-40B4-BE49-F238E27FC236}">
                  <a16:creationId xmlns:a16="http://schemas.microsoft.com/office/drawing/2014/main" id="{59C75E14-965D-C879-1CFA-83ABBA98A6E4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2" name="Google Shape;524;p24">
              <a:extLst>
                <a:ext uri="{FF2B5EF4-FFF2-40B4-BE49-F238E27FC236}">
                  <a16:creationId xmlns:a16="http://schemas.microsoft.com/office/drawing/2014/main" id="{3E4992F3-0CED-34F7-37AC-4E6537FF8EA3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13" name="Google Shape;525;p24">
                <a:extLst>
                  <a:ext uri="{FF2B5EF4-FFF2-40B4-BE49-F238E27FC236}">
                    <a16:creationId xmlns:a16="http://schemas.microsoft.com/office/drawing/2014/main" id="{D3F4622E-935C-710D-D4B9-4A2FA835E460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Google Shape;526;p24">
                <a:extLst>
                  <a:ext uri="{FF2B5EF4-FFF2-40B4-BE49-F238E27FC236}">
                    <a16:creationId xmlns:a16="http://schemas.microsoft.com/office/drawing/2014/main" id="{1D2D5A81-9B23-74CA-2852-1460EBB4F8D6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Google Shape;527;p24">
                <a:extLst>
                  <a:ext uri="{FF2B5EF4-FFF2-40B4-BE49-F238E27FC236}">
                    <a16:creationId xmlns:a16="http://schemas.microsoft.com/office/drawing/2014/main" id="{22A32ED7-73F1-4834-CFBA-C4D0452B07E0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Google Shape;528;p24">
                <a:extLst>
                  <a:ext uri="{FF2B5EF4-FFF2-40B4-BE49-F238E27FC236}">
                    <a16:creationId xmlns:a16="http://schemas.microsoft.com/office/drawing/2014/main" id="{45B3C51E-C1CA-31D3-8ABC-DCD625C239B1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Google Shape;529;p24">
                <a:extLst>
                  <a:ext uri="{FF2B5EF4-FFF2-40B4-BE49-F238E27FC236}">
                    <a16:creationId xmlns:a16="http://schemas.microsoft.com/office/drawing/2014/main" id="{59B76676-8435-13D2-F347-EA60026E371A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Google Shape;530;p24">
                <a:extLst>
                  <a:ext uri="{FF2B5EF4-FFF2-40B4-BE49-F238E27FC236}">
                    <a16:creationId xmlns:a16="http://schemas.microsoft.com/office/drawing/2014/main" id="{B034E42C-F43B-2074-458A-5C38655E7DE7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Google Shape;531;p24">
                <a:extLst>
                  <a:ext uri="{FF2B5EF4-FFF2-40B4-BE49-F238E27FC236}">
                    <a16:creationId xmlns:a16="http://schemas.microsoft.com/office/drawing/2014/main" id="{05275765-A761-F8F2-1C6C-B8C2B5338C17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Google Shape;532;p24">
                <a:extLst>
                  <a:ext uri="{FF2B5EF4-FFF2-40B4-BE49-F238E27FC236}">
                    <a16:creationId xmlns:a16="http://schemas.microsoft.com/office/drawing/2014/main" id="{E9C3DA37-AADD-BE18-779D-0E1C7ECA8104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Google Shape;533;p24">
                <a:extLst>
                  <a:ext uri="{FF2B5EF4-FFF2-40B4-BE49-F238E27FC236}">
                    <a16:creationId xmlns:a16="http://schemas.microsoft.com/office/drawing/2014/main" id="{29D665D0-18BA-EA23-0E4D-26C9311C2801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Google Shape;534;p24">
                <a:extLst>
                  <a:ext uri="{FF2B5EF4-FFF2-40B4-BE49-F238E27FC236}">
                    <a16:creationId xmlns:a16="http://schemas.microsoft.com/office/drawing/2014/main" id="{7FD93689-BE5D-ADC1-6FEA-77C2866FFC87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Google Shape;535;p24">
                <a:extLst>
                  <a:ext uri="{FF2B5EF4-FFF2-40B4-BE49-F238E27FC236}">
                    <a16:creationId xmlns:a16="http://schemas.microsoft.com/office/drawing/2014/main" id="{CC7EBDC9-1B85-4B5E-C289-012010A49614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128" name="Elemento grafico 126" descr="Automobile con riempimento a tinta unita">
            <a:extLst>
              <a:ext uri="{FF2B5EF4-FFF2-40B4-BE49-F238E27FC236}">
                <a16:creationId xmlns:a16="http://schemas.microsoft.com/office/drawing/2014/main" id="{59A98033-29E4-EFB8-8BE8-9B2D2A46E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8585" y="3133979"/>
            <a:ext cx="342353" cy="342353"/>
          </a:xfrm>
          <a:prstGeom prst="rect">
            <a:avLst/>
          </a:prstGeom>
        </p:spPr>
      </p:pic>
      <p:pic>
        <p:nvPicPr>
          <p:cNvPr id="129" name="Elemento grafico 126" descr="Automobile con riempimento a tinta unita">
            <a:extLst>
              <a:ext uri="{FF2B5EF4-FFF2-40B4-BE49-F238E27FC236}">
                <a16:creationId xmlns:a16="http://schemas.microsoft.com/office/drawing/2014/main" id="{AB707613-BF5E-72AB-CF4F-45326B52C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3874" y="3745909"/>
            <a:ext cx="342353" cy="342353"/>
          </a:xfrm>
          <a:prstGeom prst="rect">
            <a:avLst/>
          </a:prstGeom>
        </p:spPr>
      </p:pic>
      <p:cxnSp>
        <p:nvCxnSpPr>
          <p:cNvPr id="130" name="Connettore a gomito 129">
            <a:extLst>
              <a:ext uri="{FF2B5EF4-FFF2-40B4-BE49-F238E27FC236}">
                <a16:creationId xmlns:a16="http://schemas.microsoft.com/office/drawing/2014/main" id="{50C0D8D3-4929-EDFD-5D4B-BCD1B622251A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8070938" y="3305156"/>
            <a:ext cx="405230" cy="295517"/>
          </a:xfrm>
          <a:prstGeom prst="bentConnector3">
            <a:avLst>
              <a:gd name="adj1" fmla="val 5213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a gomito 130">
            <a:extLst>
              <a:ext uri="{FF2B5EF4-FFF2-40B4-BE49-F238E27FC236}">
                <a16:creationId xmlns:a16="http://schemas.microsoft.com/office/drawing/2014/main" id="{02A84143-C743-351A-F6F0-5729D9595621}"/>
              </a:ext>
            </a:extLst>
          </p:cNvPr>
          <p:cNvCxnSpPr>
            <a:cxnSpLocks/>
            <a:stCxn id="129" idx="3"/>
          </p:cNvCxnSpPr>
          <p:nvPr/>
        </p:nvCxnSpPr>
        <p:spPr>
          <a:xfrm flipV="1">
            <a:off x="8086227" y="3675284"/>
            <a:ext cx="390712" cy="24180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4" name="Google Shape;520;p24">
            <a:extLst>
              <a:ext uri="{FF2B5EF4-FFF2-40B4-BE49-F238E27FC236}">
                <a16:creationId xmlns:a16="http://schemas.microsoft.com/office/drawing/2014/main" id="{E3D2E0CF-4684-5FD4-E495-84D2427AF662}"/>
              </a:ext>
            </a:extLst>
          </p:cNvPr>
          <p:cNvGrpSpPr/>
          <p:nvPr/>
        </p:nvGrpSpPr>
        <p:grpSpPr>
          <a:xfrm>
            <a:off x="7643514" y="4757907"/>
            <a:ext cx="3133464" cy="700946"/>
            <a:chOff x="0" y="3354801"/>
            <a:chExt cx="8433454" cy="1058032"/>
          </a:xfrm>
        </p:grpSpPr>
        <p:sp>
          <p:nvSpPr>
            <p:cNvPr id="135" name="Google Shape;521;p24">
              <a:extLst>
                <a:ext uri="{FF2B5EF4-FFF2-40B4-BE49-F238E27FC236}">
                  <a16:creationId xmlns:a16="http://schemas.microsoft.com/office/drawing/2014/main" id="{6FC75B07-7619-74C0-6BE2-1D5FD79E042D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Google Shape;522;p24">
              <a:extLst>
                <a:ext uri="{FF2B5EF4-FFF2-40B4-BE49-F238E27FC236}">
                  <a16:creationId xmlns:a16="http://schemas.microsoft.com/office/drawing/2014/main" id="{1691540C-C295-4E31-FEFD-1BE7A4B52BB0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Google Shape;523;p24">
              <a:extLst>
                <a:ext uri="{FF2B5EF4-FFF2-40B4-BE49-F238E27FC236}">
                  <a16:creationId xmlns:a16="http://schemas.microsoft.com/office/drawing/2014/main" id="{F30EFDE8-C4DD-A850-2137-53753562A3A1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8" name="Google Shape;524;p24">
              <a:extLst>
                <a:ext uri="{FF2B5EF4-FFF2-40B4-BE49-F238E27FC236}">
                  <a16:creationId xmlns:a16="http://schemas.microsoft.com/office/drawing/2014/main" id="{EA7008D6-F7F3-24A4-3345-982D2BE4F229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39" name="Google Shape;525;p24">
                <a:extLst>
                  <a:ext uri="{FF2B5EF4-FFF2-40B4-BE49-F238E27FC236}">
                    <a16:creationId xmlns:a16="http://schemas.microsoft.com/office/drawing/2014/main" id="{C9EA760D-B602-8C75-11F3-B249F480E123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Google Shape;526;p24">
                <a:extLst>
                  <a:ext uri="{FF2B5EF4-FFF2-40B4-BE49-F238E27FC236}">
                    <a16:creationId xmlns:a16="http://schemas.microsoft.com/office/drawing/2014/main" id="{109DED92-A2F7-7D92-8795-129A9B697BB8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Google Shape;527;p24">
                <a:extLst>
                  <a:ext uri="{FF2B5EF4-FFF2-40B4-BE49-F238E27FC236}">
                    <a16:creationId xmlns:a16="http://schemas.microsoft.com/office/drawing/2014/main" id="{A185A876-4CCC-DFED-C252-773F222C1170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Google Shape;528;p24">
                <a:extLst>
                  <a:ext uri="{FF2B5EF4-FFF2-40B4-BE49-F238E27FC236}">
                    <a16:creationId xmlns:a16="http://schemas.microsoft.com/office/drawing/2014/main" id="{DAE03232-0DEF-E735-A99A-19D5DB3DFF8E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Google Shape;529;p24">
                <a:extLst>
                  <a:ext uri="{FF2B5EF4-FFF2-40B4-BE49-F238E27FC236}">
                    <a16:creationId xmlns:a16="http://schemas.microsoft.com/office/drawing/2014/main" id="{E5850730-294C-81F4-AE37-8F087314878F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Google Shape;530;p24">
                <a:extLst>
                  <a:ext uri="{FF2B5EF4-FFF2-40B4-BE49-F238E27FC236}">
                    <a16:creationId xmlns:a16="http://schemas.microsoft.com/office/drawing/2014/main" id="{6B3C7CFF-355F-A3D1-9D82-95376C34101F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Google Shape;531;p24">
                <a:extLst>
                  <a:ext uri="{FF2B5EF4-FFF2-40B4-BE49-F238E27FC236}">
                    <a16:creationId xmlns:a16="http://schemas.microsoft.com/office/drawing/2014/main" id="{CBAA8D5D-ABB0-725A-3AC5-13B1C3FC33AF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Google Shape;532;p24">
                <a:extLst>
                  <a:ext uri="{FF2B5EF4-FFF2-40B4-BE49-F238E27FC236}">
                    <a16:creationId xmlns:a16="http://schemas.microsoft.com/office/drawing/2014/main" id="{5FC3B1CB-F4F9-874F-8E23-A6340E8FAABB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Google Shape;533;p24">
                <a:extLst>
                  <a:ext uri="{FF2B5EF4-FFF2-40B4-BE49-F238E27FC236}">
                    <a16:creationId xmlns:a16="http://schemas.microsoft.com/office/drawing/2014/main" id="{EE2A57AC-4EC7-75F7-3FB0-FF8253E6D9B9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Google Shape;534;p24">
                <a:extLst>
                  <a:ext uri="{FF2B5EF4-FFF2-40B4-BE49-F238E27FC236}">
                    <a16:creationId xmlns:a16="http://schemas.microsoft.com/office/drawing/2014/main" id="{A0A91255-00CD-E9CF-FAF1-800B241E7E49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Google Shape;535;p24">
                <a:extLst>
                  <a:ext uri="{FF2B5EF4-FFF2-40B4-BE49-F238E27FC236}">
                    <a16:creationId xmlns:a16="http://schemas.microsoft.com/office/drawing/2014/main" id="{9C951BA4-20C0-B741-F16C-1FE7C194B7BA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150" name="Elemento grafico 126" descr="Automobile con riempimento a tinta unita">
            <a:extLst>
              <a:ext uri="{FF2B5EF4-FFF2-40B4-BE49-F238E27FC236}">
                <a16:creationId xmlns:a16="http://schemas.microsoft.com/office/drawing/2014/main" id="{E4CAC8BA-C926-6D5C-4ADC-3C1327746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8720" y="4800390"/>
            <a:ext cx="299213" cy="299213"/>
          </a:xfrm>
          <a:prstGeom prst="rect">
            <a:avLst/>
          </a:prstGeom>
        </p:spPr>
      </p:pic>
      <p:pic>
        <p:nvPicPr>
          <p:cNvPr id="151" name="Elemento grafico 126" descr="Automobile con riempimento a tinta unita">
            <a:extLst>
              <a:ext uri="{FF2B5EF4-FFF2-40B4-BE49-F238E27FC236}">
                <a16:creationId xmlns:a16="http://schemas.microsoft.com/office/drawing/2014/main" id="{11B26D70-9602-EEA6-6400-21E26D201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0788" y="4779585"/>
            <a:ext cx="299213" cy="299213"/>
          </a:xfrm>
          <a:prstGeom prst="rect">
            <a:avLst/>
          </a:prstGeom>
        </p:spPr>
      </p:pic>
      <p:grpSp>
        <p:nvGrpSpPr>
          <p:cNvPr id="152" name="Google Shape;520;p24">
            <a:extLst>
              <a:ext uri="{FF2B5EF4-FFF2-40B4-BE49-F238E27FC236}">
                <a16:creationId xmlns:a16="http://schemas.microsoft.com/office/drawing/2014/main" id="{5DC055B3-EED2-F9D5-A196-F66F8A98A3E8}"/>
              </a:ext>
            </a:extLst>
          </p:cNvPr>
          <p:cNvGrpSpPr/>
          <p:nvPr/>
        </p:nvGrpSpPr>
        <p:grpSpPr>
          <a:xfrm>
            <a:off x="7643514" y="5515073"/>
            <a:ext cx="1614993" cy="668306"/>
            <a:chOff x="0" y="3354801"/>
            <a:chExt cx="8433454" cy="1058032"/>
          </a:xfrm>
        </p:grpSpPr>
        <p:sp>
          <p:nvSpPr>
            <p:cNvPr id="153" name="Google Shape;521;p24">
              <a:extLst>
                <a:ext uri="{FF2B5EF4-FFF2-40B4-BE49-F238E27FC236}">
                  <a16:creationId xmlns:a16="http://schemas.microsoft.com/office/drawing/2014/main" id="{54FF1734-E006-9DF9-5BCB-806CAFF03D37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Google Shape;522;p24">
              <a:extLst>
                <a:ext uri="{FF2B5EF4-FFF2-40B4-BE49-F238E27FC236}">
                  <a16:creationId xmlns:a16="http://schemas.microsoft.com/office/drawing/2014/main" id="{55B380EF-9C29-AF94-2CE2-432152401A48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Google Shape;523;p24">
              <a:extLst>
                <a:ext uri="{FF2B5EF4-FFF2-40B4-BE49-F238E27FC236}">
                  <a16:creationId xmlns:a16="http://schemas.microsoft.com/office/drawing/2014/main" id="{A1E8D131-C8FB-67C5-886B-39223546EDE3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6" name="Google Shape;524;p24">
              <a:extLst>
                <a:ext uri="{FF2B5EF4-FFF2-40B4-BE49-F238E27FC236}">
                  <a16:creationId xmlns:a16="http://schemas.microsoft.com/office/drawing/2014/main" id="{DA451C2F-CF03-ED16-CD9B-913750277B13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57" name="Google Shape;525;p24">
                <a:extLst>
                  <a:ext uri="{FF2B5EF4-FFF2-40B4-BE49-F238E27FC236}">
                    <a16:creationId xmlns:a16="http://schemas.microsoft.com/office/drawing/2014/main" id="{53D6E4EB-A65D-3928-1B1B-33AAC05DBD7D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Google Shape;526;p24">
                <a:extLst>
                  <a:ext uri="{FF2B5EF4-FFF2-40B4-BE49-F238E27FC236}">
                    <a16:creationId xmlns:a16="http://schemas.microsoft.com/office/drawing/2014/main" id="{D5250A95-4173-BB2B-6BD5-26C532673BB9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Google Shape;527;p24">
                <a:extLst>
                  <a:ext uri="{FF2B5EF4-FFF2-40B4-BE49-F238E27FC236}">
                    <a16:creationId xmlns:a16="http://schemas.microsoft.com/office/drawing/2014/main" id="{203449D5-1AF0-720D-B373-1521FBD574F1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Google Shape;528;p24">
                <a:extLst>
                  <a:ext uri="{FF2B5EF4-FFF2-40B4-BE49-F238E27FC236}">
                    <a16:creationId xmlns:a16="http://schemas.microsoft.com/office/drawing/2014/main" id="{CFC65A76-1A62-8903-E9E4-CF2667F44033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1" name="Google Shape;529;p24">
                <a:extLst>
                  <a:ext uri="{FF2B5EF4-FFF2-40B4-BE49-F238E27FC236}">
                    <a16:creationId xmlns:a16="http://schemas.microsoft.com/office/drawing/2014/main" id="{E1450390-72B7-6FC1-ED30-9302BBC26D26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2" name="Google Shape;530;p24">
                <a:extLst>
                  <a:ext uri="{FF2B5EF4-FFF2-40B4-BE49-F238E27FC236}">
                    <a16:creationId xmlns:a16="http://schemas.microsoft.com/office/drawing/2014/main" id="{440DD061-1131-7F14-5D00-F795FF19ADB0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3" name="Google Shape;531;p24">
                <a:extLst>
                  <a:ext uri="{FF2B5EF4-FFF2-40B4-BE49-F238E27FC236}">
                    <a16:creationId xmlns:a16="http://schemas.microsoft.com/office/drawing/2014/main" id="{EC0B2A0B-2A1D-4937-7753-99497588FADE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4" name="Google Shape;532;p24">
                <a:extLst>
                  <a:ext uri="{FF2B5EF4-FFF2-40B4-BE49-F238E27FC236}">
                    <a16:creationId xmlns:a16="http://schemas.microsoft.com/office/drawing/2014/main" id="{9440DB07-617A-591A-F3A6-2977C3669CB2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5" name="Google Shape;533;p24">
                <a:extLst>
                  <a:ext uri="{FF2B5EF4-FFF2-40B4-BE49-F238E27FC236}">
                    <a16:creationId xmlns:a16="http://schemas.microsoft.com/office/drawing/2014/main" id="{9F7A4713-0183-C82A-C0B8-AF6DAC032C4E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6" name="Google Shape;534;p24">
                <a:extLst>
                  <a:ext uri="{FF2B5EF4-FFF2-40B4-BE49-F238E27FC236}">
                    <a16:creationId xmlns:a16="http://schemas.microsoft.com/office/drawing/2014/main" id="{FD8450DF-41F3-86B9-4C28-019DE0CEA2BB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7" name="Google Shape;535;p24">
                <a:extLst>
                  <a:ext uri="{FF2B5EF4-FFF2-40B4-BE49-F238E27FC236}">
                    <a16:creationId xmlns:a16="http://schemas.microsoft.com/office/drawing/2014/main" id="{3DFDB626-36BF-36E4-E872-DA79C2135FEB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168" name="Elemento grafico 126" descr="Automobile con riempimento a tinta unita">
            <a:extLst>
              <a:ext uri="{FF2B5EF4-FFF2-40B4-BE49-F238E27FC236}">
                <a16:creationId xmlns:a16="http://schemas.microsoft.com/office/drawing/2014/main" id="{C3AAED3D-6076-95E7-4524-B89E7E83C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2654" y="5552797"/>
            <a:ext cx="299213" cy="299213"/>
          </a:xfrm>
          <a:prstGeom prst="rect">
            <a:avLst/>
          </a:prstGeom>
        </p:spPr>
      </p:pic>
      <p:pic>
        <p:nvPicPr>
          <p:cNvPr id="169" name="Elemento grafico 126" descr="Automobile con riempimento a tinta unita">
            <a:extLst>
              <a:ext uri="{FF2B5EF4-FFF2-40B4-BE49-F238E27FC236}">
                <a16:creationId xmlns:a16="http://schemas.microsoft.com/office/drawing/2014/main" id="{55FB02E8-FD26-0308-D199-C9362650B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4375" y="5866271"/>
            <a:ext cx="299213" cy="299213"/>
          </a:xfrm>
          <a:prstGeom prst="rect">
            <a:avLst/>
          </a:prstGeom>
        </p:spPr>
      </p:pic>
      <p:pic>
        <p:nvPicPr>
          <p:cNvPr id="170" name="Elemento grafico 126" descr="Automobile con riempimento a tinta unita">
            <a:extLst>
              <a:ext uri="{FF2B5EF4-FFF2-40B4-BE49-F238E27FC236}">
                <a16:creationId xmlns:a16="http://schemas.microsoft.com/office/drawing/2014/main" id="{84BCA1FC-79D0-16C8-7B0E-0674704A3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9627" y="5108776"/>
            <a:ext cx="299213" cy="299213"/>
          </a:xfrm>
          <a:prstGeom prst="rect">
            <a:avLst/>
          </a:prstGeom>
        </p:spPr>
      </p:pic>
      <p:pic>
        <p:nvPicPr>
          <p:cNvPr id="171" name="Elemento grafico 126" descr="Automobile con riempimento a tinta unita">
            <a:extLst>
              <a:ext uri="{FF2B5EF4-FFF2-40B4-BE49-F238E27FC236}">
                <a16:creationId xmlns:a16="http://schemas.microsoft.com/office/drawing/2014/main" id="{77CC85C0-8049-88B1-79EF-200562470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822" y="5106430"/>
            <a:ext cx="299213" cy="299213"/>
          </a:xfrm>
          <a:prstGeom prst="rect">
            <a:avLst/>
          </a:prstGeom>
        </p:spPr>
      </p:pic>
      <p:pic>
        <p:nvPicPr>
          <p:cNvPr id="172" name="Elemento grafico 126" descr="Automobile con riempimento a tinta unita">
            <a:extLst>
              <a:ext uri="{FF2B5EF4-FFF2-40B4-BE49-F238E27FC236}">
                <a16:creationId xmlns:a16="http://schemas.microsoft.com/office/drawing/2014/main" id="{B36F714D-E2FA-FB87-5C57-06F325886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8699" y="5109877"/>
            <a:ext cx="299213" cy="299213"/>
          </a:xfrm>
          <a:prstGeom prst="rect">
            <a:avLst/>
          </a:prstGeom>
        </p:spPr>
      </p:pic>
      <p:pic>
        <p:nvPicPr>
          <p:cNvPr id="173" name="Elemento grafico 126" descr="Automobile con riempimento a tinta unita">
            <a:extLst>
              <a:ext uri="{FF2B5EF4-FFF2-40B4-BE49-F238E27FC236}">
                <a16:creationId xmlns:a16="http://schemas.microsoft.com/office/drawing/2014/main" id="{FCEBBFD1-B7A0-73A4-BE36-C2183E96E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3619" y="4803603"/>
            <a:ext cx="299213" cy="299213"/>
          </a:xfrm>
          <a:prstGeom prst="rect">
            <a:avLst/>
          </a:prstGeom>
        </p:spPr>
      </p:pic>
      <p:pic>
        <p:nvPicPr>
          <p:cNvPr id="174" name="Elemento grafico 126" descr="Automobile con riempimento a tinta unita">
            <a:extLst>
              <a:ext uri="{FF2B5EF4-FFF2-40B4-BE49-F238E27FC236}">
                <a16:creationId xmlns:a16="http://schemas.microsoft.com/office/drawing/2014/main" id="{9B8FAE7E-3463-CC8B-0D33-FAD25BC63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5380" y="5120280"/>
            <a:ext cx="299213" cy="299213"/>
          </a:xfrm>
          <a:prstGeom prst="rect">
            <a:avLst/>
          </a:prstGeom>
        </p:spPr>
      </p:pic>
      <p:pic>
        <p:nvPicPr>
          <p:cNvPr id="175" name="Elemento grafico 126" descr="Automobile con riempimento a tinta unita">
            <a:extLst>
              <a:ext uri="{FF2B5EF4-FFF2-40B4-BE49-F238E27FC236}">
                <a16:creationId xmlns:a16="http://schemas.microsoft.com/office/drawing/2014/main" id="{28684A17-654E-2318-58BE-A692842F0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6846" y="5120497"/>
            <a:ext cx="299213" cy="29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99161"/>
      </p:ext>
    </p:extLst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9163E32-0DE7-D976-2B48-D85A648B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Managing</a:t>
            </a:r>
            <a:r>
              <a:rPr lang="it-IT">
                <a:solidFill>
                  <a:srgbClr val="416DAC"/>
                </a:solidFill>
              </a:rPr>
              <a:t> the </a:t>
            </a:r>
            <a:r>
              <a:rPr lang="it-IT" err="1">
                <a:solidFill>
                  <a:srgbClr val="416DAC"/>
                </a:solidFill>
              </a:rPr>
              <a:t>concurrency</a:t>
            </a:r>
            <a:r>
              <a:rPr lang="it-IT">
                <a:solidFill>
                  <a:srgbClr val="416DAC"/>
                </a:solidFill>
              </a:rPr>
              <a:t>: </a:t>
            </a:r>
            <a:r>
              <a:rPr lang="it-IT" err="1">
                <a:solidFill>
                  <a:srgbClr val="00B050"/>
                </a:solidFill>
              </a:rPr>
              <a:t>solutions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05E858-370A-6A06-BFB7-1510D4E75DFD}"/>
              </a:ext>
            </a:extLst>
          </p:cNvPr>
          <p:cNvSpPr txBox="1"/>
          <p:nvPr/>
        </p:nvSpPr>
        <p:spPr>
          <a:xfrm>
            <a:off x="1202596" y="1631294"/>
            <a:ext cx="3556017" cy="1985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Every time a </a:t>
            </a:r>
            <a:r>
              <a:rPr lang="en-US" sz="1600" b="1">
                <a:solidFill>
                  <a:srgbClr val="416DAC"/>
                </a:solidFill>
              </a:rPr>
              <a:t>thread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416DAC"/>
                </a:solidFill>
              </a:rPr>
              <a:t>updates</a:t>
            </a:r>
            <a:r>
              <a:rPr lang="en-US" sz="1600">
                <a:solidFill>
                  <a:schemeClr val="tx1"/>
                </a:solidFill>
              </a:rPr>
              <a:t> the </a:t>
            </a:r>
            <a:r>
              <a:rPr lang="en-US" sz="1600" b="1">
                <a:solidFill>
                  <a:srgbClr val="416DAC"/>
                </a:solidFill>
              </a:rPr>
              <a:t>roads</a:t>
            </a:r>
            <a:r>
              <a:rPr lang="en-US" sz="1600">
                <a:solidFill>
                  <a:schemeClr val="tx1"/>
                </a:solidFill>
              </a:rPr>
              <a:t> assigned, it </a:t>
            </a:r>
            <a:r>
              <a:rPr lang="en-US" sz="1600" b="1">
                <a:solidFill>
                  <a:srgbClr val="416DAC"/>
                </a:solidFill>
              </a:rPr>
              <a:t>reaches</a:t>
            </a:r>
            <a:r>
              <a:rPr lang="en-US" sz="1600">
                <a:solidFill>
                  <a:schemeClr val="tx1"/>
                </a:solidFill>
              </a:rPr>
              <a:t> a </a:t>
            </a:r>
            <a:r>
              <a:rPr lang="en-US" sz="1600" b="1">
                <a:solidFill>
                  <a:srgbClr val="416DAC"/>
                </a:solidFill>
              </a:rPr>
              <a:t>barrier</a:t>
            </a:r>
            <a:r>
              <a:rPr lang="en-US" sz="1600">
                <a:solidFill>
                  <a:schemeClr val="tx1"/>
                </a:solidFill>
              </a:rPr>
              <a:t> and </a:t>
            </a:r>
            <a:r>
              <a:rPr lang="en-US" sz="1600" b="1">
                <a:solidFill>
                  <a:srgbClr val="416DAC"/>
                </a:solidFill>
              </a:rPr>
              <a:t>waits</a:t>
            </a:r>
            <a:r>
              <a:rPr lang="en-US" sz="1600">
                <a:solidFill>
                  <a:schemeClr val="tx1"/>
                </a:solidFill>
              </a:rPr>
              <a:t> for the </a:t>
            </a:r>
            <a:r>
              <a:rPr lang="en-US" sz="1600" b="1">
                <a:solidFill>
                  <a:srgbClr val="416DAC"/>
                </a:solidFill>
              </a:rPr>
              <a:t>other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416DAC"/>
                </a:solidFill>
              </a:rPr>
              <a:t>threads</a:t>
            </a:r>
            <a:r>
              <a:rPr lang="en-US" sz="1600">
                <a:solidFill>
                  <a:schemeClr val="tx1"/>
                </a:solidFill>
              </a:rPr>
              <a:t> to </a:t>
            </a:r>
            <a:r>
              <a:rPr lang="en-US" sz="1600" b="1">
                <a:solidFill>
                  <a:srgbClr val="416DAC"/>
                </a:solidFill>
              </a:rPr>
              <a:t>join</a:t>
            </a:r>
            <a:r>
              <a:rPr lang="en-US" sz="16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1EA7FF-D04F-96B4-0E6E-198B985FE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209" y="1263582"/>
            <a:ext cx="6662057" cy="5509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RoadsUpdater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Runnable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setFinished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finished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finished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finished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finished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.runStep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barrier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.await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InterruptedException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|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BrokenBarrierException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RuntimeException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(e);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grpSp>
        <p:nvGrpSpPr>
          <p:cNvPr id="7" name="Google Shape;520;p24">
            <a:extLst>
              <a:ext uri="{FF2B5EF4-FFF2-40B4-BE49-F238E27FC236}">
                <a16:creationId xmlns:a16="http://schemas.microsoft.com/office/drawing/2014/main" id="{C575B663-9D50-A0C9-92EB-1094E15CEEFD}"/>
              </a:ext>
            </a:extLst>
          </p:cNvPr>
          <p:cNvGrpSpPr/>
          <p:nvPr/>
        </p:nvGrpSpPr>
        <p:grpSpPr>
          <a:xfrm>
            <a:off x="1524401" y="4428550"/>
            <a:ext cx="3133464" cy="700946"/>
            <a:chOff x="0" y="3354801"/>
            <a:chExt cx="8433454" cy="1058032"/>
          </a:xfrm>
        </p:grpSpPr>
        <p:sp>
          <p:nvSpPr>
            <p:cNvPr id="8" name="Google Shape;521;p24">
              <a:extLst>
                <a:ext uri="{FF2B5EF4-FFF2-40B4-BE49-F238E27FC236}">
                  <a16:creationId xmlns:a16="http://schemas.microsoft.com/office/drawing/2014/main" id="{DB496139-A0AC-0A8D-3457-AC086661D269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oogle Shape;522;p24">
              <a:extLst>
                <a:ext uri="{FF2B5EF4-FFF2-40B4-BE49-F238E27FC236}">
                  <a16:creationId xmlns:a16="http://schemas.microsoft.com/office/drawing/2014/main" id="{EE833756-FDC0-2637-7F85-C1311FE62991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523;p24">
              <a:extLst>
                <a:ext uri="{FF2B5EF4-FFF2-40B4-BE49-F238E27FC236}">
                  <a16:creationId xmlns:a16="http://schemas.microsoft.com/office/drawing/2014/main" id="{07EB8812-1239-FAA3-62D9-96E603742EFD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" name="Google Shape;524;p24">
              <a:extLst>
                <a:ext uri="{FF2B5EF4-FFF2-40B4-BE49-F238E27FC236}">
                  <a16:creationId xmlns:a16="http://schemas.microsoft.com/office/drawing/2014/main" id="{BB9F26F1-2425-39E5-E292-9E8A469BBEAD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2" name="Google Shape;525;p24">
                <a:extLst>
                  <a:ext uri="{FF2B5EF4-FFF2-40B4-BE49-F238E27FC236}">
                    <a16:creationId xmlns:a16="http://schemas.microsoft.com/office/drawing/2014/main" id="{FA567DC4-77B0-0709-0AB3-8CDCC688CEF7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Google Shape;526;p24">
                <a:extLst>
                  <a:ext uri="{FF2B5EF4-FFF2-40B4-BE49-F238E27FC236}">
                    <a16:creationId xmlns:a16="http://schemas.microsoft.com/office/drawing/2014/main" id="{DCCE1204-93B7-9BC2-7BFD-04FC55D26BD1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Google Shape;527;p24">
                <a:extLst>
                  <a:ext uri="{FF2B5EF4-FFF2-40B4-BE49-F238E27FC236}">
                    <a16:creationId xmlns:a16="http://schemas.microsoft.com/office/drawing/2014/main" id="{7BC0440D-CB12-014E-984F-14EDA0A26A70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Google Shape;528;p24">
                <a:extLst>
                  <a:ext uri="{FF2B5EF4-FFF2-40B4-BE49-F238E27FC236}">
                    <a16:creationId xmlns:a16="http://schemas.microsoft.com/office/drawing/2014/main" id="{D036B700-7F6C-633A-2AD9-64E428A1367D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Google Shape;529;p24">
                <a:extLst>
                  <a:ext uri="{FF2B5EF4-FFF2-40B4-BE49-F238E27FC236}">
                    <a16:creationId xmlns:a16="http://schemas.microsoft.com/office/drawing/2014/main" id="{4D4B8E4A-93A7-54ED-4528-7708BB140D92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Google Shape;530;p24">
                <a:extLst>
                  <a:ext uri="{FF2B5EF4-FFF2-40B4-BE49-F238E27FC236}">
                    <a16:creationId xmlns:a16="http://schemas.microsoft.com/office/drawing/2014/main" id="{5FAB68EE-E9F7-9C54-68E5-1A0E6011530E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Google Shape;531;p24">
                <a:extLst>
                  <a:ext uri="{FF2B5EF4-FFF2-40B4-BE49-F238E27FC236}">
                    <a16:creationId xmlns:a16="http://schemas.microsoft.com/office/drawing/2014/main" id="{0E91C119-6F1E-BCEE-FE56-739B020ED2CB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Google Shape;532;p24">
                <a:extLst>
                  <a:ext uri="{FF2B5EF4-FFF2-40B4-BE49-F238E27FC236}">
                    <a16:creationId xmlns:a16="http://schemas.microsoft.com/office/drawing/2014/main" id="{D33990CC-560B-E320-2F49-6F730AFBD33F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Google Shape;533;p24">
                <a:extLst>
                  <a:ext uri="{FF2B5EF4-FFF2-40B4-BE49-F238E27FC236}">
                    <a16:creationId xmlns:a16="http://schemas.microsoft.com/office/drawing/2014/main" id="{6B6CEE9F-D93A-294A-E504-FCEB2BA732CA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Google Shape;534;p24">
                <a:extLst>
                  <a:ext uri="{FF2B5EF4-FFF2-40B4-BE49-F238E27FC236}">
                    <a16:creationId xmlns:a16="http://schemas.microsoft.com/office/drawing/2014/main" id="{29D7B2F8-2AB3-0940-0880-670FBAC016ED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Google Shape;535;p24">
                <a:extLst>
                  <a:ext uri="{FF2B5EF4-FFF2-40B4-BE49-F238E27FC236}">
                    <a16:creationId xmlns:a16="http://schemas.microsoft.com/office/drawing/2014/main" id="{4FFACFE0-036E-4879-D777-752AB0046F7C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23" name="Elemento grafico 126" descr="Automobile con riempimento a tinta unita">
            <a:extLst>
              <a:ext uri="{FF2B5EF4-FFF2-40B4-BE49-F238E27FC236}">
                <a16:creationId xmlns:a16="http://schemas.microsoft.com/office/drawing/2014/main" id="{B871766B-E0EB-D383-C3DE-A345C2022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9607" y="4471033"/>
            <a:ext cx="299213" cy="299213"/>
          </a:xfrm>
          <a:prstGeom prst="rect">
            <a:avLst/>
          </a:prstGeom>
        </p:spPr>
      </p:pic>
      <p:pic>
        <p:nvPicPr>
          <p:cNvPr id="24" name="Elemento grafico 126" descr="Automobile con riempimento a tinta unita">
            <a:extLst>
              <a:ext uri="{FF2B5EF4-FFF2-40B4-BE49-F238E27FC236}">
                <a16:creationId xmlns:a16="http://schemas.microsoft.com/office/drawing/2014/main" id="{AA3F6B85-CEB4-D21F-D36A-4C12B0099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1675" y="4450228"/>
            <a:ext cx="299213" cy="299213"/>
          </a:xfrm>
          <a:prstGeom prst="rect">
            <a:avLst/>
          </a:prstGeom>
        </p:spPr>
      </p:pic>
      <p:grpSp>
        <p:nvGrpSpPr>
          <p:cNvPr id="25" name="Google Shape;520;p24">
            <a:extLst>
              <a:ext uri="{FF2B5EF4-FFF2-40B4-BE49-F238E27FC236}">
                <a16:creationId xmlns:a16="http://schemas.microsoft.com/office/drawing/2014/main" id="{0A361FDD-0886-F8A8-15F3-D3369098DFE6}"/>
              </a:ext>
            </a:extLst>
          </p:cNvPr>
          <p:cNvGrpSpPr/>
          <p:nvPr/>
        </p:nvGrpSpPr>
        <p:grpSpPr>
          <a:xfrm>
            <a:off x="1524401" y="5185716"/>
            <a:ext cx="1614993" cy="668306"/>
            <a:chOff x="0" y="3354801"/>
            <a:chExt cx="8433454" cy="1058032"/>
          </a:xfrm>
        </p:grpSpPr>
        <p:sp>
          <p:nvSpPr>
            <p:cNvPr id="26" name="Google Shape;521;p24">
              <a:extLst>
                <a:ext uri="{FF2B5EF4-FFF2-40B4-BE49-F238E27FC236}">
                  <a16:creationId xmlns:a16="http://schemas.microsoft.com/office/drawing/2014/main" id="{B43082A4-FB1C-B879-D494-6B03280C0536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Google Shape;522;p24">
              <a:extLst>
                <a:ext uri="{FF2B5EF4-FFF2-40B4-BE49-F238E27FC236}">
                  <a16:creationId xmlns:a16="http://schemas.microsoft.com/office/drawing/2014/main" id="{FCF89176-BBD2-A95B-DB4D-DC278B96371E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oogle Shape;523;p24">
              <a:extLst>
                <a:ext uri="{FF2B5EF4-FFF2-40B4-BE49-F238E27FC236}">
                  <a16:creationId xmlns:a16="http://schemas.microsoft.com/office/drawing/2014/main" id="{18429C50-1F9E-45C6-777A-8A05190BFDCD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Google Shape;524;p24">
              <a:extLst>
                <a:ext uri="{FF2B5EF4-FFF2-40B4-BE49-F238E27FC236}">
                  <a16:creationId xmlns:a16="http://schemas.microsoft.com/office/drawing/2014/main" id="{47640299-BB9C-1BA0-AF74-CB9FEC645F6F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30" name="Google Shape;525;p24">
                <a:extLst>
                  <a:ext uri="{FF2B5EF4-FFF2-40B4-BE49-F238E27FC236}">
                    <a16:creationId xmlns:a16="http://schemas.microsoft.com/office/drawing/2014/main" id="{0660DE4D-51F2-1A1C-4458-EDE8D7B26B14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Google Shape;526;p24">
                <a:extLst>
                  <a:ext uri="{FF2B5EF4-FFF2-40B4-BE49-F238E27FC236}">
                    <a16:creationId xmlns:a16="http://schemas.microsoft.com/office/drawing/2014/main" id="{090464D8-F0D5-7571-A8C3-007FF01B101F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Google Shape;527;p24">
                <a:extLst>
                  <a:ext uri="{FF2B5EF4-FFF2-40B4-BE49-F238E27FC236}">
                    <a16:creationId xmlns:a16="http://schemas.microsoft.com/office/drawing/2014/main" id="{112D305B-23F0-4D95-F5BD-C2EA609F2C0E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Google Shape;528;p24">
                <a:extLst>
                  <a:ext uri="{FF2B5EF4-FFF2-40B4-BE49-F238E27FC236}">
                    <a16:creationId xmlns:a16="http://schemas.microsoft.com/office/drawing/2014/main" id="{2C74D9CC-7B3F-BB61-1664-7716872F8A15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Google Shape;529;p24">
                <a:extLst>
                  <a:ext uri="{FF2B5EF4-FFF2-40B4-BE49-F238E27FC236}">
                    <a16:creationId xmlns:a16="http://schemas.microsoft.com/office/drawing/2014/main" id="{ED1D6AA6-7DF9-F868-3C6E-70C5BE3A9EF1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Google Shape;530;p24">
                <a:extLst>
                  <a:ext uri="{FF2B5EF4-FFF2-40B4-BE49-F238E27FC236}">
                    <a16:creationId xmlns:a16="http://schemas.microsoft.com/office/drawing/2014/main" id="{01D7D4CD-2C8B-B76C-FDEC-5B0C438F8A1A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Google Shape;531;p24">
                <a:extLst>
                  <a:ext uri="{FF2B5EF4-FFF2-40B4-BE49-F238E27FC236}">
                    <a16:creationId xmlns:a16="http://schemas.microsoft.com/office/drawing/2014/main" id="{9C51846A-A49F-DE2A-9483-A4EE8A10AC9F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Google Shape;532;p24">
                <a:extLst>
                  <a:ext uri="{FF2B5EF4-FFF2-40B4-BE49-F238E27FC236}">
                    <a16:creationId xmlns:a16="http://schemas.microsoft.com/office/drawing/2014/main" id="{5ED41A4B-C8A1-C560-06BA-AD0F16210F23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Google Shape;533;p24">
                <a:extLst>
                  <a:ext uri="{FF2B5EF4-FFF2-40B4-BE49-F238E27FC236}">
                    <a16:creationId xmlns:a16="http://schemas.microsoft.com/office/drawing/2014/main" id="{1C897833-F1CD-CAB0-0E63-7FD949ED7536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Google Shape;534;p24">
                <a:extLst>
                  <a:ext uri="{FF2B5EF4-FFF2-40B4-BE49-F238E27FC236}">
                    <a16:creationId xmlns:a16="http://schemas.microsoft.com/office/drawing/2014/main" id="{784208A1-7554-2736-2F94-4613DC759A1C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Google Shape;535;p24">
                <a:extLst>
                  <a:ext uri="{FF2B5EF4-FFF2-40B4-BE49-F238E27FC236}">
                    <a16:creationId xmlns:a16="http://schemas.microsoft.com/office/drawing/2014/main" id="{911287D9-7E44-0ABE-9587-A327F976A843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41" name="Elemento grafico 126" descr="Automobile con riempimento a tinta unita">
            <a:extLst>
              <a:ext uri="{FF2B5EF4-FFF2-40B4-BE49-F238E27FC236}">
                <a16:creationId xmlns:a16="http://schemas.microsoft.com/office/drawing/2014/main" id="{46F7412D-E622-AB5E-491B-B6F0C2ABF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3541" y="5223440"/>
            <a:ext cx="299213" cy="299213"/>
          </a:xfrm>
          <a:prstGeom prst="rect">
            <a:avLst/>
          </a:prstGeom>
        </p:spPr>
      </p:pic>
      <p:pic>
        <p:nvPicPr>
          <p:cNvPr id="42" name="Elemento grafico 126" descr="Automobile con riempimento a tinta unita">
            <a:extLst>
              <a:ext uri="{FF2B5EF4-FFF2-40B4-BE49-F238E27FC236}">
                <a16:creationId xmlns:a16="http://schemas.microsoft.com/office/drawing/2014/main" id="{6F4E7423-82DF-6510-E627-83725A7C3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5262" y="5536914"/>
            <a:ext cx="299213" cy="299213"/>
          </a:xfrm>
          <a:prstGeom prst="rect">
            <a:avLst/>
          </a:prstGeom>
        </p:spPr>
      </p:pic>
      <p:pic>
        <p:nvPicPr>
          <p:cNvPr id="43" name="Elemento grafico 126" descr="Automobile con riempimento a tinta unita">
            <a:extLst>
              <a:ext uri="{FF2B5EF4-FFF2-40B4-BE49-F238E27FC236}">
                <a16:creationId xmlns:a16="http://schemas.microsoft.com/office/drawing/2014/main" id="{87AC7342-A17F-2CEB-008F-6AA852076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0514" y="4779419"/>
            <a:ext cx="299213" cy="299213"/>
          </a:xfrm>
          <a:prstGeom prst="rect">
            <a:avLst/>
          </a:prstGeom>
        </p:spPr>
      </p:pic>
      <p:pic>
        <p:nvPicPr>
          <p:cNvPr id="44" name="Elemento grafico 126" descr="Automobile con riempimento a tinta unita">
            <a:extLst>
              <a:ext uri="{FF2B5EF4-FFF2-40B4-BE49-F238E27FC236}">
                <a16:creationId xmlns:a16="http://schemas.microsoft.com/office/drawing/2014/main" id="{AAC34F91-2C8E-E2D0-55CF-C3EAD5942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4709" y="4777073"/>
            <a:ext cx="299213" cy="299213"/>
          </a:xfrm>
          <a:prstGeom prst="rect">
            <a:avLst/>
          </a:prstGeom>
        </p:spPr>
      </p:pic>
      <p:pic>
        <p:nvPicPr>
          <p:cNvPr id="45" name="Elemento grafico 126" descr="Automobile con riempimento a tinta unita">
            <a:extLst>
              <a:ext uri="{FF2B5EF4-FFF2-40B4-BE49-F238E27FC236}">
                <a16:creationId xmlns:a16="http://schemas.microsoft.com/office/drawing/2014/main" id="{D34F143A-E874-A26D-FD95-1DD68B256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9586" y="4780520"/>
            <a:ext cx="299213" cy="299213"/>
          </a:xfrm>
          <a:prstGeom prst="rect">
            <a:avLst/>
          </a:prstGeom>
        </p:spPr>
      </p:pic>
      <p:pic>
        <p:nvPicPr>
          <p:cNvPr id="46" name="Elemento grafico 126" descr="Automobile con riempimento a tinta unita">
            <a:extLst>
              <a:ext uri="{FF2B5EF4-FFF2-40B4-BE49-F238E27FC236}">
                <a16:creationId xmlns:a16="http://schemas.microsoft.com/office/drawing/2014/main" id="{F81F2E67-93AD-6FEE-33B3-7B6D49169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506" y="4474246"/>
            <a:ext cx="299213" cy="299213"/>
          </a:xfrm>
          <a:prstGeom prst="rect">
            <a:avLst/>
          </a:prstGeom>
        </p:spPr>
      </p:pic>
      <p:pic>
        <p:nvPicPr>
          <p:cNvPr id="47" name="Elemento grafico 126" descr="Automobile con riempimento a tinta unita">
            <a:extLst>
              <a:ext uri="{FF2B5EF4-FFF2-40B4-BE49-F238E27FC236}">
                <a16:creationId xmlns:a16="http://schemas.microsoft.com/office/drawing/2014/main" id="{981D3F9C-C548-8225-D00A-301928199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6267" y="4790923"/>
            <a:ext cx="299213" cy="299213"/>
          </a:xfrm>
          <a:prstGeom prst="rect">
            <a:avLst/>
          </a:prstGeom>
        </p:spPr>
      </p:pic>
      <p:pic>
        <p:nvPicPr>
          <p:cNvPr id="48" name="Elemento grafico 126" descr="Automobile con riempimento a tinta unita">
            <a:extLst>
              <a:ext uri="{FF2B5EF4-FFF2-40B4-BE49-F238E27FC236}">
                <a16:creationId xmlns:a16="http://schemas.microsoft.com/office/drawing/2014/main" id="{33C1C92C-B786-EB07-061D-6FE6883EA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7733" y="4791140"/>
            <a:ext cx="299213" cy="29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00470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9163E32-0DE7-D976-2B48-D85A648B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Managing</a:t>
            </a:r>
            <a:r>
              <a:rPr lang="it-IT">
                <a:solidFill>
                  <a:srgbClr val="416DAC"/>
                </a:solidFill>
              </a:rPr>
              <a:t> the </a:t>
            </a:r>
            <a:r>
              <a:rPr lang="it-IT" err="1">
                <a:solidFill>
                  <a:srgbClr val="416DAC"/>
                </a:solidFill>
              </a:rPr>
              <a:t>concurrency</a:t>
            </a:r>
            <a:r>
              <a:rPr lang="it-IT">
                <a:solidFill>
                  <a:srgbClr val="416DAC"/>
                </a:solidFill>
              </a:rPr>
              <a:t>: </a:t>
            </a:r>
            <a:r>
              <a:rPr lang="it-IT" err="1">
                <a:solidFill>
                  <a:srgbClr val="00B050"/>
                </a:solidFill>
              </a:rPr>
              <a:t>solutions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05E858-370A-6A06-BFB7-1510D4E75DFD}"/>
              </a:ext>
            </a:extLst>
          </p:cNvPr>
          <p:cNvSpPr txBox="1"/>
          <p:nvPr/>
        </p:nvSpPr>
        <p:spPr>
          <a:xfrm>
            <a:off x="1036200" y="1376963"/>
            <a:ext cx="5216865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16DAC"/>
                </a:solidFill>
              </a:rPr>
              <a:t>Any straight should be followed by a cross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16DAC"/>
                </a:solidFill>
              </a:rPr>
              <a:t>A thread updates a Cross and then a Straight</a:t>
            </a:r>
            <a:r>
              <a:rPr lang="en-US" sz="1600" dirty="0">
                <a:solidFill>
                  <a:schemeClr val="tx1"/>
                </a:solidFill>
              </a:rPr>
              <a:t>. It must follow this order.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Also, following this “structural” rule, </a:t>
            </a:r>
            <a:r>
              <a:rPr lang="en-US" sz="1600" b="1" dirty="0">
                <a:solidFill>
                  <a:srgbClr val="416DAC"/>
                </a:solidFill>
              </a:rPr>
              <a:t>we avoid some useless synchronizations between threads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080900-05FC-7273-5AD3-A9774D005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656" y="3897134"/>
            <a:ext cx="4541952" cy="280076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/*some code*/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acceptVehicle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.offer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vehicle.setSpeed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>
                <a:solidFill>
                  <a:srgbClr val="080808"/>
                </a:solidFill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C81D4-3CCF-25E6-5B26-DA22A966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146" y="1681143"/>
            <a:ext cx="5682342" cy="50167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lang="it-IT" altLang="it-IT" sz="3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/*some code*/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acceptVehicle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i &lt;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i++)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[i][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Collections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shuffle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chosenLane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chosenLane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vehiclePositions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Position(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chosenLane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false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Elemento grafico 22" descr="Bivio stradale con riempimento a tinta unita">
            <a:extLst>
              <a:ext uri="{FF2B5EF4-FFF2-40B4-BE49-F238E27FC236}">
                <a16:creationId xmlns:a16="http://schemas.microsoft.com/office/drawing/2014/main" id="{40F602B5-E7FA-24C3-A355-6059B4FA8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014629" y="2386048"/>
            <a:ext cx="541189" cy="541189"/>
          </a:xfrm>
          <a:prstGeom prst="rect">
            <a:avLst/>
          </a:prstGeom>
        </p:spPr>
      </p:pic>
      <p:grpSp>
        <p:nvGrpSpPr>
          <p:cNvPr id="7" name="Google Shape;520;p24">
            <a:extLst>
              <a:ext uri="{FF2B5EF4-FFF2-40B4-BE49-F238E27FC236}">
                <a16:creationId xmlns:a16="http://schemas.microsoft.com/office/drawing/2014/main" id="{4B380132-D706-6C72-CC53-BACF1B1FB1F3}"/>
              </a:ext>
            </a:extLst>
          </p:cNvPr>
          <p:cNvGrpSpPr/>
          <p:nvPr/>
        </p:nvGrpSpPr>
        <p:grpSpPr>
          <a:xfrm>
            <a:off x="4469012" y="2475990"/>
            <a:ext cx="911078" cy="352087"/>
            <a:chOff x="0" y="3354801"/>
            <a:chExt cx="8433454" cy="1058032"/>
          </a:xfrm>
        </p:grpSpPr>
        <p:sp>
          <p:nvSpPr>
            <p:cNvPr id="8" name="Google Shape;521;p24">
              <a:extLst>
                <a:ext uri="{FF2B5EF4-FFF2-40B4-BE49-F238E27FC236}">
                  <a16:creationId xmlns:a16="http://schemas.microsoft.com/office/drawing/2014/main" id="{D85C4496-9345-7E15-AD7B-9887BC1286E1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oogle Shape;522;p24">
              <a:extLst>
                <a:ext uri="{FF2B5EF4-FFF2-40B4-BE49-F238E27FC236}">
                  <a16:creationId xmlns:a16="http://schemas.microsoft.com/office/drawing/2014/main" id="{836537A6-DC48-5FBB-33C7-25D5FCFBBC4F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523;p24">
              <a:extLst>
                <a:ext uri="{FF2B5EF4-FFF2-40B4-BE49-F238E27FC236}">
                  <a16:creationId xmlns:a16="http://schemas.microsoft.com/office/drawing/2014/main" id="{47682F43-1D12-7D2C-FE25-22489D818B82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" name="Google Shape;524;p24">
              <a:extLst>
                <a:ext uri="{FF2B5EF4-FFF2-40B4-BE49-F238E27FC236}">
                  <a16:creationId xmlns:a16="http://schemas.microsoft.com/office/drawing/2014/main" id="{11672857-DCC7-4000-2A12-877670163FF6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2" name="Google Shape;525;p24">
                <a:extLst>
                  <a:ext uri="{FF2B5EF4-FFF2-40B4-BE49-F238E27FC236}">
                    <a16:creationId xmlns:a16="http://schemas.microsoft.com/office/drawing/2014/main" id="{A2CF1169-A98F-B2D4-B71E-0ACE7E361CD1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Google Shape;526;p24">
                <a:extLst>
                  <a:ext uri="{FF2B5EF4-FFF2-40B4-BE49-F238E27FC236}">
                    <a16:creationId xmlns:a16="http://schemas.microsoft.com/office/drawing/2014/main" id="{FC4E4ECA-0798-B1C2-06F8-7AA400F051AB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Google Shape;527;p24">
                <a:extLst>
                  <a:ext uri="{FF2B5EF4-FFF2-40B4-BE49-F238E27FC236}">
                    <a16:creationId xmlns:a16="http://schemas.microsoft.com/office/drawing/2014/main" id="{D4E2E64D-879B-27C7-57D0-757868DD3503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Google Shape;528;p24">
                <a:extLst>
                  <a:ext uri="{FF2B5EF4-FFF2-40B4-BE49-F238E27FC236}">
                    <a16:creationId xmlns:a16="http://schemas.microsoft.com/office/drawing/2014/main" id="{3939150E-7017-67F1-1278-2A54234F4542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Google Shape;529;p24">
                <a:extLst>
                  <a:ext uri="{FF2B5EF4-FFF2-40B4-BE49-F238E27FC236}">
                    <a16:creationId xmlns:a16="http://schemas.microsoft.com/office/drawing/2014/main" id="{D971E39E-2633-0D63-69A7-E953EA22346A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Google Shape;530;p24">
                <a:extLst>
                  <a:ext uri="{FF2B5EF4-FFF2-40B4-BE49-F238E27FC236}">
                    <a16:creationId xmlns:a16="http://schemas.microsoft.com/office/drawing/2014/main" id="{CDEFAF5C-D12E-418F-AF27-9EB87A526EC1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Google Shape;531;p24">
                <a:extLst>
                  <a:ext uri="{FF2B5EF4-FFF2-40B4-BE49-F238E27FC236}">
                    <a16:creationId xmlns:a16="http://schemas.microsoft.com/office/drawing/2014/main" id="{EF2C2BC7-41C6-C2B3-C590-FBD21118DD2A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Google Shape;532;p24">
                <a:extLst>
                  <a:ext uri="{FF2B5EF4-FFF2-40B4-BE49-F238E27FC236}">
                    <a16:creationId xmlns:a16="http://schemas.microsoft.com/office/drawing/2014/main" id="{6640FE87-A4ED-1FC4-536C-9EC5F4F0A62A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Google Shape;533;p24">
                <a:extLst>
                  <a:ext uri="{FF2B5EF4-FFF2-40B4-BE49-F238E27FC236}">
                    <a16:creationId xmlns:a16="http://schemas.microsoft.com/office/drawing/2014/main" id="{AA64CA24-818B-6968-6DD7-B6E2516217C6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Google Shape;534;p24">
                <a:extLst>
                  <a:ext uri="{FF2B5EF4-FFF2-40B4-BE49-F238E27FC236}">
                    <a16:creationId xmlns:a16="http://schemas.microsoft.com/office/drawing/2014/main" id="{8A822DB2-9714-7DBD-5E08-4390FE80ED59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Google Shape;535;p24">
                <a:extLst>
                  <a:ext uri="{FF2B5EF4-FFF2-40B4-BE49-F238E27FC236}">
                    <a16:creationId xmlns:a16="http://schemas.microsoft.com/office/drawing/2014/main" id="{0C5329D7-6159-77A4-A645-DE862C2DD75D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25" name="Elemento grafico 126" descr="Automobile con riempimento a tinta unita">
            <a:extLst>
              <a:ext uri="{FF2B5EF4-FFF2-40B4-BE49-F238E27FC236}">
                <a16:creationId xmlns:a16="http://schemas.microsoft.com/office/drawing/2014/main" id="{DA0574B7-2834-D949-9267-276D723DD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4595" y="2542042"/>
            <a:ext cx="131212" cy="131212"/>
          </a:xfrm>
          <a:prstGeom prst="rect">
            <a:avLst/>
          </a:prstGeom>
        </p:spPr>
      </p:pic>
      <p:pic>
        <p:nvPicPr>
          <p:cNvPr id="26" name="Elemento grafico 126" descr="Automobile con riempimento a tinta unita">
            <a:extLst>
              <a:ext uri="{FF2B5EF4-FFF2-40B4-BE49-F238E27FC236}">
                <a16:creationId xmlns:a16="http://schemas.microsoft.com/office/drawing/2014/main" id="{841EF63B-9BB0-78A5-C2D6-A6F7728E6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1017" y="2656071"/>
            <a:ext cx="131212" cy="1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38855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9163E32-0DE7-D976-2B48-D85A648B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Putting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all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together</a:t>
            </a:r>
            <a:r>
              <a:rPr lang="it-IT">
                <a:solidFill>
                  <a:srgbClr val="416DAC"/>
                </a:solidFill>
              </a:rPr>
              <a:t>: Scenario 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D1D04AF-929E-B02A-51E0-27923360A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431" y="1380673"/>
            <a:ext cx="6623162" cy="526297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Scenario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threadUpdater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CyclicBarrier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RoadsUpdater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roadsUpdaters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step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verbose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setup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numOfWorkers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roadsUpdaters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setupThreadsWorkload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numOfWorkers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CyclicBarrier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numOfWorkers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endOfAStep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threadUpdater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numOfWorkers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roadsUpdaters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.addAll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upd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.getRoads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upd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Thread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threadUpdater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98673CA-8641-15FC-9646-E8DB2AE5D443}"/>
              </a:ext>
            </a:extLst>
          </p:cNvPr>
          <p:cNvSpPr txBox="1"/>
          <p:nvPr/>
        </p:nvSpPr>
        <p:spPr>
          <a:xfrm>
            <a:off x="718457" y="2034073"/>
            <a:ext cx="4394719" cy="321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The </a:t>
            </a:r>
            <a:r>
              <a:rPr lang="it-IT" sz="1600" b="1">
                <a:solidFill>
                  <a:srgbClr val="416DAC"/>
                </a:solidFill>
              </a:rPr>
              <a:t>Scenario</a:t>
            </a:r>
            <a:r>
              <a:rPr lang="it-IT" sz="1600"/>
              <a:t> class </a:t>
            </a:r>
            <a:r>
              <a:rPr lang="it-IT" sz="1600" err="1"/>
              <a:t>lets</a:t>
            </a:r>
            <a:r>
              <a:rPr lang="it-IT" sz="1600"/>
              <a:t> the </a:t>
            </a:r>
            <a:r>
              <a:rPr lang="it-IT" sz="1600" b="1" err="1">
                <a:solidFill>
                  <a:srgbClr val="416DAC"/>
                </a:solidFill>
              </a:rPr>
              <a:t>program</a:t>
            </a:r>
            <a:r>
              <a:rPr lang="it-IT" sz="1600" b="1">
                <a:solidFill>
                  <a:srgbClr val="416DAC"/>
                </a:solidFill>
              </a:rPr>
              <a:t> start</a:t>
            </a:r>
            <a:r>
              <a:rPr lang="it-IT" sz="1600"/>
              <a:t> running.</a:t>
            </a:r>
            <a:br>
              <a:rPr lang="it-IT" sz="1600"/>
            </a:br>
            <a:endParaRPr lang="it-IT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err="1"/>
              <a:t>It</a:t>
            </a:r>
            <a:r>
              <a:rPr lang="it-IT" sz="1600"/>
              <a:t> </a:t>
            </a:r>
            <a:r>
              <a:rPr lang="it-IT" sz="1600" b="1" err="1">
                <a:solidFill>
                  <a:srgbClr val="416DAC"/>
                </a:solidFill>
              </a:rPr>
              <a:t>defines</a:t>
            </a:r>
            <a:r>
              <a:rPr lang="it-IT" sz="1600"/>
              <a:t> the </a:t>
            </a:r>
            <a:r>
              <a:rPr lang="it-IT" sz="1600" b="1">
                <a:solidFill>
                  <a:srgbClr val="416DAC"/>
                </a:solidFill>
              </a:rPr>
              <a:t>time</a:t>
            </a:r>
            <a:r>
              <a:rPr lang="it-IT" sz="1600"/>
              <a:t> </a:t>
            </a:r>
            <a:r>
              <a:rPr lang="it-IT" sz="1600" b="1">
                <a:solidFill>
                  <a:srgbClr val="416DAC"/>
                </a:solidFill>
              </a:rPr>
              <a:t>step</a:t>
            </a:r>
            <a:r>
              <a:rPr lang="it-IT" sz="160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b="1" err="1">
                <a:solidFill>
                  <a:srgbClr val="416DAC"/>
                </a:solidFill>
              </a:rPr>
              <a:t>Assignes</a:t>
            </a:r>
            <a:r>
              <a:rPr lang="it-IT" sz="1600"/>
              <a:t> the </a:t>
            </a:r>
            <a:r>
              <a:rPr lang="it-IT" sz="1600" b="1">
                <a:solidFill>
                  <a:srgbClr val="416DAC"/>
                </a:solidFill>
              </a:rPr>
              <a:t>roads</a:t>
            </a:r>
            <a:r>
              <a:rPr lang="it-IT" sz="1600"/>
              <a:t> to the </a:t>
            </a:r>
            <a:r>
              <a:rPr lang="it-IT" sz="1600" b="1" err="1">
                <a:solidFill>
                  <a:srgbClr val="416DAC"/>
                </a:solidFill>
              </a:rPr>
              <a:t>threads</a:t>
            </a:r>
            <a:r>
              <a:rPr lang="it-IT" sz="1600"/>
              <a:t> in the </a:t>
            </a:r>
            <a:r>
              <a:rPr lang="it-IT" sz="1600" b="1">
                <a:solidFill>
                  <a:srgbClr val="416DAC"/>
                </a:solidFill>
              </a:rPr>
              <a:t>order</a:t>
            </a:r>
            <a:r>
              <a:rPr lang="it-IT" sz="1600"/>
              <a:t> </a:t>
            </a:r>
            <a:r>
              <a:rPr lang="it-IT" sz="1600" b="1" err="1">
                <a:solidFill>
                  <a:srgbClr val="416DAC"/>
                </a:solidFill>
              </a:rPr>
              <a:t>specified</a:t>
            </a:r>
            <a:r>
              <a:rPr lang="it-IT" sz="1600"/>
              <a:t> </a:t>
            </a:r>
            <a:r>
              <a:rPr lang="it-IT" sz="1600" err="1"/>
              <a:t>before</a:t>
            </a:r>
            <a:r>
              <a:rPr lang="it-IT" sz="160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b="1">
                <a:solidFill>
                  <a:srgbClr val="416DAC"/>
                </a:solidFill>
              </a:rPr>
              <a:t>Updates</a:t>
            </a:r>
            <a:r>
              <a:rPr lang="it-IT" sz="1600"/>
              <a:t> the </a:t>
            </a:r>
            <a:r>
              <a:rPr lang="it-IT" sz="1600" b="1" err="1">
                <a:solidFill>
                  <a:srgbClr val="416DAC"/>
                </a:solidFill>
              </a:rPr>
              <a:t>metrics</a:t>
            </a:r>
            <a:r>
              <a:rPr lang="it-IT" sz="160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b="1" err="1">
                <a:solidFill>
                  <a:srgbClr val="416DAC"/>
                </a:solidFill>
              </a:rPr>
              <a:t>Defines</a:t>
            </a:r>
            <a:r>
              <a:rPr lang="it-IT" sz="1600"/>
              <a:t> a </a:t>
            </a:r>
            <a:r>
              <a:rPr lang="it-IT" sz="1600" b="1" err="1">
                <a:solidFill>
                  <a:srgbClr val="416DAC"/>
                </a:solidFill>
              </a:rPr>
              <a:t>barrier</a:t>
            </a:r>
            <a:r>
              <a:rPr lang="it-IT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733558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4AD7BBD-B500-69F8-E750-98B96ABF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966500"/>
            <a:ext cx="7980217" cy="3148800"/>
          </a:xfrm>
        </p:spPr>
        <p:txBody>
          <a:bodyPr/>
          <a:lstStyle/>
          <a:p>
            <a:r>
              <a:rPr lang="it-IT" sz="7200" err="1"/>
              <a:t>Results</a:t>
            </a:r>
            <a:endParaRPr lang="it-IT" sz="7200"/>
          </a:p>
        </p:txBody>
      </p:sp>
    </p:spTree>
    <p:extLst>
      <p:ext uri="{BB962C8B-B14F-4D97-AF65-F5344CB8AC3E}">
        <p14:creationId xmlns:p14="http://schemas.microsoft.com/office/powerpoint/2010/main" val="362542631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4AD7BBD-B500-69F8-E750-98B96ABF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7200"/>
              <a:t>Traffic </a:t>
            </a:r>
            <a:r>
              <a:rPr lang="it-IT" sz="7200" err="1"/>
              <a:t>Automata</a:t>
            </a:r>
            <a:endParaRPr lang="it-IT" sz="7200"/>
          </a:p>
        </p:txBody>
      </p:sp>
    </p:spTree>
    <p:extLst>
      <p:ext uri="{BB962C8B-B14F-4D97-AF65-F5344CB8AC3E}">
        <p14:creationId xmlns:p14="http://schemas.microsoft.com/office/powerpoint/2010/main" val="2426084973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DA514C8-65E8-EE5D-CAD0-31A668A2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Metrics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B543F7-4ACD-7566-41EC-B10B51524E9C}"/>
              </a:ext>
            </a:extLst>
          </p:cNvPr>
          <p:cNvSpPr txBox="1"/>
          <p:nvPr/>
        </p:nvSpPr>
        <p:spPr>
          <a:xfrm>
            <a:off x="1137558" y="1393794"/>
            <a:ext cx="1009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>
                <a:solidFill>
                  <a:srgbClr val="C00000"/>
                </a:solidFill>
              </a:rPr>
              <a:t>Density: </a:t>
            </a:r>
            <a:r>
              <a:rPr lang="en-US" sz="2400">
                <a:solidFill>
                  <a:schemeClr val="tx1"/>
                </a:solidFill>
              </a:rPr>
              <a:t>indicates the fullness of the road.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5CE21E0-2ECF-71AA-4BDF-0AEEDB52ACE5}"/>
              </a:ext>
            </a:extLst>
          </p:cNvPr>
          <p:cNvSpPr txBox="1"/>
          <p:nvPr/>
        </p:nvSpPr>
        <p:spPr>
          <a:xfrm>
            <a:off x="1137558" y="3198167"/>
            <a:ext cx="1009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>
                <a:solidFill>
                  <a:srgbClr val="C00000"/>
                </a:solidFill>
              </a:rPr>
              <a:t>Average speed: </a:t>
            </a:r>
            <a:r>
              <a:rPr lang="en-US" sz="2400">
                <a:solidFill>
                  <a:schemeClr val="tx1"/>
                </a:solidFill>
              </a:rPr>
              <a:t>average speed of all the vehicles inside the road.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F6A6714-ECF8-8BD9-1479-8C346A391E80}"/>
              </a:ext>
            </a:extLst>
          </p:cNvPr>
          <p:cNvSpPr txBox="1"/>
          <p:nvPr/>
        </p:nvSpPr>
        <p:spPr>
          <a:xfrm>
            <a:off x="1137558" y="5002540"/>
            <a:ext cx="1009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>
                <a:solidFill>
                  <a:srgbClr val="C00000"/>
                </a:solidFill>
              </a:rPr>
              <a:t>Traffic flow: </a:t>
            </a:r>
            <a:r>
              <a:rPr lang="en-US" sz="2400">
                <a:solidFill>
                  <a:schemeClr val="tx1"/>
                </a:solidFill>
              </a:rPr>
              <a:t>the product of the two previous metrics.</a:t>
            </a:r>
            <a:endParaRPr lang="en-US" sz="240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643F7F4-C1CF-59CC-5582-36A6BF18EB8B}"/>
                  </a:ext>
                </a:extLst>
              </p:cNvPr>
              <p:cNvSpPr txBox="1"/>
              <p:nvPr/>
            </p:nvSpPr>
            <p:spPr>
              <a:xfrm>
                <a:off x="4485014" y="2080024"/>
                <a:ext cx="3221972" cy="893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𝑣𝑒h𝑖𝑐𝑙𝑒𝑠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𝑙𝑎𝑛𝑒𝑠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𝑙𝑎𝑛𝑒𝐿𝑒𝑛𝑔𝑡h</m:t>
                          </m:r>
                        </m:den>
                      </m:f>
                    </m:oMath>
                  </m:oMathPara>
                </a14:m>
                <a:endParaRPr lang="it-IT" sz="280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643F7F4-C1CF-59CC-5582-36A6BF18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14" y="2080024"/>
                <a:ext cx="3221972" cy="8935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B6A7254-9AE5-14C3-2E12-ABD633FBA291}"/>
                  </a:ext>
                </a:extLst>
              </p:cNvPr>
              <p:cNvSpPr txBox="1"/>
              <p:nvPr/>
            </p:nvSpPr>
            <p:spPr>
              <a:xfrm>
                <a:off x="4485014" y="3884397"/>
                <a:ext cx="3725442" cy="833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𝑒h𝑖𝑐𝑙𝑒</m:t>
                              </m:r>
                            </m:sub>
                            <m:sup/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𝑣𝑒h𝑖𝑐𝑙𝑒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𝑠𝑝𝑒𝑒𝑑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𝑣𝑒h𝑖𝑐𝑙𝑒𝑠</m:t>
                          </m:r>
                        </m:den>
                      </m:f>
                    </m:oMath>
                  </m:oMathPara>
                </a14:m>
                <a:endParaRPr lang="it-IT" sz="280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B6A7254-9AE5-14C3-2E12-ABD633FB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14" y="3884397"/>
                <a:ext cx="3725442" cy="8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257E1C2-FD0E-7A1D-6E8D-EF4A368E8836}"/>
                  </a:ext>
                </a:extLst>
              </p:cNvPr>
              <p:cNvSpPr txBox="1"/>
              <p:nvPr/>
            </p:nvSpPr>
            <p:spPr>
              <a:xfrm>
                <a:off x="2216860" y="5749107"/>
                <a:ext cx="8261749" cy="90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𝐷𝑒𝑛𝑠𝑖𝑡𝑦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𝐴𝑣𝑒𝑟𝑎𝑔𝑒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𝑠𝑝𝑒𝑒𝑑</m:t>
                      </m:r>
                      <m:r>
                        <a:rPr lang="it-IT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𝑒h𝑖𝑐𝑙𝑒</m:t>
                              </m:r>
                            </m:sub>
                            <m:sup/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𝑣𝑒h𝑖𝑐𝑙𝑒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𝑠𝑝𝑒𝑒𝑑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𝑙𝑎𝑛𝑒𝑠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𝑙𝑎𝑛𝑒𝐿𝑒𝑛𝑔𝑡h</m:t>
                          </m:r>
                        </m:den>
                      </m:f>
                    </m:oMath>
                  </m:oMathPara>
                </a14:m>
                <a:endParaRPr lang="it-IT" sz="280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257E1C2-FD0E-7A1D-6E8D-EF4A368E8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860" y="5749107"/>
                <a:ext cx="8261749" cy="9085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0AC39823-7019-B73A-43F2-A8CFF8AD7618}"/>
              </a:ext>
            </a:extLst>
          </p:cNvPr>
          <p:cNvCxnSpPr>
            <a:cxnSpLocks/>
          </p:cNvCxnSpPr>
          <p:nvPr/>
        </p:nvCxnSpPr>
        <p:spPr>
          <a:xfrm>
            <a:off x="1137558" y="3096426"/>
            <a:ext cx="10011309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D52CB7E-0ADA-F91E-4CBB-57B18C6605BE}"/>
              </a:ext>
            </a:extLst>
          </p:cNvPr>
          <p:cNvCxnSpPr>
            <a:cxnSpLocks/>
          </p:cNvCxnSpPr>
          <p:nvPr/>
        </p:nvCxnSpPr>
        <p:spPr>
          <a:xfrm>
            <a:off x="1137558" y="4907944"/>
            <a:ext cx="10011309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98072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DA514C8-65E8-EE5D-CAD0-31A668A2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Lane </a:t>
            </a:r>
            <a:r>
              <a:rPr lang="it-IT" err="1">
                <a:solidFill>
                  <a:srgbClr val="416DAC"/>
                </a:solidFill>
              </a:rPr>
              <a:t>changes</a:t>
            </a:r>
            <a:endParaRPr lang="it-IT">
              <a:solidFill>
                <a:srgbClr val="416DAC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B47A4CA0-3303-564A-5800-E160DFD6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22414"/>
              </p:ext>
            </p:extLst>
          </p:nvPr>
        </p:nvGraphicFramePr>
        <p:xfrm>
          <a:off x="2634462" y="3054485"/>
          <a:ext cx="7278192" cy="2255904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1213032">
                  <a:extLst>
                    <a:ext uri="{9D8B030D-6E8A-4147-A177-3AD203B41FA5}">
                      <a16:colId xmlns:a16="http://schemas.microsoft.com/office/drawing/2014/main" val="3600076807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1268348458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2157887741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489938115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3309130320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418640938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tx2"/>
                          </a:solidFill>
                        </a:rPr>
                        <a:t>Lane changes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tx2"/>
                          </a:solidFill>
                        </a:rPr>
                        <a:t>Densities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0946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0.1</a:t>
                      </a:r>
                    </a:p>
                  </a:txBody>
                  <a:tcPr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0.3</a:t>
                      </a:r>
                    </a:p>
                  </a:txBody>
                  <a:tcPr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0.5</a:t>
                      </a:r>
                    </a:p>
                  </a:txBody>
                  <a:tcPr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0.8</a:t>
                      </a:r>
                    </a:p>
                  </a:txBody>
                  <a:tcPr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9947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tx2"/>
                          </a:solidFill>
                        </a:rPr>
                        <a:t>Lanes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A7C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85808"/>
                          </a:solidFill>
                        </a:rPr>
                        <a:t>0.198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85808"/>
                          </a:solidFill>
                        </a:rPr>
                        <a:t>0.118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6119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A7C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0.3638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85808"/>
                          </a:solidFill>
                        </a:rPr>
                        <a:t>0.236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0211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A7C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0.5896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0.3623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640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A7C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0.7734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0.4871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85808"/>
                          </a:solidFill>
                        </a:rPr>
                        <a:t>0.1017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0.0032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628640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B543F7-4ACD-7566-41EC-B10B51524E9C}"/>
              </a:ext>
            </a:extLst>
          </p:cNvPr>
          <p:cNvSpPr txBox="1"/>
          <p:nvPr/>
        </p:nvSpPr>
        <p:spPr>
          <a:xfrm>
            <a:off x="1137558" y="1393794"/>
            <a:ext cx="102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Average lane changes over </a:t>
            </a:r>
            <a:r>
              <a:rPr lang="en-US" sz="2400" b="1">
                <a:solidFill>
                  <a:srgbClr val="416DAC"/>
                </a:solidFill>
              </a:rPr>
              <a:t>1000 steps</a:t>
            </a:r>
            <a:r>
              <a:rPr lang="en-US" sz="2400">
                <a:solidFill>
                  <a:schemeClr val="tx1"/>
                </a:solidFill>
              </a:rPr>
              <a:t>, with </a:t>
            </a:r>
            <a:r>
              <a:rPr lang="en-US" sz="2400" b="1" i="1" err="1">
                <a:solidFill>
                  <a:srgbClr val="416DAC"/>
                </a:solidFill>
              </a:rPr>
              <a:t>pChangeLane</a:t>
            </a:r>
            <a:r>
              <a:rPr lang="en-US" sz="2400" b="1">
                <a:solidFill>
                  <a:srgbClr val="416DAC"/>
                </a:solidFill>
              </a:rPr>
              <a:t> = 0.5</a:t>
            </a:r>
            <a:r>
              <a:rPr lang="en-US" sz="2400">
                <a:solidFill>
                  <a:schemeClr val="tx1"/>
                </a:solidFill>
              </a:rPr>
              <a:t>, lanes of </a:t>
            </a:r>
            <a:r>
              <a:rPr lang="en-US" sz="2400" b="1">
                <a:solidFill>
                  <a:srgbClr val="416DAC"/>
                </a:solidFill>
              </a:rPr>
              <a:t>length 50</a:t>
            </a:r>
            <a:r>
              <a:rPr lang="en-US" sz="2400">
                <a:solidFill>
                  <a:schemeClr val="tx1"/>
                </a:solidFill>
              </a:rPr>
              <a:t>, </a:t>
            </a:r>
            <a:r>
              <a:rPr lang="en-US" sz="2400" b="1">
                <a:solidFill>
                  <a:srgbClr val="416DAC"/>
                </a:solidFill>
              </a:rPr>
              <a:t>maximum speed = 5 </a:t>
            </a:r>
            <a:r>
              <a:rPr lang="en-US" sz="2400">
                <a:solidFill>
                  <a:schemeClr val="tx1"/>
                </a:solidFill>
              </a:rPr>
              <a:t>and </a:t>
            </a:r>
            <a:r>
              <a:rPr lang="en-US" sz="2400" b="1">
                <a:solidFill>
                  <a:srgbClr val="416DAC"/>
                </a:solidFill>
              </a:rPr>
              <a:t>one loop road </a:t>
            </a:r>
            <a:r>
              <a:rPr lang="en-US" sz="2400">
                <a:solidFill>
                  <a:schemeClr val="tx1"/>
                </a:solidFill>
              </a:rPr>
              <a:t>(the vehicle re-enters at the start, so the density stays the same). The </a:t>
            </a:r>
            <a:r>
              <a:rPr lang="en-US" sz="2400" b="1">
                <a:solidFill>
                  <a:srgbClr val="416DAC"/>
                </a:solidFill>
              </a:rPr>
              <a:t>values are averaged over 5 runs </a:t>
            </a:r>
            <a:r>
              <a:rPr lang="en-US" sz="2400">
                <a:solidFill>
                  <a:schemeClr val="tx1"/>
                </a:solidFill>
              </a:rPr>
              <a:t>for each configuration.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993C552-66F4-BBFC-9A0B-CE522B18169A}"/>
              </a:ext>
            </a:extLst>
          </p:cNvPr>
          <p:cNvSpPr txBox="1"/>
          <p:nvPr/>
        </p:nvSpPr>
        <p:spPr>
          <a:xfrm>
            <a:off x="1137558" y="5401420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As expected, </a:t>
            </a:r>
            <a:r>
              <a:rPr lang="en-US" sz="2400" b="1">
                <a:solidFill>
                  <a:srgbClr val="416DAC"/>
                </a:solidFill>
              </a:rPr>
              <a:t>more lanes and less density increase the number of lane changes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118491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Case study: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endParaRPr lang="it-IT">
              <a:solidFill>
                <a:srgbClr val="416DAC"/>
              </a:solidFill>
            </a:endParaRPr>
          </a:p>
        </p:txBody>
      </p:sp>
      <p:pic>
        <p:nvPicPr>
          <p:cNvPr id="1026" name="Picture 2" descr="Index - Traffic Bottlenecks - Identification and Diagnosis, Countermeasure  Prioritization, and Innovative Solutions to Local/Systemic Problems , July  2013 - FHWA-HRT-13-082">
            <a:extLst>
              <a:ext uri="{FF2B5EF4-FFF2-40B4-BE49-F238E27FC236}">
                <a16:creationId xmlns:a16="http://schemas.microsoft.com/office/drawing/2014/main" id="{089BEBBE-E51F-A426-9F0C-D9EDE7118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42" y="1468088"/>
            <a:ext cx="5733315" cy="38222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84A1F4-C6EF-1831-2530-9206C36CC236}"/>
              </a:ext>
            </a:extLst>
          </p:cNvPr>
          <p:cNvSpPr txBox="1"/>
          <p:nvPr/>
        </p:nvSpPr>
        <p:spPr>
          <a:xfrm>
            <a:off x="1137558" y="5401420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What happens when the </a:t>
            </a:r>
            <a:r>
              <a:rPr lang="en-US" sz="2400" b="1">
                <a:solidFill>
                  <a:srgbClr val="416DAC"/>
                </a:solidFill>
              </a:rPr>
              <a:t>incoming road has more lanes than the outcoming one</a:t>
            </a:r>
            <a:r>
              <a:rPr lang="en-US" sz="240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4421074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Traffic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r>
              <a:rPr lang="it-IT">
                <a:solidFill>
                  <a:srgbClr val="416DAC"/>
                </a:solidFill>
              </a:rPr>
              <a:t>: setup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CF14BDD-C52C-32B2-5A41-853AB21AE045}"/>
              </a:ext>
            </a:extLst>
          </p:cNvPr>
          <p:cNvSpPr txBox="1"/>
          <p:nvPr/>
        </p:nvSpPr>
        <p:spPr>
          <a:xfrm>
            <a:off x="1211811" y="1287258"/>
            <a:ext cx="428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416DAC"/>
                </a:solidFill>
              </a:rPr>
              <a:t>Scenario structure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071B95-4CC9-8FA2-A6AB-D6FB586DA202}"/>
              </a:ext>
            </a:extLst>
          </p:cNvPr>
          <p:cNvSpPr txBox="1"/>
          <p:nvPr/>
        </p:nvSpPr>
        <p:spPr>
          <a:xfrm>
            <a:off x="6772003" y="1284769"/>
            <a:ext cx="441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416DAC"/>
                </a:solidFill>
              </a:rPr>
              <a:t>Parameters</a:t>
            </a:r>
          </a:p>
        </p:txBody>
      </p:sp>
      <p:grpSp>
        <p:nvGrpSpPr>
          <p:cNvPr id="7" name="Google Shape;520;p24">
            <a:extLst>
              <a:ext uri="{FF2B5EF4-FFF2-40B4-BE49-F238E27FC236}">
                <a16:creationId xmlns:a16="http://schemas.microsoft.com/office/drawing/2014/main" id="{45B67B3C-91CD-5525-86B4-CA1A21C5BCF6}"/>
              </a:ext>
            </a:extLst>
          </p:cNvPr>
          <p:cNvGrpSpPr/>
          <p:nvPr/>
        </p:nvGrpSpPr>
        <p:grpSpPr>
          <a:xfrm>
            <a:off x="2455252" y="2227174"/>
            <a:ext cx="2559808" cy="1353903"/>
            <a:chOff x="0" y="3354801"/>
            <a:chExt cx="8433454" cy="1058032"/>
          </a:xfrm>
        </p:grpSpPr>
        <p:sp>
          <p:nvSpPr>
            <p:cNvPr id="8" name="Google Shape;521;p24">
              <a:extLst>
                <a:ext uri="{FF2B5EF4-FFF2-40B4-BE49-F238E27FC236}">
                  <a16:creationId xmlns:a16="http://schemas.microsoft.com/office/drawing/2014/main" id="{A37D233F-BE68-C3E7-A3EF-09543AF7B3EB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oogle Shape;522;p24">
              <a:extLst>
                <a:ext uri="{FF2B5EF4-FFF2-40B4-BE49-F238E27FC236}">
                  <a16:creationId xmlns:a16="http://schemas.microsoft.com/office/drawing/2014/main" id="{D283BDB2-30BE-53B1-807C-7AAEB0E50C2D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523;p24">
              <a:extLst>
                <a:ext uri="{FF2B5EF4-FFF2-40B4-BE49-F238E27FC236}">
                  <a16:creationId xmlns:a16="http://schemas.microsoft.com/office/drawing/2014/main" id="{13D1D0CC-6A65-5231-EB91-BFCBDF1C311B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" name="Google Shape;524;p24">
              <a:extLst>
                <a:ext uri="{FF2B5EF4-FFF2-40B4-BE49-F238E27FC236}">
                  <a16:creationId xmlns:a16="http://schemas.microsoft.com/office/drawing/2014/main" id="{62349B93-7A98-6EFD-6046-F06E933E7082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2" name="Google Shape;525;p24">
                <a:extLst>
                  <a:ext uri="{FF2B5EF4-FFF2-40B4-BE49-F238E27FC236}">
                    <a16:creationId xmlns:a16="http://schemas.microsoft.com/office/drawing/2014/main" id="{3907A92C-C3EB-0648-EE6C-6288DAE1B90F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Google Shape;526;p24">
                <a:extLst>
                  <a:ext uri="{FF2B5EF4-FFF2-40B4-BE49-F238E27FC236}">
                    <a16:creationId xmlns:a16="http://schemas.microsoft.com/office/drawing/2014/main" id="{FABD9C0A-2E69-571C-79DB-8DF7FB862D7A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Google Shape;527;p24">
                <a:extLst>
                  <a:ext uri="{FF2B5EF4-FFF2-40B4-BE49-F238E27FC236}">
                    <a16:creationId xmlns:a16="http://schemas.microsoft.com/office/drawing/2014/main" id="{C35CB38C-2553-ADAA-C03C-96261B340B6E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Google Shape;528;p24">
                <a:extLst>
                  <a:ext uri="{FF2B5EF4-FFF2-40B4-BE49-F238E27FC236}">
                    <a16:creationId xmlns:a16="http://schemas.microsoft.com/office/drawing/2014/main" id="{EF89E878-EC98-3BB1-A8B7-C3F019F4CD74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Google Shape;529;p24">
                <a:extLst>
                  <a:ext uri="{FF2B5EF4-FFF2-40B4-BE49-F238E27FC236}">
                    <a16:creationId xmlns:a16="http://schemas.microsoft.com/office/drawing/2014/main" id="{07F0E189-636B-87C3-436B-338FAC4918DA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Google Shape;530;p24">
                <a:extLst>
                  <a:ext uri="{FF2B5EF4-FFF2-40B4-BE49-F238E27FC236}">
                    <a16:creationId xmlns:a16="http://schemas.microsoft.com/office/drawing/2014/main" id="{B1FB31FE-5001-DA9A-A4B9-59C49F3BFFFE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Google Shape;531;p24">
                <a:extLst>
                  <a:ext uri="{FF2B5EF4-FFF2-40B4-BE49-F238E27FC236}">
                    <a16:creationId xmlns:a16="http://schemas.microsoft.com/office/drawing/2014/main" id="{249C28BF-0CA8-0DA9-F7D1-8495711EF269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Google Shape;532;p24">
                <a:extLst>
                  <a:ext uri="{FF2B5EF4-FFF2-40B4-BE49-F238E27FC236}">
                    <a16:creationId xmlns:a16="http://schemas.microsoft.com/office/drawing/2014/main" id="{1EA6DE76-0740-BAE4-B763-2BF85CFBA7D2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Google Shape;533;p24">
                <a:extLst>
                  <a:ext uri="{FF2B5EF4-FFF2-40B4-BE49-F238E27FC236}">
                    <a16:creationId xmlns:a16="http://schemas.microsoft.com/office/drawing/2014/main" id="{4386F314-267C-844A-1654-497FAD95F5E8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Google Shape;534;p24">
                <a:extLst>
                  <a:ext uri="{FF2B5EF4-FFF2-40B4-BE49-F238E27FC236}">
                    <a16:creationId xmlns:a16="http://schemas.microsoft.com/office/drawing/2014/main" id="{F734B0F3-1A5C-6065-9AC3-A1B5E60C8416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Google Shape;535;p24">
                <a:extLst>
                  <a:ext uri="{FF2B5EF4-FFF2-40B4-BE49-F238E27FC236}">
                    <a16:creationId xmlns:a16="http://schemas.microsoft.com/office/drawing/2014/main" id="{3075C385-9FCF-A2EA-5600-F868BA2FA509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0" name="Google Shape;520;p24">
            <a:extLst>
              <a:ext uri="{FF2B5EF4-FFF2-40B4-BE49-F238E27FC236}">
                <a16:creationId xmlns:a16="http://schemas.microsoft.com/office/drawing/2014/main" id="{DC640F58-5133-2F5F-F745-BB857AB63AD5}"/>
              </a:ext>
            </a:extLst>
          </p:cNvPr>
          <p:cNvGrpSpPr/>
          <p:nvPr/>
        </p:nvGrpSpPr>
        <p:grpSpPr>
          <a:xfrm>
            <a:off x="2455252" y="5019936"/>
            <a:ext cx="2559808" cy="1353903"/>
            <a:chOff x="0" y="3354801"/>
            <a:chExt cx="8433454" cy="1058032"/>
          </a:xfrm>
        </p:grpSpPr>
        <p:sp>
          <p:nvSpPr>
            <p:cNvPr id="41" name="Google Shape;521;p24">
              <a:extLst>
                <a:ext uri="{FF2B5EF4-FFF2-40B4-BE49-F238E27FC236}">
                  <a16:creationId xmlns:a16="http://schemas.microsoft.com/office/drawing/2014/main" id="{D34E35DE-E354-F208-9D87-C16487CFEBFE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Google Shape;522;p24">
              <a:extLst>
                <a:ext uri="{FF2B5EF4-FFF2-40B4-BE49-F238E27FC236}">
                  <a16:creationId xmlns:a16="http://schemas.microsoft.com/office/drawing/2014/main" id="{9E0BB9A1-CD64-E90D-EB94-8F9874BFA7D4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oogle Shape;523;p24">
              <a:extLst>
                <a:ext uri="{FF2B5EF4-FFF2-40B4-BE49-F238E27FC236}">
                  <a16:creationId xmlns:a16="http://schemas.microsoft.com/office/drawing/2014/main" id="{2958CA2F-E33E-03E6-5C9B-8412FD1F12B7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" name="Google Shape;524;p24">
              <a:extLst>
                <a:ext uri="{FF2B5EF4-FFF2-40B4-BE49-F238E27FC236}">
                  <a16:creationId xmlns:a16="http://schemas.microsoft.com/office/drawing/2014/main" id="{13109E84-42DA-5657-D516-F5232A6BF524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45" name="Google Shape;525;p24">
                <a:extLst>
                  <a:ext uri="{FF2B5EF4-FFF2-40B4-BE49-F238E27FC236}">
                    <a16:creationId xmlns:a16="http://schemas.microsoft.com/office/drawing/2014/main" id="{179F94AC-C5CC-F218-113E-AF520C3935CF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Google Shape;526;p24">
                <a:extLst>
                  <a:ext uri="{FF2B5EF4-FFF2-40B4-BE49-F238E27FC236}">
                    <a16:creationId xmlns:a16="http://schemas.microsoft.com/office/drawing/2014/main" id="{3A22A9FC-A1DF-E078-7980-AEB55D8B50FA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Google Shape;527;p24">
                <a:extLst>
                  <a:ext uri="{FF2B5EF4-FFF2-40B4-BE49-F238E27FC236}">
                    <a16:creationId xmlns:a16="http://schemas.microsoft.com/office/drawing/2014/main" id="{66A1BC64-3C55-A181-76A0-C3B32ECE027C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Google Shape;528;p24">
                <a:extLst>
                  <a:ext uri="{FF2B5EF4-FFF2-40B4-BE49-F238E27FC236}">
                    <a16:creationId xmlns:a16="http://schemas.microsoft.com/office/drawing/2014/main" id="{D43BA980-D8F6-8046-853F-B12C47D23349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Google Shape;529;p24">
                <a:extLst>
                  <a:ext uri="{FF2B5EF4-FFF2-40B4-BE49-F238E27FC236}">
                    <a16:creationId xmlns:a16="http://schemas.microsoft.com/office/drawing/2014/main" id="{359C0F85-5420-C45F-DB7F-4074F7ECC544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Google Shape;530;p24">
                <a:extLst>
                  <a:ext uri="{FF2B5EF4-FFF2-40B4-BE49-F238E27FC236}">
                    <a16:creationId xmlns:a16="http://schemas.microsoft.com/office/drawing/2014/main" id="{09AF6AED-14AE-E2B3-DBA5-EFF31B3FD334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Google Shape;531;p24">
                <a:extLst>
                  <a:ext uri="{FF2B5EF4-FFF2-40B4-BE49-F238E27FC236}">
                    <a16:creationId xmlns:a16="http://schemas.microsoft.com/office/drawing/2014/main" id="{0934DADB-DA5A-5FD7-C9CF-3EF573926219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Google Shape;532;p24">
                <a:extLst>
                  <a:ext uri="{FF2B5EF4-FFF2-40B4-BE49-F238E27FC236}">
                    <a16:creationId xmlns:a16="http://schemas.microsoft.com/office/drawing/2014/main" id="{CF6191D4-03F8-8BB8-6D2D-6393885A3C74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Google Shape;533;p24">
                <a:extLst>
                  <a:ext uri="{FF2B5EF4-FFF2-40B4-BE49-F238E27FC236}">
                    <a16:creationId xmlns:a16="http://schemas.microsoft.com/office/drawing/2014/main" id="{EF781C1E-556D-1440-6C04-12099E2A5FAB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Google Shape;534;p24">
                <a:extLst>
                  <a:ext uri="{FF2B5EF4-FFF2-40B4-BE49-F238E27FC236}">
                    <a16:creationId xmlns:a16="http://schemas.microsoft.com/office/drawing/2014/main" id="{28A5A0AA-46B1-9DC1-8E53-354C29281851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Google Shape;535;p24">
                <a:extLst>
                  <a:ext uri="{FF2B5EF4-FFF2-40B4-BE49-F238E27FC236}">
                    <a16:creationId xmlns:a16="http://schemas.microsoft.com/office/drawing/2014/main" id="{ECC1BB1B-DDD4-6757-DA67-43B24A5D7E0F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B19E08D-32C5-CECD-E062-4A957332AA29}"/>
              </a:ext>
            </a:extLst>
          </p:cNvPr>
          <p:cNvCxnSpPr>
            <a:cxnSpLocks/>
          </p:cNvCxnSpPr>
          <p:nvPr/>
        </p:nvCxnSpPr>
        <p:spPr>
          <a:xfrm>
            <a:off x="3661904" y="3609280"/>
            <a:ext cx="12930" cy="4807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1AC3769-9A1C-FA50-0591-C627577D5F77}"/>
              </a:ext>
            </a:extLst>
          </p:cNvPr>
          <p:cNvSpPr txBox="1"/>
          <p:nvPr/>
        </p:nvSpPr>
        <p:spPr>
          <a:xfrm>
            <a:off x="4881037" y="2434825"/>
            <a:ext cx="202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Incoming road, with 2, 3, 4 or 5 </a:t>
            </a:r>
            <a:r>
              <a:rPr lang="it-IT" sz="1600" b="1" err="1">
                <a:solidFill>
                  <a:srgbClr val="C00000"/>
                </a:solidFill>
              </a:rPr>
              <a:t>lanes</a:t>
            </a:r>
            <a:endParaRPr lang="it-IT" sz="1600" b="1">
              <a:solidFill>
                <a:srgbClr val="C00000"/>
              </a:solidFill>
            </a:endParaRP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C5ADF2CC-B412-7A1F-EAB5-E96B8532D7E9}"/>
              </a:ext>
            </a:extLst>
          </p:cNvPr>
          <p:cNvSpPr txBox="1"/>
          <p:nvPr/>
        </p:nvSpPr>
        <p:spPr>
          <a:xfrm>
            <a:off x="4881037" y="5404726"/>
            <a:ext cx="202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err="1">
                <a:solidFill>
                  <a:srgbClr val="C00000"/>
                </a:solidFill>
              </a:rPr>
              <a:t>Outcoming</a:t>
            </a:r>
            <a:r>
              <a:rPr lang="it-IT" sz="1600" b="1">
                <a:solidFill>
                  <a:srgbClr val="C00000"/>
                </a:solidFill>
              </a:rPr>
              <a:t> road, with 2 </a:t>
            </a:r>
            <a:r>
              <a:rPr lang="it-IT" sz="1600" b="1" err="1">
                <a:solidFill>
                  <a:srgbClr val="C00000"/>
                </a:solidFill>
              </a:rPr>
              <a:t>lanes</a:t>
            </a:r>
            <a:endParaRPr lang="it-IT" sz="1600" b="1">
              <a:solidFill>
                <a:srgbClr val="C00000"/>
              </a:solidFill>
            </a:endParaRP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955852A0-95FD-CCC5-AD0F-A1BB2EE02D39}"/>
              </a:ext>
            </a:extLst>
          </p:cNvPr>
          <p:cNvSpPr txBox="1"/>
          <p:nvPr/>
        </p:nvSpPr>
        <p:spPr>
          <a:xfrm>
            <a:off x="2647548" y="4159896"/>
            <a:ext cx="202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err="1">
                <a:solidFill>
                  <a:srgbClr val="C00000"/>
                </a:solidFill>
              </a:rPr>
              <a:t>YCross</a:t>
            </a:r>
            <a:endParaRPr lang="it-IT" sz="1600" b="1">
              <a:solidFill>
                <a:srgbClr val="C00000"/>
              </a:solidFill>
            </a:endParaRP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3734F1DE-0E34-AF1E-ECDE-0C1D06F11D4F}"/>
              </a:ext>
            </a:extLst>
          </p:cNvPr>
          <p:cNvCxnSpPr>
            <a:cxnSpLocks/>
          </p:cNvCxnSpPr>
          <p:nvPr/>
        </p:nvCxnSpPr>
        <p:spPr>
          <a:xfrm>
            <a:off x="3661904" y="4543902"/>
            <a:ext cx="12930" cy="4807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0F6E7CC9-97D6-5A9D-5E32-B9706A99423A}"/>
              </a:ext>
            </a:extLst>
          </p:cNvPr>
          <p:cNvSpPr txBox="1"/>
          <p:nvPr/>
        </p:nvSpPr>
        <p:spPr>
          <a:xfrm>
            <a:off x="421871" y="4175372"/>
            <a:ext cx="202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err="1">
                <a:solidFill>
                  <a:srgbClr val="C00000"/>
                </a:solidFill>
              </a:rPr>
              <a:t>YCross</a:t>
            </a:r>
            <a:endParaRPr lang="it-IT" sz="1600" b="1">
              <a:solidFill>
                <a:srgbClr val="C00000"/>
              </a:solidFill>
            </a:endParaRPr>
          </a:p>
        </p:txBody>
      </p:sp>
      <p:cxnSp>
        <p:nvCxnSpPr>
          <p:cNvPr id="1033" name="Connettore a gomito 1032">
            <a:extLst>
              <a:ext uri="{FF2B5EF4-FFF2-40B4-BE49-F238E27FC236}">
                <a16:creationId xmlns:a16="http://schemas.microsoft.com/office/drawing/2014/main" id="{A9F62589-2696-A865-BA73-B00FA60B5F47}"/>
              </a:ext>
            </a:extLst>
          </p:cNvPr>
          <p:cNvCxnSpPr>
            <a:endCxn id="74" idx="2"/>
          </p:cNvCxnSpPr>
          <p:nvPr/>
        </p:nvCxnSpPr>
        <p:spPr>
          <a:xfrm rot="16200000" flipV="1">
            <a:off x="1351812" y="4598342"/>
            <a:ext cx="1183187" cy="1014356"/>
          </a:xfrm>
          <a:prstGeom prst="bentConnector3">
            <a:avLst>
              <a:gd name="adj1" fmla="val -19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ttore a gomito 77">
            <a:extLst>
              <a:ext uri="{FF2B5EF4-FFF2-40B4-BE49-F238E27FC236}">
                <a16:creationId xmlns:a16="http://schemas.microsoft.com/office/drawing/2014/main" id="{92001E8B-27A4-C755-C02A-153C0FD246D4}"/>
              </a:ext>
            </a:extLst>
          </p:cNvPr>
          <p:cNvCxnSpPr>
            <a:cxnSpLocks/>
            <a:stCxn id="74" idx="0"/>
          </p:cNvCxnSpPr>
          <p:nvPr/>
        </p:nvCxnSpPr>
        <p:spPr>
          <a:xfrm rot="5400000" flipH="1" flipV="1">
            <a:off x="1287571" y="3018706"/>
            <a:ext cx="1305322" cy="1008011"/>
          </a:xfrm>
          <a:prstGeom prst="bentConnector3">
            <a:avLst>
              <a:gd name="adj1" fmla="val 991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8" name="CasellaDiTesto 1047">
            <a:extLst>
              <a:ext uri="{FF2B5EF4-FFF2-40B4-BE49-F238E27FC236}">
                <a16:creationId xmlns:a16="http://schemas.microsoft.com/office/drawing/2014/main" id="{24966FFA-B0AD-0846-46C2-42BC5B8C549D}"/>
              </a:ext>
            </a:extLst>
          </p:cNvPr>
          <p:cNvSpPr txBox="1"/>
          <p:nvPr/>
        </p:nvSpPr>
        <p:spPr>
          <a:xfrm>
            <a:off x="7327705" y="2227174"/>
            <a:ext cx="38979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C00000"/>
                </a:solidFill>
              </a:rPr>
              <a:t>Lane </a:t>
            </a:r>
            <a:r>
              <a:rPr lang="it-IT" sz="2400" b="1" dirty="0" err="1">
                <a:solidFill>
                  <a:srgbClr val="C00000"/>
                </a:solidFill>
              </a:rPr>
              <a:t>length</a:t>
            </a:r>
            <a:r>
              <a:rPr lang="it-IT" sz="2400" b="1" dirty="0">
                <a:solidFill>
                  <a:srgbClr val="C00000"/>
                </a:solidFill>
              </a:rPr>
              <a:t> </a:t>
            </a:r>
            <a:r>
              <a:rPr lang="it-IT" sz="2400" dirty="0"/>
              <a:t>= 50;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rgbClr val="C00000"/>
                </a:solidFill>
              </a:rPr>
              <a:t>Starting</a:t>
            </a:r>
            <a:r>
              <a:rPr lang="it-IT" sz="2400" b="1" dirty="0">
                <a:solidFill>
                  <a:srgbClr val="C00000"/>
                </a:solidFill>
              </a:rPr>
              <a:t> </a:t>
            </a:r>
            <a:r>
              <a:rPr lang="it-IT" sz="2400" b="1" dirty="0" err="1">
                <a:solidFill>
                  <a:srgbClr val="C00000"/>
                </a:solidFill>
              </a:rPr>
              <a:t>density</a:t>
            </a:r>
            <a:r>
              <a:rPr lang="it-IT" sz="2400" b="1" dirty="0">
                <a:solidFill>
                  <a:srgbClr val="C00000"/>
                </a:solidFill>
              </a:rPr>
              <a:t> </a:t>
            </a:r>
            <a:r>
              <a:rPr lang="it-IT" sz="2400" dirty="0"/>
              <a:t>= 0.5;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C00000"/>
                </a:solidFill>
              </a:rPr>
              <a:t>Maximum speed </a:t>
            </a:r>
            <a:r>
              <a:rPr lang="it-IT" sz="2400" dirty="0"/>
              <a:t>= 5;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rgbClr val="C00000"/>
                </a:solidFill>
              </a:rPr>
              <a:t>pDecreaseSpeed</a:t>
            </a:r>
            <a:r>
              <a:rPr lang="it-IT" sz="2400" dirty="0"/>
              <a:t> = 0.1;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rgbClr val="C00000"/>
                </a:solidFill>
              </a:rPr>
              <a:t>pChangeLane</a:t>
            </a:r>
            <a:r>
              <a:rPr lang="it-IT" sz="2400" dirty="0"/>
              <a:t> = 0.5.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C00000"/>
                </a:solidFill>
              </a:rPr>
              <a:t>Sample a </a:t>
            </a:r>
            <a:r>
              <a:rPr lang="it-IT" sz="2400" b="1" dirty="0" err="1">
                <a:solidFill>
                  <a:srgbClr val="C00000"/>
                </a:solidFill>
              </a:rPr>
              <a:t>metric</a:t>
            </a:r>
            <a:r>
              <a:rPr lang="it-IT" sz="2400" b="1" dirty="0">
                <a:solidFill>
                  <a:srgbClr val="C00000"/>
                </a:solidFill>
              </a:rPr>
              <a:t> </a:t>
            </a:r>
            <a:r>
              <a:rPr lang="it-IT" sz="2400" b="1" dirty="0" err="1">
                <a:solidFill>
                  <a:srgbClr val="C00000"/>
                </a:solidFill>
              </a:rPr>
              <a:t>value</a:t>
            </a:r>
            <a:r>
              <a:rPr lang="it-IT" sz="2400" b="1" dirty="0">
                <a:solidFill>
                  <a:srgbClr val="C00000"/>
                </a:solidFill>
              </a:rPr>
              <a:t> </a:t>
            </a:r>
            <a:r>
              <a:rPr lang="it-IT" sz="2400" dirty="0" err="1"/>
              <a:t>every</a:t>
            </a:r>
            <a:r>
              <a:rPr lang="it-IT" sz="2400" dirty="0"/>
              <a:t> 10 steps.</a:t>
            </a:r>
          </a:p>
        </p:txBody>
      </p:sp>
    </p:spTree>
    <p:extLst>
      <p:ext uri="{BB962C8B-B14F-4D97-AF65-F5344CB8AC3E}">
        <p14:creationId xmlns:p14="http://schemas.microsoft.com/office/powerpoint/2010/main" val="986488795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Traffic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r>
              <a:rPr lang="it-IT">
                <a:solidFill>
                  <a:srgbClr val="416DAC"/>
                </a:solidFill>
              </a:rPr>
              <a:t>: </a:t>
            </a:r>
            <a:r>
              <a:rPr lang="it-IT" err="1">
                <a:solidFill>
                  <a:srgbClr val="416DAC"/>
                </a:solidFill>
              </a:rPr>
              <a:t>density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84A1F4-C6EF-1831-2530-9206C36CC236}"/>
              </a:ext>
            </a:extLst>
          </p:cNvPr>
          <p:cNvSpPr txBox="1"/>
          <p:nvPr/>
        </p:nvSpPr>
        <p:spPr>
          <a:xfrm>
            <a:off x="1137558" y="584913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The </a:t>
            </a:r>
            <a:r>
              <a:rPr lang="en-US" sz="2400" b="1">
                <a:solidFill>
                  <a:srgbClr val="416DAC"/>
                </a:solidFill>
              </a:rPr>
              <a:t>density for the incoming road increases</a:t>
            </a:r>
            <a:r>
              <a:rPr lang="en-US" sz="2400">
                <a:solidFill>
                  <a:schemeClr val="tx1"/>
                </a:solidFill>
              </a:rPr>
              <a:t> as the number of lanes grows, meanwhile </a:t>
            </a:r>
            <a:r>
              <a:rPr lang="en-US" sz="2400" b="1">
                <a:solidFill>
                  <a:srgbClr val="416DAC"/>
                </a:solidFill>
              </a:rPr>
              <a:t>it drastically drops for the outcoming road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69C5AF-EEDC-6D48-D14B-76F4175A4E13}"/>
              </a:ext>
            </a:extLst>
          </p:cNvPr>
          <p:cNvSpPr txBox="1"/>
          <p:nvPr/>
        </p:nvSpPr>
        <p:spPr>
          <a:xfrm>
            <a:off x="133632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err="1">
                <a:solidFill>
                  <a:srgbClr val="C00000"/>
                </a:solidFill>
              </a:rPr>
              <a:t>Density</a:t>
            </a:r>
            <a:r>
              <a:rPr lang="it-IT" sz="1200" b="1">
                <a:solidFill>
                  <a:srgbClr val="C00000"/>
                </a:solidFill>
              </a:rPr>
              <a:t> for the incoming road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AC2D238-E801-C729-8710-E2D11376ADA3}"/>
              </a:ext>
            </a:extLst>
          </p:cNvPr>
          <p:cNvSpPr txBox="1"/>
          <p:nvPr/>
        </p:nvSpPr>
        <p:spPr>
          <a:xfrm>
            <a:off x="644578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err="1">
                <a:solidFill>
                  <a:srgbClr val="C00000"/>
                </a:solidFill>
              </a:rPr>
              <a:t>Density</a:t>
            </a:r>
            <a:r>
              <a:rPr lang="it-IT" sz="1200" b="1">
                <a:solidFill>
                  <a:srgbClr val="C00000"/>
                </a:solidFill>
              </a:rPr>
              <a:t> for the </a:t>
            </a:r>
            <a:r>
              <a:rPr lang="it-IT" sz="1200" b="1" err="1">
                <a:solidFill>
                  <a:srgbClr val="C00000"/>
                </a:solidFill>
              </a:rPr>
              <a:t>outcoming</a:t>
            </a:r>
            <a:r>
              <a:rPr lang="it-IT" sz="1200" b="1">
                <a:solidFill>
                  <a:srgbClr val="C00000"/>
                </a:solidFill>
              </a:rPr>
              <a:t> road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AFE5B24-CC6E-574B-B91B-2E71AFE11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0" y="1507642"/>
            <a:ext cx="5275200" cy="3956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E283079-C77A-4F63-3A63-A8ADA0E86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819" y="1507642"/>
            <a:ext cx="5275200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11691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Traffic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r>
              <a:rPr lang="it-IT">
                <a:solidFill>
                  <a:srgbClr val="416DAC"/>
                </a:solidFill>
              </a:rPr>
              <a:t>: </a:t>
            </a:r>
            <a:r>
              <a:rPr lang="it-IT" err="1">
                <a:solidFill>
                  <a:srgbClr val="416DAC"/>
                </a:solidFill>
              </a:rPr>
              <a:t>average</a:t>
            </a:r>
            <a:r>
              <a:rPr lang="it-IT">
                <a:solidFill>
                  <a:srgbClr val="416DAC"/>
                </a:solidFill>
              </a:rPr>
              <a:t> speed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84A1F4-C6EF-1831-2530-9206C36CC236}"/>
              </a:ext>
            </a:extLst>
          </p:cNvPr>
          <p:cNvSpPr txBox="1"/>
          <p:nvPr/>
        </p:nvSpPr>
        <p:spPr>
          <a:xfrm>
            <a:off x="1137558" y="584913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The </a:t>
            </a:r>
            <a:r>
              <a:rPr lang="en-US" sz="2400" b="1">
                <a:solidFill>
                  <a:srgbClr val="416DAC"/>
                </a:solidFill>
              </a:rPr>
              <a:t>average speed for the incoming road decreases</a:t>
            </a:r>
            <a:r>
              <a:rPr lang="en-US" sz="2400">
                <a:solidFill>
                  <a:schemeClr val="tx1"/>
                </a:solidFill>
              </a:rPr>
              <a:t> as the number of lanes grows, meanwhile </a:t>
            </a:r>
            <a:r>
              <a:rPr lang="en-US" sz="2400" b="1">
                <a:solidFill>
                  <a:srgbClr val="416DAC"/>
                </a:solidFill>
              </a:rPr>
              <a:t>it increases for the outcoming road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69C5AF-EEDC-6D48-D14B-76F4175A4E13}"/>
              </a:ext>
            </a:extLst>
          </p:cNvPr>
          <p:cNvSpPr txBox="1"/>
          <p:nvPr/>
        </p:nvSpPr>
        <p:spPr>
          <a:xfrm>
            <a:off x="133632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err="1">
                <a:solidFill>
                  <a:srgbClr val="C00000"/>
                </a:solidFill>
              </a:rPr>
              <a:t>Average</a:t>
            </a:r>
            <a:r>
              <a:rPr lang="it-IT" sz="1200" b="1">
                <a:solidFill>
                  <a:srgbClr val="C00000"/>
                </a:solidFill>
              </a:rPr>
              <a:t> speed for the incoming road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AC2D238-E801-C729-8710-E2D11376ADA3}"/>
              </a:ext>
            </a:extLst>
          </p:cNvPr>
          <p:cNvSpPr txBox="1"/>
          <p:nvPr/>
        </p:nvSpPr>
        <p:spPr>
          <a:xfrm>
            <a:off x="644578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err="1">
                <a:solidFill>
                  <a:srgbClr val="C00000"/>
                </a:solidFill>
              </a:rPr>
              <a:t>Average</a:t>
            </a:r>
            <a:r>
              <a:rPr lang="it-IT" sz="1200" b="1">
                <a:solidFill>
                  <a:srgbClr val="C00000"/>
                </a:solidFill>
              </a:rPr>
              <a:t> speed for the </a:t>
            </a:r>
            <a:r>
              <a:rPr lang="it-IT" sz="1200" b="1" err="1">
                <a:solidFill>
                  <a:srgbClr val="C00000"/>
                </a:solidFill>
              </a:rPr>
              <a:t>outcoming</a:t>
            </a:r>
            <a:r>
              <a:rPr lang="it-IT" sz="1200" b="1">
                <a:solidFill>
                  <a:srgbClr val="C00000"/>
                </a:solidFill>
              </a:rPr>
              <a:t> road</a:t>
            </a:r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83F3D694-6810-4C29-1509-7B647A100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0" y="1521911"/>
            <a:ext cx="5275200" cy="3956400"/>
          </a:xfrm>
          <a:prstGeom prst="rect">
            <a:avLst/>
          </a:prstGeom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039D4B87-2340-4FFB-57C1-C948FE115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819" y="1521911"/>
            <a:ext cx="5275200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89386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Traffic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r>
              <a:rPr lang="it-IT">
                <a:solidFill>
                  <a:srgbClr val="416DAC"/>
                </a:solidFill>
              </a:rPr>
              <a:t>: flow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84A1F4-C6EF-1831-2530-9206C36CC236}"/>
              </a:ext>
            </a:extLst>
          </p:cNvPr>
          <p:cNvSpPr txBox="1"/>
          <p:nvPr/>
        </p:nvSpPr>
        <p:spPr>
          <a:xfrm>
            <a:off x="1137558" y="584913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The </a:t>
            </a:r>
            <a:r>
              <a:rPr lang="en-US" sz="2400" b="1">
                <a:solidFill>
                  <a:srgbClr val="416DAC"/>
                </a:solidFill>
              </a:rPr>
              <a:t>flow for the incoming road decreases</a:t>
            </a:r>
            <a:r>
              <a:rPr lang="en-US" sz="2400">
                <a:solidFill>
                  <a:schemeClr val="tx1"/>
                </a:solidFill>
              </a:rPr>
              <a:t> as the number of lanes grows, meanwhile </a:t>
            </a:r>
            <a:r>
              <a:rPr lang="en-US" sz="2400" b="1">
                <a:solidFill>
                  <a:srgbClr val="416DAC"/>
                </a:solidFill>
              </a:rPr>
              <a:t>it stays somewhat the same for the outcoming road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35E6742-61CB-313B-0CB1-95EE82616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83" y="1509117"/>
            <a:ext cx="5273277" cy="395495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69C5AF-EEDC-6D48-D14B-76F4175A4E13}"/>
              </a:ext>
            </a:extLst>
          </p:cNvPr>
          <p:cNvSpPr txBox="1"/>
          <p:nvPr/>
        </p:nvSpPr>
        <p:spPr>
          <a:xfrm>
            <a:off x="133632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>
                <a:solidFill>
                  <a:srgbClr val="C00000"/>
                </a:solidFill>
              </a:rPr>
              <a:t>Traffic flow for the incoming road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AC2D238-E801-C729-8710-E2D11376ADA3}"/>
              </a:ext>
            </a:extLst>
          </p:cNvPr>
          <p:cNvSpPr txBox="1"/>
          <p:nvPr/>
        </p:nvSpPr>
        <p:spPr>
          <a:xfrm>
            <a:off x="644578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>
                <a:solidFill>
                  <a:srgbClr val="C00000"/>
                </a:solidFill>
              </a:rPr>
              <a:t>Traffic flow for the </a:t>
            </a:r>
            <a:r>
              <a:rPr lang="it-IT" sz="1200" b="1" err="1">
                <a:solidFill>
                  <a:srgbClr val="C00000"/>
                </a:solidFill>
              </a:rPr>
              <a:t>outcoming</a:t>
            </a:r>
            <a:r>
              <a:rPr lang="it-IT" sz="1200" b="1">
                <a:solidFill>
                  <a:srgbClr val="C00000"/>
                </a:solidFill>
              </a:rPr>
              <a:t> road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E8D34BD-73EE-15EE-F2DA-699F9848F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819" y="1507642"/>
            <a:ext cx="5275201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5644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4AD7BBD-B500-69F8-E750-98B96ABF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966500"/>
            <a:ext cx="7980217" cy="3148800"/>
          </a:xfrm>
        </p:spPr>
        <p:txBody>
          <a:bodyPr/>
          <a:lstStyle/>
          <a:p>
            <a:r>
              <a:rPr lang="it-IT" sz="72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6096338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Elemento grafico 147" descr="Bivio stradale con riempimento a tinta unita">
            <a:extLst>
              <a:ext uri="{FF2B5EF4-FFF2-40B4-BE49-F238E27FC236}">
                <a16:creationId xmlns:a16="http://schemas.microsoft.com/office/drawing/2014/main" id="{9211D309-4109-8DAD-2735-B9242CC8F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326444" y="4969486"/>
            <a:ext cx="1239152" cy="123915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Three </a:t>
            </a:r>
            <a:r>
              <a:rPr lang="it-IT" err="1">
                <a:solidFill>
                  <a:srgbClr val="416DAC"/>
                </a:solidFill>
              </a:rPr>
              <a:t>scenarios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3E5939-1EDF-A1F0-E7F5-DE100252C556}"/>
              </a:ext>
            </a:extLst>
          </p:cNvPr>
          <p:cNvSpPr txBox="1"/>
          <p:nvPr/>
        </p:nvSpPr>
        <p:spPr>
          <a:xfrm>
            <a:off x="1137558" y="1393794"/>
            <a:ext cx="5307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>
                <a:solidFill>
                  <a:srgbClr val="416DAC"/>
                </a:solidFill>
              </a:rPr>
              <a:t>Overtake and road change:</a:t>
            </a:r>
            <a:r>
              <a:rPr lang="en-US" sz="2000" b="1">
                <a:solidFill>
                  <a:srgbClr val="C00000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we will show an example of how to solve the issue of a vehicle changing road while there is an overtake in the outcoming road.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46C71AC-4FDC-E657-ACC7-DE4FE691B20B}"/>
              </a:ext>
            </a:extLst>
          </p:cNvPr>
          <p:cNvSpPr txBox="1"/>
          <p:nvPr/>
        </p:nvSpPr>
        <p:spPr>
          <a:xfrm>
            <a:off x="1142912" y="2946103"/>
            <a:ext cx="5302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>
                <a:solidFill>
                  <a:srgbClr val="416DAC"/>
                </a:solidFill>
              </a:rPr>
              <a:t>Ping pong movement: </a:t>
            </a:r>
            <a:r>
              <a:rPr lang="en-US" sz="2000">
                <a:solidFill>
                  <a:schemeClr val="tx1"/>
                </a:solidFill>
              </a:rPr>
              <a:t>we will show how the ping pong movement works and when it happens.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E88DEBB-6613-9537-D827-AD875DC3EE9E}"/>
              </a:ext>
            </a:extLst>
          </p:cNvPr>
          <p:cNvSpPr txBox="1"/>
          <p:nvPr/>
        </p:nvSpPr>
        <p:spPr>
          <a:xfrm>
            <a:off x="1145360" y="4705579"/>
            <a:ext cx="52697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>
                <a:solidFill>
                  <a:srgbClr val="416DAC"/>
                </a:solidFill>
              </a:rPr>
              <a:t>Random scenario:</a:t>
            </a:r>
            <a:r>
              <a:rPr lang="en-US" sz="2000" b="1">
                <a:solidFill>
                  <a:srgbClr val="C00000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at last, we will run a random scenario with an incoming road with more lanes than the outcoming one. Moreover, we will also show how two roads converge into one.</a:t>
            </a:r>
            <a:endParaRPr lang="en-US" sz="2000">
              <a:solidFill>
                <a:srgbClr val="C00000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5DC3357-4020-0FEC-C73E-C7FA71AE3907}"/>
              </a:ext>
            </a:extLst>
          </p:cNvPr>
          <p:cNvCxnSpPr>
            <a:cxnSpLocks/>
          </p:cNvCxnSpPr>
          <p:nvPr/>
        </p:nvCxnSpPr>
        <p:spPr>
          <a:xfrm>
            <a:off x="1145360" y="2749734"/>
            <a:ext cx="10420236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FF3EA3D-9B8C-E989-D030-F127723B7B79}"/>
              </a:ext>
            </a:extLst>
          </p:cNvPr>
          <p:cNvCxnSpPr>
            <a:cxnSpLocks/>
          </p:cNvCxnSpPr>
          <p:nvPr/>
        </p:nvCxnSpPr>
        <p:spPr>
          <a:xfrm>
            <a:off x="1145360" y="4530917"/>
            <a:ext cx="10420236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oogle Shape;520;p24">
            <a:extLst>
              <a:ext uri="{FF2B5EF4-FFF2-40B4-BE49-F238E27FC236}">
                <a16:creationId xmlns:a16="http://schemas.microsoft.com/office/drawing/2014/main" id="{A7DE73EA-C52B-8846-2A28-03E207F735A6}"/>
              </a:ext>
            </a:extLst>
          </p:cNvPr>
          <p:cNvGrpSpPr/>
          <p:nvPr/>
        </p:nvGrpSpPr>
        <p:grpSpPr>
          <a:xfrm>
            <a:off x="6765556" y="1484156"/>
            <a:ext cx="1775836" cy="941822"/>
            <a:chOff x="0" y="3354801"/>
            <a:chExt cx="8433454" cy="1058032"/>
          </a:xfrm>
        </p:grpSpPr>
        <p:sp>
          <p:nvSpPr>
            <p:cNvPr id="14" name="Google Shape;521;p24">
              <a:extLst>
                <a:ext uri="{FF2B5EF4-FFF2-40B4-BE49-F238E27FC236}">
                  <a16:creationId xmlns:a16="http://schemas.microsoft.com/office/drawing/2014/main" id="{525E8E3C-12B3-F203-3F0B-C8068870379C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Google Shape;522;p24">
              <a:extLst>
                <a:ext uri="{FF2B5EF4-FFF2-40B4-BE49-F238E27FC236}">
                  <a16:creationId xmlns:a16="http://schemas.microsoft.com/office/drawing/2014/main" id="{87EE875F-2CCD-13B7-1C01-C1DD317536BF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523;p24">
              <a:extLst>
                <a:ext uri="{FF2B5EF4-FFF2-40B4-BE49-F238E27FC236}">
                  <a16:creationId xmlns:a16="http://schemas.microsoft.com/office/drawing/2014/main" id="{8B04EDF2-BC68-48AE-56B5-F0DCF6CFD6FB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oogle Shape;524;p24">
              <a:extLst>
                <a:ext uri="{FF2B5EF4-FFF2-40B4-BE49-F238E27FC236}">
                  <a16:creationId xmlns:a16="http://schemas.microsoft.com/office/drawing/2014/main" id="{B0E62B98-04DC-E468-8B54-91F9AC534CA1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8" name="Google Shape;525;p24">
                <a:extLst>
                  <a:ext uri="{FF2B5EF4-FFF2-40B4-BE49-F238E27FC236}">
                    <a16:creationId xmlns:a16="http://schemas.microsoft.com/office/drawing/2014/main" id="{E4B91AEA-6379-270D-AC48-CA3CACD4970D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Google Shape;526;p24">
                <a:extLst>
                  <a:ext uri="{FF2B5EF4-FFF2-40B4-BE49-F238E27FC236}">
                    <a16:creationId xmlns:a16="http://schemas.microsoft.com/office/drawing/2014/main" id="{7FDBCD68-FF1D-6B7F-F643-451E6BAB844F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Google Shape;527;p24">
                <a:extLst>
                  <a:ext uri="{FF2B5EF4-FFF2-40B4-BE49-F238E27FC236}">
                    <a16:creationId xmlns:a16="http://schemas.microsoft.com/office/drawing/2014/main" id="{19B31D44-9492-4993-F66F-2C8CDDAB545E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Google Shape;528;p24">
                <a:extLst>
                  <a:ext uri="{FF2B5EF4-FFF2-40B4-BE49-F238E27FC236}">
                    <a16:creationId xmlns:a16="http://schemas.microsoft.com/office/drawing/2014/main" id="{B009D3F4-D4C5-EE1E-87B0-B4AB7AF2930A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Google Shape;529;p24">
                <a:extLst>
                  <a:ext uri="{FF2B5EF4-FFF2-40B4-BE49-F238E27FC236}">
                    <a16:creationId xmlns:a16="http://schemas.microsoft.com/office/drawing/2014/main" id="{1A4A225E-ADE3-2394-2850-C8237C6BD10C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Google Shape;530;p24">
                <a:extLst>
                  <a:ext uri="{FF2B5EF4-FFF2-40B4-BE49-F238E27FC236}">
                    <a16:creationId xmlns:a16="http://schemas.microsoft.com/office/drawing/2014/main" id="{CCC6E0A3-5F17-819C-8F64-25C93D5C6EC9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Google Shape;531;p24">
                <a:extLst>
                  <a:ext uri="{FF2B5EF4-FFF2-40B4-BE49-F238E27FC236}">
                    <a16:creationId xmlns:a16="http://schemas.microsoft.com/office/drawing/2014/main" id="{7411E0CA-8F01-1949-4881-747D0299E7BC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Google Shape;532;p24">
                <a:extLst>
                  <a:ext uri="{FF2B5EF4-FFF2-40B4-BE49-F238E27FC236}">
                    <a16:creationId xmlns:a16="http://schemas.microsoft.com/office/drawing/2014/main" id="{C026FE4C-9159-4A3F-062A-908399189953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Google Shape;533;p24">
                <a:extLst>
                  <a:ext uri="{FF2B5EF4-FFF2-40B4-BE49-F238E27FC236}">
                    <a16:creationId xmlns:a16="http://schemas.microsoft.com/office/drawing/2014/main" id="{2E9F4C7F-14CC-7E58-AA86-E965E161ED1A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Google Shape;534;p24">
                <a:extLst>
                  <a:ext uri="{FF2B5EF4-FFF2-40B4-BE49-F238E27FC236}">
                    <a16:creationId xmlns:a16="http://schemas.microsoft.com/office/drawing/2014/main" id="{4CD1695E-6E59-BDE7-C532-898B4B72BD0E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Google Shape;535;p24">
                <a:extLst>
                  <a:ext uri="{FF2B5EF4-FFF2-40B4-BE49-F238E27FC236}">
                    <a16:creationId xmlns:a16="http://schemas.microsoft.com/office/drawing/2014/main" id="{BFE25D8B-5D91-474C-201A-048F3973090F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4" name="Elemento grafico 3" descr="Bivio stradale con riempimento a tinta unita">
            <a:extLst>
              <a:ext uri="{FF2B5EF4-FFF2-40B4-BE49-F238E27FC236}">
                <a16:creationId xmlns:a16="http://schemas.microsoft.com/office/drawing/2014/main" id="{AEABDAE9-F8AE-EFDA-A8EB-A3823C317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475054" y="1309442"/>
            <a:ext cx="1348039" cy="1348039"/>
          </a:xfrm>
          <a:prstGeom prst="rect">
            <a:avLst/>
          </a:prstGeom>
        </p:spPr>
      </p:pic>
      <p:grpSp>
        <p:nvGrpSpPr>
          <p:cNvPr id="29" name="Google Shape;520;p24">
            <a:extLst>
              <a:ext uri="{FF2B5EF4-FFF2-40B4-BE49-F238E27FC236}">
                <a16:creationId xmlns:a16="http://schemas.microsoft.com/office/drawing/2014/main" id="{A229FFF9-D063-5A8D-B0D3-8A88AA3062CE}"/>
              </a:ext>
            </a:extLst>
          </p:cNvPr>
          <p:cNvGrpSpPr/>
          <p:nvPr/>
        </p:nvGrpSpPr>
        <p:grpSpPr>
          <a:xfrm>
            <a:off x="9658209" y="1500151"/>
            <a:ext cx="1677901" cy="941822"/>
            <a:chOff x="0" y="3354801"/>
            <a:chExt cx="8433454" cy="1058032"/>
          </a:xfrm>
        </p:grpSpPr>
        <p:sp>
          <p:nvSpPr>
            <p:cNvPr id="30" name="Google Shape;521;p24">
              <a:extLst>
                <a:ext uri="{FF2B5EF4-FFF2-40B4-BE49-F238E27FC236}">
                  <a16:creationId xmlns:a16="http://schemas.microsoft.com/office/drawing/2014/main" id="{8F072E84-F61B-BEE4-EFBE-BC9D8FAEC310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Google Shape;522;p24">
              <a:extLst>
                <a:ext uri="{FF2B5EF4-FFF2-40B4-BE49-F238E27FC236}">
                  <a16:creationId xmlns:a16="http://schemas.microsoft.com/office/drawing/2014/main" id="{D1912617-E239-E1BF-DA70-18008B06EE53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523;p24">
              <a:extLst>
                <a:ext uri="{FF2B5EF4-FFF2-40B4-BE49-F238E27FC236}">
                  <a16:creationId xmlns:a16="http://schemas.microsoft.com/office/drawing/2014/main" id="{3261D581-D9C1-3232-ED18-437825D46C38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3" name="Google Shape;524;p24">
              <a:extLst>
                <a:ext uri="{FF2B5EF4-FFF2-40B4-BE49-F238E27FC236}">
                  <a16:creationId xmlns:a16="http://schemas.microsoft.com/office/drawing/2014/main" id="{CDE6375C-4F7A-1CEE-3D52-4EF3EAA6871B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34" name="Google Shape;525;p24">
                <a:extLst>
                  <a:ext uri="{FF2B5EF4-FFF2-40B4-BE49-F238E27FC236}">
                    <a16:creationId xmlns:a16="http://schemas.microsoft.com/office/drawing/2014/main" id="{CA187041-D03F-83E3-BB4A-5A6FAEA361F1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Google Shape;526;p24">
                <a:extLst>
                  <a:ext uri="{FF2B5EF4-FFF2-40B4-BE49-F238E27FC236}">
                    <a16:creationId xmlns:a16="http://schemas.microsoft.com/office/drawing/2014/main" id="{FE1D8642-DFA7-906F-8520-0175936E6F15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Google Shape;527;p24">
                <a:extLst>
                  <a:ext uri="{FF2B5EF4-FFF2-40B4-BE49-F238E27FC236}">
                    <a16:creationId xmlns:a16="http://schemas.microsoft.com/office/drawing/2014/main" id="{BF987AC6-CEC1-84AE-5522-8A7D691E64E0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Google Shape;528;p24">
                <a:extLst>
                  <a:ext uri="{FF2B5EF4-FFF2-40B4-BE49-F238E27FC236}">
                    <a16:creationId xmlns:a16="http://schemas.microsoft.com/office/drawing/2014/main" id="{92217BD1-DFA5-F729-2135-283A00921B1F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Google Shape;529;p24">
                <a:extLst>
                  <a:ext uri="{FF2B5EF4-FFF2-40B4-BE49-F238E27FC236}">
                    <a16:creationId xmlns:a16="http://schemas.microsoft.com/office/drawing/2014/main" id="{EC0184E3-CCBB-1336-6F70-13AF27B547B2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Google Shape;530;p24">
                <a:extLst>
                  <a:ext uri="{FF2B5EF4-FFF2-40B4-BE49-F238E27FC236}">
                    <a16:creationId xmlns:a16="http://schemas.microsoft.com/office/drawing/2014/main" id="{2A74A5CA-898B-3322-16D9-B6EF5CB85DC3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Google Shape;531;p24">
                <a:extLst>
                  <a:ext uri="{FF2B5EF4-FFF2-40B4-BE49-F238E27FC236}">
                    <a16:creationId xmlns:a16="http://schemas.microsoft.com/office/drawing/2014/main" id="{007BD4D7-1AC4-0A5E-FE43-D31F21555398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Google Shape;532;p24">
                <a:extLst>
                  <a:ext uri="{FF2B5EF4-FFF2-40B4-BE49-F238E27FC236}">
                    <a16:creationId xmlns:a16="http://schemas.microsoft.com/office/drawing/2014/main" id="{3641C8D1-C14B-4AD4-46F1-BCF3AC132266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Google Shape;533;p24">
                <a:extLst>
                  <a:ext uri="{FF2B5EF4-FFF2-40B4-BE49-F238E27FC236}">
                    <a16:creationId xmlns:a16="http://schemas.microsoft.com/office/drawing/2014/main" id="{4BFEA23D-26F2-5790-6CE1-BE5457DE6726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Google Shape;534;p24">
                <a:extLst>
                  <a:ext uri="{FF2B5EF4-FFF2-40B4-BE49-F238E27FC236}">
                    <a16:creationId xmlns:a16="http://schemas.microsoft.com/office/drawing/2014/main" id="{D855DA8F-2822-7BEF-306F-1DC93821A319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Google Shape;535;p24">
                <a:extLst>
                  <a:ext uri="{FF2B5EF4-FFF2-40B4-BE49-F238E27FC236}">
                    <a16:creationId xmlns:a16="http://schemas.microsoft.com/office/drawing/2014/main" id="{603D6D33-4240-0383-3399-63562D0B006C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1" name="Google Shape;520;p24">
            <a:extLst>
              <a:ext uri="{FF2B5EF4-FFF2-40B4-BE49-F238E27FC236}">
                <a16:creationId xmlns:a16="http://schemas.microsoft.com/office/drawing/2014/main" id="{149B1825-7581-EE89-A50C-D59415F1EFD6}"/>
              </a:ext>
            </a:extLst>
          </p:cNvPr>
          <p:cNvGrpSpPr/>
          <p:nvPr/>
        </p:nvGrpSpPr>
        <p:grpSpPr>
          <a:xfrm>
            <a:off x="6775815" y="4828275"/>
            <a:ext cx="1462368" cy="735649"/>
            <a:chOff x="0" y="3354801"/>
            <a:chExt cx="8433454" cy="1058032"/>
          </a:xfrm>
        </p:grpSpPr>
        <p:sp>
          <p:nvSpPr>
            <p:cNvPr id="62" name="Google Shape;521;p24">
              <a:extLst>
                <a:ext uri="{FF2B5EF4-FFF2-40B4-BE49-F238E27FC236}">
                  <a16:creationId xmlns:a16="http://schemas.microsoft.com/office/drawing/2014/main" id="{C4FD3B9C-0026-19F3-672B-779AC6B3AE5C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Google Shape;522;p24">
              <a:extLst>
                <a:ext uri="{FF2B5EF4-FFF2-40B4-BE49-F238E27FC236}">
                  <a16:creationId xmlns:a16="http://schemas.microsoft.com/office/drawing/2014/main" id="{CE999556-2611-7A8C-8019-6ED193E58592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523;p24">
              <a:extLst>
                <a:ext uri="{FF2B5EF4-FFF2-40B4-BE49-F238E27FC236}">
                  <a16:creationId xmlns:a16="http://schemas.microsoft.com/office/drawing/2014/main" id="{DC56852B-39F2-BF3E-8AAD-C89AB54BF4FE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5" name="Google Shape;524;p24">
              <a:extLst>
                <a:ext uri="{FF2B5EF4-FFF2-40B4-BE49-F238E27FC236}">
                  <a16:creationId xmlns:a16="http://schemas.microsoft.com/office/drawing/2014/main" id="{055EC2DC-D392-C8F8-8959-DAB43275123E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66" name="Google Shape;525;p24">
                <a:extLst>
                  <a:ext uri="{FF2B5EF4-FFF2-40B4-BE49-F238E27FC236}">
                    <a16:creationId xmlns:a16="http://schemas.microsoft.com/office/drawing/2014/main" id="{0005EF48-134E-F252-399F-1D6200B47872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Google Shape;526;p24">
                <a:extLst>
                  <a:ext uri="{FF2B5EF4-FFF2-40B4-BE49-F238E27FC236}">
                    <a16:creationId xmlns:a16="http://schemas.microsoft.com/office/drawing/2014/main" id="{223DFB1A-6B9F-1E34-C944-867F15009358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Google Shape;527;p24">
                <a:extLst>
                  <a:ext uri="{FF2B5EF4-FFF2-40B4-BE49-F238E27FC236}">
                    <a16:creationId xmlns:a16="http://schemas.microsoft.com/office/drawing/2014/main" id="{1D037EBA-5ED6-BE6D-AAE6-538D27664FEB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Google Shape;528;p24">
                <a:extLst>
                  <a:ext uri="{FF2B5EF4-FFF2-40B4-BE49-F238E27FC236}">
                    <a16:creationId xmlns:a16="http://schemas.microsoft.com/office/drawing/2014/main" id="{5D766CEA-F442-4FFC-1EAB-B2B8558A2C10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Google Shape;529;p24">
                <a:extLst>
                  <a:ext uri="{FF2B5EF4-FFF2-40B4-BE49-F238E27FC236}">
                    <a16:creationId xmlns:a16="http://schemas.microsoft.com/office/drawing/2014/main" id="{DC5ED345-76DF-6A4B-9643-B36474B660D6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Google Shape;530;p24">
                <a:extLst>
                  <a:ext uri="{FF2B5EF4-FFF2-40B4-BE49-F238E27FC236}">
                    <a16:creationId xmlns:a16="http://schemas.microsoft.com/office/drawing/2014/main" id="{B0C2002D-C4FB-C6E6-6089-0EB4597A1A44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Google Shape;531;p24">
                <a:extLst>
                  <a:ext uri="{FF2B5EF4-FFF2-40B4-BE49-F238E27FC236}">
                    <a16:creationId xmlns:a16="http://schemas.microsoft.com/office/drawing/2014/main" id="{28A77446-2C6E-D101-7460-5F0B5CC660D7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Google Shape;532;p24">
                <a:extLst>
                  <a:ext uri="{FF2B5EF4-FFF2-40B4-BE49-F238E27FC236}">
                    <a16:creationId xmlns:a16="http://schemas.microsoft.com/office/drawing/2014/main" id="{E8CDDD65-BE5A-0F96-BF8A-0EFC8AD78F80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Google Shape;533;p24">
                <a:extLst>
                  <a:ext uri="{FF2B5EF4-FFF2-40B4-BE49-F238E27FC236}">
                    <a16:creationId xmlns:a16="http://schemas.microsoft.com/office/drawing/2014/main" id="{7F16B5EB-BE63-F093-28B0-4319DBA2CA2F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Google Shape;534;p24">
                <a:extLst>
                  <a:ext uri="{FF2B5EF4-FFF2-40B4-BE49-F238E27FC236}">
                    <a16:creationId xmlns:a16="http://schemas.microsoft.com/office/drawing/2014/main" id="{60CCE6C2-D2B1-A8F1-D2E1-19771B88F2E7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Google Shape;535;p24">
                <a:extLst>
                  <a:ext uri="{FF2B5EF4-FFF2-40B4-BE49-F238E27FC236}">
                    <a16:creationId xmlns:a16="http://schemas.microsoft.com/office/drawing/2014/main" id="{50F09539-BF9B-8609-FD26-E4F8FE6688B0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77" name="Elemento grafico 76" descr="Bivio stradale con riempimento a tinta unita">
            <a:extLst>
              <a:ext uri="{FF2B5EF4-FFF2-40B4-BE49-F238E27FC236}">
                <a16:creationId xmlns:a16="http://schemas.microsoft.com/office/drawing/2014/main" id="{DAD8F6DB-93CD-531C-6FC4-4787EF805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0500" y="4716702"/>
            <a:ext cx="981517" cy="981517"/>
          </a:xfrm>
          <a:prstGeom prst="rect">
            <a:avLst/>
          </a:prstGeom>
        </p:spPr>
      </p:pic>
      <p:grpSp>
        <p:nvGrpSpPr>
          <p:cNvPr id="78" name="Google Shape;520;p24">
            <a:extLst>
              <a:ext uri="{FF2B5EF4-FFF2-40B4-BE49-F238E27FC236}">
                <a16:creationId xmlns:a16="http://schemas.microsoft.com/office/drawing/2014/main" id="{A882E47F-1AAA-9C15-7493-48A590172F63}"/>
              </a:ext>
            </a:extLst>
          </p:cNvPr>
          <p:cNvGrpSpPr/>
          <p:nvPr/>
        </p:nvGrpSpPr>
        <p:grpSpPr>
          <a:xfrm>
            <a:off x="9013053" y="4873165"/>
            <a:ext cx="1554748" cy="700946"/>
            <a:chOff x="0" y="3354801"/>
            <a:chExt cx="8433454" cy="1058032"/>
          </a:xfrm>
        </p:grpSpPr>
        <p:sp>
          <p:nvSpPr>
            <p:cNvPr id="79" name="Google Shape;521;p24">
              <a:extLst>
                <a:ext uri="{FF2B5EF4-FFF2-40B4-BE49-F238E27FC236}">
                  <a16:creationId xmlns:a16="http://schemas.microsoft.com/office/drawing/2014/main" id="{733FF49F-1BCD-2289-3200-EE2D6FE307B9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Google Shape;522;p24">
              <a:extLst>
                <a:ext uri="{FF2B5EF4-FFF2-40B4-BE49-F238E27FC236}">
                  <a16:creationId xmlns:a16="http://schemas.microsoft.com/office/drawing/2014/main" id="{9D842AD8-AB8B-30AD-A2CA-831B65D43FF4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Google Shape;523;p24">
              <a:extLst>
                <a:ext uri="{FF2B5EF4-FFF2-40B4-BE49-F238E27FC236}">
                  <a16:creationId xmlns:a16="http://schemas.microsoft.com/office/drawing/2014/main" id="{BB93EDBB-B1C3-97EF-A41E-85A4AC86A673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2" name="Google Shape;524;p24">
              <a:extLst>
                <a:ext uri="{FF2B5EF4-FFF2-40B4-BE49-F238E27FC236}">
                  <a16:creationId xmlns:a16="http://schemas.microsoft.com/office/drawing/2014/main" id="{5D901F07-B0CD-51A7-F638-9ACED23D5A82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83" name="Google Shape;525;p24">
                <a:extLst>
                  <a:ext uri="{FF2B5EF4-FFF2-40B4-BE49-F238E27FC236}">
                    <a16:creationId xmlns:a16="http://schemas.microsoft.com/office/drawing/2014/main" id="{0D355B02-3FF2-8ACD-BC57-8EB7E8F893D4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Google Shape;526;p24">
                <a:extLst>
                  <a:ext uri="{FF2B5EF4-FFF2-40B4-BE49-F238E27FC236}">
                    <a16:creationId xmlns:a16="http://schemas.microsoft.com/office/drawing/2014/main" id="{8E1A553D-3001-BF08-249A-0D4FA3112167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Google Shape;527;p24">
                <a:extLst>
                  <a:ext uri="{FF2B5EF4-FFF2-40B4-BE49-F238E27FC236}">
                    <a16:creationId xmlns:a16="http://schemas.microsoft.com/office/drawing/2014/main" id="{40A8C3AA-AD91-1153-FD90-FFEFF8DF5592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Google Shape;528;p24">
                <a:extLst>
                  <a:ext uri="{FF2B5EF4-FFF2-40B4-BE49-F238E27FC236}">
                    <a16:creationId xmlns:a16="http://schemas.microsoft.com/office/drawing/2014/main" id="{17667DBC-4D91-BB83-4A3D-B5E480EA14D4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Google Shape;529;p24">
                <a:extLst>
                  <a:ext uri="{FF2B5EF4-FFF2-40B4-BE49-F238E27FC236}">
                    <a16:creationId xmlns:a16="http://schemas.microsoft.com/office/drawing/2014/main" id="{4C4C55ED-069F-C78A-A291-96BEFC1A8B85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Google Shape;530;p24">
                <a:extLst>
                  <a:ext uri="{FF2B5EF4-FFF2-40B4-BE49-F238E27FC236}">
                    <a16:creationId xmlns:a16="http://schemas.microsoft.com/office/drawing/2014/main" id="{71734448-510F-5285-0BA3-E4CE9E4AE3E6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Google Shape;531;p24">
                <a:extLst>
                  <a:ext uri="{FF2B5EF4-FFF2-40B4-BE49-F238E27FC236}">
                    <a16:creationId xmlns:a16="http://schemas.microsoft.com/office/drawing/2014/main" id="{3A5D6656-85BE-BFF9-0335-66ABDC1F3213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Google Shape;532;p24">
                <a:extLst>
                  <a:ext uri="{FF2B5EF4-FFF2-40B4-BE49-F238E27FC236}">
                    <a16:creationId xmlns:a16="http://schemas.microsoft.com/office/drawing/2014/main" id="{6F2DDCC1-0BFF-1CB6-C591-E7C3F1041856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Google Shape;533;p24">
                <a:extLst>
                  <a:ext uri="{FF2B5EF4-FFF2-40B4-BE49-F238E27FC236}">
                    <a16:creationId xmlns:a16="http://schemas.microsoft.com/office/drawing/2014/main" id="{F092D4D1-7D58-8476-B79B-B1A9368D3243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Google Shape;534;p24">
                <a:extLst>
                  <a:ext uri="{FF2B5EF4-FFF2-40B4-BE49-F238E27FC236}">
                    <a16:creationId xmlns:a16="http://schemas.microsoft.com/office/drawing/2014/main" id="{A0D132E3-7320-2FB5-26A2-7BA738F4FDE9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Google Shape;535;p24">
                <a:extLst>
                  <a:ext uri="{FF2B5EF4-FFF2-40B4-BE49-F238E27FC236}">
                    <a16:creationId xmlns:a16="http://schemas.microsoft.com/office/drawing/2014/main" id="{D774EFDA-0BF4-CD66-F0C0-D84ED1F040DE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10" name="Google Shape;520;p24">
            <a:extLst>
              <a:ext uri="{FF2B5EF4-FFF2-40B4-BE49-F238E27FC236}">
                <a16:creationId xmlns:a16="http://schemas.microsoft.com/office/drawing/2014/main" id="{F21464D3-2D86-5BE0-61B8-EF738662E6F6}"/>
              </a:ext>
            </a:extLst>
          </p:cNvPr>
          <p:cNvGrpSpPr/>
          <p:nvPr/>
        </p:nvGrpSpPr>
        <p:grpSpPr>
          <a:xfrm>
            <a:off x="6775815" y="3059916"/>
            <a:ext cx="4668082" cy="1138941"/>
            <a:chOff x="0" y="3354801"/>
            <a:chExt cx="8433454" cy="1058032"/>
          </a:xfrm>
        </p:grpSpPr>
        <p:sp>
          <p:nvSpPr>
            <p:cNvPr id="111" name="Google Shape;521;p24">
              <a:extLst>
                <a:ext uri="{FF2B5EF4-FFF2-40B4-BE49-F238E27FC236}">
                  <a16:creationId xmlns:a16="http://schemas.microsoft.com/office/drawing/2014/main" id="{DF5C840E-4EAF-D88D-E5D7-6A1E620004B8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Google Shape;522;p24">
              <a:extLst>
                <a:ext uri="{FF2B5EF4-FFF2-40B4-BE49-F238E27FC236}">
                  <a16:creationId xmlns:a16="http://schemas.microsoft.com/office/drawing/2014/main" id="{0F3869FE-6188-E8C8-5000-D6F22C51D1D6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Google Shape;523;p24">
              <a:extLst>
                <a:ext uri="{FF2B5EF4-FFF2-40B4-BE49-F238E27FC236}">
                  <a16:creationId xmlns:a16="http://schemas.microsoft.com/office/drawing/2014/main" id="{FFEBCBB2-BC76-B93E-5513-9EDB33EF6DA4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" name="Google Shape;524;p24">
              <a:extLst>
                <a:ext uri="{FF2B5EF4-FFF2-40B4-BE49-F238E27FC236}">
                  <a16:creationId xmlns:a16="http://schemas.microsoft.com/office/drawing/2014/main" id="{1B0F1080-0278-89BF-7379-D0F1A4C410FA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15" name="Google Shape;525;p24">
                <a:extLst>
                  <a:ext uri="{FF2B5EF4-FFF2-40B4-BE49-F238E27FC236}">
                    <a16:creationId xmlns:a16="http://schemas.microsoft.com/office/drawing/2014/main" id="{CBCBA223-B4F5-8E9B-3575-F9F3C342DE9C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Google Shape;526;p24">
                <a:extLst>
                  <a:ext uri="{FF2B5EF4-FFF2-40B4-BE49-F238E27FC236}">
                    <a16:creationId xmlns:a16="http://schemas.microsoft.com/office/drawing/2014/main" id="{706470F1-BC3F-90D1-A007-27BEAF0153B4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Google Shape;527;p24">
                <a:extLst>
                  <a:ext uri="{FF2B5EF4-FFF2-40B4-BE49-F238E27FC236}">
                    <a16:creationId xmlns:a16="http://schemas.microsoft.com/office/drawing/2014/main" id="{CDCBDAF9-6022-272A-3B99-8969FE9D460B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Google Shape;528;p24">
                <a:extLst>
                  <a:ext uri="{FF2B5EF4-FFF2-40B4-BE49-F238E27FC236}">
                    <a16:creationId xmlns:a16="http://schemas.microsoft.com/office/drawing/2014/main" id="{7E51F87C-2BA0-1442-6907-1CE410015BEE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Google Shape;529;p24">
                <a:extLst>
                  <a:ext uri="{FF2B5EF4-FFF2-40B4-BE49-F238E27FC236}">
                    <a16:creationId xmlns:a16="http://schemas.microsoft.com/office/drawing/2014/main" id="{D1FFDDCE-9ACA-8BDB-502F-649F0ED42F06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Google Shape;530;p24">
                <a:extLst>
                  <a:ext uri="{FF2B5EF4-FFF2-40B4-BE49-F238E27FC236}">
                    <a16:creationId xmlns:a16="http://schemas.microsoft.com/office/drawing/2014/main" id="{D468C016-754B-172B-D843-F952000D5FBD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Google Shape;531;p24">
                <a:extLst>
                  <a:ext uri="{FF2B5EF4-FFF2-40B4-BE49-F238E27FC236}">
                    <a16:creationId xmlns:a16="http://schemas.microsoft.com/office/drawing/2014/main" id="{E017EA19-46A1-859B-1A0A-0D355317D3A4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Google Shape;532;p24">
                <a:extLst>
                  <a:ext uri="{FF2B5EF4-FFF2-40B4-BE49-F238E27FC236}">
                    <a16:creationId xmlns:a16="http://schemas.microsoft.com/office/drawing/2014/main" id="{09D8EA7B-E7B5-0B58-B696-0C5A42137F14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Google Shape;533;p24">
                <a:extLst>
                  <a:ext uri="{FF2B5EF4-FFF2-40B4-BE49-F238E27FC236}">
                    <a16:creationId xmlns:a16="http://schemas.microsoft.com/office/drawing/2014/main" id="{CA322840-AB4C-7B69-6DDB-A55CF5B175E3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4" name="Google Shape;534;p24">
                <a:extLst>
                  <a:ext uri="{FF2B5EF4-FFF2-40B4-BE49-F238E27FC236}">
                    <a16:creationId xmlns:a16="http://schemas.microsoft.com/office/drawing/2014/main" id="{D8D5D6A6-E938-160C-B00C-79A43C45679C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5" name="Google Shape;535;p24">
                <a:extLst>
                  <a:ext uri="{FF2B5EF4-FFF2-40B4-BE49-F238E27FC236}">
                    <a16:creationId xmlns:a16="http://schemas.microsoft.com/office/drawing/2014/main" id="{BC412A53-89D2-9F97-D5EA-A3C791C5993E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3" name="Elemento grafico 126" descr="Automobile con riempimento a tinta unita">
            <a:extLst>
              <a:ext uri="{FF2B5EF4-FFF2-40B4-BE49-F238E27FC236}">
                <a16:creationId xmlns:a16="http://schemas.microsoft.com/office/drawing/2014/main" id="{41DAB706-2041-2325-29C1-5AC7AC011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241" y="4947032"/>
            <a:ext cx="299213" cy="299213"/>
          </a:xfrm>
          <a:prstGeom prst="rect">
            <a:avLst/>
          </a:prstGeom>
        </p:spPr>
      </p:pic>
      <p:pic>
        <p:nvPicPr>
          <p:cNvPr id="128" name="Elemento grafico 126" descr="Automobile con riempimento a tinta unita">
            <a:extLst>
              <a:ext uri="{FF2B5EF4-FFF2-40B4-BE49-F238E27FC236}">
                <a16:creationId xmlns:a16="http://schemas.microsoft.com/office/drawing/2014/main" id="{2BCB2274-E5C6-CB18-4130-97468D43F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3666" y="5219355"/>
            <a:ext cx="299213" cy="299213"/>
          </a:xfrm>
          <a:prstGeom prst="rect">
            <a:avLst/>
          </a:prstGeom>
        </p:spPr>
      </p:pic>
      <p:pic>
        <p:nvPicPr>
          <p:cNvPr id="129" name="Elemento grafico 126" descr="Automobile con riempimento a tinta unita">
            <a:extLst>
              <a:ext uri="{FF2B5EF4-FFF2-40B4-BE49-F238E27FC236}">
                <a16:creationId xmlns:a16="http://schemas.microsoft.com/office/drawing/2014/main" id="{2C2EC1E6-F3C2-F28C-063D-8B626C0C1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8215" y="5229571"/>
            <a:ext cx="299213" cy="299213"/>
          </a:xfrm>
          <a:prstGeom prst="rect">
            <a:avLst/>
          </a:prstGeom>
        </p:spPr>
      </p:pic>
      <p:pic>
        <p:nvPicPr>
          <p:cNvPr id="130" name="Elemento grafico 126" descr="Automobile con riempimento a tinta unita">
            <a:extLst>
              <a:ext uri="{FF2B5EF4-FFF2-40B4-BE49-F238E27FC236}">
                <a16:creationId xmlns:a16="http://schemas.microsoft.com/office/drawing/2014/main" id="{C22E32CA-8A65-8E27-2EA3-C6CDF689F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8259" y="4915648"/>
            <a:ext cx="299213" cy="299213"/>
          </a:xfrm>
          <a:prstGeom prst="rect">
            <a:avLst/>
          </a:prstGeom>
        </p:spPr>
      </p:pic>
      <p:pic>
        <p:nvPicPr>
          <p:cNvPr id="7" name="Elemento grafico 126" descr="Automobile con riempimento a tinta unita">
            <a:extLst>
              <a:ext uri="{FF2B5EF4-FFF2-40B4-BE49-F238E27FC236}">
                <a16:creationId xmlns:a16="http://schemas.microsoft.com/office/drawing/2014/main" id="{FD0CC3A3-0E0C-154E-4E8F-D1F8F1322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0327" y="4894843"/>
            <a:ext cx="299213" cy="299213"/>
          </a:xfrm>
          <a:prstGeom prst="rect">
            <a:avLst/>
          </a:prstGeom>
        </p:spPr>
      </p:pic>
      <p:grpSp>
        <p:nvGrpSpPr>
          <p:cNvPr id="132" name="Google Shape;520;p24">
            <a:extLst>
              <a:ext uri="{FF2B5EF4-FFF2-40B4-BE49-F238E27FC236}">
                <a16:creationId xmlns:a16="http://schemas.microsoft.com/office/drawing/2014/main" id="{CAF5ECD5-8FFF-BE37-8E7F-2732B8047B38}"/>
              </a:ext>
            </a:extLst>
          </p:cNvPr>
          <p:cNvGrpSpPr/>
          <p:nvPr/>
        </p:nvGrpSpPr>
        <p:grpSpPr>
          <a:xfrm>
            <a:off x="8982930" y="5642338"/>
            <a:ext cx="1614993" cy="668306"/>
            <a:chOff x="0" y="3354801"/>
            <a:chExt cx="8433454" cy="1058032"/>
          </a:xfrm>
        </p:grpSpPr>
        <p:sp>
          <p:nvSpPr>
            <p:cNvPr id="133" name="Google Shape;521;p24">
              <a:extLst>
                <a:ext uri="{FF2B5EF4-FFF2-40B4-BE49-F238E27FC236}">
                  <a16:creationId xmlns:a16="http://schemas.microsoft.com/office/drawing/2014/main" id="{DAFABF49-FEAA-3D7A-87C9-84B67AE4AD88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Google Shape;522;p24">
              <a:extLst>
                <a:ext uri="{FF2B5EF4-FFF2-40B4-BE49-F238E27FC236}">
                  <a16:creationId xmlns:a16="http://schemas.microsoft.com/office/drawing/2014/main" id="{D007D645-7609-0A24-BC97-308520434D37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Google Shape;523;p24">
              <a:extLst>
                <a:ext uri="{FF2B5EF4-FFF2-40B4-BE49-F238E27FC236}">
                  <a16:creationId xmlns:a16="http://schemas.microsoft.com/office/drawing/2014/main" id="{3650A18F-D61D-FA62-2B43-53770CE10021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6" name="Google Shape;524;p24">
              <a:extLst>
                <a:ext uri="{FF2B5EF4-FFF2-40B4-BE49-F238E27FC236}">
                  <a16:creationId xmlns:a16="http://schemas.microsoft.com/office/drawing/2014/main" id="{D21D42CA-D5AE-9EA8-B8C8-211EED94FB44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37" name="Google Shape;525;p24">
                <a:extLst>
                  <a:ext uri="{FF2B5EF4-FFF2-40B4-BE49-F238E27FC236}">
                    <a16:creationId xmlns:a16="http://schemas.microsoft.com/office/drawing/2014/main" id="{B2A952C2-ED8B-7920-9E14-394455089D43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Google Shape;526;p24">
                <a:extLst>
                  <a:ext uri="{FF2B5EF4-FFF2-40B4-BE49-F238E27FC236}">
                    <a16:creationId xmlns:a16="http://schemas.microsoft.com/office/drawing/2014/main" id="{77D4C9D6-7742-E93B-8216-01EB0AB03E5B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Google Shape;527;p24">
                <a:extLst>
                  <a:ext uri="{FF2B5EF4-FFF2-40B4-BE49-F238E27FC236}">
                    <a16:creationId xmlns:a16="http://schemas.microsoft.com/office/drawing/2014/main" id="{65CB26F9-C1A5-8CEF-2973-83DCA6345D6A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Google Shape;528;p24">
                <a:extLst>
                  <a:ext uri="{FF2B5EF4-FFF2-40B4-BE49-F238E27FC236}">
                    <a16:creationId xmlns:a16="http://schemas.microsoft.com/office/drawing/2014/main" id="{FB9E3A02-61EF-9F8A-344E-4217D9D05B8B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Google Shape;529;p24">
                <a:extLst>
                  <a:ext uri="{FF2B5EF4-FFF2-40B4-BE49-F238E27FC236}">
                    <a16:creationId xmlns:a16="http://schemas.microsoft.com/office/drawing/2014/main" id="{4ABF8577-A481-330A-BB7A-A7649ED9DB99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Google Shape;530;p24">
                <a:extLst>
                  <a:ext uri="{FF2B5EF4-FFF2-40B4-BE49-F238E27FC236}">
                    <a16:creationId xmlns:a16="http://schemas.microsoft.com/office/drawing/2014/main" id="{C02D4B2D-3A45-2456-DB03-8005ABCE768D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Google Shape;531;p24">
                <a:extLst>
                  <a:ext uri="{FF2B5EF4-FFF2-40B4-BE49-F238E27FC236}">
                    <a16:creationId xmlns:a16="http://schemas.microsoft.com/office/drawing/2014/main" id="{2A294A05-C89A-A780-F106-94E10B7AEAC5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Google Shape;532;p24">
                <a:extLst>
                  <a:ext uri="{FF2B5EF4-FFF2-40B4-BE49-F238E27FC236}">
                    <a16:creationId xmlns:a16="http://schemas.microsoft.com/office/drawing/2014/main" id="{732B4838-BF23-02C0-07F8-957412BB4E1C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Google Shape;533;p24">
                <a:extLst>
                  <a:ext uri="{FF2B5EF4-FFF2-40B4-BE49-F238E27FC236}">
                    <a16:creationId xmlns:a16="http://schemas.microsoft.com/office/drawing/2014/main" id="{42070527-DF02-666F-E149-E17DECEE04BD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Google Shape;534;p24">
                <a:extLst>
                  <a:ext uri="{FF2B5EF4-FFF2-40B4-BE49-F238E27FC236}">
                    <a16:creationId xmlns:a16="http://schemas.microsoft.com/office/drawing/2014/main" id="{85EA6E8C-D90D-A1F3-8A73-DFFAEEA4F482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Google Shape;535;p24">
                <a:extLst>
                  <a:ext uri="{FF2B5EF4-FFF2-40B4-BE49-F238E27FC236}">
                    <a16:creationId xmlns:a16="http://schemas.microsoft.com/office/drawing/2014/main" id="{4CEE5AC0-AF3B-4FCD-3693-20AF39513D1C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149" name="Elemento grafico 126" descr="Automobile con riempimento a tinta unita">
            <a:extLst>
              <a:ext uri="{FF2B5EF4-FFF2-40B4-BE49-F238E27FC236}">
                <a16:creationId xmlns:a16="http://schemas.microsoft.com/office/drawing/2014/main" id="{1E985077-BE55-C007-0BC4-E47AF6F16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2070" y="5680062"/>
            <a:ext cx="299213" cy="299213"/>
          </a:xfrm>
          <a:prstGeom prst="rect">
            <a:avLst/>
          </a:prstGeom>
        </p:spPr>
      </p:pic>
      <p:pic>
        <p:nvPicPr>
          <p:cNvPr id="150" name="Elemento grafico 126" descr="Automobile con riempimento a tinta unita">
            <a:extLst>
              <a:ext uri="{FF2B5EF4-FFF2-40B4-BE49-F238E27FC236}">
                <a16:creationId xmlns:a16="http://schemas.microsoft.com/office/drawing/2014/main" id="{F5544A29-38EA-DBEF-6E06-609353573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3791" y="5993536"/>
            <a:ext cx="299213" cy="299213"/>
          </a:xfrm>
          <a:prstGeom prst="rect">
            <a:avLst/>
          </a:prstGeom>
        </p:spPr>
      </p:pic>
      <p:pic>
        <p:nvPicPr>
          <p:cNvPr id="151" name="Elemento grafico 150" descr="Automobile con riempimento a tinta unita">
            <a:extLst>
              <a:ext uri="{FF2B5EF4-FFF2-40B4-BE49-F238E27FC236}">
                <a16:creationId xmlns:a16="http://schemas.microsoft.com/office/drawing/2014/main" id="{39A513F1-F7C7-2212-2C3C-EA0B2113E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2245" y="2974906"/>
            <a:ext cx="835183" cy="835183"/>
          </a:xfrm>
          <a:prstGeom prst="rect">
            <a:avLst/>
          </a:prstGeom>
        </p:spPr>
      </p:pic>
      <p:pic>
        <p:nvPicPr>
          <p:cNvPr id="152" name="Elemento grafico 126" descr="Automobile con riempimento a tinta unita">
            <a:extLst>
              <a:ext uri="{FF2B5EF4-FFF2-40B4-BE49-F238E27FC236}">
                <a16:creationId xmlns:a16="http://schemas.microsoft.com/office/drawing/2014/main" id="{A58027C2-6D46-E198-C550-0929DB4FE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0210" y="1985259"/>
            <a:ext cx="342353" cy="342353"/>
          </a:xfrm>
          <a:prstGeom prst="rect">
            <a:avLst/>
          </a:prstGeom>
        </p:spPr>
      </p:pic>
      <p:pic>
        <p:nvPicPr>
          <p:cNvPr id="153" name="Elemento grafico 126" descr="Automobile con riempimento a tinta unita">
            <a:extLst>
              <a:ext uri="{FF2B5EF4-FFF2-40B4-BE49-F238E27FC236}">
                <a16:creationId xmlns:a16="http://schemas.microsoft.com/office/drawing/2014/main" id="{6AC4E223-A17F-6054-D768-F69A8819C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9203" y="1612924"/>
            <a:ext cx="342353" cy="342353"/>
          </a:xfrm>
          <a:prstGeom prst="rect">
            <a:avLst/>
          </a:prstGeom>
        </p:spPr>
      </p:pic>
      <p:pic>
        <p:nvPicPr>
          <p:cNvPr id="154" name="Elemento grafico 126" descr="Automobile con riempimento a tinta unita">
            <a:extLst>
              <a:ext uri="{FF2B5EF4-FFF2-40B4-BE49-F238E27FC236}">
                <a16:creationId xmlns:a16="http://schemas.microsoft.com/office/drawing/2014/main" id="{8832B375-B928-B7D8-5E19-414959716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9383" y="1582586"/>
            <a:ext cx="342353" cy="342353"/>
          </a:xfrm>
          <a:prstGeom prst="rect">
            <a:avLst/>
          </a:prstGeom>
        </p:spPr>
      </p:pic>
      <p:pic>
        <p:nvPicPr>
          <p:cNvPr id="156" name="Elemento grafico 126" descr="Automobile con riempimento a tinta unita">
            <a:extLst>
              <a:ext uri="{FF2B5EF4-FFF2-40B4-BE49-F238E27FC236}">
                <a16:creationId xmlns:a16="http://schemas.microsoft.com/office/drawing/2014/main" id="{6954F4E4-4E96-F647-8965-D91E8B0AB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9383" y="2041845"/>
            <a:ext cx="342353" cy="342353"/>
          </a:xfrm>
          <a:prstGeom prst="rect">
            <a:avLst/>
          </a:prstGeom>
        </p:spPr>
      </p:pic>
      <p:pic>
        <p:nvPicPr>
          <p:cNvPr id="157" name="Elemento grafico 126" descr="Automobile con riempimento a tinta unita">
            <a:extLst>
              <a:ext uri="{FF2B5EF4-FFF2-40B4-BE49-F238E27FC236}">
                <a16:creationId xmlns:a16="http://schemas.microsoft.com/office/drawing/2014/main" id="{140BC14A-0CA4-ECEF-680C-F145585D1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7871" y="1592064"/>
            <a:ext cx="342353" cy="342353"/>
          </a:xfrm>
          <a:prstGeom prst="rect">
            <a:avLst/>
          </a:prstGeom>
        </p:spPr>
      </p:pic>
      <p:pic>
        <p:nvPicPr>
          <p:cNvPr id="158" name="Elemento grafico 126" descr="Automobile con riempimento a tinta unita">
            <a:extLst>
              <a:ext uri="{FF2B5EF4-FFF2-40B4-BE49-F238E27FC236}">
                <a16:creationId xmlns:a16="http://schemas.microsoft.com/office/drawing/2014/main" id="{54CCA018-2278-B9C0-E1C0-100550E87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0731" y="2055513"/>
            <a:ext cx="342353" cy="342353"/>
          </a:xfrm>
          <a:prstGeom prst="rect">
            <a:avLst/>
          </a:prstGeom>
        </p:spPr>
      </p:pic>
      <p:cxnSp>
        <p:nvCxnSpPr>
          <p:cNvPr id="160" name="Connettore a gomito 159">
            <a:extLst>
              <a:ext uri="{FF2B5EF4-FFF2-40B4-BE49-F238E27FC236}">
                <a16:creationId xmlns:a16="http://schemas.microsoft.com/office/drawing/2014/main" id="{60D58F3F-62C1-E208-15CC-38DCEE3468AE}"/>
              </a:ext>
            </a:extLst>
          </p:cNvPr>
          <p:cNvCxnSpPr>
            <a:cxnSpLocks/>
            <a:stCxn id="154" idx="3"/>
          </p:cNvCxnSpPr>
          <p:nvPr/>
        </p:nvCxnSpPr>
        <p:spPr>
          <a:xfrm>
            <a:off x="10091736" y="1753763"/>
            <a:ext cx="394664" cy="219601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nettore a gomito 161">
            <a:extLst>
              <a:ext uri="{FF2B5EF4-FFF2-40B4-BE49-F238E27FC236}">
                <a16:creationId xmlns:a16="http://schemas.microsoft.com/office/drawing/2014/main" id="{67BA45A4-7AF0-B77F-A041-BC2ECCAF20CF}"/>
              </a:ext>
            </a:extLst>
          </p:cNvPr>
          <p:cNvCxnSpPr>
            <a:cxnSpLocks/>
            <a:stCxn id="156" idx="3"/>
          </p:cNvCxnSpPr>
          <p:nvPr/>
        </p:nvCxnSpPr>
        <p:spPr>
          <a:xfrm flipV="1">
            <a:off x="10091736" y="1971220"/>
            <a:ext cx="390712" cy="24180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7" name="Elemento grafico 166" descr="Automobile con riempimento a tinta unita">
            <a:extLst>
              <a:ext uri="{FF2B5EF4-FFF2-40B4-BE49-F238E27FC236}">
                <a16:creationId xmlns:a16="http://schemas.microsoft.com/office/drawing/2014/main" id="{CD76CE3B-B414-9A34-3B7D-8EDF3F6D5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560" y="2974906"/>
            <a:ext cx="835183" cy="835183"/>
          </a:xfrm>
          <a:prstGeom prst="rect">
            <a:avLst/>
          </a:prstGeom>
        </p:spPr>
      </p:pic>
      <p:pic>
        <p:nvPicPr>
          <p:cNvPr id="168" name="Elemento grafico 167" descr="Automobile con riempimento a tinta unita">
            <a:extLst>
              <a:ext uri="{FF2B5EF4-FFF2-40B4-BE49-F238E27FC236}">
                <a16:creationId xmlns:a16="http://schemas.microsoft.com/office/drawing/2014/main" id="{EBF55821-7138-E82F-1B4F-CA713512C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4265" y="2970257"/>
            <a:ext cx="835183" cy="835183"/>
          </a:xfrm>
          <a:prstGeom prst="rect">
            <a:avLst/>
          </a:prstGeom>
        </p:spPr>
      </p:pic>
      <p:pic>
        <p:nvPicPr>
          <p:cNvPr id="169" name="Elemento grafico 168" descr="Automobile con riempimento a tinta unita">
            <a:extLst>
              <a:ext uri="{FF2B5EF4-FFF2-40B4-BE49-F238E27FC236}">
                <a16:creationId xmlns:a16="http://schemas.microsoft.com/office/drawing/2014/main" id="{E9BF13A3-8DC6-9288-CF1C-1DC4D54A3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2820" y="2970257"/>
            <a:ext cx="835183" cy="83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74692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References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3E5939-1EDF-A1F0-E7F5-DE100252C556}"/>
              </a:ext>
            </a:extLst>
          </p:cNvPr>
          <p:cNvSpPr txBox="1"/>
          <p:nvPr/>
        </p:nvSpPr>
        <p:spPr>
          <a:xfrm>
            <a:off x="1137558" y="2396970"/>
            <a:ext cx="1009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Nagel, K., &amp; </a:t>
            </a:r>
            <a:r>
              <a:rPr lang="en-US" sz="2400" b="0" i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Schreckenberg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 (1992). A cellular automaton model for freeway traffic. </a:t>
            </a:r>
            <a:r>
              <a:rPr lang="en-US" sz="2400" b="0" i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de physique I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400" b="0" i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(12), 2221-2229.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46C71AC-4FDC-E657-ACC7-DE4FE691B20B}"/>
              </a:ext>
            </a:extLst>
          </p:cNvPr>
          <p:cNvSpPr txBox="1"/>
          <p:nvPr/>
        </p:nvSpPr>
        <p:spPr>
          <a:xfrm>
            <a:off x="1137558" y="3630034"/>
            <a:ext cx="10094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Rickert, M., Nagel, K., </a:t>
            </a:r>
            <a:r>
              <a:rPr lang="en-US" sz="2400" b="0" i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Schreckenberg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M., &amp; Latour, A. (1996). Two lane traffic simulations using cellular automata. </a:t>
            </a:r>
            <a:r>
              <a:rPr lang="en-US" sz="2400" b="0" i="1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</a:t>
            </a:r>
            <a:r>
              <a:rPr lang="en-US" sz="2400" b="0" i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A: Statistical Mechanics and its Applications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400" b="0" i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231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(4), 534-550.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5DC3357-4020-0FEC-C73E-C7FA71AE3907}"/>
              </a:ext>
            </a:extLst>
          </p:cNvPr>
          <p:cNvCxnSpPr>
            <a:cxnSpLocks/>
          </p:cNvCxnSpPr>
          <p:nvPr/>
        </p:nvCxnSpPr>
        <p:spPr>
          <a:xfrm>
            <a:off x="1220691" y="3435996"/>
            <a:ext cx="10011309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65752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Cellular </a:t>
            </a:r>
            <a:r>
              <a:rPr lang="it-IT" err="1">
                <a:solidFill>
                  <a:srgbClr val="416DAC"/>
                </a:solidFill>
              </a:rPr>
              <a:t>Automata</a:t>
            </a:r>
            <a:r>
              <a:rPr lang="it-IT">
                <a:solidFill>
                  <a:srgbClr val="416DAC"/>
                </a:solidFill>
              </a:rPr>
              <a:t>, a </a:t>
            </a:r>
            <a:r>
              <a:rPr lang="it-IT" err="1">
                <a:solidFill>
                  <a:srgbClr val="416DAC"/>
                </a:solidFill>
              </a:rPr>
              <a:t>quick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introduction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7EE2694-AA31-1F17-B159-D24A3F6A014B}"/>
              </a:ext>
            </a:extLst>
          </p:cNvPr>
          <p:cNvSpPr txBox="1"/>
          <p:nvPr/>
        </p:nvSpPr>
        <p:spPr>
          <a:xfrm>
            <a:off x="960000" y="1420428"/>
            <a:ext cx="8250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Recall what the professor said during lesson: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Cellular Automata (CA) allows describing </a:t>
            </a:r>
            <a:r>
              <a:rPr lang="en-US" sz="1600" b="1">
                <a:solidFill>
                  <a:schemeClr val="tx2"/>
                </a:solidFill>
              </a:rPr>
              <a:t>1D, 2D or 3D environments</a:t>
            </a:r>
            <a:r>
              <a:rPr lang="en-US" sz="1600"/>
              <a:t>;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environment consists of a </a:t>
            </a:r>
            <a:r>
              <a:rPr lang="en-US" sz="1600" b="1">
                <a:solidFill>
                  <a:schemeClr val="tx2"/>
                </a:solidFill>
              </a:rPr>
              <a:t>matrix of cells</a:t>
            </a:r>
            <a:r>
              <a:rPr lang="en-US" sz="1600"/>
              <a:t>;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Each cell has its </a:t>
            </a:r>
            <a:r>
              <a:rPr lang="en-US" sz="1600" b="1">
                <a:solidFill>
                  <a:schemeClr val="tx2"/>
                </a:solidFill>
              </a:rPr>
              <a:t>own state</a:t>
            </a:r>
            <a:r>
              <a:rPr lang="en-US" sz="1600">
                <a:solidFill>
                  <a:schemeClr val="tx2"/>
                </a:solidFill>
              </a:rPr>
              <a:t> </a:t>
            </a:r>
            <a:r>
              <a:rPr lang="en-US" sz="1600"/>
              <a:t>that can evolve by means of </a:t>
            </a:r>
            <a:r>
              <a:rPr lang="en-US" sz="1600" b="1">
                <a:solidFill>
                  <a:schemeClr val="tx2"/>
                </a:solidFill>
              </a:rPr>
              <a:t>rules;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Each cell knows its </a:t>
            </a:r>
            <a:r>
              <a:rPr lang="en-US" sz="1600" b="1">
                <a:solidFill>
                  <a:schemeClr val="tx2"/>
                </a:solidFill>
              </a:rPr>
              <a:t>neighborhood.</a:t>
            </a:r>
            <a:endParaRPr lang="it-IT" sz="1600"/>
          </a:p>
        </p:txBody>
      </p:sp>
      <p:pic>
        <p:nvPicPr>
          <p:cNvPr id="24" name="Picture 4" descr="Cellular Automata grid and neighbours presented as graphs. From the... |  Download Scientific Diagram">
            <a:extLst>
              <a:ext uri="{FF2B5EF4-FFF2-40B4-BE49-F238E27FC236}">
                <a16:creationId xmlns:a16="http://schemas.microsoft.com/office/drawing/2014/main" id="{5C0E5132-A047-45AF-73C8-D878AC5A2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67" y="3728752"/>
            <a:ext cx="5318065" cy="30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1851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D2F927F-C553-0096-1FC5-AF3CF5072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657" y="381380"/>
            <a:ext cx="6803261" cy="47697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416DAC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magine 3">
            <a:hlinkClick r:id="rId3"/>
            <a:extLst>
              <a:ext uri="{FF2B5EF4-FFF2-40B4-BE49-F238E27FC236}">
                <a16:creationId xmlns:a16="http://schemas.microsoft.com/office/drawing/2014/main" id="{187EB265-3512-7CD1-A80D-2BFF2ABF4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44374" y="5461933"/>
            <a:ext cx="1502951" cy="84541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C34A1B-6B83-9D99-BCD2-9D017DCCEF8C}"/>
              </a:ext>
            </a:extLst>
          </p:cNvPr>
          <p:cNvSpPr txBox="1"/>
          <p:nvPr/>
        </p:nvSpPr>
        <p:spPr>
          <a:xfrm>
            <a:off x="3955627" y="6307343"/>
            <a:ext cx="503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hlinkClick r:id="rId3"/>
              </a:rPr>
              <a:t>https://github.com/nikodallanoce/TrafficAutomata</a:t>
            </a:r>
            <a:endParaRPr lang="it-IT" sz="1600" b="1"/>
          </a:p>
        </p:txBody>
      </p:sp>
    </p:spTree>
    <p:extLst>
      <p:ext uri="{BB962C8B-B14F-4D97-AF65-F5344CB8AC3E}">
        <p14:creationId xmlns:p14="http://schemas.microsoft.com/office/powerpoint/2010/main" val="292630766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>
            <a:extLst>
              <a:ext uri="{FF2B5EF4-FFF2-40B4-BE49-F238E27FC236}">
                <a16:creationId xmlns:a16="http://schemas.microsoft.com/office/drawing/2014/main" id="{345DD337-31B0-84D0-65D7-5868734D34DA}"/>
              </a:ext>
            </a:extLst>
          </p:cNvPr>
          <p:cNvSpPr/>
          <p:nvPr/>
        </p:nvSpPr>
        <p:spPr>
          <a:xfrm>
            <a:off x="3195560" y="45091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959999" y="1420428"/>
            <a:ext cx="99861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We can implement cellular automata in a </a:t>
            </a:r>
            <a:r>
              <a:rPr lang="en-US" sz="1600" b="1">
                <a:solidFill>
                  <a:srgbClr val="416DAC"/>
                </a:solidFill>
              </a:rPr>
              <a:t>highway traffic environment</a:t>
            </a:r>
            <a:r>
              <a:rPr lang="en-US" sz="1600"/>
              <a:t> by following simple rules:</a:t>
            </a: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Each </a:t>
            </a:r>
            <a:r>
              <a:rPr lang="en-US" sz="1600" b="1">
                <a:solidFill>
                  <a:srgbClr val="416DAC"/>
                </a:solidFill>
              </a:rPr>
              <a:t>cell corresponds to 7.5 meters </a:t>
            </a:r>
            <a:r>
              <a:rPr lang="en-US" sz="1600"/>
              <a:t>and it’s occupied by only one vehicle;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interval between each </a:t>
            </a:r>
            <a:r>
              <a:rPr lang="en-US" sz="1600" b="1">
                <a:solidFill>
                  <a:srgbClr val="416DAC"/>
                </a:solidFill>
              </a:rPr>
              <a:t>time step is 1 second</a:t>
            </a:r>
            <a:r>
              <a:rPr lang="en-US" sz="160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</a:t>
            </a:r>
            <a:r>
              <a:rPr lang="en-US" sz="1600" b="1">
                <a:solidFill>
                  <a:srgbClr val="416DAC"/>
                </a:solidFill>
              </a:rPr>
              <a:t>vehicle’s speed is an integer </a:t>
            </a:r>
            <a:r>
              <a:rPr lang="en-US" sz="1600"/>
              <a:t>that tells how many cells the </a:t>
            </a:r>
            <a:r>
              <a:rPr lang="en-US" sz="1600" b="1">
                <a:solidFill>
                  <a:srgbClr val="416DAC"/>
                </a:solidFill>
              </a:rPr>
              <a:t>vehicle can move forward</a:t>
            </a:r>
            <a:r>
              <a:rPr lang="en-US" sz="1600"/>
              <a:t>;</a:t>
            </a:r>
          </a:p>
          <a:p>
            <a:endParaRPr lang="en-US" sz="1600" b="1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The cell neighborhood is </a:t>
            </a:r>
            <a:r>
              <a:rPr lang="en-US" sz="1600" b="1">
                <a:solidFill>
                  <a:schemeClr val="tx2"/>
                </a:solidFill>
              </a:rPr>
              <a:t>determined by the maximum allowed speed</a:t>
            </a:r>
            <a:r>
              <a:rPr lang="en-US" sz="1600">
                <a:solidFill>
                  <a:schemeClr val="tx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The </a:t>
            </a:r>
            <a:r>
              <a:rPr lang="en-US" sz="1600" b="1">
                <a:solidFill>
                  <a:srgbClr val="416DAC"/>
                </a:solidFill>
              </a:rPr>
              <a:t>rules depends on the scenario </a:t>
            </a:r>
            <a:r>
              <a:rPr lang="en-US" sz="1600">
                <a:solidFill>
                  <a:schemeClr val="tx1"/>
                </a:solidFill>
              </a:rPr>
              <a:t>you want to implement (this will be seen in a few slides).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6AC3FDFB-74AE-897C-92BE-3EEE99546916}"/>
              </a:ext>
            </a:extLst>
          </p:cNvPr>
          <p:cNvSpPr/>
          <p:nvPr/>
        </p:nvSpPr>
        <p:spPr>
          <a:xfrm>
            <a:off x="6600546" y="45091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631520E9-F8BF-0751-2184-ECF5D9989791}"/>
              </a:ext>
            </a:extLst>
          </p:cNvPr>
          <p:cNvSpPr/>
          <p:nvPr/>
        </p:nvSpPr>
        <p:spPr>
          <a:xfrm>
            <a:off x="7745766" y="451800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A99797C-9C10-A21F-4CBA-74548E18D075}"/>
              </a:ext>
            </a:extLst>
          </p:cNvPr>
          <p:cNvSpPr/>
          <p:nvPr/>
        </p:nvSpPr>
        <p:spPr>
          <a:xfrm>
            <a:off x="5450889" y="451873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43CBF68-B9EE-66F7-ED27-20B25D4F8D5B}"/>
              </a:ext>
            </a:extLst>
          </p:cNvPr>
          <p:cNvSpPr/>
          <p:nvPr/>
        </p:nvSpPr>
        <p:spPr>
          <a:xfrm>
            <a:off x="4329076" y="45091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10288008" cy="763600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Cellular </a:t>
            </a:r>
            <a:r>
              <a:rPr lang="it-IT" err="1">
                <a:solidFill>
                  <a:srgbClr val="416DAC"/>
                </a:solidFill>
              </a:rPr>
              <a:t>automata</a:t>
            </a:r>
            <a:r>
              <a:rPr lang="it-IT">
                <a:solidFill>
                  <a:srgbClr val="416DAC"/>
                </a:solidFill>
              </a:rPr>
              <a:t> in </a:t>
            </a:r>
            <a:r>
              <a:rPr lang="it-IT" err="1">
                <a:solidFill>
                  <a:srgbClr val="416DAC"/>
                </a:solidFill>
              </a:rPr>
              <a:t>highway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endParaRPr lang="it-IT">
              <a:solidFill>
                <a:srgbClr val="416DAC"/>
              </a:solidFill>
            </a:endParaRPr>
          </a:p>
        </p:txBody>
      </p:sp>
      <p:pic>
        <p:nvPicPr>
          <p:cNvPr id="3" name="Elemento grafico 2" descr="Automobile con riempimento a tinta unita">
            <a:extLst>
              <a:ext uri="{FF2B5EF4-FFF2-40B4-BE49-F238E27FC236}">
                <a16:creationId xmlns:a16="http://schemas.microsoft.com/office/drawing/2014/main" id="{80008DE6-B4B1-E9B6-A8BB-40D049DC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0221" y="4372252"/>
            <a:ext cx="914400" cy="914400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CCC7D2CE-EBD8-3C5A-F8DA-A8E7330ACB78}"/>
              </a:ext>
            </a:extLst>
          </p:cNvPr>
          <p:cNvCxnSpPr>
            <a:cxnSpLocks/>
          </p:cNvCxnSpPr>
          <p:nvPr/>
        </p:nvCxnSpPr>
        <p:spPr>
          <a:xfrm>
            <a:off x="3195560" y="4502973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5D5A8A0-1FA2-796D-519F-217EB9DE5722}"/>
              </a:ext>
            </a:extLst>
          </p:cNvPr>
          <p:cNvCxnSpPr>
            <a:cxnSpLocks/>
          </p:cNvCxnSpPr>
          <p:nvPr/>
        </p:nvCxnSpPr>
        <p:spPr>
          <a:xfrm flipV="1">
            <a:off x="3195560" y="5141651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Parentesi graffa aperta 25">
            <a:extLst>
              <a:ext uri="{FF2B5EF4-FFF2-40B4-BE49-F238E27FC236}">
                <a16:creationId xmlns:a16="http://schemas.microsoft.com/office/drawing/2014/main" id="{EA54FA2B-FF88-B2FA-69B0-69B02B999759}"/>
              </a:ext>
            </a:extLst>
          </p:cNvPr>
          <p:cNvSpPr/>
          <p:nvPr/>
        </p:nvSpPr>
        <p:spPr>
          <a:xfrm rot="16200000">
            <a:off x="5889992" y="4732108"/>
            <a:ext cx="289767" cy="1121157"/>
          </a:xfrm>
          <a:prstGeom prst="leftBrace">
            <a:avLst>
              <a:gd name="adj1" fmla="val 8333"/>
              <a:gd name="adj2" fmla="val 5233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EAF6A7E-D62E-04BF-B047-E9B1F35953AC}"/>
              </a:ext>
            </a:extLst>
          </p:cNvPr>
          <p:cNvSpPr txBox="1"/>
          <p:nvPr/>
        </p:nvSpPr>
        <p:spPr>
          <a:xfrm>
            <a:off x="5450889" y="5437570"/>
            <a:ext cx="1144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7.5 m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51713EA-7163-2885-7236-8739E8E1F2BB}"/>
              </a:ext>
            </a:extLst>
          </p:cNvPr>
          <p:cNvSpPr txBox="1"/>
          <p:nvPr/>
        </p:nvSpPr>
        <p:spPr>
          <a:xfrm>
            <a:off x="5862829" y="470926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4</a:t>
            </a:r>
          </a:p>
        </p:txBody>
      </p:sp>
      <p:pic>
        <p:nvPicPr>
          <p:cNvPr id="34" name="Elemento grafico 33" descr="Automobile con riempimento a tinta unita">
            <a:extLst>
              <a:ext uri="{FF2B5EF4-FFF2-40B4-BE49-F238E27FC236}">
                <a16:creationId xmlns:a16="http://schemas.microsoft.com/office/drawing/2014/main" id="{2D48EDEC-9BA1-D820-7295-6B637312D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4448" y="4372252"/>
            <a:ext cx="914400" cy="914400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7E41D8B-6258-C483-86D3-6C5C3D43DB03}"/>
              </a:ext>
            </a:extLst>
          </p:cNvPr>
          <p:cNvSpPr txBox="1"/>
          <p:nvPr/>
        </p:nvSpPr>
        <p:spPr>
          <a:xfrm>
            <a:off x="8157056" y="470926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C229885-4C61-B8AD-7B2D-709425B5CD4E}"/>
              </a:ext>
            </a:extLst>
          </p:cNvPr>
          <p:cNvSpPr txBox="1"/>
          <p:nvPr/>
        </p:nvSpPr>
        <p:spPr>
          <a:xfrm>
            <a:off x="3041206" y="5781802"/>
            <a:ext cx="6147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/>
              <a:t>The </a:t>
            </a:r>
            <a:r>
              <a:rPr lang="it-IT" sz="1600" b="1">
                <a:solidFill>
                  <a:srgbClr val="416DAC"/>
                </a:solidFill>
              </a:rPr>
              <a:t>maximum </a:t>
            </a:r>
            <a:r>
              <a:rPr lang="it-IT" sz="1600" b="1" err="1">
                <a:solidFill>
                  <a:srgbClr val="416DAC"/>
                </a:solidFill>
              </a:rPr>
              <a:t>allowed</a:t>
            </a:r>
            <a:r>
              <a:rPr lang="it-IT" sz="1600" b="1">
                <a:solidFill>
                  <a:srgbClr val="416DAC"/>
                </a:solidFill>
              </a:rPr>
              <a:t> speed </a:t>
            </a:r>
            <a:r>
              <a:rPr lang="it-IT" sz="1600" b="1" err="1">
                <a:solidFill>
                  <a:srgbClr val="416DAC"/>
                </a:solidFill>
              </a:rPr>
              <a:t>is</a:t>
            </a:r>
            <a:r>
              <a:rPr lang="it-IT" sz="1600" b="1">
                <a:solidFill>
                  <a:srgbClr val="416DAC"/>
                </a:solidFill>
              </a:rPr>
              <a:t> 5</a:t>
            </a:r>
            <a:r>
              <a:rPr lang="it-IT" sz="1600"/>
              <a:t>, </a:t>
            </a:r>
            <a:r>
              <a:rPr lang="it-IT" sz="1600" err="1"/>
              <a:t>which</a:t>
            </a:r>
            <a:r>
              <a:rPr lang="it-IT" sz="1600"/>
              <a:t> </a:t>
            </a:r>
            <a:r>
              <a:rPr lang="it-IT" sz="1600" err="1"/>
              <a:t>corresponds</a:t>
            </a:r>
            <a:r>
              <a:rPr lang="it-IT" sz="1600"/>
              <a:t> to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89F2CA2-C835-C782-4858-5A20CF039B02}"/>
              </a:ext>
            </a:extLst>
          </p:cNvPr>
          <p:cNvSpPr txBox="1"/>
          <p:nvPr/>
        </p:nvSpPr>
        <p:spPr>
          <a:xfrm>
            <a:off x="4880799" y="6155616"/>
            <a:ext cx="2419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37.5 m/s = 135 km/h</a:t>
            </a:r>
          </a:p>
        </p:txBody>
      </p:sp>
    </p:spTree>
    <p:extLst>
      <p:ext uri="{BB962C8B-B14F-4D97-AF65-F5344CB8AC3E}">
        <p14:creationId xmlns:p14="http://schemas.microsoft.com/office/powerpoint/2010/main" val="284892928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The </a:t>
            </a:r>
            <a:r>
              <a:rPr lang="en-US" sz="2400" b="1">
                <a:solidFill>
                  <a:srgbClr val="416DAC"/>
                </a:solidFill>
              </a:rPr>
              <a:t>Nagel-</a:t>
            </a:r>
            <a:r>
              <a:rPr lang="en-US" sz="2400" b="1" err="1">
                <a:solidFill>
                  <a:srgbClr val="416DAC"/>
                </a:solidFill>
              </a:rPr>
              <a:t>Schreckenberg</a:t>
            </a:r>
            <a:r>
              <a:rPr lang="en-US" sz="2400" b="1">
                <a:solidFill>
                  <a:srgbClr val="416DAC"/>
                </a:solidFill>
              </a:rPr>
              <a:t> model </a:t>
            </a:r>
            <a:r>
              <a:rPr lang="en-US" sz="2400"/>
              <a:t>defines the rules for the speed update.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One lane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r>
              <a:rPr lang="it-IT">
                <a:solidFill>
                  <a:srgbClr val="416DAC"/>
                </a:solidFill>
              </a:rPr>
              <a:t> model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BC6C354-A1AE-3151-8560-2FF71E53E0D6}"/>
              </a:ext>
            </a:extLst>
          </p:cNvPr>
          <p:cNvSpPr txBox="1"/>
          <p:nvPr/>
        </p:nvSpPr>
        <p:spPr>
          <a:xfrm>
            <a:off x="1137558" y="1961965"/>
            <a:ext cx="998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Acceleration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vehicle’s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speed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cover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speed, and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maximum.</a:t>
            </a:r>
            <a:endParaRPr kumimoji="0" lang="it-IT" altLang="it-IT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D1D74D2-9D43-BE61-2125-120ADF739B09}"/>
              </a:ext>
            </a:extLst>
          </p:cNvPr>
          <p:cNvSpPr txBox="1"/>
          <p:nvPr/>
        </p:nvSpPr>
        <p:spPr>
          <a:xfrm>
            <a:off x="1137558" y="3687385"/>
            <a:ext cx="998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Deceleration</a:t>
            </a:r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(due to </a:t>
            </a:r>
            <a:r>
              <a:rPr lang="it-IT" sz="1600" b="1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cars):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and the one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precedes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speed,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speed to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it-IT" altLang="it-IT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C78C72C-C42A-E3E0-2221-97EF1EE7B995}"/>
              </a:ext>
            </a:extLst>
          </p:cNvPr>
          <p:cNvSpPr txBox="1"/>
          <p:nvPr/>
        </p:nvSpPr>
        <p:spPr>
          <a:xfrm>
            <a:off x="1102917" y="5594039"/>
            <a:ext cx="998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it-IT" sz="1600" b="1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deceleration</a:t>
            </a:r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1600" b="1">
                <a:solidFill>
                  <a:srgbClr val="416D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vehicle’s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speed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0,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speed with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it-IT" altLang="it-IT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8FB3254-3D13-6D77-8246-F068B386BC8B}"/>
              </a:ext>
            </a:extLst>
          </p:cNvPr>
          <p:cNvSpPr/>
          <p:nvPr/>
        </p:nvSpPr>
        <p:spPr>
          <a:xfrm>
            <a:off x="3417508" y="25613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491415-295C-E81E-9AF6-16E90CB00C42}"/>
              </a:ext>
            </a:extLst>
          </p:cNvPr>
          <p:cNvSpPr/>
          <p:nvPr/>
        </p:nvSpPr>
        <p:spPr>
          <a:xfrm>
            <a:off x="6822494" y="25702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7871064-BCF8-5A9A-A056-2B7CF8F83251}"/>
              </a:ext>
            </a:extLst>
          </p:cNvPr>
          <p:cNvSpPr/>
          <p:nvPr/>
        </p:nvSpPr>
        <p:spPr>
          <a:xfrm>
            <a:off x="7967714" y="25702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A0B29190-75B7-07A1-C5DD-8D01E7D804B6}"/>
              </a:ext>
            </a:extLst>
          </p:cNvPr>
          <p:cNvSpPr/>
          <p:nvPr/>
        </p:nvSpPr>
        <p:spPr>
          <a:xfrm>
            <a:off x="5672837" y="257095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0BE95D21-C0CD-2B5E-DD8A-F8F69E57F9AE}"/>
              </a:ext>
            </a:extLst>
          </p:cNvPr>
          <p:cNvSpPr/>
          <p:nvPr/>
        </p:nvSpPr>
        <p:spPr>
          <a:xfrm>
            <a:off x="4551024" y="25613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Elemento grafico 43" descr="Automobile con riempimento a tinta unita">
            <a:extLst>
              <a:ext uri="{FF2B5EF4-FFF2-40B4-BE49-F238E27FC236}">
                <a16:creationId xmlns:a16="http://schemas.microsoft.com/office/drawing/2014/main" id="{7AF3C46E-D747-04A5-D972-A7E0A8D6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773" y="2424477"/>
            <a:ext cx="914400" cy="914400"/>
          </a:xfrm>
          <a:prstGeom prst="rect">
            <a:avLst/>
          </a:prstGeom>
        </p:spPr>
      </p:pic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4E3C16B7-83FD-4408-5100-78A7AB2B6D75}"/>
              </a:ext>
            </a:extLst>
          </p:cNvPr>
          <p:cNvCxnSpPr>
            <a:cxnSpLocks/>
          </p:cNvCxnSpPr>
          <p:nvPr/>
        </p:nvCxnSpPr>
        <p:spPr>
          <a:xfrm>
            <a:off x="3417508" y="2555198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8268DB67-3F1E-FE22-152D-BACE1F5B22F5}"/>
              </a:ext>
            </a:extLst>
          </p:cNvPr>
          <p:cNvCxnSpPr>
            <a:cxnSpLocks/>
          </p:cNvCxnSpPr>
          <p:nvPr/>
        </p:nvCxnSpPr>
        <p:spPr>
          <a:xfrm flipV="1">
            <a:off x="3417508" y="3193876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8CB05D9-0C09-3BDB-9329-5963701847D6}"/>
              </a:ext>
            </a:extLst>
          </p:cNvPr>
          <p:cNvSpPr txBox="1"/>
          <p:nvPr/>
        </p:nvSpPr>
        <p:spPr>
          <a:xfrm>
            <a:off x="4939381" y="276148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49" name="Elemento grafico 48" descr="Automobile con riempimento a tinta unita">
            <a:extLst>
              <a:ext uri="{FF2B5EF4-FFF2-40B4-BE49-F238E27FC236}">
                <a16:creationId xmlns:a16="http://schemas.microsoft.com/office/drawing/2014/main" id="{0D5304DF-28F4-72B8-1D98-7AFF7A4C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396" y="2424477"/>
            <a:ext cx="914400" cy="914400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BEE2A6D-6AB6-8969-73C6-F2E655E78A51}"/>
              </a:ext>
            </a:extLst>
          </p:cNvPr>
          <p:cNvSpPr txBox="1"/>
          <p:nvPr/>
        </p:nvSpPr>
        <p:spPr>
          <a:xfrm>
            <a:off x="8379004" y="276148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C581B15D-6F38-4761-7666-F589CA1B32E7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4917243" y="3268662"/>
            <a:ext cx="337240" cy="1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421833F2-5D00-006C-A6DD-02DECC3F30F9}"/>
              </a:ext>
            </a:extLst>
          </p:cNvPr>
          <p:cNvSpPr txBox="1"/>
          <p:nvPr/>
        </p:nvSpPr>
        <p:spPr>
          <a:xfrm>
            <a:off x="4551024" y="3338877"/>
            <a:ext cx="1145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v = v + 1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D221BEF2-5DCA-B73D-1F96-A2A749F1F9E0}"/>
              </a:ext>
            </a:extLst>
          </p:cNvPr>
          <p:cNvSpPr/>
          <p:nvPr/>
        </p:nvSpPr>
        <p:spPr>
          <a:xfrm>
            <a:off x="3417508" y="43686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37622E1-D268-A08A-1F5F-D043BA131D50}"/>
              </a:ext>
            </a:extLst>
          </p:cNvPr>
          <p:cNvSpPr/>
          <p:nvPr/>
        </p:nvSpPr>
        <p:spPr>
          <a:xfrm>
            <a:off x="6822494" y="43774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52F79F4-79C3-9947-75AA-D0D4CDF6DE75}"/>
              </a:ext>
            </a:extLst>
          </p:cNvPr>
          <p:cNvSpPr/>
          <p:nvPr/>
        </p:nvSpPr>
        <p:spPr>
          <a:xfrm>
            <a:off x="7967714" y="43774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74720279-0339-1411-22D5-CE39A99FF452}"/>
              </a:ext>
            </a:extLst>
          </p:cNvPr>
          <p:cNvSpPr/>
          <p:nvPr/>
        </p:nvSpPr>
        <p:spPr>
          <a:xfrm>
            <a:off x="5672837" y="437821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B47D4141-573C-BB72-5B2C-F040B48B1903}"/>
              </a:ext>
            </a:extLst>
          </p:cNvPr>
          <p:cNvSpPr/>
          <p:nvPr/>
        </p:nvSpPr>
        <p:spPr>
          <a:xfrm>
            <a:off x="4551024" y="43686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Automobile con riempimento a tinta unita">
            <a:extLst>
              <a:ext uri="{FF2B5EF4-FFF2-40B4-BE49-F238E27FC236}">
                <a16:creationId xmlns:a16="http://schemas.microsoft.com/office/drawing/2014/main" id="{6FF0A103-ECDA-6F53-F327-1C4D3C34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773" y="4231735"/>
            <a:ext cx="914400" cy="914400"/>
          </a:xfrm>
          <a:prstGeom prst="rect">
            <a:avLst/>
          </a:prstGeom>
        </p:spPr>
      </p:pic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E7B9F86-FF99-65DA-1AC1-605D1868AFC4}"/>
              </a:ext>
            </a:extLst>
          </p:cNvPr>
          <p:cNvCxnSpPr>
            <a:cxnSpLocks/>
          </p:cNvCxnSpPr>
          <p:nvPr/>
        </p:nvCxnSpPr>
        <p:spPr>
          <a:xfrm>
            <a:off x="3417508" y="4362456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68204816-8EC3-7EBA-6C49-AF1E8CC80833}"/>
              </a:ext>
            </a:extLst>
          </p:cNvPr>
          <p:cNvCxnSpPr>
            <a:cxnSpLocks/>
          </p:cNvCxnSpPr>
          <p:nvPr/>
        </p:nvCxnSpPr>
        <p:spPr>
          <a:xfrm flipV="1">
            <a:off x="3417508" y="5001134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65DA16D-EE95-35D8-8FC0-69FEA82B7724}"/>
              </a:ext>
            </a:extLst>
          </p:cNvPr>
          <p:cNvSpPr txBox="1"/>
          <p:nvPr/>
        </p:nvSpPr>
        <p:spPr>
          <a:xfrm>
            <a:off x="4939381" y="45687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3</a:t>
            </a:r>
          </a:p>
        </p:txBody>
      </p:sp>
      <p:pic>
        <p:nvPicPr>
          <p:cNvPr id="78" name="Elemento grafico 77" descr="Automobile con riempimento a tinta unita">
            <a:extLst>
              <a:ext uri="{FF2B5EF4-FFF2-40B4-BE49-F238E27FC236}">
                <a16:creationId xmlns:a16="http://schemas.microsoft.com/office/drawing/2014/main" id="{99E0C381-AFF5-B8B0-D15A-14593F84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396" y="4231735"/>
            <a:ext cx="914400" cy="914400"/>
          </a:xfrm>
          <a:prstGeom prst="rect">
            <a:avLst/>
          </a:prstGeom>
        </p:spPr>
      </p:pic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3C7240A6-3974-1538-3D3F-2E730AB41923}"/>
              </a:ext>
            </a:extLst>
          </p:cNvPr>
          <p:cNvSpPr txBox="1"/>
          <p:nvPr/>
        </p:nvSpPr>
        <p:spPr>
          <a:xfrm>
            <a:off x="8379004" y="45687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81" name="Connettore a gomito 80">
            <a:extLst>
              <a:ext uri="{FF2B5EF4-FFF2-40B4-BE49-F238E27FC236}">
                <a16:creationId xmlns:a16="http://schemas.microsoft.com/office/drawing/2014/main" id="{C3ED92B4-59F4-1F3D-F20D-C9B2928C3DD8}"/>
              </a:ext>
            </a:extLst>
          </p:cNvPr>
          <p:cNvCxnSpPr>
            <a:cxnSpLocks/>
            <a:stCxn id="77" idx="2"/>
          </p:cNvCxnSpPr>
          <p:nvPr/>
        </p:nvCxnSpPr>
        <p:spPr>
          <a:xfrm rot="16200000" flipH="1">
            <a:off x="5436615" y="4556549"/>
            <a:ext cx="445934" cy="114743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3E8CE8C9-2317-87C5-EDFB-FAC0E87EF969}"/>
              </a:ext>
            </a:extLst>
          </p:cNvPr>
          <p:cNvSpPr txBox="1"/>
          <p:nvPr/>
        </p:nvSpPr>
        <p:spPr>
          <a:xfrm>
            <a:off x="5719872" y="5146763"/>
            <a:ext cx="2247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v = </a:t>
            </a:r>
            <a:r>
              <a:rPr lang="it-IT" sz="1600" b="1" err="1">
                <a:solidFill>
                  <a:srgbClr val="C00000"/>
                </a:solidFill>
              </a:rPr>
              <a:t>distance</a:t>
            </a:r>
            <a:endParaRPr lang="it-IT" sz="1600" b="1">
              <a:solidFill>
                <a:srgbClr val="C00000"/>
              </a:solidFill>
            </a:endParaRPr>
          </a:p>
        </p:txBody>
      </p:sp>
      <p:sp>
        <p:nvSpPr>
          <p:cNvPr id="86" name="Parentesi graffa aperta 85">
            <a:extLst>
              <a:ext uri="{FF2B5EF4-FFF2-40B4-BE49-F238E27FC236}">
                <a16:creationId xmlns:a16="http://schemas.microsoft.com/office/drawing/2014/main" id="{0FAC5363-FA91-3DD7-077F-60F16A188419}"/>
              </a:ext>
            </a:extLst>
          </p:cNvPr>
          <p:cNvSpPr/>
          <p:nvPr/>
        </p:nvSpPr>
        <p:spPr>
          <a:xfrm rot="16200000">
            <a:off x="6720672" y="3993072"/>
            <a:ext cx="244025" cy="2250056"/>
          </a:xfrm>
          <a:prstGeom prst="leftBrace">
            <a:avLst>
              <a:gd name="adj1" fmla="val 8333"/>
              <a:gd name="adj2" fmla="val 4995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16CD4614-C831-1445-8BF9-25990B5E2E56}"/>
              </a:ext>
            </a:extLst>
          </p:cNvPr>
          <p:cNvCxnSpPr/>
          <p:nvPr/>
        </p:nvCxnSpPr>
        <p:spPr>
          <a:xfrm flipV="1">
            <a:off x="1137558" y="3613212"/>
            <a:ext cx="9986166" cy="64219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99CD288-2507-ABFE-023D-853DCD761AB2}"/>
              </a:ext>
            </a:extLst>
          </p:cNvPr>
          <p:cNvCxnSpPr/>
          <p:nvPr/>
        </p:nvCxnSpPr>
        <p:spPr>
          <a:xfrm flipV="1">
            <a:off x="1137558" y="5536719"/>
            <a:ext cx="9986166" cy="64219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1" name="Elemento grafico 90" descr="Dado con riempimento a tinta unita">
            <a:extLst>
              <a:ext uri="{FF2B5EF4-FFF2-40B4-BE49-F238E27FC236}">
                <a16:creationId xmlns:a16="http://schemas.microsoft.com/office/drawing/2014/main" id="{F3AB160C-8282-70C7-F0A2-3EA972A6A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2918" y="5951097"/>
            <a:ext cx="914400" cy="914400"/>
          </a:xfrm>
          <a:prstGeom prst="rect">
            <a:avLst/>
          </a:prstGeom>
        </p:spPr>
      </p:pic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C5B1177F-D20A-1594-E916-FA5FF987B060}"/>
              </a:ext>
            </a:extLst>
          </p:cNvPr>
          <p:cNvSpPr txBox="1"/>
          <p:nvPr/>
        </p:nvSpPr>
        <p:spPr>
          <a:xfrm>
            <a:off x="7366950" y="6130372"/>
            <a:ext cx="101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v = v - 1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F6AB7085-F1B0-2C6A-D319-7BF0DC32ED69}"/>
              </a:ext>
            </a:extLst>
          </p:cNvPr>
          <p:cNvSpPr txBox="1"/>
          <p:nvPr/>
        </p:nvSpPr>
        <p:spPr>
          <a:xfrm>
            <a:off x="4376692" y="6130372"/>
            <a:ext cx="188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random(0, 1) &lt;= </a:t>
            </a:r>
            <a:r>
              <a:rPr lang="it-IT" sz="1600" b="1" i="1">
                <a:solidFill>
                  <a:srgbClr val="C00000"/>
                </a:solidFill>
              </a:rPr>
              <a:t>p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9216E4A3-DB57-90F9-04D5-EF1F8A2C137E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265221" y="6299649"/>
            <a:ext cx="110172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8838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After the speed update, it’s time to do the same with the road matrix. Each </a:t>
            </a:r>
            <a:r>
              <a:rPr lang="en-US" sz="2400" b="1">
                <a:solidFill>
                  <a:srgbClr val="416DAC"/>
                </a:solidFill>
              </a:rPr>
              <a:t>vehicle “moves” forward </a:t>
            </a:r>
            <a:r>
              <a:rPr lang="en-US" sz="2400"/>
              <a:t>as many cells as its speed.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Move</a:t>
            </a:r>
            <a:r>
              <a:rPr lang="it-IT">
                <a:solidFill>
                  <a:srgbClr val="416DAC"/>
                </a:solidFill>
              </a:rPr>
              <a:t> the cars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8FB3254-3D13-6D77-8246-F068B386BC8B}"/>
              </a:ext>
            </a:extLst>
          </p:cNvPr>
          <p:cNvSpPr/>
          <p:nvPr/>
        </p:nvSpPr>
        <p:spPr>
          <a:xfrm>
            <a:off x="3417508" y="25613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491415-295C-E81E-9AF6-16E90CB00C42}"/>
              </a:ext>
            </a:extLst>
          </p:cNvPr>
          <p:cNvSpPr/>
          <p:nvPr/>
        </p:nvSpPr>
        <p:spPr>
          <a:xfrm>
            <a:off x="6822494" y="25702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7871064-BCF8-5A9A-A056-2B7CF8F83251}"/>
              </a:ext>
            </a:extLst>
          </p:cNvPr>
          <p:cNvSpPr/>
          <p:nvPr/>
        </p:nvSpPr>
        <p:spPr>
          <a:xfrm>
            <a:off x="7967714" y="25702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A0B29190-75B7-07A1-C5DD-8D01E7D804B6}"/>
              </a:ext>
            </a:extLst>
          </p:cNvPr>
          <p:cNvSpPr/>
          <p:nvPr/>
        </p:nvSpPr>
        <p:spPr>
          <a:xfrm>
            <a:off x="5672837" y="257095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0BE95D21-C0CD-2B5E-DD8A-F8F69E57F9AE}"/>
              </a:ext>
            </a:extLst>
          </p:cNvPr>
          <p:cNvSpPr/>
          <p:nvPr/>
        </p:nvSpPr>
        <p:spPr>
          <a:xfrm>
            <a:off x="4551024" y="25613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Elemento grafico 43" descr="Automobile con riempimento a tinta unita">
            <a:extLst>
              <a:ext uri="{FF2B5EF4-FFF2-40B4-BE49-F238E27FC236}">
                <a16:creationId xmlns:a16="http://schemas.microsoft.com/office/drawing/2014/main" id="{7AF3C46E-D747-04A5-D972-A7E0A8D6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8650" y="2424477"/>
            <a:ext cx="914400" cy="914400"/>
          </a:xfrm>
          <a:prstGeom prst="rect">
            <a:avLst/>
          </a:prstGeom>
        </p:spPr>
      </p:pic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4E3C16B7-83FD-4408-5100-78A7AB2B6D75}"/>
              </a:ext>
            </a:extLst>
          </p:cNvPr>
          <p:cNvCxnSpPr>
            <a:cxnSpLocks/>
          </p:cNvCxnSpPr>
          <p:nvPr/>
        </p:nvCxnSpPr>
        <p:spPr>
          <a:xfrm>
            <a:off x="3417508" y="2555198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8268DB67-3F1E-FE22-152D-BACE1F5B22F5}"/>
              </a:ext>
            </a:extLst>
          </p:cNvPr>
          <p:cNvCxnSpPr>
            <a:cxnSpLocks/>
          </p:cNvCxnSpPr>
          <p:nvPr/>
        </p:nvCxnSpPr>
        <p:spPr>
          <a:xfrm flipV="1">
            <a:off x="3417508" y="3193876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8CB05D9-0C09-3BDB-9329-5963701847D6}"/>
              </a:ext>
            </a:extLst>
          </p:cNvPr>
          <p:cNvSpPr txBox="1"/>
          <p:nvPr/>
        </p:nvSpPr>
        <p:spPr>
          <a:xfrm>
            <a:off x="3851258" y="276148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49" name="Elemento grafico 48" descr="Automobile con riempimento a tinta unita">
            <a:extLst>
              <a:ext uri="{FF2B5EF4-FFF2-40B4-BE49-F238E27FC236}">
                <a16:creationId xmlns:a16="http://schemas.microsoft.com/office/drawing/2014/main" id="{0D5304DF-28F4-72B8-1D98-7AFF7A4C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654" y="2424477"/>
            <a:ext cx="914400" cy="914400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BEE2A6D-6AB6-8969-73C6-F2E655E78A51}"/>
              </a:ext>
            </a:extLst>
          </p:cNvPr>
          <p:cNvSpPr txBox="1"/>
          <p:nvPr/>
        </p:nvSpPr>
        <p:spPr>
          <a:xfrm>
            <a:off x="6094262" y="276148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D221BEF2-5DCA-B73D-1F96-A2A749F1F9E0}"/>
              </a:ext>
            </a:extLst>
          </p:cNvPr>
          <p:cNvSpPr/>
          <p:nvPr/>
        </p:nvSpPr>
        <p:spPr>
          <a:xfrm>
            <a:off x="3417508" y="43686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37622E1-D268-A08A-1F5F-D043BA131D50}"/>
              </a:ext>
            </a:extLst>
          </p:cNvPr>
          <p:cNvSpPr/>
          <p:nvPr/>
        </p:nvSpPr>
        <p:spPr>
          <a:xfrm>
            <a:off x="6822494" y="43774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52F79F4-79C3-9947-75AA-D0D4CDF6DE75}"/>
              </a:ext>
            </a:extLst>
          </p:cNvPr>
          <p:cNvSpPr/>
          <p:nvPr/>
        </p:nvSpPr>
        <p:spPr>
          <a:xfrm>
            <a:off x="7967714" y="43774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74720279-0339-1411-22D5-CE39A99FF452}"/>
              </a:ext>
            </a:extLst>
          </p:cNvPr>
          <p:cNvSpPr/>
          <p:nvPr/>
        </p:nvSpPr>
        <p:spPr>
          <a:xfrm>
            <a:off x="5672837" y="437821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B47D4141-573C-BB72-5B2C-F040B48B1903}"/>
              </a:ext>
            </a:extLst>
          </p:cNvPr>
          <p:cNvSpPr/>
          <p:nvPr/>
        </p:nvSpPr>
        <p:spPr>
          <a:xfrm>
            <a:off x="4551024" y="43686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Automobile con riempimento a tinta unita">
            <a:extLst>
              <a:ext uri="{FF2B5EF4-FFF2-40B4-BE49-F238E27FC236}">
                <a16:creationId xmlns:a16="http://schemas.microsoft.com/office/drawing/2014/main" id="{6FF0A103-ECDA-6F53-F327-1C4D3C34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773" y="4231735"/>
            <a:ext cx="914400" cy="914400"/>
          </a:xfrm>
          <a:prstGeom prst="rect">
            <a:avLst/>
          </a:prstGeom>
        </p:spPr>
      </p:pic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E7B9F86-FF99-65DA-1AC1-605D1868AFC4}"/>
              </a:ext>
            </a:extLst>
          </p:cNvPr>
          <p:cNvCxnSpPr>
            <a:cxnSpLocks/>
          </p:cNvCxnSpPr>
          <p:nvPr/>
        </p:nvCxnSpPr>
        <p:spPr>
          <a:xfrm>
            <a:off x="3417508" y="4362456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68204816-8EC3-7EBA-6C49-AF1E8CC80833}"/>
              </a:ext>
            </a:extLst>
          </p:cNvPr>
          <p:cNvCxnSpPr>
            <a:cxnSpLocks/>
          </p:cNvCxnSpPr>
          <p:nvPr/>
        </p:nvCxnSpPr>
        <p:spPr>
          <a:xfrm flipV="1">
            <a:off x="3417508" y="5001134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65DA16D-EE95-35D8-8FC0-69FEA82B7724}"/>
              </a:ext>
            </a:extLst>
          </p:cNvPr>
          <p:cNvSpPr txBox="1"/>
          <p:nvPr/>
        </p:nvSpPr>
        <p:spPr>
          <a:xfrm>
            <a:off x="4939381" y="45687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78" name="Elemento grafico 77" descr="Automobile con riempimento a tinta unita">
            <a:extLst>
              <a:ext uri="{FF2B5EF4-FFF2-40B4-BE49-F238E27FC236}">
                <a16:creationId xmlns:a16="http://schemas.microsoft.com/office/drawing/2014/main" id="{99E0C381-AFF5-B8B0-D15A-14593F84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396" y="4231735"/>
            <a:ext cx="914400" cy="914400"/>
          </a:xfrm>
          <a:prstGeom prst="rect">
            <a:avLst/>
          </a:prstGeom>
        </p:spPr>
      </p:pic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3C7240A6-3974-1538-3D3F-2E730AB41923}"/>
              </a:ext>
            </a:extLst>
          </p:cNvPr>
          <p:cNvSpPr txBox="1"/>
          <p:nvPr/>
        </p:nvSpPr>
        <p:spPr>
          <a:xfrm>
            <a:off x="8379004" y="45687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D33488BC-C913-6701-8534-DBAE1F074058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268854" y="3338877"/>
            <a:ext cx="0" cy="8928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CC2AF3D-20D2-CE36-EBF2-716DF9BE58F5}"/>
              </a:ext>
            </a:extLst>
          </p:cNvPr>
          <p:cNvSpPr txBox="1"/>
          <p:nvPr/>
        </p:nvSpPr>
        <p:spPr>
          <a:xfrm>
            <a:off x="1007785" y="5325152"/>
            <a:ext cx="102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The </a:t>
            </a:r>
            <a:r>
              <a:rPr lang="en-US" sz="2400" b="1">
                <a:solidFill>
                  <a:srgbClr val="416DAC"/>
                </a:solidFill>
              </a:rPr>
              <a:t>single lane model it’s extremely easy</a:t>
            </a:r>
            <a:r>
              <a:rPr lang="en-US" sz="2400"/>
              <a:t>, what if we have more lanes?</a:t>
            </a:r>
          </a:p>
        </p:txBody>
      </p:sp>
    </p:spTree>
    <p:extLst>
      <p:ext uri="{BB962C8B-B14F-4D97-AF65-F5344CB8AC3E}">
        <p14:creationId xmlns:p14="http://schemas.microsoft.com/office/powerpoint/2010/main" val="206251981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The </a:t>
            </a:r>
            <a:r>
              <a:rPr lang="en-US" sz="2400" b="1">
                <a:solidFill>
                  <a:srgbClr val="416DAC"/>
                </a:solidFill>
              </a:rPr>
              <a:t>Nagel-</a:t>
            </a:r>
            <a:r>
              <a:rPr lang="en-US" sz="2400" b="1" err="1">
                <a:solidFill>
                  <a:srgbClr val="416DAC"/>
                </a:solidFill>
              </a:rPr>
              <a:t>Schreckenberg</a:t>
            </a:r>
            <a:r>
              <a:rPr lang="en-US" sz="2400" b="1">
                <a:solidFill>
                  <a:srgbClr val="416DAC"/>
                </a:solidFill>
              </a:rPr>
              <a:t> model was updated </a:t>
            </a:r>
            <a:r>
              <a:rPr lang="en-US" sz="2400">
                <a:solidFill>
                  <a:schemeClr val="tx1"/>
                </a:solidFill>
              </a:rPr>
              <a:t>in a following paper considering a </a:t>
            </a:r>
            <a:r>
              <a:rPr lang="en-US" sz="2400" b="1">
                <a:solidFill>
                  <a:srgbClr val="416DAC"/>
                </a:solidFill>
              </a:rPr>
              <a:t>scenario in which vehicles can change lane</a:t>
            </a:r>
            <a:r>
              <a:rPr lang="en-US" sz="2400">
                <a:solidFill>
                  <a:schemeClr val="tx1"/>
                </a:solidFill>
              </a:rPr>
              <a:t>. It was proposed only for two-lanes roads, </a:t>
            </a:r>
            <a:r>
              <a:rPr lang="en-US" sz="2400" b="1">
                <a:solidFill>
                  <a:srgbClr val="416DAC"/>
                </a:solidFill>
              </a:rPr>
              <a:t>we decided to extend it to more lanes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Two (or more) lane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r>
              <a:rPr lang="it-IT">
                <a:solidFill>
                  <a:srgbClr val="416DAC"/>
                </a:solidFill>
              </a:rPr>
              <a:t> model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D221BEF2-5DCA-B73D-1F96-A2A749F1F9E0}"/>
              </a:ext>
            </a:extLst>
          </p:cNvPr>
          <p:cNvSpPr/>
          <p:nvPr/>
        </p:nvSpPr>
        <p:spPr>
          <a:xfrm>
            <a:off x="3381998" y="404415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37622E1-D268-A08A-1F5F-D043BA131D50}"/>
              </a:ext>
            </a:extLst>
          </p:cNvPr>
          <p:cNvSpPr/>
          <p:nvPr/>
        </p:nvSpPr>
        <p:spPr>
          <a:xfrm>
            <a:off x="6786984" y="405303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52F79F4-79C3-9947-75AA-D0D4CDF6DE75}"/>
              </a:ext>
            </a:extLst>
          </p:cNvPr>
          <p:cNvSpPr/>
          <p:nvPr/>
        </p:nvSpPr>
        <p:spPr>
          <a:xfrm>
            <a:off x="7932204" y="405303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74720279-0339-1411-22D5-CE39A99FF452}"/>
              </a:ext>
            </a:extLst>
          </p:cNvPr>
          <p:cNvSpPr/>
          <p:nvPr/>
        </p:nvSpPr>
        <p:spPr>
          <a:xfrm>
            <a:off x="5637327" y="405376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B47D4141-573C-BB72-5B2C-F040B48B1903}"/>
              </a:ext>
            </a:extLst>
          </p:cNvPr>
          <p:cNvSpPr/>
          <p:nvPr/>
        </p:nvSpPr>
        <p:spPr>
          <a:xfrm>
            <a:off x="4515514" y="404415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Automobile con riempimento a tinta unita">
            <a:extLst>
              <a:ext uri="{FF2B5EF4-FFF2-40B4-BE49-F238E27FC236}">
                <a16:creationId xmlns:a16="http://schemas.microsoft.com/office/drawing/2014/main" id="{6FF0A103-ECDA-6F53-F327-1C4D3C34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1263" y="3907281"/>
            <a:ext cx="914400" cy="914400"/>
          </a:xfrm>
          <a:prstGeom prst="rect">
            <a:avLst/>
          </a:prstGeom>
        </p:spPr>
      </p:pic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E7B9F86-FF99-65DA-1AC1-605D1868AFC4}"/>
              </a:ext>
            </a:extLst>
          </p:cNvPr>
          <p:cNvCxnSpPr>
            <a:cxnSpLocks/>
          </p:cNvCxnSpPr>
          <p:nvPr/>
        </p:nvCxnSpPr>
        <p:spPr>
          <a:xfrm>
            <a:off x="3381998" y="4038002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68204816-8EC3-7EBA-6C49-AF1E8CC80833}"/>
              </a:ext>
            </a:extLst>
          </p:cNvPr>
          <p:cNvCxnSpPr>
            <a:cxnSpLocks/>
          </p:cNvCxnSpPr>
          <p:nvPr/>
        </p:nvCxnSpPr>
        <p:spPr>
          <a:xfrm flipV="1">
            <a:off x="3381998" y="4676680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65DA16D-EE95-35D8-8FC0-69FEA82B7724}"/>
              </a:ext>
            </a:extLst>
          </p:cNvPr>
          <p:cNvSpPr txBox="1"/>
          <p:nvPr/>
        </p:nvSpPr>
        <p:spPr>
          <a:xfrm>
            <a:off x="4903871" y="4244293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3</a:t>
            </a:r>
          </a:p>
        </p:txBody>
      </p:sp>
      <p:pic>
        <p:nvPicPr>
          <p:cNvPr id="78" name="Elemento grafico 77" descr="Automobile con riempimento a tinta unita">
            <a:extLst>
              <a:ext uri="{FF2B5EF4-FFF2-40B4-BE49-F238E27FC236}">
                <a16:creationId xmlns:a16="http://schemas.microsoft.com/office/drawing/2014/main" id="{99E0C381-AFF5-B8B0-D15A-14593F84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5666" y="3912692"/>
            <a:ext cx="914400" cy="914400"/>
          </a:xfrm>
          <a:prstGeom prst="rect">
            <a:avLst/>
          </a:prstGeom>
        </p:spPr>
      </p:pic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3C7240A6-3974-1538-3D3F-2E730AB41923}"/>
              </a:ext>
            </a:extLst>
          </p:cNvPr>
          <p:cNvSpPr txBox="1"/>
          <p:nvPr/>
        </p:nvSpPr>
        <p:spPr>
          <a:xfrm>
            <a:off x="7198274" y="424970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76C6F42-666D-DCA6-5CC1-FEA9CB5692A3}"/>
              </a:ext>
            </a:extLst>
          </p:cNvPr>
          <p:cNvSpPr txBox="1"/>
          <p:nvPr/>
        </p:nvSpPr>
        <p:spPr>
          <a:xfrm>
            <a:off x="1008834" y="5274632"/>
            <a:ext cx="10306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/>
              <a:t>The </a:t>
            </a:r>
            <a:r>
              <a:rPr lang="it-IT" sz="2400" b="1">
                <a:solidFill>
                  <a:srgbClr val="416DAC"/>
                </a:solidFill>
              </a:rPr>
              <a:t>speed and road updates </a:t>
            </a:r>
            <a:r>
              <a:rPr lang="it-IT" sz="2400" b="1" err="1">
                <a:solidFill>
                  <a:srgbClr val="416DAC"/>
                </a:solidFill>
              </a:rPr>
              <a:t>still</a:t>
            </a:r>
            <a:r>
              <a:rPr lang="it-IT" sz="2400" b="1">
                <a:solidFill>
                  <a:srgbClr val="416DAC"/>
                </a:solidFill>
              </a:rPr>
              <a:t> </a:t>
            </a:r>
            <a:r>
              <a:rPr lang="it-IT" sz="2400" b="1" err="1">
                <a:solidFill>
                  <a:srgbClr val="416DAC"/>
                </a:solidFill>
              </a:rPr>
              <a:t>hold</a:t>
            </a:r>
            <a:r>
              <a:rPr lang="it-IT" sz="2400"/>
              <a:t> </a:t>
            </a:r>
            <a:r>
              <a:rPr lang="it-IT" sz="2400" err="1"/>
              <a:t>as</a:t>
            </a:r>
            <a:r>
              <a:rPr lang="it-IT" sz="2400"/>
              <a:t> </a:t>
            </a:r>
            <a:r>
              <a:rPr lang="it-IT" sz="2400" err="1"/>
              <a:t>before</a:t>
            </a:r>
            <a:r>
              <a:rPr lang="it-IT" sz="2400"/>
              <a:t>, </a:t>
            </a:r>
            <a:r>
              <a:rPr lang="it-IT" sz="2400" err="1"/>
              <a:t>then</a:t>
            </a:r>
            <a:r>
              <a:rPr lang="it-IT" sz="2400"/>
              <a:t>, </a:t>
            </a:r>
            <a:r>
              <a:rPr lang="it-IT" sz="2400" err="1"/>
              <a:t>when</a:t>
            </a:r>
            <a:r>
              <a:rPr lang="it-IT" sz="2400"/>
              <a:t> </a:t>
            </a:r>
            <a:r>
              <a:rPr lang="it-IT" sz="2400" err="1"/>
              <a:t>does</a:t>
            </a:r>
            <a:r>
              <a:rPr lang="it-IT" sz="2400"/>
              <a:t> a </a:t>
            </a:r>
            <a:r>
              <a:rPr lang="it-IT" sz="2400" err="1"/>
              <a:t>vehicle</a:t>
            </a:r>
            <a:r>
              <a:rPr lang="it-IT" sz="2400"/>
              <a:t> </a:t>
            </a:r>
            <a:r>
              <a:rPr lang="it-IT" sz="2400" err="1"/>
              <a:t>change</a:t>
            </a:r>
            <a:r>
              <a:rPr lang="it-IT" sz="2400"/>
              <a:t> lane?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0C0DBEC-126B-6C33-7F16-3C1221304805}"/>
              </a:ext>
            </a:extLst>
          </p:cNvPr>
          <p:cNvSpPr/>
          <p:nvPr/>
        </p:nvSpPr>
        <p:spPr>
          <a:xfrm>
            <a:off x="3381998" y="341537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D8A12E50-2188-80C5-6AAD-EBB9648C9EB9}"/>
              </a:ext>
            </a:extLst>
          </p:cNvPr>
          <p:cNvSpPr/>
          <p:nvPr/>
        </p:nvSpPr>
        <p:spPr>
          <a:xfrm>
            <a:off x="6786984" y="34242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BB6E745-B29C-F8B3-43D9-0A5F5D69CD90}"/>
              </a:ext>
            </a:extLst>
          </p:cNvPr>
          <p:cNvSpPr/>
          <p:nvPr/>
        </p:nvSpPr>
        <p:spPr>
          <a:xfrm>
            <a:off x="7932204" y="34242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3C351642-A1D7-8E74-8907-D8EE477F8EEB}"/>
              </a:ext>
            </a:extLst>
          </p:cNvPr>
          <p:cNvSpPr/>
          <p:nvPr/>
        </p:nvSpPr>
        <p:spPr>
          <a:xfrm>
            <a:off x="5637327" y="342498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EECAD0B-B074-758A-3AEB-86368144AAC6}"/>
              </a:ext>
            </a:extLst>
          </p:cNvPr>
          <p:cNvSpPr/>
          <p:nvPr/>
        </p:nvSpPr>
        <p:spPr>
          <a:xfrm>
            <a:off x="4515514" y="341537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6" name="Elemento grafico 55" descr="Automobile con riempimento a tinta unita">
            <a:extLst>
              <a:ext uri="{FF2B5EF4-FFF2-40B4-BE49-F238E27FC236}">
                <a16:creationId xmlns:a16="http://schemas.microsoft.com/office/drawing/2014/main" id="{31868031-C027-7378-D7EC-0E90D6F9D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1263" y="3278499"/>
            <a:ext cx="914400" cy="914400"/>
          </a:xfrm>
          <a:prstGeom prst="rect">
            <a:avLst/>
          </a:prstGeom>
        </p:spPr>
      </p:pic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6EB105EA-9596-CF4B-72F1-878152FA1EEC}"/>
              </a:ext>
            </a:extLst>
          </p:cNvPr>
          <p:cNvCxnSpPr>
            <a:cxnSpLocks/>
          </p:cNvCxnSpPr>
          <p:nvPr/>
        </p:nvCxnSpPr>
        <p:spPr>
          <a:xfrm>
            <a:off x="3381998" y="3409220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68575A06-CC22-0361-51F9-CD5D7EB9C703}"/>
              </a:ext>
            </a:extLst>
          </p:cNvPr>
          <p:cNvCxnSpPr>
            <a:cxnSpLocks/>
          </p:cNvCxnSpPr>
          <p:nvPr/>
        </p:nvCxnSpPr>
        <p:spPr>
          <a:xfrm flipV="1">
            <a:off x="3381998" y="4047898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95BEDAB-2FC9-0270-8B56-99813354C2D8}"/>
              </a:ext>
            </a:extLst>
          </p:cNvPr>
          <p:cNvSpPr txBox="1"/>
          <p:nvPr/>
        </p:nvSpPr>
        <p:spPr>
          <a:xfrm>
            <a:off x="4903871" y="361551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61" name="Elemento grafico 60" descr="Automobile con riempimento a tinta unita">
            <a:extLst>
              <a:ext uri="{FF2B5EF4-FFF2-40B4-BE49-F238E27FC236}">
                <a16:creationId xmlns:a16="http://schemas.microsoft.com/office/drawing/2014/main" id="{329ABB17-B287-6A83-6D3E-AE5B43660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0886" y="3278499"/>
            <a:ext cx="914400" cy="914400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7DEA2D5-D873-89AB-C40B-9CC48B6BEB9A}"/>
              </a:ext>
            </a:extLst>
          </p:cNvPr>
          <p:cNvSpPr txBox="1"/>
          <p:nvPr/>
        </p:nvSpPr>
        <p:spPr>
          <a:xfrm>
            <a:off x="8343494" y="361551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63" name="Elemento grafico 62" descr="Automobile con riempimento a tinta unita">
            <a:extLst>
              <a:ext uri="{FF2B5EF4-FFF2-40B4-BE49-F238E27FC236}">
                <a16:creationId xmlns:a16="http://schemas.microsoft.com/office/drawing/2014/main" id="{E634653E-0836-8940-AEFE-E9A4A645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8009" y="3292124"/>
            <a:ext cx="914400" cy="914400"/>
          </a:xfrm>
          <a:prstGeom prst="rect">
            <a:avLst/>
          </a:prstGeom>
        </p:spPr>
      </p:pic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D2CC5FB-9474-0EDE-A938-F9F998CC666D}"/>
              </a:ext>
            </a:extLst>
          </p:cNvPr>
          <p:cNvSpPr txBox="1"/>
          <p:nvPr/>
        </p:nvSpPr>
        <p:spPr>
          <a:xfrm>
            <a:off x="6040617" y="3629136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589986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>
                <a:solidFill>
                  <a:srgbClr val="C00000"/>
                </a:solidFill>
              </a:rPr>
              <a:t>Moving forward is convenient:</a:t>
            </a:r>
            <a:r>
              <a:rPr lang="en-US" sz="1600">
                <a:solidFill>
                  <a:schemeClr val="tx1"/>
                </a:solidFill>
              </a:rPr>
              <a:t> the drivable distance in the other lane should be higher than the one in the current lane. 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Rules for </a:t>
            </a:r>
            <a:r>
              <a:rPr lang="it-IT" err="1">
                <a:solidFill>
                  <a:srgbClr val="416DAC"/>
                </a:solidFill>
              </a:rPr>
              <a:t>changing</a:t>
            </a:r>
            <a:r>
              <a:rPr lang="it-IT">
                <a:solidFill>
                  <a:srgbClr val="416DAC"/>
                </a:solidFill>
              </a:rPr>
              <a:t> lane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D221BEF2-5DCA-B73D-1F96-A2A749F1F9E0}"/>
              </a:ext>
            </a:extLst>
          </p:cNvPr>
          <p:cNvSpPr/>
          <p:nvPr/>
        </p:nvSpPr>
        <p:spPr>
          <a:xfrm>
            <a:off x="3268061" y="290795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37622E1-D268-A08A-1F5F-D043BA131D50}"/>
              </a:ext>
            </a:extLst>
          </p:cNvPr>
          <p:cNvSpPr/>
          <p:nvPr/>
        </p:nvSpPr>
        <p:spPr>
          <a:xfrm>
            <a:off x="6673047" y="291683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52F79F4-79C3-9947-75AA-D0D4CDF6DE75}"/>
              </a:ext>
            </a:extLst>
          </p:cNvPr>
          <p:cNvSpPr/>
          <p:nvPr/>
        </p:nvSpPr>
        <p:spPr>
          <a:xfrm>
            <a:off x="7818267" y="291683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74720279-0339-1411-22D5-CE39A99FF452}"/>
              </a:ext>
            </a:extLst>
          </p:cNvPr>
          <p:cNvSpPr/>
          <p:nvPr/>
        </p:nvSpPr>
        <p:spPr>
          <a:xfrm>
            <a:off x="5523390" y="291756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B47D4141-573C-BB72-5B2C-F040B48B1903}"/>
              </a:ext>
            </a:extLst>
          </p:cNvPr>
          <p:cNvSpPr/>
          <p:nvPr/>
        </p:nvSpPr>
        <p:spPr>
          <a:xfrm>
            <a:off x="4401577" y="290795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E7B9F86-FF99-65DA-1AC1-605D1868AFC4}"/>
              </a:ext>
            </a:extLst>
          </p:cNvPr>
          <p:cNvCxnSpPr>
            <a:cxnSpLocks/>
          </p:cNvCxnSpPr>
          <p:nvPr/>
        </p:nvCxnSpPr>
        <p:spPr>
          <a:xfrm>
            <a:off x="3268061" y="2901805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68204816-8EC3-7EBA-6C49-AF1E8CC80833}"/>
              </a:ext>
            </a:extLst>
          </p:cNvPr>
          <p:cNvCxnSpPr>
            <a:cxnSpLocks/>
          </p:cNvCxnSpPr>
          <p:nvPr/>
        </p:nvCxnSpPr>
        <p:spPr>
          <a:xfrm flipV="1">
            <a:off x="3268061" y="3540483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76C6F42-666D-DCA6-5CC1-FEA9CB5692A3}"/>
              </a:ext>
            </a:extLst>
          </p:cNvPr>
          <p:cNvSpPr txBox="1"/>
          <p:nvPr/>
        </p:nvSpPr>
        <p:spPr>
          <a:xfrm>
            <a:off x="1137558" y="4345695"/>
            <a:ext cx="10306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>
                <a:solidFill>
                  <a:srgbClr val="C00000"/>
                </a:solidFill>
              </a:rPr>
              <a:t>No </a:t>
            </a:r>
            <a:r>
              <a:rPr lang="it-IT" sz="1600" b="1" err="1">
                <a:solidFill>
                  <a:srgbClr val="C00000"/>
                </a:solidFill>
              </a:rPr>
              <a:t>vehicle</a:t>
            </a:r>
            <a:r>
              <a:rPr lang="it-IT" sz="1600" b="1">
                <a:solidFill>
                  <a:srgbClr val="C00000"/>
                </a:solidFill>
              </a:rPr>
              <a:t> </a:t>
            </a:r>
            <a:r>
              <a:rPr lang="it-IT" sz="1600" b="1" err="1">
                <a:solidFill>
                  <a:srgbClr val="C00000"/>
                </a:solidFill>
              </a:rPr>
              <a:t>is</a:t>
            </a:r>
            <a:r>
              <a:rPr lang="it-IT" sz="1600" b="1">
                <a:solidFill>
                  <a:srgbClr val="C00000"/>
                </a:solidFill>
              </a:rPr>
              <a:t> coming from </a:t>
            </a:r>
            <a:r>
              <a:rPr lang="it-IT" sz="1600" b="1" err="1">
                <a:solidFill>
                  <a:srgbClr val="C00000"/>
                </a:solidFill>
              </a:rPr>
              <a:t>behind</a:t>
            </a:r>
            <a:r>
              <a:rPr lang="it-IT" sz="1600" b="1">
                <a:solidFill>
                  <a:srgbClr val="C00000"/>
                </a:solidFill>
              </a:rPr>
              <a:t> in the </a:t>
            </a:r>
            <a:r>
              <a:rPr lang="it-IT" sz="1600" b="1" err="1">
                <a:solidFill>
                  <a:srgbClr val="C00000"/>
                </a:solidFill>
              </a:rPr>
              <a:t>other</a:t>
            </a:r>
            <a:r>
              <a:rPr lang="it-IT" sz="1600" b="1">
                <a:solidFill>
                  <a:srgbClr val="C00000"/>
                </a:solidFill>
              </a:rPr>
              <a:t> lane: </a:t>
            </a:r>
            <a:r>
              <a:rPr lang="it-IT" sz="1600">
                <a:solidFill>
                  <a:schemeClr val="tx1"/>
                </a:solidFill>
              </a:rPr>
              <a:t>the </a:t>
            </a:r>
            <a:r>
              <a:rPr lang="it-IT" sz="1600" err="1">
                <a:solidFill>
                  <a:schemeClr val="tx1"/>
                </a:solidFill>
              </a:rPr>
              <a:t>distance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between</a:t>
            </a:r>
            <a:r>
              <a:rPr lang="it-IT" sz="1600">
                <a:solidFill>
                  <a:schemeClr val="tx1"/>
                </a:solidFill>
              </a:rPr>
              <a:t> the </a:t>
            </a:r>
            <a:r>
              <a:rPr lang="it-IT" sz="1600" err="1">
                <a:solidFill>
                  <a:schemeClr val="tx1"/>
                </a:solidFill>
              </a:rPr>
              <a:t>adjacent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cell</a:t>
            </a:r>
            <a:r>
              <a:rPr lang="it-IT" sz="1600">
                <a:solidFill>
                  <a:schemeClr val="tx1"/>
                </a:solidFill>
              </a:rPr>
              <a:t> and the following </a:t>
            </a:r>
            <a:r>
              <a:rPr lang="it-IT" sz="1600" err="1">
                <a:solidFill>
                  <a:schemeClr val="tx1"/>
                </a:solidFill>
              </a:rPr>
              <a:t>vehicle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is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at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least</a:t>
            </a:r>
            <a:r>
              <a:rPr lang="it-IT" sz="1600">
                <a:solidFill>
                  <a:schemeClr val="tx1"/>
                </a:solidFill>
              </a:rPr>
              <a:t> the maximum </a:t>
            </a:r>
            <a:r>
              <a:rPr lang="it-IT" sz="1600" err="1">
                <a:solidFill>
                  <a:schemeClr val="tx1"/>
                </a:solidFill>
              </a:rPr>
              <a:t>allowed</a:t>
            </a:r>
            <a:r>
              <a:rPr lang="it-IT" sz="1600">
                <a:solidFill>
                  <a:schemeClr val="tx1"/>
                </a:solidFill>
              </a:rPr>
              <a:t> speed, </a:t>
            </a:r>
            <a:r>
              <a:rPr lang="it-IT" sz="1600" err="1">
                <a:solidFill>
                  <a:schemeClr val="tx1"/>
                </a:solidFill>
              </a:rPr>
              <a:t>as</a:t>
            </a:r>
            <a:r>
              <a:rPr lang="it-IT" sz="1600">
                <a:solidFill>
                  <a:schemeClr val="tx1"/>
                </a:solidFill>
              </a:rPr>
              <a:t> an </a:t>
            </a:r>
            <a:r>
              <a:rPr lang="it-IT" sz="1600" err="1">
                <a:solidFill>
                  <a:schemeClr val="tx1"/>
                </a:solidFill>
              </a:rPr>
              <a:t>example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let’s</a:t>
            </a:r>
            <a:r>
              <a:rPr lang="it-IT" sz="1600">
                <a:solidFill>
                  <a:schemeClr val="tx1"/>
                </a:solidFill>
              </a:rPr>
              <a:t> suppose </a:t>
            </a:r>
            <a:r>
              <a:rPr lang="it-IT" sz="1600" err="1">
                <a:solidFill>
                  <a:schemeClr val="tx1"/>
                </a:solidFill>
              </a:rPr>
              <a:t>that</a:t>
            </a:r>
            <a:r>
              <a:rPr lang="it-IT" sz="1600">
                <a:solidFill>
                  <a:schemeClr val="tx1"/>
                </a:solidFill>
              </a:rPr>
              <a:t> the </a:t>
            </a:r>
            <a:r>
              <a:rPr lang="it-IT" sz="1600" err="1">
                <a:solidFill>
                  <a:schemeClr val="tx1"/>
                </a:solidFill>
              </a:rPr>
              <a:t>latter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is</a:t>
            </a:r>
            <a:r>
              <a:rPr lang="it-IT" sz="1600">
                <a:solidFill>
                  <a:schemeClr val="tx1"/>
                </a:solidFill>
              </a:rPr>
              <a:t> 2.</a:t>
            </a:r>
            <a:endParaRPr lang="it-IT" sz="1600" b="1">
              <a:solidFill>
                <a:srgbClr val="C00000"/>
              </a:solidFill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0C0DBEC-126B-6C33-7F16-3C1221304805}"/>
              </a:ext>
            </a:extLst>
          </p:cNvPr>
          <p:cNvSpPr/>
          <p:nvPr/>
        </p:nvSpPr>
        <p:spPr>
          <a:xfrm>
            <a:off x="3268061" y="227917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D8A12E50-2188-80C5-6AAD-EBB9648C9EB9}"/>
              </a:ext>
            </a:extLst>
          </p:cNvPr>
          <p:cNvSpPr/>
          <p:nvPr/>
        </p:nvSpPr>
        <p:spPr>
          <a:xfrm>
            <a:off x="6673047" y="228805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BB6E745-B29C-F8B3-43D9-0A5F5D69CD90}"/>
              </a:ext>
            </a:extLst>
          </p:cNvPr>
          <p:cNvSpPr/>
          <p:nvPr/>
        </p:nvSpPr>
        <p:spPr>
          <a:xfrm>
            <a:off x="7818267" y="228805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3C351642-A1D7-8E74-8907-D8EE477F8EEB}"/>
              </a:ext>
            </a:extLst>
          </p:cNvPr>
          <p:cNvSpPr/>
          <p:nvPr/>
        </p:nvSpPr>
        <p:spPr>
          <a:xfrm>
            <a:off x="5523390" y="22887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EECAD0B-B074-758A-3AEB-86368144AAC6}"/>
              </a:ext>
            </a:extLst>
          </p:cNvPr>
          <p:cNvSpPr/>
          <p:nvPr/>
        </p:nvSpPr>
        <p:spPr>
          <a:xfrm>
            <a:off x="4401577" y="227917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6" name="Elemento grafico 55" descr="Automobile con riempimento a tinta unita">
            <a:extLst>
              <a:ext uri="{FF2B5EF4-FFF2-40B4-BE49-F238E27FC236}">
                <a16:creationId xmlns:a16="http://schemas.microsoft.com/office/drawing/2014/main" id="{31868031-C027-7378-D7EC-0E90D6F9D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7326" y="2142302"/>
            <a:ext cx="914400" cy="914400"/>
          </a:xfrm>
          <a:prstGeom prst="rect">
            <a:avLst/>
          </a:prstGeom>
        </p:spPr>
      </p:pic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6EB105EA-9596-CF4B-72F1-878152FA1EEC}"/>
              </a:ext>
            </a:extLst>
          </p:cNvPr>
          <p:cNvCxnSpPr>
            <a:cxnSpLocks/>
          </p:cNvCxnSpPr>
          <p:nvPr/>
        </p:nvCxnSpPr>
        <p:spPr>
          <a:xfrm>
            <a:off x="3268061" y="2253516"/>
            <a:ext cx="5695426" cy="506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68575A06-CC22-0361-51F9-CD5D7EB9C703}"/>
              </a:ext>
            </a:extLst>
          </p:cNvPr>
          <p:cNvCxnSpPr>
            <a:cxnSpLocks/>
          </p:cNvCxnSpPr>
          <p:nvPr/>
        </p:nvCxnSpPr>
        <p:spPr>
          <a:xfrm flipV="1">
            <a:off x="3268061" y="2911701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95BEDAB-2FC9-0270-8B56-99813354C2D8}"/>
              </a:ext>
            </a:extLst>
          </p:cNvPr>
          <p:cNvSpPr txBox="1"/>
          <p:nvPr/>
        </p:nvSpPr>
        <p:spPr>
          <a:xfrm>
            <a:off x="4789934" y="247931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61" name="Elemento grafico 60" descr="Automobile con riempimento a tinta unita">
            <a:extLst>
              <a:ext uri="{FF2B5EF4-FFF2-40B4-BE49-F238E27FC236}">
                <a16:creationId xmlns:a16="http://schemas.microsoft.com/office/drawing/2014/main" id="{329ABB17-B287-6A83-6D3E-AE5B43660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6949" y="2142302"/>
            <a:ext cx="914400" cy="914400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7DEA2D5-D873-89AB-C40B-9CC48B6BEB9A}"/>
              </a:ext>
            </a:extLst>
          </p:cNvPr>
          <p:cNvSpPr txBox="1"/>
          <p:nvPr/>
        </p:nvSpPr>
        <p:spPr>
          <a:xfrm>
            <a:off x="8229557" y="247931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9" name="Parentesi graffa aperta 28">
            <a:extLst>
              <a:ext uri="{FF2B5EF4-FFF2-40B4-BE49-F238E27FC236}">
                <a16:creationId xmlns:a16="http://schemas.microsoft.com/office/drawing/2014/main" id="{7B18C0F7-6418-F8D7-4A45-586A4B62BF8B}"/>
              </a:ext>
            </a:extLst>
          </p:cNvPr>
          <p:cNvSpPr/>
          <p:nvPr/>
        </p:nvSpPr>
        <p:spPr>
          <a:xfrm rot="16200000">
            <a:off x="7124985" y="2003177"/>
            <a:ext cx="281730" cy="3395277"/>
          </a:xfrm>
          <a:prstGeom prst="leftBrace">
            <a:avLst>
              <a:gd name="adj1" fmla="val 8333"/>
              <a:gd name="adj2" fmla="val 4995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Parentesi graffa aperta 29">
            <a:extLst>
              <a:ext uri="{FF2B5EF4-FFF2-40B4-BE49-F238E27FC236}">
                <a16:creationId xmlns:a16="http://schemas.microsoft.com/office/drawing/2014/main" id="{FC38A177-4FC3-33BF-DE2A-A026CB48656F}"/>
              </a:ext>
            </a:extLst>
          </p:cNvPr>
          <p:cNvSpPr/>
          <p:nvPr/>
        </p:nvSpPr>
        <p:spPr>
          <a:xfrm rot="5400000">
            <a:off x="6557812" y="993640"/>
            <a:ext cx="270853" cy="2250057"/>
          </a:xfrm>
          <a:prstGeom prst="leftBrace">
            <a:avLst>
              <a:gd name="adj1" fmla="val 8333"/>
              <a:gd name="adj2" fmla="val 4995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77D9DCBB-5CD5-BE7E-58A8-01BD409146BF}"/>
              </a:ext>
            </a:extLst>
          </p:cNvPr>
          <p:cNvCxnSpPr/>
          <p:nvPr/>
        </p:nvCxnSpPr>
        <p:spPr>
          <a:xfrm>
            <a:off x="4962617" y="3222599"/>
            <a:ext cx="0" cy="6190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BB309CA-B97C-46D2-FF3E-79B8EC393185}"/>
              </a:ext>
            </a:extLst>
          </p:cNvPr>
          <p:cNvSpPr txBox="1"/>
          <p:nvPr/>
        </p:nvSpPr>
        <p:spPr>
          <a:xfrm>
            <a:off x="3844031" y="3841681"/>
            <a:ext cx="2334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err="1">
                <a:solidFill>
                  <a:srgbClr val="416DAC"/>
                </a:solidFill>
              </a:rPr>
              <a:t>This</a:t>
            </a:r>
            <a:r>
              <a:rPr lang="it-IT" sz="1600" b="1">
                <a:solidFill>
                  <a:srgbClr val="416DAC"/>
                </a:solidFill>
              </a:rPr>
              <a:t> </a:t>
            </a:r>
            <a:r>
              <a:rPr lang="it-IT" sz="1600" b="1" err="1">
                <a:solidFill>
                  <a:srgbClr val="416DAC"/>
                </a:solidFill>
              </a:rPr>
              <a:t>cell</a:t>
            </a:r>
            <a:r>
              <a:rPr lang="it-IT" sz="1600" b="1">
                <a:solidFill>
                  <a:srgbClr val="416DAC"/>
                </a:solidFill>
              </a:rPr>
              <a:t> must be free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841DEB6-192A-BD13-DD95-65B9CF32ADE5}"/>
              </a:ext>
            </a:extLst>
          </p:cNvPr>
          <p:cNvSpPr txBox="1"/>
          <p:nvPr/>
        </p:nvSpPr>
        <p:spPr>
          <a:xfrm>
            <a:off x="6546756" y="1699832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B27568A-4ED0-2CE7-C105-D75EF91A36F5}"/>
              </a:ext>
            </a:extLst>
          </p:cNvPr>
          <p:cNvSpPr txBox="1"/>
          <p:nvPr/>
        </p:nvSpPr>
        <p:spPr>
          <a:xfrm>
            <a:off x="7099175" y="3861366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4A91A9A5-BD74-F9CE-3085-DEE01289DF82}"/>
              </a:ext>
            </a:extLst>
          </p:cNvPr>
          <p:cNvSpPr/>
          <p:nvPr/>
        </p:nvSpPr>
        <p:spPr>
          <a:xfrm>
            <a:off x="148958" y="57987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593B8F0-7660-6892-9C05-F03F9A05F34C}"/>
              </a:ext>
            </a:extLst>
          </p:cNvPr>
          <p:cNvSpPr/>
          <p:nvPr/>
        </p:nvSpPr>
        <p:spPr>
          <a:xfrm>
            <a:off x="3553944" y="58076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4B090774-C7E0-3D71-7C8A-0972A403498C}"/>
              </a:ext>
            </a:extLst>
          </p:cNvPr>
          <p:cNvSpPr/>
          <p:nvPr/>
        </p:nvSpPr>
        <p:spPr>
          <a:xfrm>
            <a:off x="4699164" y="58076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F61260E2-EED1-82F9-8B7D-2360560C8D5B}"/>
              </a:ext>
            </a:extLst>
          </p:cNvPr>
          <p:cNvSpPr/>
          <p:nvPr/>
        </p:nvSpPr>
        <p:spPr>
          <a:xfrm>
            <a:off x="2404287" y="580835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FB90E798-C2F1-2BB5-091D-FB1196F59783}"/>
              </a:ext>
            </a:extLst>
          </p:cNvPr>
          <p:cNvSpPr/>
          <p:nvPr/>
        </p:nvSpPr>
        <p:spPr>
          <a:xfrm>
            <a:off x="1282474" y="57987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1D9DE1D7-CB9A-8C2F-8BBF-F79EADCC22FC}"/>
              </a:ext>
            </a:extLst>
          </p:cNvPr>
          <p:cNvCxnSpPr>
            <a:cxnSpLocks/>
          </p:cNvCxnSpPr>
          <p:nvPr/>
        </p:nvCxnSpPr>
        <p:spPr>
          <a:xfrm>
            <a:off x="148958" y="5792598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E0CD171F-2B94-3D45-916D-D1DEC0056E44}"/>
              </a:ext>
            </a:extLst>
          </p:cNvPr>
          <p:cNvCxnSpPr>
            <a:cxnSpLocks/>
          </p:cNvCxnSpPr>
          <p:nvPr/>
        </p:nvCxnSpPr>
        <p:spPr>
          <a:xfrm flipV="1">
            <a:off x="148958" y="6431276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7DFE3FE9-E53A-2CDB-AB20-C66F71515584}"/>
              </a:ext>
            </a:extLst>
          </p:cNvPr>
          <p:cNvSpPr/>
          <p:nvPr/>
        </p:nvSpPr>
        <p:spPr>
          <a:xfrm>
            <a:off x="148958" y="516996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22566F4-41B4-7D12-573E-F6A8EA9D1C97}"/>
              </a:ext>
            </a:extLst>
          </p:cNvPr>
          <p:cNvSpPr/>
          <p:nvPr/>
        </p:nvSpPr>
        <p:spPr>
          <a:xfrm>
            <a:off x="3553944" y="517884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0F904A6C-2C0B-3F03-A8E6-52693CEAC2F8}"/>
              </a:ext>
            </a:extLst>
          </p:cNvPr>
          <p:cNvSpPr/>
          <p:nvPr/>
        </p:nvSpPr>
        <p:spPr>
          <a:xfrm>
            <a:off x="4699164" y="517884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3798531A-EE74-918A-1D11-63CED65B6C9D}"/>
              </a:ext>
            </a:extLst>
          </p:cNvPr>
          <p:cNvSpPr/>
          <p:nvPr/>
        </p:nvSpPr>
        <p:spPr>
          <a:xfrm>
            <a:off x="2404287" y="517957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253196A1-6DEF-42AF-3E84-7AD123D88FE6}"/>
              </a:ext>
            </a:extLst>
          </p:cNvPr>
          <p:cNvSpPr/>
          <p:nvPr/>
        </p:nvSpPr>
        <p:spPr>
          <a:xfrm>
            <a:off x="1282474" y="516996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5" name="Elemento grafico 64" descr="Automobile con riempimento a tinta unita">
            <a:extLst>
              <a:ext uri="{FF2B5EF4-FFF2-40B4-BE49-F238E27FC236}">
                <a16:creationId xmlns:a16="http://schemas.microsoft.com/office/drawing/2014/main" id="{BCCC1E20-FB59-B572-E718-003E04FDD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6300" y="5040190"/>
            <a:ext cx="914400" cy="914400"/>
          </a:xfrm>
          <a:prstGeom prst="rect">
            <a:avLst/>
          </a:prstGeom>
        </p:spPr>
      </p:pic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AA17F5F0-9C6C-D1C1-FA6E-0C9C0F9EAD5B}"/>
              </a:ext>
            </a:extLst>
          </p:cNvPr>
          <p:cNvCxnSpPr>
            <a:cxnSpLocks/>
          </p:cNvCxnSpPr>
          <p:nvPr/>
        </p:nvCxnSpPr>
        <p:spPr>
          <a:xfrm>
            <a:off x="148958" y="5163816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9E9C93BF-28C1-53D1-6390-2D2623C6AB79}"/>
              </a:ext>
            </a:extLst>
          </p:cNvPr>
          <p:cNvCxnSpPr>
            <a:cxnSpLocks/>
          </p:cNvCxnSpPr>
          <p:nvPr/>
        </p:nvCxnSpPr>
        <p:spPr>
          <a:xfrm flipV="1">
            <a:off x="148958" y="5802494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646CC7BE-82DA-320F-BE97-AEB798B5EAF5}"/>
              </a:ext>
            </a:extLst>
          </p:cNvPr>
          <p:cNvSpPr txBox="1"/>
          <p:nvPr/>
        </p:nvSpPr>
        <p:spPr>
          <a:xfrm>
            <a:off x="3968908" y="5377202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80" name="Elemento grafico 79" descr="Automobile con riempimento a tinta unita">
            <a:extLst>
              <a:ext uri="{FF2B5EF4-FFF2-40B4-BE49-F238E27FC236}">
                <a16:creationId xmlns:a16="http://schemas.microsoft.com/office/drawing/2014/main" id="{C0EAD28A-FA8B-35DE-B672-D8B5C91DB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846" y="5033095"/>
            <a:ext cx="914400" cy="914400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B2C92C76-C0E9-808B-732A-09F93C3EFDFC}"/>
              </a:ext>
            </a:extLst>
          </p:cNvPr>
          <p:cNvSpPr txBox="1"/>
          <p:nvPr/>
        </p:nvSpPr>
        <p:spPr>
          <a:xfrm>
            <a:off x="5110454" y="537010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9F62FECC-9D4E-5891-AB66-649714A737B9}"/>
              </a:ext>
            </a:extLst>
          </p:cNvPr>
          <p:cNvSpPr/>
          <p:nvPr/>
        </p:nvSpPr>
        <p:spPr>
          <a:xfrm>
            <a:off x="6344960" y="58048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78C02010-6385-9A02-1709-591769B0D7F9}"/>
              </a:ext>
            </a:extLst>
          </p:cNvPr>
          <p:cNvSpPr/>
          <p:nvPr/>
        </p:nvSpPr>
        <p:spPr>
          <a:xfrm>
            <a:off x="9749946" y="581377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977E9171-704D-DB0D-159C-374B6BBA5A43}"/>
              </a:ext>
            </a:extLst>
          </p:cNvPr>
          <p:cNvSpPr/>
          <p:nvPr/>
        </p:nvSpPr>
        <p:spPr>
          <a:xfrm>
            <a:off x="10895166" y="581377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1F9AD2DC-9D4A-6A28-7F6F-559DA9F10326}"/>
              </a:ext>
            </a:extLst>
          </p:cNvPr>
          <p:cNvSpPr/>
          <p:nvPr/>
        </p:nvSpPr>
        <p:spPr>
          <a:xfrm>
            <a:off x="8600289" y="581450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44E60888-1131-3F20-59AF-5FE9715F355B}"/>
              </a:ext>
            </a:extLst>
          </p:cNvPr>
          <p:cNvSpPr/>
          <p:nvPr/>
        </p:nvSpPr>
        <p:spPr>
          <a:xfrm>
            <a:off x="7478476" y="58048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363D79B5-9C4D-DA21-9888-198A181786B8}"/>
              </a:ext>
            </a:extLst>
          </p:cNvPr>
          <p:cNvCxnSpPr>
            <a:cxnSpLocks/>
          </p:cNvCxnSpPr>
          <p:nvPr/>
        </p:nvCxnSpPr>
        <p:spPr>
          <a:xfrm>
            <a:off x="6344960" y="5798748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18DCA0C2-58C9-956E-DCF7-D604F00AA5B8}"/>
              </a:ext>
            </a:extLst>
          </p:cNvPr>
          <p:cNvCxnSpPr>
            <a:cxnSpLocks/>
          </p:cNvCxnSpPr>
          <p:nvPr/>
        </p:nvCxnSpPr>
        <p:spPr>
          <a:xfrm flipV="1">
            <a:off x="6344960" y="6437426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ttangolo 93">
            <a:extLst>
              <a:ext uri="{FF2B5EF4-FFF2-40B4-BE49-F238E27FC236}">
                <a16:creationId xmlns:a16="http://schemas.microsoft.com/office/drawing/2014/main" id="{CA4E0207-85DE-FD7D-E0ED-8D3E567271D8}"/>
              </a:ext>
            </a:extLst>
          </p:cNvPr>
          <p:cNvSpPr/>
          <p:nvPr/>
        </p:nvSpPr>
        <p:spPr>
          <a:xfrm>
            <a:off x="6344960" y="51761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E8738AE8-B0C3-B897-3F52-921E3A4BBC53}"/>
              </a:ext>
            </a:extLst>
          </p:cNvPr>
          <p:cNvSpPr/>
          <p:nvPr/>
        </p:nvSpPr>
        <p:spPr>
          <a:xfrm>
            <a:off x="9749946" y="518499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BD2FB57C-9C92-D452-FFE0-0A0EC56DFCD9}"/>
              </a:ext>
            </a:extLst>
          </p:cNvPr>
          <p:cNvSpPr/>
          <p:nvPr/>
        </p:nvSpPr>
        <p:spPr>
          <a:xfrm>
            <a:off x="10895166" y="518499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F8B720E7-D264-4A32-7AC0-438C938E3635}"/>
              </a:ext>
            </a:extLst>
          </p:cNvPr>
          <p:cNvSpPr/>
          <p:nvPr/>
        </p:nvSpPr>
        <p:spPr>
          <a:xfrm>
            <a:off x="8600289" y="518572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9B96A634-4B5E-580D-9227-13124C8DEE28}"/>
              </a:ext>
            </a:extLst>
          </p:cNvPr>
          <p:cNvSpPr/>
          <p:nvPr/>
        </p:nvSpPr>
        <p:spPr>
          <a:xfrm>
            <a:off x="7478476" y="51761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A850606E-3C87-8679-278D-B42B8FEF4D43}"/>
              </a:ext>
            </a:extLst>
          </p:cNvPr>
          <p:cNvCxnSpPr>
            <a:cxnSpLocks/>
          </p:cNvCxnSpPr>
          <p:nvPr/>
        </p:nvCxnSpPr>
        <p:spPr>
          <a:xfrm>
            <a:off x="6344960" y="5169966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C58BD0DC-2069-C25F-2F88-789988102895}"/>
              </a:ext>
            </a:extLst>
          </p:cNvPr>
          <p:cNvCxnSpPr>
            <a:cxnSpLocks/>
          </p:cNvCxnSpPr>
          <p:nvPr/>
        </p:nvCxnSpPr>
        <p:spPr>
          <a:xfrm flipV="1">
            <a:off x="6344960" y="5808644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" name="Elemento grafico 102" descr="Automobile con riempimento a tinta unita">
            <a:extLst>
              <a:ext uri="{FF2B5EF4-FFF2-40B4-BE49-F238E27FC236}">
                <a16:creationId xmlns:a16="http://schemas.microsoft.com/office/drawing/2014/main" id="{711A2426-C2C4-74F8-D4DB-5191ADCF4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3848" y="5039245"/>
            <a:ext cx="914400" cy="914400"/>
          </a:xfrm>
          <a:prstGeom prst="rect">
            <a:avLst/>
          </a:prstGeom>
        </p:spPr>
      </p:pic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753817A1-66F7-EB9D-0EC2-FC09E3E3FE96}"/>
              </a:ext>
            </a:extLst>
          </p:cNvPr>
          <p:cNvSpPr txBox="1"/>
          <p:nvPr/>
        </p:nvSpPr>
        <p:spPr>
          <a:xfrm>
            <a:off x="11306456" y="537625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105" name="Elemento grafico 104" descr="Automobile con riempimento a tinta unita">
            <a:extLst>
              <a:ext uri="{FF2B5EF4-FFF2-40B4-BE49-F238E27FC236}">
                <a16:creationId xmlns:a16="http://schemas.microsoft.com/office/drawing/2014/main" id="{FB9D619C-527E-D338-B758-F245FB5E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5323" y="5645351"/>
            <a:ext cx="914400" cy="914400"/>
          </a:xfrm>
          <a:prstGeom prst="rect">
            <a:avLst/>
          </a:prstGeom>
        </p:spPr>
      </p:pic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283086C-CBD4-0C99-DDD7-08E34F2655B4}"/>
              </a:ext>
            </a:extLst>
          </p:cNvPr>
          <p:cNvSpPr txBox="1"/>
          <p:nvPr/>
        </p:nvSpPr>
        <p:spPr>
          <a:xfrm>
            <a:off x="1697931" y="5982363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107" name="Elemento grafico 106" descr="Automobile con riempimento a tinta unita">
            <a:extLst>
              <a:ext uri="{FF2B5EF4-FFF2-40B4-BE49-F238E27FC236}">
                <a16:creationId xmlns:a16="http://schemas.microsoft.com/office/drawing/2014/main" id="{D315AEB2-9934-EDBD-741A-4AAEF16D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6725" y="5040625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C9F1405A-B171-F6C7-C6A2-A5D487D24316}"/>
              </a:ext>
            </a:extLst>
          </p:cNvPr>
          <p:cNvSpPr txBox="1"/>
          <p:nvPr/>
        </p:nvSpPr>
        <p:spPr>
          <a:xfrm>
            <a:off x="10139333" y="537763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109" name="Elemento grafico 108" descr="Automobile con riempimento a tinta unita">
            <a:extLst>
              <a:ext uri="{FF2B5EF4-FFF2-40B4-BE49-F238E27FC236}">
                <a16:creationId xmlns:a16="http://schemas.microsoft.com/office/drawing/2014/main" id="{DB2B528F-4300-EAA6-FC13-612368A42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0402" y="5652646"/>
            <a:ext cx="914400" cy="914400"/>
          </a:xfrm>
          <a:prstGeom prst="rect">
            <a:avLst/>
          </a:prstGeom>
        </p:spPr>
      </p:pic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1EBA0B8A-649B-F1A8-34D0-89FFB5EBF339}"/>
              </a:ext>
            </a:extLst>
          </p:cNvPr>
          <p:cNvSpPr txBox="1"/>
          <p:nvPr/>
        </p:nvSpPr>
        <p:spPr>
          <a:xfrm>
            <a:off x="6763010" y="598965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E9EE61DA-B870-94F0-5ACC-58A0C1CC3598}"/>
              </a:ext>
            </a:extLst>
          </p:cNvPr>
          <p:cNvCxnSpPr>
            <a:cxnSpLocks/>
          </p:cNvCxnSpPr>
          <p:nvPr/>
        </p:nvCxnSpPr>
        <p:spPr>
          <a:xfrm>
            <a:off x="4129596" y="5708661"/>
            <a:ext cx="0" cy="5229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8A83C2CB-CD91-A3D6-D10E-FFE7FCB2BA9A}"/>
              </a:ext>
            </a:extLst>
          </p:cNvPr>
          <p:cNvCxnSpPr>
            <a:cxnSpLocks/>
          </p:cNvCxnSpPr>
          <p:nvPr/>
        </p:nvCxnSpPr>
        <p:spPr>
          <a:xfrm>
            <a:off x="10309933" y="5742882"/>
            <a:ext cx="0" cy="5229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Elemento grafico 10" descr="Badge Tick1 con riempimento a tinta unita">
            <a:extLst>
              <a:ext uri="{FF2B5EF4-FFF2-40B4-BE49-F238E27FC236}">
                <a16:creationId xmlns:a16="http://schemas.microsoft.com/office/drawing/2014/main" id="{494B0296-5FBF-F6D5-56B2-6C07178F5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7091" y="5824584"/>
            <a:ext cx="504000" cy="504000"/>
          </a:xfrm>
          <a:prstGeom prst="rect">
            <a:avLst/>
          </a:prstGeom>
        </p:spPr>
      </p:pic>
      <p:pic>
        <p:nvPicPr>
          <p:cNvPr id="13" name="Elemento grafico 12" descr="Badge Croce con riempimento a tinta unita">
            <a:extLst>
              <a:ext uri="{FF2B5EF4-FFF2-40B4-BE49-F238E27FC236}">
                <a16:creationId xmlns:a16="http://schemas.microsoft.com/office/drawing/2014/main" id="{4C2E3334-41BF-2177-17B7-2478AA0C12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1216" y="5833311"/>
            <a:ext cx="504000" cy="504000"/>
          </a:xfrm>
          <a:prstGeom prst="rect">
            <a:avLst/>
          </a:prstGeom>
        </p:spPr>
      </p:pic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8779531A-2AFF-CEA7-6D84-6EF8A2E0AFA5}"/>
              </a:ext>
            </a:extLst>
          </p:cNvPr>
          <p:cNvCxnSpPr>
            <a:cxnSpLocks/>
          </p:cNvCxnSpPr>
          <p:nvPr/>
        </p:nvCxnSpPr>
        <p:spPr>
          <a:xfrm>
            <a:off x="1207363" y="4292427"/>
            <a:ext cx="10236836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5863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Lerne ein Auto zu fahren by Slidesgo">
  <a:themeElements>
    <a:clrScheme name="Simple Light">
      <a:dk1>
        <a:srgbClr val="000000"/>
      </a:dk1>
      <a:lt1>
        <a:srgbClr val="8CB0E4"/>
      </a:lt1>
      <a:dk2>
        <a:srgbClr val="FFFFFF"/>
      </a:dk2>
      <a:lt2>
        <a:srgbClr val="416DAC"/>
      </a:lt2>
      <a:accent1>
        <a:srgbClr val="C3DC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1A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F092A842E8914F8F24470B5A289B65" ma:contentTypeVersion="9" ma:contentTypeDescription="Create a new document." ma:contentTypeScope="" ma:versionID="b93748b99667ed15a8756fa7433f315c">
  <xsd:schema xmlns:xsd="http://www.w3.org/2001/XMLSchema" xmlns:xs="http://www.w3.org/2001/XMLSchema" xmlns:p="http://schemas.microsoft.com/office/2006/metadata/properties" xmlns:ns3="c78841f9-6a3f-4d14-a892-e834b4e41466" xmlns:ns4="7ba26456-a9fe-449a-a67b-65ac13cae550" targetNamespace="http://schemas.microsoft.com/office/2006/metadata/properties" ma:root="true" ma:fieldsID="4d065eeb0baef5e0a87cd3752447dcd0" ns3:_="" ns4:_="">
    <xsd:import namespace="c78841f9-6a3f-4d14-a892-e834b4e41466"/>
    <xsd:import namespace="7ba26456-a9fe-449a-a67b-65ac13cae5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8841f9-6a3f-4d14-a892-e834b4e41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26456-a9fe-449a-a67b-65ac13cae55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B460C4-B961-4F08-B8CA-0AC8CB7A5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0877C8-A89C-4C3C-AD20-E7F3179649FA}">
  <ds:schemaRefs>
    <ds:schemaRef ds:uri="7ba26456-a9fe-449a-a67b-65ac13cae550"/>
    <ds:schemaRef ds:uri="c78841f9-6a3f-4d14-a892-e834b4e414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90A32D2-AD66-41E0-A78B-773AB261FAF6}">
  <ds:schemaRefs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c78841f9-6a3f-4d14-a892-e834b4e41466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ba26456-a9fe-449a-a67b-65ac13cae55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Lerne ein Auto zu fahren by Slidesgo</Template>
  <TotalTime>2</TotalTime>
  <Words>3079</Words>
  <Application>Microsoft Office PowerPoint</Application>
  <PresentationFormat>Widescreen</PresentationFormat>
  <Paragraphs>288</Paragraphs>
  <Slides>40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40</vt:i4>
      </vt:variant>
    </vt:vector>
  </HeadingPairs>
  <TitlesOfParts>
    <vt:vector size="56" baseType="lpstr">
      <vt:lpstr>Arial</vt:lpstr>
      <vt:lpstr>Calibri</vt:lpstr>
      <vt:lpstr>Cambria Math</vt:lpstr>
      <vt:lpstr>Fira Sans Extra Condensed</vt:lpstr>
      <vt:lpstr>Fira Sans Extra Condensed Medium</vt:lpstr>
      <vt:lpstr>JetBrains Mono</vt:lpstr>
      <vt:lpstr>Montserrat</vt:lpstr>
      <vt:lpstr>Nunito</vt:lpstr>
      <vt:lpstr>Open Sans</vt:lpstr>
      <vt:lpstr>Proxima Nova</vt:lpstr>
      <vt:lpstr>Proxima Nova Semibold</vt:lpstr>
      <vt:lpstr>PT Sans</vt:lpstr>
      <vt:lpstr>Roboto</vt:lpstr>
      <vt:lpstr>Roboto Condensed Light</vt:lpstr>
      <vt:lpstr>Lerne ein Auto zu fahren by Slidesgo</vt:lpstr>
      <vt:lpstr>Slidesgo Final Pages</vt:lpstr>
      <vt:lpstr>Highway traffic flow with parallel cellular automata</vt:lpstr>
      <vt:lpstr>Presentation Roadmap</vt:lpstr>
      <vt:lpstr>Traffic Automata</vt:lpstr>
      <vt:lpstr>Cellular Automata, a quick introduction</vt:lpstr>
      <vt:lpstr>Cellular automata in highway traffic</vt:lpstr>
      <vt:lpstr>One lane traffic model</vt:lpstr>
      <vt:lpstr>Move the cars</vt:lpstr>
      <vt:lpstr>Two (or more) lane traffic model</vt:lpstr>
      <vt:lpstr>Rules for changing lane</vt:lpstr>
      <vt:lpstr>Issue: the ping pong movement</vt:lpstr>
      <vt:lpstr>Solution: randomness</vt:lpstr>
      <vt:lpstr>Summary of traffic automata</vt:lpstr>
      <vt:lpstr>Implementation</vt:lpstr>
      <vt:lpstr>Class diagramm</vt:lpstr>
      <vt:lpstr>Rules</vt:lpstr>
      <vt:lpstr>Rules: code snippets</vt:lpstr>
      <vt:lpstr>Roads</vt:lpstr>
      <vt:lpstr>Roads: code snippets</vt:lpstr>
      <vt:lpstr>Roads: code snippets</vt:lpstr>
      <vt:lpstr>Metrics</vt:lpstr>
      <vt:lpstr>Metrics: code snippets</vt:lpstr>
      <vt:lpstr>Vehicles</vt:lpstr>
      <vt:lpstr>Vehicles: code snippets</vt:lpstr>
      <vt:lpstr>Multithreading</vt:lpstr>
      <vt:lpstr>Managing the concurrency: problems</vt:lpstr>
      <vt:lpstr>Managing the concurrency: solutions</vt:lpstr>
      <vt:lpstr>Managing the concurrency: solutions</vt:lpstr>
      <vt:lpstr>Putting all together: Scenario </vt:lpstr>
      <vt:lpstr>Results</vt:lpstr>
      <vt:lpstr>Metrics</vt:lpstr>
      <vt:lpstr>Lane changes</vt:lpstr>
      <vt:lpstr>Case study: traffic bottleneck</vt:lpstr>
      <vt:lpstr>Traffic bottleneck: setup</vt:lpstr>
      <vt:lpstr>Traffic bottleneck: density</vt:lpstr>
      <vt:lpstr>Traffic bottleneck: average speed </vt:lpstr>
      <vt:lpstr>Traffic bottleneck: flow</vt:lpstr>
      <vt:lpstr>Demo</vt:lpstr>
      <vt:lpstr>Three scenarios</vt:lpstr>
      <vt:lpstr>References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Ristori</dc:creator>
  <cp:lastModifiedBy>Alessandro Ristori</cp:lastModifiedBy>
  <cp:revision>2</cp:revision>
  <dcterms:created xsi:type="dcterms:W3CDTF">2022-05-21T14:10:12Z</dcterms:created>
  <dcterms:modified xsi:type="dcterms:W3CDTF">2022-05-25T20:17:35Z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0x010100D6F092A842E8914F8F24470B5A289B65</vt:lpwstr>
  </property>
</Properties>
</file>