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61" r:id="rId3"/>
    <p:sldId id="296" r:id="rId4"/>
    <p:sldId id="283" r:id="rId5"/>
    <p:sldId id="297" r:id="rId6"/>
    <p:sldId id="299" r:id="rId7"/>
    <p:sldId id="268" r:id="rId8"/>
    <p:sldId id="300" r:id="rId9"/>
    <p:sldId id="259" r:id="rId10"/>
    <p:sldId id="270" r:id="rId11"/>
    <p:sldId id="301" r:id="rId12"/>
    <p:sldId id="273" r:id="rId13"/>
    <p:sldId id="302" r:id="rId14"/>
    <p:sldId id="303" r:id="rId15"/>
    <p:sldId id="304" r:id="rId16"/>
    <p:sldId id="305" r:id="rId17"/>
    <p:sldId id="306" r:id="rId18"/>
    <p:sldId id="307" r:id="rId19"/>
    <p:sldId id="308" r:id="rId20"/>
    <p:sldId id="309" r:id="rId21"/>
    <p:sldId id="310" r:id="rId22"/>
    <p:sldId id="311" r:id="rId23"/>
    <p:sldId id="312" r:id="rId24"/>
    <p:sldId id="264" r:id="rId25"/>
    <p:sldId id="278" r:id="rId26"/>
    <p:sldId id="279" r:id="rId27"/>
  </p:sldIdLst>
  <p:sldSz cx="9144000" cy="5143500" type="screen16x9"/>
  <p:notesSz cx="6858000" cy="9144000"/>
  <p:embeddedFontLst>
    <p:embeddedFont>
      <p:font typeface="Abel" panose="020B0604020202020204" charset="0"/>
      <p:regular r:id="rId29"/>
    </p:embeddedFon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Liberation Serif" panose="02020603050405020304" pitchFamily="18" charset="0"/>
      <p:regular r:id="rId35"/>
      <p:bold r:id="rId36"/>
      <p:italic r:id="rId37"/>
      <p:boldItalic r:id="rId38"/>
    </p:embeddedFont>
    <p:embeddedFont>
      <p:font typeface="Lucida Sans Unicode" panose="020B0602030504020204" pitchFamily="34" charset="0"/>
      <p:regular r:id="rId39"/>
    </p:embeddedFont>
    <p:embeddedFont>
      <p:font typeface="Megrim"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5879B8-69FA-45E9-8B50-13E111EEC92F}">
  <a:tblStyle styleId="{EE5879B8-69FA-45E9-8B50-13E111EEC9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1DCF972-F3DB-49DA-96C2-27350D1A7E4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4660"/>
  </p:normalViewPr>
  <p:slideViewPr>
    <p:cSldViewPr snapToGrid="0">
      <p:cViewPr varScale="1">
        <p:scale>
          <a:sx n="138" d="100"/>
          <a:sy n="138" d="100"/>
        </p:scale>
        <p:origin x="822"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1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83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28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7441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449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049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7924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946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2171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563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8721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4685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23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c67b8b0b9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c67b8b0b9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84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16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46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0"/>
        <p:cNvGrpSpPr/>
        <p:nvPr/>
      </p:nvGrpSpPr>
      <p:grpSpPr>
        <a:xfrm>
          <a:off x="0" y="0"/>
          <a:ext cx="0" cy="0"/>
          <a:chOff x="0" y="0"/>
          <a:chExt cx="0" cy="0"/>
        </a:xfrm>
      </p:grpSpPr>
      <p:sp>
        <p:nvSpPr>
          <p:cNvPr id="371" name="Google Shape;371;p3"/>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931907" flipH="1">
              <a:off x="2906465" y="2790999"/>
              <a:ext cx="1941119" cy="3996422"/>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1"/>
        <p:cNvGrpSpPr/>
        <p:nvPr/>
      </p:nvGrpSpPr>
      <p:grpSpPr>
        <a:xfrm>
          <a:off x="0" y="0"/>
          <a:ext cx="0" cy="0"/>
          <a:chOff x="0" y="0"/>
          <a:chExt cx="0" cy="0"/>
        </a:xfrm>
      </p:grpSpPr>
      <p:sp>
        <p:nvSpPr>
          <p:cNvPr id="502" name="Google Shape;502;p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3" name="Google Shape;503;p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04" name="Google Shape;50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90"/>
        <p:cNvGrpSpPr/>
        <p:nvPr/>
      </p:nvGrpSpPr>
      <p:grpSpPr>
        <a:xfrm>
          <a:off x="0" y="0"/>
          <a:ext cx="0" cy="0"/>
          <a:chOff x="0" y="0"/>
          <a:chExt cx="0" cy="0"/>
        </a:xfrm>
      </p:grpSpPr>
      <p:sp>
        <p:nvSpPr>
          <p:cNvPr id="591" name="Google Shape;591;p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92" name="Google Shape;592;p7"/>
          <p:cNvSpPr txBox="1">
            <a:spLocks noGrp="1"/>
          </p:cNvSpPr>
          <p:nvPr>
            <p:ph type="body" idx="1"/>
          </p:nvPr>
        </p:nvSpPr>
        <p:spPr>
          <a:xfrm>
            <a:off x="1315475"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3" name="Google Shape;593;p7"/>
          <p:cNvSpPr txBox="1">
            <a:spLocks noGrp="1"/>
          </p:cNvSpPr>
          <p:nvPr>
            <p:ph type="body" idx="2"/>
          </p:nvPr>
        </p:nvSpPr>
        <p:spPr>
          <a:xfrm>
            <a:off x="3500604"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4" name="Google Shape;594;p7"/>
          <p:cNvSpPr txBox="1">
            <a:spLocks noGrp="1"/>
          </p:cNvSpPr>
          <p:nvPr>
            <p:ph type="body" idx="3"/>
          </p:nvPr>
        </p:nvSpPr>
        <p:spPr>
          <a:xfrm>
            <a:off x="5685733"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5" name="Google Shape;59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6"/>
        <p:cNvGrpSpPr/>
        <p:nvPr/>
      </p:nvGrpSpPr>
      <p:grpSpPr>
        <a:xfrm>
          <a:off x="0" y="0"/>
          <a:ext cx="0" cy="0"/>
          <a:chOff x="0" y="0"/>
          <a:chExt cx="0" cy="0"/>
        </a:xfrm>
      </p:grpSpPr>
      <p:sp>
        <p:nvSpPr>
          <p:cNvPr id="637" name="Google Shape;637;p8"/>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38" name="Google Shape;638;p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39" name="Google Shape;639;p8"/>
          <p:cNvGrpSpPr/>
          <p:nvPr/>
        </p:nvGrpSpPr>
        <p:grpSpPr>
          <a:xfrm>
            <a:off x="8116071" y="3579918"/>
            <a:ext cx="571209" cy="571209"/>
            <a:chOff x="1911350" y="374650"/>
            <a:chExt cx="1739900" cy="1739900"/>
          </a:xfrm>
        </p:grpSpPr>
        <p:sp>
          <p:nvSpPr>
            <p:cNvPr id="640" name="Google Shape;640;p8"/>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1" name="Google Shape;641;p8"/>
            <p:cNvGrpSpPr/>
            <p:nvPr/>
          </p:nvGrpSpPr>
          <p:grpSpPr>
            <a:xfrm>
              <a:off x="1911350" y="534943"/>
              <a:ext cx="1733550" cy="1506282"/>
              <a:chOff x="1911350" y="534943"/>
              <a:chExt cx="1733550" cy="1506282"/>
            </a:xfrm>
          </p:grpSpPr>
          <p:sp>
            <p:nvSpPr>
              <p:cNvPr id="642" name="Google Shape;642;p8"/>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8"/>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8"/>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8"/>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8"/>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7" name="Google Shape;647;p8"/>
          <p:cNvGrpSpPr/>
          <p:nvPr/>
        </p:nvGrpSpPr>
        <p:grpSpPr>
          <a:xfrm>
            <a:off x="370412" y="812548"/>
            <a:ext cx="445084" cy="445770"/>
            <a:chOff x="7512049" y="977900"/>
            <a:chExt cx="4121150" cy="4127500"/>
          </a:xfrm>
        </p:grpSpPr>
        <p:sp>
          <p:nvSpPr>
            <p:cNvPr id="648" name="Google Shape;648;p8"/>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9" name="Google Shape;649;p8"/>
            <p:cNvGrpSpPr/>
            <p:nvPr/>
          </p:nvGrpSpPr>
          <p:grpSpPr>
            <a:xfrm>
              <a:off x="7782261" y="986828"/>
              <a:ext cx="3509633" cy="3805633"/>
              <a:chOff x="7782261" y="986828"/>
              <a:chExt cx="3509633" cy="3805633"/>
            </a:xfrm>
          </p:grpSpPr>
          <p:sp>
            <p:nvSpPr>
              <p:cNvPr id="650" name="Google Shape;650;p8"/>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8"/>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8"/>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8"/>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8"/>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8"/>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8"/>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8"/>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8"/>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8"/>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8"/>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8"/>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8"/>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8"/>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8"/>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8"/>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8"/>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8"/>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8"/>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8"/>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8"/>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8"/>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8"/>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8"/>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8"/>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8"/>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6" name="Google Shape;676;p8"/>
          <p:cNvGrpSpPr/>
          <p:nvPr/>
        </p:nvGrpSpPr>
        <p:grpSpPr>
          <a:xfrm rot="-907479">
            <a:off x="1345187" y="215396"/>
            <a:ext cx="506294" cy="294971"/>
            <a:chOff x="4376200" y="2476500"/>
            <a:chExt cx="2190750" cy="1276350"/>
          </a:xfrm>
        </p:grpSpPr>
        <p:sp>
          <p:nvSpPr>
            <p:cNvPr id="677" name="Google Shape;677;p8"/>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8"/>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3"/>
        <p:cNvGrpSpPr/>
        <p:nvPr/>
      </p:nvGrpSpPr>
      <p:grpSpPr>
        <a:xfrm>
          <a:off x="0" y="0"/>
          <a:ext cx="0" cy="0"/>
          <a:chOff x="0" y="0"/>
          <a:chExt cx="0" cy="0"/>
        </a:xfrm>
      </p:grpSpPr>
      <p:sp>
        <p:nvSpPr>
          <p:cNvPr id="684" name="Google Shape;684;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planets">
  <p:cSld name="BLANK_1">
    <p:spTree>
      <p:nvGrpSpPr>
        <p:cNvPr id="1" name="Shape 685"/>
        <p:cNvGrpSpPr/>
        <p:nvPr/>
      </p:nvGrpSpPr>
      <p:grpSpPr>
        <a:xfrm>
          <a:off x="0" y="0"/>
          <a:ext cx="0" cy="0"/>
          <a:chOff x="0" y="0"/>
          <a:chExt cx="0" cy="0"/>
        </a:xfrm>
      </p:grpSpPr>
      <p:sp>
        <p:nvSpPr>
          <p:cNvPr id="686" name="Google Shape;686;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87" name="Google Shape;687;p11"/>
          <p:cNvGrpSpPr/>
          <p:nvPr/>
        </p:nvGrpSpPr>
        <p:grpSpPr>
          <a:xfrm>
            <a:off x="581155" y="275916"/>
            <a:ext cx="1130761" cy="1130761"/>
            <a:chOff x="1911350" y="374650"/>
            <a:chExt cx="1739900" cy="1739900"/>
          </a:xfrm>
        </p:grpSpPr>
        <p:sp>
          <p:nvSpPr>
            <p:cNvPr id="688" name="Google Shape;688;p11"/>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9" name="Google Shape;689;p11"/>
            <p:cNvGrpSpPr/>
            <p:nvPr/>
          </p:nvGrpSpPr>
          <p:grpSpPr>
            <a:xfrm>
              <a:off x="1911350" y="534943"/>
              <a:ext cx="1733550" cy="1506282"/>
              <a:chOff x="1911350" y="534943"/>
              <a:chExt cx="1733550" cy="1506282"/>
            </a:xfrm>
          </p:grpSpPr>
          <p:sp>
            <p:nvSpPr>
              <p:cNvPr id="690" name="Google Shape;690;p11"/>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1"/>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95" name="Google Shape;695;p11"/>
          <p:cNvGrpSpPr/>
          <p:nvPr/>
        </p:nvGrpSpPr>
        <p:grpSpPr>
          <a:xfrm>
            <a:off x="6777442" y="3826987"/>
            <a:ext cx="1407373" cy="1409541"/>
            <a:chOff x="7512049" y="977900"/>
            <a:chExt cx="4121150" cy="4127500"/>
          </a:xfrm>
        </p:grpSpPr>
        <p:sp>
          <p:nvSpPr>
            <p:cNvPr id="696" name="Google Shape;696;p11"/>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7" name="Google Shape;697;p11"/>
            <p:cNvGrpSpPr/>
            <p:nvPr/>
          </p:nvGrpSpPr>
          <p:grpSpPr>
            <a:xfrm>
              <a:off x="7782261" y="986828"/>
              <a:ext cx="3509633" cy="3805633"/>
              <a:chOff x="7782261" y="986828"/>
              <a:chExt cx="3509633" cy="3805633"/>
            </a:xfrm>
          </p:grpSpPr>
          <p:sp>
            <p:nvSpPr>
              <p:cNvPr id="698" name="Google Shape;698;p11"/>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1"/>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1"/>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1"/>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1"/>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1"/>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1"/>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1"/>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1"/>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4" name="Google Shape;724;p11"/>
          <p:cNvGrpSpPr/>
          <p:nvPr/>
        </p:nvGrpSpPr>
        <p:grpSpPr>
          <a:xfrm rot="-1239922">
            <a:off x="1885099" y="871332"/>
            <a:ext cx="685328" cy="399278"/>
            <a:chOff x="4376200" y="2476500"/>
            <a:chExt cx="2190750" cy="1276350"/>
          </a:xfrm>
        </p:grpSpPr>
        <p:sp>
          <p:nvSpPr>
            <p:cNvPr id="725" name="Google Shape;725;p11"/>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1"/>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7" name="Google Shape;727;p11"/>
          <p:cNvGrpSpPr/>
          <p:nvPr/>
        </p:nvGrpSpPr>
        <p:grpSpPr>
          <a:xfrm>
            <a:off x="138858" y="3622742"/>
            <a:ext cx="1426711" cy="2433115"/>
            <a:chOff x="385907" y="2954040"/>
            <a:chExt cx="2496869" cy="4258164"/>
          </a:xfrm>
        </p:grpSpPr>
        <p:sp>
          <p:nvSpPr>
            <p:cNvPr id="728" name="Google Shape;728;p11"/>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1"/>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1"/>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1"/>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11"/>
            <p:cNvGrpSpPr/>
            <p:nvPr/>
          </p:nvGrpSpPr>
          <p:grpSpPr>
            <a:xfrm>
              <a:off x="2044935" y="3180156"/>
              <a:ext cx="777138" cy="952684"/>
              <a:chOff x="2044935" y="3180156"/>
              <a:chExt cx="777138" cy="952684"/>
            </a:xfrm>
          </p:grpSpPr>
          <p:sp>
            <p:nvSpPr>
              <p:cNvPr id="736" name="Google Shape;736;p11"/>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1"/>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1"/>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1"/>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8" name="Google Shape;748;p11"/>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1.xml"/><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9.xml"/><Relationship Id="rId5" Type="http://schemas.openxmlformats.org/officeDocument/2006/relationships/slide" Target="slide15.xml"/><Relationship Id="rId4" Type="http://schemas.openxmlformats.org/officeDocument/2006/relationships/slide" Target="slide8.xml"/><Relationship Id="rId9"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2"/>
          <p:cNvSpPr txBox="1">
            <a:spLocks noGrp="1"/>
          </p:cNvSpPr>
          <p:nvPr>
            <p:ph type="ctrTitle"/>
          </p:nvPr>
        </p:nvSpPr>
        <p:spPr>
          <a:xfrm>
            <a:off x="207433" y="1991850"/>
            <a:ext cx="8729133" cy="1159800"/>
          </a:xfrm>
          <a:prstGeom prst="rect">
            <a:avLst/>
          </a:prstGeom>
        </p:spPr>
        <p:txBody>
          <a:bodyPr spcFirstLastPara="1" wrap="square" lIns="0" tIns="0" rIns="0" bIns="0" anchor="ctr" anchorCtr="0">
            <a:noAutofit/>
          </a:bodyPr>
          <a:lstStyle/>
          <a:p>
            <a:pPr lvl="0"/>
            <a:r>
              <a:rPr lang="en-US" sz="4000" dirty="0">
                <a:solidFill>
                  <a:srgbClr val="FFFF00"/>
                </a:solidFill>
                <a:effectLst>
                  <a:innerShdw blurRad="63500" dist="50800" dir="2700000">
                    <a:prstClr val="black">
                      <a:alpha val="50000"/>
                    </a:prstClr>
                  </a:innerShdw>
                </a:effectLst>
                <a:latin typeface="Lucida Sans Unicode" panose="020B0602030504020204" pitchFamily="34" charset="0"/>
                <a:cs typeface="Lucida Sans Unicode" panose="020B0602030504020204" pitchFamily="34" charset="0"/>
              </a:rPr>
              <a:t>Comparison Learning Vector Quantization and Naïve Bayes Algorithm in Airline Passenger Satisfaction</a:t>
            </a:r>
            <a:endParaRPr sz="4000" dirty="0">
              <a:solidFill>
                <a:srgbClr val="FFFF00"/>
              </a:solidFill>
              <a:effectLst>
                <a:innerShdw blurRad="63500" dist="50800" dir="2700000">
                  <a:prstClr val="black">
                    <a:alpha val="50000"/>
                  </a:prstClr>
                </a:innerShdw>
              </a:effectLst>
              <a:latin typeface="Lucida Sans Unicode" panose="020B0602030504020204" pitchFamily="34" charset="0"/>
              <a:cs typeface="Lucida Sans Unicode" panose="020B0602030504020204" pitchFamily="34" charset="0"/>
            </a:endParaRPr>
          </a:p>
        </p:txBody>
      </p:sp>
      <p:pic>
        <p:nvPicPr>
          <p:cNvPr id="3" name="Picture 2">
            <a:extLst>
              <a:ext uri="{FF2B5EF4-FFF2-40B4-BE49-F238E27FC236}">
                <a16:creationId xmlns:a16="http://schemas.microsoft.com/office/drawing/2014/main" id="{2400A02E-9FAC-4438-8EFD-A5210716A9EF}"/>
              </a:ext>
            </a:extLst>
          </p:cNvPr>
          <p:cNvPicPr>
            <a:picLocks noChangeAspect="1"/>
          </p:cNvPicPr>
          <p:nvPr/>
        </p:nvPicPr>
        <p:blipFill>
          <a:blip r:embed="rId3"/>
          <a:stretch>
            <a:fillRect/>
          </a:stretch>
        </p:blipFill>
        <p:spPr>
          <a:xfrm>
            <a:off x="7501790" y="173175"/>
            <a:ext cx="1462108" cy="853181"/>
          </a:xfrm>
          <a:prstGeom prst="rect">
            <a:avLst/>
          </a:prstGeom>
        </p:spPr>
      </p:pic>
      <p:pic>
        <p:nvPicPr>
          <p:cNvPr id="5" name="Picture 4">
            <a:extLst>
              <a:ext uri="{FF2B5EF4-FFF2-40B4-BE49-F238E27FC236}">
                <a16:creationId xmlns:a16="http://schemas.microsoft.com/office/drawing/2014/main" id="{3DC64D4B-CE6B-4E67-96AF-25C91E1A8664}"/>
              </a:ext>
            </a:extLst>
          </p:cNvPr>
          <p:cNvPicPr>
            <a:picLocks noChangeAspect="1"/>
          </p:cNvPicPr>
          <p:nvPr/>
        </p:nvPicPr>
        <p:blipFill>
          <a:blip r:embed="rId4"/>
          <a:stretch>
            <a:fillRect/>
          </a:stretch>
        </p:blipFill>
        <p:spPr>
          <a:xfrm>
            <a:off x="6450730" y="180102"/>
            <a:ext cx="883294" cy="853181"/>
          </a:xfrm>
          <a:prstGeom prst="rect">
            <a:avLst/>
          </a:prstGeom>
        </p:spPr>
      </p:pic>
      <p:sp>
        <p:nvSpPr>
          <p:cNvPr id="7" name="Google Shape;768;p14">
            <a:extLst>
              <a:ext uri="{FF2B5EF4-FFF2-40B4-BE49-F238E27FC236}">
                <a16:creationId xmlns:a16="http://schemas.microsoft.com/office/drawing/2014/main" id="{CFF303F7-E1F3-4572-B6C5-6065D209782B}"/>
              </a:ext>
            </a:extLst>
          </p:cNvPr>
          <p:cNvSpPr txBox="1">
            <a:spLocks/>
          </p:cNvSpPr>
          <p:nvPr/>
        </p:nvSpPr>
        <p:spPr>
          <a:xfrm>
            <a:off x="3555600" y="4472434"/>
            <a:ext cx="5588400" cy="12036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pPr marL="0" indent="0" algn="ctr">
              <a:buFont typeface="Abel"/>
              <a:buNone/>
            </a:pPr>
            <a:r>
              <a:rPr lang="en-ID" sz="1800" b="1" dirty="0">
                <a:solidFill>
                  <a:srgbClr val="FFFF00"/>
                </a:solidFill>
              </a:rPr>
              <a:t>NIKODEMUS GALIH CANDRA WICAKSONO - </a:t>
            </a:r>
            <a:r>
              <a:rPr lang="en-US" sz="1800" b="1" dirty="0">
                <a:solidFill>
                  <a:srgbClr val="FFFF00"/>
                </a:solidFill>
              </a:rPr>
              <a:t>1</a:t>
            </a:r>
            <a:r>
              <a:rPr lang="en-ID" sz="1800" b="1" dirty="0">
                <a:solidFill>
                  <a:srgbClr val="FFFF00"/>
                </a:solidFill>
              </a:rPr>
              <a:t>8.K1.0082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1518511958"/>
              </p:ext>
            </p:extLst>
          </p:nvPr>
        </p:nvGraphicFramePr>
        <p:xfrm>
          <a:off x="1032934" y="681695"/>
          <a:ext cx="7078132" cy="189005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46327">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graphicFrame>
        <p:nvGraphicFramePr>
          <p:cNvPr id="7" name="Google Shape;865;p24">
            <a:extLst>
              <a:ext uri="{FF2B5EF4-FFF2-40B4-BE49-F238E27FC236}">
                <a16:creationId xmlns:a16="http://schemas.microsoft.com/office/drawing/2014/main" id="{E3161793-9D1A-4998-8B26-9E01E3BBBDFB}"/>
              </a:ext>
            </a:extLst>
          </p:cNvPr>
          <p:cNvGraphicFramePr/>
          <p:nvPr>
            <p:extLst>
              <p:ext uri="{D42A27DB-BD31-4B8C-83A1-F6EECF244321}">
                <p14:modId xmlns:p14="http://schemas.microsoft.com/office/powerpoint/2010/main" val="1740100787"/>
              </p:ext>
            </p:extLst>
          </p:nvPr>
        </p:nvGraphicFramePr>
        <p:xfrm>
          <a:off x="1032934" y="3234341"/>
          <a:ext cx="7078132" cy="72427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07595">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128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bl>
          </a:graphicData>
        </a:graphic>
      </p:graphicFrame>
      <p:sp>
        <p:nvSpPr>
          <p:cNvPr id="9" name="Google Shape;864;p24">
            <a:extLst>
              <a:ext uri="{FF2B5EF4-FFF2-40B4-BE49-F238E27FC236}">
                <a16:creationId xmlns:a16="http://schemas.microsoft.com/office/drawing/2014/main" id="{32318C69-7705-46E9-8AFC-5101AB27703F}"/>
              </a:ext>
            </a:extLst>
          </p:cNvPr>
          <p:cNvSpPr txBox="1">
            <a:spLocks/>
          </p:cNvSpPr>
          <p:nvPr/>
        </p:nvSpPr>
        <p:spPr>
          <a:xfrm>
            <a:off x="1032934" y="2546982"/>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TESTING DATA</a:t>
            </a:r>
          </a:p>
        </p:txBody>
      </p:sp>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0"/>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TRAINING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1315475" y="460567"/>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NAÏVE BAYES</a:t>
            </a:r>
            <a:endParaRPr dirty="0"/>
          </a:p>
        </p:txBody>
      </p:sp>
      <mc:AlternateContent xmlns:mc="http://schemas.openxmlformats.org/markup-compatibility/2006" xmlns:a14="http://schemas.microsoft.com/office/drawing/2010/main">
        <mc:Choice Requires="a14">
          <p:sp>
            <p:nvSpPr>
              <p:cNvPr id="823" name="Google Shape;823;p20"/>
              <p:cNvSpPr txBox="1">
                <a:spLocks noGrp="1"/>
              </p:cNvSpPr>
              <p:nvPr>
                <p:ph type="body" idx="1"/>
              </p:nvPr>
            </p:nvSpPr>
            <p:spPr>
              <a:xfrm>
                <a:off x="276125" y="1349175"/>
                <a:ext cx="3847142" cy="29706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𝑃</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r>
                        <a:rPr lang="id-ID">
                          <a:latin typeface="Cambria Math" panose="02040503050406030204" pitchFamily="18" charset="0"/>
                        </a:rPr>
                        <m:t>=</m:t>
                      </m:r>
                      <m:f>
                        <m:fPr>
                          <m:ctrlPr>
                            <a:rPr lang="en-ID" i="1">
                              <a:latin typeface="Cambria Math" panose="02040503050406030204" pitchFamily="18" charset="0"/>
                            </a:rPr>
                          </m:ctrlPr>
                        </m:fPr>
                        <m:num>
                          <m:r>
                            <a:rPr lang="id-ID" i="1">
                              <a:latin typeface="Cambria Math" panose="02040503050406030204" pitchFamily="18" charset="0"/>
                            </a:rPr>
                            <m:t>𝑥</m:t>
                          </m:r>
                        </m:num>
                        <m:den>
                          <m:r>
                            <a:rPr lang="id-ID" i="1">
                              <a:latin typeface="Cambria Math" panose="02040503050406030204" pitchFamily="18" charset="0"/>
                            </a:rPr>
                            <m:t>𝑇𝑜𝑡𝑎𝑙</m:t>
                          </m:r>
                          <m:r>
                            <a:rPr lang="id-ID" i="1">
                              <a:latin typeface="Cambria Math" panose="02040503050406030204" pitchFamily="18" charset="0"/>
                            </a:rPr>
                            <m:t> </m:t>
                          </m:r>
                          <m:r>
                            <a:rPr lang="id-ID" i="1">
                              <a:latin typeface="Cambria Math" panose="02040503050406030204" pitchFamily="18" charset="0"/>
                            </a:rPr>
                            <m:t>𝑑𝑎𝑡𝑎</m:t>
                          </m:r>
                        </m:den>
                      </m:f>
                    </m:oMath>
                  </m:oMathPara>
                </a14:m>
                <a:endParaRPr lang="en-US" dirty="0"/>
              </a:p>
              <a:p>
                <a:r>
                  <a:rPr lang="en-US" dirty="0"/>
                  <a:t>x = Total data class/label from training data</a:t>
                </a:r>
                <a:endParaRPr lang="en-ID" dirty="0"/>
              </a:p>
              <a:p>
                <a:r>
                  <a:rPr lang="en-US" dirty="0"/>
                  <a:t>Total data = Total data from training data</a:t>
                </a:r>
                <a:endParaRPr lang="en-ID" dirty="0"/>
              </a:p>
              <a:p>
                <a:r>
                  <a:rPr lang="en-US" dirty="0"/>
                  <a:t>P(x) = Probability of variable class/label</a:t>
                </a:r>
                <a:endParaRPr lang="en-ID" dirty="0"/>
              </a:p>
              <a:p>
                <a:pPr marL="0" lvl="0" indent="0">
                  <a:buNone/>
                </a:pPr>
                <a:endParaRPr dirty="0"/>
              </a:p>
            </p:txBody>
          </p:sp>
        </mc:Choice>
        <mc:Fallback xmlns="">
          <p:sp>
            <p:nvSpPr>
              <p:cNvPr id="823" name="Google Shape;823;p20"/>
              <p:cNvSpPr txBox="1">
                <a:spLocks noGrp="1" noRot="1" noChangeAspect="1" noMove="1" noResize="1" noEditPoints="1" noAdjustHandles="1" noChangeArrowheads="1" noChangeShapeType="1" noTextEdit="1"/>
              </p:cNvSpPr>
              <p:nvPr>
                <p:ph type="body" idx="1"/>
              </p:nvPr>
            </p:nvSpPr>
            <p:spPr>
              <a:xfrm>
                <a:off x="276125" y="1349175"/>
                <a:ext cx="3847142" cy="2970600"/>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824" name="Google Shape;824;p20"/>
              <p:cNvSpPr txBox="1">
                <a:spLocks noGrp="1"/>
              </p:cNvSpPr>
              <p:nvPr>
                <p:ph type="body" idx="2"/>
              </p:nvPr>
            </p:nvSpPr>
            <p:spPr>
              <a:xfrm>
                <a:off x="4758267" y="1349175"/>
                <a:ext cx="4109607" cy="29706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𝑃</m:t>
                      </m:r>
                      <m:r>
                        <a:rPr lang="id-ID" i="1">
                          <a:latin typeface="Cambria Math" panose="02040503050406030204" pitchFamily="18" charset="0"/>
                        </a:rPr>
                        <m:t>(</m:t>
                      </m:r>
                      <m:r>
                        <a:rPr lang="id-ID" i="1">
                          <a:latin typeface="Cambria Math" panose="02040503050406030204" pitchFamily="18" charset="0"/>
                        </a:rPr>
                        <m:t>𝑎</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r>
                        <a:rPr lang="id-ID">
                          <a:latin typeface="Cambria Math" panose="02040503050406030204" pitchFamily="18" charset="0"/>
                        </a:rPr>
                        <m:t>=</m:t>
                      </m:r>
                      <m:f>
                        <m:fPr>
                          <m:ctrlPr>
                            <a:rPr lang="en-ID" i="1">
                              <a:latin typeface="Cambria Math" panose="02040503050406030204" pitchFamily="18" charset="0"/>
                            </a:rPr>
                          </m:ctrlPr>
                        </m:fPr>
                        <m:num>
                          <m:r>
                            <a:rPr lang="id-ID" i="1">
                              <a:latin typeface="Cambria Math" panose="02040503050406030204" pitchFamily="18" charset="0"/>
                            </a:rPr>
                            <m:t>𝑇𝑜𝑡𝑎𝑙</m:t>
                          </m:r>
                          <m:r>
                            <a:rPr lang="id-ID" i="1">
                              <a:latin typeface="Cambria Math" panose="02040503050406030204" pitchFamily="18" charset="0"/>
                            </a:rPr>
                            <m:t> </m:t>
                          </m:r>
                          <m:r>
                            <a:rPr lang="id-ID" i="1">
                              <a:latin typeface="Cambria Math" panose="02040503050406030204" pitchFamily="18" charset="0"/>
                            </a:rPr>
                            <m:t>𝑑𝑎𝑡𝑎</m:t>
                          </m:r>
                          <m:r>
                            <a:rPr lang="id-ID" i="1">
                              <a:latin typeface="Cambria Math" panose="02040503050406030204" pitchFamily="18" charset="0"/>
                            </a:rPr>
                            <m:t> </m:t>
                          </m:r>
                          <m:r>
                            <a:rPr lang="id-ID" i="1">
                              <a:latin typeface="Cambria Math" panose="02040503050406030204" pitchFamily="18" charset="0"/>
                            </a:rPr>
                            <m:t>𝑎𝑥</m:t>
                          </m:r>
                        </m:num>
                        <m:den>
                          <m:r>
                            <a:rPr lang="id-ID" i="1">
                              <a:latin typeface="Cambria Math" panose="02040503050406030204" pitchFamily="18" charset="0"/>
                            </a:rPr>
                            <m:t>𝑇𝑜𝑡𝑎𝑙</m:t>
                          </m:r>
                          <m:r>
                            <a:rPr lang="id-ID" i="1">
                              <a:latin typeface="Cambria Math" panose="02040503050406030204" pitchFamily="18" charset="0"/>
                            </a:rPr>
                            <m:t> </m:t>
                          </m:r>
                          <m:r>
                            <a:rPr lang="id-ID" i="1">
                              <a:latin typeface="Cambria Math" panose="02040503050406030204" pitchFamily="18" charset="0"/>
                            </a:rPr>
                            <m:t>𝑑𝑎𝑡𝑎</m:t>
                          </m:r>
                          <m:r>
                            <a:rPr lang="id-ID" i="1">
                              <a:latin typeface="Cambria Math" panose="02040503050406030204" pitchFamily="18" charset="0"/>
                            </a:rPr>
                            <m:t> </m:t>
                          </m:r>
                          <m:r>
                            <a:rPr lang="id-ID" i="1">
                              <a:latin typeface="Cambria Math" panose="02040503050406030204" pitchFamily="18" charset="0"/>
                            </a:rPr>
                            <m:t>𝑥</m:t>
                          </m:r>
                        </m:den>
                      </m:f>
                    </m:oMath>
                  </m:oMathPara>
                </a14:m>
                <a:endParaRPr lang="en-US" dirty="0"/>
              </a:p>
              <a:p>
                <a:r>
                  <a:rPr lang="en-US" dirty="0"/>
                  <a:t>a = class input from testing data</a:t>
                </a:r>
                <a:endParaRPr lang="en-ID" dirty="0"/>
              </a:p>
              <a:p>
                <a:r>
                  <a:rPr lang="en-US" dirty="0"/>
                  <a:t>x = class/label</a:t>
                </a:r>
                <a:endParaRPr lang="en-ID" dirty="0"/>
              </a:p>
              <a:p>
                <a:r>
                  <a:rPr lang="en-US" dirty="0"/>
                  <a:t>Total data ax = Total data where class/label is x and input is a from training data</a:t>
                </a:r>
                <a:endParaRPr lang="en-ID" dirty="0"/>
              </a:p>
              <a:p>
                <a:r>
                  <a:rPr lang="en-US" dirty="0"/>
                  <a:t>Total data x = Total data where class/label is x from training data</a:t>
                </a:r>
                <a:endParaRPr lang="en-ID" dirty="0"/>
              </a:p>
              <a:p>
                <a:r>
                  <a:rPr lang="en-US" dirty="0"/>
                  <a:t>P(</a:t>
                </a:r>
                <a:r>
                  <a:rPr lang="en-US" dirty="0" err="1"/>
                  <a:t>a|x</a:t>
                </a:r>
                <a:r>
                  <a:rPr lang="en-US" dirty="0"/>
                  <a:t>) = Probability of a against x</a:t>
                </a:r>
                <a:endParaRPr lang="en-ID" dirty="0"/>
              </a:p>
              <a:p>
                <a:pPr marL="0" lvl="0" indent="0">
                  <a:buNone/>
                </a:pPr>
                <a:endParaRPr dirty="0"/>
              </a:p>
            </p:txBody>
          </p:sp>
        </mc:Choice>
        <mc:Fallback xmlns="">
          <p:sp>
            <p:nvSpPr>
              <p:cNvPr id="824" name="Google Shape;824;p20"/>
              <p:cNvSpPr txBox="1">
                <a:spLocks noGrp="1" noRot="1" noChangeAspect="1" noMove="1" noResize="1" noEditPoints="1" noAdjustHandles="1" noChangeArrowheads="1" noChangeShapeType="1" noTextEdit="1"/>
              </p:cNvSpPr>
              <p:nvPr>
                <p:ph type="body" idx="2"/>
              </p:nvPr>
            </p:nvSpPr>
            <p:spPr>
              <a:xfrm>
                <a:off x="4758267" y="1349175"/>
                <a:ext cx="4109607" cy="2970600"/>
              </a:xfrm>
              <a:prstGeom prst="rect">
                <a:avLst/>
              </a:prstGeom>
              <a:blipFill>
                <a:blip r:embed="rId4"/>
                <a:stretch>
                  <a:fillRect/>
                </a:stretch>
              </a:blipFill>
            </p:spPr>
            <p:txBody>
              <a:bodyPr/>
              <a:lstStyle/>
              <a:p>
                <a:r>
                  <a:rPr lang="en-ID">
                    <a:noFill/>
                  </a:rPr>
                  <a:t> </a:t>
                </a:r>
              </a:p>
            </p:txBody>
          </p:sp>
        </mc:Fallback>
      </mc:AlternateContent>
      <p:sp>
        <p:nvSpPr>
          <p:cNvPr id="826" name="Google Shape;826;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5" action="ppaction://hlinksldjump"/>
              </a:rPr>
              <a:t>11</a:t>
            </a:fld>
            <a:endParaRPr dirty="0">
              <a:hlinkClick r:id="rId5" action="ppaction://hlinksldjump"/>
            </a:endParaRPr>
          </a:p>
        </p:txBody>
      </p:sp>
    </p:spTree>
    <p:extLst>
      <p:ext uri="{BB962C8B-B14F-4D97-AF65-F5344CB8AC3E}">
        <p14:creationId xmlns:p14="http://schemas.microsoft.com/office/powerpoint/2010/main" val="279025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29"/>
          <p:cNvSpPr txBox="1">
            <a:spLocks noGrp="1"/>
          </p:cNvSpPr>
          <p:nvPr>
            <p:ph type="title"/>
          </p:nvPr>
        </p:nvSpPr>
        <p:spPr>
          <a:xfrm>
            <a:off x="1233471" y="858500"/>
            <a:ext cx="6677058"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Learning Vector Quantization (LVQ)</a:t>
            </a:r>
            <a:br>
              <a:rPr lang="en-ID" dirty="0"/>
            </a:br>
            <a:r>
              <a:rPr lang="en-ID" dirty="0"/>
              <a:t>Initialization</a:t>
            </a:r>
            <a:endParaRPr dirty="0"/>
          </a:p>
        </p:txBody>
      </p:sp>
      <p:sp>
        <p:nvSpPr>
          <p:cNvPr id="935" name="Google Shape;935;p29"/>
          <p:cNvSpPr txBox="1">
            <a:spLocks noGrp="1"/>
          </p:cNvSpPr>
          <p:nvPr>
            <p:ph type="body" idx="1"/>
          </p:nvPr>
        </p:nvSpPr>
        <p:spPr>
          <a:xfrm>
            <a:off x="1315475" y="1577775"/>
            <a:ext cx="2078700" cy="12957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sz="2400" dirty="0"/>
              <a:t>Weight (W)</a:t>
            </a:r>
            <a:endParaRPr sz="2400" dirty="0"/>
          </a:p>
        </p:txBody>
      </p:sp>
      <p:sp>
        <p:nvSpPr>
          <p:cNvPr id="936" name="Google Shape;936;p29"/>
          <p:cNvSpPr txBox="1">
            <a:spLocks noGrp="1"/>
          </p:cNvSpPr>
          <p:nvPr>
            <p:ph type="body" idx="2"/>
          </p:nvPr>
        </p:nvSpPr>
        <p:spPr>
          <a:xfrm>
            <a:off x="3500601" y="1577775"/>
            <a:ext cx="2078700" cy="12957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sz="2400" dirty="0"/>
              <a:t>Epoch</a:t>
            </a:r>
            <a:endParaRPr sz="2400" dirty="0"/>
          </a:p>
        </p:txBody>
      </p:sp>
      <p:sp>
        <p:nvSpPr>
          <p:cNvPr id="937" name="Google Shape;937;p29"/>
          <p:cNvSpPr txBox="1">
            <a:spLocks noGrp="1"/>
          </p:cNvSpPr>
          <p:nvPr>
            <p:ph type="body" idx="3"/>
          </p:nvPr>
        </p:nvSpPr>
        <p:spPr>
          <a:xfrm>
            <a:off x="5685728" y="1577775"/>
            <a:ext cx="2078700" cy="12957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US" sz="2400" dirty="0" err="1"/>
              <a:t>MaxEpoch</a:t>
            </a:r>
            <a:endParaRPr sz="2400" dirty="0"/>
          </a:p>
        </p:txBody>
      </p:sp>
      <p:sp>
        <p:nvSpPr>
          <p:cNvPr id="938" name="Google Shape;938;p2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939" name="Google Shape;939;p29"/>
          <p:cNvSpPr txBox="1">
            <a:spLocks noGrp="1"/>
          </p:cNvSpPr>
          <p:nvPr>
            <p:ph type="body" idx="1"/>
          </p:nvPr>
        </p:nvSpPr>
        <p:spPr>
          <a:xfrm>
            <a:off x="2386874" y="2949375"/>
            <a:ext cx="2078700" cy="1295700"/>
          </a:xfrm>
          <a:prstGeom prst="rect">
            <a:avLst/>
          </a:prstGeom>
        </p:spPr>
        <p:txBody>
          <a:bodyPr spcFirstLastPara="1" wrap="square" lIns="0" tIns="0" rIns="0" bIns="0" anchor="ctr" anchorCtr="0">
            <a:noAutofit/>
          </a:bodyPr>
          <a:lstStyle/>
          <a:p>
            <a:pPr marL="0" lvl="0" indent="0" algn="ctr">
              <a:buNone/>
            </a:pPr>
            <a:r>
              <a:rPr lang="en-ID" sz="2400" dirty="0"/>
              <a:t>Learning Rate / </a:t>
            </a:r>
          </a:p>
          <a:p>
            <a:pPr marL="0" lvl="0" indent="0" algn="ctr">
              <a:buNone/>
            </a:pPr>
            <a:r>
              <a:rPr lang="en-ID" sz="2400" dirty="0"/>
              <a:t>Alpha (</a:t>
            </a:r>
            <a:r>
              <a:rPr lang="el-GR" sz="2400" dirty="0"/>
              <a:t>α)</a:t>
            </a:r>
            <a:endParaRPr sz="2400" dirty="0"/>
          </a:p>
        </p:txBody>
      </p:sp>
      <p:sp>
        <p:nvSpPr>
          <p:cNvPr id="940" name="Google Shape;940;p29"/>
          <p:cNvSpPr txBox="1">
            <a:spLocks noGrp="1"/>
          </p:cNvSpPr>
          <p:nvPr>
            <p:ph type="body" idx="2"/>
          </p:nvPr>
        </p:nvSpPr>
        <p:spPr>
          <a:xfrm>
            <a:off x="4572000" y="2949375"/>
            <a:ext cx="2078700" cy="1295700"/>
          </a:xfrm>
          <a:prstGeom prst="rect">
            <a:avLst/>
          </a:prstGeom>
        </p:spPr>
        <p:txBody>
          <a:bodyPr spcFirstLastPara="1" wrap="square" lIns="0" tIns="0" rIns="0" bIns="0" anchor="ctr" anchorCtr="0">
            <a:noAutofit/>
          </a:bodyPr>
          <a:lstStyle/>
          <a:p>
            <a:pPr marL="0" lvl="0" indent="0" algn="ctr">
              <a:buNone/>
            </a:pPr>
            <a:r>
              <a:rPr lang="en-US" sz="2400" dirty="0"/>
              <a:t>Minimum error </a:t>
            </a:r>
          </a:p>
          <a:p>
            <a:pPr marL="0" lvl="0" indent="0" algn="ctr">
              <a:buNone/>
            </a:pPr>
            <a:r>
              <a:rPr lang="en-US" sz="2400" dirty="0"/>
              <a:t>(Eps)</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1301229" y="460567"/>
            <a:ext cx="6541542"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Learning Vector Quantization (LVQ)</a:t>
            </a:r>
            <a:endParaRPr dirty="0"/>
          </a:p>
        </p:txBody>
      </p:sp>
      <mc:AlternateContent xmlns:mc="http://schemas.openxmlformats.org/markup-compatibility/2006" xmlns:a14="http://schemas.microsoft.com/office/drawing/2010/main">
        <mc:Choice Requires="a14">
          <p:sp>
            <p:nvSpPr>
              <p:cNvPr id="823" name="Google Shape;823;p20"/>
              <p:cNvSpPr txBox="1">
                <a:spLocks noGrp="1"/>
              </p:cNvSpPr>
              <p:nvPr>
                <p:ph type="body" idx="1"/>
              </p:nvPr>
            </p:nvSpPr>
            <p:spPr>
              <a:xfrm>
                <a:off x="276125" y="1349175"/>
                <a:ext cx="3847142" cy="2970600"/>
              </a:xfrm>
              <a:prstGeom prst="rect">
                <a:avLst/>
              </a:prstGeom>
            </p:spPr>
            <p:txBody>
              <a:bodyPr spcFirstLastPara="1" wrap="square" lIns="0" tIns="0" rIns="0" bIns="0" anchor="t" anchorCtr="0">
                <a:noAutofit/>
              </a:bodyPr>
              <a:lstStyle/>
              <a:p>
                <a:pPr marL="0" lvl="0" indent="0">
                  <a:buNone/>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rPr>
                        <m:t>||</m:t>
                      </m:r>
                      <m:r>
                        <a:rPr lang="id-ID" i="1">
                          <a:latin typeface="Cambria Math" panose="02040503050406030204" pitchFamily="18" charset="0"/>
                        </a:rPr>
                        <m:t>𝑋</m:t>
                      </m:r>
                      <m:r>
                        <a:rPr lang="id-ID" i="1">
                          <a:latin typeface="Cambria Math" panose="02040503050406030204" pitchFamily="18" charset="0"/>
                        </a:rPr>
                        <m:t>−</m:t>
                      </m:r>
                      <m:r>
                        <a:rPr lang="id-ID" i="1">
                          <a:latin typeface="Cambria Math" panose="02040503050406030204" pitchFamily="18" charset="0"/>
                        </a:rPr>
                        <m:t>𝑊𝑐</m:t>
                      </m:r>
                      <m:r>
                        <a:rPr lang="id-ID" i="1">
                          <a:latin typeface="Cambria Math" panose="02040503050406030204" pitchFamily="18" charset="0"/>
                        </a:rPr>
                        <m:t>||</m:t>
                      </m:r>
                      <m:r>
                        <a:rPr lang="id-ID">
                          <a:latin typeface="Cambria Math" panose="02040503050406030204" pitchFamily="18" charset="0"/>
                        </a:rPr>
                        <m:t>=</m:t>
                      </m:r>
                      <m:rad>
                        <m:radPr>
                          <m:degHide m:val="on"/>
                          <m:ctrlPr>
                            <a:rPr lang="en-ID" i="1">
                              <a:latin typeface="Cambria Math" panose="02040503050406030204" pitchFamily="18" charset="0"/>
                            </a:rPr>
                          </m:ctrlPr>
                        </m:radPr>
                        <m:deg/>
                        <m:e>
                          <m:sSup>
                            <m:sSupPr>
                              <m:ctrlPr>
                                <a:rPr lang="en-ID" i="1">
                                  <a:latin typeface="Cambria Math" panose="02040503050406030204" pitchFamily="18" charset="0"/>
                                </a:rPr>
                              </m:ctrlPr>
                            </m:sSupPr>
                            <m:e>
                              <m:r>
                                <a:rPr lang="id-ID" i="1">
                                  <a:latin typeface="Cambria Math" panose="02040503050406030204" pitchFamily="18" charset="0"/>
                                </a:rPr>
                                <m:t>∑(</m:t>
                              </m:r>
                              <m:r>
                                <a:rPr lang="id-ID" i="1">
                                  <a:latin typeface="Cambria Math" panose="02040503050406030204" pitchFamily="18" charset="0"/>
                                </a:rPr>
                                <m:t>𝑋𝑛</m:t>
                              </m:r>
                              <m:r>
                                <a:rPr lang="id-ID" i="1">
                                  <a:latin typeface="Cambria Math" panose="02040503050406030204" pitchFamily="18" charset="0"/>
                                </a:rPr>
                                <m:t>−</m:t>
                              </m:r>
                              <m:r>
                                <a:rPr lang="id-ID" i="1">
                                  <a:latin typeface="Cambria Math" panose="02040503050406030204" pitchFamily="18" charset="0"/>
                                </a:rPr>
                                <m:t>𝑊𝑐𝑛</m:t>
                              </m:r>
                              <m:r>
                                <a:rPr lang="id-ID" i="1">
                                  <a:latin typeface="Cambria Math" panose="02040503050406030204" pitchFamily="18" charset="0"/>
                                </a:rPr>
                                <m:t>)</m:t>
                              </m:r>
                            </m:e>
                            <m:sup>
                              <m:r>
                                <a:rPr lang="id-ID" i="1">
                                  <a:latin typeface="Cambria Math" panose="02040503050406030204" pitchFamily="18" charset="0"/>
                                </a:rPr>
                                <m:t>2</m:t>
                              </m:r>
                            </m:sup>
                          </m:sSup>
                        </m:e>
                      </m:rad>
                    </m:oMath>
                  </m:oMathPara>
                </a14:m>
                <a:endParaRPr lang="en-US" dirty="0"/>
              </a:p>
              <a:p>
                <a:pPr marL="0" lvl="0" indent="0">
                  <a:buNone/>
                </a:pPr>
                <a:endParaRPr lang="en-US" dirty="0"/>
              </a:p>
              <a:p>
                <a:r>
                  <a:rPr lang="en-US" dirty="0"/>
                  <a:t>||X-W|| = Euclidean distance</a:t>
                </a:r>
                <a:endParaRPr lang="en-ID" dirty="0"/>
              </a:p>
              <a:p>
                <a:r>
                  <a:rPr lang="en-US" dirty="0" err="1"/>
                  <a:t>Xn</a:t>
                </a:r>
                <a:r>
                  <a:rPr lang="en-US" dirty="0"/>
                  <a:t> = Value from attribute n</a:t>
                </a:r>
                <a:endParaRPr lang="en-ID" dirty="0"/>
              </a:p>
              <a:p>
                <a:r>
                  <a:rPr lang="en-US" dirty="0" err="1"/>
                  <a:t>Wcn</a:t>
                </a:r>
                <a:r>
                  <a:rPr lang="en-US" dirty="0"/>
                  <a:t> = Weight of class/label c and attribute n</a:t>
                </a:r>
                <a:endParaRPr lang="en-ID" dirty="0"/>
              </a:p>
              <a:p>
                <a:pPr marL="0" lvl="0" indent="0">
                  <a:buNone/>
                </a:pPr>
                <a:endParaRPr dirty="0"/>
              </a:p>
            </p:txBody>
          </p:sp>
        </mc:Choice>
        <mc:Fallback xmlns="">
          <p:sp>
            <p:nvSpPr>
              <p:cNvPr id="823" name="Google Shape;823;p20"/>
              <p:cNvSpPr txBox="1">
                <a:spLocks noGrp="1" noRot="1" noChangeAspect="1" noMove="1" noResize="1" noEditPoints="1" noAdjustHandles="1" noChangeArrowheads="1" noChangeShapeType="1" noTextEdit="1"/>
              </p:cNvSpPr>
              <p:nvPr>
                <p:ph type="body" idx="1"/>
              </p:nvPr>
            </p:nvSpPr>
            <p:spPr>
              <a:xfrm>
                <a:off x="276125" y="1349175"/>
                <a:ext cx="3847142" cy="2970600"/>
              </a:xfrm>
              <a:prstGeom prst="rect">
                <a:avLst/>
              </a:prstGeom>
              <a:blipFill>
                <a:blip r:embed="rId3"/>
                <a:stretch>
                  <a:fillRect/>
                </a:stretch>
              </a:blipFill>
            </p:spPr>
            <p:txBody>
              <a:bodyPr/>
              <a:lstStyle/>
              <a:p>
                <a:r>
                  <a:rPr lang="en-ID">
                    <a:noFill/>
                  </a:rPr>
                  <a:t> </a:t>
                </a:r>
              </a:p>
            </p:txBody>
          </p:sp>
        </mc:Fallback>
      </mc:AlternateContent>
      <p:sp>
        <p:nvSpPr>
          <p:cNvPr id="824" name="Google Shape;824;p20"/>
          <p:cNvSpPr txBox="1">
            <a:spLocks noGrp="1"/>
          </p:cNvSpPr>
          <p:nvPr>
            <p:ph type="body" idx="2"/>
          </p:nvPr>
        </p:nvSpPr>
        <p:spPr>
          <a:xfrm>
            <a:off x="4758267" y="1349175"/>
            <a:ext cx="4109607" cy="2970600"/>
          </a:xfrm>
          <a:prstGeom prst="rect">
            <a:avLst/>
          </a:prstGeom>
        </p:spPr>
        <p:txBody>
          <a:bodyPr spcFirstLastPara="1" wrap="square" lIns="0" tIns="0" rIns="0" bIns="0" anchor="t" anchorCtr="0">
            <a:noAutofit/>
          </a:bodyPr>
          <a:lstStyle/>
          <a:p>
            <a:pPr marL="114300" indent="0">
              <a:buNone/>
            </a:pPr>
            <a:r>
              <a:rPr lang="en-US" dirty="0"/>
              <a:t>If J= T then </a:t>
            </a:r>
            <a:r>
              <a:rPr lang="en-US" dirty="0" err="1"/>
              <a:t>W</a:t>
            </a:r>
            <a:r>
              <a:rPr lang="en-US" baseline="-25000" dirty="0" err="1"/>
              <a:t>j</a:t>
            </a:r>
            <a:r>
              <a:rPr lang="en-US" dirty="0"/>
              <a:t>`</a:t>
            </a:r>
            <a:r>
              <a:rPr lang="en-US" baseline="-25000" dirty="0"/>
              <a:t> </a:t>
            </a:r>
            <a:r>
              <a:rPr lang="en-US" dirty="0"/>
              <a:t>= </a:t>
            </a:r>
            <a:r>
              <a:rPr lang="en-US" dirty="0" err="1"/>
              <a:t>W</a:t>
            </a:r>
            <a:r>
              <a:rPr lang="en-US" baseline="-25000" dirty="0" err="1"/>
              <a:t>j</a:t>
            </a:r>
            <a:r>
              <a:rPr lang="en-US" dirty="0"/>
              <a:t> + α (X - </a:t>
            </a:r>
            <a:r>
              <a:rPr lang="en-US" dirty="0" err="1"/>
              <a:t>W</a:t>
            </a:r>
            <a:r>
              <a:rPr lang="en-US" baseline="-25000" dirty="0" err="1"/>
              <a:t>j</a:t>
            </a:r>
            <a:r>
              <a:rPr lang="en-US" dirty="0"/>
              <a:t>)</a:t>
            </a:r>
            <a:endParaRPr lang="en-ID" dirty="0"/>
          </a:p>
          <a:p>
            <a:pPr marL="114300" indent="0">
              <a:buNone/>
            </a:pPr>
            <a:r>
              <a:rPr lang="en-US" dirty="0"/>
              <a:t>If J ≠ T then </a:t>
            </a:r>
            <a:r>
              <a:rPr lang="en-US" dirty="0" err="1"/>
              <a:t>W</a:t>
            </a:r>
            <a:r>
              <a:rPr lang="en-US" baseline="-25000" dirty="0" err="1"/>
              <a:t>j</a:t>
            </a:r>
            <a:r>
              <a:rPr lang="en-US" dirty="0"/>
              <a:t>`</a:t>
            </a:r>
            <a:r>
              <a:rPr lang="en-US" baseline="-25000" dirty="0"/>
              <a:t> </a:t>
            </a:r>
            <a:r>
              <a:rPr lang="en-US" dirty="0"/>
              <a:t>= </a:t>
            </a:r>
            <a:r>
              <a:rPr lang="en-US" dirty="0" err="1"/>
              <a:t>W</a:t>
            </a:r>
            <a:r>
              <a:rPr lang="en-US" baseline="-25000" dirty="0" err="1"/>
              <a:t>j</a:t>
            </a:r>
            <a:r>
              <a:rPr lang="en-US" dirty="0"/>
              <a:t> – α (X - </a:t>
            </a:r>
            <a:r>
              <a:rPr lang="en-US" dirty="0" err="1"/>
              <a:t>W</a:t>
            </a:r>
            <a:r>
              <a:rPr lang="en-US" baseline="-25000" dirty="0" err="1"/>
              <a:t>j</a:t>
            </a:r>
            <a:r>
              <a:rPr lang="en-US" dirty="0"/>
              <a:t>)</a:t>
            </a:r>
            <a:endParaRPr lang="en-ID" dirty="0"/>
          </a:p>
          <a:p>
            <a:pPr marL="0" lvl="0" indent="0">
              <a:buNone/>
            </a:pPr>
            <a:endParaRPr lang="en-US" dirty="0"/>
          </a:p>
          <a:p>
            <a:r>
              <a:rPr lang="en-US" dirty="0"/>
              <a:t>T=Target</a:t>
            </a:r>
            <a:endParaRPr lang="en-ID" dirty="0"/>
          </a:p>
          <a:p>
            <a:r>
              <a:rPr lang="en-US" dirty="0" err="1"/>
              <a:t>W</a:t>
            </a:r>
            <a:r>
              <a:rPr lang="en-US" baseline="-25000" dirty="0" err="1"/>
              <a:t>j</a:t>
            </a:r>
            <a:r>
              <a:rPr lang="en-US" baseline="-25000" dirty="0"/>
              <a:t> </a:t>
            </a:r>
            <a:r>
              <a:rPr lang="en-US" dirty="0"/>
              <a:t>= Weight class j</a:t>
            </a:r>
            <a:endParaRPr lang="en-ID" dirty="0"/>
          </a:p>
          <a:p>
            <a:r>
              <a:rPr lang="en-US" dirty="0"/>
              <a:t>α = Learning ratio</a:t>
            </a:r>
            <a:endParaRPr lang="en-ID" dirty="0"/>
          </a:p>
          <a:p>
            <a:r>
              <a:rPr lang="en-US" dirty="0"/>
              <a:t>j = prediction class</a:t>
            </a:r>
            <a:endParaRPr lang="en-ID" dirty="0"/>
          </a:p>
          <a:p>
            <a:r>
              <a:rPr lang="en-US" dirty="0"/>
              <a:t>X = data value</a:t>
            </a:r>
            <a:endParaRPr lang="en-ID" dirty="0"/>
          </a:p>
          <a:p>
            <a:r>
              <a:rPr lang="en-US" dirty="0" err="1"/>
              <a:t>W</a:t>
            </a:r>
            <a:r>
              <a:rPr lang="en-US" baseline="-25000" dirty="0" err="1"/>
              <a:t>n</a:t>
            </a:r>
            <a:r>
              <a:rPr lang="en-US" baseline="-25000" dirty="0"/>
              <a:t> </a:t>
            </a:r>
            <a:r>
              <a:rPr lang="en-US" dirty="0"/>
              <a:t>= Weight index n</a:t>
            </a:r>
            <a:endParaRPr lang="en-ID" dirty="0"/>
          </a:p>
          <a:p>
            <a:pPr marL="0" lvl="0" indent="0">
              <a:buNone/>
            </a:pPr>
            <a:endParaRPr dirty="0"/>
          </a:p>
        </p:txBody>
      </p:sp>
      <p:sp>
        <p:nvSpPr>
          <p:cNvPr id="826" name="Google Shape;826;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4" action="ppaction://hlinksldjump">
                  <a:extLst>
                    <a:ext uri="{A12FA001-AC4F-418D-AE19-62706E023703}">
                      <ahyp:hlinkClr xmlns:ahyp="http://schemas.microsoft.com/office/drawing/2018/hyperlinkcolor" val="tx"/>
                    </a:ext>
                  </a:extLst>
                </a:hlinkClick>
              </a:rPr>
              <a:t>13</a:t>
            </a:fld>
            <a:endParaRPr dirty="0">
              <a:hlinkClick r:id="rId4" action="ppaction://hlinksldjump">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78235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graphicFrame>
        <p:nvGraphicFramePr>
          <p:cNvPr id="6" name="Google Shape;865;p24">
            <a:extLst>
              <a:ext uri="{FF2B5EF4-FFF2-40B4-BE49-F238E27FC236}">
                <a16:creationId xmlns:a16="http://schemas.microsoft.com/office/drawing/2014/main" id="{68678DAC-7EFC-49B7-97F5-B75478A6873F}"/>
              </a:ext>
            </a:extLst>
          </p:cNvPr>
          <p:cNvGraphicFramePr/>
          <p:nvPr/>
        </p:nvGraphicFramePr>
        <p:xfrm>
          <a:off x="1032934" y="681695"/>
          <a:ext cx="7078132" cy="189005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46327">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graphicFrame>
        <p:nvGraphicFramePr>
          <p:cNvPr id="7" name="Google Shape;865;p24">
            <a:extLst>
              <a:ext uri="{FF2B5EF4-FFF2-40B4-BE49-F238E27FC236}">
                <a16:creationId xmlns:a16="http://schemas.microsoft.com/office/drawing/2014/main" id="{E3161793-9D1A-4998-8B26-9E01E3BBBDFB}"/>
              </a:ext>
            </a:extLst>
          </p:cNvPr>
          <p:cNvGraphicFramePr/>
          <p:nvPr/>
        </p:nvGraphicFramePr>
        <p:xfrm>
          <a:off x="1032934" y="3234341"/>
          <a:ext cx="7078132" cy="724275"/>
        </p:xfrm>
        <a:graphic>
          <a:graphicData uri="http://schemas.openxmlformats.org/drawingml/2006/table">
            <a:tbl>
              <a:tblPr>
                <a:noFill/>
                <a:tableStyleId>{EE5879B8-69FA-45E9-8B50-13E111EEC92F}</a:tableStyleId>
              </a:tblPr>
              <a:tblGrid>
                <a:gridCol w="1769533">
                  <a:extLst>
                    <a:ext uri="{9D8B030D-6E8A-4147-A177-3AD203B41FA5}">
                      <a16:colId xmlns:a16="http://schemas.microsoft.com/office/drawing/2014/main" val="20000"/>
                    </a:ext>
                  </a:extLst>
                </a:gridCol>
                <a:gridCol w="1769533">
                  <a:extLst>
                    <a:ext uri="{9D8B030D-6E8A-4147-A177-3AD203B41FA5}">
                      <a16:colId xmlns:a16="http://schemas.microsoft.com/office/drawing/2014/main" val="20001"/>
                    </a:ext>
                  </a:extLst>
                </a:gridCol>
                <a:gridCol w="1769533">
                  <a:extLst>
                    <a:ext uri="{9D8B030D-6E8A-4147-A177-3AD203B41FA5}">
                      <a16:colId xmlns:a16="http://schemas.microsoft.com/office/drawing/2014/main" val="20002"/>
                    </a:ext>
                  </a:extLst>
                </a:gridCol>
                <a:gridCol w="1769533">
                  <a:extLst>
                    <a:ext uri="{9D8B030D-6E8A-4147-A177-3AD203B41FA5}">
                      <a16:colId xmlns:a16="http://schemas.microsoft.com/office/drawing/2014/main" val="2744352490"/>
                    </a:ext>
                  </a:extLst>
                </a:gridCol>
              </a:tblGrid>
              <a:tr h="307595">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id</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Gender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Customer Type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Satisfaction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1280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bl>
          </a:graphicData>
        </a:graphic>
      </p:graphicFrame>
      <p:sp>
        <p:nvSpPr>
          <p:cNvPr id="9" name="Google Shape;864;p24">
            <a:extLst>
              <a:ext uri="{FF2B5EF4-FFF2-40B4-BE49-F238E27FC236}">
                <a16:creationId xmlns:a16="http://schemas.microsoft.com/office/drawing/2014/main" id="{32318C69-7705-46E9-8AFC-5101AB27703F}"/>
              </a:ext>
            </a:extLst>
          </p:cNvPr>
          <p:cNvSpPr txBox="1">
            <a:spLocks/>
          </p:cNvSpPr>
          <p:nvPr/>
        </p:nvSpPr>
        <p:spPr>
          <a:xfrm>
            <a:off x="1032934" y="2546982"/>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TESTING DATA</a:t>
            </a:r>
          </a:p>
        </p:txBody>
      </p:sp>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0"/>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TRAINING DATA</a:t>
            </a:r>
          </a:p>
        </p:txBody>
      </p:sp>
    </p:spTree>
    <p:extLst>
      <p:ext uri="{BB962C8B-B14F-4D97-AF65-F5344CB8AC3E}">
        <p14:creationId xmlns:p14="http://schemas.microsoft.com/office/powerpoint/2010/main" val="310433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361255101"/>
              </p:ext>
            </p:extLst>
          </p:nvPr>
        </p:nvGraphicFramePr>
        <p:xfrm>
          <a:off x="1170956" y="800696"/>
          <a:ext cx="7155762" cy="1890055"/>
        </p:xfrm>
        <a:graphic>
          <a:graphicData uri="http://schemas.openxmlformats.org/drawingml/2006/table">
            <a:tbl>
              <a:tblPr>
                <a:noFill/>
                <a:tableStyleId>{EE5879B8-69FA-45E9-8B50-13E111EEC92F}</a:tableStyleId>
              </a:tblPr>
              <a:tblGrid>
                <a:gridCol w="1008348">
                  <a:extLst>
                    <a:ext uri="{9D8B030D-6E8A-4147-A177-3AD203B41FA5}">
                      <a16:colId xmlns:a16="http://schemas.microsoft.com/office/drawing/2014/main" val="20000"/>
                    </a:ext>
                  </a:extLst>
                </a:gridCol>
                <a:gridCol w="820569">
                  <a:extLst>
                    <a:ext uri="{9D8B030D-6E8A-4147-A177-3AD203B41FA5}">
                      <a16:colId xmlns:a16="http://schemas.microsoft.com/office/drawing/2014/main" val="20001"/>
                    </a:ext>
                  </a:extLst>
                </a:gridCol>
                <a:gridCol w="820569">
                  <a:extLst>
                    <a:ext uri="{9D8B030D-6E8A-4147-A177-3AD203B41FA5}">
                      <a16:colId xmlns:a16="http://schemas.microsoft.com/office/drawing/2014/main" val="20002"/>
                    </a:ext>
                  </a:extLst>
                </a:gridCol>
                <a:gridCol w="820569">
                  <a:extLst>
                    <a:ext uri="{9D8B030D-6E8A-4147-A177-3AD203B41FA5}">
                      <a16:colId xmlns:a16="http://schemas.microsoft.com/office/drawing/2014/main" val="2744352490"/>
                    </a:ext>
                  </a:extLst>
                </a:gridCol>
                <a:gridCol w="820569">
                  <a:extLst>
                    <a:ext uri="{9D8B030D-6E8A-4147-A177-3AD203B41FA5}">
                      <a16:colId xmlns:a16="http://schemas.microsoft.com/office/drawing/2014/main" val="2881234193"/>
                    </a:ext>
                  </a:extLst>
                </a:gridCol>
                <a:gridCol w="820569">
                  <a:extLst>
                    <a:ext uri="{9D8B030D-6E8A-4147-A177-3AD203B41FA5}">
                      <a16:colId xmlns:a16="http://schemas.microsoft.com/office/drawing/2014/main" val="2311736942"/>
                    </a:ext>
                  </a:extLst>
                </a:gridCol>
                <a:gridCol w="820569">
                  <a:extLst>
                    <a:ext uri="{9D8B030D-6E8A-4147-A177-3AD203B41FA5}">
                      <a16:colId xmlns:a16="http://schemas.microsoft.com/office/drawing/2014/main" val="2065990039"/>
                    </a:ext>
                  </a:extLst>
                </a:gridCol>
                <a:gridCol w="1224000">
                  <a:extLst>
                    <a:ext uri="{9D8B030D-6E8A-4147-A177-3AD203B41FA5}">
                      <a16:colId xmlns:a16="http://schemas.microsoft.com/office/drawing/2014/main" val="3718406253"/>
                    </a:ext>
                  </a:extLst>
                </a:gridCol>
              </a:tblGrid>
              <a:tr h="346327">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Test</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TP</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FP</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FN</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err="1">
                          <a:solidFill>
                            <a:srgbClr val="FFFFFF"/>
                          </a:solidFill>
                          <a:latin typeface="Abel"/>
                          <a:ea typeface="Abel"/>
                          <a:cs typeface="Abel"/>
                          <a:sym typeface="Abel"/>
                        </a:rPr>
                        <a:t>Tnull</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err="1">
                          <a:solidFill>
                            <a:srgbClr val="FFFFFF"/>
                          </a:solidFill>
                          <a:latin typeface="Abel"/>
                          <a:ea typeface="Abel"/>
                          <a:cs typeface="Abel"/>
                          <a:sym typeface="Abel"/>
                        </a:rPr>
                        <a:t>Fnull</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Accuracy</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4992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6485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756</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716</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88.63%</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12438</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1822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1822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1735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89.01%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24728</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3565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3565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3433</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89.18%</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37089</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5427</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5427</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5039</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89.22%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29571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44629</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6444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6444</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5965</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89.34%</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209772" y="61761"/>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Naïve Bayes</a:t>
            </a:r>
          </a:p>
        </p:txBody>
      </p:sp>
      <p:sp>
        <p:nvSpPr>
          <p:cNvPr id="8" name="Google Shape;864;p24">
            <a:extLst>
              <a:ext uri="{FF2B5EF4-FFF2-40B4-BE49-F238E27FC236}">
                <a16:creationId xmlns:a16="http://schemas.microsoft.com/office/drawing/2014/main" id="{F1502919-FA4B-458C-B14B-DF59FA6C207E}"/>
              </a:ext>
            </a:extLst>
          </p:cNvPr>
          <p:cNvSpPr txBox="1">
            <a:spLocks/>
          </p:cNvSpPr>
          <p:nvPr/>
        </p:nvSpPr>
        <p:spPr>
          <a:xfrm>
            <a:off x="1185334" y="3480901"/>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Naïve </a:t>
            </a:r>
            <a:r>
              <a:rPr lang="en-US" sz="2800" b="1" dirty="0" err="1">
                <a:solidFill>
                  <a:schemeClr val="bg1"/>
                </a:solidFill>
                <a:latin typeface="Megrim" panose="020B0604020202020204" charset="0"/>
              </a:rPr>
              <a:t>bayes</a:t>
            </a:r>
            <a:r>
              <a:rPr lang="en-US" sz="2800" b="1" dirty="0">
                <a:solidFill>
                  <a:schemeClr val="bg1"/>
                </a:solidFill>
                <a:latin typeface="Megrim" panose="020B0604020202020204" charset="0"/>
              </a:rPr>
              <a:t> ± 3days 3hours</a:t>
            </a:r>
          </a:p>
        </p:txBody>
      </p:sp>
      <p:sp>
        <p:nvSpPr>
          <p:cNvPr id="7" name="Google Shape;864;p24">
            <a:extLst>
              <a:ext uri="{FF2B5EF4-FFF2-40B4-BE49-F238E27FC236}">
                <a16:creationId xmlns:a16="http://schemas.microsoft.com/office/drawing/2014/main" id="{0E64CE14-1E59-4195-B5E2-ECB09E9B3738}"/>
              </a:ext>
            </a:extLst>
          </p:cNvPr>
          <p:cNvSpPr txBox="1">
            <a:spLocks/>
          </p:cNvSpPr>
          <p:nvPr/>
        </p:nvSpPr>
        <p:spPr>
          <a:xfrm>
            <a:off x="905058" y="2394626"/>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700" b="1" dirty="0">
                <a:solidFill>
                  <a:schemeClr val="bg1"/>
                </a:solidFill>
                <a:latin typeface="Abel" panose="020B0604020202020204" charset="0"/>
              </a:rPr>
              <a:t>Average =    89,08%</a:t>
            </a:r>
          </a:p>
        </p:txBody>
      </p:sp>
    </p:spTree>
    <p:extLst>
      <p:ext uri="{BB962C8B-B14F-4D97-AF65-F5344CB8AC3E}">
        <p14:creationId xmlns:p14="http://schemas.microsoft.com/office/powerpoint/2010/main" val="301530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1988492624"/>
              </p:ext>
            </p:extLst>
          </p:nvPr>
        </p:nvGraphicFramePr>
        <p:xfrm>
          <a:off x="1257042" y="956744"/>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7421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5708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55.92%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18198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14173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56.22%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36572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28171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56.49%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54985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42129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56.62%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65942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50595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56.58%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37460"/>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0.9 and </a:t>
            </a:r>
          </a:p>
          <a:p>
            <a:pPr algn="ctr"/>
            <a:r>
              <a:rPr lang="en-US" sz="2800" b="1" dirty="0">
                <a:solidFill>
                  <a:schemeClr val="bg1"/>
                </a:solidFill>
                <a:latin typeface="Megrim" panose="020B0604020202020204" charset="0"/>
              </a:rPr>
              <a:t>Eps 0.0000001, 0.0001, 0.01</a:t>
            </a:r>
          </a:p>
        </p:txBody>
      </p:sp>
      <p:sp>
        <p:nvSpPr>
          <p:cNvPr id="5" name="Google Shape;864;p24">
            <a:extLst>
              <a:ext uri="{FF2B5EF4-FFF2-40B4-BE49-F238E27FC236}">
                <a16:creationId xmlns:a16="http://schemas.microsoft.com/office/drawing/2014/main" id="{7EA9FF65-177C-4B58-980F-DB5A840BEE18}"/>
              </a:ext>
            </a:extLst>
          </p:cNvPr>
          <p:cNvSpPr txBox="1">
            <a:spLocks/>
          </p:cNvSpPr>
          <p:nvPr/>
        </p:nvSpPr>
        <p:spPr>
          <a:xfrm>
            <a:off x="1185334" y="3818469"/>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LVQ ± 30 Minutes</a:t>
            </a:r>
          </a:p>
        </p:txBody>
      </p:sp>
      <p:sp>
        <p:nvSpPr>
          <p:cNvPr id="7" name="Google Shape;864;p24">
            <a:extLst>
              <a:ext uri="{FF2B5EF4-FFF2-40B4-BE49-F238E27FC236}">
                <a16:creationId xmlns:a16="http://schemas.microsoft.com/office/drawing/2014/main" id="{80619B0C-0F03-4D42-A2E6-3BD6ED6370CA}"/>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56,37%</a:t>
            </a:r>
          </a:p>
        </p:txBody>
      </p:sp>
    </p:spTree>
    <p:extLst>
      <p:ext uri="{BB962C8B-B14F-4D97-AF65-F5344CB8AC3E}">
        <p14:creationId xmlns:p14="http://schemas.microsoft.com/office/powerpoint/2010/main" val="216414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2002563869"/>
              </p:ext>
            </p:extLst>
          </p:nvPr>
        </p:nvGraphicFramePr>
        <p:xfrm>
          <a:off x="1276600" y="955785"/>
          <a:ext cx="6590800" cy="2281562"/>
        </p:xfrm>
        <a:graphic>
          <a:graphicData uri="http://schemas.openxmlformats.org/drawingml/2006/table">
            <a:tbl>
              <a:tblPr>
                <a:noFill/>
                <a:tableStyleId>{EE5879B8-69FA-45E9-8B50-13E111EEC92F}</a:tableStyleId>
              </a:tblPr>
              <a:tblGrid>
                <a:gridCol w="1205126">
                  <a:extLst>
                    <a:ext uri="{9D8B030D-6E8A-4147-A177-3AD203B41FA5}">
                      <a16:colId xmlns:a16="http://schemas.microsoft.com/office/drawing/2014/main" val="20000"/>
                    </a:ext>
                  </a:extLst>
                </a:gridCol>
                <a:gridCol w="980703">
                  <a:extLst>
                    <a:ext uri="{9D8B030D-6E8A-4147-A177-3AD203B41FA5}">
                      <a16:colId xmlns:a16="http://schemas.microsoft.com/office/drawing/2014/main" val="20001"/>
                    </a:ext>
                  </a:extLst>
                </a:gridCol>
                <a:gridCol w="980703">
                  <a:extLst>
                    <a:ext uri="{9D8B030D-6E8A-4147-A177-3AD203B41FA5}">
                      <a16:colId xmlns:a16="http://schemas.microsoft.com/office/drawing/2014/main" val="20002"/>
                    </a:ext>
                  </a:extLst>
                </a:gridCol>
                <a:gridCol w="980703">
                  <a:extLst>
                    <a:ext uri="{9D8B030D-6E8A-4147-A177-3AD203B41FA5}">
                      <a16:colId xmlns:a16="http://schemas.microsoft.com/office/drawing/2014/main" val="2744352490"/>
                    </a:ext>
                  </a:extLst>
                </a:gridCol>
                <a:gridCol w="980703">
                  <a:extLst>
                    <a:ext uri="{9D8B030D-6E8A-4147-A177-3AD203B41FA5}">
                      <a16:colId xmlns:a16="http://schemas.microsoft.com/office/drawing/2014/main" val="2881234193"/>
                    </a:ext>
                  </a:extLst>
                </a:gridCol>
                <a:gridCol w="1462862">
                  <a:extLst>
                    <a:ext uri="{9D8B030D-6E8A-4147-A177-3AD203B41FA5}">
                      <a16:colId xmlns:a16="http://schemas.microsoft.com/office/drawing/2014/main" val="3718406253"/>
                    </a:ext>
                  </a:extLst>
                </a:gridCol>
              </a:tblGrid>
              <a:tr h="510427">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Test</a:t>
                      </a:r>
                      <a:endParaRPr sz="2300" dirty="0">
                        <a:solidFill>
                          <a:srgbClr val="FFFFFF"/>
                        </a:solidFill>
                        <a:latin typeface="Abel"/>
                        <a:ea typeface="Abel"/>
                        <a:cs typeface="Abel"/>
                        <a:sym typeface="Abel"/>
                      </a:endParaRPr>
                    </a:p>
                  </a:txBody>
                  <a:tcPr marL="109268" marR="109268" marT="81956" marB="81956"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300" dirty="0">
                          <a:solidFill>
                            <a:srgbClr val="FFFFFF"/>
                          </a:solidFill>
                          <a:latin typeface="Abel"/>
                          <a:ea typeface="Abel"/>
                          <a:cs typeface="Abel"/>
                          <a:sym typeface="Abel"/>
                        </a:rPr>
                        <a:t>TP</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TN</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FP</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FN</a:t>
                      </a:r>
                      <a:endParaRPr sz="2300" dirty="0">
                        <a:solidFill>
                          <a:srgbClr val="FFFFFF"/>
                        </a:solidFill>
                        <a:latin typeface="Abel"/>
                        <a:ea typeface="Abel"/>
                        <a:cs typeface="Abel"/>
                        <a:sym typeface="Abel"/>
                      </a:endParaRPr>
                    </a:p>
                  </a:txBody>
                  <a:tcPr marL="109268" marR="109268" marT="81956" marB="81956"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300" dirty="0">
                          <a:solidFill>
                            <a:srgbClr val="FFFFFF"/>
                          </a:solidFill>
                          <a:latin typeface="Abel"/>
                          <a:ea typeface="Abel"/>
                          <a:cs typeface="Abel"/>
                          <a:sym typeface="Abel"/>
                        </a:rPr>
                        <a:t>Accuracy</a:t>
                      </a:r>
                      <a:endParaRPr sz="2300" dirty="0">
                        <a:solidFill>
                          <a:srgbClr val="FFFFFF"/>
                        </a:solidFill>
                        <a:latin typeface="Abel"/>
                        <a:ea typeface="Abel"/>
                        <a:cs typeface="Abel"/>
                        <a:sym typeface="Abel"/>
                      </a:endParaRPr>
                    </a:p>
                  </a:txBody>
                  <a:tcPr marL="109268" marR="109268" marT="81956" marB="81956"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3802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6406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835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1906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78.83%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10893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14777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3421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3280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22117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28842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7730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6054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79.71%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34469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40371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14614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7660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77.06%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3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1962" marR="81962"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42421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47930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18012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8174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77.53%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48409"/>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0.1 and </a:t>
            </a:r>
          </a:p>
          <a:p>
            <a:pPr algn="ctr"/>
            <a:r>
              <a:rPr lang="en-US" sz="2800" b="1" dirty="0">
                <a:solidFill>
                  <a:schemeClr val="bg1"/>
                </a:solidFill>
                <a:latin typeface="Megrim" panose="020B0604020202020204" charset="0"/>
              </a:rPr>
              <a:t>Eps 0.0000001</a:t>
            </a:r>
          </a:p>
        </p:txBody>
      </p:sp>
      <p:sp>
        <p:nvSpPr>
          <p:cNvPr id="7" name="Google Shape;864;p24">
            <a:extLst>
              <a:ext uri="{FF2B5EF4-FFF2-40B4-BE49-F238E27FC236}">
                <a16:creationId xmlns:a16="http://schemas.microsoft.com/office/drawing/2014/main" id="{BE148CA6-C845-4C0B-BC0A-903C53E9E895}"/>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78,49%</a:t>
            </a:r>
          </a:p>
        </p:txBody>
      </p:sp>
    </p:spTree>
    <p:extLst>
      <p:ext uri="{BB962C8B-B14F-4D97-AF65-F5344CB8AC3E}">
        <p14:creationId xmlns:p14="http://schemas.microsoft.com/office/powerpoint/2010/main" val="327493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4052145002"/>
              </p:ext>
            </p:extLst>
          </p:nvPr>
        </p:nvGraphicFramePr>
        <p:xfrm>
          <a:off x="1257042" y="953405"/>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4405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5841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1400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1303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10963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14652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3546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3210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21824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29496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7076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6347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79.27%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33133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43881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11104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8996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39977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52072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13870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10618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78.99%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38884"/>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0.1 and </a:t>
            </a:r>
          </a:p>
          <a:p>
            <a:pPr algn="ctr"/>
            <a:r>
              <a:rPr lang="en-US" sz="2800" b="1" dirty="0">
                <a:solidFill>
                  <a:schemeClr val="bg1"/>
                </a:solidFill>
                <a:latin typeface="Megrim" panose="020B0604020202020204" charset="0"/>
              </a:rPr>
              <a:t>Eps 0.0001</a:t>
            </a:r>
          </a:p>
        </p:txBody>
      </p:sp>
      <p:sp>
        <p:nvSpPr>
          <p:cNvPr id="8" name="Google Shape;864;p24">
            <a:extLst>
              <a:ext uri="{FF2B5EF4-FFF2-40B4-BE49-F238E27FC236}">
                <a16:creationId xmlns:a16="http://schemas.microsoft.com/office/drawing/2014/main" id="{5754EB6D-3C54-4351-A217-5FAD761D6437}"/>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79,16%</a:t>
            </a:r>
          </a:p>
        </p:txBody>
      </p:sp>
    </p:spTree>
    <p:extLst>
      <p:ext uri="{BB962C8B-B14F-4D97-AF65-F5344CB8AC3E}">
        <p14:creationId xmlns:p14="http://schemas.microsoft.com/office/powerpoint/2010/main" val="12821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4188336849"/>
              </p:ext>
            </p:extLst>
          </p:nvPr>
        </p:nvGraphicFramePr>
        <p:xfrm>
          <a:off x="1257042" y="951022"/>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4412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5904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1337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1296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79.67%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9998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15383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2815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4175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78.41%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21823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29752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6820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6348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79.66%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31784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45028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9957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10345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38662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54703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11239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11933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80.12%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46031"/>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0.1 and </a:t>
            </a:r>
          </a:p>
          <a:p>
            <a:pPr algn="ctr"/>
            <a:r>
              <a:rPr lang="en-US" sz="2800" b="1" dirty="0">
                <a:solidFill>
                  <a:schemeClr val="bg1"/>
                </a:solidFill>
                <a:latin typeface="Megrim" panose="020B0604020202020204" charset="0"/>
              </a:rPr>
              <a:t>Eps 0.01</a:t>
            </a:r>
          </a:p>
        </p:txBody>
      </p:sp>
      <p:sp>
        <p:nvSpPr>
          <p:cNvPr id="5" name="Google Shape;864;p24">
            <a:extLst>
              <a:ext uri="{FF2B5EF4-FFF2-40B4-BE49-F238E27FC236}">
                <a16:creationId xmlns:a16="http://schemas.microsoft.com/office/drawing/2014/main" id="{6622157D-219C-4C8E-AE1A-29019508FB6B}"/>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79,39%</a:t>
            </a:r>
          </a:p>
        </p:txBody>
      </p:sp>
    </p:spTree>
    <p:extLst>
      <p:ext uri="{BB962C8B-B14F-4D97-AF65-F5344CB8AC3E}">
        <p14:creationId xmlns:p14="http://schemas.microsoft.com/office/powerpoint/2010/main" val="378549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Background Problem</a:t>
            </a:r>
            <a:endParaRPr dirty="0"/>
          </a:p>
        </p:txBody>
      </p:sp>
      <p:sp>
        <p:nvSpPr>
          <p:cNvPr id="788" name="Google Shape;788;p17"/>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p>
            <a:pPr lvl="0"/>
            <a:r>
              <a:rPr lang="en-US" dirty="0"/>
              <a:t>Digital data can store a lot of data</a:t>
            </a:r>
          </a:p>
          <a:p>
            <a:pPr lvl="0"/>
            <a:r>
              <a:rPr lang="en-US" dirty="0"/>
              <a:t>There are about 130000 airline passenger satisfaction data</a:t>
            </a:r>
          </a:p>
          <a:p>
            <a:pPr lvl="0"/>
            <a:r>
              <a:rPr lang="en-US" dirty="0"/>
              <a:t>Using the Naive Bayes algorithm and the Learning Vector Quantization algorithm</a:t>
            </a:r>
            <a:endParaRPr dirty="0"/>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1871798005"/>
              </p:ext>
            </p:extLst>
          </p:nvPr>
        </p:nvGraphicFramePr>
        <p:xfrm>
          <a:off x="1257042" y="951022"/>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4252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6041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1200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1456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79.49%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10910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14788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3410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3263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21900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29310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7262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6271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33299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43552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11433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8830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39884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51750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14192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10711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78.63%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38884"/>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0.01 and </a:t>
            </a:r>
          </a:p>
          <a:p>
            <a:pPr algn="ctr"/>
            <a:r>
              <a:rPr lang="en-US" sz="2800" b="1" dirty="0">
                <a:solidFill>
                  <a:schemeClr val="bg1"/>
                </a:solidFill>
                <a:latin typeface="Megrim" panose="020B0604020202020204" charset="0"/>
              </a:rPr>
              <a:t>Eps 0.0000001</a:t>
            </a:r>
          </a:p>
        </p:txBody>
      </p:sp>
      <p:sp>
        <p:nvSpPr>
          <p:cNvPr id="5" name="Google Shape;864;p24">
            <a:extLst>
              <a:ext uri="{FF2B5EF4-FFF2-40B4-BE49-F238E27FC236}">
                <a16:creationId xmlns:a16="http://schemas.microsoft.com/office/drawing/2014/main" id="{988E7669-93BF-4190-80A9-78D04DC6F851}"/>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79,15%</a:t>
            </a:r>
          </a:p>
        </p:txBody>
      </p:sp>
    </p:spTree>
    <p:extLst>
      <p:ext uri="{BB962C8B-B14F-4D97-AF65-F5344CB8AC3E}">
        <p14:creationId xmlns:p14="http://schemas.microsoft.com/office/powerpoint/2010/main" val="56239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3576817151"/>
              </p:ext>
            </p:extLst>
          </p:nvPr>
        </p:nvGraphicFramePr>
        <p:xfrm>
          <a:off x="1257042" y="951023"/>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4414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5825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1416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1294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10984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14616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3582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3189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79.08%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21869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29452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7120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6302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79.27%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32772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44270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10715</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9357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79.33%</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39688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52322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13620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10907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78.95%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36503"/>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0.01 and </a:t>
            </a:r>
          </a:p>
          <a:p>
            <a:pPr algn="ctr"/>
            <a:r>
              <a:rPr lang="en-US" sz="2800" b="1" dirty="0">
                <a:solidFill>
                  <a:schemeClr val="bg1"/>
                </a:solidFill>
                <a:latin typeface="Megrim" panose="020B0604020202020204" charset="0"/>
              </a:rPr>
              <a:t>Eps 0.0001</a:t>
            </a:r>
          </a:p>
        </p:txBody>
      </p:sp>
      <p:sp>
        <p:nvSpPr>
          <p:cNvPr id="5" name="Google Shape;864;p24">
            <a:extLst>
              <a:ext uri="{FF2B5EF4-FFF2-40B4-BE49-F238E27FC236}">
                <a16:creationId xmlns:a16="http://schemas.microsoft.com/office/drawing/2014/main" id="{4A04CB79-5FCF-4F29-A45D-A4237E539B60}"/>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79,14%</a:t>
            </a:r>
          </a:p>
        </p:txBody>
      </p:sp>
    </p:spTree>
    <p:extLst>
      <p:ext uri="{BB962C8B-B14F-4D97-AF65-F5344CB8AC3E}">
        <p14:creationId xmlns:p14="http://schemas.microsoft.com/office/powerpoint/2010/main" val="3860387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2248287704"/>
              </p:ext>
            </p:extLst>
          </p:nvPr>
        </p:nvGraphicFramePr>
        <p:xfrm>
          <a:off x="1257042" y="958168"/>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3797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6522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719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1911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79.69%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10809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14977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3221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3364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79.66%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21713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29818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6754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6458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79.59%</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33943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41848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13137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8186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78.04%</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40709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51609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14333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9886</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79.22%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43645"/>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0.05 and </a:t>
            </a:r>
          </a:p>
          <a:p>
            <a:pPr algn="ctr"/>
            <a:r>
              <a:rPr lang="en-US" sz="2800" b="1" dirty="0">
                <a:solidFill>
                  <a:schemeClr val="bg1"/>
                </a:solidFill>
                <a:latin typeface="Megrim" panose="020B0604020202020204" charset="0"/>
              </a:rPr>
              <a:t>Eps 0.0000001</a:t>
            </a:r>
          </a:p>
        </p:txBody>
      </p:sp>
      <p:sp>
        <p:nvSpPr>
          <p:cNvPr id="5" name="Google Shape;864;p24">
            <a:extLst>
              <a:ext uri="{FF2B5EF4-FFF2-40B4-BE49-F238E27FC236}">
                <a16:creationId xmlns:a16="http://schemas.microsoft.com/office/drawing/2014/main" id="{76FE4900-59DC-4722-993B-F312A676F432}"/>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79,24%</a:t>
            </a:r>
          </a:p>
        </p:txBody>
      </p:sp>
    </p:spTree>
    <p:extLst>
      <p:ext uri="{BB962C8B-B14F-4D97-AF65-F5344CB8AC3E}">
        <p14:creationId xmlns:p14="http://schemas.microsoft.com/office/powerpoint/2010/main" val="3226394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7" name="Google Shape;887;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graphicFrame>
        <p:nvGraphicFramePr>
          <p:cNvPr id="6" name="Google Shape;865;p24">
            <a:extLst>
              <a:ext uri="{FF2B5EF4-FFF2-40B4-BE49-F238E27FC236}">
                <a16:creationId xmlns:a16="http://schemas.microsoft.com/office/drawing/2014/main" id="{68678DAC-7EFC-49B7-97F5-B75478A6873F}"/>
              </a:ext>
            </a:extLst>
          </p:cNvPr>
          <p:cNvGraphicFramePr/>
          <p:nvPr>
            <p:extLst>
              <p:ext uri="{D42A27DB-BD31-4B8C-83A1-F6EECF244321}">
                <p14:modId xmlns:p14="http://schemas.microsoft.com/office/powerpoint/2010/main" val="286820750"/>
              </p:ext>
            </p:extLst>
          </p:nvPr>
        </p:nvGraphicFramePr>
        <p:xfrm>
          <a:off x="1257042" y="954366"/>
          <a:ext cx="6629916" cy="2281652"/>
        </p:xfrm>
        <a:graphic>
          <a:graphicData uri="http://schemas.openxmlformats.org/drawingml/2006/table">
            <a:tbl>
              <a:tblPr>
                <a:noFill/>
                <a:tableStyleId>{EE5879B8-69FA-45E9-8B50-13E111EEC92F}</a:tableStyleId>
              </a:tblPr>
              <a:tblGrid>
                <a:gridCol w="1212279">
                  <a:extLst>
                    <a:ext uri="{9D8B030D-6E8A-4147-A177-3AD203B41FA5}">
                      <a16:colId xmlns:a16="http://schemas.microsoft.com/office/drawing/2014/main" val="20000"/>
                    </a:ext>
                  </a:extLst>
                </a:gridCol>
                <a:gridCol w="986523">
                  <a:extLst>
                    <a:ext uri="{9D8B030D-6E8A-4147-A177-3AD203B41FA5}">
                      <a16:colId xmlns:a16="http://schemas.microsoft.com/office/drawing/2014/main" val="20001"/>
                    </a:ext>
                  </a:extLst>
                </a:gridCol>
                <a:gridCol w="986523">
                  <a:extLst>
                    <a:ext uri="{9D8B030D-6E8A-4147-A177-3AD203B41FA5}">
                      <a16:colId xmlns:a16="http://schemas.microsoft.com/office/drawing/2014/main" val="20002"/>
                    </a:ext>
                  </a:extLst>
                </a:gridCol>
                <a:gridCol w="986523">
                  <a:extLst>
                    <a:ext uri="{9D8B030D-6E8A-4147-A177-3AD203B41FA5}">
                      <a16:colId xmlns:a16="http://schemas.microsoft.com/office/drawing/2014/main" val="2744352490"/>
                    </a:ext>
                  </a:extLst>
                </a:gridCol>
                <a:gridCol w="986523">
                  <a:extLst>
                    <a:ext uri="{9D8B030D-6E8A-4147-A177-3AD203B41FA5}">
                      <a16:colId xmlns:a16="http://schemas.microsoft.com/office/drawing/2014/main" val="2881234193"/>
                    </a:ext>
                  </a:extLst>
                </a:gridCol>
                <a:gridCol w="1471545">
                  <a:extLst>
                    <a:ext uri="{9D8B030D-6E8A-4147-A177-3AD203B41FA5}">
                      <a16:colId xmlns:a16="http://schemas.microsoft.com/office/drawing/2014/main" val="3718406253"/>
                    </a:ext>
                  </a:extLst>
                </a:gridCol>
              </a:tblGrid>
              <a:tr h="504032">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Test</a:t>
                      </a:r>
                      <a:endParaRPr sz="2200" dirty="0">
                        <a:solidFill>
                          <a:srgbClr val="FFFFFF"/>
                        </a:solidFill>
                        <a:latin typeface="Abel"/>
                        <a:ea typeface="Abel"/>
                        <a:cs typeface="Abel"/>
                        <a:sym typeface="Abel"/>
                      </a:endParaRPr>
                    </a:p>
                  </a:txBody>
                  <a:tcPr marL="109916" marR="109916" marT="82444" marB="82444"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2200" dirty="0">
                          <a:solidFill>
                            <a:srgbClr val="FFFFFF"/>
                          </a:solidFill>
                          <a:latin typeface="Abel"/>
                          <a:ea typeface="Abel"/>
                          <a:cs typeface="Abel"/>
                          <a:sym typeface="Abel"/>
                        </a:rPr>
                        <a:t>TP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TN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FP</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FN</a:t>
                      </a:r>
                      <a:endParaRPr sz="2200" dirty="0">
                        <a:solidFill>
                          <a:srgbClr val="FFFFFF"/>
                        </a:solidFill>
                        <a:latin typeface="Abel"/>
                        <a:ea typeface="Abel"/>
                        <a:cs typeface="Abel"/>
                        <a:sym typeface="Abel"/>
                      </a:endParaRPr>
                    </a:p>
                  </a:txBody>
                  <a:tcPr marL="109916" marR="109916" marT="82444" marB="82444" anchor="ctr">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2200" dirty="0">
                          <a:solidFill>
                            <a:srgbClr val="FFFFFF"/>
                          </a:solidFill>
                          <a:latin typeface="Abel"/>
                          <a:ea typeface="Abel"/>
                          <a:cs typeface="Abel"/>
                          <a:sym typeface="Abel"/>
                        </a:rPr>
                        <a:t>Accuracy</a:t>
                      </a:r>
                      <a:endParaRPr sz="2200" dirty="0">
                        <a:solidFill>
                          <a:srgbClr val="FFFFFF"/>
                        </a:solidFill>
                        <a:latin typeface="Abel"/>
                        <a:ea typeface="Abel"/>
                        <a:cs typeface="Abel"/>
                        <a:sym typeface="Abel"/>
                      </a:endParaRPr>
                    </a:p>
                  </a:txBody>
                  <a:tcPr marL="109916" marR="109916" marT="82444" marB="82444"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4407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5843</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1398</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1301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79.16%</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10964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14657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3541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3209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79.15%</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III</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21824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29522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7050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6347</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IV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32969</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44054</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10931</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9160</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79.31%</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3555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V</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82449" marR="82449" marT="0" marB="0"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39887</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51730</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14212</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10708</a:t>
                      </a:r>
                      <a:endParaRPr kumimoji="0" lang="en-ID" sz="16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R="0" algn="ctr" rtl="0">
                        <a:lnSpc>
                          <a:spcPct val="100000"/>
                        </a:lnSpc>
                        <a:spcBef>
                          <a:spcPts val="0"/>
                        </a:spcBef>
                        <a:spcAft>
                          <a:spcPts val="0"/>
                        </a:spcAft>
                        <a:buClr>
                          <a:srgbClr val="000000"/>
                        </a:buClr>
                        <a:buFont typeface="Arial"/>
                      </a:pPr>
                      <a:r>
                        <a:rPr kumimoji="0" lang="en-US"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78.62%</a:t>
                      </a:r>
                      <a:endParaRPr kumimoji="0" lang="en-ID" sz="16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10" name="Google Shape;864;p24">
            <a:extLst>
              <a:ext uri="{FF2B5EF4-FFF2-40B4-BE49-F238E27FC236}">
                <a16:creationId xmlns:a16="http://schemas.microsoft.com/office/drawing/2014/main" id="{1FFE8606-B58D-4101-A46E-8B9B4E3CDF84}"/>
              </a:ext>
            </a:extLst>
          </p:cNvPr>
          <p:cNvSpPr txBox="1">
            <a:spLocks/>
          </p:cNvSpPr>
          <p:nvPr/>
        </p:nvSpPr>
        <p:spPr>
          <a:xfrm>
            <a:off x="1032934" y="248412"/>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bg1"/>
                </a:solidFill>
                <a:latin typeface="Megrim" panose="020B0604020202020204" charset="0"/>
              </a:rPr>
              <a:t>Results LVQ Alpha 0.05 and </a:t>
            </a:r>
          </a:p>
          <a:p>
            <a:pPr algn="ctr"/>
            <a:r>
              <a:rPr lang="en-US" sz="2800" b="1" dirty="0">
                <a:solidFill>
                  <a:schemeClr val="bg1"/>
                </a:solidFill>
                <a:latin typeface="Megrim" panose="020B0604020202020204" charset="0"/>
              </a:rPr>
              <a:t>Eps 0.0001</a:t>
            </a:r>
          </a:p>
        </p:txBody>
      </p:sp>
      <p:sp>
        <p:nvSpPr>
          <p:cNvPr id="5" name="Google Shape;864;p24">
            <a:extLst>
              <a:ext uri="{FF2B5EF4-FFF2-40B4-BE49-F238E27FC236}">
                <a16:creationId xmlns:a16="http://schemas.microsoft.com/office/drawing/2014/main" id="{F7896D18-C8CA-4269-B393-E0E7F8C02D48}"/>
              </a:ext>
            </a:extLst>
          </p:cNvPr>
          <p:cNvSpPr txBox="1">
            <a:spLocks/>
          </p:cNvSpPr>
          <p:nvPr/>
        </p:nvSpPr>
        <p:spPr>
          <a:xfrm>
            <a:off x="440238" y="3042578"/>
            <a:ext cx="7078130" cy="620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000" b="1" dirty="0">
                <a:solidFill>
                  <a:schemeClr val="bg1"/>
                </a:solidFill>
                <a:latin typeface="Abel" panose="020B0604020202020204" charset="0"/>
              </a:rPr>
              <a:t>Average =    79,11%</a:t>
            </a:r>
          </a:p>
        </p:txBody>
      </p:sp>
    </p:spTree>
    <p:extLst>
      <p:ext uri="{BB962C8B-B14F-4D97-AF65-F5344CB8AC3E}">
        <p14:creationId xmlns:p14="http://schemas.microsoft.com/office/powerpoint/2010/main" val="2990897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0"/>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CONCLUSION</a:t>
            </a:r>
            <a:endParaRPr dirty="0"/>
          </a:p>
        </p:txBody>
      </p:sp>
      <p:sp>
        <p:nvSpPr>
          <p:cNvPr id="823" name="Google Shape;823;p20"/>
          <p:cNvSpPr txBox="1">
            <a:spLocks noGrp="1"/>
          </p:cNvSpPr>
          <p:nvPr>
            <p:ph type="body" idx="1"/>
          </p:nvPr>
        </p:nvSpPr>
        <p:spPr>
          <a:xfrm>
            <a:off x="697408" y="1577775"/>
            <a:ext cx="2078700" cy="2970600"/>
          </a:xfrm>
          <a:prstGeom prst="rect">
            <a:avLst/>
          </a:prstGeom>
        </p:spPr>
        <p:txBody>
          <a:bodyPr spcFirstLastPara="1" wrap="square" lIns="0" tIns="0" rIns="0" bIns="0" anchor="t" anchorCtr="0">
            <a:noAutofit/>
          </a:bodyPr>
          <a:lstStyle/>
          <a:p>
            <a:pPr marL="0" lvl="0" indent="0">
              <a:buNone/>
            </a:pPr>
            <a:r>
              <a:rPr lang="en-US" dirty="0"/>
              <a:t>1. Naive Bayes can be used to classify airline passenger satisfaction. It is proven that the Naive Bayes algorithm can be implemented for customer satisfaction data obtained through Kaggle.</a:t>
            </a:r>
            <a:endParaRPr dirty="0"/>
          </a:p>
        </p:txBody>
      </p:sp>
      <p:sp>
        <p:nvSpPr>
          <p:cNvPr id="824" name="Google Shape;824;p20"/>
          <p:cNvSpPr txBox="1">
            <a:spLocks noGrp="1"/>
          </p:cNvSpPr>
          <p:nvPr>
            <p:ph type="body" idx="2"/>
          </p:nvPr>
        </p:nvSpPr>
        <p:spPr>
          <a:xfrm>
            <a:off x="3051871" y="1577775"/>
            <a:ext cx="2078700" cy="2970600"/>
          </a:xfrm>
          <a:prstGeom prst="rect">
            <a:avLst/>
          </a:prstGeom>
        </p:spPr>
        <p:txBody>
          <a:bodyPr spcFirstLastPara="1" wrap="square" lIns="0" tIns="0" rIns="0" bIns="0" anchor="t" anchorCtr="0">
            <a:noAutofit/>
          </a:bodyPr>
          <a:lstStyle/>
          <a:p>
            <a:pPr marL="0" lvl="0" indent="0">
              <a:buNone/>
            </a:pPr>
            <a:r>
              <a:rPr lang="en-US" dirty="0"/>
              <a:t>2. Learning Vector Quantization can also classify airline passenger satisfaction. This is because this algorithm can be implemented on the same data to implement Naive Bayes.</a:t>
            </a:r>
            <a:endParaRPr dirty="0"/>
          </a:p>
        </p:txBody>
      </p:sp>
      <p:sp>
        <p:nvSpPr>
          <p:cNvPr id="825" name="Google Shape;825;p20"/>
          <p:cNvSpPr txBox="1">
            <a:spLocks noGrp="1"/>
          </p:cNvSpPr>
          <p:nvPr>
            <p:ph type="body" idx="3"/>
          </p:nvPr>
        </p:nvSpPr>
        <p:spPr>
          <a:xfrm>
            <a:off x="5406333" y="1577775"/>
            <a:ext cx="2814799" cy="2970600"/>
          </a:xfrm>
          <a:prstGeom prst="rect">
            <a:avLst/>
          </a:prstGeom>
        </p:spPr>
        <p:txBody>
          <a:bodyPr spcFirstLastPara="1" wrap="square" lIns="0" tIns="0" rIns="0" bIns="0" anchor="t" anchorCtr="0">
            <a:noAutofit/>
          </a:bodyPr>
          <a:lstStyle/>
          <a:p>
            <a:pPr marL="0" lvl="0" indent="0">
              <a:buNone/>
            </a:pPr>
            <a:r>
              <a:rPr lang="en-US" dirty="0"/>
              <a:t>3. Of the two algorithms, Naive Bayes is better at classifying airline passenger satisfaction than Learning Vector Quantization. This is based on the average accuracy of the two algorithms. Naive Bayes has an average accuracy of 89.076% while the LVQ is 79.852%.</a:t>
            </a:r>
            <a:endParaRPr dirty="0"/>
          </a:p>
        </p:txBody>
      </p:sp>
      <p:sp>
        <p:nvSpPr>
          <p:cNvPr id="826" name="Google Shape;826;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1005"/>
        <p:cNvGrpSpPr/>
        <p:nvPr/>
      </p:nvGrpSpPr>
      <p:grpSpPr>
        <a:xfrm>
          <a:off x="0" y="0"/>
          <a:ext cx="0" cy="0"/>
          <a:chOff x="0" y="0"/>
          <a:chExt cx="0" cy="0"/>
        </a:xfrm>
      </p:grpSpPr>
      <p:sp>
        <p:nvSpPr>
          <p:cNvPr id="1006" name="Google Shape;1006;p3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007" name="Google Shape;1007;p34"/>
          <p:cNvSpPr txBox="1">
            <a:spLocks noGrp="1"/>
          </p:cNvSpPr>
          <p:nvPr>
            <p:ph type="ctrTitle" idx="4294967295"/>
          </p:nvPr>
        </p:nvSpPr>
        <p:spPr>
          <a:xfrm>
            <a:off x="1777825" y="2664560"/>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Thanks!</a:t>
            </a:r>
            <a:endParaRPr sz="4800"/>
          </a:p>
        </p:txBody>
      </p:sp>
      <p:grpSp>
        <p:nvGrpSpPr>
          <p:cNvPr id="1009" name="Google Shape;1009;p34"/>
          <p:cNvGrpSpPr/>
          <p:nvPr/>
        </p:nvGrpSpPr>
        <p:grpSpPr>
          <a:xfrm>
            <a:off x="3905321" y="916984"/>
            <a:ext cx="1333358" cy="1333477"/>
            <a:chOff x="570875" y="4322250"/>
            <a:chExt cx="443300" cy="443325"/>
          </a:xfrm>
        </p:grpSpPr>
        <p:sp>
          <p:nvSpPr>
            <p:cNvPr id="1010" name="Google Shape;1010;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3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Credits</a:t>
            </a:r>
            <a:endParaRPr/>
          </a:p>
        </p:txBody>
      </p:sp>
      <p:sp>
        <p:nvSpPr>
          <p:cNvPr id="1019" name="Google Shape;1019;p3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600"/>
              </a:spcBef>
              <a:spcAft>
                <a:spcPts val="0"/>
              </a:spcAft>
              <a:buSzPts val="2400"/>
              <a:buChar char="⋆"/>
            </a:pPr>
            <a:r>
              <a:rPr lang="en" sz="2400" dirty="0"/>
              <a:t>Presentation template by </a:t>
            </a:r>
            <a:r>
              <a:rPr lang="en" sz="2400" u="sng" dirty="0">
                <a:solidFill>
                  <a:schemeClr val="hlink"/>
                </a:solidFill>
                <a:hlinkClick r:id="rId3"/>
              </a:rPr>
              <a:t>SlidesCarnival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 sz="2400" u="sng" dirty="0">
                <a:solidFill>
                  <a:schemeClr val="hlink"/>
                </a:solidFill>
                <a:hlinkClick r:id="rId4"/>
              </a:rPr>
              <a:t>Unsplash</a:t>
            </a:r>
            <a:endParaRPr sz="2400" dirty="0"/>
          </a:p>
        </p:txBody>
      </p:sp>
      <p:sp>
        <p:nvSpPr>
          <p:cNvPr id="1020" name="Google Shape;1020;p3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Problem Formulation</a:t>
            </a:r>
            <a:endParaRPr dirty="0"/>
          </a:p>
        </p:txBody>
      </p:sp>
      <p:sp>
        <p:nvSpPr>
          <p:cNvPr id="788" name="Google Shape;788;p17"/>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p>
            <a:r>
              <a:rPr lang="en-US" dirty="0"/>
              <a:t>Can the Naïve Bayes algorithm classify airline passenger satisfaction data?</a:t>
            </a:r>
            <a:endParaRPr lang="en-ID" dirty="0"/>
          </a:p>
          <a:p>
            <a:r>
              <a:rPr lang="en-US" dirty="0"/>
              <a:t>Can the Learning Vector Quantization algorithm classify airline passenger satisfaction data?</a:t>
            </a:r>
            <a:endParaRPr lang="en-ID" dirty="0"/>
          </a:p>
          <a:p>
            <a:r>
              <a:rPr lang="en-US" dirty="0"/>
              <a:t>Based on the level of accuracy, which algorithm is better in classifying passenger satisfaction data?</a:t>
            </a:r>
            <a:endParaRPr dirty="0"/>
          </a:p>
        </p:txBody>
      </p:sp>
      <p:sp>
        <p:nvSpPr>
          <p:cNvPr id="789" name="Google Shape;789;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29413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39"/>
          <p:cNvSpPr txBox="1">
            <a:spLocks noGrp="1"/>
          </p:cNvSpPr>
          <p:nvPr>
            <p:ph type="title"/>
          </p:nvPr>
        </p:nvSpPr>
        <p:spPr>
          <a:xfrm>
            <a:off x="1315475" y="164231"/>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Roadmap</a:t>
            </a:r>
            <a:endParaRPr dirty="0"/>
          </a:p>
        </p:txBody>
      </p:sp>
      <p:sp>
        <p:nvSpPr>
          <p:cNvPr id="1083" name="Google Shape;1083;p3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
        <p:nvSpPr>
          <p:cNvPr id="1084" name="Google Shape;1084;p39"/>
          <p:cNvSpPr/>
          <p:nvPr/>
        </p:nvSpPr>
        <p:spPr>
          <a:xfrm>
            <a:off x="-1270000" y="2235559"/>
            <a:ext cx="12957175"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5" name="Google Shape;1085;p39"/>
          <p:cNvSpPr/>
          <p:nvPr/>
        </p:nvSpPr>
        <p:spPr>
          <a:xfrm>
            <a:off x="-1270000" y="2235559"/>
            <a:ext cx="12957175"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086" name="Google Shape;1086;p39"/>
          <p:cNvGrpSpPr/>
          <p:nvPr/>
        </p:nvGrpSpPr>
        <p:grpSpPr>
          <a:xfrm>
            <a:off x="1402709" y="1567932"/>
            <a:ext cx="473400" cy="473400"/>
            <a:chOff x="1786339" y="1703401"/>
            <a:chExt cx="473400" cy="473400"/>
          </a:xfrm>
        </p:grpSpPr>
        <p:sp>
          <p:nvSpPr>
            <p:cNvPr id="1087" name="Google Shape;108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088" name="Google Shape;108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Abel"/>
                  <a:ea typeface="Abel"/>
                  <a:cs typeface="Abel"/>
                  <a:sym typeface="Abel"/>
                </a:rPr>
                <a:t>1</a:t>
              </a:r>
              <a:endParaRPr sz="600" dirty="0">
                <a:solidFill>
                  <a:schemeClr val="dk2"/>
                </a:solidFill>
                <a:latin typeface="Abel"/>
                <a:ea typeface="Abel"/>
                <a:cs typeface="Abel"/>
                <a:sym typeface="Abel"/>
              </a:endParaRPr>
            </a:p>
          </p:txBody>
        </p:sp>
      </p:grpSp>
      <p:grpSp>
        <p:nvGrpSpPr>
          <p:cNvPr id="1089" name="Google Shape;1089;p39"/>
          <p:cNvGrpSpPr/>
          <p:nvPr/>
        </p:nvGrpSpPr>
        <p:grpSpPr>
          <a:xfrm>
            <a:off x="4301775" y="1567932"/>
            <a:ext cx="473400" cy="473400"/>
            <a:chOff x="3814414" y="1703401"/>
            <a:chExt cx="473400" cy="473400"/>
          </a:xfrm>
        </p:grpSpPr>
        <p:sp>
          <p:nvSpPr>
            <p:cNvPr id="1090" name="Google Shape;1090;p39"/>
            <p:cNvSpPr/>
            <p:nvPr/>
          </p:nvSpPr>
          <p:spPr>
            <a:xfrm rot="8100000">
              <a:off x="3883742" y="1772729"/>
              <a:ext cx="334744" cy="334744"/>
            </a:xfrm>
            <a:prstGeom prst="teardrop">
              <a:avLst>
                <a:gd name="adj" fmla="val 100000"/>
              </a:avLst>
            </a:pr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091" name="Google Shape;1091;p39"/>
            <p:cNvSpPr/>
            <p:nvPr/>
          </p:nvSpPr>
          <p:spPr>
            <a:xfrm>
              <a:off x="3984064" y="1866499"/>
              <a:ext cx="134100" cy="134100"/>
            </a:xfrm>
            <a:prstGeom prst="ellipse">
              <a:avLst/>
            </a:prstGeom>
            <a:solidFill>
              <a:schemeClr val="lt1"/>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3</a:t>
              </a:r>
              <a:endParaRPr sz="600">
                <a:solidFill>
                  <a:schemeClr val="dk2"/>
                </a:solidFill>
                <a:latin typeface="Abel"/>
                <a:ea typeface="Abel"/>
                <a:cs typeface="Abel"/>
                <a:sym typeface="Abel"/>
              </a:endParaRPr>
            </a:p>
          </p:txBody>
        </p:sp>
      </p:grpSp>
      <p:grpSp>
        <p:nvGrpSpPr>
          <p:cNvPr id="1092" name="Google Shape;1092;p39"/>
          <p:cNvGrpSpPr/>
          <p:nvPr/>
        </p:nvGrpSpPr>
        <p:grpSpPr>
          <a:xfrm>
            <a:off x="7098241" y="1567932"/>
            <a:ext cx="473400" cy="473400"/>
            <a:chOff x="5842489" y="1703401"/>
            <a:chExt cx="473400" cy="473400"/>
          </a:xfrm>
        </p:grpSpPr>
        <p:sp>
          <p:nvSpPr>
            <p:cNvPr id="1093" name="Google Shape;109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094" name="Google Shape;109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5</a:t>
              </a:r>
              <a:endParaRPr sz="600">
                <a:solidFill>
                  <a:schemeClr val="dk2"/>
                </a:solidFill>
                <a:latin typeface="Abel"/>
                <a:ea typeface="Abel"/>
                <a:cs typeface="Abel"/>
                <a:sym typeface="Abel"/>
              </a:endParaRPr>
            </a:p>
          </p:txBody>
        </p:sp>
      </p:grpSp>
      <p:grpSp>
        <p:nvGrpSpPr>
          <p:cNvPr id="1098" name="Google Shape;1098;p39"/>
          <p:cNvGrpSpPr/>
          <p:nvPr/>
        </p:nvGrpSpPr>
        <p:grpSpPr>
          <a:xfrm>
            <a:off x="5756827" y="3440831"/>
            <a:ext cx="473400" cy="473400"/>
            <a:chOff x="4852739" y="3576300"/>
            <a:chExt cx="473400" cy="473400"/>
          </a:xfrm>
        </p:grpSpPr>
        <p:sp>
          <p:nvSpPr>
            <p:cNvPr id="1099" name="Google Shape;109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100" name="Google Shape;110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4</a:t>
              </a:r>
              <a:endParaRPr sz="600">
                <a:solidFill>
                  <a:schemeClr val="dk2"/>
                </a:solidFill>
                <a:latin typeface="Abel"/>
                <a:ea typeface="Abel"/>
                <a:cs typeface="Abel"/>
                <a:sym typeface="Abel"/>
              </a:endParaRPr>
            </a:p>
          </p:txBody>
        </p:sp>
      </p:grpSp>
      <p:grpSp>
        <p:nvGrpSpPr>
          <p:cNvPr id="1101" name="Google Shape;1101;p39"/>
          <p:cNvGrpSpPr/>
          <p:nvPr/>
        </p:nvGrpSpPr>
        <p:grpSpPr>
          <a:xfrm>
            <a:off x="2756837" y="3501031"/>
            <a:ext cx="473400" cy="473400"/>
            <a:chOff x="2824664" y="3576300"/>
            <a:chExt cx="473400" cy="473400"/>
          </a:xfrm>
        </p:grpSpPr>
        <p:sp>
          <p:nvSpPr>
            <p:cNvPr id="1102" name="Google Shape;110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1103" name="Google Shape;110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Abel"/>
                  <a:ea typeface="Abel"/>
                  <a:cs typeface="Abel"/>
                  <a:sym typeface="Abel"/>
                </a:rPr>
                <a:t>2</a:t>
              </a:r>
              <a:endParaRPr sz="600">
                <a:solidFill>
                  <a:schemeClr val="dk2"/>
                </a:solidFill>
                <a:latin typeface="Abel"/>
                <a:ea typeface="Abel"/>
                <a:cs typeface="Abel"/>
                <a:sym typeface="Abel"/>
              </a:endParaRPr>
            </a:p>
          </p:txBody>
        </p:sp>
      </p:grpSp>
      <p:sp>
        <p:nvSpPr>
          <p:cNvPr id="1104" name="Google Shape;1104;p39"/>
          <p:cNvSpPr txBox="1"/>
          <p:nvPr/>
        </p:nvSpPr>
        <p:spPr>
          <a:xfrm>
            <a:off x="996220" y="952983"/>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GET DATA</a:t>
            </a:r>
          </a:p>
          <a:p>
            <a:pPr lvl="0" algn="ctr"/>
            <a:r>
              <a:rPr lang="en-US" sz="1200" dirty="0">
                <a:solidFill>
                  <a:schemeClr val="lt1"/>
                </a:solidFill>
                <a:latin typeface="Abel"/>
                <a:ea typeface="Abel"/>
                <a:cs typeface="Abel"/>
                <a:sym typeface="Abel"/>
              </a:rPr>
              <a:t>Data taken from the Kaggle website</a:t>
            </a:r>
            <a:endParaRPr sz="1200" dirty="0">
              <a:solidFill>
                <a:schemeClr val="lt1"/>
              </a:solidFill>
              <a:latin typeface="Abel"/>
              <a:ea typeface="Abel"/>
              <a:cs typeface="Abel"/>
              <a:sym typeface="Abel"/>
            </a:endParaRPr>
          </a:p>
        </p:txBody>
      </p:sp>
      <p:sp>
        <p:nvSpPr>
          <p:cNvPr id="1105" name="Google Shape;1105;p39">
            <a:hlinkClick r:id="rId3" action="ppaction://hlinksldjump"/>
          </p:cNvPr>
          <p:cNvSpPr txBox="1"/>
          <p:nvPr/>
        </p:nvSpPr>
        <p:spPr>
          <a:xfrm>
            <a:off x="3535680" y="882344"/>
            <a:ext cx="194960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NAÏVE BAYES</a:t>
            </a:r>
          </a:p>
          <a:p>
            <a:pPr lvl="0" algn="ctr"/>
            <a:r>
              <a:rPr lang="en-US" sz="1200" dirty="0">
                <a:solidFill>
                  <a:schemeClr val="lt1"/>
                </a:solidFill>
                <a:latin typeface="Abel"/>
                <a:ea typeface="Abel"/>
                <a:cs typeface="Abel"/>
                <a:sym typeface="Abel"/>
              </a:rPr>
              <a:t>Implementing the algorithm with </a:t>
            </a:r>
            <a:r>
              <a:rPr lang="en-US" sz="1200" dirty="0">
                <a:solidFill>
                  <a:schemeClr val="lt1"/>
                </a:solidFill>
                <a:latin typeface="Abel"/>
                <a:ea typeface="Abel"/>
                <a:cs typeface="Abel"/>
                <a:sym typeface="Abel"/>
                <a:hlinkClick r:id="rId4" action="ppaction://hlinksldjump"/>
              </a:rPr>
              <a:t>5 different tests</a:t>
            </a:r>
            <a:endParaRPr sz="1200" dirty="0">
              <a:solidFill>
                <a:schemeClr val="lt1"/>
              </a:solidFill>
              <a:latin typeface="Abel"/>
              <a:ea typeface="Abel"/>
              <a:cs typeface="Abel"/>
              <a:sym typeface="Abel"/>
            </a:endParaRPr>
          </a:p>
        </p:txBody>
      </p:sp>
      <p:sp>
        <p:nvSpPr>
          <p:cNvPr id="1106" name="Google Shape;1106;p39">
            <a:hlinkClick r:id="rId5" action="ppaction://hlinksldjump"/>
          </p:cNvPr>
          <p:cNvSpPr txBox="1"/>
          <p:nvPr/>
        </p:nvSpPr>
        <p:spPr>
          <a:xfrm>
            <a:off x="6354050" y="840303"/>
            <a:ext cx="194960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CALCULATING ACCURACY</a:t>
            </a:r>
          </a:p>
          <a:p>
            <a:pPr lvl="0" algn="ctr"/>
            <a:r>
              <a:rPr lang="en-US" sz="1200" dirty="0">
                <a:solidFill>
                  <a:schemeClr val="lt1"/>
                </a:solidFill>
                <a:latin typeface="Abel"/>
                <a:sym typeface="Abel"/>
                <a:hlinkClick r:id="rId6" action="ppaction://hlinksldjump">
                  <a:extLst>
                    <a:ext uri="{A12FA001-AC4F-418D-AE19-62706E023703}">
                      <ahyp:hlinkClr xmlns:ahyp="http://schemas.microsoft.com/office/drawing/2018/hyperlinkcolor" val="tx"/>
                    </a:ext>
                  </a:extLst>
                </a:hlinkClick>
              </a:rPr>
              <a:t>Calculating</a:t>
            </a:r>
            <a:r>
              <a:rPr lang="en-US" sz="1200" dirty="0">
                <a:solidFill>
                  <a:schemeClr val="lt1"/>
                </a:solidFill>
                <a:latin typeface="Abel"/>
                <a:ea typeface="Abel"/>
                <a:cs typeface="Abel"/>
                <a:sym typeface="Abel"/>
              </a:rPr>
              <a:t> the accuracy value of each test for both algorithms</a:t>
            </a:r>
            <a:endParaRPr sz="1200" dirty="0">
              <a:solidFill>
                <a:schemeClr val="lt1"/>
              </a:solidFill>
              <a:latin typeface="Abel"/>
              <a:ea typeface="Abel"/>
              <a:cs typeface="Abel"/>
              <a:sym typeface="Abel"/>
            </a:endParaRPr>
          </a:p>
        </p:txBody>
      </p:sp>
      <p:sp>
        <p:nvSpPr>
          <p:cNvPr id="1107" name="Google Shape;1107;p39"/>
          <p:cNvSpPr txBox="1"/>
          <p:nvPr/>
        </p:nvSpPr>
        <p:spPr>
          <a:xfrm>
            <a:off x="2115974" y="3988331"/>
            <a:ext cx="182081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D" sz="1600" b="1" dirty="0">
                <a:solidFill>
                  <a:schemeClr val="lt1"/>
                </a:solidFill>
                <a:latin typeface="Abel"/>
                <a:ea typeface="Abel"/>
                <a:cs typeface="Abel"/>
                <a:sym typeface="Abel"/>
              </a:rPr>
              <a:t>PREPROCESSING DATA</a:t>
            </a:r>
          </a:p>
          <a:p>
            <a:pPr lvl="0" algn="ctr"/>
            <a:r>
              <a:rPr lang="en-US" sz="1200" dirty="0">
                <a:solidFill>
                  <a:schemeClr val="lt1"/>
                </a:solidFill>
                <a:latin typeface="Abel"/>
                <a:ea typeface="Abel"/>
                <a:cs typeface="Abel"/>
                <a:sym typeface="Abel"/>
                <a:hlinkClick r:id="rId7" action="ppaction://hlinksldjump"/>
              </a:rPr>
              <a:t>Deleting data </a:t>
            </a:r>
            <a:r>
              <a:rPr lang="en-US" sz="1200" dirty="0">
                <a:solidFill>
                  <a:schemeClr val="lt1"/>
                </a:solidFill>
                <a:latin typeface="Abel"/>
                <a:ea typeface="Abel"/>
                <a:cs typeface="Abel"/>
                <a:sym typeface="Abel"/>
              </a:rPr>
              <a:t>and </a:t>
            </a:r>
            <a:r>
              <a:rPr lang="en-US" sz="1200" dirty="0">
                <a:solidFill>
                  <a:schemeClr val="lt1"/>
                </a:solidFill>
                <a:latin typeface="Abel"/>
                <a:ea typeface="Abel"/>
                <a:cs typeface="Abel"/>
                <a:sym typeface="Abel"/>
                <a:hlinkClick r:id="rId8" action="ppaction://hlinksldjump"/>
              </a:rPr>
              <a:t>transforming data</a:t>
            </a:r>
            <a:endParaRPr dirty="0">
              <a:solidFill>
                <a:schemeClr val="lt1"/>
              </a:solidFill>
              <a:latin typeface="Abel"/>
              <a:ea typeface="Abel"/>
              <a:cs typeface="Abel"/>
              <a:sym typeface="Abel"/>
            </a:endParaRPr>
          </a:p>
        </p:txBody>
      </p:sp>
      <p:sp>
        <p:nvSpPr>
          <p:cNvPr id="1108" name="Google Shape;1108;p39">
            <a:hlinkClick r:id="rId9" action="ppaction://hlinksldjump"/>
          </p:cNvPr>
          <p:cNvSpPr txBox="1"/>
          <p:nvPr/>
        </p:nvSpPr>
        <p:spPr>
          <a:xfrm>
            <a:off x="4471425" y="3980385"/>
            <a:ext cx="310021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b="1" dirty="0">
                <a:solidFill>
                  <a:schemeClr val="lt1"/>
                </a:solidFill>
                <a:latin typeface="Abel"/>
                <a:ea typeface="Abel"/>
                <a:cs typeface="Abel"/>
                <a:sym typeface="Abel"/>
              </a:rPr>
              <a:t>L</a:t>
            </a:r>
            <a:r>
              <a:rPr lang="en-ID" sz="1600" b="1" dirty="0">
                <a:solidFill>
                  <a:schemeClr val="lt1"/>
                </a:solidFill>
                <a:latin typeface="Abel"/>
                <a:ea typeface="Abel"/>
                <a:cs typeface="Abel"/>
                <a:sym typeface="Abel"/>
              </a:rPr>
              <a:t>EARNING VECTOR QUANTIZATION (LVQ)</a:t>
            </a:r>
          </a:p>
          <a:p>
            <a:pPr algn="ctr"/>
            <a:r>
              <a:rPr lang="en-US" sz="1200" dirty="0">
                <a:solidFill>
                  <a:schemeClr val="lt1"/>
                </a:solidFill>
                <a:latin typeface="Abel"/>
                <a:ea typeface="Abel"/>
                <a:cs typeface="Abel"/>
                <a:sym typeface="Abel"/>
              </a:rPr>
              <a:t>Implementing the algorithm with </a:t>
            </a:r>
            <a:r>
              <a:rPr lang="en-US" sz="1200" dirty="0">
                <a:solidFill>
                  <a:schemeClr val="lt1"/>
                </a:solidFill>
                <a:latin typeface="Abel"/>
                <a:ea typeface="Abel"/>
                <a:cs typeface="Abel"/>
                <a:sym typeface="Abel"/>
                <a:hlinkClick r:id="rId4" action="ppaction://hlinksldjump"/>
              </a:rPr>
              <a:t>5 different tests</a:t>
            </a:r>
            <a:endParaRPr lang="en-US" sz="1200" dirty="0">
              <a:solidFill>
                <a:schemeClr val="lt1"/>
              </a:solidFill>
              <a:latin typeface="Abel"/>
              <a:ea typeface="Abel"/>
              <a:cs typeface="Abel"/>
              <a:sym typeface="Abel"/>
            </a:endParaRPr>
          </a:p>
          <a:p>
            <a:pPr marL="0" marR="0" lvl="0" indent="0" algn="ctr" rtl="0">
              <a:lnSpc>
                <a:spcPct val="100000"/>
              </a:lnSpc>
              <a:spcBef>
                <a:spcPts val="0"/>
              </a:spcBef>
              <a:spcAft>
                <a:spcPts val="0"/>
              </a:spcAft>
              <a:buNone/>
            </a:pPr>
            <a:endParaRPr sz="1600" b="1" dirty="0">
              <a:solidFill>
                <a:schemeClr val="lt1"/>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7"/>
          <p:cNvSpPr txBox="1">
            <a:spLocks noGrp="1"/>
          </p:cNvSpPr>
          <p:nvPr>
            <p:ph type="ctrTitle" idx="4294967295"/>
          </p:nvPr>
        </p:nvSpPr>
        <p:spPr>
          <a:xfrm>
            <a:off x="1645875" y="927400"/>
            <a:ext cx="5852400" cy="894900"/>
          </a:xfrm>
          <a:prstGeom prst="rect">
            <a:avLst/>
          </a:prstGeom>
        </p:spPr>
        <p:txBody>
          <a:bodyPr spcFirstLastPara="1" wrap="square" lIns="0" tIns="0" rIns="0" bIns="0" anchor="b" anchorCtr="0">
            <a:noAutofit/>
          </a:bodyPr>
          <a:lstStyle/>
          <a:p>
            <a:pPr lvl="0"/>
            <a:r>
              <a:rPr lang="en" sz="10500" dirty="0"/>
              <a:t>129,879</a:t>
            </a:r>
            <a:endParaRPr sz="10500" dirty="0"/>
          </a:p>
        </p:txBody>
      </p:sp>
      <p:sp>
        <p:nvSpPr>
          <p:cNvPr id="893" name="Google Shape;893;p27"/>
          <p:cNvSpPr txBox="1">
            <a:spLocks noGrp="1"/>
          </p:cNvSpPr>
          <p:nvPr>
            <p:ph type="subTitle" idx="4294967295"/>
          </p:nvPr>
        </p:nvSpPr>
        <p:spPr>
          <a:xfrm>
            <a:off x="1645875" y="1639906"/>
            <a:ext cx="5852400" cy="463200"/>
          </a:xfrm>
          <a:prstGeom prst="rect">
            <a:avLst/>
          </a:prstGeom>
        </p:spPr>
        <p:txBody>
          <a:bodyPr spcFirstLastPara="1" wrap="square" lIns="0" tIns="0" rIns="0" bIns="0" anchor="t" anchorCtr="0">
            <a:noAutofit/>
          </a:bodyPr>
          <a:lstStyle/>
          <a:p>
            <a:pPr marL="0" lvl="0" indent="0" algn="ctr">
              <a:buNone/>
            </a:pPr>
            <a:r>
              <a:rPr lang="en-ID" dirty="0"/>
              <a:t>Airline Passenger Satisfaction Data</a:t>
            </a:r>
          </a:p>
        </p:txBody>
      </p:sp>
      <p:sp>
        <p:nvSpPr>
          <p:cNvPr id="894" name="Google Shape;894;p27"/>
          <p:cNvSpPr txBox="1">
            <a:spLocks noGrp="1"/>
          </p:cNvSpPr>
          <p:nvPr>
            <p:ph type="ctrTitle" idx="4294967295"/>
          </p:nvPr>
        </p:nvSpPr>
        <p:spPr>
          <a:xfrm>
            <a:off x="4572000" y="2097061"/>
            <a:ext cx="1935675"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1</a:t>
            </a:r>
            <a:endParaRPr sz="4800" dirty="0"/>
          </a:p>
        </p:txBody>
      </p:sp>
      <p:sp>
        <p:nvSpPr>
          <p:cNvPr id="895" name="Google Shape;895;p27"/>
          <p:cNvSpPr txBox="1">
            <a:spLocks noGrp="1"/>
          </p:cNvSpPr>
          <p:nvPr>
            <p:ph type="subTitle" idx="4294967295"/>
          </p:nvPr>
        </p:nvSpPr>
        <p:spPr>
          <a:xfrm>
            <a:off x="4343399" y="3004995"/>
            <a:ext cx="2392875"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Label Column</a:t>
            </a:r>
            <a:endParaRPr sz="2400" dirty="0"/>
          </a:p>
        </p:txBody>
      </p:sp>
      <p:sp>
        <p:nvSpPr>
          <p:cNvPr id="898" name="Google Shape;898;p2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5</a:t>
            </a:fld>
            <a:endParaRPr dirty="0">
              <a:hlinkClick r:id="rId3" action="ppaction://hlinksldjump"/>
            </a:endParaRPr>
          </a:p>
        </p:txBody>
      </p:sp>
      <p:sp>
        <p:nvSpPr>
          <p:cNvPr id="9" name="Google Shape;895;p27">
            <a:extLst>
              <a:ext uri="{FF2B5EF4-FFF2-40B4-BE49-F238E27FC236}">
                <a16:creationId xmlns:a16="http://schemas.microsoft.com/office/drawing/2014/main" id="{925A2E6D-279E-481E-BDCB-FA41FB351143}"/>
              </a:ext>
            </a:extLst>
          </p:cNvPr>
          <p:cNvSpPr txBox="1">
            <a:spLocks/>
          </p:cNvSpPr>
          <p:nvPr/>
        </p:nvSpPr>
        <p:spPr>
          <a:xfrm>
            <a:off x="2179125" y="3013348"/>
            <a:ext cx="2392875" cy="4632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pPr marL="0" indent="0" algn="ctr">
              <a:buFont typeface="Abel"/>
              <a:buNone/>
            </a:pPr>
            <a:r>
              <a:rPr lang="en-ID" dirty="0"/>
              <a:t>Input Column</a:t>
            </a:r>
          </a:p>
        </p:txBody>
      </p:sp>
      <p:sp>
        <p:nvSpPr>
          <p:cNvPr id="10" name="Google Shape;894;p27">
            <a:extLst>
              <a:ext uri="{FF2B5EF4-FFF2-40B4-BE49-F238E27FC236}">
                <a16:creationId xmlns:a16="http://schemas.microsoft.com/office/drawing/2014/main" id="{354FF83D-6567-4E96-B04F-A0796CF83EC6}"/>
              </a:ext>
            </a:extLst>
          </p:cNvPr>
          <p:cNvSpPr txBox="1">
            <a:spLocks/>
          </p:cNvSpPr>
          <p:nvPr/>
        </p:nvSpPr>
        <p:spPr>
          <a:xfrm>
            <a:off x="2361975" y="2080673"/>
            <a:ext cx="1935675" cy="8949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1pPr>
            <a:lvl2pPr marR="0" lvl="1"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2pPr>
            <a:lvl3pPr marR="0" lvl="2"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3pPr>
            <a:lvl4pPr marR="0" lvl="3"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4pPr>
            <a:lvl5pPr marR="0" lvl="4"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5pPr>
            <a:lvl6pPr marR="0" lvl="5"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6pPr>
            <a:lvl7pPr marR="0" lvl="6"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7pPr>
            <a:lvl8pPr marR="0" lvl="7"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8pPr>
            <a:lvl9pPr marR="0" lvl="8" algn="ctr" rtl="0">
              <a:lnSpc>
                <a:spcPct val="100000"/>
              </a:lnSpc>
              <a:spcBef>
                <a:spcPts val="0"/>
              </a:spcBef>
              <a:spcAft>
                <a:spcPts val="0"/>
              </a:spcAft>
              <a:buClr>
                <a:srgbClr val="FFFFFF"/>
              </a:buClr>
              <a:buSzPts val="3200"/>
              <a:buFont typeface="Megrim"/>
              <a:buNone/>
              <a:defRPr sz="3200" b="1" i="0" u="none" strike="noStrike" cap="none">
                <a:solidFill>
                  <a:srgbClr val="FFFFFF"/>
                </a:solidFill>
                <a:latin typeface="Megrim"/>
                <a:ea typeface="Megrim"/>
                <a:cs typeface="Megrim"/>
                <a:sym typeface="Megrim"/>
              </a:defRPr>
            </a:lvl9pPr>
          </a:lstStyle>
          <a:p>
            <a:r>
              <a:rPr lang="en" sz="4800" dirty="0"/>
              <a:t>22</a:t>
            </a:r>
          </a:p>
        </p:txBody>
      </p:sp>
      <p:sp>
        <p:nvSpPr>
          <p:cNvPr id="11" name="Google Shape;893;p27">
            <a:extLst>
              <a:ext uri="{FF2B5EF4-FFF2-40B4-BE49-F238E27FC236}">
                <a16:creationId xmlns:a16="http://schemas.microsoft.com/office/drawing/2014/main" id="{C67638E9-E5C9-4B1D-85C0-7AD4AA3AA1E1}"/>
              </a:ext>
            </a:extLst>
          </p:cNvPr>
          <p:cNvSpPr txBox="1">
            <a:spLocks/>
          </p:cNvSpPr>
          <p:nvPr/>
        </p:nvSpPr>
        <p:spPr>
          <a:xfrm>
            <a:off x="0" y="3739137"/>
            <a:ext cx="9144000" cy="4632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1pPr>
            <a:lvl2pPr marL="914400" marR="0" lvl="1"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2pPr>
            <a:lvl3pPr marL="1371600" marR="0" lvl="2"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3pPr>
            <a:lvl4pPr marL="1828800" marR="0" lvl="3"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4pPr>
            <a:lvl5pPr marL="2286000" marR="0" lvl="4"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5pPr>
            <a:lvl6pPr marL="2743200" marR="0" lvl="5"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6pPr>
            <a:lvl7pPr marL="3200400" marR="0" lvl="6"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7pPr>
            <a:lvl8pPr marL="3657600" marR="0" lvl="7"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8pPr>
            <a:lvl9pPr marL="4114800" marR="0" lvl="8" indent="-381000" algn="l" rtl="0">
              <a:lnSpc>
                <a:spcPct val="100000"/>
              </a:lnSpc>
              <a:spcBef>
                <a:spcPts val="0"/>
              </a:spcBef>
              <a:spcAft>
                <a:spcPts val="0"/>
              </a:spcAft>
              <a:buClr>
                <a:srgbClr val="FFFFFF"/>
              </a:buClr>
              <a:buSzPts val="2400"/>
              <a:buFont typeface="Abel"/>
              <a:buChar char="⋆"/>
              <a:defRPr sz="2400" b="0" i="0" u="none" strike="noStrike" cap="none">
                <a:solidFill>
                  <a:srgbClr val="FFFFFF"/>
                </a:solidFill>
                <a:latin typeface="Abel"/>
                <a:ea typeface="Abel"/>
                <a:cs typeface="Abel"/>
                <a:sym typeface="Abel"/>
              </a:defRPr>
            </a:lvl9pPr>
          </a:lstStyle>
          <a:p>
            <a:pPr marL="0" indent="0" algn="ctr">
              <a:buNone/>
            </a:pPr>
            <a:r>
              <a:rPr lang="en-US" dirty="0"/>
              <a:t>Get from</a:t>
            </a:r>
          </a:p>
          <a:p>
            <a:pPr marL="0" indent="0" algn="ctr">
              <a:buNone/>
            </a:pPr>
            <a:r>
              <a:rPr lang="en-US" dirty="0"/>
              <a:t>https://www.kaggle.com/binaryjoker/airline-passenger-satisfaction</a:t>
            </a:r>
            <a:endParaRPr lang="en-ID" dirty="0"/>
          </a:p>
        </p:txBody>
      </p:sp>
    </p:spTree>
    <p:extLst>
      <p:ext uri="{BB962C8B-B14F-4D97-AF65-F5344CB8AC3E}">
        <p14:creationId xmlns:p14="http://schemas.microsoft.com/office/powerpoint/2010/main" val="281253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7"/>
          <p:cNvSpPr txBox="1">
            <a:spLocks noGrp="1"/>
          </p:cNvSpPr>
          <p:nvPr>
            <p:ph type="ctrTitle" idx="4294967295"/>
          </p:nvPr>
        </p:nvSpPr>
        <p:spPr>
          <a:xfrm>
            <a:off x="1645875" y="224668"/>
            <a:ext cx="58524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t>129,879</a:t>
            </a:r>
            <a:endParaRPr sz="4800" dirty="0"/>
          </a:p>
        </p:txBody>
      </p:sp>
      <p:sp>
        <p:nvSpPr>
          <p:cNvPr id="893" name="Google Shape;893;p27"/>
          <p:cNvSpPr txBox="1">
            <a:spLocks noGrp="1"/>
          </p:cNvSpPr>
          <p:nvPr>
            <p:ph type="subTitle" idx="4294967295"/>
          </p:nvPr>
        </p:nvSpPr>
        <p:spPr>
          <a:xfrm>
            <a:off x="1645875" y="987976"/>
            <a:ext cx="585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Total Data Before Pre-processing</a:t>
            </a:r>
            <a:endParaRPr sz="2400" dirty="0"/>
          </a:p>
        </p:txBody>
      </p:sp>
      <p:sp>
        <p:nvSpPr>
          <p:cNvPr id="894" name="Google Shape;894;p27"/>
          <p:cNvSpPr txBox="1">
            <a:spLocks noGrp="1"/>
          </p:cNvSpPr>
          <p:nvPr>
            <p:ph type="ctrTitle" idx="4294967295"/>
          </p:nvPr>
        </p:nvSpPr>
        <p:spPr>
          <a:xfrm>
            <a:off x="1645875" y="3276893"/>
            <a:ext cx="58524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8000" dirty="0"/>
              <a:t>129,486</a:t>
            </a:r>
            <a:endParaRPr sz="8000" dirty="0"/>
          </a:p>
        </p:txBody>
      </p:sp>
      <p:sp>
        <p:nvSpPr>
          <p:cNvPr id="895" name="Google Shape;895;p27"/>
          <p:cNvSpPr txBox="1">
            <a:spLocks noGrp="1"/>
          </p:cNvSpPr>
          <p:nvPr>
            <p:ph type="subTitle" idx="4294967295"/>
          </p:nvPr>
        </p:nvSpPr>
        <p:spPr>
          <a:xfrm>
            <a:off x="1645875" y="4040201"/>
            <a:ext cx="585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Final </a:t>
            </a:r>
            <a:r>
              <a:rPr lang="en" sz="2400" dirty="0"/>
              <a:t>Total </a:t>
            </a:r>
            <a:r>
              <a:rPr lang="en-ID" sz="2400" dirty="0"/>
              <a:t>Data</a:t>
            </a:r>
            <a:r>
              <a:rPr lang="en" sz="2400" dirty="0"/>
              <a:t>!</a:t>
            </a:r>
            <a:endParaRPr sz="2400" dirty="0"/>
          </a:p>
        </p:txBody>
      </p:sp>
      <p:sp>
        <p:nvSpPr>
          <p:cNvPr id="896" name="Google Shape;896;p27"/>
          <p:cNvSpPr txBox="1">
            <a:spLocks noGrp="1"/>
          </p:cNvSpPr>
          <p:nvPr>
            <p:ph type="ctrTitle" idx="4294967295"/>
          </p:nvPr>
        </p:nvSpPr>
        <p:spPr>
          <a:xfrm>
            <a:off x="1645875" y="1344381"/>
            <a:ext cx="58524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1,393</a:t>
            </a:r>
            <a:endParaRPr sz="4800" dirty="0"/>
          </a:p>
        </p:txBody>
      </p:sp>
      <p:sp>
        <p:nvSpPr>
          <p:cNvPr id="897" name="Google Shape;897;p27"/>
          <p:cNvSpPr txBox="1">
            <a:spLocks noGrp="1"/>
          </p:cNvSpPr>
          <p:nvPr>
            <p:ph type="subTitle" idx="4294967295"/>
          </p:nvPr>
        </p:nvSpPr>
        <p:spPr>
          <a:xfrm>
            <a:off x="1645875" y="2107689"/>
            <a:ext cx="5852400" cy="463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D" sz="2400" dirty="0"/>
              <a:t>Deleted Data</a:t>
            </a:r>
            <a:endParaRPr sz="2400" dirty="0"/>
          </a:p>
        </p:txBody>
      </p:sp>
      <p:sp>
        <p:nvSpPr>
          <p:cNvPr id="898" name="Google Shape;898;p2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6</a:t>
            </a:fld>
            <a:endParaRPr>
              <a:hlinkClick r:id="rId3" action="ppaction://hlinksldjump"/>
            </a:endParaRPr>
          </a:p>
        </p:txBody>
      </p:sp>
    </p:spTree>
    <p:extLst>
      <p:ext uri="{BB962C8B-B14F-4D97-AF65-F5344CB8AC3E}">
        <p14:creationId xmlns:p14="http://schemas.microsoft.com/office/powerpoint/2010/main" val="182667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24"/>
          <p:cNvSpPr txBox="1">
            <a:spLocks noGrp="1"/>
          </p:cNvSpPr>
          <p:nvPr>
            <p:ph type="title"/>
          </p:nvPr>
        </p:nvSpPr>
        <p:spPr>
          <a:xfrm>
            <a:off x="1315475" y="-47436"/>
            <a:ext cx="6513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a:t>Transforming</a:t>
            </a:r>
            <a:r>
              <a:rPr lang="en" dirty="0"/>
              <a:t> data</a:t>
            </a:r>
            <a:endParaRPr dirty="0"/>
          </a:p>
        </p:txBody>
      </p:sp>
      <p:graphicFrame>
        <p:nvGraphicFramePr>
          <p:cNvPr id="865" name="Google Shape;865;p24"/>
          <p:cNvGraphicFramePr/>
          <p:nvPr>
            <p:extLst>
              <p:ext uri="{D42A27DB-BD31-4B8C-83A1-F6EECF244321}">
                <p14:modId xmlns:p14="http://schemas.microsoft.com/office/powerpoint/2010/main" val="2497493037"/>
              </p:ext>
            </p:extLst>
          </p:nvPr>
        </p:nvGraphicFramePr>
        <p:xfrm>
          <a:off x="1032909" y="590598"/>
          <a:ext cx="7078131" cy="4177430"/>
        </p:xfrm>
        <a:graphic>
          <a:graphicData uri="http://schemas.openxmlformats.org/drawingml/2006/table">
            <a:tbl>
              <a:tblPr>
                <a:noFill/>
                <a:tableStyleId>{EE5879B8-69FA-45E9-8B50-13E111EEC92F}</a:tableStyleId>
              </a:tblPr>
              <a:tblGrid>
                <a:gridCol w="2359377">
                  <a:extLst>
                    <a:ext uri="{9D8B030D-6E8A-4147-A177-3AD203B41FA5}">
                      <a16:colId xmlns:a16="http://schemas.microsoft.com/office/drawing/2014/main" val="20000"/>
                    </a:ext>
                  </a:extLst>
                </a:gridCol>
                <a:gridCol w="2359377">
                  <a:extLst>
                    <a:ext uri="{9D8B030D-6E8A-4147-A177-3AD203B41FA5}">
                      <a16:colId xmlns:a16="http://schemas.microsoft.com/office/drawing/2014/main" val="20001"/>
                    </a:ext>
                  </a:extLst>
                </a:gridCol>
                <a:gridCol w="2359377">
                  <a:extLst>
                    <a:ext uri="{9D8B030D-6E8A-4147-A177-3AD203B41FA5}">
                      <a16:colId xmlns:a16="http://schemas.microsoft.com/office/drawing/2014/main" val="20002"/>
                    </a:ext>
                  </a:extLst>
                </a:gridCol>
              </a:tblGrid>
              <a:tr h="291638">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Attribute Name</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 sz="1800" dirty="0">
                          <a:solidFill>
                            <a:srgbClr val="FFFFFF"/>
                          </a:solidFill>
                          <a:latin typeface="Abel"/>
                          <a:ea typeface="Abel"/>
                          <a:cs typeface="Abel"/>
                          <a:sym typeface="Abel"/>
                        </a:rPr>
                        <a:t>Before</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After</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4184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FFFFFF"/>
                          </a:solidFill>
                          <a:effectLst/>
                          <a:uLnTx/>
                          <a:uFillTx/>
                          <a:latin typeface="Abel"/>
                          <a:ea typeface="Abel"/>
                          <a:cs typeface="Abel"/>
                          <a:sym typeface="Abel"/>
                        </a:rPr>
                        <a:t>Gender</a:t>
                      </a: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“Female” and “Male”</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Customer Type</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“Loyal Customer” and “Disloyal Customer”</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A</a:t>
                      </a:r>
                      <a:r>
                        <a:rPr lang="en-ID" sz="1300" dirty="0" err="1">
                          <a:solidFill>
                            <a:srgbClr val="FFFFFF"/>
                          </a:solidFill>
                          <a:latin typeface="Abel"/>
                          <a:ea typeface="Abel"/>
                          <a:cs typeface="Abel"/>
                          <a:sym typeface="Abel"/>
                        </a:rPr>
                        <a:t>ge</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7 to 85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(&lt;28), ”1” (&lt;52) and “2” (&gt;=52)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418440">
                <a:tc>
                  <a:txBody>
                    <a:bodyPr/>
                    <a:lstStyle/>
                    <a:p>
                      <a:pPr marL="0" lvl="0" indent="0" algn="ctr" rtl="0">
                        <a:spcBef>
                          <a:spcPts val="0"/>
                        </a:spcBef>
                        <a:spcAft>
                          <a:spcPts val="0"/>
                        </a:spcAft>
                        <a:buNone/>
                      </a:pPr>
                      <a:r>
                        <a:rPr lang="en-ID" sz="1300" dirty="0">
                          <a:solidFill>
                            <a:srgbClr val="FFFFFF"/>
                          </a:solidFill>
                          <a:latin typeface="Abel"/>
                          <a:ea typeface="Abel"/>
                          <a:cs typeface="Abel"/>
                          <a:sym typeface="Abel"/>
                        </a:rPr>
                        <a:t>Type of Travel</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“Business travel” and “Personal Travel”</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Customer Class</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 “Business”, “Eco” and “Eco Plus”</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“1”, and “2”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Flight Distance</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31 to 4983</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(&lt;=414), “1” (&lt;=1744), “2” (&gt;1744)</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2514312074"/>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Departure Delay</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0 to 1592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(&lt;=12) and “1” (&gt;12)</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6894026"/>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Arrival Delay</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Numbers from 0 to 1584</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(&lt;=13) and “1” (&gt;13)</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lgn="ctr">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284841834"/>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Satisfaction</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28575" cap="flat" cmpd="sng">
                      <a:solidFill>
                        <a:srgbClr val="FFFFFF"/>
                      </a:solidFill>
                      <a:prstDash val="solid"/>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 “Neutral or dissatisfied” and “Satisfied”</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28575" cap="flat" cmpd="sng">
                      <a:solidFill>
                        <a:srgbClr val="FFFFFF"/>
                      </a:solidFill>
                      <a:prstDash val="solid"/>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“0” and “1”</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28575" cap="flat" cmpd="sng">
                      <a:solidFill>
                        <a:srgbClr val="FFFFFF"/>
                      </a:solidFill>
                      <a:prstDash val="solid"/>
                      <a:round/>
                      <a:headEnd type="none" w="sm" len="sm"/>
                      <a:tailEnd type="none" w="sm" len="sm"/>
                    </a:lnB>
                    <a:solidFill>
                      <a:srgbClr val="FFFFFF">
                        <a:alpha val="4710"/>
                      </a:srgbClr>
                    </a:solidFill>
                  </a:tcPr>
                </a:tc>
                <a:extLst>
                  <a:ext uri="{0D108BD9-81ED-4DB2-BD59-A6C34878D82A}">
                    <a16:rowId xmlns:a16="http://schemas.microsoft.com/office/drawing/2014/main" val="1616469069"/>
                  </a:ext>
                </a:extLst>
              </a:tr>
            </a:tbl>
          </a:graphicData>
        </a:graphic>
      </p:graphicFrame>
      <p:sp>
        <p:nvSpPr>
          <p:cNvPr id="866" name="Google Shape;866;p2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7</a:t>
            </a:fld>
            <a:endParaRPr dirty="0">
              <a:hlinkClick r:id="rId3" action="ppaction://hlinksldjum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24"/>
          <p:cNvSpPr txBox="1">
            <a:spLocks noGrp="1"/>
          </p:cNvSpPr>
          <p:nvPr>
            <p:ph type="title"/>
          </p:nvPr>
        </p:nvSpPr>
        <p:spPr>
          <a:xfrm>
            <a:off x="1032909" y="597507"/>
            <a:ext cx="7078130" cy="620400"/>
          </a:xfrm>
          <a:prstGeom prst="rect">
            <a:avLst/>
          </a:prstGeom>
        </p:spPr>
        <p:txBody>
          <a:bodyPr spcFirstLastPara="1" wrap="square" lIns="0" tIns="0" rIns="0" bIns="0" anchor="b" anchorCtr="0">
            <a:noAutofit/>
          </a:bodyPr>
          <a:lstStyle/>
          <a:p>
            <a:pPr lvl="0"/>
            <a:r>
              <a:rPr lang="en-US" sz="2800" dirty="0"/>
              <a:t>Distribution of Training and Testing Data</a:t>
            </a:r>
            <a:endParaRPr sz="2800" dirty="0"/>
          </a:p>
        </p:txBody>
      </p:sp>
      <p:graphicFrame>
        <p:nvGraphicFramePr>
          <p:cNvPr id="865" name="Google Shape;865;p24"/>
          <p:cNvGraphicFramePr/>
          <p:nvPr>
            <p:extLst>
              <p:ext uri="{D42A27DB-BD31-4B8C-83A1-F6EECF244321}">
                <p14:modId xmlns:p14="http://schemas.microsoft.com/office/powerpoint/2010/main" val="2234569261"/>
              </p:ext>
            </p:extLst>
          </p:nvPr>
        </p:nvGraphicFramePr>
        <p:xfrm>
          <a:off x="1032909" y="1445731"/>
          <a:ext cx="7078131" cy="2503670"/>
        </p:xfrm>
        <a:graphic>
          <a:graphicData uri="http://schemas.openxmlformats.org/drawingml/2006/table">
            <a:tbl>
              <a:tblPr>
                <a:noFill/>
                <a:tableStyleId>{EE5879B8-69FA-45E9-8B50-13E111EEC92F}</a:tableStyleId>
              </a:tblPr>
              <a:tblGrid>
                <a:gridCol w="2359377">
                  <a:extLst>
                    <a:ext uri="{9D8B030D-6E8A-4147-A177-3AD203B41FA5}">
                      <a16:colId xmlns:a16="http://schemas.microsoft.com/office/drawing/2014/main" val="20000"/>
                    </a:ext>
                  </a:extLst>
                </a:gridCol>
                <a:gridCol w="2359377">
                  <a:extLst>
                    <a:ext uri="{9D8B030D-6E8A-4147-A177-3AD203B41FA5}">
                      <a16:colId xmlns:a16="http://schemas.microsoft.com/office/drawing/2014/main" val="20001"/>
                    </a:ext>
                  </a:extLst>
                </a:gridCol>
                <a:gridCol w="2359377">
                  <a:extLst>
                    <a:ext uri="{9D8B030D-6E8A-4147-A177-3AD203B41FA5}">
                      <a16:colId xmlns:a16="http://schemas.microsoft.com/office/drawing/2014/main" val="20002"/>
                    </a:ext>
                  </a:extLst>
                </a:gridCol>
              </a:tblGrid>
              <a:tr h="291638">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Test</a:t>
                      </a:r>
                      <a:endParaRPr sz="18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ID" sz="1800" dirty="0">
                          <a:solidFill>
                            <a:srgbClr val="FFFFFF"/>
                          </a:solidFill>
                          <a:latin typeface="Abel"/>
                          <a:ea typeface="Abel"/>
                          <a:cs typeface="Abel"/>
                          <a:sym typeface="Abel"/>
                        </a:rPr>
                        <a:t>Training Data</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lvl="0" indent="0" algn="ctr" rtl="0">
                        <a:spcBef>
                          <a:spcPts val="0"/>
                        </a:spcBef>
                        <a:spcAft>
                          <a:spcPts val="0"/>
                        </a:spcAft>
                        <a:buNone/>
                      </a:pPr>
                      <a:r>
                        <a:rPr lang="en-US" sz="1800" dirty="0">
                          <a:solidFill>
                            <a:srgbClr val="FFFFFF"/>
                          </a:solidFill>
                          <a:latin typeface="Abel"/>
                          <a:ea typeface="Abel"/>
                          <a:cs typeface="Abel"/>
                          <a:sym typeface="Abel"/>
                        </a:rPr>
                        <a:t>Testing Data</a:t>
                      </a:r>
                      <a:endParaRPr sz="1800" dirty="0">
                        <a:solidFill>
                          <a:srgbClr val="FFFFFF"/>
                        </a:solidFill>
                        <a:latin typeface="Abel"/>
                        <a:ea typeface="Abel"/>
                        <a:cs typeface="Abel"/>
                        <a:sym typeface="Abel"/>
                      </a:endParaRPr>
                    </a:p>
                  </a:txBody>
                  <a:tcPr marL="91425" marR="91425" marT="68575" marB="68575"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28575" cap="flat" cmpd="sng">
                      <a:solidFill>
                        <a:srgbClr val="FFFFFF"/>
                      </a:solidFill>
                      <a:prstDash val="solid"/>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0"/>
                  </a:ext>
                </a:extLst>
              </a:tr>
              <a:tr h="4184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FFFFFF"/>
                          </a:solidFill>
                          <a:effectLst/>
                          <a:uLnTx/>
                          <a:uFillTx/>
                          <a:latin typeface="Abel"/>
                          <a:ea typeface="Abel"/>
                          <a:cs typeface="Abel"/>
                          <a:sym typeface="Abel"/>
                        </a:rPr>
                        <a:t>I</a:t>
                      </a: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90%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1"/>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II</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2"/>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III</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50%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solidFill>
                        <a:srgbClr val="FFFFFF"/>
                      </a:solidFill>
                      <a:prstDash val="dot"/>
                      <a:round/>
                      <a:headEnd type="none" w="sm" len="sm"/>
                      <a:tailEnd type="none" w="sm" len="sm"/>
                    </a:lnL>
                    <a:lnR w="9525" cap="flat" cmpd="sng">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0003"/>
                  </a:ext>
                </a:extLst>
              </a:tr>
              <a:tr h="418440">
                <a:tc>
                  <a:txBody>
                    <a:bodyPr/>
                    <a:lstStyle/>
                    <a:p>
                      <a:pPr marL="0" lvl="0" indent="0" algn="ctr" rtl="0">
                        <a:spcBef>
                          <a:spcPts val="0"/>
                        </a:spcBef>
                        <a:spcAft>
                          <a:spcPts val="0"/>
                        </a:spcAft>
                        <a:buNone/>
                      </a:pPr>
                      <a:r>
                        <a:rPr lang="en-ID" sz="1300" dirty="0">
                          <a:solidFill>
                            <a:srgbClr val="FFFFFF"/>
                          </a:solidFill>
                          <a:latin typeface="Abel"/>
                          <a:ea typeface="Abel"/>
                          <a:cs typeface="Abel"/>
                          <a:sym typeface="Abel"/>
                        </a:rPr>
                        <a:t>IV</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25%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75%</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1770302638"/>
                  </a:ext>
                </a:extLst>
              </a:tr>
              <a:tr h="418440">
                <a:tc>
                  <a:txBody>
                    <a:bodyPr/>
                    <a:lstStyle/>
                    <a:p>
                      <a:pPr marL="0" lvl="0" indent="0" algn="ctr" rtl="0">
                        <a:spcBef>
                          <a:spcPts val="0"/>
                        </a:spcBef>
                        <a:spcAft>
                          <a:spcPts val="0"/>
                        </a:spcAft>
                        <a:buNone/>
                      </a:pPr>
                      <a:r>
                        <a:rPr lang="en-US" sz="1300" dirty="0">
                          <a:solidFill>
                            <a:srgbClr val="FFFFFF"/>
                          </a:solidFill>
                          <a:latin typeface="Abel"/>
                          <a:ea typeface="Abel"/>
                          <a:cs typeface="Abel"/>
                          <a:sym typeface="Abel"/>
                        </a:rPr>
                        <a:t>V</a:t>
                      </a:r>
                      <a:endParaRPr sz="1300" dirty="0">
                        <a:solidFill>
                          <a:srgbClr val="FFFFFF"/>
                        </a:solidFill>
                        <a:latin typeface="Abel"/>
                        <a:ea typeface="Abel"/>
                        <a:cs typeface="Abel"/>
                        <a:sym typeface="Abel"/>
                      </a:endParaRPr>
                    </a:p>
                  </a:txBody>
                  <a:tcPr marL="91425" marR="91425" marT="68575" marB="68575" anchor="ctr">
                    <a:lnL w="28575" cap="flat" cmpd="sng">
                      <a:solidFill>
                        <a:srgbClr val="FFFFFF"/>
                      </a:solidFill>
                      <a:prstDash val="solid"/>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rPr>
                        <a:t>100%</a:t>
                      </a:r>
                      <a:endParaRPr kumimoji="0" lang="en-ID" sz="1300" b="0" i="0" u="none" strike="noStrike" kern="0" cap="none" spc="0" normalizeH="0" baseline="0" dirty="0">
                        <a:ln>
                          <a:noFill/>
                        </a:ln>
                        <a:solidFill>
                          <a:srgbClr val="FFFFFF"/>
                        </a:solidFill>
                        <a:effectLst/>
                        <a:uLnTx/>
                        <a:uFillTx/>
                        <a:latin typeface="Abel"/>
                        <a:ea typeface="Times New Roman" panose="02020603050405020304" pitchFamily="18" charset="0"/>
                        <a:cs typeface="Liberation Serif" panose="02020603050405020304" pitchFamily="18" charset="0"/>
                        <a:sym typeface="Arial"/>
                      </a:endParaRPr>
                    </a:p>
                  </a:txBody>
                  <a:tcPr marL="68580" marR="68580" marT="0" marB="0" anchor="ctr">
                    <a:lnL w="9525" cap="flat" cmpd="sng" algn="ctr">
                      <a:solidFill>
                        <a:srgbClr val="FFFFFF"/>
                      </a:solidFill>
                      <a:prstDash val="dot"/>
                      <a:round/>
                      <a:headEnd type="none" w="sm" len="sm"/>
                      <a:tailEnd type="none" w="sm" len="sm"/>
                    </a:lnL>
                    <a:lnR w="9525" cap="flat" cmpd="sng" algn="ctr">
                      <a:solidFill>
                        <a:srgbClr val="FFFFFF"/>
                      </a:solidFill>
                      <a:prstDash val="dot"/>
                      <a:round/>
                      <a:headEnd type="none" w="sm" len="sm"/>
                      <a:tailEnd type="none" w="sm" len="sm"/>
                    </a:lnR>
                    <a:lnT w="9525" cap="flat" cmpd="sng">
                      <a:solidFill>
                        <a:srgbClr val="FFFFFF"/>
                      </a:solidFill>
                      <a:prstDash val="dot"/>
                      <a:round/>
                      <a:headEnd type="none" w="sm" len="sm"/>
                      <a:tailEnd type="none" w="sm" len="sm"/>
                    </a:lnT>
                    <a:lnB w="9525" cap="flat" cmpd="sng" algn="ctr">
                      <a:solidFill>
                        <a:srgbClr val="FFFFFF"/>
                      </a:solidFill>
                      <a:prstDash val="dot"/>
                      <a:round/>
                      <a:headEnd type="none" w="sm" len="sm"/>
                      <a:tailEnd type="none" w="sm" len="sm"/>
                    </a:lnB>
                    <a:solidFill>
                      <a:srgbClr val="FFFFFF">
                        <a:alpha val="4710"/>
                      </a:srgbClr>
                    </a:solidFill>
                  </a:tcPr>
                </a:tc>
                <a:extLst>
                  <a:ext uri="{0D108BD9-81ED-4DB2-BD59-A6C34878D82A}">
                    <a16:rowId xmlns:a16="http://schemas.microsoft.com/office/drawing/2014/main" val="448032797"/>
                  </a:ext>
                </a:extLst>
              </a:tr>
            </a:tbl>
          </a:graphicData>
        </a:graphic>
      </p:graphicFrame>
      <p:sp>
        <p:nvSpPr>
          <p:cNvPr id="866" name="Google Shape;866;p2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hlinkClick r:id="rId3" action="ppaction://hlinksldjump"/>
              </a:rPr>
              <a:t>8</a:t>
            </a:fld>
            <a:endParaRPr dirty="0">
              <a:hlinkClick r:id="rId3" action="ppaction://hlinksldjump"/>
            </a:endParaRPr>
          </a:p>
        </p:txBody>
      </p:sp>
    </p:spTree>
    <p:extLst>
      <p:ext uri="{BB962C8B-B14F-4D97-AF65-F5344CB8AC3E}">
        <p14:creationId xmlns:p14="http://schemas.microsoft.com/office/powerpoint/2010/main" val="184023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75" name="Google Shape;775;p15"/>
              <p:cNvSpPr txBox="1">
                <a:spLocks noGrp="1"/>
              </p:cNvSpPr>
              <p:nvPr>
                <p:ph type="ctrTitle"/>
              </p:nvPr>
            </p:nvSpPr>
            <p:spPr>
              <a:xfrm>
                <a:off x="1953550" y="1991850"/>
                <a:ext cx="52368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eqArr>
                        <m:eqArrPr>
                          <m:ctrlPr>
                            <a:rPr lang="ar-AE" i="1">
                              <a:latin typeface="Cambria Math" panose="02040503050406030204" pitchFamily="18" charset="0"/>
                            </a:rPr>
                          </m:ctrlPr>
                        </m:eqArrPr>
                        <m:e>
                          <m:r>
                            <a:rPr lang="ar-AE" i="1">
                              <a:latin typeface="Cambria Math" panose="02040503050406030204" pitchFamily="18" charset="0"/>
                            </a:rPr>
                            <m:t>𝐴𝑐𝑐𝑢𝑟𝑎𝑐𝑦</m:t>
                          </m:r>
                          <m:r>
                            <a:rPr lang="ar-AE">
                              <a:latin typeface="Cambria Math" panose="02040503050406030204" pitchFamily="18" charset="0"/>
                            </a:rPr>
                            <m:t>=</m:t>
                          </m:r>
                          <m:f>
                            <m:fPr>
                              <m:ctrlPr>
                                <a:rPr lang="ar-AE" i="1">
                                  <a:latin typeface="Cambria Math" panose="02040503050406030204" pitchFamily="18" charset="0"/>
                                </a:rPr>
                              </m:ctrlPr>
                            </m:fPr>
                            <m:num>
                              <m:r>
                                <m:rPr>
                                  <m:sty m:val="p"/>
                                </m:rPr>
                                <a:rPr lang="en-ID">
                                  <a:latin typeface="Cambria Math" panose="02040503050406030204" pitchFamily="18" charset="0"/>
                                </a:rPr>
                                <m:t>TP</m:t>
                              </m:r>
                              <m:r>
                                <a:rPr lang="en-ID">
                                  <a:latin typeface="Cambria Math" panose="02040503050406030204" pitchFamily="18" charset="0"/>
                                </a:rPr>
                                <m:t>+</m:t>
                              </m:r>
                              <m:r>
                                <m:rPr>
                                  <m:sty m:val="p"/>
                                </m:rPr>
                                <a:rPr lang="en-ID">
                                  <a:latin typeface="Cambria Math" panose="02040503050406030204" pitchFamily="18" charset="0"/>
                                </a:rPr>
                                <m:t>TN</m:t>
                              </m:r>
                            </m:num>
                            <m:den>
                              <m:r>
                                <m:rPr>
                                  <m:sty m:val="p"/>
                                </m:rPr>
                                <a:rPr lang="en-ID">
                                  <a:latin typeface="Cambria Math" panose="02040503050406030204" pitchFamily="18" charset="0"/>
                                </a:rPr>
                                <m:t>TP</m:t>
                              </m:r>
                              <m:r>
                                <a:rPr lang="en-ID">
                                  <a:latin typeface="Cambria Math" panose="02040503050406030204" pitchFamily="18" charset="0"/>
                                </a:rPr>
                                <m:t>+</m:t>
                              </m:r>
                              <m:r>
                                <m:rPr>
                                  <m:sty m:val="p"/>
                                </m:rPr>
                                <a:rPr lang="en-ID">
                                  <a:latin typeface="Cambria Math" panose="02040503050406030204" pitchFamily="18" charset="0"/>
                                </a:rPr>
                                <m:t>FN</m:t>
                              </m:r>
                              <m:r>
                                <a:rPr lang="en-ID">
                                  <a:latin typeface="Cambria Math" panose="02040503050406030204" pitchFamily="18" charset="0"/>
                                </a:rPr>
                                <m:t>+</m:t>
                              </m:r>
                              <m:r>
                                <m:rPr>
                                  <m:sty m:val="p"/>
                                </m:rPr>
                                <a:rPr lang="en-ID">
                                  <a:latin typeface="Cambria Math" panose="02040503050406030204" pitchFamily="18" charset="0"/>
                                </a:rPr>
                                <m:t>FP</m:t>
                              </m:r>
                              <m:r>
                                <a:rPr lang="en-ID">
                                  <a:latin typeface="Cambria Math" panose="02040503050406030204" pitchFamily="18" charset="0"/>
                                </a:rPr>
                                <m:t>+</m:t>
                              </m:r>
                              <m:r>
                                <m:rPr>
                                  <m:sty m:val="p"/>
                                </m:rPr>
                                <a:rPr lang="en-ID">
                                  <a:latin typeface="Cambria Math" panose="02040503050406030204" pitchFamily="18" charset="0"/>
                                </a:rPr>
                                <m:t>TN</m:t>
                              </m:r>
                            </m:den>
                          </m:f>
                          <m:r>
                            <a:rPr lang="ar-AE">
                              <a:latin typeface="Cambria Math" panose="02040503050406030204" pitchFamily="18" charset="0"/>
                            </a:rPr>
                            <m:t> </m:t>
                          </m:r>
                          <m:r>
                            <m:rPr>
                              <m:sty m:val="p"/>
                            </m:rPr>
                            <a:rPr lang="en-ID">
                              <a:latin typeface="Cambria Math" panose="02040503050406030204" pitchFamily="18" charset="0"/>
                            </a:rPr>
                            <m:t>x</m:t>
                          </m:r>
                          <m:r>
                            <a:rPr lang="en-ID">
                              <a:latin typeface="Cambria Math" panose="02040503050406030204" pitchFamily="18" charset="0"/>
                            </a:rPr>
                            <m:t> </m:t>
                          </m:r>
                          <m:r>
                            <a:rPr lang="en-ID">
                              <a:latin typeface="Cambria Math" panose="02040503050406030204" pitchFamily="18" charset="0"/>
                            </a:rPr>
                            <m:t>100</m:t>
                          </m:r>
                          <m:r>
                            <a:rPr lang="en-ID" b="1" i="0" smtClean="0">
                              <a:latin typeface="Cambria Math" panose="02040503050406030204" pitchFamily="18" charset="0"/>
                            </a:rPr>
                            <m:t>%</m:t>
                          </m:r>
                        </m:e>
                      </m:eqArr>
                    </m:oMath>
                  </m:oMathPara>
                </a14:m>
                <a:endParaRPr lang="en-ID" dirty="0"/>
              </a:p>
            </p:txBody>
          </p:sp>
        </mc:Choice>
        <mc:Fallback xmlns="">
          <p:sp>
            <p:nvSpPr>
              <p:cNvPr id="775" name="Google Shape;775;p15"/>
              <p:cNvSpPr txBox="1">
                <a:spLocks noGrp="1" noRot="1" noChangeAspect="1" noMove="1" noResize="1" noEditPoints="1" noAdjustHandles="1" noChangeArrowheads="1" noChangeShapeType="1" noTextEdit="1"/>
              </p:cNvSpPr>
              <p:nvPr>
                <p:ph type="ctrTitle"/>
              </p:nvPr>
            </p:nvSpPr>
            <p:spPr>
              <a:xfrm>
                <a:off x="1953550" y="1991850"/>
                <a:ext cx="5236800" cy="1159800"/>
              </a:xfrm>
              <a:prstGeom prst="rect">
                <a:avLst/>
              </a:prstGeom>
              <a:blipFill>
                <a:blip r:embed="rId3"/>
                <a:stretch>
                  <a:fillRect/>
                </a:stretch>
              </a:blipFill>
            </p:spPr>
            <p:txBody>
              <a:bodyPr/>
              <a:lstStyle/>
              <a:p>
                <a:r>
                  <a:rPr lang="en-ID">
                    <a:noFill/>
                  </a:rPr>
                  <a:t> </a:t>
                </a:r>
              </a:p>
            </p:txBody>
          </p:sp>
        </mc:Fallback>
      </mc:AlternateContent>
      <p:sp>
        <p:nvSpPr>
          <p:cNvPr id="6" name="Google Shape;887;p26">
            <a:hlinkClick r:id="rId4" action="ppaction://hlinksldjump"/>
            <a:extLst>
              <a:ext uri="{FF2B5EF4-FFF2-40B4-BE49-F238E27FC236}">
                <a16:creationId xmlns:a16="http://schemas.microsoft.com/office/drawing/2014/main" id="{A8E1988A-FC7F-40F9-BDE6-334738459212}"/>
              </a:ext>
            </a:extLst>
          </p:cNvPr>
          <p:cNvSpPr txBox="1">
            <a:spLocks/>
          </p:cNvSpPr>
          <p:nvPr/>
        </p:nvSpPr>
        <p:spPr>
          <a:xfrm>
            <a:off x="4297650" y="4749851"/>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z="1300" smtClean="0">
                <a:solidFill>
                  <a:srgbClr val="FFFFFF"/>
                </a:solidFill>
                <a:latin typeface="Megrim"/>
                <a:sym typeface="Megrim"/>
              </a:rPr>
              <a:pPr algn="ctr"/>
              <a:t>9</a:t>
            </a:fld>
            <a:endParaRPr lang="en" sz="1300" dirty="0">
              <a:solidFill>
                <a:srgbClr val="FFFFFF"/>
              </a:solidFill>
              <a:latin typeface="Megrim"/>
              <a:sym typeface="Megrim"/>
            </a:endParaRPr>
          </a:p>
        </p:txBody>
      </p:sp>
    </p:spTree>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1358</Words>
  <Application>Microsoft Office PowerPoint</Application>
  <PresentationFormat>On-screen Show (16:9)</PresentationFormat>
  <Paragraphs>591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Megrim</vt:lpstr>
      <vt:lpstr>Abel</vt:lpstr>
      <vt:lpstr>Lucida Sans Unicode</vt:lpstr>
      <vt:lpstr>Liberation Serif</vt:lpstr>
      <vt:lpstr>Cambria Math</vt:lpstr>
      <vt:lpstr>Arial</vt:lpstr>
      <vt:lpstr>Times New Roman</vt:lpstr>
      <vt:lpstr>Calibri</vt:lpstr>
      <vt:lpstr>Iris template</vt:lpstr>
      <vt:lpstr>Comparison Learning Vector Quantization and Naïve Bayes Algorithm in Airline Passenger Satisfaction</vt:lpstr>
      <vt:lpstr>Background Problem</vt:lpstr>
      <vt:lpstr>Problem Formulation</vt:lpstr>
      <vt:lpstr>Roadmap</vt:lpstr>
      <vt:lpstr>129,879</vt:lpstr>
      <vt:lpstr>129,879</vt:lpstr>
      <vt:lpstr>Transforming data</vt:lpstr>
      <vt:lpstr>Distribution of Training and Testing Data</vt:lpstr>
      <vt:lpstr>█(Accuracy=(TP+TN)/(TP+FN+FP+TN)  x 100%)</vt:lpstr>
      <vt:lpstr>PowerPoint Presentation</vt:lpstr>
      <vt:lpstr>NAÏVE BAYES</vt:lpstr>
      <vt:lpstr>Learning Vector Quantization (LVQ) Initialization</vt:lpstr>
      <vt:lpstr>Learning Vector Quantization (LVQ)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Nikodemus Galih C W</dc:creator>
  <cp:lastModifiedBy>Nikodemus Galih C W</cp:lastModifiedBy>
  <cp:revision>28</cp:revision>
  <dcterms:modified xsi:type="dcterms:W3CDTF">2022-01-14T19:20:07Z</dcterms:modified>
</cp:coreProperties>
</file>