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347"/>
    <a:srgbClr val="20B2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97" d="100"/>
          <a:sy n="97" d="100"/>
        </p:scale>
        <p:origin x="57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59C22-25EB-445D-8216-0524AE87E1D3}"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91F37-F8A1-4407-A59E-691EB212A8AF}" type="slidenum">
              <a:rPr lang="en-US" smtClean="0"/>
              <a:t>‹#›</a:t>
            </a:fld>
            <a:endParaRPr lang="en-US"/>
          </a:p>
        </p:txBody>
      </p:sp>
    </p:spTree>
    <p:extLst>
      <p:ext uri="{BB962C8B-B14F-4D97-AF65-F5344CB8AC3E}">
        <p14:creationId xmlns:p14="http://schemas.microsoft.com/office/powerpoint/2010/main" val="389494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3BCC-690D-5B10-C58C-1BDF90E96B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D918CC-F485-2CA7-F7FF-443F44C5A5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4099B2-4269-6590-164E-FFF27CCCB80C}"/>
              </a:ext>
            </a:extLst>
          </p:cNvPr>
          <p:cNvSpPr>
            <a:spLocks noGrp="1"/>
          </p:cNvSpPr>
          <p:nvPr>
            <p:ph type="dt" sz="half" idx="10"/>
          </p:nvPr>
        </p:nvSpPr>
        <p:spPr/>
        <p:txBody>
          <a:bodyPr/>
          <a:lstStyle/>
          <a:p>
            <a:fld id="{F46BFFE2-BB01-4AA0-860F-DD4F71774931}" type="datetimeFigureOut">
              <a:rPr lang="en-US" smtClean="0"/>
              <a:t>2/9/2023</a:t>
            </a:fld>
            <a:endParaRPr lang="en-US"/>
          </a:p>
        </p:txBody>
      </p:sp>
      <p:sp>
        <p:nvSpPr>
          <p:cNvPr id="5" name="Footer Placeholder 4">
            <a:extLst>
              <a:ext uri="{FF2B5EF4-FFF2-40B4-BE49-F238E27FC236}">
                <a16:creationId xmlns:a16="http://schemas.microsoft.com/office/drawing/2014/main" id="{DCA9CD38-2BEB-B902-EEB0-D48F3F95C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06CA2-19D4-510E-AF28-846689628485}"/>
              </a:ext>
            </a:extLst>
          </p:cNvPr>
          <p:cNvSpPr>
            <a:spLocks noGrp="1"/>
          </p:cNvSpPr>
          <p:nvPr>
            <p:ph type="sldNum" sz="quarter" idx="12"/>
          </p:nvPr>
        </p:nvSpPr>
        <p:spPr/>
        <p:txBody>
          <a:bodyPr/>
          <a:lstStyle/>
          <a:p>
            <a:fld id="{80A033F9-6A83-4FFB-8F58-D520AAD20231}" type="slidenum">
              <a:rPr lang="en-US" smtClean="0"/>
              <a:t>‹#›</a:t>
            </a:fld>
            <a:endParaRPr lang="en-US"/>
          </a:p>
        </p:txBody>
      </p:sp>
    </p:spTree>
    <p:extLst>
      <p:ext uri="{BB962C8B-B14F-4D97-AF65-F5344CB8AC3E}">
        <p14:creationId xmlns:p14="http://schemas.microsoft.com/office/powerpoint/2010/main" val="3542972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F97F-64BC-F60B-15E9-03D8FC252C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B542E2-6A62-504B-B0C3-22B3DA2F20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420A9-7637-79FF-071E-77120FD69E05}"/>
              </a:ext>
            </a:extLst>
          </p:cNvPr>
          <p:cNvSpPr>
            <a:spLocks noGrp="1"/>
          </p:cNvSpPr>
          <p:nvPr>
            <p:ph type="dt" sz="half" idx="10"/>
          </p:nvPr>
        </p:nvSpPr>
        <p:spPr/>
        <p:txBody>
          <a:bodyPr/>
          <a:lstStyle/>
          <a:p>
            <a:fld id="{F46BFFE2-BB01-4AA0-860F-DD4F71774931}" type="datetimeFigureOut">
              <a:rPr lang="en-US" smtClean="0"/>
              <a:t>2/9/2023</a:t>
            </a:fld>
            <a:endParaRPr lang="en-US"/>
          </a:p>
        </p:txBody>
      </p:sp>
      <p:sp>
        <p:nvSpPr>
          <p:cNvPr id="5" name="Footer Placeholder 4">
            <a:extLst>
              <a:ext uri="{FF2B5EF4-FFF2-40B4-BE49-F238E27FC236}">
                <a16:creationId xmlns:a16="http://schemas.microsoft.com/office/drawing/2014/main" id="{A855C34E-7DD4-7305-A918-18BB9607B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46DC9-03B3-AC8F-8D8F-F0C85663797D}"/>
              </a:ext>
            </a:extLst>
          </p:cNvPr>
          <p:cNvSpPr>
            <a:spLocks noGrp="1"/>
          </p:cNvSpPr>
          <p:nvPr>
            <p:ph type="sldNum" sz="quarter" idx="12"/>
          </p:nvPr>
        </p:nvSpPr>
        <p:spPr/>
        <p:txBody>
          <a:bodyPr/>
          <a:lstStyle/>
          <a:p>
            <a:fld id="{80A033F9-6A83-4FFB-8F58-D520AAD20231}" type="slidenum">
              <a:rPr lang="en-US" smtClean="0"/>
              <a:t>‹#›</a:t>
            </a:fld>
            <a:endParaRPr lang="en-US"/>
          </a:p>
        </p:txBody>
      </p:sp>
    </p:spTree>
    <p:extLst>
      <p:ext uri="{BB962C8B-B14F-4D97-AF65-F5344CB8AC3E}">
        <p14:creationId xmlns:p14="http://schemas.microsoft.com/office/powerpoint/2010/main" val="35906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0FCDD9-FD54-E752-834A-1D13F13B51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9977B6-0CE6-7BA6-4C93-99F4888C67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727D4-0540-1F03-1EB7-9D0DD546F514}"/>
              </a:ext>
            </a:extLst>
          </p:cNvPr>
          <p:cNvSpPr>
            <a:spLocks noGrp="1"/>
          </p:cNvSpPr>
          <p:nvPr>
            <p:ph type="dt" sz="half" idx="10"/>
          </p:nvPr>
        </p:nvSpPr>
        <p:spPr/>
        <p:txBody>
          <a:bodyPr/>
          <a:lstStyle/>
          <a:p>
            <a:fld id="{F46BFFE2-BB01-4AA0-860F-DD4F71774931}" type="datetimeFigureOut">
              <a:rPr lang="en-US" smtClean="0"/>
              <a:t>2/9/2023</a:t>
            </a:fld>
            <a:endParaRPr lang="en-US"/>
          </a:p>
        </p:txBody>
      </p:sp>
      <p:sp>
        <p:nvSpPr>
          <p:cNvPr id="5" name="Footer Placeholder 4">
            <a:extLst>
              <a:ext uri="{FF2B5EF4-FFF2-40B4-BE49-F238E27FC236}">
                <a16:creationId xmlns:a16="http://schemas.microsoft.com/office/drawing/2014/main" id="{B097D161-8EE7-9689-B57E-DE5DE5085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0A828C-3BF8-DD1F-35B3-2C1FFC11AAE5}"/>
              </a:ext>
            </a:extLst>
          </p:cNvPr>
          <p:cNvSpPr>
            <a:spLocks noGrp="1"/>
          </p:cNvSpPr>
          <p:nvPr>
            <p:ph type="sldNum" sz="quarter" idx="12"/>
          </p:nvPr>
        </p:nvSpPr>
        <p:spPr/>
        <p:txBody>
          <a:bodyPr/>
          <a:lstStyle/>
          <a:p>
            <a:fld id="{80A033F9-6A83-4FFB-8F58-D520AAD20231}" type="slidenum">
              <a:rPr lang="en-US" smtClean="0"/>
              <a:t>‹#›</a:t>
            </a:fld>
            <a:endParaRPr lang="en-US"/>
          </a:p>
        </p:txBody>
      </p:sp>
    </p:spTree>
    <p:extLst>
      <p:ext uri="{BB962C8B-B14F-4D97-AF65-F5344CB8AC3E}">
        <p14:creationId xmlns:p14="http://schemas.microsoft.com/office/powerpoint/2010/main" val="35883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404B-DFC8-42EE-E61B-A68D8A4905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A9A72-FB11-2132-7D2D-A49BE59C80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27A9D-98E8-16A3-6FD5-D1775EBA7466}"/>
              </a:ext>
            </a:extLst>
          </p:cNvPr>
          <p:cNvSpPr>
            <a:spLocks noGrp="1"/>
          </p:cNvSpPr>
          <p:nvPr>
            <p:ph type="dt" sz="half" idx="10"/>
          </p:nvPr>
        </p:nvSpPr>
        <p:spPr/>
        <p:txBody>
          <a:bodyPr/>
          <a:lstStyle/>
          <a:p>
            <a:fld id="{F46BFFE2-BB01-4AA0-860F-DD4F71774931}" type="datetimeFigureOut">
              <a:rPr lang="en-US" smtClean="0"/>
              <a:t>2/9/2023</a:t>
            </a:fld>
            <a:endParaRPr lang="en-US"/>
          </a:p>
        </p:txBody>
      </p:sp>
      <p:sp>
        <p:nvSpPr>
          <p:cNvPr id="5" name="Footer Placeholder 4">
            <a:extLst>
              <a:ext uri="{FF2B5EF4-FFF2-40B4-BE49-F238E27FC236}">
                <a16:creationId xmlns:a16="http://schemas.microsoft.com/office/drawing/2014/main" id="{2D419DB9-36E8-D07F-0B7E-C7D991701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03E1C-E108-E5ED-1395-58D999216A1F}"/>
              </a:ext>
            </a:extLst>
          </p:cNvPr>
          <p:cNvSpPr>
            <a:spLocks noGrp="1"/>
          </p:cNvSpPr>
          <p:nvPr>
            <p:ph type="sldNum" sz="quarter" idx="12"/>
          </p:nvPr>
        </p:nvSpPr>
        <p:spPr/>
        <p:txBody>
          <a:bodyPr/>
          <a:lstStyle/>
          <a:p>
            <a:fld id="{80A033F9-6A83-4FFB-8F58-D520AAD20231}" type="slidenum">
              <a:rPr lang="en-US" smtClean="0"/>
              <a:t>‹#›</a:t>
            </a:fld>
            <a:endParaRPr lang="en-US"/>
          </a:p>
        </p:txBody>
      </p:sp>
    </p:spTree>
    <p:extLst>
      <p:ext uri="{BB962C8B-B14F-4D97-AF65-F5344CB8AC3E}">
        <p14:creationId xmlns:p14="http://schemas.microsoft.com/office/powerpoint/2010/main" val="100015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DB45-35C4-23C8-28ED-9BFF798EFD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9BFFEA-17D4-98EC-2B63-5806442C57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0130D3-F1F4-69EB-4E44-EB0229C7F632}"/>
              </a:ext>
            </a:extLst>
          </p:cNvPr>
          <p:cNvSpPr>
            <a:spLocks noGrp="1"/>
          </p:cNvSpPr>
          <p:nvPr>
            <p:ph type="dt" sz="half" idx="10"/>
          </p:nvPr>
        </p:nvSpPr>
        <p:spPr/>
        <p:txBody>
          <a:bodyPr/>
          <a:lstStyle/>
          <a:p>
            <a:fld id="{F46BFFE2-BB01-4AA0-860F-DD4F71774931}" type="datetimeFigureOut">
              <a:rPr lang="en-US" smtClean="0"/>
              <a:t>2/9/2023</a:t>
            </a:fld>
            <a:endParaRPr lang="en-US"/>
          </a:p>
        </p:txBody>
      </p:sp>
      <p:sp>
        <p:nvSpPr>
          <p:cNvPr id="5" name="Footer Placeholder 4">
            <a:extLst>
              <a:ext uri="{FF2B5EF4-FFF2-40B4-BE49-F238E27FC236}">
                <a16:creationId xmlns:a16="http://schemas.microsoft.com/office/drawing/2014/main" id="{F625BD97-1E7D-2429-4D06-16B497BBE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9FAE3-B8E0-EF8A-21BD-1A87C4EE59AA}"/>
              </a:ext>
            </a:extLst>
          </p:cNvPr>
          <p:cNvSpPr>
            <a:spLocks noGrp="1"/>
          </p:cNvSpPr>
          <p:nvPr>
            <p:ph type="sldNum" sz="quarter" idx="12"/>
          </p:nvPr>
        </p:nvSpPr>
        <p:spPr/>
        <p:txBody>
          <a:bodyPr/>
          <a:lstStyle/>
          <a:p>
            <a:fld id="{80A033F9-6A83-4FFB-8F58-D520AAD20231}" type="slidenum">
              <a:rPr lang="en-US" smtClean="0"/>
              <a:t>‹#›</a:t>
            </a:fld>
            <a:endParaRPr lang="en-US"/>
          </a:p>
        </p:txBody>
      </p:sp>
    </p:spTree>
    <p:extLst>
      <p:ext uri="{BB962C8B-B14F-4D97-AF65-F5344CB8AC3E}">
        <p14:creationId xmlns:p14="http://schemas.microsoft.com/office/powerpoint/2010/main" val="173011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1288-F8FA-48FD-A8D3-0952381122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84EBCB-4E91-B6CE-062C-8FE72EB978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C49757-237A-FD96-50A8-B060F1D9E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0049F3-1D85-E75E-50AC-51D979908AFA}"/>
              </a:ext>
            </a:extLst>
          </p:cNvPr>
          <p:cNvSpPr>
            <a:spLocks noGrp="1"/>
          </p:cNvSpPr>
          <p:nvPr>
            <p:ph type="dt" sz="half" idx="10"/>
          </p:nvPr>
        </p:nvSpPr>
        <p:spPr/>
        <p:txBody>
          <a:bodyPr/>
          <a:lstStyle/>
          <a:p>
            <a:fld id="{F46BFFE2-BB01-4AA0-860F-DD4F71774931}" type="datetimeFigureOut">
              <a:rPr lang="en-US" smtClean="0"/>
              <a:t>2/9/2023</a:t>
            </a:fld>
            <a:endParaRPr lang="en-US"/>
          </a:p>
        </p:txBody>
      </p:sp>
      <p:sp>
        <p:nvSpPr>
          <p:cNvPr id="6" name="Footer Placeholder 5">
            <a:extLst>
              <a:ext uri="{FF2B5EF4-FFF2-40B4-BE49-F238E27FC236}">
                <a16:creationId xmlns:a16="http://schemas.microsoft.com/office/drawing/2014/main" id="{4CCB0ECB-9940-9923-D3DB-4817229A05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349AC-106A-E221-AE19-DD9AE1E26493}"/>
              </a:ext>
            </a:extLst>
          </p:cNvPr>
          <p:cNvSpPr>
            <a:spLocks noGrp="1"/>
          </p:cNvSpPr>
          <p:nvPr>
            <p:ph type="sldNum" sz="quarter" idx="12"/>
          </p:nvPr>
        </p:nvSpPr>
        <p:spPr/>
        <p:txBody>
          <a:bodyPr/>
          <a:lstStyle/>
          <a:p>
            <a:fld id="{80A033F9-6A83-4FFB-8F58-D520AAD20231}" type="slidenum">
              <a:rPr lang="en-US" smtClean="0"/>
              <a:t>‹#›</a:t>
            </a:fld>
            <a:endParaRPr lang="en-US"/>
          </a:p>
        </p:txBody>
      </p:sp>
    </p:spTree>
    <p:extLst>
      <p:ext uri="{BB962C8B-B14F-4D97-AF65-F5344CB8AC3E}">
        <p14:creationId xmlns:p14="http://schemas.microsoft.com/office/powerpoint/2010/main" val="383877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BBE9-03C1-85F3-7E76-2C4574408C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921EEA-9CE1-DA79-3A8B-4C9698438E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84E6D7-01F7-BB4B-9689-ECDF6EC3E7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18D1B1-0E06-C0E5-A696-4988E27D4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AD908D-AC51-38E7-E4B1-585383938D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29E637-342C-14FD-599C-279B3F97AE5D}"/>
              </a:ext>
            </a:extLst>
          </p:cNvPr>
          <p:cNvSpPr>
            <a:spLocks noGrp="1"/>
          </p:cNvSpPr>
          <p:nvPr>
            <p:ph type="dt" sz="half" idx="10"/>
          </p:nvPr>
        </p:nvSpPr>
        <p:spPr/>
        <p:txBody>
          <a:bodyPr/>
          <a:lstStyle/>
          <a:p>
            <a:fld id="{F46BFFE2-BB01-4AA0-860F-DD4F71774931}" type="datetimeFigureOut">
              <a:rPr lang="en-US" smtClean="0"/>
              <a:t>2/9/2023</a:t>
            </a:fld>
            <a:endParaRPr lang="en-US"/>
          </a:p>
        </p:txBody>
      </p:sp>
      <p:sp>
        <p:nvSpPr>
          <p:cNvPr id="8" name="Footer Placeholder 7">
            <a:extLst>
              <a:ext uri="{FF2B5EF4-FFF2-40B4-BE49-F238E27FC236}">
                <a16:creationId xmlns:a16="http://schemas.microsoft.com/office/drawing/2014/main" id="{66B37785-658C-F708-CA3D-6D369529F5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70EE85-F3E2-572A-C687-80D791D4B672}"/>
              </a:ext>
            </a:extLst>
          </p:cNvPr>
          <p:cNvSpPr>
            <a:spLocks noGrp="1"/>
          </p:cNvSpPr>
          <p:nvPr>
            <p:ph type="sldNum" sz="quarter" idx="12"/>
          </p:nvPr>
        </p:nvSpPr>
        <p:spPr/>
        <p:txBody>
          <a:bodyPr/>
          <a:lstStyle/>
          <a:p>
            <a:fld id="{80A033F9-6A83-4FFB-8F58-D520AAD20231}" type="slidenum">
              <a:rPr lang="en-US" smtClean="0"/>
              <a:t>‹#›</a:t>
            </a:fld>
            <a:endParaRPr lang="en-US"/>
          </a:p>
        </p:txBody>
      </p:sp>
    </p:spTree>
    <p:extLst>
      <p:ext uri="{BB962C8B-B14F-4D97-AF65-F5344CB8AC3E}">
        <p14:creationId xmlns:p14="http://schemas.microsoft.com/office/powerpoint/2010/main" val="380313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D3F8-B32F-11BC-245A-BE2EE9A93D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07E7C9-A363-F78E-54A5-9264AC8DCC52}"/>
              </a:ext>
            </a:extLst>
          </p:cNvPr>
          <p:cNvSpPr>
            <a:spLocks noGrp="1"/>
          </p:cNvSpPr>
          <p:nvPr>
            <p:ph type="dt" sz="half" idx="10"/>
          </p:nvPr>
        </p:nvSpPr>
        <p:spPr/>
        <p:txBody>
          <a:bodyPr/>
          <a:lstStyle/>
          <a:p>
            <a:fld id="{F46BFFE2-BB01-4AA0-860F-DD4F71774931}" type="datetimeFigureOut">
              <a:rPr lang="en-US" smtClean="0"/>
              <a:t>2/9/2023</a:t>
            </a:fld>
            <a:endParaRPr lang="en-US"/>
          </a:p>
        </p:txBody>
      </p:sp>
      <p:sp>
        <p:nvSpPr>
          <p:cNvPr id="4" name="Footer Placeholder 3">
            <a:extLst>
              <a:ext uri="{FF2B5EF4-FFF2-40B4-BE49-F238E27FC236}">
                <a16:creationId xmlns:a16="http://schemas.microsoft.com/office/drawing/2014/main" id="{C1D94E97-BB3E-3BC0-3441-EE885DA17D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847EE9-F708-C60D-0072-184487E637DB}"/>
              </a:ext>
            </a:extLst>
          </p:cNvPr>
          <p:cNvSpPr>
            <a:spLocks noGrp="1"/>
          </p:cNvSpPr>
          <p:nvPr>
            <p:ph type="sldNum" sz="quarter" idx="12"/>
          </p:nvPr>
        </p:nvSpPr>
        <p:spPr/>
        <p:txBody>
          <a:bodyPr/>
          <a:lstStyle/>
          <a:p>
            <a:fld id="{80A033F9-6A83-4FFB-8F58-D520AAD20231}" type="slidenum">
              <a:rPr lang="en-US" smtClean="0"/>
              <a:t>‹#›</a:t>
            </a:fld>
            <a:endParaRPr lang="en-US"/>
          </a:p>
        </p:txBody>
      </p:sp>
    </p:spTree>
    <p:extLst>
      <p:ext uri="{BB962C8B-B14F-4D97-AF65-F5344CB8AC3E}">
        <p14:creationId xmlns:p14="http://schemas.microsoft.com/office/powerpoint/2010/main" val="247622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18CF4-5F71-45CD-7B87-D15AE101C61D}"/>
              </a:ext>
            </a:extLst>
          </p:cNvPr>
          <p:cNvSpPr>
            <a:spLocks noGrp="1"/>
          </p:cNvSpPr>
          <p:nvPr>
            <p:ph type="dt" sz="half" idx="10"/>
          </p:nvPr>
        </p:nvSpPr>
        <p:spPr/>
        <p:txBody>
          <a:bodyPr/>
          <a:lstStyle/>
          <a:p>
            <a:fld id="{F46BFFE2-BB01-4AA0-860F-DD4F71774931}" type="datetimeFigureOut">
              <a:rPr lang="en-US" smtClean="0"/>
              <a:t>2/9/2023</a:t>
            </a:fld>
            <a:endParaRPr lang="en-US"/>
          </a:p>
        </p:txBody>
      </p:sp>
      <p:sp>
        <p:nvSpPr>
          <p:cNvPr id="3" name="Footer Placeholder 2">
            <a:extLst>
              <a:ext uri="{FF2B5EF4-FFF2-40B4-BE49-F238E27FC236}">
                <a16:creationId xmlns:a16="http://schemas.microsoft.com/office/drawing/2014/main" id="{E27C1EDB-B325-E74D-58CA-E0F5DC6197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F92916-476E-FEE6-707E-43BBBDE8E7B4}"/>
              </a:ext>
            </a:extLst>
          </p:cNvPr>
          <p:cNvSpPr>
            <a:spLocks noGrp="1"/>
          </p:cNvSpPr>
          <p:nvPr>
            <p:ph type="sldNum" sz="quarter" idx="12"/>
          </p:nvPr>
        </p:nvSpPr>
        <p:spPr/>
        <p:txBody>
          <a:bodyPr/>
          <a:lstStyle/>
          <a:p>
            <a:fld id="{80A033F9-6A83-4FFB-8F58-D520AAD20231}" type="slidenum">
              <a:rPr lang="en-US" smtClean="0"/>
              <a:t>‹#›</a:t>
            </a:fld>
            <a:endParaRPr lang="en-US"/>
          </a:p>
        </p:txBody>
      </p:sp>
    </p:spTree>
    <p:extLst>
      <p:ext uri="{BB962C8B-B14F-4D97-AF65-F5344CB8AC3E}">
        <p14:creationId xmlns:p14="http://schemas.microsoft.com/office/powerpoint/2010/main" val="307280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CB15-D7BC-3091-E4D1-4AD3109DD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B8699E-9CBB-8C74-DB71-10ED5A0CA7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E29DAA-D1A4-5753-A5AF-34C99E8E4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75F71C-4B2C-6CAC-C522-507E2216B05B}"/>
              </a:ext>
            </a:extLst>
          </p:cNvPr>
          <p:cNvSpPr>
            <a:spLocks noGrp="1"/>
          </p:cNvSpPr>
          <p:nvPr>
            <p:ph type="dt" sz="half" idx="10"/>
          </p:nvPr>
        </p:nvSpPr>
        <p:spPr/>
        <p:txBody>
          <a:bodyPr/>
          <a:lstStyle/>
          <a:p>
            <a:fld id="{F46BFFE2-BB01-4AA0-860F-DD4F71774931}" type="datetimeFigureOut">
              <a:rPr lang="en-US" smtClean="0"/>
              <a:t>2/9/2023</a:t>
            </a:fld>
            <a:endParaRPr lang="en-US"/>
          </a:p>
        </p:txBody>
      </p:sp>
      <p:sp>
        <p:nvSpPr>
          <p:cNvPr id="6" name="Footer Placeholder 5">
            <a:extLst>
              <a:ext uri="{FF2B5EF4-FFF2-40B4-BE49-F238E27FC236}">
                <a16:creationId xmlns:a16="http://schemas.microsoft.com/office/drawing/2014/main" id="{59AC0FDE-2E51-B73F-F688-0452499D0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EEC363-C344-47E4-C1B3-54B662B4D6CA}"/>
              </a:ext>
            </a:extLst>
          </p:cNvPr>
          <p:cNvSpPr>
            <a:spLocks noGrp="1"/>
          </p:cNvSpPr>
          <p:nvPr>
            <p:ph type="sldNum" sz="quarter" idx="12"/>
          </p:nvPr>
        </p:nvSpPr>
        <p:spPr/>
        <p:txBody>
          <a:bodyPr/>
          <a:lstStyle/>
          <a:p>
            <a:fld id="{80A033F9-6A83-4FFB-8F58-D520AAD20231}" type="slidenum">
              <a:rPr lang="en-US" smtClean="0"/>
              <a:t>‹#›</a:t>
            </a:fld>
            <a:endParaRPr lang="en-US"/>
          </a:p>
        </p:txBody>
      </p:sp>
    </p:spTree>
    <p:extLst>
      <p:ext uri="{BB962C8B-B14F-4D97-AF65-F5344CB8AC3E}">
        <p14:creationId xmlns:p14="http://schemas.microsoft.com/office/powerpoint/2010/main" val="675172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DF73-1DCD-73FC-DADB-34B479A5E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ACB5A5-E477-9539-D14C-5C38E0FBB8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4BF590-A31B-67B5-CC72-6C0E383FD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D5F553-853D-54B5-C0CE-99B9CAB57579}"/>
              </a:ext>
            </a:extLst>
          </p:cNvPr>
          <p:cNvSpPr>
            <a:spLocks noGrp="1"/>
          </p:cNvSpPr>
          <p:nvPr>
            <p:ph type="dt" sz="half" idx="10"/>
          </p:nvPr>
        </p:nvSpPr>
        <p:spPr/>
        <p:txBody>
          <a:bodyPr/>
          <a:lstStyle/>
          <a:p>
            <a:fld id="{F46BFFE2-BB01-4AA0-860F-DD4F71774931}" type="datetimeFigureOut">
              <a:rPr lang="en-US" smtClean="0"/>
              <a:t>2/9/2023</a:t>
            </a:fld>
            <a:endParaRPr lang="en-US"/>
          </a:p>
        </p:txBody>
      </p:sp>
      <p:sp>
        <p:nvSpPr>
          <p:cNvPr id="6" name="Footer Placeholder 5">
            <a:extLst>
              <a:ext uri="{FF2B5EF4-FFF2-40B4-BE49-F238E27FC236}">
                <a16:creationId xmlns:a16="http://schemas.microsoft.com/office/drawing/2014/main" id="{8B9029FD-65BB-8167-82E1-1433F3CE5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6C60B-F0A3-9993-0D5D-D8CB1BB39AD2}"/>
              </a:ext>
            </a:extLst>
          </p:cNvPr>
          <p:cNvSpPr>
            <a:spLocks noGrp="1"/>
          </p:cNvSpPr>
          <p:nvPr>
            <p:ph type="sldNum" sz="quarter" idx="12"/>
          </p:nvPr>
        </p:nvSpPr>
        <p:spPr/>
        <p:txBody>
          <a:bodyPr/>
          <a:lstStyle/>
          <a:p>
            <a:fld id="{80A033F9-6A83-4FFB-8F58-D520AAD20231}" type="slidenum">
              <a:rPr lang="en-US" smtClean="0"/>
              <a:t>‹#›</a:t>
            </a:fld>
            <a:endParaRPr lang="en-US"/>
          </a:p>
        </p:txBody>
      </p:sp>
    </p:spTree>
    <p:extLst>
      <p:ext uri="{BB962C8B-B14F-4D97-AF65-F5344CB8AC3E}">
        <p14:creationId xmlns:p14="http://schemas.microsoft.com/office/powerpoint/2010/main" val="974465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4F8FB-C184-8119-6F6D-0CE67F6ED5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083D4-2497-F3B3-F8E1-FE4496626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AE39C-3991-F508-BD94-BB0706CC0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BFFE2-BB01-4AA0-860F-DD4F71774931}" type="datetimeFigureOut">
              <a:rPr lang="en-US" smtClean="0"/>
              <a:t>2/9/2023</a:t>
            </a:fld>
            <a:endParaRPr lang="en-US"/>
          </a:p>
        </p:txBody>
      </p:sp>
      <p:sp>
        <p:nvSpPr>
          <p:cNvPr id="5" name="Footer Placeholder 4">
            <a:extLst>
              <a:ext uri="{FF2B5EF4-FFF2-40B4-BE49-F238E27FC236}">
                <a16:creationId xmlns:a16="http://schemas.microsoft.com/office/drawing/2014/main" id="{90937551-8E86-1224-C193-AD15138BEB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64C1DD-C30A-19C1-15C6-884F48968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033F9-6A83-4FFB-8F58-D520AAD20231}" type="slidenum">
              <a:rPr lang="en-US" smtClean="0"/>
              <a:t>‹#›</a:t>
            </a:fld>
            <a:endParaRPr lang="en-US"/>
          </a:p>
        </p:txBody>
      </p:sp>
    </p:spTree>
    <p:extLst>
      <p:ext uri="{BB962C8B-B14F-4D97-AF65-F5344CB8AC3E}">
        <p14:creationId xmlns:p14="http://schemas.microsoft.com/office/powerpoint/2010/main" val="2517172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E7C56-E5DB-5D9A-ECAA-8CDA425F47DC}"/>
              </a:ext>
            </a:extLst>
          </p:cNvPr>
          <p:cNvSpPr>
            <a:spLocks noGrp="1"/>
          </p:cNvSpPr>
          <p:nvPr>
            <p:ph type="ctrTitle"/>
          </p:nvPr>
        </p:nvSpPr>
        <p:spPr>
          <a:xfrm>
            <a:off x="7085532" y="640080"/>
            <a:ext cx="4196932" cy="3566160"/>
          </a:xfrm>
        </p:spPr>
        <p:txBody>
          <a:bodyPr anchor="b">
            <a:normAutofit/>
          </a:bodyPr>
          <a:lstStyle/>
          <a:p>
            <a:pPr algn="l"/>
            <a:r>
              <a:rPr lang="en-US" sz="5400"/>
              <a:t>NHL Draft Analysis</a:t>
            </a:r>
            <a:endParaRPr lang="en-US" sz="5400" dirty="0"/>
          </a:p>
        </p:txBody>
      </p:sp>
      <p:sp>
        <p:nvSpPr>
          <p:cNvPr id="3" name="Subtitle 2">
            <a:extLst>
              <a:ext uri="{FF2B5EF4-FFF2-40B4-BE49-F238E27FC236}">
                <a16:creationId xmlns:a16="http://schemas.microsoft.com/office/drawing/2014/main" id="{A38EE97C-FB55-2B47-4E4D-0AFE5148F6BE}"/>
              </a:ext>
            </a:extLst>
          </p:cNvPr>
          <p:cNvSpPr>
            <a:spLocks noGrp="1"/>
          </p:cNvSpPr>
          <p:nvPr>
            <p:ph type="subTitle" idx="1"/>
          </p:nvPr>
        </p:nvSpPr>
        <p:spPr>
          <a:xfrm>
            <a:off x="7083831" y="4636008"/>
            <a:ext cx="4198634" cy="1572768"/>
          </a:xfrm>
        </p:spPr>
        <p:txBody>
          <a:bodyPr>
            <a:normAutofit/>
          </a:bodyPr>
          <a:lstStyle/>
          <a:p>
            <a:pPr algn="l"/>
            <a:r>
              <a:rPr lang="en-US"/>
              <a:t>A project completed using Python by:</a:t>
            </a:r>
          </a:p>
          <a:p>
            <a:pPr algn="l"/>
            <a:r>
              <a:rPr lang="en-US"/>
              <a:t>Nick Hammer</a:t>
            </a:r>
            <a:endParaRPr lang="en-US" dirty="0"/>
          </a:p>
        </p:txBody>
      </p:sp>
      <p:pic>
        <p:nvPicPr>
          <p:cNvPr id="5" name="Picture 4" descr="Ice hockey puck hitting the net as snow flies">
            <a:extLst>
              <a:ext uri="{FF2B5EF4-FFF2-40B4-BE49-F238E27FC236}">
                <a16:creationId xmlns:a16="http://schemas.microsoft.com/office/drawing/2014/main" id="{0B707E05-2452-45D3-16B3-7648D5E1F186}"/>
              </a:ext>
            </a:extLst>
          </p:cNvPr>
          <p:cNvPicPr>
            <a:picLocks noChangeAspect="1"/>
          </p:cNvPicPr>
          <p:nvPr/>
        </p:nvPicPr>
        <p:blipFill rotWithShape="1">
          <a:blip r:embed="rId2"/>
          <a:srcRect l="903" r="17379" b="3"/>
          <a:stretch/>
        </p:blipFill>
        <p:spPr>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
        <p:nvSpPr>
          <p:cNvPr id="18" name="sketchy line">
            <a:extLst>
              <a:ext uri="{FF2B5EF4-FFF2-40B4-BE49-F238E27FC236}">
                <a16:creationId xmlns:a16="http://schemas.microsoft.com/office/drawing/2014/main" id="{3F9B0603-37C5-4312-AE4D-A3D015475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532"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88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57FCA-C98A-57BE-A68D-C9B498F47486}"/>
              </a:ext>
            </a:extLst>
          </p:cNvPr>
          <p:cNvSpPr>
            <a:spLocks noGrp="1"/>
          </p:cNvSpPr>
          <p:nvPr>
            <p:ph type="title"/>
          </p:nvPr>
        </p:nvSpPr>
        <p:spPr>
          <a:xfrm>
            <a:off x="284383" y="347626"/>
            <a:ext cx="11069417" cy="578060"/>
          </a:xfrm>
        </p:spPr>
        <p:txBody>
          <a:bodyPr>
            <a:normAutofit fontScale="90000"/>
          </a:bodyPr>
          <a:lstStyle/>
          <a:p>
            <a:r>
              <a:rPr lang="en-US" dirty="0"/>
              <a:t>NHL Teams 1963-2022</a:t>
            </a:r>
          </a:p>
        </p:txBody>
      </p:sp>
      <p:graphicFrame>
        <p:nvGraphicFramePr>
          <p:cNvPr id="7" name="Table 7">
            <a:extLst>
              <a:ext uri="{FF2B5EF4-FFF2-40B4-BE49-F238E27FC236}">
                <a16:creationId xmlns:a16="http://schemas.microsoft.com/office/drawing/2014/main" id="{D1C16EBA-72CB-BB27-BAB1-4F9C831A19F0}"/>
              </a:ext>
            </a:extLst>
          </p:cNvPr>
          <p:cNvGraphicFramePr>
            <a:graphicFrameLocks noGrp="1"/>
          </p:cNvGraphicFramePr>
          <p:nvPr>
            <p:ph idx="1"/>
            <p:extLst>
              <p:ext uri="{D42A27DB-BD31-4B8C-83A1-F6EECF244321}">
                <p14:modId xmlns:p14="http://schemas.microsoft.com/office/powerpoint/2010/main" val="3364571287"/>
              </p:ext>
            </p:extLst>
          </p:nvPr>
        </p:nvGraphicFramePr>
        <p:xfrm>
          <a:off x="284383" y="1598118"/>
          <a:ext cx="1719785" cy="4489302"/>
        </p:xfrm>
        <a:graphic>
          <a:graphicData uri="http://schemas.openxmlformats.org/drawingml/2006/table">
            <a:tbl>
              <a:tblPr firstRow="1" bandRow="1">
                <a:tableStyleId>{5C22544A-7EE6-4342-B048-85BDC9FD1C3A}</a:tableStyleId>
              </a:tblPr>
              <a:tblGrid>
                <a:gridCol w="1248843">
                  <a:extLst>
                    <a:ext uri="{9D8B030D-6E8A-4147-A177-3AD203B41FA5}">
                      <a16:colId xmlns:a16="http://schemas.microsoft.com/office/drawing/2014/main" val="438595338"/>
                    </a:ext>
                  </a:extLst>
                </a:gridCol>
                <a:gridCol w="470942">
                  <a:extLst>
                    <a:ext uri="{9D8B030D-6E8A-4147-A177-3AD203B41FA5}">
                      <a16:colId xmlns:a16="http://schemas.microsoft.com/office/drawing/2014/main" val="1126964679"/>
                    </a:ext>
                  </a:extLst>
                </a:gridCol>
              </a:tblGrid>
              <a:tr h="410062">
                <a:tc>
                  <a:txBody>
                    <a:bodyPr/>
                    <a:lstStyle/>
                    <a:p>
                      <a:pPr algn="ctr" fontAlgn="b"/>
                      <a:r>
                        <a:rPr lang="en-US" sz="1100" b="0" i="0" u="none" strike="noStrike" dirty="0">
                          <a:solidFill>
                            <a:schemeClr val="bg1"/>
                          </a:solidFill>
                          <a:effectLst/>
                          <a:latin typeface="Calibri" panose="020F0502020204030204" pitchFamily="34" charset="0"/>
                        </a:rPr>
                        <a:t>TEAM</a:t>
                      </a:r>
                    </a:p>
                  </a:txBody>
                  <a:tcPr marL="4233" marR="4233" marT="4233" marB="0" anchor="ctr"/>
                </a:tc>
                <a:tc>
                  <a:txBody>
                    <a:bodyPr/>
                    <a:lstStyle/>
                    <a:p>
                      <a:pPr algn="ctr" fontAlgn="b"/>
                      <a:r>
                        <a:rPr lang="en-US" sz="1100" b="0" i="0" u="none" strike="noStrike" dirty="0">
                          <a:solidFill>
                            <a:schemeClr val="bg1"/>
                          </a:solidFill>
                          <a:effectLst/>
                          <a:latin typeface="Calibri" panose="020F0502020204030204" pitchFamily="34" charset="0"/>
                        </a:rPr>
                        <a:t>YEAR</a:t>
                      </a:r>
                    </a:p>
                  </a:txBody>
                  <a:tcPr marL="4233" marR="4233" marT="4233" marB="0" anchor="ctr"/>
                </a:tc>
                <a:extLst>
                  <a:ext uri="{0D108BD9-81ED-4DB2-BD59-A6C34878D82A}">
                    <a16:rowId xmlns:a16="http://schemas.microsoft.com/office/drawing/2014/main" val="3052330497"/>
                  </a:ext>
                </a:extLst>
              </a:tr>
              <a:tr h="370840">
                <a:tc>
                  <a:txBody>
                    <a:bodyPr/>
                    <a:lstStyle/>
                    <a:p>
                      <a:pPr algn="ctr" fontAlgn="b"/>
                      <a:r>
                        <a:rPr lang="en-US" sz="1100" b="1" i="0" u="none" strike="noStrike" dirty="0">
                          <a:solidFill>
                            <a:srgbClr val="000000"/>
                          </a:solidFill>
                          <a:effectLst/>
                          <a:latin typeface="Calibri" panose="020F0502020204030204" pitchFamily="34" charset="0"/>
                        </a:rPr>
                        <a:t>Detroit Red Wings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1963</a:t>
                      </a:r>
                    </a:p>
                  </a:txBody>
                  <a:tcPr marL="4233" marR="4233" marT="4233" marB="0" anchor="b"/>
                </a:tc>
                <a:extLst>
                  <a:ext uri="{0D108BD9-81ED-4DB2-BD59-A6C34878D82A}">
                    <a16:rowId xmlns:a16="http://schemas.microsoft.com/office/drawing/2014/main" val="2094845695"/>
                  </a:ext>
                </a:extLst>
              </a:tr>
              <a:tr h="370840">
                <a:tc>
                  <a:txBody>
                    <a:bodyPr/>
                    <a:lstStyle/>
                    <a:p>
                      <a:pPr algn="ctr" fontAlgn="b"/>
                      <a:r>
                        <a:rPr lang="en-US" sz="1100" b="1" i="0" u="none" strike="noStrike" dirty="0">
                          <a:solidFill>
                            <a:srgbClr val="000000"/>
                          </a:solidFill>
                          <a:effectLst/>
                          <a:latin typeface="Calibri" panose="020F0502020204030204" pitchFamily="34" charset="0"/>
                        </a:rPr>
                        <a:t>Toronto Maple </a:t>
                      </a:r>
                      <a:r>
                        <a:rPr lang="en-US" sz="1100" b="1" i="0" u="none" strike="noStrike" dirty="0" err="1">
                          <a:solidFill>
                            <a:srgbClr val="000000"/>
                          </a:solidFill>
                          <a:effectLst/>
                          <a:latin typeface="Calibri" panose="020F0502020204030204" pitchFamily="34" charset="0"/>
                        </a:rPr>
                        <a:t>Leafs</a:t>
                      </a:r>
                      <a:endParaRPr lang="en-US" sz="1100" b="1"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1963</a:t>
                      </a:r>
                    </a:p>
                  </a:txBody>
                  <a:tcPr marL="4233" marR="4233" marT="4233" marB="0" anchor="b"/>
                </a:tc>
                <a:extLst>
                  <a:ext uri="{0D108BD9-81ED-4DB2-BD59-A6C34878D82A}">
                    <a16:rowId xmlns:a16="http://schemas.microsoft.com/office/drawing/2014/main" val="4272240944"/>
                  </a:ext>
                </a:extLst>
              </a:tr>
              <a:tr h="370840">
                <a:tc>
                  <a:txBody>
                    <a:bodyPr/>
                    <a:lstStyle/>
                    <a:p>
                      <a:pPr algn="ctr" fontAlgn="b"/>
                      <a:r>
                        <a:rPr lang="en-US" sz="1100" b="1" i="0" u="none" strike="noStrike" dirty="0">
                          <a:solidFill>
                            <a:srgbClr val="000000"/>
                          </a:solidFill>
                          <a:effectLst/>
                          <a:latin typeface="Calibri" panose="020F0502020204030204" pitchFamily="34" charset="0"/>
                        </a:rPr>
                        <a:t>Boston Bruins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1963</a:t>
                      </a:r>
                    </a:p>
                  </a:txBody>
                  <a:tcPr marL="4233" marR="4233" marT="4233" marB="0" anchor="b"/>
                </a:tc>
                <a:extLst>
                  <a:ext uri="{0D108BD9-81ED-4DB2-BD59-A6C34878D82A}">
                    <a16:rowId xmlns:a16="http://schemas.microsoft.com/office/drawing/2014/main" val="535223928"/>
                  </a:ext>
                </a:extLst>
              </a:tr>
              <a:tr h="370840">
                <a:tc>
                  <a:txBody>
                    <a:bodyPr/>
                    <a:lstStyle/>
                    <a:p>
                      <a:pPr algn="ctr" fontAlgn="b"/>
                      <a:r>
                        <a:rPr lang="en-US" sz="1100" b="1" i="0" u="none" strike="noStrike" dirty="0">
                          <a:solidFill>
                            <a:srgbClr val="000000"/>
                          </a:solidFill>
                          <a:effectLst/>
                          <a:latin typeface="Calibri" panose="020F0502020204030204" pitchFamily="34" charset="0"/>
                        </a:rPr>
                        <a:t>New York Rangers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1963</a:t>
                      </a:r>
                    </a:p>
                  </a:txBody>
                  <a:tcPr marL="4233" marR="4233" marT="4233" marB="0" anchor="b"/>
                </a:tc>
                <a:extLst>
                  <a:ext uri="{0D108BD9-81ED-4DB2-BD59-A6C34878D82A}">
                    <a16:rowId xmlns:a16="http://schemas.microsoft.com/office/drawing/2014/main" val="955851559"/>
                  </a:ext>
                </a:extLst>
              </a:tr>
              <a:tr h="370840">
                <a:tc>
                  <a:txBody>
                    <a:bodyPr/>
                    <a:lstStyle/>
                    <a:p>
                      <a:pPr algn="ctr" fontAlgn="b"/>
                      <a:r>
                        <a:rPr lang="en-US" sz="1100" b="1" i="0" u="none" strike="noStrike" dirty="0">
                          <a:solidFill>
                            <a:srgbClr val="000000"/>
                          </a:solidFill>
                          <a:effectLst/>
                          <a:latin typeface="Calibri" panose="020F0502020204030204" pitchFamily="34" charset="0"/>
                        </a:rPr>
                        <a:t>Chicago Blackhawks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1963</a:t>
                      </a:r>
                    </a:p>
                  </a:txBody>
                  <a:tcPr marL="4233" marR="4233" marT="4233" marB="0" anchor="b"/>
                </a:tc>
                <a:extLst>
                  <a:ext uri="{0D108BD9-81ED-4DB2-BD59-A6C34878D82A}">
                    <a16:rowId xmlns:a16="http://schemas.microsoft.com/office/drawing/2014/main" val="2555750544"/>
                  </a:ext>
                </a:extLst>
              </a:tr>
              <a:tr h="370840">
                <a:tc>
                  <a:txBody>
                    <a:bodyPr/>
                    <a:lstStyle/>
                    <a:p>
                      <a:pPr algn="ctr" fontAlgn="b"/>
                      <a:r>
                        <a:rPr lang="en-US" sz="1100" b="1" i="0" u="none" strike="noStrike" dirty="0">
                          <a:solidFill>
                            <a:srgbClr val="000000"/>
                          </a:solidFill>
                          <a:effectLst/>
                          <a:latin typeface="Calibri" panose="020F0502020204030204" pitchFamily="34" charset="0"/>
                        </a:rPr>
                        <a:t>Montreal Canadiens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1963</a:t>
                      </a:r>
                    </a:p>
                  </a:txBody>
                  <a:tcPr marL="4233" marR="4233" marT="4233" marB="0" anchor="b"/>
                </a:tc>
                <a:extLst>
                  <a:ext uri="{0D108BD9-81ED-4DB2-BD59-A6C34878D82A}">
                    <a16:rowId xmlns:a16="http://schemas.microsoft.com/office/drawing/2014/main" val="2593518624"/>
                  </a:ext>
                </a:extLst>
              </a:tr>
              <a:tr h="370840">
                <a:tc>
                  <a:txBody>
                    <a:bodyPr/>
                    <a:lstStyle/>
                    <a:p>
                      <a:pPr algn="ctr" fontAlgn="b"/>
                      <a:r>
                        <a:rPr lang="en-US" sz="1100" b="0" i="0" u="none" strike="noStrike">
                          <a:solidFill>
                            <a:srgbClr val="000000"/>
                          </a:solidFill>
                          <a:effectLst/>
                          <a:latin typeface="Calibri" panose="020F0502020204030204" pitchFamily="34" charset="0"/>
                        </a:rPr>
                        <a:t>Minnesota North Stars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1967</a:t>
                      </a:r>
                    </a:p>
                  </a:txBody>
                  <a:tcPr marL="4233" marR="4233" marT="4233" marB="0" anchor="b"/>
                </a:tc>
                <a:extLst>
                  <a:ext uri="{0D108BD9-81ED-4DB2-BD59-A6C34878D82A}">
                    <a16:rowId xmlns:a16="http://schemas.microsoft.com/office/drawing/2014/main" val="3389181224"/>
                  </a:ext>
                </a:extLst>
              </a:tr>
              <a:tr h="370840">
                <a:tc>
                  <a:txBody>
                    <a:bodyPr/>
                    <a:lstStyle/>
                    <a:p>
                      <a:pPr algn="ctr" fontAlgn="b"/>
                      <a:r>
                        <a:rPr lang="en-US" sz="1100" b="1" i="0" u="none" strike="noStrike" dirty="0">
                          <a:solidFill>
                            <a:srgbClr val="000000"/>
                          </a:solidFill>
                          <a:effectLst/>
                          <a:latin typeface="Calibri" panose="020F0502020204030204" pitchFamily="34" charset="0"/>
                        </a:rPr>
                        <a:t>Los Angeles Kings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1967</a:t>
                      </a:r>
                    </a:p>
                  </a:txBody>
                  <a:tcPr marL="4233" marR="4233" marT="4233" marB="0" anchor="b"/>
                </a:tc>
                <a:extLst>
                  <a:ext uri="{0D108BD9-81ED-4DB2-BD59-A6C34878D82A}">
                    <a16:rowId xmlns:a16="http://schemas.microsoft.com/office/drawing/2014/main" val="4260444023"/>
                  </a:ext>
                </a:extLst>
              </a:tr>
              <a:tr h="370840">
                <a:tc>
                  <a:txBody>
                    <a:bodyPr/>
                    <a:lstStyle/>
                    <a:p>
                      <a:pPr algn="ctr" fontAlgn="b"/>
                      <a:r>
                        <a:rPr lang="en-US" sz="1100" b="1" i="0" u="none" strike="noStrike" dirty="0">
                          <a:solidFill>
                            <a:srgbClr val="000000"/>
                          </a:solidFill>
                          <a:effectLst/>
                          <a:latin typeface="Calibri" panose="020F0502020204030204" pitchFamily="34" charset="0"/>
                        </a:rPr>
                        <a:t>Pittsburgh Penguins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1967</a:t>
                      </a:r>
                    </a:p>
                  </a:txBody>
                  <a:tcPr marL="4233" marR="4233" marT="4233" marB="0" anchor="b"/>
                </a:tc>
                <a:extLst>
                  <a:ext uri="{0D108BD9-81ED-4DB2-BD59-A6C34878D82A}">
                    <a16:rowId xmlns:a16="http://schemas.microsoft.com/office/drawing/2014/main" val="113701004"/>
                  </a:ext>
                </a:extLst>
              </a:tr>
              <a:tr h="370840">
                <a:tc>
                  <a:txBody>
                    <a:bodyPr/>
                    <a:lstStyle/>
                    <a:p>
                      <a:pPr algn="ctr" fontAlgn="b"/>
                      <a:r>
                        <a:rPr lang="en-US" sz="1100" b="1" i="0" u="none" strike="noStrike" dirty="0">
                          <a:solidFill>
                            <a:srgbClr val="000000"/>
                          </a:solidFill>
                          <a:effectLst/>
                          <a:latin typeface="Calibri" panose="020F0502020204030204" pitchFamily="34" charset="0"/>
                        </a:rPr>
                        <a:t>Philadelphia Flyers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1967</a:t>
                      </a:r>
                    </a:p>
                  </a:txBody>
                  <a:tcPr marL="4233" marR="4233" marT="4233" marB="0" anchor="b"/>
                </a:tc>
                <a:extLst>
                  <a:ext uri="{0D108BD9-81ED-4DB2-BD59-A6C34878D82A}">
                    <a16:rowId xmlns:a16="http://schemas.microsoft.com/office/drawing/2014/main" val="825997077"/>
                  </a:ext>
                </a:extLst>
              </a:tr>
              <a:tr h="370840">
                <a:tc>
                  <a:txBody>
                    <a:bodyPr/>
                    <a:lstStyle/>
                    <a:p>
                      <a:pPr algn="ctr" fontAlgn="b"/>
                      <a:r>
                        <a:rPr lang="en-US" sz="1100" b="0" i="0" u="none" strike="noStrike">
                          <a:solidFill>
                            <a:srgbClr val="000000"/>
                          </a:solidFill>
                          <a:effectLst/>
                          <a:latin typeface="Calibri" panose="020F0502020204030204" pitchFamily="34" charset="0"/>
                        </a:rPr>
                        <a:t>Oakland Seals</a:t>
                      </a:r>
                    </a:p>
                  </a:txBody>
                  <a:tcPr marL="4233" marR="4233" marT="4233" marB="0" anchor="b"/>
                </a:tc>
                <a:tc>
                  <a:txBody>
                    <a:bodyPr/>
                    <a:lstStyle/>
                    <a:p>
                      <a:pPr algn="ctr" fontAlgn="b"/>
                      <a:r>
                        <a:rPr lang="en-US" sz="1100" b="0" i="0" u="none" strike="noStrike" dirty="0">
                          <a:solidFill>
                            <a:srgbClr val="000000"/>
                          </a:solidFill>
                          <a:effectLst/>
                          <a:latin typeface="Calibri" panose="020F0502020204030204" pitchFamily="34" charset="0"/>
                        </a:rPr>
                        <a:t>1967</a:t>
                      </a:r>
                    </a:p>
                  </a:txBody>
                  <a:tcPr marL="4233" marR="4233" marT="4233" marB="0" anchor="b"/>
                </a:tc>
                <a:extLst>
                  <a:ext uri="{0D108BD9-81ED-4DB2-BD59-A6C34878D82A}">
                    <a16:rowId xmlns:a16="http://schemas.microsoft.com/office/drawing/2014/main" val="3053704744"/>
                  </a:ext>
                </a:extLst>
              </a:tr>
            </a:tbl>
          </a:graphicData>
        </a:graphic>
      </p:graphicFrame>
      <p:graphicFrame>
        <p:nvGraphicFramePr>
          <p:cNvPr id="10" name="Table 10">
            <a:extLst>
              <a:ext uri="{FF2B5EF4-FFF2-40B4-BE49-F238E27FC236}">
                <a16:creationId xmlns:a16="http://schemas.microsoft.com/office/drawing/2014/main" id="{98B0E642-45F2-1FA6-B0EC-555E57048351}"/>
              </a:ext>
            </a:extLst>
          </p:cNvPr>
          <p:cNvGraphicFramePr>
            <a:graphicFrameLocks noGrp="1"/>
          </p:cNvGraphicFramePr>
          <p:nvPr>
            <p:extLst>
              <p:ext uri="{D42A27DB-BD31-4B8C-83A1-F6EECF244321}">
                <p14:modId xmlns:p14="http://schemas.microsoft.com/office/powerpoint/2010/main" val="2241873475"/>
              </p:ext>
            </p:extLst>
          </p:nvPr>
        </p:nvGraphicFramePr>
        <p:xfrm>
          <a:off x="2069302" y="1598117"/>
          <a:ext cx="1719785" cy="4142039"/>
        </p:xfrm>
        <a:graphic>
          <a:graphicData uri="http://schemas.openxmlformats.org/drawingml/2006/table">
            <a:tbl>
              <a:tblPr firstRow="1" bandRow="1">
                <a:tableStyleId>{073A0DAA-6AF3-43AB-8588-CEC1D06C72B9}</a:tableStyleId>
              </a:tblPr>
              <a:tblGrid>
                <a:gridCol w="1241432">
                  <a:extLst>
                    <a:ext uri="{9D8B030D-6E8A-4147-A177-3AD203B41FA5}">
                      <a16:colId xmlns:a16="http://schemas.microsoft.com/office/drawing/2014/main" val="1844808395"/>
                    </a:ext>
                  </a:extLst>
                </a:gridCol>
                <a:gridCol w="478353">
                  <a:extLst>
                    <a:ext uri="{9D8B030D-6E8A-4147-A177-3AD203B41FA5}">
                      <a16:colId xmlns:a16="http://schemas.microsoft.com/office/drawing/2014/main" val="1690141186"/>
                    </a:ext>
                  </a:extLst>
                </a:gridCol>
              </a:tblGrid>
              <a:tr h="376549">
                <a:tc>
                  <a:txBody>
                    <a:bodyPr/>
                    <a:lstStyle/>
                    <a:p>
                      <a:pPr algn="ctr" fontAlgn="b"/>
                      <a:r>
                        <a:rPr lang="en-US" sz="1100" b="0" i="0" u="none" strike="noStrike" dirty="0">
                          <a:solidFill>
                            <a:schemeClr val="bg1"/>
                          </a:solidFill>
                          <a:effectLst/>
                          <a:latin typeface="Calibri" panose="020F0502020204030204" pitchFamily="34" charset="0"/>
                        </a:rPr>
                        <a:t>TEAM</a:t>
                      </a:r>
                    </a:p>
                  </a:txBody>
                  <a:tcPr marL="4233" marR="4233" marT="4233" marB="0" anchor="ctr"/>
                </a:tc>
                <a:tc>
                  <a:txBody>
                    <a:bodyPr/>
                    <a:lstStyle/>
                    <a:p>
                      <a:pPr algn="ctr" fontAlgn="b"/>
                      <a:r>
                        <a:rPr lang="en-US" sz="1100" b="0" i="0" u="none" strike="noStrike" dirty="0">
                          <a:solidFill>
                            <a:schemeClr val="bg1"/>
                          </a:solidFill>
                          <a:effectLst/>
                          <a:latin typeface="Calibri" panose="020F0502020204030204" pitchFamily="34" charset="0"/>
                        </a:rPr>
                        <a:t>YEAR</a:t>
                      </a:r>
                    </a:p>
                  </a:txBody>
                  <a:tcPr marL="4233" marR="4233" marT="4233" marB="0" anchor="ctr"/>
                </a:tc>
                <a:extLst>
                  <a:ext uri="{0D108BD9-81ED-4DB2-BD59-A6C34878D82A}">
                    <a16:rowId xmlns:a16="http://schemas.microsoft.com/office/drawing/2014/main" val="312352429"/>
                  </a:ext>
                </a:extLst>
              </a:tr>
              <a:tr h="376549">
                <a:tc>
                  <a:txBody>
                    <a:bodyPr/>
                    <a:lstStyle/>
                    <a:p>
                      <a:pPr algn="ctr" fontAlgn="b"/>
                      <a:r>
                        <a:rPr lang="en-US" sz="1100" b="1" u="none" strike="noStrike" dirty="0">
                          <a:solidFill>
                            <a:srgbClr val="000000"/>
                          </a:solidFill>
                          <a:effectLst/>
                        </a:rPr>
                        <a:t>St. Louis Blues</a:t>
                      </a:r>
                      <a:endParaRPr lang="en-US" sz="1100" b="1"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1968</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2654122667"/>
                  </a:ext>
                </a:extLst>
              </a:tr>
              <a:tr h="376549">
                <a:tc>
                  <a:txBody>
                    <a:bodyPr/>
                    <a:lstStyle/>
                    <a:p>
                      <a:pPr algn="ctr" fontAlgn="b"/>
                      <a:r>
                        <a:rPr lang="en-US" sz="1100" b="1" u="none" strike="noStrike" dirty="0">
                          <a:solidFill>
                            <a:srgbClr val="000000"/>
                          </a:solidFill>
                          <a:effectLst/>
                        </a:rPr>
                        <a:t>Vancouver Canucks</a:t>
                      </a:r>
                      <a:endParaRPr lang="en-US" sz="1100" b="1"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1970</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3015314640"/>
                  </a:ext>
                </a:extLst>
              </a:tr>
              <a:tr h="376549">
                <a:tc>
                  <a:txBody>
                    <a:bodyPr/>
                    <a:lstStyle/>
                    <a:p>
                      <a:pPr algn="ctr" fontAlgn="b"/>
                      <a:r>
                        <a:rPr lang="en-US" sz="1100" b="1" u="none" strike="noStrike" dirty="0">
                          <a:solidFill>
                            <a:srgbClr val="000000"/>
                          </a:solidFill>
                          <a:effectLst/>
                        </a:rPr>
                        <a:t>Buffalo </a:t>
                      </a:r>
                      <a:r>
                        <a:rPr lang="en-US" sz="1100" b="1" u="none" strike="noStrike" dirty="0" err="1">
                          <a:solidFill>
                            <a:srgbClr val="000000"/>
                          </a:solidFill>
                          <a:effectLst/>
                        </a:rPr>
                        <a:t>Sabres</a:t>
                      </a:r>
                      <a:endParaRPr lang="en-US" sz="1100" b="1"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1970</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956661687"/>
                  </a:ext>
                </a:extLst>
              </a:tr>
              <a:tr h="376549">
                <a:tc>
                  <a:txBody>
                    <a:bodyPr/>
                    <a:lstStyle/>
                    <a:p>
                      <a:pPr algn="ctr" fontAlgn="b"/>
                      <a:r>
                        <a:rPr lang="en-US" sz="1100" b="0" u="none" strike="noStrike">
                          <a:solidFill>
                            <a:srgbClr val="000000"/>
                          </a:solidFill>
                          <a:effectLst/>
                        </a:rPr>
                        <a:t>California Golden Seals</a:t>
                      </a:r>
                      <a:endParaRPr lang="en-US" sz="1100" b="0" i="0" u="none" strike="noStrike">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1971</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3419793120"/>
                  </a:ext>
                </a:extLst>
              </a:tr>
              <a:tr h="376549">
                <a:tc>
                  <a:txBody>
                    <a:bodyPr/>
                    <a:lstStyle/>
                    <a:p>
                      <a:pPr algn="ctr" fontAlgn="b"/>
                      <a:r>
                        <a:rPr lang="en-US" sz="1100" b="1" u="none" strike="noStrike" dirty="0">
                          <a:solidFill>
                            <a:srgbClr val="000000"/>
                          </a:solidFill>
                          <a:effectLst/>
                        </a:rPr>
                        <a:t>New York Islanders</a:t>
                      </a:r>
                      <a:endParaRPr lang="en-US" sz="1100" b="1"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1972</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3463960317"/>
                  </a:ext>
                </a:extLst>
              </a:tr>
              <a:tr h="376549">
                <a:tc>
                  <a:txBody>
                    <a:bodyPr/>
                    <a:lstStyle/>
                    <a:p>
                      <a:pPr algn="ctr" fontAlgn="b"/>
                      <a:r>
                        <a:rPr lang="en-US" sz="1100" b="0" u="none" strike="noStrike">
                          <a:solidFill>
                            <a:srgbClr val="000000"/>
                          </a:solidFill>
                          <a:effectLst/>
                        </a:rPr>
                        <a:t>Atlanta Flames</a:t>
                      </a:r>
                      <a:endParaRPr lang="en-US" sz="1100" b="0" i="0" u="none" strike="noStrike">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1972</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3795920231"/>
                  </a:ext>
                </a:extLst>
              </a:tr>
              <a:tr h="376549">
                <a:tc>
                  <a:txBody>
                    <a:bodyPr/>
                    <a:lstStyle/>
                    <a:p>
                      <a:pPr algn="ctr" fontAlgn="b"/>
                      <a:r>
                        <a:rPr lang="en-US" sz="1100" b="0" u="none" strike="noStrike">
                          <a:solidFill>
                            <a:srgbClr val="000000"/>
                          </a:solidFill>
                          <a:effectLst/>
                        </a:rPr>
                        <a:t>Kansas City Scouts</a:t>
                      </a:r>
                      <a:endParaRPr lang="en-US" sz="1100" b="0" i="0" u="none" strike="noStrike">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1974</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534862391"/>
                  </a:ext>
                </a:extLst>
              </a:tr>
              <a:tr h="376549">
                <a:tc>
                  <a:txBody>
                    <a:bodyPr/>
                    <a:lstStyle/>
                    <a:p>
                      <a:pPr algn="ctr" fontAlgn="b"/>
                      <a:r>
                        <a:rPr lang="en-US" sz="1100" b="1" u="none" strike="noStrike" dirty="0">
                          <a:solidFill>
                            <a:srgbClr val="000000"/>
                          </a:solidFill>
                          <a:effectLst/>
                        </a:rPr>
                        <a:t>Washington Capitals</a:t>
                      </a:r>
                      <a:endParaRPr lang="en-US" sz="1100" b="1"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1974</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2742076696"/>
                  </a:ext>
                </a:extLst>
              </a:tr>
              <a:tr h="376549">
                <a:tc>
                  <a:txBody>
                    <a:bodyPr/>
                    <a:lstStyle/>
                    <a:p>
                      <a:pPr algn="ctr" fontAlgn="b"/>
                      <a:r>
                        <a:rPr lang="en-US" sz="1100" b="0" u="none" strike="noStrike">
                          <a:solidFill>
                            <a:srgbClr val="000000"/>
                          </a:solidFill>
                          <a:effectLst/>
                        </a:rPr>
                        <a:t>Colorado Rockies</a:t>
                      </a:r>
                      <a:endParaRPr lang="en-US" sz="1100" b="0" i="0" u="none" strike="noStrike">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1977</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379203379"/>
                  </a:ext>
                </a:extLst>
              </a:tr>
              <a:tr h="376549">
                <a:tc>
                  <a:txBody>
                    <a:bodyPr/>
                    <a:lstStyle/>
                    <a:p>
                      <a:pPr algn="ctr" fontAlgn="b"/>
                      <a:r>
                        <a:rPr lang="en-US" sz="1100" b="0" u="none" strike="noStrike">
                          <a:solidFill>
                            <a:srgbClr val="000000"/>
                          </a:solidFill>
                          <a:effectLst/>
                        </a:rPr>
                        <a:t>Cleveland Barons</a:t>
                      </a:r>
                      <a:endParaRPr lang="en-US" sz="1100" b="0" i="0" u="none" strike="noStrike">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dirty="0">
                          <a:solidFill>
                            <a:srgbClr val="000000"/>
                          </a:solidFill>
                          <a:effectLst/>
                        </a:rPr>
                        <a:t>1977</a:t>
                      </a:r>
                      <a:endParaRPr lang="en-US" sz="11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993182540"/>
                  </a:ext>
                </a:extLst>
              </a:tr>
            </a:tbl>
          </a:graphicData>
        </a:graphic>
      </p:graphicFrame>
      <p:graphicFrame>
        <p:nvGraphicFramePr>
          <p:cNvPr id="11" name="Table 11">
            <a:extLst>
              <a:ext uri="{FF2B5EF4-FFF2-40B4-BE49-F238E27FC236}">
                <a16:creationId xmlns:a16="http://schemas.microsoft.com/office/drawing/2014/main" id="{4EFC921B-E0BE-437F-3ECF-9223634FE6DF}"/>
              </a:ext>
            </a:extLst>
          </p:cNvPr>
          <p:cNvGraphicFramePr>
            <a:graphicFrameLocks noGrp="1"/>
          </p:cNvGraphicFramePr>
          <p:nvPr>
            <p:extLst>
              <p:ext uri="{D42A27DB-BD31-4B8C-83A1-F6EECF244321}">
                <p14:modId xmlns:p14="http://schemas.microsoft.com/office/powerpoint/2010/main" val="894482527"/>
              </p:ext>
            </p:extLst>
          </p:nvPr>
        </p:nvGraphicFramePr>
        <p:xfrm>
          <a:off x="3845600" y="1598117"/>
          <a:ext cx="1719784" cy="4820920"/>
        </p:xfrm>
        <a:graphic>
          <a:graphicData uri="http://schemas.openxmlformats.org/drawingml/2006/table">
            <a:tbl>
              <a:tblPr firstRow="1" bandRow="1">
                <a:tableStyleId>{5C22544A-7EE6-4342-B048-85BDC9FD1C3A}</a:tableStyleId>
              </a:tblPr>
              <a:tblGrid>
                <a:gridCol w="859892">
                  <a:extLst>
                    <a:ext uri="{9D8B030D-6E8A-4147-A177-3AD203B41FA5}">
                      <a16:colId xmlns:a16="http://schemas.microsoft.com/office/drawing/2014/main" val="658457059"/>
                    </a:ext>
                  </a:extLst>
                </a:gridCol>
                <a:gridCol w="859892">
                  <a:extLst>
                    <a:ext uri="{9D8B030D-6E8A-4147-A177-3AD203B41FA5}">
                      <a16:colId xmlns:a16="http://schemas.microsoft.com/office/drawing/2014/main" val="4249462769"/>
                    </a:ext>
                  </a:extLst>
                </a:gridCol>
              </a:tblGrid>
              <a:tr h="370840">
                <a:tc>
                  <a:txBody>
                    <a:bodyPr/>
                    <a:lstStyle/>
                    <a:p>
                      <a:pPr algn="ctr" fontAlgn="b"/>
                      <a:r>
                        <a:rPr lang="en-US" sz="1100" b="0" i="0" u="none" strike="noStrike" dirty="0">
                          <a:solidFill>
                            <a:schemeClr val="bg1"/>
                          </a:solidFill>
                          <a:effectLst/>
                          <a:latin typeface="Calibri" panose="020F0502020204030204" pitchFamily="34" charset="0"/>
                        </a:rPr>
                        <a:t>TEAM</a:t>
                      </a:r>
                    </a:p>
                  </a:txBody>
                  <a:tcPr marL="4233" marR="4233" marT="4233" marB="0" anchor="ctr"/>
                </a:tc>
                <a:tc>
                  <a:txBody>
                    <a:bodyPr/>
                    <a:lstStyle/>
                    <a:p>
                      <a:pPr algn="ctr" fontAlgn="b"/>
                      <a:r>
                        <a:rPr lang="en-US" sz="1100" b="0" i="0" u="none" strike="noStrike" dirty="0">
                          <a:solidFill>
                            <a:schemeClr val="bg1"/>
                          </a:solidFill>
                          <a:effectLst/>
                          <a:latin typeface="Calibri" panose="020F0502020204030204" pitchFamily="34" charset="0"/>
                        </a:rPr>
                        <a:t>YEAR</a:t>
                      </a:r>
                    </a:p>
                  </a:txBody>
                  <a:tcPr marL="4233" marR="4233" marT="4233" marB="0" anchor="ctr"/>
                </a:tc>
                <a:extLst>
                  <a:ext uri="{0D108BD9-81ED-4DB2-BD59-A6C34878D82A}">
                    <a16:rowId xmlns:a16="http://schemas.microsoft.com/office/drawing/2014/main" val="3509161895"/>
                  </a:ext>
                </a:extLst>
              </a:tr>
              <a:tr h="370840">
                <a:tc>
                  <a:txBody>
                    <a:bodyPr/>
                    <a:lstStyle/>
                    <a:p>
                      <a:pPr algn="ctr" fontAlgn="b"/>
                      <a:r>
                        <a:rPr lang="en-US" sz="1100" b="0" i="0" u="none" strike="noStrike" dirty="0">
                          <a:solidFill>
                            <a:srgbClr val="000000"/>
                          </a:solidFill>
                          <a:effectLst/>
                          <a:latin typeface="Calibri" panose="020F0502020204030204" pitchFamily="34" charset="0"/>
                        </a:rPr>
                        <a:t>Quebec Nordiques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1979</a:t>
                      </a:r>
                    </a:p>
                  </a:txBody>
                  <a:tcPr marL="4233" marR="4233" marT="4233" marB="0" anchor="b"/>
                </a:tc>
                <a:extLst>
                  <a:ext uri="{0D108BD9-81ED-4DB2-BD59-A6C34878D82A}">
                    <a16:rowId xmlns:a16="http://schemas.microsoft.com/office/drawing/2014/main" val="1657576596"/>
                  </a:ext>
                </a:extLst>
              </a:tr>
              <a:tr h="370840">
                <a:tc>
                  <a:txBody>
                    <a:bodyPr/>
                    <a:lstStyle/>
                    <a:p>
                      <a:pPr algn="ctr" fontAlgn="b"/>
                      <a:r>
                        <a:rPr lang="en-US" sz="1100" b="1" i="0" u="none" strike="noStrike" dirty="0">
                          <a:solidFill>
                            <a:srgbClr val="000000"/>
                          </a:solidFill>
                          <a:effectLst/>
                          <a:latin typeface="Calibri" panose="020F0502020204030204" pitchFamily="34" charset="0"/>
                        </a:rPr>
                        <a:t>Winnipeg Jets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1979</a:t>
                      </a:r>
                    </a:p>
                  </a:txBody>
                  <a:tcPr marL="4233" marR="4233" marT="4233" marB="0" anchor="b"/>
                </a:tc>
                <a:extLst>
                  <a:ext uri="{0D108BD9-81ED-4DB2-BD59-A6C34878D82A}">
                    <a16:rowId xmlns:a16="http://schemas.microsoft.com/office/drawing/2014/main" val="1248308710"/>
                  </a:ext>
                </a:extLst>
              </a:tr>
              <a:tr h="370840">
                <a:tc>
                  <a:txBody>
                    <a:bodyPr/>
                    <a:lstStyle/>
                    <a:p>
                      <a:pPr algn="ctr" fontAlgn="b"/>
                      <a:r>
                        <a:rPr lang="en-US" sz="1100" b="0" i="0" u="none" strike="noStrike">
                          <a:solidFill>
                            <a:srgbClr val="000000"/>
                          </a:solidFill>
                          <a:effectLst/>
                          <a:latin typeface="Calibri" panose="020F0502020204030204" pitchFamily="34" charset="0"/>
                        </a:rPr>
                        <a:t>Hartford Whalers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1979</a:t>
                      </a:r>
                    </a:p>
                  </a:txBody>
                  <a:tcPr marL="4233" marR="4233" marT="4233" marB="0" anchor="b"/>
                </a:tc>
                <a:extLst>
                  <a:ext uri="{0D108BD9-81ED-4DB2-BD59-A6C34878D82A}">
                    <a16:rowId xmlns:a16="http://schemas.microsoft.com/office/drawing/2014/main" val="2441681647"/>
                  </a:ext>
                </a:extLst>
              </a:tr>
              <a:tr h="370840">
                <a:tc>
                  <a:txBody>
                    <a:bodyPr/>
                    <a:lstStyle/>
                    <a:p>
                      <a:pPr algn="ctr" fontAlgn="b"/>
                      <a:r>
                        <a:rPr lang="en-US" sz="1100" b="1" i="0" u="none" strike="noStrike" dirty="0">
                          <a:solidFill>
                            <a:srgbClr val="000000"/>
                          </a:solidFill>
                          <a:effectLst/>
                          <a:latin typeface="Calibri" panose="020F0502020204030204" pitchFamily="34" charset="0"/>
                        </a:rPr>
                        <a:t>Edmonton Oilers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1979</a:t>
                      </a:r>
                    </a:p>
                  </a:txBody>
                  <a:tcPr marL="4233" marR="4233" marT="4233" marB="0" anchor="b"/>
                </a:tc>
                <a:extLst>
                  <a:ext uri="{0D108BD9-81ED-4DB2-BD59-A6C34878D82A}">
                    <a16:rowId xmlns:a16="http://schemas.microsoft.com/office/drawing/2014/main" val="3946649785"/>
                  </a:ext>
                </a:extLst>
              </a:tr>
              <a:tr h="370840">
                <a:tc>
                  <a:txBody>
                    <a:bodyPr/>
                    <a:lstStyle/>
                    <a:p>
                      <a:pPr algn="ctr" fontAlgn="b"/>
                      <a:r>
                        <a:rPr lang="en-US" sz="1100" b="1" i="0" u="none" strike="noStrike" dirty="0">
                          <a:solidFill>
                            <a:srgbClr val="000000"/>
                          </a:solidFill>
                          <a:effectLst/>
                          <a:latin typeface="Calibri" panose="020F0502020204030204" pitchFamily="34" charset="0"/>
                        </a:rPr>
                        <a:t>Calgary Flames</a:t>
                      </a:r>
                    </a:p>
                  </a:txBody>
                  <a:tcPr marL="4233" marR="4233" marT="4233" marB="0" anchor="b"/>
                </a:tc>
                <a:tc>
                  <a:txBody>
                    <a:bodyPr/>
                    <a:lstStyle/>
                    <a:p>
                      <a:pPr algn="ctr" fontAlgn="b"/>
                      <a:r>
                        <a:rPr lang="en-US" sz="1100" b="0" i="0" u="none" strike="noStrike" dirty="0">
                          <a:solidFill>
                            <a:srgbClr val="000000"/>
                          </a:solidFill>
                          <a:effectLst/>
                          <a:latin typeface="Calibri" panose="020F0502020204030204" pitchFamily="34" charset="0"/>
                        </a:rPr>
                        <a:t>1980</a:t>
                      </a:r>
                    </a:p>
                  </a:txBody>
                  <a:tcPr marL="4233" marR="4233" marT="4233" marB="0" anchor="b"/>
                </a:tc>
                <a:extLst>
                  <a:ext uri="{0D108BD9-81ED-4DB2-BD59-A6C34878D82A}">
                    <a16:rowId xmlns:a16="http://schemas.microsoft.com/office/drawing/2014/main" val="512899093"/>
                  </a:ext>
                </a:extLst>
              </a:tr>
              <a:tr h="370840">
                <a:tc>
                  <a:txBody>
                    <a:bodyPr/>
                    <a:lstStyle/>
                    <a:p>
                      <a:pPr algn="ctr" fontAlgn="b"/>
                      <a:r>
                        <a:rPr lang="en-US" sz="1100" b="1" i="0" u="none" strike="noStrike" dirty="0">
                          <a:solidFill>
                            <a:srgbClr val="000000"/>
                          </a:solidFill>
                          <a:effectLst/>
                          <a:latin typeface="Calibri" panose="020F0502020204030204" pitchFamily="34" charset="0"/>
                        </a:rPr>
                        <a:t>New Jersey Devils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1982</a:t>
                      </a:r>
                    </a:p>
                  </a:txBody>
                  <a:tcPr marL="4233" marR="4233" marT="4233" marB="0" anchor="b"/>
                </a:tc>
                <a:extLst>
                  <a:ext uri="{0D108BD9-81ED-4DB2-BD59-A6C34878D82A}">
                    <a16:rowId xmlns:a16="http://schemas.microsoft.com/office/drawing/2014/main" val="887672313"/>
                  </a:ext>
                </a:extLst>
              </a:tr>
              <a:tr h="370840">
                <a:tc>
                  <a:txBody>
                    <a:bodyPr/>
                    <a:lstStyle/>
                    <a:p>
                      <a:pPr algn="ctr" fontAlgn="b"/>
                      <a:r>
                        <a:rPr lang="en-US" sz="1100" b="1" i="0" u="none" strike="noStrike" dirty="0">
                          <a:solidFill>
                            <a:srgbClr val="000000"/>
                          </a:solidFill>
                          <a:effectLst/>
                          <a:latin typeface="Calibri" panose="020F0502020204030204" pitchFamily="34" charset="0"/>
                        </a:rPr>
                        <a:t>San Jose Sharks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1991</a:t>
                      </a:r>
                    </a:p>
                  </a:txBody>
                  <a:tcPr marL="4233" marR="4233" marT="4233" marB="0" anchor="b"/>
                </a:tc>
                <a:extLst>
                  <a:ext uri="{0D108BD9-81ED-4DB2-BD59-A6C34878D82A}">
                    <a16:rowId xmlns:a16="http://schemas.microsoft.com/office/drawing/2014/main" val="1053941778"/>
                  </a:ext>
                </a:extLst>
              </a:tr>
              <a:tr h="370840">
                <a:tc>
                  <a:txBody>
                    <a:bodyPr/>
                    <a:lstStyle/>
                    <a:p>
                      <a:pPr algn="ctr" fontAlgn="b"/>
                      <a:r>
                        <a:rPr lang="en-US" sz="1100" b="1" i="0" u="none" strike="noStrike" dirty="0">
                          <a:solidFill>
                            <a:srgbClr val="000000"/>
                          </a:solidFill>
                          <a:effectLst/>
                          <a:latin typeface="Calibri" panose="020F0502020204030204" pitchFamily="34" charset="0"/>
                        </a:rPr>
                        <a:t>Tampa Bay Lightning</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1992</a:t>
                      </a:r>
                    </a:p>
                  </a:txBody>
                  <a:tcPr marL="4233" marR="4233" marT="4233" marB="0" anchor="b"/>
                </a:tc>
                <a:extLst>
                  <a:ext uri="{0D108BD9-81ED-4DB2-BD59-A6C34878D82A}">
                    <a16:rowId xmlns:a16="http://schemas.microsoft.com/office/drawing/2014/main" val="815003061"/>
                  </a:ext>
                </a:extLst>
              </a:tr>
              <a:tr h="370840">
                <a:tc>
                  <a:txBody>
                    <a:bodyPr/>
                    <a:lstStyle/>
                    <a:p>
                      <a:pPr algn="ctr" fontAlgn="b"/>
                      <a:r>
                        <a:rPr lang="en-US" sz="1100" b="1" i="0" u="none" strike="noStrike" dirty="0">
                          <a:solidFill>
                            <a:srgbClr val="000000"/>
                          </a:solidFill>
                          <a:effectLst/>
                          <a:latin typeface="Calibri" panose="020F0502020204030204" pitchFamily="34" charset="0"/>
                        </a:rPr>
                        <a:t>Ottawa Senators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1992</a:t>
                      </a:r>
                    </a:p>
                  </a:txBody>
                  <a:tcPr marL="4233" marR="4233" marT="4233" marB="0" anchor="b"/>
                </a:tc>
                <a:extLst>
                  <a:ext uri="{0D108BD9-81ED-4DB2-BD59-A6C34878D82A}">
                    <a16:rowId xmlns:a16="http://schemas.microsoft.com/office/drawing/2014/main" val="4154639596"/>
                  </a:ext>
                </a:extLst>
              </a:tr>
              <a:tr h="370840">
                <a:tc>
                  <a:txBody>
                    <a:bodyPr/>
                    <a:lstStyle/>
                    <a:p>
                      <a:pPr algn="ctr" fontAlgn="b"/>
                      <a:r>
                        <a:rPr lang="en-US" sz="1100" b="1" i="0" u="none" strike="noStrike" dirty="0">
                          <a:solidFill>
                            <a:srgbClr val="000000"/>
                          </a:solidFill>
                          <a:effectLst/>
                          <a:latin typeface="Calibri" panose="020F0502020204030204" pitchFamily="34" charset="0"/>
                        </a:rPr>
                        <a:t>Anaheim Ducks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1993</a:t>
                      </a:r>
                    </a:p>
                  </a:txBody>
                  <a:tcPr marL="4233" marR="4233" marT="4233" marB="0" anchor="b"/>
                </a:tc>
                <a:extLst>
                  <a:ext uri="{0D108BD9-81ED-4DB2-BD59-A6C34878D82A}">
                    <a16:rowId xmlns:a16="http://schemas.microsoft.com/office/drawing/2014/main" val="1810823408"/>
                  </a:ext>
                </a:extLst>
              </a:tr>
              <a:tr h="370840">
                <a:tc>
                  <a:txBody>
                    <a:bodyPr/>
                    <a:lstStyle/>
                    <a:p>
                      <a:pPr algn="ctr" fontAlgn="b"/>
                      <a:r>
                        <a:rPr lang="en-US" sz="1100" b="1" i="0" u="none" strike="noStrike" dirty="0">
                          <a:solidFill>
                            <a:srgbClr val="000000"/>
                          </a:solidFill>
                          <a:effectLst/>
                          <a:latin typeface="Calibri" panose="020F0502020204030204" pitchFamily="34" charset="0"/>
                        </a:rPr>
                        <a:t>Dallas Stars</a:t>
                      </a:r>
                    </a:p>
                  </a:txBody>
                  <a:tcPr marL="4233" marR="4233" marT="4233" marB="0" anchor="b"/>
                </a:tc>
                <a:tc>
                  <a:txBody>
                    <a:bodyPr/>
                    <a:lstStyle/>
                    <a:p>
                      <a:pPr algn="ctr" fontAlgn="b"/>
                      <a:r>
                        <a:rPr lang="en-US" sz="1100" b="0" i="0" u="none" strike="noStrike">
                          <a:solidFill>
                            <a:srgbClr val="000000"/>
                          </a:solidFill>
                          <a:effectLst/>
                          <a:latin typeface="Calibri" panose="020F0502020204030204" pitchFamily="34" charset="0"/>
                        </a:rPr>
                        <a:t>1993</a:t>
                      </a:r>
                    </a:p>
                  </a:txBody>
                  <a:tcPr marL="4233" marR="4233" marT="4233" marB="0" anchor="b"/>
                </a:tc>
                <a:extLst>
                  <a:ext uri="{0D108BD9-81ED-4DB2-BD59-A6C34878D82A}">
                    <a16:rowId xmlns:a16="http://schemas.microsoft.com/office/drawing/2014/main" val="287391740"/>
                  </a:ext>
                </a:extLst>
              </a:tr>
              <a:tr h="370840">
                <a:tc>
                  <a:txBody>
                    <a:bodyPr/>
                    <a:lstStyle/>
                    <a:p>
                      <a:pPr algn="ctr" fontAlgn="b"/>
                      <a:r>
                        <a:rPr lang="en-US" sz="1100" b="1" i="0" u="none" strike="noStrike" dirty="0">
                          <a:solidFill>
                            <a:srgbClr val="000000"/>
                          </a:solidFill>
                          <a:effectLst/>
                          <a:latin typeface="Calibri" panose="020F0502020204030204" pitchFamily="34" charset="0"/>
                        </a:rPr>
                        <a:t>Florida Panthers</a:t>
                      </a:r>
                    </a:p>
                  </a:txBody>
                  <a:tcPr marL="4233" marR="4233" marT="4233" marB="0" anchor="b"/>
                </a:tc>
                <a:tc>
                  <a:txBody>
                    <a:bodyPr/>
                    <a:lstStyle/>
                    <a:p>
                      <a:pPr algn="ctr" fontAlgn="b"/>
                      <a:r>
                        <a:rPr lang="en-US" sz="1100" b="0" i="0" u="none" strike="noStrike" dirty="0">
                          <a:solidFill>
                            <a:srgbClr val="000000"/>
                          </a:solidFill>
                          <a:effectLst/>
                          <a:latin typeface="Calibri" panose="020F0502020204030204" pitchFamily="34" charset="0"/>
                        </a:rPr>
                        <a:t>1993</a:t>
                      </a:r>
                    </a:p>
                  </a:txBody>
                  <a:tcPr marL="4233" marR="4233" marT="4233" marB="0" anchor="b"/>
                </a:tc>
                <a:extLst>
                  <a:ext uri="{0D108BD9-81ED-4DB2-BD59-A6C34878D82A}">
                    <a16:rowId xmlns:a16="http://schemas.microsoft.com/office/drawing/2014/main" val="3934732758"/>
                  </a:ext>
                </a:extLst>
              </a:tr>
            </a:tbl>
          </a:graphicData>
        </a:graphic>
      </p:graphicFrame>
      <p:graphicFrame>
        <p:nvGraphicFramePr>
          <p:cNvPr id="12" name="Table 12">
            <a:extLst>
              <a:ext uri="{FF2B5EF4-FFF2-40B4-BE49-F238E27FC236}">
                <a16:creationId xmlns:a16="http://schemas.microsoft.com/office/drawing/2014/main" id="{CDE8FA0D-594F-7A1A-AACB-77B6395A12AE}"/>
              </a:ext>
            </a:extLst>
          </p:cNvPr>
          <p:cNvGraphicFramePr>
            <a:graphicFrameLocks noGrp="1"/>
          </p:cNvGraphicFramePr>
          <p:nvPr>
            <p:extLst>
              <p:ext uri="{D42A27DB-BD31-4B8C-83A1-F6EECF244321}">
                <p14:modId xmlns:p14="http://schemas.microsoft.com/office/powerpoint/2010/main" val="1639801018"/>
              </p:ext>
            </p:extLst>
          </p:nvPr>
        </p:nvGraphicFramePr>
        <p:xfrm>
          <a:off x="5621897" y="1598117"/>
          <a:ext cx="1719786" cy="4041412"/>
        </p:xfrm>
        <a:graphic>
          <a:graphicData uri="http://schemas.openxmlformats.org/drawingml/2006/table">
            <a:tbl>
              <a:tblPr firstRow="1" bandRow="1">
                <a:tableStyleId>{073A0DAA-6AF3-43AB-8588-CEC1D06C72B9}</a:tableStyleId>
              </a:tblPr>
              <a:tblGrid>
                <a:gridCol w="859893">
                  <a:extLst>
                    <a:ext uri="{9D8B030D-6E8A-4147-A177-3AD203B41FA5}">
                      <a16:colId xmlns:a16="http://schemas.microsoft.com/office/drawing/2014/main" val="2565569068"/>
                    </a:ext>
                  </a:extLst>
                </a:gridCol>
                <a:gridCol w="859893">
                  <a:extLst>
                    <a:ext uri="{9D8B030D-6E8A-4147-A177-3AD203B41FA5}">
                      <a16:colId xmlns:a16="http://schemas.microsoft.com/office/drawing/2014/main" val="1889177076"/>
                    </a:ext>
                  </a:extLst>
                </a:gridCol>
              </a:tblGrid>
              <a:tr h="370840">
                <a:tc>
                  <a:txBody>
                    <a:bodyPr/>
                    <a:lstStyle/>
                    <a:p>
                      <a:pPr algn="ctr" fontAlgn="b"/>
                      <a:r>
                        <a:rPr lang="en-US" sz="1100" b="0" i="0" u="none" strike="noStrike" dirty="0">
                          <a:solidFill>
                            <a:schemeClr val="bg1"/>
                          </a:solidFill>
                          <a:effectLst/>
                          <a:latin typeface="Calibri" panose="020F0502020204030204" pitchFamily="34" charset="0"/>
                        </a:rPr>
                        <a:t>TEAM</a:t>
                      </a:r>
                    </a:p>
                  </a:txBody>
                  <a:tcPr marL="4233" marR="4233" marT="4233" marB="0" anchor="ctr"/>
                </a:tc>
                <a:tc>
                  <a:txBody>
                    <a:bodyPr/>
                    <a:lstStyle/>
                    <a:p>
                      <a:pPr algn="ctr" fontAlgn="b"/>
                      <a:r>
                        <a:rPr lang="en-US" sz="1100" b="0" i="0" u="none" strike="noStrike" dirty="0">
                          <a:solidFill>
                            <a:schemeClr val="bg1"/>
                          </a:solidFill>
                          <a:effectLst/>
                          <a:latin typeface="Calibri" panose="020F0502020204030204" pitchFamily="34" charset="0"/>
                        </a:rPr>
                        <a:t>YEAR</a:t>
                      </a:r>
                    </a:p>
                  </a:txBody>
                  <a:tcPr marL="4233" marR="4233" marT="4233" marB="0" anchor="ctr"/>
                </a:tc>
                <a:extLst>
                  <a:ext uri="{0D108BD9-81ED-4DB2-BD59-A6C34878D82A}">
                    <a16:rowId xmlns:a16="http://schemas.microsoft.com/office/drawing/2014/main" val="3449894711"/>
                  </a:ext>
                </a:extLst>
              </a:tr>
              <a:tr h="370840">
                <a:tc>
                  <a:txBody>
                    <a:bodyPr/>
                    <a:lstStyle/>
                    <a:p>
                      <a:pPr algn="ctr" fontAlgn="b"/>
                      <a:r>
                        <a:rPr lang="en-US" sz="1100" b="1" u="none" strike="noStrike" dirty="0">
                          <a:solidFill>
                            <a:srgbClr val="000000"/>
                          </a:solidFill>
                          <a:effectLst/>
                        </a:rPr>
                        <a:t>Colorado Avalanche</a:t>
                      </a:r>
                      <a:endParaRPr lang="en-US" sz="1100" b="1"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1995</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744674560"/>
                  </a:ext>
                </a:extLst>
              </a:tr>
              <a:tr h="370840">
                <a:tc>
                  <a:txBody>
                    <a:bodyPr/>
                    <a:lstStyle/>
                    <a:p>
                      <a:pPr algn="ctr" fontAlgn="b"/>
                      <a:r>
                        <a:rPr lang="en-US" sz="1100" b="0" u="none" strike="noStrike">
                          <a:solidFill>
                            <a:srgbClr val="000000"/>
                          </a:solidFill>
                          <a:effectLst/>
                        </a:rPr>
                        <a:t>Phoenix Coyotes</a:t>
                      </a:r>
                      <a:endParaRPr lang="en-US" sz="1100" b="0" i="0" u="none" strike="noStrike">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1996</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078496194"/>
                  </a:ext>
                </a:extLst>
              </a:tr>
              <a:tr h="370840">
                <a:tc>
                  <a:txBody>
                    <a:bodyPr/>
                    <a:lstStyle/>
                    <a:p>
                      <a:pPr algn="ctr" fontAlgn="b"/>
                      <a:r>
                        <a:rPr lang="en-US" sz="1100" b="1" u="none" strike="noStrike" dirty="0">
                          <a:solidFill>
                            <a:srgbClr val="000000"/>
                          </a:solidFill>
                          <a:effectLst/>
                        </a:rPr>
                        <a:t>Carolina Hurricanes</a:t>
                      </a:r>
                      <a:endParaRPr lang="en-US" sz="1100" b="1"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1997</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4240200541"/>
                  </a:ext>
                </a:extLst>
              </a:tr>
              <a:tr h="370840">
                <a:tc>
                  <a:txBody>
                    <a:bodyPr/>
                    <a:lstStyle/>
                    <a:p>
                      <a:pPr algn="ctr" fontAlgn="b"/>
                      <a:r>
                        <a:rPr lang="en-US" sz="1100" b="1" u="none" strike="noStrike" dirty="0">
                          <a:solidFill>
                            <a:srgbClr val="000000"/>
                          </a:solidFill>
                          <a:effectLst/>
                        </a:rPr>
                        <a:t>Nashville Predators</a:t>
                      </a:r>
                      <a:endParaRPr lang="en-US" sz="1100" b="1"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1998</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3619981021"/>
                  </a:ext>
                </a:extLst>
              </a:tr>
              <a:tr h="370840">
                <a:tc>
                  <a:txBody>
                    <a:bodyPr/>
                    <a:lstStyle/>
                    <a:p>
                      <a:pPr algn="ctr" fontAlgn="b"/>
                      <a:r>
                        <a:rPr lang="en-US" sz="1100" b="0" u="none" strike="noStrike" dirty="0">
                          <a:solidFill>
                            <a:srgbClr val="000000"/>
                          </a:solidFill>
                          <a:effectLst/>
                        </a:rPr>
                        <a:t>Atlanta Thrashers</a:t>
                      </a:r>
                      <a:endParaRPr lang="en-US" sz="1100" b="0"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1999</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2961888757"/>
                  </a:ext>
                </a:extLst>
              </a:tr>
              <a:tr h="370840">
                <a:tc>
                  <a:txBody>
                    <a:bodyPr/>
                    <a:lstStyle/>
                    <a:p>
                      <a:pPr algn="ctr" fontAlgn="b"/>
                      <a:r>
                        <a:rPr lang="en-US" sz="1100" b="1" u="none" strike="noStrike" dirty="0">
                          <a:solidFill>
                            <a:srgbClr val="000000"/>
                          </a:solidFill>
                          <a:effectLst/>
                        </a:rPr>
                        <a:t>Minnesota Wild</a:t>
                      </a:r>
                      <a:endParaRPr lang="en-US" sz="1100" b="1"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2000</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3552963780"/>
                  </a:ext>
                </a:extLst>
              </a:tr>
              <a:tr h="370840">
                <a:tc>
                  <a:txBody>
                    <a:bodyPr/>
                    <a:lstStyle/>
                    <a:p>
                      <a:pPr algn="ctr" fontAlgn="b"/>
                      <a:r>
                        <a:rPr lang="en-US" sz="1100" b="1" u="none" strike="noStrike" dirty="0">
                          <a:solidFill>
                            <a:srgbClr val="000000"/>
                          </a:solidFill>
                          <a:effectLst/>
                        </a:rPr>
                        <a:t>Columbus Blue Jackets</a:t>
                      </a:r>
                      <a:endParaRPr lang="en-US" sz="1100" b="1"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2000</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222814037"/>
                  </a:ext>
                </a:extLst>
              </a:tr>
              <a:tr h="370840">
                <a:tc>
                  <a:txBody>
                    <a:bodyPr/>
                    <a:lstStyle/>
                    <a:p>
                      <a:pPr algn="ctr" fontAlgn="b"/>
                      <a:r>
                        <a:rPr lang="en-US" sz="1100" b="1" u="none" strike="noStrike" dirty="0">
                          <a:solidFill>
                            <a:srgbClr val="000000"/>
                          </a:solidFill>
                          <a:effectLst/>
                        </a:rPr>
                        <a:t>Arizona Coyotes</a:t>
                      </a:r>
                      <a:endParaRPr lang="en-US" sz="1100" b="1"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2014</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2928352566"/>
                  </a:ext>
                </a:extLst>
              </a:tr>
              <a:tr h="370840">
                <a:tc>
                  <a:txBody>
                    <a:bodyPr/>
                    <a:lstStyle/>
                    <a:p>
                      <a:pPr algn="ctr" fontAlgn="b"/>
                      <a:r>
                        <a:rPr lang="en-US" sz="1100" b="1" u="none" strike="noStrike" dirty="0">
                          <a:solidFill>
                            <a:srgbClr val="000000"/>
                          </a:solidFill>
                          <a:effectLst/>
                        </a:rPr>
                        <a:t>Vegas Golden Knights</a:t>
                      </a:r>
                      <a:endParaRPr lang="en-US" sz="1100" b="1"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a:solidFill>
                            <a:srgbClr val="000000"/>
                          </a:solidFill>
                          <a:effectLst/>
                        </a:rPr>
                        <a:t>2017</a:t>
                      </a:r>
                      <a:endParaRPr lang="en-US" sz="1100" b="0" i="0" u="none" strike="noStrike">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1809659361"/>
                  </a:ext>
                </a:extLst>
              </a:tr>
              <a:tr h="333012">
                <a:tc>
                  <a:txBody>
                    <a:bodyPr/>
                    <a:lstStyle/>
                    <a:p>
                      <a:pPr algn="ctr" fontAlgn="b"/>
                      <a:r>
                        <a:rPr lang="en-US" sz="1100" b="1" u="none" strike="noStrike" dirty="0">
                          <a:solidFill>
                            <a:srgbClr val="000000"/>
                          </a:solidFill>
                          <a:effectLst/>
                        </a:rPr>
                        <a:t>Seattle Kraken</a:t>
                      </a:r>
                      <a:endParaRPr lang="en-US" sz="1100" b="1" i="0" u="none" strike="noStrike" dirty="0">
                        <a:solidFill>
                          <a:srgbClr val="000000"/>
                        </a:solidFill>
                        <a:effectLst/>
                        <a:latin typeface="Calibri" panose="020F0502020204030204" pitchFamily="34" charset="0"/>
                      </a:endParaRPr>
                    </a:p>
                  </a:txBody>
                  <a:tcPr marL="4233" marR="4233" marT="4233" marB="0" anchor="b"/>
                </a:tc>
                <a:tc>
                  <a:txBody>
                    <a:bodyPr/>
                    <a:lstStyle/>
                    <a:p>
                      <a:pPr algn="ctr" fontAlgn="b"/>
                      <a:r>
                        <a:rPr lang="en-US" sz="1100" b="0" u="none" strike="noStrike" dirty="0">
                          <a:solidFill>
                            <a:srgbClr val="000000"/>
                          </a:solidFill>
                          <a:effectLst/>
                        </a:rPr>
                        <a:t>2021</a:t>
                      </a:r>
                      <a:endParaRPr lang="en-US" sz="1100" b="0" i="0" u="none" strike="noStrike" dirty="0">
                        <a:solidFill>
                          <a:srgbClr val="000000"/>
                        </a:solidFill>
                        <a:effectLst/>
                        <a:latin typeface="Calibri" panose="020F0502020204030204" pitchFamily="34" charset="0"/>
                      </a:endParaRPr>
                    </a:p>
                  </a:txBody>
                  <a:tcPr marL="4233" marR="4233" marT="4233" marB="0" anchor="b"/>
                </a:tc>
                <a:extLst>
                  <a:ext uri="{0D108BD9-81ED-4DB2-BD59-A6C34878D82A}">
                    <a16:rowId xmlns:a16="http://schemas.microsoft.com/office/drawing/2014/main" val="837822925"/>
                  </a:ext>
                </a:extLst>
              </a:tr>
            </a:tbl>
          </a:graphicData>
        </a:graphic>
      </p:graphicFrame>
      <p:pic>
        <p:nvPicPr>
          <p:cNvPr id="14" name="Picture 13" descr="Chart, line chart&#10;&#10;Description automatically generated">
            <a:extLst>
              <a:ext uri="{FF2B5EF4-FFF2-40B4-BE49-F238E27FC236}">
                <a16:creationId xmlns:a16="http://schemas.microsoft.com/office/drawing/2014/main" id="{1DB9340E-BC4C-4124-97FB-9F186E669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816" y="203383"/>
            <a:ext cx="4585227" cy="3056818"/>
          </a:xfrm>
          <a:prstGeom prst="rect">
            <a:avLst/>
          </a:prstGeom>
        </p:spPr>
      </p:pic>
      <p:sp>
        <p:nvSpPr>
          <p:cNvPr id="5" name="TextBox 4">
            <a:extLst>
              <a:ext uri="{FF2B5EF4-FFF2-40B4-BE49-F238E27FC236}">
                <a16:creationId xmlns:a16="http://schemas.microsoft.com/office/drawing/2014/main" id="{51CC113A-BC25-B5E7-1EEB-4CABD24EA14E}"/>
              </a:ext>
            </a:extLst>
          </p:cNvPr>
          <p:cNvSpPr txBox="1"/>
          <p:nvPr/>
        </p:nvSpPr>
        <p:spPr>
          <a:xfrm>
            <a:off x="328134" y="1238159"/>
            <a:ext cx="5735782" cy="369332"/>
          </a:xfrm>
          <a:prstGeom prst="rect">
            <a:avLst/>
          </a:prstGeom>
          <a:noFill/>
        </p:spPr>
        <p:txBody>
          <a:bodyPr wrap="square" rtlCol="0">
            <a:spAutoFit/>
          </a:bodyPr>
          <a:lstStyle/>
          <a:p>
            <a:r>
              <a:rPr lang="en-US" dirty="0"/>
              <a:t>Inaugural Draft Season</a:t>
            </a:r>
          </a:p>
        </p:txBody>
      </p:sp>
      <p:sp>
        <p:nvSpPr>
          <p:cNvPr id="6" name="TextBox 5">
            <a:extLst>
              <a:ext uri="{FF2B5EF4-FFF2-40B4-BE49-F238E27FC236}">
                <a16:creationId xmlns:a16="http://schemas.microsoft.com/office/drawing/2014/main" id="{045BD50C-4B49-1B65-B610-77A7F0541F42}"/>
              </a:ext>
            </a:extLst>
          </p:cNvPr>
          <p:cNvSpPr txBox="1"/>
          <p:nvPr/>
        </p:nvSpPr>
        <p:spPr>
          <a:xfrm>
            <a:off x="8067721" y="3428999"/>
            <a:ext cx="3535096" cy="2862322"/>
          </a:xfrm>
          <a:prstGeom prst="rect">
            <a:avLst/>
          </a:prstGeom>
          <a:solidFill>
            <a:schemeClr val="tx2">
              <a:lumMod val="20000"/>
              <a:lumOff val="80000"/>
            </a:schemeClr>
          </a:solidFill>
          <a:ln>
            <a:solidFill>
              <a:schemeClr val="accent1">
                <a:lumMod val="75000"/>
              </a:schemeClr>
            </a:solidFill>
          </a:ln>
          <a:effectLst>
            <a:outerShdw blurRad="152400" dist="317500" dir="5400000" sx="90000" sy="-19000" rotWithShape="0">
              <a:prstClr val="black">
                <a:alpha val="15000"/>
              </a:prstClr>
            </a:outerShdw>
          </a:effectLst>
          <a:scene3d>
            <a:camera prst="orthographicFront"/>
            <a:lightRig rig="threePt" dir="t"/>
          </a:scene3d>
          <a:sp3d>
            <a:bevelT/>
          </a:sp3d>
        </p:spPr>
        <p:txBody>
          <a:bodyPr wrap="square" rtlCol="0">
            <a:spAutoFit/>
          </a:bodyPr>
          <a:lstStyle/>
          <a:p>
            <a:r>
              <a:rPr lang="en-US" dirty="0"/>
              <a:t>In this graph, ,we can see the growth of the NHL throughout the years.  In 1963, the year of the first NHL draft, only 6 teams existed.  The league is now at 32 after seeing a lot of growth in the 1960’s, 70’s, and 90’s.  The last two teams to join were the Vegas Golden Knights in 2017 and the Seattle Kraken in 2021. </a:t>
            </a:r>
          </a:p>
        </p:txBody>
      </p:sp>
      <p:sp>
        <p:nvSpPr>
          <p:cNvPr id="8" name="TextBox 7">
            <a:extLst>
              <a:ext uri="{FF2B5EF4-FFF2-40B4-BE49-F238E27FC236}">
                <a16:creationId xmlns:a16="http://schemas.microsoft.com/office/drawing/2014/main" id="{7F56652C-946D-92FD-DA55-4F98AF41E0AD}"/>
              </a:ext>
            </a:extLst>
          </p:cNvPr>
          <p:cNvSpPr txBox="1"/>
          <p:nvPr/>
        </p:nvSpPr>
        <p:spPr>
          <a:xfrm flipH="1">
            <a:off x="0" y="6202597"/>
            <a:ext cx="5081921" cy="307777"/>
          </a:xfrm>
          <a:prstGeom prst="rect">
            <a:avLst/>
          </a:prstGeom>
          <a:noFill/>
        </p:spPr>
        <p:txBody>
          <a:bodyPr wrap="square" rtlCol="0">
            <a:spAutoFit/>
          </a:bodyPr>
          <a:lstStyle/>
          <a:p>
            <a:r>
              <a:rPr lang="en-US" sz="1400" dirty="0"/>
              <a:t>* Teams in bold participated in the 2022 NHL draft</a:t>
            </a:r>
          </a:p>
        </p:txBody>
      </p:sp>
    </p:spTree>
    <p:extLst>
      <p:ext uri="{BB962C8B-B14F-4D97-AF65-F5344CB8AC3E}">
        <p14:creationId xmlns:p14="http://schemas.microsoft.com/office/powerpoint/2010/main" val="415614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B7CF-AEF6-86A7-E323-1DD96DFA1DA3}"/>
              </a:ext>
            </a:extLst>
          </p:cNvPr>
          <p:cNvSpPr>
            <a:spLocks noGrp="1"/>
          </p:cNvSpPr>
          <p:nvPr>
            <p:ph type="title"/>
          </p:nvPr>
        </p:nvSpPr>
        <p:spPr/>
        <p:txBody>
          <a:bodyPr/>
          <a:lstStyle/>
          <a:p>
            <a:r>
              <a:rPr lang="en-US" dirty="0"/>
              <a:t>Draft Success Per Round</a:t>
            </a:r>
          </a:p>
        </p:txBody>
      </p:sp>
      <p:graphicFrame>
        <p:nvGraphicFramePr>
          <p:cNvPr id="9" name="Table 9">
            <a:extLst>
              <a:ext uri="{FF2B5EF4-FFF2-40B4-BE49-F238E27FC236}">
                <a16:creationId xmlns:a16="http://schemas.microsoft.com/office/drawing/2014/main" id="{76E3BD1B-5343-F613-CF95-D0335DCC76EC}"/>
              </a:ext>
            </a:extLst>
          </p:cNvPr>
          <p:cNvGraphicFramePr>
            <a:graphicFrameLocks noGrp="1"/>
          </p:cNvGraphicFramePr>
          <p:nvPr>
            <p:extLst>
              <p:ext uri="{D42A27DB-BD31-4B8C-83A1-F6EECF244321}">
                <p14:modId xmlns:p14="http://schemas.microsoft.com/office/powerpoint/2010/main" val="2363783426"/>
              </p:ext>
            </p:extLst>
          </p:nvPr>
        </p:nvGraphicFramePr>
        <p:xfrm>
          <a:off x="9785045" y="2723511"/>
          <a:ext cx="1515616" cy="2966720"/>
        </p:xfrm>
        <a:graphic>
          <a:graphicData uri="http://schemas.openxmlformats.org/drawingml/2006/table">
            <a:tbl>
              <a:tblPr firstRow="1" bandRow="1">
                <a:tableStyleId>{5C22544A-7EE6-4342-B048-85BDC9FD1C3A}</a:tableStyleId>
              </a:tblPr>
              <a:tblGrid>
                <a:gridCol w="465587">
                  <a:extLst>
                    <a:ext uri="{9D8B030D-6E8A-4147-A177-3AD203B41FA5}">
                      <a16:colId xmlns:a16="http://schemas.microsoft.com/office/drawing/2014/main" val="2191253788"/>
                    </a:ext>
                  </a:extLst>
                </a:gridCol>
                <a:gridCol w="1050029">
                  <a:extLst>
                    <a:ext uri="{9D8B030D-6E8A-4147-A177-3AD203B41FA5}">
                      <a16:colId xmlns:a16="http://schemas.microsoft.com/office/drawing/2014/main" val="2328089717"/>
                    </a:ext>
                  </a:extLst>
                </a:gridCol>
              </a:tblGrid>
              <a:tr h="370840">
                <a:tc>
                  <a:txBody>
                    <a:bodyPr/>
                    <a:lstStyle/>
                    <a:p>
                      <a:pPr algn="ctr" fontAlgn="b"/>
                      <a:r>
                        <a:rPr lang="en-US" sz="1100" b="1" u="none" strike="noStrike" dirty="0">
                          <a:solidFill>
                            <a:schemeClr val="bg1"/>
                          </a:solidFill>
                          <a:effectLst/>
                        </a:rPr>
                        <a:t>Round</a:t>
                      </a:r>
                      <a:endParaRPr lang="en-US" sz="1100" b="1" i="0" u="none" strike="noStrike" dirty="0">
                        <a:solidFill>
                          <a:schemeClr val="bg1"/>
                        </a:solidFill>
                        <a:effectLst/>
                        <a:latin typeface="Calibri" panose="020F0502020204030204" pitchFamily="34" charset="0"/>
                      </a:endParaRPr>
                    </a:p>
                  </a:txBody>
                  <a:tcPr marL="4233" marR="4233" marT="4233" marB="0" anchor="ctr">
                    <a:solidFill>
                      <a:srgbClr val="20B2AA"/>
                    </a:solidFill>
                  </a:tcPr>
                </a:tc>
                <a:tc>
                  <a:txBody>
                    <a:bodyPr/>
                    <a:lstStyle/>
                    <a:p>
                      <a:pPr algn="ctr" fontAlgn="b"/>
                      <a:r>
                        <a:rPr lang="en-US" sz="1100" b="1" u="none" strike="noStrike" dirty="0">
                          <a:solidFill>
                            <a:schemeClr val="bg1"/>
                          </a:solidFill>
                          <a:effectLst/>
                        </a:rPr>
                        <a:t>Successful Picks</a:t>
                      </a:r>
                      <a:endParaRPr lang="en-US" sz="1100" b="1" i="0" u="none" strike="noStrike" dirty="0">
                        <a:solidFill>
                          <a:schemeClr val="bg1"/>
                        </a:solidFill>
                        <a:effectLst/>
                        <a:latin typeface="Calibri" panose="020F0502020204030204" pitchFamily="34" charset="0"/>
                      </a:endParaRPr>
                    </a:p>
                  </a:txBody>
                  <a:tcPr marL="4233" marR="4233" marT="4233" marB="0" anchor="ctr">
                    <a:solidFill>
                      <a:srgbClr val="20B2AA"/>
                    </a:solidFill>
                  </a:tcPr>
                </a:tc>
                <a:extLst>
                  <a:ext uri="{0D108BD9-81ED-4DB2-BD59-A6C34878D82A}">
                    <a16:rowId xmlns:a16="http://schemas.microsoft.com/office/drawing/2014/main" val="3424596122"/>
                  </a:ext>
                </a:extLst>
              </a:tr>
              <a:tr h="370840">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4233" marR="4233" marT="4233" marB="0" anchor="b">
                    <a:solidFill>
                      <a:srgbClr val="20B2AA"/>
                    </a:solidFill>
                  </a:tcPr>
                </a:tc>
                <a:tc>
                  <a:txBody>
                    <a:bodyPr/>
                    <a:lstStyle/>
                    <a:p>
                      <a:pPr algn="ctr" fontAlgn="b"/>
                      <a:r>
                        <a:rPr lang="en-US" sz="1100" b="0" u="none" strike="noStrike">
                          <a:solidFill>
                            <a:srgbClr val="000000"/>
                          </a:solidFill>
                          <a:effectLst/>
                        </a:rPr>
                        <a:t>402</a:t>
                      </a:r>
                      <a:endParaRPr lang="en-US" sz="1100" b="0" i="0" u="none" strike="noStrike">
                        <a:solidFill>
                          <a:srgbClr val="000000"/>
                        </a:solidFill>
                        <a:effectLst/>
                        <a:latin typeface="Calibri" panose="020F0502020204030204" pitchFamily="34" charset="0"/>
                      </a:endParaRPr>
                    </a:p>
                  </a:txBody>
                  <a:tcPr marL="4233" marR="4233" marT="4233" marB="0" anchor="b">
                    <a:solidFill>
                      <a:srgbClr val="20B2AA"/>
                    </a:solidFill>
                  </a:tcPr>
                </a:tc>
                <a:extLst>
                  <a:ext uri="{0D108BD9-81ED-4DB2-BD59-A6C34878D82A}">
                    <a16:rowId xmlns:a16="http://schemas.microsoft.com/office/drawing/2014/main" val="2813431393"/>
                  </a:ext>
                </a:extLst>
              </a:tr>
              <a:tr h="370840">
                <a:tc>
                  <a:txBody>
                    <a:bodyPr/>
                    <a:lstStyle/>
                    <a:p>
                      <a:pPr algn="ctr" fontAlgn="b"/>
                      <a:r>
                        <a:rPr lang="en-US" sz="1100" b="0" u="none" strike="noStrike">
                          <a:solidFill>
                            <a:srgbClr val="000000"/>
                          </a:solidFill>
                          <a:effectLst/>
                        </a:rPr>
                        <a:t>2</a:t>
                      </a:r>
                      <a:endParaRPr lang="en-US" sz="1100" b="0" i="0" u="none" strike="noStrike">
                        <a:solidFill>
                          <a:srgbClr val="000000"/>
                        </a:solidFill>
                        <a:effectLst/>
                        <a:latin typeface="Calibri" panose="020F0502020204030204" pitchFamily="34" charset="0"/>
                      </a:endParaRPr>
                    </a:p>
                  </a:txBody>
                  <a:tcPr marL="4233" marR="4233" marT="4233" marB="0" anchor="b">
                    <a:solidFill>
                      <a:srgbClr val="20B2AA"/>
                    </a:solidFill>
                  </a:tcPr>
                </a:tc>
                <a:tc>
                  <a:txBody>
                    <a:bodyPr/>
                    <a:lstStyle/>
                    <a:p>
                      <a:pPr algn="ctr" fontAlgn="b"/>
                      <a:r>
                        <a:rPr lang="en-US" sz="1100" b="0" u="none" strike="noStrike" dirty="0">
                          <a:solidFill>
                            <a:srgbClr val="000000"/>
                          </a:solidFill>
                          <a:effectLst/>
                        </a:rPr>
                        <a:t>206</a:t>
                      </a:r>
                      <a:endParaRPr lang="en-US" sz="1100" b="0" i="0" u="none" strike="noStrike" dirty="0">
                        <a:solidFill>
                          <a:srgbClr val="000000"/>
                        </a:solidFill>
                        <a:effectLst/>
                        <a:latin typeface="Calibri" panose="020F0502020204030204" pitchFamily="34" charset="0"/>
                      </a:endParaRPr>
                    </a:p>
                  </a:txBody>
                  <a:tcPr marL="4233" marR="4233" marT="4233" marB="0" anchor="b">
                    <a:solidFill>
                      <a:srgbClr val="20B2AA"/>
                    </a:solidFill>
                  </a:tcPr>
                </a:tc>
                <a:extLst>
                  <a:ext uri="{0D108BD9-81ED-4DB2-BD59-A6C34878D82A}">
                    <a16:rowId xmlns:a16="http://schemas.microsoft.com/office/drawing/2014/main" val="615525812"/>
                  </a:ext>
                </a:extLst>
              </a:tr>
              <a:tr h="370840">
                <a:tc>
                  <a:txBody>
                    <a:bodyPr/>
                    <a:lstStyle/>
                    <a:p>
                      <a:pPr algn="ctr"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4233" marR="4233" marT="4233" marB="0" anchor="b">
                    <a:solidFill>
                      <a:srgbClr val="20B2AA"/>
                    </a:solidFill>
                  </a:tcPr>
                </a:tc>
                <a:tc>
                  <a:txBody>
                    <a:bodyPr/>
                    <a:lstStyle/>
                    <a:p>
                      <a:pPr algn="ctr" fontAlgn="b"/>
                      <a:r>
                        <a:rPr lang="en-US" sz="1100" b="0" u="none" strike="noStrike" dirty="0">
                          <a:solidFill>
                            <a:srgbClr val="000000"/>
                          </a:solidFill>
                          <a:effectLst/>
                        </a:rPr>
                        <a:t>137</a:t>
                      </a:r>
                      <a:endParaRPr lang="en-US" sz="1100" b="0" i="0" u="none" strike="noStrike" dirty="0">
                        <a:solidFill>
                          <a:srgbClr val="000000"/>
                        </a:solidFill>
                        <a:effectLst/>
                        <a:latin typeface="Calibri" panose="020F0502020204030204" pitchFamily="34" charset="0"/>
                      </a:endParaRPr>
                    </a:p>
                  </a:txBody>
                  <a:tcPr marL="4233" marR="4233" marT="4233" marB="0" anchor="b">
                    <a:solidFill>
                      <a:srgbClr val="20B2AA"/>
                    </a:solidFill>
                  </a:tcPr>
                </a:tc>
                <a:extLst>
                  <a:ext uri="{0D108BD9-81ED-4DB2-BD59-A6C34878D82A}">
                    <a16:rowId xmlns:a16="http://schemas.microsoft.com/office/drawing/2014/main" val="1763519922"/>
                  </a:ext>
                </a:extLst>
              </a:tr>
              <a:tr h="370840">
                <a:tc>
                  <a:txBody>
                    <a:bodyPr/>
                    <a:lstStyle/>
                    <a:p>
                      <a:pPr algn="ctr" fontAlgn="b"/>
                      <a:r>
                        <a:rPr lang="en-US" sz="1100" b="0" u="none" strike="noStrike">
                          <a:solidFill>
                            <a:srgbClr val="000000"/>
                          </a:solidFill>
                          <a:effectLst/>
                        </a:rPr>
                        <a:t>4</a:t>
                      </a:r>
                      <a:endParaRPr lang="en-US" sz="1100" b="0" i="0" u="none" strike="noStrike">
                        <a:solidFill>
                          <a:srgbClr val="000000"/>
                        </a:solidFill>
                        <a:effectLst/>
                        <a:latin typeface="Calibri" panose="020F0502020204030204" pitchFamily="34" charset="0"/>
                      </a:endParaRPr>
                    </a:p>
                  </a:txBody>
                  <a:tcPr marL="4233" marR="4233" marT="4233" marB="0" anchor="b">
                    <a:solidFill>
                      <a:srgbClr val="20B2AA"/>
                    </a:solidFill>
                  </a:tcPr>
                </a:tc>
                <a:tc>
                  <a:txBody>
                    <a:bodyPr/>
                    <a:lstStyle/>
                    <a:p>
                      <a:pPr algn="ctr" fontAlgn="b"/>
                      <a:r>
                        <a:rPr lang="en-US" sz="1100" b="0" u="none" strike="noStrike" dirty="0">
                          <a:solidFill>
                            <a:srgbClr val="000000"/>
                          </a:solidFill>
                          <a:effectLst/>
                        </a:rPr>
                        <a:t>112</a:t>
                      </a:r>
                      <a:endParaRPr lang="en-US" sz="1100" b="0" i="0" u="none" strike="noStrike" dirty="0">
                        <a:solidFill>
                          <a:srgbClr val="000000"/>
                        </a:solidFill>
                        <a:effectLst/>
                        <a:latin typeface="Calibri" panose="020F0502020204030204" pitchFamily="34" charset="0"/>
                      </a:endParaRPr>
                    </a:p>
                  </a:txBody>
                  <a:tcPr marL="4233" marR="4233" marT="4233" marB="0" anchor="b">
                    <a:solidFill>
                      <a:srgbClr val="20B2AA"/>
                    </a:solidFill>
                  </a:tcPr>
                </a:tc>
                <a:extLst>
                  <a:ext uri="{0D108BD9-81ED-4DB2-BD59-A6C34878D82A}">
                    <a16:rowId xmlns:a16="http://schemas.microsoft.com/office/drawing/2014/main" val="2634438451"/>
                  </a:ext>
                </a:extLst>
              </a:tr>
              <a:tr h="370840">
                <a:tc>
                  <a:txBody>
                    <a:bodyPr/>
                    <a:lstStyle/>
                    <a:p>
                      <a:pPr algn="ctr" fontAlgn="b"/>
                      <a:r>
                        <a:rPr lang="en-US" sz="1100" b="0" u="none" strike="noStrike">
                          <a:solidFill>
                            <a:srgbClr val="000000"/>
                          </a:solidFill>
                          <a:effectLst/>
                        </a:rPr>
                        <a:t>5</a:t>
                      </a:r>
                      <a:endParaRPr lang="en-US" sz="1100" b="0" i="0" u="none" strike="noStrike">
                        <a:solidFill>
                          <a:srgbClr val="000000"/>
                        </a:solidFill>
                        <a:effectLst/>
                        <a:latin typeface="Calibri" panose="020F0502020204030204" pitchFamily="34" charset="0"/>
                      </a:endParaRPr>
                    </a:p>
                  </a:txBody>
                  <a:tcPr marL="4233" marR="4233" marT="4233" marB="0" anchor="b">
                    <a:solidFill>
                      <a:srgbClr val="20B2AA"/>
                    </a:solidFill>
                  </a:tcPr>
                </a:tc>
                <a:tc>
                  <a:txBody>
                    <a:bodyPr/>
                    <a:lstStyle/>
                    <a:p>
                      <a:pPr algn="ctr" fontAlgn="b"/>
                      <a:r>
                        <a:rPr lang="en-US" sz="1100" b="0" u="none" strike="noStrike">
                          <a:solidFill>
                            <a:srgbClr val="000000"/>
                          </a:solidFill>
                          <a:effectLst/>
                        </a:rPr>
                        <a:t>94</a:t>
                      </a:r>
                      <a:endParaRPr lang="en-US" sz="1100" b="0" i="0" u="none" strike="noStrike">
                        <a:solidFill>
                          <a:srgbClr val="000000"/>
                        </a:solidFill>
                        <a:effectLst/>
                        <a:latin typeface="Calibri" panose="020F0502020204030204" pitchFamily="34" charset="0"/>
                      </a:endParaRPr>
                    </a:p>
                  </a:txBody>
                  <a:tcPr marL="4233" marR="4233" marT="4233" marB="0" anchor="b">
                    <a:solidFill>
                      <a:srgbClr val="20B2AA"/>
                    </a:solidFill>
                  </a:tcPr>
                </a:tc>
                <a:extLst>
                  <a:ext uri="{0D108BD9-81ED-4DB2-BD59-A6C34878D82A}">
                    <a16:rowId xmlns:a16="http://schemas.microsoft.com/office/drawing/2014/main" val="3530818676"/>
                  </a:ext>
                </a:extLst>
              </a:tr>
              <a:tr h="370840">
                <a:tc>
                  <a:txBody>
                    <a:bodyPr/>
                    <a:lstStyle/>
                    <a:p>
                      <a:pPr algn="ctr" fontAlgn="b"/>
                      <a:r>
                        <a:rPr lang="en-US" sz="1100" b="0" u="none" strike="noStrike">
                          <a:solidFill>
                            <a:srgbClr val="000000"/>
                          </a:solidFill>
                          <a:effectLst/>
                        </a:rPr>
                        <a:t>6</a:t>
                      </a:r>
                      <a:endParaRPr lang="en-US" sz="1100" b="0" i="0" u="none" strike="noStrike">
                        <a:solidFill>
                          <a:srgbClr val="000000"/>
                        </a:solidFill>
                        <a:effectLst/>
                        <a:latin typeface="Calibri" panose="020F0502020204030204" pitchFamily="34" charset="0"/>
                      </a:endParaRPr>
                    </a:p>
                  </a:txBody>
                  <a:tcPr marL="4233" marR="4233" marT="4233" marB="0" anchor="b">
                    <a:solidFill>
                      <a:srgbClr val="20B2AA"/>
                    </a:solidFill>
                  </a:tcPr>
                </a:tc>
                <a:tc>
                  <a:txBody>
                    <a:bodyPr/>
                    <a:lstStyle/>
                    <a:p>
                      <a:pPr algn="ctr" fontAlgn="b"/>
                      <a:r>
                        <a:rPr lang="en-US" sz="1100" b="0" u="none" strike="noStrike">
                          <a:solidFill>
                            <a:srgbClr val="000000"/>
                          </a:solidFill>
                          <a:effectLst/>
                        </a:rPr>
                        <a:t>78</a:t>
                      </a:r>
                      <a:endParaRPr lang="en-US" sz="1100" b="0" i="0" u="none" strike="noStrike">
                        <a:solidFill>
                          <a:srgbClr val="000000"/>
                        </a:solidFill>
                        <a:effectLst/>
                        <a:latin typeface="Calibri" panose="020F0502020204030204" pitchFamily="34" charset="0"/>
                      </a:endParaRPr>
                    </a:p>
                  </a:txBody>
                  <a:tcPr marL="4233" marR="4233" marT="4233" marB="0" anchor="b">
                    <a:solidFill>
                      <a:srgbClr val="20B2AA"/>
                    </a:solidFill>
                  </a:tcPr>
                </a:tc>
                <a:extLst>
                  <a:ext uri="{0D108BD9-81ED-4DB2-BD59-A6C34878D82A}">
                    <a16:rowId xmlns:a16="http://schemas.microsoft.com/office/drawing/2014/main" val="2870254873"/>
                  </a:ext>
                </a:extLst>
              </a:tr>
              <a:tr h="370840">
                <a:tc>
                  <a:txBody>
                    <a:bodyPr/>
                    <a:lstStyle/>
                    <a:p>
                      <a:pPr algn="ctr" fontAlgn="b"/>
                      <a:r>
                        <a:rPr lang="en-US" sz="1100" b="0" u="none" strike="noStrike" dirty="0">
                          <a:solidFill>
                            <a:srgbClr val="000000"/>
                          </a:solidFill>
                          <a:effectLst/>
                        </a:rPr>
                        <a:t>7</a:t>
                      </a:r>
                      <a:endParaRPr lang="en-US" sz="1100" b="0" i="0" u="none" strike="noStrike" dirty="0">
                        <a:solidFill>
                          <a:srgbClr val="000000"/>
                        </a:solidFill>
                        <a:effectLst/>
                        <a:latin typeface="Calibri" panose="020F0502020204030204" pitchFamily="34" charset="0"/>
                      </a:endParaRPr>
                    </a:p>
                  </a:txBody>
                  <a:tcPr marL="4233" marR="4233" marT="4233" marB="0" anchor="b">
                    <a:solidFill>
                      <a:srgbClr val="20B2AA"/>
                    </a:solidFill>
                  </a:tcPr>
                </a:tc>
                <a:tc>
                  <a:txBody>
                    <a:bodyPr/>
                    <a:lstStyle/>
                    <a:p>
                      <a:pPr algn="ctr" fontAlgn="b"/>
                      <a:r>
                        <a:rPr lang="en-US" sz="1100" b="0" u="none" strike="noStrike" dirty="0">
                          <a:solidFill>
                            <a:srgbClr val="000000"/>
                          </a:solidFill>
                          <a:effectLst/>
                        </a:rPr>
                        <a:t>62</a:t>
                      </a:r>
                      <a:endParaRPr lang="en-US" sz="1100" b="0" i="0" u="none" strike="noStrike" dirty="0">
                        <a:solidFill>
                          <a:srgbClr val="000000"/>
                        </a:solidFill>
                        <a:effectLst/>
                        <a:latin typeface="Calibri" panose="020F0502020204030204" pitchFamily="34" charset="0"/>
                      </a:endParaRPr>
                    </a:p>
                  </a:txBody>
                  <a:tcPr marL="4233" marR="4233" marT="4233" marB="0" anchor="b">
                    <a:solidFill>
                      <a:srgbClr val="20B2AA"/>
                    </a:solidFill>
                  </a:tcPr>
                </a:tc>
                <a:extLst>
                  <a:ext uri="{0D108BD9-81ED-4DB2-BD59-A6C34878D82A}">
                    <a16:rowId xmlns:a16="http://schemas.microsoft.com/office/drawing/2014/main" val="964460207"/>
                  </a:ext>
                </a:extLst>
              </a:tr>
            </a:tbl>
          </a:graphicData>
        </a:graphic>
      </p:graphicFrame>
      <p:graphicFrame>
        <p:nvGraphicFramePr>
          <p:cNvPr id="10" name="Table 10">
            <a:extLst>
              <a:ext uri="{FF2B5EF4-FFF2-40B4-BE49-F238E27FC236}">
                <a16:creationId xmlns:a16="http://schemas.microsoft.com/office/drawing/2014/main" id="{3C9B60FD-A86B-C7DC-AD34-A3DAE1BA6EB1}"/>
              </a:ext>
            </a:extLst>
          </p:cNvPr>
          <p:cNvGraphicFramePr>
            <a:graphicFrameLocks noGrp="1"/>
          </p:cNvGraphicFramePr>
          <p:nvPr>
            <p:extLst>
              <p:ext uri="{D42A27DB-BD31-4B8C-83A1-F6EECF244321}">
                <p14:modId xmlns:p14="http://schemas.microsoft.com/office/powerpoint/2010/main" val="586447348"/>
              </p:ext>
            </p:extLst>
          </p:nvPr>
        </p:nvGraphicFramePr>
        <p:xfrm>
          <a:off x="11300661" y="2723511"/>
          <a:ext cx="796270" cy="2966720"/>
        </p:xfrm>
        <a:graphic>
          <a:graphicData uri="http://schemas.openxmlformats.org/drawingml/2006/table">
            <a:tbl>
              <a:tblPr firstRow="1" bandRow="1">
                <a:tableStyleId>{5C22544A-7EE6-4342-B048-85BDC9FD1C3A}</a:tableStyleId>
              </a:tblPr>
              <a:tblGrid>
                <a:gridCol w="796270">
                  <a:extLst>
                    <a:ext uri="{9D8B030D-6E8A-4147-A177-3AD203B41FA5}">
                      <a16:colId xmlns:a16="http://schemas.microsoft.com/office/drawing/2014/main" val="3567588247"/>
                    </a:ext>
                  </a:extLst>
                </a:gridCol>
              </a:tblGrid>
              <a:tr h="370840">
                <a:tc>
                  <a:txBody>
                    <a:bodyPr/>
                    <a:lstStyle/>
                    <a:p>
                      <a:pPr algn="ctr" fontAlgn="b"/>
                      <a:r>
                        <a:rPr lang="en-US" sz="1100" b="1" u="none" strike="noStrike" dirty="0">
                          <a:solidFill>
                            <a:schemeClr val="bg1"/>
                          </a:solidFill>
                          <a:effectLst/>
                        </a:rPr>
                        <a:t>Unsuccessful</a:t>
                      </a:r>
                      <a:endParaRPr lang="en-US" sz="1100" b="1" i="0" u="none" strike="noStrike" dirty="0">
                        <a:solidFill>
                          <a:schemeClr val="bg1"/>
                        </a:solidFill>
                        <a:effectLst/>
                        <a:latin typeface="Calibri" panose="020F0502020204030204" pitchFamily="34" charset="0"/>
                      </a:endParaRPr>
                    </a:p>
                  </a:txBody>
                  <a:tcPr marL="4233" marR="4233" marT="4233" marB="0" anchor="ctr">
                    <a:solidFill>
                      <a:srgbClr val="FF6347"/>
                    </a:solidFill>
                  </a:tcPr>
                </a:tc>
                <a:extLst>
                  <a:ext uri="{0D108BD9-81ED-4DB2-BD59-A6C34878D82A}">
                    <a16:rowId xmlns:a16="http://schemas.microsoft.com/office/drawing/2014/main" val="3534244571"/>
                  </a:ext>
                </a:extLst>
              </a:tr>
              <a:tr h="370840">
                <a:tc>
                  <a:txBody>
                    <a:bodyPr/>
                    <a:lstStyle/>
                    <a:p>
                      <a:pPr algn="ctr" fontAlgn="b"/>
                      <a:r>
                        <a:rPr lang="en-US" sz="1100" b="0" u="none" strike="noStrike">
                          <a:solidFill>
                            <a:srgbClr val="000000"/>
                          </a:solidFill>
                          <a:effectLst/>
                        </a:rPr>
                        <a:t>107</a:t>
                      </a:r>
                      <a:endParaRPr lang="en-US" sz="1100" b="0" i="0" u="none" strike="noStrike">
                        <a:solidFill>
                          <a:srgbClr val="000000"/>
                        </a:solidFill>
                        <a:effectLst/>
                        <a:latin typeface="Calibri" panose="020F0502020204030204" pitchFamily="34" charset="0"/>
                      </a:endParaRPr>
                    </a:p>
                  </a:txBody>
                  <a:tcPr marL="4233" marR="4233" marT="4233" marB="0" anchor="b">
                    <a:solidFill>
                      <a:srgbClr val="FF6347"/>
                    </a:solidFill>
                  </a:tcPr>
                </a:tc>
                <a:extLst>
                  <a:ext uri="{0D108BD9-81ED-4DB2-BD59-A6C34878D82A}">
                    <a16:rowId xmlns:a16="http://schemas.microsoft.com/office/drawing/2014/main" val="1250646843"/>
                  </a:ext>
                </a:extLst>
              </a:tr>
              <a:tr h="370840">
                <a:tc>
                  <a:txBody>
                    <a:bodyPr/>
                    <a:lstStyle/>
                    <a:p>
                      <a:pPr algn="ctr" fontAlgn="b"/>
                      <a:r>
                        <a:rPr lang="en-US" sz="1100" b="0" u="none" strike="noStrike">
                          <a:solidFill>
                            <a:srgbClr val="000000"/>
                          </a:solidFill>
                          <a:effectLst/>
                        </a:rPr>
                        <a:t>300</a:t>
                      </a:r>
                      <a:endParaRPr lang="en-US" sz="1100" b="0" i="0" u="none" strike="noStrike">
                        <a:solidFill>
                          <a:srgbClr val="000000"/>
                        </a:solidFill>
                        <a:effectLst/>
                        <a:latin typeface="Calibri" panose="020F0502020204030204" pitchFamily="34" charset="0"/>
                      </a:endParaRPr>
                    </a:p>
                  </a:txBody>
                  <a:tcPr marL="4233" marR="4233" marT="4233" marB="0" anchor="b">
                    <a:solidFill>
                      <a:srgbClr val="FF6347"/>
                    </a:solidFill>
                  </a:tcPr>
                </a:tc>
                <a:extLst>
                  <a:ext uri="{0D108BD9-81ED-4DB2-BD59-A6C34878D82A}">
                    <a16:rowId xmlns:a16="http://schemas.microsoft.com/office/drawing/2014/main" val="602341662"/>
                  </a:ext>
                </a:extLst>
              </a:tr>
              <a:tr h="370840">
                <a:tc>
                  <a:txBody>
                    <a:bodyPr/>
                    <a:lstStyle/>
                    <a:p>
                      <a:pPr algn="ctr" fontAlgn="b"/>
                      <a:r>
                        <a:rPr lang="en-US" sz="1100" b="0" u="none" strike="noStrike" dirty="0">
                          <a:solidFill>
                            <a:srgbClr val="000000"/>
                          </a:solidFill>
                          <a:effectLst/>
                        </a:rPr>
                        <a:t>371</a:t>
                      </a:r>
                      <a:endParaRPr lang="en-US" sz="1100" b="0" i="0" u="none" strike="noStrike" dirty="0">
                        <a:solidFill>
                          <a:srgbClr val="000000"/>
                        </a:solidFill>
                        <a:effectLst/>
                        <a:latin typeface="Calibri" panose="020F0502020204030204" pitchFamily="34" charset="0"/>
                      </a:endParaRPr>
                    </a:p>
                  </a:txBody>
                  <a:tcPr marL="4233" marR="4233" marT="4233" marB="0" anchor="b">
                    <a:solidFill>
                      <a:srgbClr val="FF6347"/>
                    </a:solidFill>
                  </a:tcPr>
                </a:tc>
                <a:extLst>
                  <a:ext uri="{0D108BD9-81ED-4DB2-BD59-A6C34878D82A}">
                    <a16:rowId xmlns:a16="http://schemas.microsoft.com/office/drawing/2014/main" val="1980708753"/>
                  </a:ext>
                </a:extLst>
              </a:tr>
              <a:tr h="370840">
                <a:tc>
                  <a:txBody>
                    <a:bodyPr/>
                    <a:lstStyle/>
                    <a:p>
                      <a:pPr algn="ctr" fontAlgn="b"/>
                      <a:r>
                        <a:rPr lang="en-US" sz="1100" b="0" u="none" strike="noStrike">
                          <a:solidFill>
                            <a:srgbClr val="000000"/>
                          </a:solidFill>
                          <a:effectLst/>
                        </a:rPr>
                        <a:t>397</a:t>
                      </a:r>
                      <a:endParaRPr lang="en-US" sz="1100" b="0" i="0" u="none" strike="noStrike">
                        <a:solidFill>
                          <a:srgbClr val="000000"/>
                        </a:solidFill>
                        <a:effectLst/>
                        <a:latin typeface="Calibri" panose="020F0502020204030204" pitchFamily="34" charset="0"/>
                      </a:endParaRPr>
                    </a:p>
                  </a:txBody>
                  <a:tcPr marL="4233" marR="4233" marT="4233" marB="0" anchor="b">
                    <a:solidFill>
                      <a:srgbClr val="FF6347"/>
                    </a:solidFill>
                  </a:tcPr>
                </a:tc>
                <a:extLst>
                  <a:ext uri="{0D108BD9-81ED-4DB2-BD59-A6C34878D82A}">
                    <a16:rowId xmlns:a16="http://schemas.microsoft.com/office/drawing/2014/main" val="2617576227"/>
                  </a:ext>
                </a:extLst>
              </a:tr>
              <a:tr h="370840">
                <a:tc>
                  <a:txBody>
                    <a:bodyPr/>
                    <a:lstStyle/>
                    <a:p>
                      <a:pPr algn="ctr" fontAlgn="b"/>
                      <a:r>
                        <a:rPr lang="en-US" sz="1100" b="0" u="none" strike="noStrike" dirty="0">
                          <a:solidFill>
                            <a:srgbClr val="000000"/>
                          </a:solidFill>
                          <a:effectLst/>
                        </a:rPr>
                        <a:t>414</a:t>
                      </a:r>
                      <a:endParaRPr lang="en-US" sz="1100" b="0" i="0" u="none" strike="noStrike" dirty="0">
                        <a:solidFill>
                          <a:srgbClr val="000000"/>
                        </a:solidFill>
                        <a:effectLst/>
                        <a:latin typeface="Calibri" panose="020F0502020204030204" pitchFamily="34" charset="0"/>
                      </a:endParaRPr>
                    </a:p>
                  </a:txBody>
                  <a:tcPr marL="4233" marR="4233" marT="4233" marB="0" anchor="b">
                    <a:solidFill>
                      <a:srgbClr val="FF6347"/>
                    </a:solidFill>
                  </a:tcPr>
                </a:tc>
                <a:extLst>
                  <a:ext uri="{0D108BD9-81ED-4DB2-BD59-A6C34878D82A}">
                    <a16:rowId xmlns:a16="http://schemas.microsoft.com/office/drawing/2014/main" val="2769000066"/>
                  </a:ext>
                </a:extLst>
              </a:tr>
              <a:tr h="370840">
                <a:tc>
                  <a:txBody>
                    <a:bodyPr/>
                    <a:lstStyle/>
                    <a:p>
                      <a:pPr algn="ctr" fontAlgn="b"/>
                      <a:r>
                        <a:rPr lang="en-US" sz="1100" b="0" u="none" strike="noStrike" dirty="0">
                          <a:solidFill>
                            <a:srgbClr val="000000"/>
                          </a:solidFill>
                          <a:effectLst/>
                        </a:rPr>
                        <a:t>429</a:t>
                      </a:r>
                      <a:endParaRPr lang="en-US" sz="1100" b="0" i="0" u="none" strike="noStrike" dirty="0">
                        <a:solidFill>
                          <a:srgbClr val="000000"/>
                        </a:solidFill>
                        <a:effectLst/>
                        <a:latin typeface="Calibri" panose="020F0502020204030204" pitchFamily="34" charset="0"/>
                      </a:endParaRPr>
                    </a:p>
                  </a:txBody>
                  <a:tcPr marL="4233" marR="4233" marT="4233" marB="0" anchor="b">
                    <a:solidFill>
                      <a:srgbClr val="FF6347"/>
                    </a:solidFill>
                  </a:tcPr>
                </a:tc>
                <a:extLst>
                  <a:ext uri="{0D108BD9-81ED-4DB2-BD59-A6C34878D82A}">
                    <a16:rowId xmlns:a16="http://schemas.microsoft.com/office/drawing/2014/main" val="4007998124"/>
                  </a:ext>
                </a:extLst>
              </a:tr>
              <a:tr h="370840">
                <a:tc>
                  <a:txBody>
                    <a:bodyPr/>
                    <a:lstStyle/>
                    <a:p>
                      <a:pPr algn="ctr" fontAlgn="b"/>
                      <a:r>
                        <a:rPr lang="en-US" sz="1100" b="0" u="none" strike="noStrike" dirty="0">
                          <a:solidFill>
                            <a:srgbClr val="000000"/>
                          </a:solidFill>
                          <a:effectLst/>
                        </a:rPr>
                        <a:t>448</a:t>
                      </a:r>
                      <a:endParaRPr lang="en-US" sz="1100" b="0" i="0" u="none" strike="noStrike" dirty="0">
                        <a:solidFill>
                          <a:srgbClr val="000000"/>
                        </a:solidFill>
                        <a:effectLst/>
                        <a:latin typeface="Calibri" panose="020F0502020204030204" pitchFamily="34" charset="0"/>
                      </a:endParaRPr>
                    </a:p>
                  </a:txBody>
                  <a:tcPr marL="4233" marR="4233" marT="4233" marB="0" anchor="b">
                    <a:solidFill>
                      <a:srgbClr val="FF6347"/>
                    </a:solidFill>
                  </a:tcPr>
                </a:tc>
                <a:extLst>
                  <a:ext uri="{0D108BD9-81ED-4DB2-BD59-A6C34878D82A}">
                    <a16:rowId xmlns:a16="http://schemas.microsoft.com/office/drawing/2014/main" val="2942935886"/>
                  </a:ext>
                </a:extLst>
              </a:tr>
            </a:tbl>
          </a:graphicData>
        </a:graphic>
      </p:graphicFrame>
      <p:sp>
        <p:nvSpPr>
          <p:cNvPr id="5" name="TextBox 4">
            <a:extLst>
              <a:ext uri="{FF2B5EF4-FFF2-40B4-BE49-F238E27FC236}">
                <a16:creationId xmlns:a16="http://schemas.microsoft.com/office/drawing/2014/main" id="{077F1A8A-AC91-851F-528C-3114A016D232}"/>
              </a:ext>
            </a:extLst>
          </p:cNvPr>
          <p:cNvSpPr txBox="1"/>
          <p:nvPr/>
        </p:nvSpPr>
        <p:spPr>
          <a:xfrm flipH="1">
            <a:off x="95069" y="2334860"/>
            <a:ext cx="2862512" cy="3970318"/>
          </a:xfrm>
          <a:prstGeom prst="rect">
            <a:avLst/>
          </a:prstGeom>
          <a:solidFill>
            <a:schemeClr val="bg1">
              <a:lumMod val="85000"/>
            </a:schemeClr>
          </a:solidFill>
          <a:scene3d>
            <a:camera prst="orthographicFront"/>
            <a:lightRig rig="threePt" dir="t"/>
          </a:scene3d>
          <a:sp3d>
            <a:bevelT/>
          </a:sp3d>
        </p:spPr>
        <p:txBody>
          <a:bodyPr wrap="square" rtlCol="0">
            <a:spAutoFit/>
          </a:bodyPr>
          <a:lstStyle/>
          <a:p>
            <a:r>
              <a:rPr lang="en-US" dirty="0"/>
              <a:t>This graph shows the rate of drafting a successful player in each round of the draft from 2000–2016.  I used these 17 years because there were 30 teams for each of these years and 2016 is far enough in the past to fairly judge the success of each pick.  I defined success in the analysis as having played atleast 82 games which is the length of an NHL season.</a:t>
            </a:r>
          </a:p>
        </p:txBody>
      </p:sp>
      <p:pic>
        <p:nvPicPr>
          <p:cNvPr id="7" name="Picture 6" descr="Chart, bar chart&#10;&#10;Description automatically generated">
            <a:extLst>
              <a:ext uri="{FF2B5EF4-FFF2-40B4-BE49-F238E27FC236}">
                <a16:creationId xmlns:a16="http://schemas.microsoft.com/office/drawing/2014/main" id="{BF4AECB9-5F7F-16CC-160F-BCCCBA4A5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277" y="1690688"/>
            <a:ext cx="6349206" cy="4939682"/>
          </a:xfrm>
          <a:prstGeom prst="rect">
            <a:avLst/>
          </a:prstGeom>
        </p:spPr>
      </p:pic>
    </p:spTree>
    <p:extLst>
      <p:ext uri="{BB962C8B-B14F-4D97-AF65-F5344CB8AC3E}">
        <p14:creationId xmlns:p14="http://schemas.microsoft.com/office/powerpoint/2010/main" val="345206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3FB6-FFD3-0789-C45A-9ECD6A3D7723}"/>
              </a:ext>
            </a:extLst>
          </p:cNvPr>
          <p:cNvSpPr>
            <a:spLocks noGrp="1"/>
          </p:cNvSpPr>
          <p:nvPr>
            <p:ph type="title"/>
          </p:nvPr>
        </p:nvSpPr>
        <p:spPr>
          <a:xfrm>
            <a:off x="648928" y="338328"/>
            <a:ext cx="3685032" cy="1608328"/>
          </a:xfrm>
        </p:spPr>
        <p:txBody>
          <a:bodyPr>
            <a:normAutofit/>
          </a:bodyPr>
          <a:lstStyle/>
          <a:p>
            <a:r>
              <a:rPr lang="en-US" sz="3600" dirty="0"/>
              <a:t>Nationalities </a:t>
            </a:r>
            <a:br>
              <a:rPr lang="en-US" sz="3600" dirty="0"/>
            </a:br>
            <a:r>
              <a:rPr lang="en-US" sz="3600" dirty="0"/>
              <a:t>in the NHL </a:t>
            </a:r>
          </a:p>
        </p:txBody>
      </p:sp>
      <p:sp>
        <p:nvSpPr>
          <p:cNvPr id="11" name="Content Placeholder 10">
            <a:extLst>
              <a:ext uri="{FF2B5EF4-FFF2-40B4-BE49-F238E27FC236}">
                <a16:creationId xmlns:a16="http://schemas.microsoft.com/office/drawing/2014/main" id="{5F69CD0A-7973-C959-FF06-94D8B1B913AE}"/>
              </a:ext>
            </a:extLst>
          </p:cNvPr>
          <p:cNvSpPr>
            <a:spLocks noGrp="1"/>
          </p:cNvSpPr>
          <p:nvPr>
            <p:ph idx="1"/>
          </p:nvPr>
        </p:nvSpPr>
        <p:spPr>
          <a:xfrm>
            <a:off x="4864100" y="338328"/>
            <a:ext cx="6675627" cy="1605083"/>
          </a:xfrm>
        </p:spPr>
        <p:txBody>
          <a:bodyPr anchor="ctr">
            <a:normAutofit/>
          </a:bodyPr>
          <a:lstStyle/>
          <a:p>
            <a:pPr marL="0" indent="0">
              <a:buNone/>
            </a:pPr>
            <a:r>
              <a:rPr lang="en-US" sz="1700"/>
              <a:t>These pie charts below show the percentage of each of the top nationalities present in the NHL.  The pie chart on the left shows that over half of the players being drafted into the league have been Canadian.  But, if we narrow the data down to just the last five years, we can see that just over a third of recent players drafted were Canadian and the number of players from Sweden, Russia, and the United States has grown.</a:t>
            </a:r>
          </a:p>
        </p:txBody>
      </p:sp>
      <p:sp>
        <p:nvSpPr>
          <p:cNvPr id="25" name="Rectangle 24">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pie chart&#10;&#10;Description automatically generated">
            <a:extLst>
              <a:ext uri="{FF2B5EF4-FFF2-40B4-BE49-F238E27FC236}">
                <a16:creationId xmlns:a16="http://schemas.microsoft.com/office/drawing/2014/main" id="{3CCA88CA-13AF-F34A-5605-E7984713B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468" y="2742397"/>
            <a:ext cx="4937759" cy="3291840"/>
          </a:xfrm>
          <a:prstGeom prst="rect">
            <a:avLst/>
          </a:prstGeom>
        </p:spPr>
      </p:pic>
      <p:sp>
        <p:nvSpPr>
          <p:cNvPr id="2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pie chart&#10;&#10;Description automatically generated">
            <a:extLst>
              <a:ext uri="{FF2B5EF4-FFF2-40B4-BE49-F238E27FC236}">
                <a16:creationId xmlns:a16="http://schemas.microsoft.com/office/drawing/2014/main" id="{FC2830F0-297E-48AE-27B7-BC4C79789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772" y="2742397"/>
            <a:ext cx="4937759" cy="3291840"/>
          </a:xfrm>
          <a:prstGeom prst="rect">
            <a:avLst/>
          </a:prstGeom>
        </p:spPr>
      </p:pic>
    </p:spTree>
    <p:extLst>
      <p:ext uri="{BB962C8B-B14F-4D97-AF65-F5344CB8AC3E}">
        <p14:creationId xmlns:p14="http://schemas.microsoft.com/office/powerpoint/2010/main" val="97887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227D9-1FBC-B90F-3F95-E2303C461AEE}"/>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a:t>Positions Drafted</a:t>
            </a:r>
          </a:p>
        </p:txBody>
      </p:sp>
      <p:sp>
        <p:nvSpPr>
          <p:cNvPr id="3" name="TextBox 2">
            <a:extLst>
              <a:ext uri="{FF2B5EF4-FFF2-40B4-BE49-F238E27FC236}">
                <a16:creationId xmlns:a16="http://schemas.microsoft.com/office/drawing/2014/main" id="{9D29E8BF-B231-F138-EAB6-B18E37125FF4}"/>
              </a:ext>
            </a:extLst>
          </p:cNvPr>
          <p:cNvSpPr txBox="1"/>
          <p:nvPr/>
        </p:nvSpPr>
        <p:spPr>
          <a:xfrm>
            <a:off x="6186619" y="547815"/>
            <a:ext cx="5178960" cy="16805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This graph and chart show what are the most popular player positions drafted by NHL teams.  As we can see, defensive players are the most drafted position and goalies are the least drafted position.</a:t>
            </a:r>
          </a:p>
        </p:txBody>
      </p:sp>
      <p:pic>
        <p:nvPicPr>
          <p:cNvPr id="10" name="Picture 9" descr="Chart, bar chart&#10;&#10;Description automatically generated">
            <a:extLst>
              <a:ext uri="{FF2B5EF4-FFF2-40B4-BE49-F238E27FC236}">
                <a16:creationId xmlns:a16="http://schemas.microsoft.com/office/drawing/2014/main" id="{BEC83FF5-1795-8FEF-F88B-6B00D5628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91" y="2421924"/>
            <a:ext cx="4668480" cy="3711146"/>
          </a:xfrm>
          <a:prstGeom prst="rect">
            <a:avLst/>
          </a:prstGeom>
        </p:spPr>
      </p:pic>
      <p:graphicFrame>
        <p:nvGraphicFramePr>
          <p:cNvPr id="4" name="Table 4">
            <a:extLst>
              <a:ext uri="{FF2B5EF4-FFF2-40B4-BE49-F238E27FC236}">
                <a16:creationId xmlns:a16="http://schemas.microsoft.com/office/drawing/2014/main" id="{9410C08B-EAE2-1783-9854-49A3C21BE5F0}"/>
              </a:ext>
            </a:extLst>
          </p:cNvPr>
          <p:cNvGraphicFramePr>
            <a:graphicFrameLocks noGrp="1"/>
          </p:cNvGraphicFramePr>
          <p:nvPr>
            <p:ph idx="1"/>
            <p:extLst>
              <p:ext uri="{D42A27DB-BD31-4B8C-83A1-F6EECF244321}">
                <p14:modId xmlns:p14="http://schemas.microsoft.com/office/powerpoint/2010/main" val="1772263221"/>
              </p:ext>
            </p:extLst>
          </p:nvPr>
        </p:nvGraphicFramePr>
        <p:xfrm>
          <a:off x="6588262" y="2421924"/>
          <a:ext cx="4387449" cy="3711150"/>
        </p:xfrm>
        <a:graphic>
          <a:graphicData uri="http://schemas.openxmlformats.org/drawingml/2006/table">
            <a:tbl>
              <a:tblPr firstRow="1" bandRow="1">
                <a:effectLst>
                  <a:innerShdw blurRad="63500" dist="50800" dir="2700000">
                    <a:prstClr val="black">
                      <a:alpha val="50000"/>
                    </a:prstClr>
                  </a:innerShdw>
                </a:effectLst>
                <a:tableStyleId>{21E4AEA4-8DFA-4A89-87EB-49C32662AFE0}</a:tableStyleId>
              </a:tblPr>
              <a:tblGrid>
                <a:gridCol w="2195970">
                  <a:extLst>
                    <a:ext uri="{9D8B030D-6E8A-4147-A177-3AD203B41FA5}">
                      <a16:colId xmlns:a16="http://schemas.microsoft.com/office/drawing/2014/main" val="3540617856"/>
                    </a:ext>
                  </a:extLst>
                </a:gridCol>
                <a:gridCol w="2191479">
                  <a:extLst>
                    <a:ext uri="{9D8B030D-6E8A-4147-A177-3AD203B41FA5}">
                      <a16:colId xmlns:a16="http://schemas.microsoft.com/office/drawing/2014/main" val="267068101"/>
                    </a:ext>
                  </a:extLst>
                </a:gridCol>
              </a:tblGrid>
              <a:tr h="618525">
                <a:tc>
                  <a:txBody>
                    <a:bodyPr/>
                    <a:lstStyle/>
                    <a:p>
                      <a:pPr algn="ctr" fontAlgn="b"/>
                      <a:r>
                        <a:rPr lang="en-US" sz="3300" b="1" u="none" strike="noStrike" dirty="0">
                          <a:solidFill>
                            <a:schemeClr val="bg1"/>
                          </a:solidFill>
                          <a:effectLst/>
                        </a:rPr>
                        <a:t>Position</a:t>
                      </a:r>
                      <a:endParaRPr lang="en-US" sz="3300" b="1" i="0" u="none" strike="noStrike" dirty="0">
                        <a:solidFill>
                          <a:schemeClr val="bg1"/>
                        </a:solidFill>
                        <a:effectLst/>
                        <a:latin typeface="Calibri" panose="020F0502020204030204" pitchFamily="34" charset="0"/>
                      </a:endParaRPr>
                    </a:p>
                  </a:txBody>
                  <a:tcPr marL="12560" marR="12560" marT="12560" marB="0" anchor="ctr"/>
                </a:tc>
                <a:tc>
                  <a:txBody>
                    <a:bodyPr/>
                    <a:lstStyle/>
                    <a:p>
                      <a:pPr algn="ctr" fontAlgn="b"/>
                      <a:r>
                        <a:rPr lang="en-US" sz="3300" b="1" u="none" strike="noStrike">
                          <a:solidFill>
                            <a:schemeClr val="bg1"/>
                          </a:solidFill>
                          <a:effectLst/>
                        </a:rPr>
                        <a:t>Count</a:t>
                      </a:r>
                      <a:endParaRPr lang="en-US" sz="3300" b="1" i="0" u="none" strike="noStrike">
                        <a:solidFill>
                          <a:schemeClr val="bg1"/>
                        </a:solidFill>
                        <a:effectLst/>
                        <a:latin typeface="Calibri" panose="020F0502020204030204" pitchFamily="34" charset="0"/>
                      </a:endParaRPr>
                    </a:p>
                  </a:txBody>
                  <a:tcPr marL="12560" marR="12560" marT="12560" marB="0" anchor="ctr"/>
                </a:tc>
                <a:extLst>
                  <a:ext uri="{0D108BD9-81ED-4DB2-BD59-A6C34878D82A}">
                    <a16:rowId xmlns:a16="http://schemas.microsoft.com/office/drawing/2014/main" val="2944337973"/>
                  </a:ext>
                </a:extLst>
              </a:tr>
              <a:tr h="618525">
                <a:tc>
                  <a:txBody>
                    <a:bodyPr/>
                    <a:lstStyle/>
                    <a:p>
                      <a:pPr algn="ctr" fontAlgn="b"/>
                      <a:r>
                        <a:rPr lang="en-US" sz="3300" b="0" u="none" strike="noStrike" dirty="0">
                          <a:solidFill>
                            <a:srgbClr val="000000"/>
                          </a:solidFill>
                          <a:effectLst/>
                        </a:rPr>
                        <a:t>C</a:t>
                      </a:r>
                      <a:endParaRPr lang="en-US" sz="3300" b="0" i="0" u="none" strike="noStrike" dirty="0">
                        <a:solidFill>
                          <a:srgbClr val="000000"/>
                        </a:solidFill>
                        <a:effectLst/>
                        <a:latin typeface="Calibri" panose="020F0502020204030204" pitchFamily="34" charset="0"/>
                      </a:endParaRPr>
                    </a:p>
                  </a:txBody>
                  <a:tcPr marL="12560" marR="12560" marT="12560" marB="0" anchor="ctr"/>
                </a:tc>
                <a:tc>
                  <a:txBody>
                    <a:bodyPr/>
                    <a:lstStyle/>
                    <a:p>
                      <a:pPr algn="ctr" fontAlgn="b"/>
                      <a:r>
                        <a:rPr lang="en-US" sz="3300" b="0" u="none" strike="noStrike">
                          <a:solidFill>
                            <a:srgbClr val="000000"/>
                          </a:solidFill>
                          <a:effectLst/>
                        </a:rPr>
                        <a:t>2674</a:t>
                      </a:r>
                      <a:endParaRPr lang="en-US" sz="3300" b="0" i="0" u="none" strike="noStrike">
                        <a:solidFill>
                          <a:srgbClr val="000000"/>
                        </a:solidFill>
                        <a:effectLst/>
                        <a:latin typeface="Calibri" panose="020F0502020204030204" pitchFamily="34" charset="0"/>
                      </a:endParaRPr>
                    </a:p>
                  </a:txBody>
                  <a:tcPr marL="12560" marR="12560" marT="12560" marB="0" anchor="ctr"/>
                </a:tc>
                <a:extLst>
                  <a:ext uri="{0D108BD9-81ED-4DB2-BD59-A6C34878D82A}">
                    <a16:rowId xmlns:a16="http://schemas.microsoft.com/office/drawing/2014/main" val="3482753469"/>
                  </a:ext>
                </a:extLst>
              </a:tr>
              <a:tr h="618525">
                <a:tc>
                  <a:txBody>
                    <a:bodyPr/>
                    <a:lstStyle/>
                    <a:p>
                      <a:pPr algn="ctr" fontAlgn="b"/>
                      <a:r>
                        <a:rPr lang="en-US" sz="3300" b="0" u="none" strike="noStrike">
                          <a:solidFill>
                            <a:srgbClr val="000000"/>
                          </a:solidFill>
                          <a:effectLst/>
                        </a:rPr>
                        <a:t>D</a:t>
                      </a:r>
                      <a:endParaRPr lang="en-US" sz="3300" b="0" i="0" u="none" strike="noStrike">
                        <a:solidFill>
                          <a:srgbClr val="000000"/>
                        </a:solidFill>
                        <a:effectLst/>
                        <a:latin typeface="Calibri" panose="020F0502020204030204" pitchFamily="34" charset="0"/>
                      </a:endParaRPr>
                    </a:p>
                  </a:txBody>
                  <a:tcPr marL="12560" marR="12560" marT="12560" marB="0" anchor="ctr"/>
                </a:tc>
                <a:tc>
                  <a:txBody>
                    <a:bodyPr/>
                    <a:lstStyle/>
                    <a:p>
                      <a:pPr algn="ctr" fontAlgn="b"/>
                      <a:r>
                        <a:rPr lang="en-US" sz="3300" b="0" u="none" strike="noStrike">
                          <a:solidFill>
                            <a:srgbClr val="000000"/>
                          </a:solidFill>
                          <a:effectLst/>
                        </a:rPr>
                        <a:t>3950</a:t>
                      </a:r>
                      <a:endParaRPr lang="en-US" sz="3300" b="0" i="0" u="none" strike="noStrike">
                        <a:solidFill>
                          <a:srgbClr val="000000"/>
                        </a:solidFill>
                        <a:effectLst/>
                        <a:latin typeface="Calibri" panose="020F0502020204030204" pitchFamily="34" charset="0"/>
                      </a:endParaRPr>
                    </a:p>
                  </a:txBody>
                  <a:tcPr marL="12560" marR="12560" marT="12560" marB="0" anchor="ctr"/>
                </a:tc>
                <a:extLst>
                  <a:ext uri="{0D108BD9-81ED-4DB2-BD59-A6C34878D82A}">
                    <a16:rowId xmlns:a16="http://schemas.microsoft.com/office/drawing/2014/main" val="629026054"/>
                  </a:ext>
                </a:extLst>
              </a:tr>
              <a:tr h="618525">
                <a:tc>
                  <a:txBody>
                    <a:bodyPr/>
                    <a:lstStyle/>
                    <a:p>
                      <a:pPr algn="ctr" fontAlgn="b"/>
                      <a:r>
                        <a:rPr lang="en-US" sz="3300" b="0" u="none" strike="noStrike">
                          <a:solidFill>
                            <a:srgbClr val="000000"/>
                          </a:solidFill>
                          <a:effectLst/>
                        </a:rPr>
                        <a:t>G</a:t>
                      </a:r>
                      <a:endParaRPr lang="en-US" sz="3300" b="0" i="0" u="none" strike="noStrike">
                        <a:solidFill>
                          <a:srgbClr val="000000"/>
                        </a:solidFill>
                        <a:effectLst/>
                        <a:latin typeface="Calibri" panose="020F0502020204030204" pitchFamily="34" charset="0"/>
                      </a:endParaRPr>
                    </a:p>
                  </a:txBody>
                  <a:tcPr marL="12560" marR="12560" marT="12560" marB="0" anchor="ctr"/>
                </a:tc>
                <a:tc>
                  <a:txBody>
                    <a:bodyPr/>
                    <a:lstStyle/>
                    <a:p>
                      <a:pPr algn="ctr" fontAlgn="b"/>
                      <a:r>
                        <a:rPr lang="en-US" sz="3300" b="0" u="none" strike="noStrike">
                          <a:solidFill>
                            <a:srgbClr val="000000"/>
                          </a:solidFill>
                          <a:effectLst/>
                        </a:rPr>
                        <a:t>1211</a:t>
                      </a:r>
                      <a:endParaRPr lang="en-US" sz="3300" b="0" i="0" u="none" strike="noStrike">
                        <a:solidFill>
                          <a:srgbClr val="000000"/>
                        </a:solidFill>
                        <a:effectLst/>
                        <a:latin typeface="Calibri" panose="020F0502020204030204" pitchFamily="34" charset="0"/>
                      </a:endParaRPr>
                    </a:p>
                  </a:txBody>
                  <a:tcPr marL="12560" marR="12560" marT="12560" marB="0" anchor="ctr"/>
                </a:tc>
                <a:extLst>
                  <a:ext uri="{0D108BD9-81ED-4DB2-BD59-A6C34878D82A}">
                    <a16:rowId xmlns:a16="http://schemas.microsoft.com/office/drawing/2014/main" val="316472189"/>
                  </a:ext>
                </a:extLst>
              </a:tr>
              <a:tr h="618525">
                <a:tc>
                  <a:txBody>
                    <a:bodyPr/>
                    <a:lstStyle/>
                    <a:p>
                      <a:pPr algn="ctr" fontAlgn="b"/>
                      <a:r>
                        <a:rPr lang="en-US" sz="3300" b="0" u="none" strike="noStrike">
                          <a:solidFill>
                            <a:srgbClr val="000000"/>
                          </a:solidFill>
                          <a:effectLst/>
                        </a:rPr>
                        <a:t>LW</a:t>
                      </a:r>
                      <a:endParaRPr lang="en-US" sz="3300" b="0" i="0" u="none" strike="noStrike">
                        <a:solidFill>
                          <a:srgbClr val="000000"/>
                        </a:solidFill>
                        <a:effectLst/>
                        <a:latin typeface="Calibri" panose="020F0502020204030204" pitchFamily="34" charset="0"/>
                      </a:endParaRPr>
                    </a:p>
                  </a:txBody>
                  <a:tcPr marL="12560" marR="12560" marT="12560" marB="0" anchor="ctr"/>
                </a:tc>
                <a:tc>
                  <a:txBody>
                    <a:bodyPr/>
                    <a:lstStyle/>
                    <a:p>
                      <a:pPr algn="ctr" fontAlgn="b"/>
                      <a:r>
                        <a:rPr lang="en-US" sz="3300" b="0" u="none" strike="noStrike">
                          <a:solidFill>
                            <a:srgbClr val="000000"/>
                          </a:solidFill>
                          <a:effectLst/>
                        </a:rPr>
                        <a:t>2074</a:t>
                      </a:r>
                      <a:endParaRPr lang="en-US" sz="3300" b="0" i="0" u="none" strike="noStrike">
                        <a:solidFill>
                          <a:srgbClr val="000000"/>
                        </a:solidFill>
                        <a:effectLst/>
                        <a:latin typeface="Calibri" panose="020F0502020204030204" pitchFamily="34" charset="0"/>
                      </a:endParaRPr>
                    </a:p>
                  </a:txBody>
                  <a:tcPr marL="12560" marR="12560" marT="12560" marB="0" anchor="ctr"/>
                </a:tc>
                <a:extLst>
                  <a:ext uri="{0D108BD9-81ED-4DB2-BD59-A6C34878D82A}">
                    <a16:rowId xmlns:a16="http://schemas.microsoft.com/office/drawing/2014/main" val="1253106823"/>
                  </a:ext>
                </a:extLst>
              </a:tr>
              <a:tr h="618525">
                <a:tc>
                  <a:txBody>
                    <a:bodyPr/>
                    <a:lstStyle/>
                    <a:p>
                      <a:pPr algn="ctr" fontAlgn="b"/>
                      <a:r>
                        <a:rPr lang="en-US" sz="3300" b="0" u="none" strike="noStrike">
                          <a:solidFill>
                            <a:srgbClr val="000000"/>
                          </a:solidFill>
                          <a:effectLst/>
                        </a:rPr>
                        <a:t>RW</a:t>
                      </a:r>
                      <a:endParaRPr lang="en-US" sz="3300" b="0" i="0" u="none" strike="noStrike">
                        <a:solidFill>
                          <a:srgbClr val="000000"/>
                        </a:solidFill>
                        <a:effectLst/>
                        <a:latin typeface="Calibri" panose="020F0502020204030204" pitchFamily="34" charset="0"/>
                      </a:endParaRPr>
                    </a:p>
                  </a:txBody>
                  <a:tcPr marL="12560" marR="12560" marT="12560" marB="0" anchor="ctr"/>
                </a:tc>
                <a:tc>
                  <a:txBody>
                    <a:bodyPr/>
                    <a:lstStyle/>
                    <a:p>
                      <a:pPr algn="ctr" fontAlgn="b"/>
                      <a:r>
                        <a:rPr lang="en-US" sz="3300" b="0" u="none" strike="noStrike" dirty="0">
                          <a:solidFill>
                            <a:srgbClr val="000000"/>
                          </a:solidFill>
                          <a:effectLst/>
                        </a:rPr>
                        <a:t>2011</a:t>
                      </a:r>
                      <a:endParaRPr lang="en-US" sz="3300" b="0" i="0" u="none" strike="noStrike" dirty="0">
                        <a:solidFill>
                          <a:srgbClr val="000000"/>
                        </a:solidFill>
                        <a:effectLst/>
                        <a:latin typeface="Calibri" panose="020F0502020204030204" pitchFamily="34" charset="0"/>
                      </a:endParaRPr>
                    </a:p>
                  </a:txBody>
                  <a:tcPr marL="12560" marR="12560" marT="12560" marB="0" anchor="ctr"/>
                </a:tc>
                <a:extLst>
                  <a:ext uri="{0D108BD9-81ED-4DB2-BD59-A6C34878D82A}">
                    <a16:rowId xmlns:a16="http://schemas.microsoft.com/office/drawing/2014/main" val="3320516487"/>
                  </a:ext>
                </a:extLst>
              </a:tr>
            </a:tbl>
          </a:graphicData>
        </a:graphic>
      </p:graphicFrame>
    </p:spTree>
    <p:extLst>
      <p:ext uri="{BB962C8B-B14F-4D97-AF65-F5344CB8AC3E}">
        <p14:creationId xmlns:p14="http://schemas.microsoft.com/office/powerpoint/2010/main" val="705392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1353</TotalTime>
  <Words>497</Words>
  <Application>Microsoft Office PowerPoint</Application>
  <PresentationFormat>Widescreen</PresentationFormat>
  <Paragraphs>143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NHL Draft Analysis</vt:lpstr>
      <vt:lpstr>NHL Teams 1963-2022</vt:lpstr>
      <vt:lpstr>Draft Success Per Round</vt:lpstr>
      <vt:lpstr>Nationalities  in the NHL </vt:lpstr>
      <vt:lpstr>Positions Drafted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Hammer</dc:creator>
  <cp:lastModifiedBy>Nicholas Hammer</cp:lastModifiedBy>
  <cp:revision>3</cp:revision>
  <dcterms:created xsi:type="dcterms:W3CDTF">2023-02-08T23:50:58Z</dcterms:created>
  <dcterms:modified xsi:type="dcterms:W3CDTF">2023-02-10T01:49:20Z</dcterms:modified>
</cp:coreProperties>
</file>