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2" r:id="rId1"/>
  </p:sldMasterIdLst>
  <p:sldIdLst>
    <p:sldId id="256" r:id="rId2"/>
    <p:sldId id="257" r:id="rId3"/>
    <p:sldId id="258"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4" autoAdjust="0"/>
    <p:restoredTop sz="94660"/>
  </p:normalViewPr>
  <p:slideViewPr>
    <p:cSldViewPr snapToGrid="0">
      <p:cViewPr>
        <p:scale>
          <a:sx n="97" d="100"/>
          <a:sy n="97" d="100"/>
        </p:scale>
        <p:origin x="579"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576072" y="1124712"/>
            <a:ext cx="11036808" cy="3172968"/>
          </a:xfrm>
        </p:spPr>
        <p:txBody>
          <a:bodyPr anchor="b">
            <a:normAutofit/>
          </a:bodyPr>
          <a:lstStyle>
            <a:lvl1pPr algn="l">
              <a:defRPr sz="8000"/>
            </a:lvl1pPr>
          </a:lstStyle>
          <a:p>
            <a:r>
              <a:rPr lang="en-US" dirty="0"/>
              <a:t>Click to edit Master title style</a:t>
            </a:r>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576072" y="4727448"/>
            <a:ext cx="11036808" cy="1481328"/>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1B9FF558-51F9-42A2-9944-DBE23DA8B224}"/>
              </a:ext>
            </a:extLst>
          </p:cNvPr>
          <p:cNvSpPr>
            <a:spLocks noGrp="1"/>
          </p:cNvSpPr>
          <p:nvPr>
            <p:ph type="dt" sz="half" idx="10"/>
          </p:nvPr>
        </p:nvSpPr>
        <p:spPr>
          <a:xfrm>
            <a:off x="576072" y="6356350"/>
            <a:ext cx="2743200" cy="365125"/>
          </a:xfrm>
        </p:spPr>
        <p:txBody>
          <a:bodyPr/>
          <a:lstStyle/>
          <a:p>
            <a:fld id="{02AC24A9-CCB6-4F8D-B8DB-C2F3692CFA5A}" type="datetimeFigureOut">
              <a:rPr lang="en-US" smtClean="0"/>
              <a:t>1/12/2023</a:t>
            </a:fld>
            <a:endParaRPr lang="en-US" dirty="0"/>
          </a:p>
        </p:txBody>
      </p:sp>
      <p:sp>
        <p:nvSpPr>
          <p:cNvPr id="5" name="Footer Placeholder 4">
            <a:extLst>
              <a:ext uri="{FF2B5EF4-FFF2-40B4-BE49-F238E27FC236}">
                <a16:creationId xmlns:a16="http://schemas.microsoft.com/office/drawing/2014/main" id="{8B8C0E86-A7F7-4BDC-A637-254E5252DED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3D10ADE-E9DA-4E57-BF57-1CCB65219839}"/>
              </a:ext>
            </a:extLst>
          </p:cNvPr>
          <p:cNvSpPr>
            <a:spLocks noGrp="1"/>
          </p:cNvSpPr>
          <p:nvPr>
            <p:ph type="sldNum" sz="quarter" idx="12"/>
          </p:nvPr>
        </p:nvSpPr>
        <p:spPr>
          <a:xfrm>
            <a:off x="8869680" y="6356350"/>
            <a:ext cx="2743200" cy="365125"/>
          </a:xfrm>
        </p:spPr>
        <p:txBody>
          <a:bodyPr/>
          <a:lstStyle/>
          <a:p>
            <a:fld id="{B2DC25EE-239B-4C5F-AAD1-255A7D5F1EE2}" type="slidenum">
              <a:rPr lang="en-US" smtClean="0"/>
              <a:t>‹#›</a:t>
            </a:fld>
            <a:endParaRPr lang="en-US" dirty="0"/>
          </a:p>
        </p:txBody>
      </p:sp>
      <p:sp>
        <p:nvSpPr>
          <p:cNvPr id="8" name="Rectangle 7">
            <a:extLst>
              <a:ext uri="{FF2B5EF4-FFF2-40B4-BE49-F238E27FC236}">
                <a16:creationId xmlns:a16="http://schemas.microsoft.com/office/drawing/2014/main" id="{8D06CE56-3881-4ADA-8CEF-D18B02C242A3}"/>
              </a:ext>
            </a:extLst>
          </p:cNvPr>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Lst>
          </p:cNvPr>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891520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2C18-E430-4EC7-BD7C-99D86D01223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FC5012F-7119-4D94-9717-3862E1C938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D9A4A-D287-4207-9037-70DB007A1707}"/>
              </a:ext>
            </a:extLst>
          </p:cNvPr>
          <p:cNvSpPr>
            <a:spLocks noGrp="1"/>
          </p:cNvSpPr>
          <p:nvPr>
            <p:ph type="dt" sz="half" idx="10"/>
          </p:nvPr>
        </p:nvSpPr>
        <p:spPr/>
        <p:txBody>
          <a:bodyPr/>
          <a:lstStyle/>
          <a:p>
            <a:fld id="{02AC24A9-CCB6-4F8D-B8DB-C2F3692CFA5A}" type="datetimeFigureOut">
              <a:rPr lang="en-US" smtClean="0"/>
              <a:t>1/12/2023</a:t>
            </a:fld>
            <a:endParaRPr lang="en-US"/>
          </a:p>
        </p:txBody>
      </p:sp>
      <p:sp>
        <p:nvSpPr>
          <p:cNvPr id="5" name="Footer Placeholder 4">
            <a:extLst>
              <a:ext uri="{FF2B5EF4-FFF2-40B4-BE49-F238E27FC236}">
                <a16:creationId xmlns:a16="http://schemas.microsoft.com/office/drawing/2014/main" id="{61ECFCAC-80DB-43BB-B3F1-AC22BACEE3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679730-3487-4D94-A0DC-C21684963AB3}"/>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5424015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43C89D-929E-4CD1-BCCC-72A14C0335D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ED450EA-A577-4B76-A12F-650BEB20FD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D2603B-9ACE-4FA9-805B-9B91EB63DF7D}"/>
              </a:ext>
            </a:extLst>
          </p:cNvPr>
          <p:cNvSpPr>
            <a:spLocks noGrp="1"/>
          </p:cNvSpPr>
          <p:nvPr>
            <p:ph type="dt" sz="half" idx="10"/>
          </p:nvPr>
        </p:nvSpPr>
        <p:spPr/>
        <p:txBody>
          <a:bodyPr/>
          <a:lstStyle/>
          <a:p>
            <a:fld id="{02AC24A9-CCB6-4F8D-B8DB-C2F3692CFA5A}" type="datetimeFigureOut">
              <a:rPr lang="en-US" smtClean="0"/>
              <a:t>1/12/2023</a:t>
            </a:fld>
            <a:endParaRPr lang="en-US"/>
          </a:p>
        </p:txBody>
      </p:sp>
      <p:sp>
        <p:nvSpPr>
          <p:cNvPr id="5" name="Footer Placeholder 4">
            <a:extLst>
              <a:ext uri="{FF2B5EF4-FFF2-40B4-BE49-F238E27FC236}">
                <a16:creationId xmlns:a16="http://schemas.microsoft.com/office/drawing/2014/main" id="{7ECE18AC-D6A9-4A61-885D-68E2B684A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197AE4-AA47-4E14-8FFE-171FAE47F49E}"/>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42672686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04727B71-B4B6-4823-80A1-68C40B475118}"/>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1/12/2023</a:t>
            </a:fld>
            <a:endParaRPr lang="en-US"/>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6346361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AEDC5C-2E87-49C6-AB07-A95E5F39ED8E}"/>
              </a:ext>
            </a:extLst>
          </p:cNvPr>
          <p:cNvSpPr/>
          <p:nvPr/>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57D88DE-E462-4C8A-BF99-609390DFB781}"/>
              </a:ext>
            </a:extLst>
          </p:cNvPr>
          <p:cNvSpPr/>
          <p:nvPr/>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b">
            <a:normAutofit/>
          </a:bodyPr>
          <a:lstStyle>
            <a:lvl1pPr>
              <a:defRPr sz="6600"/>
            </a:lvl1pPr>
          </a:lstStyle>
          <a:p>
            <a:r>
              <a:rPr lang="en-US" dirty="0"/>
              <a:t>Click to edit Master title style</a:t>
            </a: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p:spPr>
        <p:txBody>
          <a:bodyPr anchor="ct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D48BFA7D-4401-4285-802B-1579165F0D6D}"/>
              </a:ext>
            </a:extLst>
          </p:cNvPr>
          <p:cNvSpPr>
            <a:spLocks noGrp="1"/>
          </p:cNvSpPr>
          <p:nvPr>
            <p:ph type="dt" sz="half" idx="10"/>
          </p:nvPr>
        </p:nvSpPr>
        <p:spPr/>
        <p:txBody>
          <a:bodyPr/>
          <a:lstStyle/>
          <a:p>
            <a:fld id="{02AC24A9-CCB6-4F8D-B8DB-C2F3692CFA5A}" type="datetimeFigureOut">
              <a:rPr lang="en-US" smtClean="0"/>
              <a:t>1/12/2023</a:t>
            </a:fld>
            <a:endParaRPr lang="en-US"/>
          </a:p>
        </p:txBody>
      </p:sp>
      <p:sp>
        <p:nvSpPr>
          <p:cNvPr id="5" name="Footer Placeholder 4">
            <a:extLst>
              <a:ext uri="{FF2B5EF4-FFF2-40B4-BE49-F238E27FC236}">
                <a16:creationId xmlns:a16="http://schemas.microsoft.com/office/drawing/2014/main" id="{49A909C5-AA19-4195-8376-9002D5DF46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AC3F32-46E0-47C8-8565-5969A475FDB0}"/>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2539916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76262E-36A0-40C6-ADE6-90CD9FB9B9EA}"/>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42677A9B-4D1D-4D80-912C-24570140A650}"/>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3DC8C98-510F-48C9-82B2-9E4F760A68DF}"/>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7A078AE-0BC3-48F9-87EC-2DB0CCE7E2AE}"/>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92A20DF-0829-4336-B59F-FF9D7AA9D8B6}"/>
              </a:ext>
            </a:extLst>
          </p:cNvPr>
          <p:cNvSpPr>
            <a:spLocks noGrp="1"/>
          </p:cNvSpPr>
          <p:nvPr>
            <p:ph sz="half" idx="1"/>
          </p:nvPr>
        </p:nvSpPr>
        <p:spPr>
          <a:xfrm>
            <a:off x="1115568"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935D01C-CF67-4DF6-B96C-FFC9D5BF847B}"/>
              </a:ext>
            </a:extLst>
          </p:cNvPr>
          <p:cNvSpPr>
            <a:spLocks noGrp="1"/>
          </p:cNvSpPr>
          <p:nvPr>
            <p:ph sz="half" idx="2"/>
          </p:nvPr>
        </p:nvSpPr>
        <p:spPr>
          <a:xfrm>
            <a:off x="6345936"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29BBD797-6031-4F82-8726-EAB757027FF5}"/>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1/12/2023</a:t>
            </a:fld>
            <a:endParaRPr lang="en-US"/>
          </a:p>
        </p:txBody>
      </p:sp>
      <p:sp>
        <p:nvSpPr>
          <p:cNvPr id="6" name="Footer Placeholder 5">
            <a:extLst>
              <a:ext uri="{FF2B5EF4-FFF2-40B4-BE49-F238E27FC236}">
                <a16:creationId xmlns:a16="http://schemas.microsoft.com/office/drawing/2014/main" id="{76B3F71C-B897-4909-A75E-8716AD49C1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78BC14-5BB1-405F-A6F3-C07230F085C8}"/>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42661599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299500CE-917A-4D03-A7DF-71D8EBBC1537}"/>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1/12/2023</a:t>
            </a:fld>
            <a:endParaRPr lang="en-US"/>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8646346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dirty="0"/>
              <a:t>Click to edit Master title style</a:t>
            </a:r>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fld id="{02AC24A9-CCB6-4F8D-B8DB-C2F3692CFA5A}" type="datetimeFigureOut">
              <a:rPr lang="en-US" smtClean="0"/>
              <a:t>1/12/2023</a:t>
            </a:fld>
            <a:endParaRPr lang="en-US"/>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9689851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fld id="{02AC24A9-CCB6-4F8D-B8DB-C2F3692CFA5A}" type="datetimeFigureOut">
              <a:rPr lang="en-US" smtClean="0"/>
              <a:t>1/12/2023</a:t>
            </a:fld>
            <a:endParaRPr lang="en-US"/>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5596394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1/12/2023</a:t>
            </a:fld>
            <a:endParaRPr lang="en-US" dirty="0"/>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0812705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1/12/2023</a:t>
            </a:fld>
            <a:endParaRPr lang="en-US"/>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4205730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AC24A9-CCB6-4F8D-B8DB-C2F3692CFA5A}" type="datetimeFigureOut">
              <a:rPr lang="en-US" smtClean="0"/>
              <a:t>1/12/2023</a:t>
            </a:fld>
            <a:endParaRPr lang="en-US"/>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206076012"/>
      </p:ext>
    </p:extLst>
  </p:cSld>
  <p:clrMap bg1="lt1" tx1="dk1" bg2="lt2" tx2="dk2" accent1="accent1" accent2="accent2" accent3="accent3" accent4="accent4" accent5="accent5" accent6="accent6" hlink="hlink" folHlink="folHlink"/>
  <p:sldLayoutIdLst>
    <p:sldLayoutId id="2147483717" r:id="rId1"/>
    <p:sldLayoutId id="2147483718" r:id="rId2"/>
    <p:sldLayoutId id="2147483719" r:id="rId3"/>
    <p:sldLayoutId id="2147483720" r:id="rId4"/>
    <p:sldLayoutId id="2147483721" r:id="rId5"/>
    <p:sldLayoutId id="2147483715" r:id="rId6"/>
    <p:sldLayoutId id="2147483711" r:id="rId7"/>
    <p:sldLayoutId id="2147483712" r:id="rId8"/>
    <p:sldLayoutId id="2147483713" r:id="rId9"/>
    <p:sldLayoutId id="2147483714" r:id="rId10"/>
    <p:sldLayoutId id="2147483716" r:id="rId11"/>
  </p:sldLayoutIdLst>
  <p:txStyles>
    <p:titleStyle>
      <a:lvl1pPr algn="l" defTabSz="914400" rtl="0" eaLnBrk="1" latinLnBrk="0" hangingPunct="1">
        <a:lnSpc>
          <a:spcPct val="90000"/>
        </a:lnSpc>
        <a:spcBef>
          <a:spcPct val="0"/>
        </a:spcBef>
        <a:buNone/>
        <a:defRPr sz="4000" b="1"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4">
            <a:extLst>
              <a:ext uri="{FF2B5EF4-FFF2-40B4-BE49-F238E27FC236}">
                <a16:creationId xmlns:a16="http://schemas.microsoft.com/office/drawing/2014/main" id="{7E8C5D14-1FE5-4E78-901B-86EB53F6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7"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a:extLst>
              <a:ext uri="{FF2B5EF4-FFF2-40B4-BE49-F238E27FC236}">
                <a16:creationId xmlns:a16="http://schemas.microsoft.com/office/drawing/2014/main" id="{1EFD404E-14B6-4461-B0DA-EA0E08E999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3">
            <a:extLst>
              <a:ext uri="{FF2B5EF4-FFF2-40B4-BE49-F238E27FC236}">
                <a16:creationId xmlns:a16="http://schemas.microsoft.com/office/drawing/2014/main" id="{83D1C93F-CADB-670E-19B1-A7C0DE7C20CD}"/>
              </a:ext>
            </a:extLst>
          </p:cNvPr>
          <p:cNvPicPr>
            <a:picLocks noChangeAspect="1"/>
          </p:cNvPicPr>
          <p:nvPr/>
        </p:nvPicPr>
        <p:blipFill rotWithShape="1">
          <a:blip r:embed="rId2">
            <a:alphaModFix amt="60000"/>
          </a:blip>
          <a:srcRect t="8342" b="1296"/>
          <a:stretch/>
        </p:blipFill>
        <p:spPr>
          <a:xfrm>
            <a:off x="20" y="10"/>
            <a:ext cx="12191980" cy="6857990"/>
          </a:xfrm>
          <a:prstGeom prst="rect">
            <a:avLst/>
          </a:prstGeom>
        </p:spPr>
      </p:pic>
      <p:sp>
        <p:nvSpPr>
          <p:cNvPr id="2" name="Title 1">
            <a:extLst>
              <a:ext uri="{FF2B5EF4-FFF2-40B4-BE49-F238E27FC236}">
                <a16:creationId xmlns:a16="http://schemas.microsoft.com/office/drawing/2014/main" id="{74D91CEE-91D2-50FD-3027-83F8B1695D53}"/>
              </a:ext>
            </a:extLst>
          </p:cNvPr>
          <p:cNvSpPr>
            <a:spLocks noGrp="1"/>
          </p:cNvSpPr>
          <p:nvPr>
            <p:ph type="ctrTitle"/>
          </p:nvPr>
        </p:nvSpPr>
        <p:spPr>
          <a:xfrm>
            <a:off x="838200" y="723013"/>
            <a:ext cx="10515600" cy="3094068"/>
          </a:xfrm>
        </p:spPr>
        <p:txBody>
          <a:bodyPr>
            <a:normAutofit/>
          </a:bodyPr>
          <a:lstStyle/>
          <a:p>
            <a:pPr algn="ctr"/>
            <a:r>
              <a:rPr lang="en-US">
                <a:solidFill>
                  <a:srgbClr val="FFFFFF"/>
                </a:solidFill>
              </a:rPr>
              <a:t>Nick’s Titanic Spaceship Analysis</a:t>
            </a:r>
          </a:p>
        </p:txBody>
      </p:sp>
      <p:sp>
        <p:nvSpPr>
          <p:cNvPr id="21" name="Rectangle 12">
            <a:extLst>
              <a:ext uri="{FF2B5EF4-FFF2-40B4-BE49-F238E27FC236}">
                <a16:creationId xmlns:a16="http://schemas.microsoft.com/office/drawing/2014/main" id="{284A8429-F65A-490D-96E4-1158D3E8A0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199" y="4193001"/>
            <a:ext cx="10515599" cy="822960"/>
          </a:xfrm>
          <a:prstGeom prst="rect">
            <a:avLst/>
          </a:prstGeom>
          <a:solidFill>
            <a:schemeClr val="bg1">
              <a:alpha val="95000"/>
            </a:schemeClr>
          </a:solidFill>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 name="Subtitle 2">
            <a:extLst>
              <a:ext uri="{FF2B5EF4-FFF2-40B4-BE49-F238E27FC236}">
                <a16:creationId xmlns:a16="http://schemas.microsoft.com/office/drawing/2014/main" id="{E5824A58-24D9-4BDC-FEE3-5D294DBF4E4F}"/>
              </a:ext>
            </a:extLst>
          </p:cNvPr>
          <p:cNvSpPr>
            <a:spLocks noGrp="1"/>
          </p:cNvSpPr>
          <p:nvPr>
            <p:ph type="subTitle" idx="1"/>
          </p:nvPr>
        </p:nvSpPr>
        <p:spPr>
          <a:xfrm>
            <a:off x="1220089" y="4315710"/>
            <a:ext cx="9751823" cy="582612"/>
          </a:xfrm>
        </p:spPr>
        <p:txBody>
          <a:bodyPr anchor="ctr">
            <a:normAutofit/>
          </a:bodyPr>
          <a:lstStyle/>
          <a:p>
            <a:pPr algn="ctr">
              <a:lnSpc>
                <a:spcPct val="100000"/>
              </a:lnSpc>
            </a:pPr>
            <a:endParaRPr lang="en-US" sz="1100" dirty="0"/>
          </a:p>
          <a:p>
            <a:pPr algn="ctr">
              <a:lnSpc>
                <a:spcPct val="100000"/>
              </a:lnSpc>
            </a:pPr>
            <a:r>
              <a:rPr lang="en-US" sz="1100" dirty="0"/>
              <a:t>A project done in R Studio</a:t>
            </a:r>
          </a:p>
        </p:txBody>
      </p:sp>
      <p:sp>
        <p:nvSpPr>
          <p:cNvPr id="15" name="Rectangle 14">
            <a:extLst>
              <a:ext uri="{FF2B5EF4-FFF2-40B4-BE49-F238E27FC236}">
                <a16:creationId xmlns:a16="http://schemas.microsoft.com/office/drawing/2014/main" id="{0F022291-A82B-4D23-A1E0-5F9BD68466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041136" y="4650963"/>
            <a:ext cx="109728"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269860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711A11-6133-3CA6-53CC-7A98C6A0B2FF}"/>
              </a:ext>
            </a:extLst>
          </p:cNvPr>
          <p:cNvSpPr>
            <a:spLocks noGrp="1"/>
          </p:cNvSpPr>
          <p:nvPr>
            <p:ph type="title"/>
          </p:nvPr>
        </p:nvSpPr>
        <p:spPr>
          <a:xfrm>
            <a:off x="1115568" y="548640"/>
            <a:ext cx="10168128" cy="865293"/>
          </a:xfrm>
        </p:spPr>
        <p:txBody>
          <a:bodyPr>
            <a:normAutofit/>
          </a:bodyPr>
          <a:lstStyle/>
          <a:p>
            <a:pPr algn="ctr"/>
            <a:r>
              <a:rPr lang="en-US" dirty="0"/>
              <a:t>Passengers per Home Planet</a:t>
            </a:r>
          </a:p>
        </p:txBody>
      </p:sp>
      <p:graphicFrame>
        <p:nvGraphicFramePr>
          <p:cNvPr id="4" name="Table 4">
            <a:extLst>
              <a:ext uri="{FF2B5EF4-FFF2-40B4-BE49-F238E27FC236}">
                <a16:creationId xmlns:a16="http://schemas.microsoft.com/office/drawing/2014/main" id="{6E62A0EE-2493-63D2-B458-5F4CE2D3AD35}"/>
              </a:ext>
            </a:extLst>
          </p:cNvPr>
          <p:cNvGraphicFramePr>
            <a:graphicFrameLocks noGrp="1"/>
          </p:cNvGraphicFramePr>
          <p:nvPr>
            <p:ph idx="1"/>
            <p:extLst>
              <p:ext uri="{D42A27DB-BD31-4B8C-83A1-F6EECF244321}">
                <p14:modId xmlns:p14="http://schemas.microsoft.com/office/powerpoint/2010/main" val="91348792"/>
              </p:ext>
            </p:extLst>
          </p:nvPr>
        </p:nvGraphicFramePr>
        <p:xfrm>
          <a:off x="1116012" y="2478088"/>
          <a:ext cx="3879570" cy="1222213"/>
        </p:xfrm>
        <a:graphic>
          <a:graphicData uri="http://schemas.openxmlformats.org/drawingml/2006/table">
            <a:tbl>
              <a:tblPr firstRow="1" bandRow="1">
                <a:tableStyleId>{93296810-A885-4BE3-A3E7-6D5BEEA58F35}</a:tableStyleId>
              </a:tblPr>
              <a:tblGrid>
                <a:gridCol w="1939785">
                  <a:extLst>
                    <a:ext uri="{9D8B030D-6E8A-4147-A177-3AD203B41FA5}">
                      <a16:colId xmlns:a16="http://schemas.microsoft.com/office/drawing/2014/main" val="3607266295"/>
                    </a:ext>
                  </a:extLst>
                </a:gridCol>
                <a:gridCol w="1939785">
                  <a:extLst>
                    <a:ext uri="{9D8B030D-6E8A-4147-A177-3AD203B41FA5}">
                      <a16:colId xmlns:a16="http://schemas.microsoft.com/office/drawing/2014/main" val="2297561810"/>
                    </a:ext>
                  </a:extLst>
                </a:gridCol>
              </a:tblGrid>
              <a:tr h="235915">
                <a:tc>
                  <a:txBody>
                    <a:bodyPr/>
                    <a:lstStyle/>
                    <a:p>
                      <a:pPr algn="ctr" fontAlgn="b"/>
                      <a:r>
                        <a:rPr lang="en-US" sz="1800" b="1" u="none" strike="noStrike" dirty="0">
                          <a:solidFill>
                            <a:srgbClr val="FFFFFF"/>
                          </a:solidFill>
                          <a:effectLst/>
                        </a:rPr>
                        <a:t>Home Planet</a:t>
                      </a:r>
                      <a:endParaRPr lang="en-US" sz="1800" b="1" i="0" u="none" strike="noStrike" dirty="0">
                        <a:solidFill>
                          <a:srgbClr val="FFFFFF"/>
                        </a:solidFill>
                        <a:effectLst/>
                        <a:latin typeface="Calibri" panose="020F0502020204030204" pitchFamily="34" charset="0"/>
                      </a:endParaRPr>
                    </a:p>
                  </a:txBody>
                  <a:tcPr marL="4233" marR="4233" marT="4233" marB="0" anchor="b"/>
                </a:tc>
                <a:tc>
                  <a:txBody>
                    <a:bodyPr/>
                    <a:lstStyle/>
                    <a:p>
                      <a:pPr algn="ctr" fontAlgn="b"/>
                      <a:r>
                        <a:rPr lang="en-US" sz="1800" b="1" i="0" u="none" strike="noStrike" dirty="0">
                          <a:solidFill>
                            <a:srgbClr val="FFFFFF"/>
                          </a:solidFill>
                          <a:effectLst/>
                          <a:latin typeface="Calibri" panose="020F0502020204030204" pitchFamily="34" charset="0"/>
                        </a:rPr>
                        <a:t>Passengers</a:t>
                      </a:r>
                    </a:p>
                  </a:txBody>
                  <a:tcPr marL="4233" marR="4233" marT="4233" marB="0" anchor="b"/>
                </a:tc>
                <a:extLst>
                  <a:ext uri="{0D108BD9-81ED-4DB2-BD59-A6C34878D82A}">
                    <a16:rowId xmlns:a16="http://schemas.microsoft.com/office/drawing/2014/main" val="2514725628"/>
                  </a:ext>
                </a:extLst>
              </a:tr>
              <a:tr h="235915">
                <a:tc>
                  <a:txBody>
                    <a:bodyPr/>
                    <a:lstStyle/>
                    <a:p>
                      <a:pPr algn="ctr" fontAlgn="b"/>
                      <a:r>
                        <a:rPr lang="en-US" sz="1400" b="0" u="none" strike="noStrike">
                          <a:solidFill>
                            <a:srgbClr val="000000"/>
                          </a:solidFill>
                          <a:effectLst/>
                        </a:rPr>
                        <a:t>Earth</a:t>
                      </a:r>
                      <a:endParaRPr lang="en-US" sz="1400" b="0" i="0" u="none" strike="noStrike">
                        <a:solidFill>
                          <a:srgbClr val="000000"/>
                        </a:solidFill>
                        <a:effectLst/>
                        <a:latin typeface="Calibri" panose="020F0502020204030204" pitchFamily="34" charset="0"/>
                      </a:endParaRPr>
                    </a:p>
                  </a:txBody>
                  <a:tcPr marL="4233" marR="4233" marT="4233" marB="0" anchor="b"/>
                </a:tc>
                <a:tc>
                  <a:txBody>
                    <a:bodyPr/>
                    <a:lstStyle/>
                    <a:p>
                      <a:pPr algn="ctr" fontAlgn="b"/>
                      <a:r>
                        <a:rPr lang="en-US" sz="1400" b="0" u="none" strike="noStrike">
                          <a:solidFill>
                            <a:srgbClr val="000000"/>
                          </a:solidFill>
                          <a:effectLst/>
                        </a:rPr>
                        <a:t>4602</a:t>
                      </a:r>
                      <a:endParaRPr lang="en-US" sz="1400" b="0" i="0" u="none" strike="noStrike">
                        <a:solidFill>
                          <a:srgbClr val="000000"/>
                        </a:solidFill>
                        <a:effectLst/>
                        <a:latin typeface="Calibri" panose="020F0502020204030204" pitchFamily="34" charset="0"/>
                      </a:endParaRPr>
                    </a:p>
                  </a:txBody>
                  <a:tcPr marL="4233" marR="4233" marT="4233" marB="0" anchor="b"/>
                </a:tc>
                <a:extLst>
                  <a:ext uri="{0D108BD9-81ED-4DB2-BD59-A6C34878D82A}">
                    <a16:rowId xmlns:a16="http://schemas.microsoft.com/office/drawing/2014/main" val="506735759"/>
                  </a:ext>
                </a:extLst>
              </a:tr>
              <a:tr h="235915">
                <a:tc>
                  <a:txBody>
                    <a:bodyPr/>
                    <a:lstStyle/>
                    <a:p>
                      <a:pPr algn="ctr" fontAlgn="b"/>
                      <a:r>
                        <a:rPr lang="en-US" sz="1400" b="0" u="none" strike="noStrike">
                          <a:solidFill>
                            <a:srgbClr val="000000"/>
                          </a:solidFill>
                          <a:effectLst/>
                        </a:rPr>
                        <a:t>Europa</a:t>
                      </a:r>
                      <a:endParaRPr lang="en-US" sz="1400" b="0" i="0" u="none" strike="noStrike">
                        <a:solidFill>
                          <a:srgbClr val="000000"/>
                        </a:solidFill>
                        <a:effectLst/>
                        <a:latin typeface="Calibri" panose="020F0502020204030204" pitchFamily="34" charset="0"/>
                      </a:endParaRPr>
                    </a:p>
                  </a:txBody>
                  <a:tcPr marL="4233" marR="4233" marT="4233" marB="0" anchor="b"/>
                </a:tc>
                <a:tc>
                  <a:txBody>
                    <a:bodyPr/>
                    <a:lstStyle/>
                    <a:p>
                      <a:pPr algn="ctr" fontAlgn="b"/>
                      <a:r>
                        <a:rPr lang="en-US" sz="1400" b="0" u="none" strike="noStrike">
                          <a:solidFill>
                            <a:srgbClr val="000000"/>
                          </a:solidFill>
                          <a:effectLst/>
                        </a:rPr>
                        <a:t>2131</a:t>
                      </a:r>
                      <a:endParaRPr lang="en-US" sz="1400" b="0" i="0" u="none" strike="noStrike">
                        <a:solidFill>
                          <a:srgbClr val="000000"/>
                        </a:solidFill>
                        <a:effectLst/>
                        <a:latin typeface="Calibri" panose="020F0502020204030204" pitchFamily="34" charset="0"/>
                      </a:endParaRPr>
                    </a:p>
                  </a:txBody>
                  <a:tcPr marL="4233" marR="4233" marT="4233" marB="0" anchor="b"/>
                </a:tc>
                <a:extLst>
                  <a:ext uri="{0D108BD9-81ED-4DB2-BD59-A6C34878D82A}">
                    <a16:rowId xmlns:a16="http://schemas.microsoft.com/office/drawing/2014/main" val="2579832438"/>
                  </a:ext>
                </a:extLst>
              </a:tr>
              <a:tr h="235915">
                <a:tc>
                  <a:txBody>
                    <a:bodyPr/>
                    <a:lstStyle/>
                    <a:p>
                      <a:pPr algn="ctr" fontAlgn="b"/>
                      <a:r>
                        <a:rPr lang="en-US" sz="1400" b="0" u="none" strike="noStrike">
                          <a:solidFill>
                            <a:srgbClr val="000000"/>
                          </a:solidFill>
                          <a:effectLst/>
                        </a:rPr>
                        <a:t>Mars</a:t>
                      </a:r>
                      <a:endParaRPr lang="en-US" sz="1400" b="0" i="0" u="none" strike="noStrike">
                        <a:solidFill>
                          <a:srgbClr val="000000"/>
                        </a:solidFill>
                        <a:effectLst/>
                        <a:latin typeface="Calibri" panose="020F0502020204030204" pitchFamily="34" charset="0"/>
                      </a:endParaRPr>
                    </a:p>
                  </a:txBody>
                  <a:tcPr marL="4233" marR="4233" marT="4233" marB="0" anchor="b"/>
                </a:tc>
                <a:tc>
                  <a:txBody>
                    <a:bodyPr/>
                    <a:lstStyle/>
                    <a:p>
                      <a:pPr algn="ctr" fontAlgn="b"/>
                      <a:r>
                        <a:rPr lang="en-US" sz="1400" b="0" u="none" strike="noStrike" dirty="0">
                          <a:solidFill>
                            <a:srgbClr val="000000"/>
                          </a:solidFill>
                          <a:effectLst/>
                        </a:rPr>
                        <a:t>1759</a:t>
                      </a:r>
                      <a:endParaRPr lang="en-US" sz="1400" b="0" i="0" u="none" strike="noStrike" dirty="0">
                        <a:solidFill>
                          <a:srgbClr val="000000"/>
                        </a:solidFill>
                        <a:effectLst/>
                        <a:latin typeface="Calibri" panose="020F0502020204030204" pitchFamily="34" charset="0"/>
                      </a:endParaRPr>
                    </a:p>
                  </a:txBody>
                  <a:tcPr marL="4233" marR="4233" marT="4233" marB="0" anchor="b"/>
                </a:tc>
                <a:extLst>
                  <a:ext uri="{0D108BD9-81ED-4DB2-BD59-A6C34878D82A}">
                    <a16:rowId xmlns:a16="http://schemas.microsoft.com/office/drawing/2014/main" val="1059130776"/>
                  </a:ext>
                </a:extLst>
              </a:tr>
              <a:tr h="235915">
                <a:tc>
                  <a:txBody>
                    <a:bodyPr/>
                    <a:lstStyle/>
                    <a:p>
                      <a:pPr algn="ctr" fontAlgn="b"/>
                      <a:r>
                        <a:rPr lang="en-US" sz="1400" b="0" u="none" strike="noStrike">
                          <a:solidFill>
                            <a:srgbClr val="000000"/>
                          </a:solidFill>
                          <a:effectLst/>
                        </a:rPr>
                        <a:t>NA</a:t>
                      </a:r>
                      <a:endParaRPr lang="en-US" sz="1400" b="0" i="0" u="none" strike="noStrike">
                        <a:solidFill>
                          <a:srgbClr val="000000"/>
                        </a:solidFill>
                        <a:effectLst/>
                        <a:latin typeface="Calibri" panose="020F0502020204030204" pitchFamily="34" charset="0"/>
                      </a:endParaRPr>
                    </a:p>
                  </a:txBody>
                  <a:tcPr marL="4233" marR="4233" marT="4233" marB="0" anchor="b"/>
                </a:tc>
                <a:tc>
                  <a:txBody>
                    <a:bodyPr/>
                    <a:lstStyle/>
                    <a:p>
                      <a:pPr algn="ctr" fontAlgn="b"/>
                      <a:r>
                        <a:rPr lang="en-US" sz="1400" b="0" u="none" strike="noStrike" dirty="0">
                          <a:solidFill>
                            <a:srgbClr val="000000"/>
                          </a:solidFill>
                          <a:effectLst/>
                        </a:rPr>
                        <a:t>201</a:t>
                      </a:r>
                      <a:endParaRPr lang="en-US" sz="1400" b="0" i="0" u="none" strike="noStrike" dirty="0">
                        <a:solidFill>
                          <a:srgbClr val="000000"/>
                        </a:solidFill>
                        <a:effectLst/>
                        <a:latin typeface="Calibri" panose="020F0502020204030204" pitchFamily="34" charset="0"/>
                      </a:endParaRPr>
                    </a:p>
                  </a:txBody>
                  <a:tcPr marL="4233" marR="4233" marT="4233" marB="0" anchor="b"/>
                </a:tc>
                <a:extLst>
                  <a:ext uri="{0D108BD9-81ED-4DB2-BD59-A6C34878D82A}">
                    <a16:rowId xmlns:a16="http://schemas.microsoft.com/office/drawing/2014/main" val="1966513074"/>
                  </a:ext>
                </a:extLst>
              </a:tr>
            </a:tbl>
          </a:graphicData>
        </a:graphic>
      </p:graphicFrame>
      <p:sp>
        <p:nvSpPr>
          <p:cNvPr id="7" name="TextBox 6">
            <a:extLst>
              <a:ext uri="{FF2B5EF4-FFF2-40B4-BE49-F238E27FC236}">
                <a16:creationId xmlns:a16="http://schemas.microsoft.com/office/drawing/2014/main" id="{90D77759-C752-F2F3-724E-21D0249BC4F7}"/>
              </a:ext>
            </a:extLst>
          </p:cNvPr>
          <p:cNvSpPr txBox="1"/>
          <p:nvPr/>
        </p:nvSpPr>
        <p:spPr>
          <a:xfrm>
            <a:off x="452967" y="3869267"/>
            <a:ext cx="4969933" cy="2585323"/>
          </a:xfrm>
          <a:prstGeom prst="rect">
            <a:avLst/>
          </a:prstGeom>
          <a:noFill/>
        </p:spPr>
        <p:txBody>
          <a:bodyPr wrap="square" rtlCol="0">
            <a:spAutoFit/>
          </a:bodyPr>
          <a:lstStyle/>
          <a:p>
            <a:r>
              <a:rPr lang="en-US" dirty="0"/>
              <a:t>The first thing I did in my analysis was check to see how many passengers were from each home planet.  </a:t>
            </a:r>
          </a:p>
          <a:p>
            <a:endParaRPr lang="en-US" dirty="0"/>
          </a:p>
          <a:p>
            <a:r>
              <a:rPr lang="en-US" dirty="0"/>
              <a:t>There were more passengers from planet Earth than all of the other home planets combined.  Earth had more than twice as many passengers as the second most popular home planet, Europa.</a:t>
            </a:r>
          </a:p>
        </p:txBody>
      </p:sp>
      <p:pic>
        <p:nvPicPr>
          <p:cNvPr id="9" name="Picture 8" descr="Chart, radar chart&#10;&#10;Description automatically generated">
            <a:extLst>
              <a:ext uri="{FF2B5EF4-FFF2-40B4-BE49-F238E27FC236}">
                <a16:creationId xmlns:a16="http://schemas.microsoft.com/office/drawing/2014/main" id="{4AC7DD53-9BA1-F3BB-0EA1-DD7E02815B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70695" y="2018019"/>
            <a:ext cx="4572009" cy="4572009"/>
          </a:xfrm>
          <a:prstGeom prst="rect">
            <a:avLst/>
          </a:prstGeom>
        </p:spPr>
      </p:pic>
    </p:spTree>
    <p:extLst>
      <p:ext uri="{BB962C8B-B14F-4D97-AF65-F5344CB8AC3E}">
        <p14:creationId xmlns:p14="http://schemas.microsoft.com/office/powerpoint/2010/main" val="13341344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7E57F1-1B49-85E4-9FA0-03FB21E8395D}"/>
              </a:ext>
            </a:extLst>
          </p:cNvPr>
          <p:cNvSpPr>
            <a:spLocks noGrp="1"/>
          </p:cNvSpPr>
          <p:nvPr>
            <p:ph type="title"/>
          </p:nvPr>
        </p:nvSpPr>
        <p:spPr>
          <a:xfrm>
            <a:off x="2286000" y="365760"/>
            <a:ext cx="7223760" cy="822960"/>
          </a:xfrm>
          <a:noFill/>
        </p:spPr>
        <p:txBody>
          <a:bodyPr>
            <a:normAutofit/>
          </a:bodyPr>
          <a:lstStyle/>
          <a:p>
            <a:pPr algn="ctr"/>
            <a:r>
              <a:rPr lang="en-US" dirty="0"/>
              <a:t>Spending per Home Planet</a:t>
            </a:r>
          </a:p>
        </p:txBody>
      </p:sp>
      <p:graphicFrame>
        <p:nvGraphicFramePr>
          <p:cNvPr id="13" name="Table 13">
            <a:extLst>
              <a:ext uri="{FF2B5EF4-FFF2-40B4-BE49-F238E27FC236}">
                <a16:creationId xmlns:a16="http://schemas.microsoft.com/office/drawing/2014/main" id="{A65D1BD5-52CB-979C-226E-59860BC6E5BA}"/>
              </a:ext>
            </a:extLst>
          </p:cNvPr>
          <p:cNvGraphicFramePr>
            <a:graphicFrameLocks noGrp="1"/>
          </p:cNvGraphicFramePr>
          <p:nvPr>
            <p:ph idx="1"/>
            <p:extLst>
              <p:ext uri="{D42A27DB-BD31-4B8C-83A1-F6EECF244321}">
                <p14:modId xmlns:p14="http://schemas.microsoft.com/office/powerpoint/2010/main" val="227143571"/>
              </p:ext>
            </p:extLst>
          </p:nvPr>
        </p:nvGraphicFramePr>
        <p:xfrm>
          <a:off x="914399" y="1463040"/>
          <a:ext cx="3389745" cy="1828800"/>
        </p:xfrm>
        <a:graphic>
          <a:graphicData uri="http://schemas.openxmlformats.org/drawingml/2006/table">
            <a:tbl>
              <a:tblPr firstRow="1" bandRow="1">
                <a:tableStyleId>{10A1B5D5-9B99-4C35-A422-299274C87663}</a:tableStyleId>
              </a:tblPr>
              <a:tblGrid>
                <a:gridCol w="997528">
                  <a:extLst>
                    <a:ext uri="{9D8B030D-6E8A-4147-A177-3AD203B41FA5}">
                      <a16:colId xmlns:a16="http://schemas.microsoft.com/office/drawing/2014/main" val="2069630395"/>
                    </a:ext>
                  </a:extLst>
                </a:gridCol>
                <a:gridCol w="1048328">
                  <a:extLst>
                    <a:ext uri="{9D8B030D-6E8A-4147-A177-3AD203B41FA5}">
                      <a16:colId xmlns:a16="http://schemas.microsoft.com/office/drawing/2014/main" val="2927142830"/>
                    </a:ext>
                  </a:extLst>
                </a:gridCol>
                <a:gridCol w="1343889">
                  <a:extLst>
                    <a:ext uri="{9D8B030D-6E8A-4147-A177-3AD203B41FA5}">
                      <a16:colId xmlns:a16="http://schemas.microsoft.com/office/drawing/2014/main" val="3949954391"/>
                    </a:ext>
                  </a:extLst>
                </a:gridCol>
              </a:tblGrid>
              <a:tr h="457200">
                <a:tc>
                  <a:txBody>
                    <a:bodyPr/>
                    <a:lstStyle/>
                    <a:p>
                      <a:pPr algn="ctr" fontAlgn="b"/>
                      <a:r>
                        <a:rPr lang="en-US" sz="1100" b="1" u="none" strike="noStrike" dirty="0">
                          <a:solidFill>
                            <a:srgbClr val="FFFFFF"/>
                          </a:solidFill>
                          <a:effectLst/>
                        </a:rPr>
                        <a:t>Home Planet</a:t>
                      </a:r>
                      <a:endParaRPr lang="en-US" sz="1100" b="1" i="0" u="none" strike="noStrike" dirty="0">
                        <a:solidFill>
                          <a:srgbClr val="FFFFFF"/>
                        </a:solidFill>
                        <a:effectLst/>
                        <a:latin typeface="Calibri" panose="020F0502020204030204" pitchFamily="34" charset="0"/>
                      </a:endParaRPr>
                    </a:p>
                  </a:txBody>
                  <a:tcPr marL="4233" marR="4233" marT="4233" marB="0" anchor="ctr"/>
                </a:tc>
                <a:tc>
                  <a:txBody>
                    <a:bodyPr/>
                    <a:lstStyle/>
                    <a:p>
                      <a:pPr algn="ctr" fontAlgn="b"/>
                      <a:r>
                        <a:rPr lang="en-US" sz="1100" b="1" u="none" strike="noStrike" dirty="0">
                          <a:solidFill>
                            <a:srgbClr val="FFFFFF"/>
                          </a:solidFill>
                          <a:effectLst/>
                        </a:rPr>
                        <a:t> Average </a:t>
                      </a:r>
                      <a:endParaRPr lang="en-US" sz="1100" b="1" i="0" u="none" strike="noStrike" dirty="0">
                        <a:solidFill>
                          <a:srgbClr val="FFFFFF"/>
                        </a:solidFill>
                        <a:effectLst/>
                        <a:latin typeface="Calibri" panose="020F0502020204030204" pitchFamily="34" charset="0"/>
                      </a:endParaRPr>
                    </a:p>
                  </a:txBody>
                  <a:tcPr marL="4233" marR="4233" marT="4233" marB="0" anchor="ctr"/>
                </a:tc>
                <a:tc>
                  <a:txBody>
                    <a:bodyPr/>
                    <a:lstStyle/>
                    <a:p>
                      <a:pPr algn="ctr" fontAlgn="b"/>
                      <a:r>
                        <a:rPr lang="en-US" sz="1100" b="1" u="none" strike="noStrike">
                          <a:solidFill>
                            <a:srgbClr val="FFFFFF"/>
                          </a:solidFill>
                          <a:effectLst/>
                        </a:rPr>
                        <a:t> Total </a:t>
                      </a:r>
                      <a:endParaRPr lang="en-US" sz="1100" b="1" i="0" u="none" strike="noStrike">
                        <a:solidFill>
                          <a:srgbClr val="FFFFFF"/>
                        </a:solidFill>
                        <a:effectLst/>
                        <a:latin typeface="Calibri" panose="020F0502020204030204" pitchFamily="34" charset="0"/>
                      </a:endParaRPr>
                    </a:p>
                  </a:txBody>
                  <a:tcPr marL="4233" marR="4233" marT="4233" marB="0" anchor="ctr"/>
                </a:tc>
                <a:extLst>
                  <a:ext uri="{0D108BD9-81ED-4DB2-BD59-A6C34878D82A}">
                    <a16:rowId xmlns:a16="http://schemas.microsoft.com/office/drawing/2014/main" val="4108095876"/>
                  </a:ext>
                </a:extLst>
              </a:tr>
              <a:tr h="457200">
                <a:tc>
                  <a:txBody>
                    <a:bodyPr/>
                    <a:lstStyle/>
                    <a:p>
                      <a:pPr algn="ctr" fontAlgn="b"/>
                      <a:r>
                        <a:rPr lang="en-US" sz="1100" b="0" u="none" strike="noStrike" dirty="0">
                          <a:solidFill>
                            <a:srgbClr val="000000"/>
                          </a:solidFill>
                          <a:effectLst/>
                        </a:rPr>
                        <a:t>Earth</a:t>
                      </a:r>
                      <a:endParaRPr lang="en-US" sz="1100" b="0" i="0" u="none" strike="noStrike" dirty="0">
                        <a:solidFill>
                          <a:srgbClr val="000000"/>
                        </a:solidFill>
                        <a:effectLst/>
                        <a:latin typeface="Calibri" panose="020F0502020204030204" pitchFamily="34" charset="0"/>
                      </a:endParaRPr>
                    </a:p>
                  </a:txBody>
                  <a:tcPr marL="4233" marR="4233" marT="4233" marB="0" anchor="ctr"/>
                </a:tc>
                <a:tc>
                  <a:txBody>
                    <a:bodyPr/>
                    <a:lstStyle/>
                    <a:p>
                      <a:pPr algn="ctr" fontAlgn="b"/>
                      <a:r>
                        <a:rPr lang="en-US" sz="1100" b="0" u="none" strike="noStrike">
                          <a:solidFill>
                            <a:srgbClr val="000000"/>
                          </a:solidFill>
                          <a:effectLst/>
                        </a:rPr>
                        <a:t> $         688.44 </a:t>
                      </a:r>
                      <a:endParaRPr lang="en-US" sz="1100" b="0" i="0" u="none" strike="noStrike">
                        <a:solidFill>
                          <a:srgbClr val="000000"/>
                        </a:solidFill>
                        <a:effectLst/>
                        <a:latin typeface="Calibri" panose="020F0502020204030204" pitchFamily="34" charset="0"/>
                      </a:endParaRPr>
                    </a:p>
                  </a:txBody>
                  <a:tcPr marL="4233" marR="4233" marT="4233" marB="0" anchor="ctr"/>
                </a:tc>
                <a:tc>
                  <a:txBody>
                    <a:bodyPr/>
                    <a:lstStyle/>
                    <a:p>
                      <a:pPr algn="ctr" fontAlgn="b"/>
                      <a:r>
                        <a:rPr lang="en-US" sz="1100" b="0" u="none" strike="noStrike">
                          <a:solidFill>
                            <a:srgbClr val="000000"/>
                          </a:solidFill>
                          <a:effectLst/>
                        </a:rPr>
                        <a:t> $ 2,823,306.00 </a:t>
                      </a:r>
                      <a:endParaRPr lang="en-US" sz="1100" b="0" i="0" u="none" strike="noStrike">
                        <a:solidFill>
                          <a:srgbClr val="000000"/>
                        </a:solidFill>
                        <a:effectLst/>
                        <a:latin typeface="Calibri" panose="020F0502020204030204" pitchFamily="34" charset="0"/>
                      </a:endParaRPr>
                    </a:p>
                  </a:txBody>
                  <a:tcPr marL="4233" marR="4233" marT="4233" marB="0" anchor="ctr"/>
                </a:tc>
                <a:extLst>
                  <a:ext uri="{0D108BD9-81ED-4DB2-BD59-A6C34878D82A}">
                    <a16:rowId xmlns:a16="http://schemas.microsoft.com/office/drawing/2014/main" val="1875919406"/>
                  </a:ext>
                </a:extLst>
              </a:tr>
              <a:tr h="457200">
                <a:tc>
                  <a:txBody>
                    <a:bodyPr/>
                    <a:lstStyle/>
                    <a:p>
                      <a:pPr algn="ctr" fontAlgn="b"/>
                      <a:r>
                        <a:rPr lang="en-US" sz="1100" b="0" u="none" strike="noStrike">
                          <a:solidFill>
                            <a:srgbClr val="000000"/>
                          </a:solidFill>
                          <a:effectLst/>
                        </a:rPr>
                        <a:t>Europa</a:t>
                      </a:r>
                      <a:endParaRPr lang="en-US" sz="1100" b="0" i="0" u="none" strike="noStrike">
                        <a:solidFill>
                          <a:srgbClr val="000000"/>
                        </a:solidFill>
                        <a:effectLst/>
                        <a:latin typeface="Calibri" panose="020F0502020204030204" pitchFamily="34" charset="0"/>
                      </a:endParaRPr>
                    </a:p>
                  </a:txBody>
                  <a:tcPr marL="4233" marR="4233" marT="4233" marB="0" anchor="ctr"/>
                </a:tc>
                <a:tc>
                  <a:txBody>
                    <a:bodyPr/>
                    <a:lstStyle/>
                    <a:p>
                      <a:pPr algn="ctr" fontAlgn="b"/>
                      <a:r>
                        <a:rPr lang="en-US" sz="1100" b="0" u="none" strike="noStrike" dirty="0">
                          <a:solidFill>
                            <a:srgbClr val="000000"/>
                          </a:solidFill>
                          <a:effectLst/>
                        </a:rPr>
                        <a:t> $     3,552.75 </a:t>
                      </a:r>
                      <a:endParaRPr lang="en-US" sz="1100" b="0" i="0" u="none" strike="noStrike" dirty="0">
                        <a:solidFill>
                          <a:srgbClr val="000000"/>
                        </a:solidFill>
                        <a:effectLst/>
                        <a:latin typeface="Calibri" panose="020F0502020204030204" pitchFamily="34" charset="0"/>
                      </a:endParaRPr>
                    </a:p>
                  </a:txBody>
                  <a:tcPr marL="4233" marR="4233" marT="4233" marB="0" anchor="ctr"/>
                </a:tc>
                <a:tc>
                  <a:txBody>
                    <a:bodyPr/>
                    <a:lstStyle/>
                    <a:p>
                      <a:pPr algn="ctr" fontAlgn="b"/>
                      <a:r>
                        <a:rPr lang="en-US" sz="1100" b="0" u="none" strike="noStrike">
                          <a:solidFill>
                            <a:srgbClr val="000000"/>
                          </a:solidFill>
                          <a:effectLst/>
                        </a:rPr>
                        <a:t> $ 6,828,385.00 </a:t>
                      </a:r>
                      <a:endParaRPr lang="en-US" sz="1100" b="0" i="0" u="none" strike="noStrike">
                        <a:solidFill>
                          <a:srgbClr val="000000"/>
                        </a:solidFill>
                        <a:effectLst/>
                        <a:latin typeface="Calibri" panose="020F0502020204030204" pitchFamily="34" charset="0"/>
                      </a:endParaRPr>
                    </a:p>
                  </a:txBody>
                  <a:tcPr marL="4233" marR="4233" marT="4233" marB="0" anchor="ctr"/>
                </a:tc>
                <a:extLst>
                  <a:ext uri="{0D108BD9-81ED-4DB2-BD59-A6C34878D82A}">
                    <a16:rowId xmlns:a16="http://schemas.microsoft.com/office/drawing/2014/main" val="1776838161"/>
                  </a:ext>
                </a:extLst>
              </a:tr>
              <a:tr h="457200">
                <a:tc>
                  <a:txBody>
                    <a:bodyPr/>
                    <a:lstStyle/>
                    <a:p>
                      <a:pPr algn="ctr" fontAlgn="b"/>
                      <a:r>
                        <a:rPr lang="en-US" sz="1100" b="0" u="none" strike="noStrike" dirty="0">
                          <a:solidFill>
                            <a:srgbClr val="000000"/>
                          </a:solidFill>
                          <a:effectLst/>
                        </a:rPr>
                        <a:t>Mars</a:t>
                      </a:r>
                      <a:endParaRPr lang="en-US" sz="1100" b="0" i="0" u="none" strike="noStrike" dirty="0">
                        <a:solidFill>
                          <a:srgbClr val="000000"/>
                        </a:solidFill>
                        <a:effectLst/>
                        <a:latin typeface="Calibri" panose="020F0502020204030204" pitchFamily="34" charset="0"/>
                      </a:endParaRPr>
                    </a:p>
                  </a:txBody>
                  <a:tcPr marL="4233" marR="4233" marT="4233" marB="0" anchor="ctr"/>
                </a:tc>
                <a:tc>
                  <a:txBody>
                    <a:bodyPr/>
                    <a:lstStyle/>
                    <a:p>
                      <a:pPr algn="ctr" fontAlgn="b"/>
                      <a:r>
                        <a:rPr lang="en-US" sz="1100" b="0" u="none" strike="noStrike" dirty="0">
                          <a:solidFill>
                            <a:srgbClr val="000000"/>
                          </a:solidFill>
                          <a:effectLst/>
                        </a:rPr>
                        <a:t> $     1,074.12 </a:t>
                      </a:r>
                      <a:endParaRPr lang="en-US" sz="1100" b="0" i="0" u="none" strike="noStrike" dirty="0">
                        <a:solidFill>
                          <a:srgbClr val="000000"/>
                        </a:solidFill>
                        <a:effectLst/>
                        <a:latin typeface="Calibri" panose="020F0502020204030204" pitchFamily="34" charset="0"/>
                      </a:endParaRPr>
                    </a:p>
                  </a:txBody>
                  <a:tcPr marL="4233" marR="4233" marT="4233" marB="0" anchor="ctr"/>
                </a:tc>
                <a:tc>
                  <a:txBody>
                    <a:bodyPr/>
                    <a:lstStyle/>
                    <a:p>
                      <a:pPr algn="ctr" fontAlgn="b"/>
                      <a:r>
                        <a:rPr lang="en-US" sz="1100" b="0" u="none" strike="noStrike" dirty="0">
                          <a:solidFill>
                            <a:srgbClr val="000000"/>
                          </a:solidFill>
                          <a:effectLst/>
                        </a:rPr>
                        <a:t> $ 1,696,039.00 </a:t>
                      </a:r>
                      <a:endParaRPr lang="en-US" sz="1100" b="0" i="0" u="none" strike="noStrike" dirty="0">
                        <a:solidFill>
                          <a:srgbClr val="000000"/>
                        </a:solidFill>
                        <a:effectLst/>
                        <a:latin typeface="Calibri" panose="020F0502020204030204" pitchFamily="34" charset="0"/>
                      </a:endParaRPr>
                    </a:p>
                  </a:txBody>
                  <a:tcPr marL="4233" marR="4233" marT="4233" marB="0" anchor="ctr"/>
                </a:tc>
                <a:extLst>
                  <a:ext uri="{0D108BD9-81ED-4DB2-BD59-A6C34878D82A}">
                    <a16:rowId xmlns:a16="http://schemas.microsoft.com/office/drawing/2014/main" val="181615814"/>
                  </a:ext>
                </a:extLst>
              </a:tr>
            </a:tbl>
          </a:graphicData>
        </a:graphic>
      </p:graphicFrame>
      <p:pic>
        <p:nvPicPr>
          <p:cNvPr id="15" name="Picture 14" descr="Chart, bar chart&#10;&#10;Description automatically generated">
            <a:extLst>
              <a:ext uri="{FF2B5EF4-FFF2-40B4-BE49-F238E27FC236}">
                <a16:creationId xmlns:a16="http://schemas.microsoft.com/office/drawing/2014/main" id="{CE2A96ED-875A-12E0-83A8-9D145C03F8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400" y="3566160"/>
            <a:ext cx="3108960" cy="3108960"/>
          </a:xfrm>
          <a:prstGeom prst="rect">
            <a:avLst/>
          </a:prstGeom>
          <a:effectLst>
            <a:outerShdw blurRad="50800" dist="38100" dir="2700000" algn="tl" rotWithShape="0">
              <a:prstClr val="black">
                <a:alpha val="40000"/>
              </a:prstClr>
            </a:outerShdw>
          </a:effectLst>
        </p:spPr>
      </p:pic>
      <p:pic>
        <p:nvPicPr>
          <p:cNvPr id="19" name="Picture 18" descr="Chart, bar chart&#10;&#10;Description automatically generated">
            <a:extLst>
              <a:ext uri="{FF2B5EF4-FFF2-40B4-BE49-F238E27FC236}">
                <a16:creationId xmlns:a16="http://schemas.microsoft.com/office/drawing/2014/main" id="{B6013570-B234-8377-58F6-9D847E75BEB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0" y="3566160"/>
            <a:ext cx="3108960" cy="3108960"/>
          </a:xfrm>
          <a:prstGeom prst="rect">
            <a:avLst/>
          </a:prstGeom>
          <a:effectLst>
            <a:outerShdw blurRad="50800" dist="38100" dir="2700000" algn="tl" rotWithShape="0">
              <a:prstClr val="black">
                <a:alpha val="40000"/>
              </a:prstClr>
            </a:outerShdw>
          </a:effectLst>
        </p:spPr>
      </p:pic>
      <p:pic>
        <p:nvPicPr>
          <p:cNvPr id="21" name="Picture 20" descr="Chart, bar chart&#10;&#10;Description automatically generated">
            <a:extLst>
              <a:ext uri="{FF2B5EF4-FFF2-40B4-BE49-F238E27FC236}">
                <a16:creationId xmlns:a16="http://schemas.microsoft.com/office/drawing/2014/main" id="{4E2490CB-70D9-3322-6987-8D3AD8504C0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29600" y="3566160"/>
            <a:ext cx="3108960" cy="3108960"/>
          </a:xfrm>
          <a:prstGeom prst="rect">
            <a:avLst/>
          </a:prstGeom>
          <a:effectLst>
            <a:outerShdw blurRad="50800" dist="38100" dir="2700000" algn="tl" rotWithShape="0">
              <a:prstClr val="black">
                <a:alpha val="40000"/>
              </a:prstClr>
            </a:outerShdw>
          </a:effectLst>
        </p:spPr>
      </p:pic>
      <p:sp>
        <p:nvSpPr>
          <p:cNvPr id="22" name="TextBox 21">
            <a:extLst>
              <a:ext uri="{FF2B5EF4-FFF2-40B4-BE49-F238E27FC236}">
                <a16:creationId xmlns:a16="http://schemas.microsoft.com/office/drawing/2014/main" id="{BD12CE06-3C13-7162-7B68-0499B0E76D2F}"/>
              </a:ext>
            </a:extLst>
          </p:cNvPr>
          <p:cNvSpPr txBox="1"/>
          <p:nvPr/>
        </p:nvSpPr>
        <p:spPr>
          <a:xfrm>
            <a:off x="4895273" y="1279235"/>
            <a:ext cx="6443287" cy="2246769"/>
          </a:xfrm>
          <a:prstGeom prst="rect">
            <a:avLst/>
          </a:prstGeom>
          <a:noFill/>
        </p:spPr>
        <p:txBody>
          <a:bodyPr wrap="square" rtlCol="0">
            <a:spAutoFit/>
          </a:bodyPr>
          <a:lstStyle/>
          <a:p>
            <a:r>
              <a:rPr lang="en-US" sz="1400" dirty="0"/>
              <a:t>Although Earthlings make up over half of the passengers onboard, their average spending is quite low compared to the other Home Planets.  </a:t>
            </a:r>
            <a:r>
              <a:rPr lang="en-US" sz="1400" dirty="0" err="1"/>
              <a:t>Europanites</a:t>
            </a:r>
            <a:r>
              <a:rPr lang="en-US" sz="1400" dirty="0"/>
              <a:t> spend over 5x as much on amenities as Earthlings!</a:t>
            </a:r>
          </a:p>
          <a:p>
            <a:endParaRPr lang="en-US" sz="1400" dirty="0"/>
          </a:p>
          <a:p>
            <a:r>
              <a:rPr lang="en-US" sz="1400" dirty="0" err="1"/>
              <a:t>Europanites</a:t>
            </a:r>
            <a:r>
              <a:rPr lang="en-US" sz="1400" dirty="0"/>
              <a:t> love spending money at the food court.  They also enjoy the spa and the VR deck.  Martians really love food service and Earthlings can be found spending their money evenly on all of the amenities.</a:t>
            </a:r>
          </a:p>
          <a:p>
            <a:endParaRPr lang="en-US" sz="1400" dirty="0"/>
          </a:p>
          <a:p>
            <a:endParaRPr lang="en-US" sz="1400" dirty="0"/>
          </a:p>
          <a:p>
            <a:r>
              <a:rPr lang="en-US" sz="900" dirty="0"/>
              <a:t>*These graphs are not at the same scale</a:t>
            </a:r>
          </a:p>
        </p:txBody>
      </p:sp>
    </p:spTree>
    <p:extLst>
      <p:ext uri="{BB962C8B-B14F-4D97-AF65-F5344CB8AC3E}">
        <p14:creationId xmlns:p14="http://schemas.microsoft.com/office/powerpoint/2010/main" val="3730958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385E1BDC-A9B0-4A87-82E3-F3187F69A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Rectangle 15">
            <a:extLst>
              <a:ext uri="{FF2B5EF4-FFF2-40B4-BE49-F238E27FC236}">
                <a16:creationId xmlns:a16="http://schemas.microsoft.com/office/drawing/2014/main" id="{0990C621-3B8B-4820-8328-D47EF7CE8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61B8382-98E5-3DBE-568D-D38E2BEC3353}"/>
              </a:ext>
            </a:extLst>
          </p:cNvPr>
          <p:cNvSpPr>
            <a:spLocks noGrp="1"/>
          </p:cNvSpPr>
          <p:nvPr>
            <p:ph type="title"/>
          </p:nvPr>
        </p:nvSpPr>
        <p:spPr>
          <a:xfrm>
            <a:off x="1051560" y="586822"/>
            <a:ext cx="3538728" cy="1645920"/>
          </a:xfrm>
        </p:spPr>
        <p:txBody>
          <a:bodyPr>
            <a:normAutofit/>
          </a:bodyPr>
          <a:lstStyle/>
          <a:p>
            <a:pPr algn="ctr"/>
            <a:r>
              <a:rPr lang="en-US" sz="3200" dirty="0"/>
              <a:t>Spending per Age</a:t>
            </a:r>
          </a:p>
        </p:txBody>
      </p:sp>
      <p:sp>
        <p:nvSpPr>
          <p:cNvPr id="18" name="Rectangle 17">
            <a:extLst>
              <a:ext uri="{FF2B5EF4-FFF2-40B4-BE49-F238E27FC236}">
                <a16:creationId xmlns:a16="http://schemas.microsoft.com/office/drawing/2014/main" id="{C1A2385B-1D2A-4E17-84FA-6CB7F0AAE4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0" name="Rectangle 19">
            <a:extLst>
              <a:ext uri="{FF2B5EF4-FFF2-40B4-BE49-F238E27FC236}">
                <a16:creationId xmlns:a16="http://schemas.microsoft.com/office/drawing/2014/main" id="{5E791F2F-79DB-4CC0-9FA1-001E3E91E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8113" y="1405210"/>
            <a:ext cx="1463040"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Content Placeholder 10">
            <a:extLst>
              <a:ext uri="{FF2B5EF4-FFF2-40B4-BE49-F238E27FC236}">
                <a16:creationId xmlns:a16="http://schemas.microsoft.com/office/drawing/2014/main" id="{99D4C4BB-4823-748F-0477-BF8E759F7631}"/>
              </a:ext>
            </a:extLst>
          </p:cNvPr>
          <p:cNvSpPr>
            <a:spLocks noGrp="1"/>
          </p:cNvSpPr>
          <p:nvPr>
            <p:ph idx="1"/>
          </p:nvPr>
        </p:nvSpPr>
        <p:spPr>
          <a:xfrm>
            <a:off x="5349240" y="586822"/>
            <a:ext cx="6007608" cy="1645920"/>
          </a:xfrm>
        </p:spPr>
        <p:txBody>
          <a:bodyPr anchor="t">
            <a:normAutofit/>
          </a:bodyPr>
          <a:lstStyle/>
          <a:p>
            <a:pPr marL="0" indent="0">
              <a:buNone/>
            </a:pPr>
            <a:r>
              <a:rPr lang="en-US" sz="1400" dirty="0"/>
              <a:t>It turns out that age can play a factor in a passenger’s spending.  For Earthlings and Martians, passengers in their 20’s are spending more than other age groups.  But, with </a:t>
            </a:r>
            <a:r>
              <a:rPr lang="en-US" sz="1400" dirty="0" err="1"/>
              <a:t>Europanites</a:t>
            </a:r>
            <a:r>
              <a:rPr lang="en-US" sz="1400" dirty="0"/>
              <a:t>, spending seems more even for most ages with some very high spending outliers in the older age range.  </a:t>
            </a:r>
          </a:p>
        </p:txBody>
      </p:sp>
      <p:pic>
        <p:nvPicPr>
          <p:cNvPr id="7" name="Picture 6" descr="Chart, scatter chart&#10;&#10;Description automatically generated">
            <a:extLst>
              <a:ext uri="{FF2B5EF4-FFF2-40B4-BE49-F238E27FC236}">
                <a16:creationId xmlns:a16="http://schemas.microsoft.com/office/drawing/2014/main" id="{0958C9FC-EE51-6BF7-62B8-6D0DCB57E9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56605" y="2729397"/>
            <a:ext cx="3483864" cy="3483864"/>
          </a:xfrm>
          <a:prstGeom prst="rect">
            <a:avLst/>
          </a:prstGeom>
        </p:spPr>
      </p:pic>
      <p:pic>
        <p:nvPicPr>
          <p:cNvPr id="5" name="Content Placeholder 4" descr="Chart, histogram&#10;&#10;Description automatically generated">
            <a:extLst>
              <a:ext uri="{FF2B5EF4-FFF2-40B4-BE49-F238E27FC236}">
                <a16:creationId xmlns:a16="http://schemas.microsoft.com/office/drawing/2014/main" id="{730C34D8-B187-162C-8928-EC1F6EA2158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18390" y="2729397"/>
            <a:ext cx="3483864" cy="3483864"/>
          </a:xfrm>
          <a:prstGeom prst="rect">
            <a:avLst/>
          </a:prstGeom>
        </p:spPr>
      </p:pic>
    </p:spTree>
    <p:extLst>
      <p:ext uri="{BB962C8B-B14F-4D97-AF65-F5344CB8AC3E}">
        <p14:creationId xmlns:p14="http://schemas.microsoft.com/office/powerpoint/2010/main" val="1741099901"/>
      </p:ext>
    </p:extLst>
  </p:cSld>
  <p:clrMapOvr>
    <a:masterClrMapping/>
  </p:clrMapOvr>
</p:sld>
</file>

<file path=ppt/theme/theme1.xml><?xml version="1.0" encoding="utf-8"?>
<a:theme xmlns:a="http://schemas.openxmlformats.org/drawingml/2006/main" name="AccentBoxVTI">
  <a:themeElements>
    <a:clrScheme name="AnalogousFromDarkSeedLeftStep">
      <a:dk1>
        <a:srgbClr val="000000"/>
      </a:dk1>
      <a:lt1>
        <a:srgbClr val="FFFFFF"/>
      </a:lt1>
      <a:dk2>
        <a:srgbClr val="311B25"/>
      </a:dk2>
      <a:lt2>
        <a:srgbClr val="F0F3F2"/>
      </a:lt2>
      <a:accent1>
        <a:srgbClr val="C34D7F"/>
      </a:accent1>
      <a:accent2>
        <a:srgbClr val="B13B9F"/>
      </a:accent2>
      <a:accent3>
        <a:srgbClr val="A44DC3"/>
      </a:accent3>
      <a:accent4>
        <a:srgbClr val="613BB1"/>
      </a:accent4>
      <a:accent5>
        <a:srgbClr val="4D58C3"/>
      </a:accent5>
      <a:accent6>
        <a:srgbClr val="3B77B1"/>
      </a:accent6>
      <a:hlink>
        <a:srgbClr val="665FC9"/>
      </a:hlink>
      <a:folHlink>
        <a:srgbClr val="7F7F7F"/>
      </a:folHlink>
    </a:clrScheme>
    <a:fontScheme name="Avenir">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docProps/app.xml><?xml version="1.0" encoding="utf-8"?>
<Properties xmlns="http://schemas.openxmlformats.org/officeDocument/2006/extended-properties" xmlns:vt="http://schemas.openxmlformats.org/officeDocument/2006/docPropsVTypes">
  <TotalTime>1566</TotalTime>
  <Words>252</Words>
  <Application>Microsoft Office PowerPoint</Application>
  <PresentationFormat>Widescreen</PresentationFormat>
  <Paragraphs>38</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Neue Haas Grotesk Text Pro</vt:lpstr>
      <vt:lpstr>AccentBoxVTI</vt:lpstr>
      <vt:lpstr>Nick’s Titanic Spaceship Analysis</vt:lpstr>
      <vt:lpstr>Passengers per Home Planet</vt:lpstr>
      <vt:lpstr>Spending per Home Planet</vt:lpstr>
      <vt:lpstr>Spending per Age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Nick’s Titanic Spaceship Analysis</dc:title>
  <dc:creator>Nicholas Hammer</dc:creator>
  <cp:lastModifiedBy>Nicholas Hammer</cp:lastModifiedBy>
  <cp:revision>1</cp:revision>
  <dcterms:created xsi:type="dcterms:W3CDTF">2023-01-12T17:58:41Z</dcterms:created>
  <dcterms:modified xsi:type="dcterms:W3CDTF">2023-01-13T20:05:22Z</dcterms:modified>
</cp:coreProperties>
</file>