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92" d="100"/>
          <a:sy n="92" d="100"/>
        </p:scale>
        <p:origin x="776"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134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0734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8229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5149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8991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057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7996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9053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3176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5647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7539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0010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5">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AE1C7F28-AB20-0A8C-1972-DB16298B46F2}"/>
              </a:ext>
            </a:extLst>
          </p:cNvPr>
          <p:cNvPicPr>
            <a:picLocks noChangeAspect="1"/>
          </p:cNvPicPr>
          <p:nvPr/>
        </p:nvPicPr>
        <p:blipFill rotWithShape="1">
          <a:blip r:embed="rId2"/>
          <a:srcRect t="8365" b="1635"/>
          <a:stretch/>
        </p:blipFill>
        <p:spPr>
          <a:xfrm>
            <a:off x="20" y="10"/>
            <a:ext cx="12191980" cy="6857989"/>
          </a:xfrm>
          <a:prstGeom prst="rect">
            <a:avLst/>
          </a:prstGeom>
        </p:spPr>
      </p:pic>
      <p:sp>
        <p:nvSpPr>
          <p:cNvPr id="25" name="Rectangle 17">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FCC24-E2AB-1690-AE68-47643A70F671}"/>
              </a:ext>
            </a:extLst>
          </p:cNvPr>
          <p:cNvSpPr>
            <a:spLocks noGrp="1"/>
          </p:cNvSpPr>
          <p:nvPr>
            <p:ph type="ctrTitle"/>
          </p:nvPr>
        </p:nvSpPr>
        <p:spPr>
          <a:xfrm>
            <a:off x="2539253" y="1942391"/>
            <a:ext cx="7113494" cy="1486609"/>
          </a:xfrm>
        </p:spPr>
        <p:txBody>
          <a:bodyPr>
            <a:normAutofit/>
          </a:bodyPr>
          <a:lstStyle/>
          <a:p>
            <a:r>
              <a:rPr lang="en-US"/>
              <a:t>Video Game Sales</a:t>
            </a:r>
          </a:p>
        </p:txBody>
      </p:sp>
      <p:sp>
        <p:nvSpPr>
          <p:cNvPr id="3" name="Subtitle 2">
            <a:extLst>
              <a:ext uri="{FF2B5EF4-FFF2-40B4-BE49-F238E27FC236}">
                <a16:creationId xmlns:a16="http://schemas.microsoft.com/office/drawing/2014/main" id="{7C6E1C75-EBA0-6AC0-131D-74E08882754D}"/>
              </a:ext>
            </a:extLst>
          </p:cNvPr>
          <p:cNvSpPr>
            <a:spLocks noGrp="1"/>
          </p:cNvSpPr>
          <p:nvPr>
            <p:ph type="subTitle" idx="1"/>
          </p:nvPr>
        </p:nvSpPr>
        <p:spPr>
          <a:xfrm>
            <a:off x="3558989" y="4424305"/>
            <a:ext cx="5074022" cy="972222"/>
          </a:xfrm>
        </p:spPr>
        <p:txBody>
          <a:bodyPr>
            <a:normAutofit/>
          </a:bodyPr>
          <a:lstStyle/>
          <a:p>
            <a:r>
              <a:rPr lang="en-US"/>
              <a:t>A data analysis project by:</a:t>
            </a:r>
          </a:p>
          <a:p>
            <a:r>
              <a:rPr lang="en-US"/>
              <a:t>Nick Hammer</a:t>
            </a:r>
          </a:p>
        </p:txBody>
      </p:sp>
      <p:grpSp>
        <p:nvGrpSpPr>
          <p:cNvPr id="20" name="Group 19">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21" name="Rectangle 20">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036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F0052-D268-01EF-1599-CEE46B3C3FEE}"/>
              </a:ext>
            </a:extLst>
          </p:cNvPr>
          <p:cNvSpPr>
            <a:spLocks noGrp="1"/>
          </p:cNvSpPr>
          <p:nvPr>
            <p:ph type="title"/>
          </p:nvPr>
        </p:nvSpPr>
        <p:spPr>
          <a:xfrm>
            <a:off x="1688124" y="723901"/>
            <a:ext cx="8815754" cy="1286648"/>
          </a:xfrm>
        </p:spPr>
        <p:txBody>
          <a:bodyPr anchor="b">
            <a:normAutofit/>
          </a:bodyPr>
          <a:lstStyle/>
          <a:p>
            <a:pPr algn="ctr"/>
            <a:r>
              <a:rPr lang="en-US" dirty="0"/>
              <a:t>CLEANING OUR DATA</a:t>
            </a:r>
          </a:p>
        </p:txBody>
      </p:sp>
      <p:sp>
        <p:nvSpPr>
          <p:cNvPr id="3" name="Content Placeholder 2">
            <a:extLst>
              <a:ext uri="{FF2B5EF4-FFF2-40B4-BE49-F238E27FC236}">
                <a16:creationId xmlns:a16="http://schemas.microsoft.com/office/drawing/2014/main" id="{D554C49B-79A4-DEA6-51FF-E28ED3CB4EBB}"/>
              </a:ext>
            </a:extLst>
          </p:cNvPr>
          <p:cNvSpPr>
            <a:spLocks noGrp="1"/>
          </p:cNvSpPr>
          <p:nvPr>
            <p:ph idx="1"/>
          </p:nvPr>
        </p:nvSpPr>
        <p:spPr>
          <a:xfrm>
            <a:off x="2985078" y="2682052"/>
            <a:ext cx="6221845" cy="3452047"/>
          </a:xfrm>
        </p:spPr>
        <p:txBody>
          <a:bodyPr anchor="ctr">
            <a:normAutofit/>
          </a:bodyPr>
          <a:lstStyle/>
          <a:p>
            <a:pPr algn="ctr">
              <a:lnSpc>
                <a:spcPct val="100000"/>
              </a:lnSpc>
            </a:pPr>
            <a:r>
              <a:rPr lang="en-US" sz="1700" dirty="0"/>
              <a:t>Our data set contains 16,598 unique items.  Each item in our data set shows the title of a video game,  the platform for which it was released on, the year that the title was released, the company that published the title, the genre of the game, and the total sales of the title in North America, Europe, Japan, and the total sales globally.</a:t>
            </a:r>
          </a:p>
          <a:p>
            <a:pPr algn="ctr">
              <a:lnSpc>
                <a:spcPct val="100000"/>
              </a:lnSpc>
            </a:pPr>
            <a:endParaRPr lang="en-US" sz="1700" dirty="0"/>
          </a:p>
          <a:p>
            <a:pPr algn="ctr">
              <a:lnSpc>
                <a:spcPct val="100000"/>
              </a:lnSpc>
            </a:pPr>
            <a:r>
              <a:rPr lang="en-US" sz="1700" dirty="0"/>
              <a:t>After digging into the data, I learned that some items are missing release years.  I removed these items from our data set as they could skew some of the analysis.  After removing these items, we are left with 16,327 items.</a:t>
            </a:r>
          </a:p>
        </p:txBody>
      </p:sp>
      <p:grpSp>
        <p:nvGrpSpPr>
          <p:cNvPr id="28" name="Group 27">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29" name="Rectangle 28">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16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13FAA-A685-9FFE-B3C5-1349DD7D5D47}"/>
              </a:ext>
            </a:extLst>
          </p:cNvPr>
          <p:cNvSpPr>
            <a:spLocks noGrp="1"/>
          </p:cNvSpPr>
          <p:nvPr>
            <p:ph type="title"/>
          </p:nvPr>
        </p:nvSpPr>
        <p:spPr>
          <a:xfrm>
            <a:off x="6042995" y="722376"/>
            <a:ext cx="5129972" cy="1288825"/>
          </a:xfrm>
        </p:spPr>
        <p:txBody>
          <a:bodyPr anchor="b">
            <a:normAutofit/>
          </a:bodyPr>
          <a:lstStyle/>
          <a:p>
            <a:pPr algn="ctr"/>
            <a:r>
              <a:rPr lang="en-US" dirty="0"/>
              <a:t>BEST SELLING GAMES</a:t>
            </a:r>
          </a:p>
        </p:txBody>
      </p:sp>
      <p:sp>
        <p:nvSpPr>
          <p:cNvPr id="3" name="Content Placeholder 2">
            <a:extLst>
              <a:ext uri="{FF2B5EF4-FFF2-40B4-BE49-F238E27FC236}">
                <a16:creationId xmlns:a16="http://schemas.microsoft.com/office/drawing/2014/main" id="{ACAD3AD5-AC13-F390-30D5-5DE6391B7ECD}"/>
              </a:ext>
            </a:extLst>
          </p:cNvPr>
          <p:cNvSpPr>
            <a:spLocks noGrp="1"/>
          </p:cNvSpPr>
          <p:nvPr>
            <p:ph idx="1"/>
          </p:nvPr>
        </p:nvSpPr>
        <p:spPr>
          <a:xfrm>
            <a:off x="6125052" y="2478581"/>
            <a:ext cx="4965859" cy="3028597"/>
          </a:xfrm>
        </p:spPr>
        <p:txBody>
          <a:bodyPr anchor="ctr">
            <a:normAutofit fontScale="85000" lnSpcReduction="10000"/>
          </a:bodyPr>
          <a:lstStyle/>
          <a:p>
            <a:pPr algn="ctr"/>
            <a:r>
              <a:rPr lang="en-US" dirty="0"/>
              <a:t>Some games, such as Grand Theft Auto V, were released on multiple platforms.  To better understand each titles total global sales, I combined these separate releases and summed the total global sales across all platforms.</a:t>
            </a:r>
          </a:p>
          <a:p>
            <a:pPr algn="ctr"/>
            <a:endParaRPr lang="en-US" dirty="0"/>
          </a:p>
          <a:p>
            <a:pPr algn="ctr"/>
            <a:r>
              <a:rPr lang="en-US" dirty="0"/>
              <a:t>Despite only being released on a single platform, Wii Sports remains in the top spot by a large margin.  Grand Theft Auto V, which was released on 5 different platforms, has the second highest global sales on this list.</a:t>
            </a:r>
          </a:p>
          <a:p>
            <a:pPr algn="ctr"/>
            <a:endParaRPr lang="en-US" dirty="0"/>
          </a:p>
          <a:p>
            <a:pPr algn="ctr"/>
            <a:endParaRPr lang="en-US" dirty="0"/>
          </a:p>
        </p:txBody>
      </p:sp>
      <p:grpSp>
        <p:nvGrpSpPr>
          <p:cNvPr id="23"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24"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le 4">
            <a:extLst>
              <a:ext uri="{FF2B5EF4-FFF2-40B4-BE49-F238E27FC236}">
                <a16:creationId xmlns:a16="http://schemas.microsoft.com/office/drawing/2014/main" id="{E014ABBB-70BD-4BC1-D875-679F88383ECF}"/>
              </a:ext>
            </a:extLst>
          </p:cNvPr>
          <p:cNvGraphicFramePr>
            <a:graphicFrameLocks noGrp="1"/>
          </p:cNvGraphicFramePr>
          <p:nvPr>
            <p:extLst>
              <p:ext uri="{D42A27DB-BD31-4B8C-83A1-F6EECF244321}">
                <p14:modId xmlns:p14="http://schemas.microsoft.com/office/powerpoint/2010/main" val="1723704988"/>
              </p:ext>
            </p:extLst>
          </p:nvPr>
        </p:nvGraphicFramePr>
        <p:xfrm>
          <a:off x="749694" y="1291846"/>
          <a:ext cx="4395947" cy="4274314"/>
        </p:xfrm>
        <a:graphic>
          <a:graphicData uri="http://schemas.openxmlformats.org/drawingml/2006/table">
            <a:tbl>
              <a:tblPr firstRow="1" bandRow="1">
                <a:tableStyleId>{073A0DAA-6AF3-43AB-8588-CEC1D06C72B9}</a:tableStyleId>
              </a:tblPr>
              <a:tblGrid>
                <a:gridCol w="3539595">
                  <a:extLst>
                    <a:ext uri="{9D8B030D-6E8A-4147-A177-3AD203B41FA5}">
                      <a16:colId xmlns:a16="http://schemas.microsoft.com/office/drawing/2014/main" val="714944246"/>
                    </a:ext>
                  </a:extLst>
                </a:gridCol>
                <a:gridCol w="856352">
                  <a:extLst>
                    <a:ext uri="{9D8B030D-6E8A-4147-A177-3AD203B41FA5}">
                      <a16:colId xmlns:a16="http://schemas.microsoft.com/office/drawing/2014/main" val="924524653"/>
                    </a:ext>
                  </a:extLst>
                </a:gridCol>
              </a:tblGrid>
              <a:tr h="388574">
                <a:tc>
                  <a:txBody>
                    <a:bodyPr/>
                    <a:lstStyle/>
                    <a:p>
                      <a:pPr algn="ctr" fontAlgn="b"/>
                      <a:r>
                        <a:rPr lang="en-US" sz="2100" b="0" i="0" u="none" strike="noStrike" dirty="0">
                          <a:solidFill>
                            <a:schemeClr val="bg1"/>
                          </a:solidFill>
                          <a:effectLst/>
                          <a:latin typeface="Calibri" panose="020F0502020204030204" pitchFamily="34" charset="0"/>
                        </a:rPr>
                        <a:t>Name</a:t>
                      </a:r>
                    </a:p>
                  </a:txBody>
                  <a:tcPr marL="7891" marR="7891" marT="7891" marB="0" anchor="b"/>
                </a:tc>
                <a:tc>
                  <a:txBody>
                    <a:bodyPr/>
                    <a:lstStyle/>
                    <a:p>
                      <a:pPr algn="ctr" fontAlgn="b"/>
                      <a:r>
                        <a:rPr lang="en-US" sz="2100" b="0" i="0" u="none" strike="noStrike" dirty="0">
                          <a:solidFill>
                            <a:schemeClr val="bg1"/>
                          </a:solidFill>
                          <a:effectLst/>
                          <a:latin typeface="Calibri" panose="020F0502020204030204" pitchFamily="34" charset="0"/>
                        </a:rPr>
                        <a:t>Sales</a:t>
                      </a:r>
                    </a:p>
                  </a:txBody>
                  <a:tcPr marL="7891" marR="7891" marT="7891" marB="0" anchor="b"/>
                </a:tc>
                <a:extLst>
                  <a:ext uri="{0D108BD9-81ED-4DB2-BD59-A6C34878D82A}">
                    <a16:rowId xmlns:a16="http://schemas.microsoft.com/office/drawing/2014/main" val="1333001670"/>
                  </a:ext>
                </a:extLst>
              </a:tr>
              <a:tr h="388574">
                <a:tc>
                  <a:txBody>
                    <a:bodyPr/>
                    <a:lstStyle/>
                    <a:p>
                      <a:pPr algn="ctr" fontAlgn="b"/>
                      <a:r>
                        <a:rPr lang="en-US" sz="2100" b="0" i="0" u="none" strike="noStrike">
                          <a:solidFill>
                            <a:srgbClr val="000000"/>
                          </a:solidFill>
                          <a:effectLst/>
                          <a:latin typeface="Calibri" panose="020F0502020204030204" pitchFamily="34" charset="0"/>
                        </a:rPr>
                        <a:t>Wii Sports</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82.74</a:t>
                      </a:r>
                    </a:p>
                  </a:txBody>
                  <a:tcPr marL="7891" marR="7891" marT="7891" marB="0" anchor="b"/>
                </a:tc>
                <a:extLst>
                  <a:ext uri="{0D108BD9-81ED-4DB2-BD59-A6C34878D82A}">
                    <a16:rowId xmlns:a16="http://schemas.microsoft.com/office/drawing/2014/main" val="3909043575"/>
                  </a:ext>
                </a:extLst>
              </a:tr>
              <a:tr h="388574">
                <a:tc>
                  <a:txBody>
                    <a:bodyPr/>
                    <a:lstStyle/>
                    <a:p>
                      <a:pPr algn="ctr" fontAlgn="b"/>
                      <a:r>
                        <a:rPr lang="en-US" sz="2100" b="0" i="0" u="none" strike="noStrike">
                          <a:solidFill>
                            <a:srgbClr val="000000"/>
                          </a:solidFill>
                          <a:effectLst/>
                          <a:latin typeface="Calibri" panose="020F0502020204030204" pitchFamily="34" charset="0"/>
                        </a:rPr>
                        <a:t>Grand Theft Auto V</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55.92</a:t>
                      </a:r>
                    </a:p>
                  </a:txBody>
                  <a:tcPr marL="7891" marR="7891" marT="7891" marB="0" anchor="b"/>
                </a:tc>
                <a:extLst>
                  <a:ext uri="{0D108BD9-81ED-4DB2-BD59-A6C34878D82A}">
                    <a16:rowId xmlns:a16="http://schemas.microsoft.com/office/drawing/2014/main" val="3507035528"/>
                  </a:ext>
                </a:extLst>
              </a:tr>
              <a:tr h="388574">
                <a:tc>
                  <a:txBody>
                    <a:bodyPr/>
                    <a:lstStyle/>
                    <a:p>
                      <a:pPr algn="ctr" fontAlgn="b"/>
                      <a:r>
                        <a:rPr lang="en-US" sz="2100" b="0" i="0" u="none" strike="noStrike">
                          <a:solidFill>
                            <a:srgbClr val="000000"/>
                          </a:solidFill>
                          <a:effectLst/>
                          <a:latin typeface="Calibri" panose="020F0502020204030204" pitchFamily="34" charset="0"/>
                        </a:rPr>
                        <a:t>Super Mario Bros.</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45.31</a:t>
                      </a:r>
                    </a:p>
                  </a:txBody>
                  <a:tcPr marL="7891" marR="7891" marT="7891" marB="0" anchor="b"/>
                </a:tc>
                <a:extLst>
                  <a:ext uri="{0D108BD9-81ED-4DB2-BD59-A6C34878D82A}">
                    <a16:rowId xmlns:a16="http://schemas.microsoft.com/office/drawing/2014/main" val="1759878545"/>
                  </a:ext>
                </a:extLst>
              </a:tr>
              <a:tr h="388574">
                <a:tc>
                  <a:txBody>
                    <a:bodyPr/>
                    <a:lstStyle/>
                    <a:p>
                      <a:pPr algn="ctr" fontAlgn="b"/>
                      <a:r>
                        <a:rPr lang="en-US" sz="2100" b="0" i="0" u="none" strike="noStrike">
                          <a:solidFill>
                            <a:srgbClr val="000000"/>
                          </a:solidFill>
                          <a:effectLst/>
                          <a:latin typeface="Calibri" panose="020F0502020204030204" pitchFamily="34" charset="0"/>
                        </a:rPr>
                        <a:t>Tetris</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35.84</a:t>
                      </a:r>
                    </a:p>
                  </a:txBody>
                  <a:tcPr marL="7891" marR="7891" marT="7891" marB="0" anchor="b"/>
                </a:tc>
                <a:extLst>
                  <a:ext uri="{0D108BD9-81ED-4DB2-BD59-A6C34878D82A}">
                    <a16:rowId xmlns:a16="http://schemas.microsoft.com/office/drawing/2014/main" val="428271591"/>
                  </a:ext>
                </a:extLst>
              </a:tr>
              <a:tr h="388574">
                <a:tc>
                  <a:txBody>
                    <a:bodyPr/>
                    <a:lstStyle/>
                    <a:p>
                      <a:pPr algn="ctr" fontAlgn="b"/>
                      <a:r>
                        <a:rPr lang="en-US" sz="2100" b="0" i="0" u="none" strike="noStrike">
                          <a:solidFill>
                            <a:srgbClr val="000000"/>
                          </a:solidFill>
                          <a:effectLst/>
                          <a:latin typeface="Calibri" panose="020F0502020204030204" pitchFamily="34" charset="0"/>
                        </a:rPr>
                        <a:t>Mario Kart Wii</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35.82</a:t>
                      </a:r>
                    </a:p>
                  </a:txBody>
                  <a:tcPr marL="7891" marR="7891" marT="7891" marB="0" anchor="b"/>
                </a:tc>
                <a:extLst>
                  <a:ext uri="{0D108BD9-81ED-4DB2-BD59-A6C34878D82A}">
                    <a16:rowId xmlns:a16="http://schemas.microsoft.com/office/drawing/2014/main" val="227646076"/>
                  </a:ext>
                </a:extLst>
              </a:tr>
              <a:tr h="388574">
                <a:tc>
                  <a:txBody>
                    <a:bodyPr/>
                    <a:lstStyle/>
                    <a:p>
                      <a:pPr algn="ctr" fontAlgn="b"/>
                      <a:r>
                        <a:rPr lang="en-US" sz="2100" b="0" i="0" u="none" strike="noStrike">
                          <a:solidFill>
                            <a:srgbClr val="000000"/>
                          </a:solidFill>
                          <a:effectLst/>
                          <a:latin typeface="Calibri" panose="020F0502020204030204" pitchFamily="34" charset="0"/>
                        </a:rPr>
                        <a:t>Wii Sports Resort</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33</a:t>
                      </a:r>
                    </a:p>
                  </a:txBody>
                  <a:tcPr marL="7891" marR="7891" marT="7891" marB="0" anchor="b"/>
                </a:tc>
                <a:extLst>
                  <a:ext uri="{0D108BD9-81ED-4DB2-BD59-A6C34878D82A}">
                    <a16:rowId xmlns:a16="http://schemas.microsoft.com/office/drawing/2014/main" val="3420621332"/>
                  </a:ext>
                </a:extLst>
              </a:tr>
              <a:tr h="388574">
                <a:tc>
                  <a:txBody>
                    <a:bodyPr/>
                    <a:lstStyle/>
                    <a:p>
                      <a:pPr algn="ctr" fontAlgn="b"/>
                      <a:r>
                        <a:rPr lang="en-US" sz="2100" b="0" i="0" u="none" strike="noStrike">
                          <a:solidFill>
                            <a:srgbClr val="000000"/>
                          </a:solidFill>
                          <a:effectLst/>
                          <a:latin typeface="Calibri" panose="020F0502020204030204" pitchFamily="34" charset="0"/>
                        </a:rPr>
                        <a:t>Pokemon Red/Pokemon Blue</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31.37</a:t>
                      </a:r>
                    </a:p>
                  </a:txBody>
                  <a:tcPr marL="7891" marR="7891" marT="7891" marB="0" anchor="b"/>
                </a:tc>
                <a:extLst>
                  <a:ext uri="{0D108BD9-81ED-4DB2-BD59-A6C34878D82A}">
                    <a16:rowId xmlns:a16="http://schemas.microsoft.com/office/drawing/2014/main" val="778084311"/>
                  </a:ext>
                </a:extLst>
              </a:tr>
              <a:tr h="388574">
                <a:tc>
                  <a:txBody>
                    <a:bodyPr/>
                    <a:lstStyle/>
                    <a:p>
                      <a:pPr algn="ctr" fontAlgn="b"/>
                      <a:r>
                        <a:rPr lang="en-US" sz="2100" b="0" i="0" u="none" strike="noStrike">
                          <a:solidFill>
                            <a:srgbClr val="000000"/>
                          </a:solidFill>
                          <a:effectLst/>
                          <a:latin typeface="Calibri" panose="020F0502020204030204" pitchFamily="34" charset="0"/>
                        </a:rPr>
                        <a:t>Call of Duty: Modern Warfare 3</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30.83</a:t>
                      </a:r>
                    </a:p>
                  </a:txBody>
                  <a:tcPr marL="7891" marR="7891" marT="7891" marB="0" anchor="b"/>
                </a:tc>
                <a:extLst>
                  <a:ext uri="{0D108BD9-81ED-4DB2-BD59-A6C34878D82A}">
                    <a16:rowId xmlns:a16="http://schemas.microsoft.com/office/drawing/2014/main" val="4020910128"/>
                  </a:ext>
                </a:extLst>
              </a:tr>
              <a:tr h="388574">
                <a:tc>
                  <a:txBody>
                    <a:bodyPr/>
                    <a:lstStyle/>
                    <a:p>
                      <a:pPr algn="ctr" fontAlgn="b"/>
                      <a:r>
                        <a:rPr lang="en-US" sz="2100" b="0" i="0" u="none" strike="noStrike">
                          <a:solidFill>
                            <a:srgbClr val="000000"/>
                          </a:solidFill>
                          <a:effectLst/>
                          <a:latin typeface="Calibri" panose="020F0502020204030204" pitchFamily="34" charset="0"/>
                        </a:rPr>
                        <a:t>New Super Mario Bros.</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30.01</a:t>
                      </a:r>
                    </a:p>
                  </a:txBody>
                  <a:tcPr marL="7891" marR="7891" marT="7891" marB="0" anchor="b"/>
                </a:tc>
                <a:extLst>
                  <a:ext uri="{0D108BD9-81ED-4DB2-BD59-A6C34878D82A}">
                    <a16:rowId xmlns:a16="http://schemas.microsoft.com/office/drawing/2014/main" val="1207682810"/>
                  </a:ext>
                </a:extLst>
              </a:tr>
              <a:tr h="388574">
                <a:tc>
                  <a:txBody>
                    <a:bodyPr/>
                    <a:lstStyle/>
                    <a:p>
                      <a:pPr algn="ctr" fontAlgn="b"/>
                      <a:r>
                        <a:rPr lang="en-US" sz="2100" b="0" i="0" u="none" strike="noStrike">
                          <a:solidFill>
                            <a:srgbClr val="000000"/>
                          </a:solidFill>
                          <a:effectLst/>
                          <a:latin typeface="Calibri" panose="020F0502020204030204" pitchFamily="34" charset="0"/>
                        </a:rPr>
                        <a:t>Call of Duty: Black Ops II</a:t>
                      </a:r>
                    </a:p>
                  </a:txBody>
                  <a:tcPr marL="7891" marR="7891" marT="7891" marB="0" anchor="b"/>
                </a:tc>
                <a:tc>
                  <a:txBody>
                    <a:bodyPr/>
                    <a:lstStyle/>
                    <a:p>
                      <a:pPr algn="ctr" fontAlgn="b"/>
                      <a:r>
                        <a:rPr lang="en-US" sz="2100" b="0" i="0" u="none" strike="noStrike" dirty="0">
                          <a:solidFill>
                            <a:srgbClr val="000000"/>
                          </a:solidFill>
                          <a:effectLst/>
                          <a:latin typeface="Calibri" panose="020F0502020204030204" pitchFamily="34" charset="0"/>
                        </a:rPr>
                        <a:t>29.72</a:t>
                      </a:r>
                    </a:p>
                  </a:txBody>
                  <a:tcPr marL="7891" marR="7891" marT="7891" marB="0" anchor="b"/>
                </a:tc>
                <a:extLst>
                  <a:ext uri="{0D108BD9-81ED-4DB2-BD59-A6C34878D82A}">
                    <a16:rowId xmlns:a16="http://schemas.microsoft.com/office/drawing/2014/main" val="4179596148"/>
                  </a:ext>
                </a:extLst>
              </a:tr>
            </a:tbl>
          </a:graphicData>
        </a:graphic>
      </p:graphicFrame>
    </p:spTree>
    <p:extLst>
      <p:ext uri="{BB962C8B-B14F-4D97-AF65-F5344CB8AC3E}">
        <p14:creationId xmlns:p14="http://schemas.microsoft.com/office/powerpoint/2010/main" val="60340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9">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3">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1E2A1-C715-B98D-15F9-1406B445A133}"/>
              </a:ext>
            </a:extLst>
          </p:cNvPr>
          <p:cNvSpPr>
            <a:spLocks noGrp="1"/>
          </p:cNvSpPr>
          <p:nvPr>
            <p:ph type="title"/>
          </p:nvPr>
        </p:nvSpPr>
        <p:spPr>
          <a:xfrm>
            <a:off x="6042995" y="722376"/>
            <a:ext cx="5129972" cy="1288825"/>
          </a:xfrm>
        </p:spPr>
        <p:txBody>
          <a:bodyPr anchor="b">
            <a:normAutofit/>
          </a:bodyPr>
          <a:lstStyle/>
          <a:p>
            <a:pPr algn="ctr"/>
            <a:r>
              <a:rPr lang="en-US" dirty="0"/>
              <a:t>SALES PER YEAR</a:t>
            </a:r>
            <a:endParaRPr lang="en-US"/>
          </a:p>
        </p:txBody>
      </p:sp>
      <p:sp>
        <p:nvSpPr>
          <p:cNvPr id="13" name="Content Placeholder 12">
            <a:extLst>
              <a:ext uri="{FF2B5EF4-FFF2-40B4-BE49-F238E27FC236}">
                <a16:creationId xmlns:a16="http://schemas.microsoft.com/office/drawing/2014/main" id="{227773FA-EC35-7743-4F0D-41E578ABD116}"/>
              </a:ext>
            </a:extLst>
          </p:cNvPr>
          <p:cNvSpPr>
            <a:spLocks noGrp="1"/>
          </p:cNvSpPr>
          <p:nvPr>
            <p:ph idx="1"/>
          </p:nvPr>
        </p:nvSpPr>
        <p:spPr>
          <a:xfrm>
            <a:off x="6125052" y="2478581"/>
            <a:ext cx="4965859" cy="3028597"/>
          </a:xfrm>
        </p:spPr>
        <p:txBody>
          <a:bodyPr anchor="ctr">
            <a:normAutofit fontScale="92500" lnSpcReduction="20000"/>
          </a:bodyPr>
          <a:lstStyle/>
          <a:p>
            <a:pPr algn="ctr"/>
            <a:r>
              <a:rPr lang="en-US" dirty="0"/>
              <a:t>Sales in North America are higher than anywhere else in the World, and it has been that way since the dawn of video games.  Sales everywhere follow very similar trends and really peaked in all regions in 2008.  </a:t>
            </a:r>
          </a:p>
          <a:p>
            <a:pPr algn="ctr"/>
            <a:r>
              <a:rPr lang="en-US" dirty="0"/>
              <a:t>In 2008, when sales were at their highest, the most popular games released were Mario Kart Wii, Grand Theft Auto IV, Call of Duty: World at War, Super Smash Bros. Brawl, and Guitar Hero: World Tour.</a:t>
            </a:r>
          </a:p>
        </p:txBody>
      </p:sp>
      <p:pic>
        <p:nvPicPr>
          <p:cNvPr id="9" name="Content Placeholder 8" descr="Chart, line chart&#10;&#10;Description automatically generated">
            <a:extLst>
              <a:ext uri="{FF2B5EF4-FFF2-40B4-BE49-F238E27FC236}">
                <a16:creationId xmlns:a16="http://schemas.microsoft.com/office/drawing/2014/main" id="{85C6E9DF-3393-134A-B07E-0EA077748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94" y="1963685"/>
            <a:ext cx="4395946" cy="2930630"/>
          </a:xfrm>
          <a:prstGeom prst="rect">
            <a:avLst/>
          </a:prstGeom>
        </p:spPr>
      </p:pic>
      <p:grpSp>
        <p:nvGrpSpPr>
          <p:cNvPr id="44" name="Group 35">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45" name="Rectangle 36">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8" name="Straight Connector 37">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568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A889-EF56-DB88-8DA1-4A27F894CE43}"/>
              </a:ext>
            </a:extLst>
          </p:cNvPr>
          <p:cNvSpPr>
            <a:spLocks noGrp="1"/>
          </p:cNvSpPr>
          <p:nvPr>
            <p:ph type="title"/>
          </p:nvPr>
        </p:nvSpPr>
        <p:spPr>
          <a:xfrm>
            <a:off x="1028700" y="457200"/>
            <a:ext cx="10134600" cy="849805"/>
          </a:xfrm>
        </p:spPr>
        <p:txBody>
          <a:bodyPr anchor="t">
            <a:normAutofit/>
          </a:bodyPr>
          <a:lstStyle/>
          <a:p>
            <a:r>
              <a:rPr lang="en-US" dirty="0"/>
              <a:t>MOST POPULAR GENRES</a:t>
            </a:r>
          </a:p>
        </p:txBody>
      </p:sp>
      <p:pic>
        <p:nvPicPr>
          <p:cNvPr id="13" name="Content Placeholder 12" descr="Chart, pie chart&#10;&#10;Description automatically generated">
            <a:extLst>
              <a:ext uri="{FF2B5EF4-FFF2-40B4-BE49-F238E27FC236}">
                <a16:creationId xmlns:a16="http://schemas.microsoft.com/office/drawing/2014/main" id="{B6A097CD-1BDC-2428-E4C9-92F19AE3DD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200" y="1260823"/>
            <a:ext cx="4183381" cy="2788920"/>
          </a:xfrm>
        </p:spPr>
      </p:pic>
      <p:pic>
        <p:nvPicPr>
          <p:cNvPr id="15" name="Picture 14" descr="Chart, pie chart&#10;&#10;Description automatically generated">
            <a:extLst>
              <a:ext uri="{FF2B5EF4-FFF2-40B4-BE49-F238E27FC236}">
                <a16:creationId xmlns:a16="http://schemas.microsoft.com/office/drawing/2014/main" id="{AEC1AD7F-113B-272E-4AB9-B0D6F3293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886" y="1307005"/>
            <a:ext cx="4183380" cy="2788920"/>
          </a:xfrm>
          <a:prstGeom prst="rect">
            <a:avLst/>
          </a:prstGeom>
        </p:spPr>
      </p:pic>
      <p:pic>
        <p:nvPicPr>
          <p:cNvPr id="17" name="Picture 16" descr="Chart, pie chart&#10;&#10;Description automatically generated">
            <a:extLst>
              <a:ext uri="{FF2B5EF4-FFF2-40B4-BE49-F238E27FC236}">
                <a16:creationId xmlns:a16="http://schemas.microsoft.com/office/drawing/2014/main" id="{F844D1AD-71A9-7B47-CA52-20A185686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4775" y="3853295"/>
            <a:ext cx="4183378" cy="2788920"/>
          </a:xfrm>
          <a:prstGeom prst="rect">
            <a:avLst/>
          </a:prstGeom>
        </p:spPr>
      </p:pic>
      <p:pic>
        <p:nvPicPr>
          <p:cNvPr id="19" name="Picture 18" descr="Chart, pie chart&#10;&#10;Description automatically generated">
            <a:extLst>
              <a:ext uri="{FF2B5EF4-FFF2-40B4-BE49-F238E27FC236}">
                <a16:creationId xmlns:a16="http://schemas.microsoft.com/office/drawing/2014/main" id="{2C11AF42-E12A-3EF0-0C29-809FEFE666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00" y="3853295"/>
            <a:ext cx="4180267" cy="2786845"/>
          </a:xfrm>
          <a:prstGeom prst="rect">
            <a:avLst/>
          </a:prstGeom>
        </p:spPr>
      </p:pic>
      <p:sp>
        <p:nvSpPr>
          <p:cNvPr id="20" name="TextBox 19">
            <a:extLst>
              <a:ext uri="{FF2B5EF4-FFF2-40B4-BE49-F238E27FC236}">
                <a16:creationId xmlns:a16="http://schemas.microsoft.com/office/drawing/2014/main" id="{A87055FA-40CF-2D68-C95C-7039591ABD74}"/>
              </a:ext>
            </a:extLst>
          </p:cNvPr>
          <p:cNvSpPr txBox="1"/>
          <p:nvPr/>
        </p:nvSpPr>
        <p:spPr>
          <a:xfrm>
            <a:off x="7001164" y="1995055"/>
            <a:ext cx="4530436" cy="2031325"/>
          </a:xfrm>
          <a:prstGeom prst="rect">
            <a:avLst/>
          </a:prstGeom>
          <a:noFill/>
        </p:spPr>
        <p:txBody>
          <a:bodyPr wrap="square" rtlCol="0">
            <a:spAutoFit/>
          </a:bodyPr>
          <a:lstStyle/>
          <a:p>
            <a:r>
              <a:rPr lang="en-US" dirty="0"/>
              <a:t>Action games were the most popular genre in every decade except for the 1990’s when sports took over the top spot.</a:t>
            </a:r>
          </a:p>
          <a:p>
            <a:endParaRPr lang="en-US" dirty="0"/>
          </a:p>
          <a:p>
            <a:r>
              <a:rPr lang="en-US" dirty="0"/>
              <a:t>Sports games were very popular in the 90’s due to big titles such as Tony Hawk’s Pro Skater, Madden NFL, and NBA Jam.</a:t>
            </a:r>
          </a:p>
        </p:txBody>
      </p:sp>
      <p:graphicFrame>
        <p:nvGraphicFramePr>
          <p:cNvPr id="21" name="Table 21">
            <a:extLst>
              <a:ext uri="{FF2B5EF4-FFF2-40B4-BE49-F238E27FC236}">
                <a16:creationId xmlns:a16="http://schemas.microsoft.com/office/drawing/2014/main" id="{B2735814-594A-A703-BEB9-1872CD2F3374}"/>
              </a:ext>
            </a:extLst>
          </p:cNvPr>
          <p:cNvGraphicFramePr>
            <a:graphicFrameLocks noGrp="1"/>
          </p:cNvGraphicFramePr>
          <p:nvPr>
            <p:extLst>
              <p:ext uri="{D42A27DB-BD31-4B8C-83A1-F6EECF244321}">
                <p14:modId xmlns:p14="http://schemas.microsoft.com/office/powerpoint/2010/main" val="1221770500"/>
              </p:ext>
            </p:extLst>
          </p:nvPr>
        </p:nvGraphicFramePr>
        <p:xfrm>
          <a:off x="7584000" y="4368800"/>
          <a:ext cx="2877128" cy="1522308"/>
        </p:xfrm>
        <a:graphic>
          <a:graphicData uri="http://schemas.openxmlformats.org/drawingml/2006/table">
            <a:tbl>
              <a:tblPr firstRow="1" bandRow="1">
                <a:tableStyleId>{08FB837D-C827-4EFA-A057-4D05807E0F7C}</a:tableStyleId>
              </a:tblPr>
              <a:tblGrid>
                <a:gridCol w="1438564">
                  <a:extLst>
                    <a:ext uri="{9D8B030D-6E8A-4147-A177-3AD203B41FA5}">
                      <a16:colId xmlns:a16="http://schemas.microsoft.com/office/drawing/2014/main" val="1848200130"/>
                    </a:ext>
                  </a:extLst>
                </a:gridCol>
                <a:gridCol w="1438564">
                  <a:extLst>
                    <a:ext uri="{9D8B030D-6E8A-4147-A177-3AD203B41FA5}">
                      <a16:colId xmlns:a16="http://schemas.microsoft.com/office/drawing/2014/main" val="1434716450"/>
                    </a:ext>
                  </a:extLst>
                </a:gridCol>
              </a:tblGrid>
              <a:tr h="253718">
                <a:tc>
                  <a:txBody>
                    <a:bodyPr/>
                    <a:lstStyle/>
                    <a:p>
                      <a:pPr algn="ctr" fontAlgn="b"/>
                      <a:r>
                        <a:rPr lang="en-US" sz="1100" b="0" u="none" strike="noStrike" dirty="0">
                          <a:solidFill>
                            <a:schemeClr val="bg1"/>
                          </a:solidFill>
                          <a:effectLst/>
                        </a:rPr>
                        <a:t>Name</a:t>
                      </a:r>
                      <a:endParaRPr lang="en-US" sz="1100" b="0" i="0" u="none" strike="noStrike" dirty="0">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chemeClr val="bg1"/>
                          </a:solidFill>
                          <a:effectLst/>
                        </a:rPr>
                        <a:t>Sales</a:t>
                      </a:r>
                      <a:endParaRPr lang="en-US" sz="1100" b="0" i="0" u="none" strike="noStrike" dirty="0">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87421400"/>
                  </a:ext>
                </a:extLst>
              </a:tr>
              <a:tr h="253718">
                <a:tc>
                  <a:txBody>
                    <a:bodyPr/>
                    <a:lstStyle/>
                    <a:p>
                      <a:pPr algn="ctr" fontAlgn="b"/>
                      <a:r>
                        <a:rPr lang="en-US" sz="1100" b="0" u="none" strike="noStrike" dirty="0">
                          <a:solidFill>
                            <a:schemeClr val="bg1"/>
                          </a:solidFill>
                          <a:effectLst/>
                        </a:rPr>
                        <a:t>Tony Hawk's Pro Skater</a:t>
                      </a:r>
                      <a:endParaRPr lang="en-US" sz="1100" b="0" i="0" u="none" strike="noStrike" dirty="0">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chemeClr val="bg1"/>
                          </a:solidFill>
                          <a:effectLst/>
                        </a:rPr>
                        <a:t>5.02</a:t>
                      </a:r>
                      <a:endParaRPr lang="en-US" sz="1100" b="0" i="0" u="none" strike="noStrike">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188676441"/>
                  </a:ext>
                </a:extLst>
              </a:tr>
              <a:tr h="253718">
                <a:tc>
                  <a:txBody>
                    <a:bodyPr/>
                    <a:lstStyle/>
                    <a:p>
                      <a:pPr algn="ctr" fontAlgn="b"/>
                      <a:r>
                        <a:rPr lang="en-US" sz="1100" b="0" u="none" strike="noStrike" dirty="0">
                          <a:solidFill>
                            <a:schemeClr val="bg1"/>
                          </a:solidFill>
                          <a:effectLst/>
                        </a:rPr>
                        <a:t>NBA Jam</a:t>
                      </a:r>
                      <a:endParaRPr lang="en-US" sz="1100" b="0" i="0" u="none" strike="noStrike" dirty="0">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chemeClr val="bg1"/>
                          </a:solidFill>
                          <a:effectLst/>
                        </a:rPr>
                        <a:t>3.44</a:t>
                      </a:r>
                      <a:endParaRPr lang="en-US" sz="1100" b="0" i="0" u="none" strike="noStrike" dirty="0">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812805972"/>
                  </a:ext>
                </a:extLst>
              </a:tr>
              <a:tr h="253718">
                <a:tc>
                  <a:txBody>
                    <a:bodyPr/>
                    <a:lstStyle/>
                    <a:p>
                      <a:pPr algn="ctr" fontAlgn="b"/>
                      <a:r>
                        <a:rPr lang="en-US" sz="1100" b="0" u="none" strike="noStrike">
                          <a:solidFill>
                            <a:schemeClr val="bg1"/>
                          </a:solidFill>
                          <a:effectLst/>
                        </a:rPr>
                        <a:t>Hot Shots Golf</a:t>
                      </a:r>
                      <a:endParaRPr lang="en-US" sz="1100" b="0" i="0" u="none" strike="noStrike">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chemeClr val="bg1"/>
                          </a:solidFill>
                          <a:effectLst/>
                        </a:rPr>
                        <a:t>2.79</a:t>
                      </a:r>
                      <a:endParaRPr lang="en-US" sz="1100" b="0" i="0" u="none" strike="noStrike" dirty="0">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990415145"/>
                  </a:ext>
                </a:extLst>
              </a:tr>
              <a:tr h="253718">
                <a:tc>
                  <a:txBody>
                    <a:bodyPr/>
                    <a:lstStyle/>
                    <a:p>
                      <a:pPr algn="ctr" fontAlgn="b"/>
                      <a:r>
                        <a:rPr lang="en-US" sz="1100" b="0" u="none" strike="noStrike">
                          <a:solidFill>
                            <a:schemeClr val="bg1"/>
                          </a:solidFill>
                          <a:effectLst/>
                        </a:rPr>
                        <a:t>Madden NFL 99</a:t>
                      </a:r>
                      <a:endParaRPr lang="en-US" sz="1100" b="0" i="0" u="none" strike="noStrike">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chemeClr val="bg1"/>
                          </a:solidFill>
                          <a:effectLst/>
                        </a:rPr>
                        <a:t>2.64</a:t>
                      </a:r>
                      <a:endParaRPr lang="en-US" sz="1100" b="0" i="0" u="none" strike="noStrike" dirty="0">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924050658"/>
                  </a:ext>
                </a:extLst>
              </a:tr>
              <a:tr h="253718">
                <a:tc>
                  <a:txBody>
                    <a:bodyPr/>
                    <a:lstStyle/>
                    <a:p>
                      <a:pPr algn="ctr" fontAlgn="b"/>
                      <a:r>
                        <a:rPr lang="en-US" sz="1100" b="0" u="none" strike="noStrike">
                          <a:solidFill>
                            <a:schemeClr val="bg1"/>
                          </a:solidFill>
                          <a:effectLst/>
                        </a:rPr>
                        <a:t>NFL Blitz</a:t>
                      </a:r>
                      <a:endParaRPr lang="en-US" sz="1100" b="0" i="0" u="none" strike="noStrike">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chemeClr val="bg1"/>
                          </a:solidFill>
                          <a:effectLst/>
                        </a:rPr>
                        <a:t>2.56</a:t>
                      </a:r>
                      <a:endParaRPr lang="en-US" sz="1100" b="0" i="0" u="none" strike="noStrike" dirty="0">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560765189"/>
                  </a:ext>
                </a:extLst>
              </a:tr>
            </a:tbl>
          </a:graphicData>
        </a:graphic>
      </p:graphicFrame>
    </p:spTree>
    <p:extLst>
      <p:ext uri="{BB962C8B-B14F-4D97-AF65-F5344CB8AC3E}">
        <p14:creationId xmlns:p14="http://schemas.microsoft.com/office/powerpoint/2010/main" val="60130664"/>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1388</TotalTime>
  <Words>434</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Bembo</vt:lpstr>
      <vt:lpstr>Calibri</vt:lpstr>
      <vt:lpstr>AdornVTI</vt:lpstr>
      <vt:lpstr>Video Game Sales</vt:lpstr>
      <vt:lpstr>CLEANING OUR DATA</vt:lpstr>
      <vt:lpstr>BEST SELLING GAMES</vt:lpstr>
      <vt:lpstr>SALES PER YEAR</vt:lpstr>
      <vt:lpstr>MOST POPULAR GENRES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dc:title>
  <dc:creator>Nicholas Hammer</dc:creator>
  <cp:lastModifiedBy>Nicholas Hammer</cp:lastModifiedBy>
  <cp:revision>2</cp:revision>
  <dcterms:created xsi:type="dcterms:W3CDTF">2023-02-01T21:08:54Z</dcterms:created>
  <dcterms:modified xsi:type="dcterms:W3CDTF">2023-02-02T20:17:33Z</dcterms:modified>
</cp:coreProperties>
</file>