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60"/>
  </p:handoutMasterIdLst>
  <p:sldIdLst>
    <p:sldId id="514" r:id="rId3"/>
    <p:sldId id="595" r:id="rId4"/>
    <p:sldId id="555" r:id="rId5"/>
    <p:sldId id="515" r:id="rId6"/>
    <p:sldId id="594" r:id="rId7"/>
    <p:sldId id="589" r:id="rId8"/>
    <p:sldId id="519" r:id="rId9"/>
    <p:sldId id="556" r:id="rId10"/>
    <p:sldId id="521" r:id="rId11"/>
    <p:sldId id="570" r:id="rId12"/>
    <p:sldId id="592" r:id="rId13"/>
    <p:sldId id="582" r:id="rId14"/>
    <p:sldId id="583" r:id="rId15"/>
    <p:sldId id="584" r:id="rId16"/>
    <p:sldId id="585" r:id="rId17"/>
    <p:sldId id="586" r:id="rId18"/>
    <p:sldId id="587" r:id="rId19"/>
    <p:sldId id="588" r:id="rId20"/>
    <p:sldId id="523" r:id="rId21"/>
    <p:sldId id="516" r:id="rId22"/>
    <p:sldId id="524" r:id="rId23"/>
    <p:sldId id="590" r:id="rId24"/>
    <p:sldId id="525" r:id="rId25"/>
    <p:sldId id="526" r:id="rId26"/>
    <p:sldId id="527" r:id="rId27"/>
    <p:sldId id="569" r:id="rId28"/>
    <p:sldId id="562" r:id="rId29"/>
    <p:sldId id="597" r:id="rId30"/>
    <p:sldId id="649" r:id="rId32"/>
    <p:sldId id="532" r:id="rId33"/>
    <p:sldId id="535" r:id="rId34"/>
    <p:sldId id="560" r:id="rId35"/>
    <p:sldId id="648" r:id="rId36"/>
    <p:sldId id="557" r:id="rId37"/>
    <p:sldId id="538" r:id="rId38"/>
    <p:sldId id="558" r:id="rId39"/>
    <p:sldId id="539" r:id="rId40"/>
    <p:sldId id="540" r:id="rId41"/>
    <p:sldId id="559" r:id="rId42"/>
    <p:sldId id="541" r:id="rId43"/>
    <p:sldId id="528" r:id="rId44"/>
    <p:sldId id="529" r:id="rId45"/>
    <p:sldId id="551" r:id="rId46"/>
    <p:sldId id="567" r:id="rId47"/>
    <p:sldId id="593" r:id="rId48"/>
    <p:sldId id="598" r:id="rId49"/>
    <p:sldId id="600" r:id="rId50"/>
    <p:sldId id="599" r:id="rId51"/>
    <p:sldId id="601" r:id="rId52"/>
    <p:sldId id="596" r:id="rId53"/>
    <p:sldId id="566" r:id="rId54"/>
    <p:sldId id="563" r:id="rId55"/>
    <p:sldId id="543" r:id="rId56"/>
    <p:sldId id="544" r:id="rId57"/>
    <p:sldId id="545" r:id="rId58"/>
    <p:sldId id="546" r:id="rId59"/>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906"/>
    <p:restoredTop sz="94618"/>
  </p:normalViewPr>
  <p:slideViewPr>
    <p:cSldViewPr showGuides="1">
      <p:cViewPr varScale="1">
        <p:scale>
          <a:sx n="108" d="100"/>
          <a:sy n="108" d="100"/>
        </p:scale>
        <p:origin x="1458" y="108"/>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8355"/>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
            <a:pPr lvl="0" fontAlgn="base">
              <a:buNone/>
            </a:pPr>
            <a:endParaRPr sz="1000" i="1" strike="noStrike" noProof="1" dirty="0"/>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
            <a:pPr lvl="0" algn="r" fontAlgn="base">
              <a:buNone/>
            </a:pPr>
            <a:endParaRPr sz="1000" i="1" strike="noStrike" noProof="1" dirty="0"/>
          </a:p>
        </p:txBody>
      </p:sp>
      <p:sp>
        <p:nvSpPr>
          <p:cNvPr id="4100" name="Rectangle 4"/>
          <p:cNvSpPr>
            <a:spLocks noGrp="1" noRot="1" noChangeAspect="1" noTextEdit="1"/>
          </p:cNvSpPr>
          <p:nvPr>
            <p:ph type="sldImg"/>
          </p:nvPr>
        </p:nvSpPr>
        <p:spPr>
          <a:xfrm>
            <a:off x="1150938" y="692150"/>
            <a:ext cx="4556125" cy="3416300"/>
          </a:xfrm>
          <a:prstGeom prst="rect">
            <a:avLst/>
          </a:prstGeom>
          <a:noFill/>
          <a:ln w="12700" cap="flat" cmpd="sng">
            <a:solidFill>
              <a:schemeClr val="tx1"/>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
            <a:pPr lvl="0" fontAlgn="base">
              <a:buNone/>
            </a:pPr>
            <a:endParaRPr sz="1000" i="1" strike="noStrike" noProof="1" dirty="0"/>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
            <a:pPr lvl="0" algn="r" fontAlgn="base">
              <a:buNone/>
            </a:pPr>
            <a:fld id="{9A0DB2DC-4C9A-4742-B13C-FB6460FD3503}" type="slidenum">
              <a:rPr lang="en-US" altLang="en-US" sz="1000" i="1" strike="noStrike" noProof="1" dirty="0">
                <a:latin typeface="Times New Roman" panose="02020603050405020304" pitchFamily="18" charset="0"/>
                <a:ea typeface="+mn-ea"/>
                <a:cs typeface="+mn-cs"/>
              </a:rPr>
            </a:fld>
            <a:endParaRPr lang="en-US" altLang="en-US" sz="1000" i="1"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p:nvPr>
        </p:nvSpPr>
        <p:spPr>
          <a:ln/>
        </p:spPr>
        <p:txBody>
          <a:bodyPr wrap="square" lIns="92075" tIns="46038" rIns="92075" bIns="46038" anchor="t" anchorCtr="0"/>
          <a:p>
            <a:pPr lvl="0"/>
            <a:endParaRPr lang="en-US" altLang="en-US" dirty="0"/>
          </a:p>
        </p:txBody>
      </p:sp>
      <p:sp>
        <p:nvSpPr>
          <p:cNvPr id="33795"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p>
            <a:pPr lvl="0" algn="r"/>
            <a:r>
              <a:rPr lang="en-US" altLang="en-US" sz="1000" i="1" dirty="0"/>
              <a:t>*</a:t>
            </a:r>
            <a:endParaRPr lang="en-US" altLang="en-US" sz="1000" i="1" dirty="0">
              <a:ea typeface="Arial" panose="020B060402020209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31"/>
          <p:cNvGrpSpPr/>
          <p:nvPr/>
        </p:nvGrpSpPr>
        <p:grpSpPr>
          <a:xfrm>
            <a:off x="0" y="114300"/>
            <a:ext cx="9142413" cy="6742113"/>
            <a:chOff x="0" y="72"/>
            <a:chExt cx="5759" cy="4247"/>
          </a:xfrm>
        </p:grpSpPr>
        <p:sp>
          <p:nvSpPr>
            <p:cNvPr id="2051" name="Rectangle 2"/>
            <p:cNvSpPr/>
            <p:nvPr/>
          </p:nvSpPr>
          <p:spPr>
            <a:xfrm>
              <a:off x="0" y="2112"/>
              <a:ext cx="5759" cy="2207"/>
            </a:xfrm>
            <a:prstGeom prst="rect">
              <a:avLst/>
            </a:prstGeom>
            <a:solidFill>
              <a:schemeClr val="bg1"/>
            </a:solidFill>
            <a:ln w="9525">
              <a:noFill/>
            </a:ln>
          </p:spPr>
          <p:txBody>
            <a:bodyPr wrap="none" anchor="ctr" anchorCtr="0"/>
            <a:p>
              <a:pPr lvl="0" eaLnBrk="0" hangingPunct="0"/>
              <a:endParaRPr lang="en-US" altLang="en-US" dirty="0">
                <a:latin typeface="Times New Roman" panose="02020603050405020304" pitchFamily="18" charset="0"/>
              </a:endParaRPr>
            </a:p>
          </p:txBody>
        </p:sp>
        <p:grpSp>
          <p:nvGrpSpPr>
            <p:cNvPr id="2052" name="Group 30"/>
            <p:cNvGrpSpPr/>
            <p:nvPr/>
          </p:nvGrpSpPr>
          <p:grpSpPr>
            <a:xfrm>
              <a:off x="0" y="72"/>
              <a:ext cx="5759" cy="2040"/>
              <a:chOff x="0" y="72"/>
              <a:chExt cx="5759" cy="2040"/>
            </a:xfrm>
          </p:grpSpPr>
          <p:sp>
            <p:nvSpPr>
              <p:cNvPr id="2053" name="Rectangle 3"/>
              <p:cNvSpPr/>
              <p:nvPr/>
            </p:nvSpPr>
            <p:spPr>
              <a:xfrm>
                <a:off x="0" y="1872"/>
                <a:ext cx="5759" cy="240"/>
              </a:xfrm>
              <a:prstGeom prst="rect">
                <a:avLst/>
              </a:prstGeom>
              <a:gradFill rotWithShape="0">
                <a:gsLst>
                  <a:gs pos="0">
                    <a:schemeClr val="bg1"/>
                  </a:gs>
                  <a:gs pos="100000">
                    <a:schemeClr val="hlink"/>
                  </a:gs>
                </a:gsLst>
                <a:lin ang="5400000" scaled="1"/>
                <a:tileRect/>
              </a:gradFill>
              <a:ln w="9525">
                <a:noFill/>
              </a:ln>
            </p:spPr>
            <p:txBody>
              <a:bodyPr wrap="none" anchor="ctr" anchorCtr="0"/>
              <a:p>
                <a:pPr lvl="0" eaLnBrk="0" hangingPunct="0"/>
                <a:endParaRPr lang="en-US" altLang="en-US" dirty="0">
                  <a:latin typeface="Times New Roman" panose="02020603050405020304" pitchFamily="18" charset="0"/>
                </a:endParaRPr>
              </a:p>
            </p:txBody>
          </p:sp>
          <p:grpSp>
            <p:nvGrpSpPr>
              <p:cNvPr id="2054" name="Group 9"/>
              <p:cNvGrpSpPr/>
              <p:nvPr/>
            </p:nvGrpSpPr>
            <p:grpSpPr>
              <a:xfrm>
                <a:off x="2289" y="72"/>
                <a:ext cx="1440" cy="1984"/>
                <a:chOff x="2289" y="72"/>
                <a:chExt cx="1440" cy="1984"/>
              </a:xfrm>
            </p:grpSpPr>
            <p:sp>
              <p:nvSpPr>
                <p:cNvPr id="2055" name="Freeform 4"/>
                <p:cNvSpPr/>
                <p:nvPr/>
              </p:nvSpPr>
              <p:spPr>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tileRect/>
                </a:gradFill>
                <a:ln w="9525">
                  <a:noFill/>
                </a:ln>
              </p:spPr>
              <p:txBody>
                <a:bodyPr/>
                <a:p>
                  <a:endParaRPr lang="zh-CN" altLang="en-US"/>
                </a:p>
              </p:txBody>
            </p:sp>
            <p:sp>
              <p:nvSpPr>
                <p:cNvPr id="2056" name="Line 5"/>
                <p:cNvSpPr/>
                <p:nvPr/>
              </p:nvSpPr>
              <p:spPr>
                <a:xfrm flipV="1">
                  <a:off x="2324" y="1620"/>
                  <a:ext cx="143" cy="258"/>
                </a:xfrm>
                <a:prstGeom prst="line">
                  <a:avLst/>
                </a:prstGeom>
                <a:ln w="25400" cap="flat" cmpd="sng">
                  <a:solidFill>
                    <a:schemeClr val="bg1"/>
                  </a:solidFill>
                  <a:prstDash val="solid"/>
                  <a:round/>
                  <a:headEnd type="none" w="sm" len="sm"/>
                  <a:tailEnd type="none" w="sm" len="sm"/>
                </a:ln>
              </p:spPr>
            </p:sp>
            <p:sp>
              <p:nvSpPr>
                <p:cNvPr id="2057" name="Line 6"/>
                <p:cNvSpPr/>
                <p:nvPr/>
              </p:nvSpPr>
              <p:spPr>
                <a:xfrm flipV="1">
                  <a:off x="3119" y="243"/>
                  <a:ext cx="50" cy="99"/>
                </a:xfrm>
                <a:prstGeom prst="line">
                  <a:avLst/>
                </a:prstGeom>
                <a:ln w="25400" cap="flat" cmpd="sng">
                  <a:solidFill>
                    <a:schemeClr val="bg1"/>
                  </a:solidFill>
                  <a:prstDash val="solid"/>
                  <a:round/>
                  <a:headEnd type="none" w="sm" len="sm"/>
                  <a:tailEnd type="none" w="sm" len="sm"/>
                </a:ln>
              </p:spPr>
            </p:sp>
            <p:sp>
              <p:nvSpPr>
                <p:cNvPr id="2058" name="Line 7"/>
                <p:cNvSpPr/>
                <p:nvPr/>
              </p:nvSpPr>
              <p:spPr>
                <a:xfrm flipV="1">
                  <a:off x="3203" y="72"/>
                  <a:ext cx="50" cy="99"/>
                </a:xfrm>
                <a:prstGeom prst="line">
                  <a:avLst/>
                </a:prstGeom>
                <a:ln w="25400" cap="flat" cmpd="sng">
                  <a:solidFill>
                    <a:schemeClr val="bg1"/>
                  </a:solidFill>
                  <a:prstDash val="solid"/>
                  <a:round/>
                  <a:headEnd type="none" w="sm" len="sm"/>
                  <a:tailEnd type="none" w="sm" len="sm"/>
                </a:ln>
              </p:spPr>
            </p:sp>
            <p:sp>
              <p:nvSpPr>
                <p:cNvPr id="2059" name="Freeform 8"/>
                <p:cNvSpPr/>
                <p:nvPr/>
              </p:nvSpPr>
              <p:spPr>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tileRect/>
                </a:gradFill>
                <a:ln w="9525">
                  <a:noFill/>
                </a:ln>
              </p:spPr>
              <p:txBody>
                <a:bodyPr/>
                <a:p>
                  <a:endParaRPr lang="zh-CN" altLang="en-US"/>
                </a:p>
              </p:txBody>
            </p:sp>
          </p:grpSp>
          <p:sp>
            <p:nvSpPr>
              <p:cNvPr id="2060" name="Oval 10"/>
              <p:cNvSpPr/>
              <p:nvPr/>
            </p:nvSpPr>
            <p:spPr>
              <a:xfrm>
                <a:off x="2071" y="250"/>
                <a:ext cx="1497" cy="1494"/>
              </a:xfrm>
              <a:prstGeom prst="ellipse">
                <a:avLst/>
              </a:prstGeom>
              <a:gradFill rotWithShape="0">
                <a:gsLst>
                  <a:gs pos="0">
                    <a:schemeClr val="bg1"/>
                  </a:gs>
                  <a:gs pos="100000">
                    <a:schemeClr val="bg2"/>
                  </a:gs>
                </a:gsLst>
                <a:lin ang="0" scaled="1"/>
                <a:tileRect/>
              </a:gradFill>
              <a:ln w="9525">
                <a:noFill/>
              </a:ln>
            </p:spPr>
            <p:txBody>
              <a:bodyPr wrap="none" anchor="ctr" anchorCtr="0"/>
              <a:p>
                <a:pPr lvl="0" eaLnBrk="0" hangingPunct="0"/>
                <a:endParaRPr lang="en-US" altLang="en-US" dirty="0">
                  <a:latin typeface="Times New Roman" panose="02020603050405020304" pitchFamily="18" charset="0"/>
                </a:endParaRPr>
              </a:p>
            </p:txBody>
          </p:sp>
          <p:grpSp>
            <p:nvGrpSpPr>
              <p:cNvPr id="2061" name="Group 29"/>
              <p:cNvGrpSpPr/>
              <p:nvPr/>
            </p:nvGrpSpPr>
            <p:grpSpPr>
              <a:xfrm>
                <a:off x="2071" y="406"/>
                <a:ext cx="1392" cy="1109"/>
                <a:chOff x="2071" y="406"/>
                <a:chExt cx="1392" cy="1109"/>
              </a:xfrm>
            </p:grpSpPr>
            <p:sp>
              <p:nvSpPr>
                <p:cNvPr id="2062" name="Freeform 11"/>
                <p:cNvSpPr/>
                <p:nvPr/>
              </p:nvSpPr>
              <p:spPr>
                <a:xfrm>
                  <a:off x="2268" y="812"/>
                  <a:ext cx="1" cy="17"/>
                </a:xfrm>
                <a:custGeom>
                  <a:avLst/>
                  <a:gdLst/>
                  <a:ahLst/>
                  <a:cxnLst>
                    <a:cxn ang="0">
                      <a:pos x="0" y="0"/>
                    </a:cxn>
                    <a:cxn ang="0">
                      <a:pos x="0" y="16"/>
                    </a:cxn>
                    <a:cxn ang="0">
                      <a:pos x="0" y="16"/>
                    </a:cxn>
                    <a:cxn ang="0">
                      <a:pos x="0" y="6"/>
                    </a:cxn>
                    <a:cxn ang="0">
                      <a:pos x="0" y="0"/>
                    </a:cxn>
                  </a:cxnLst>
                  <a:pathLst>
                    <a:path w="1" h="17">
                      <a:moveTo>
                        <a:pt x="0" y="0"/>
                      </a:moveTo>
                      <a:lnTo>
                        <a:pt x="0" y="16"/>
                      </a:lnTo>
                      <a:lnTo>
                        <a:pt x="0" y="6"/>
                      </a:lnTo>
                      <a:lnTo>
                        <a:pt x="0" y="0"/>
                      </a:lnTo>
                    </a:path>
                  </a:pathLst>
                </a:custGeom>
                <a:solidFill>
                  <a:schemeClr val="bg1"/>
                </a:solidFill>
                <a:ln w="9525">
                  <a:noFill/>
                </a:ln>
              </p:spPr>
              <p:txBody>
                <a:bodyPr/>
                <a:p>
                  <a:endParaRPr lang="zh-CN" altLang="en-US"/>
                </a:p>
              </p:txBody>
            </p:sp>
            <p:sp>
              <p:nvSpPr>
                <p:cNvPr id="2063" name="Freeform 12"/>
                <p:cNvSpPr/>
                <p:nvPr/>
              </p:nvSpPr>
              <p:spPr>
                <a:xfrm>
                  <a:off x="2292" y="843"/>
                  <a:ext cx="17" cy="17"/>
                </a:xfrm>
                <a:custGeom>
                  <a:avLst/>
                  <a:gdLst/>
                  <a:ahLst/>
                  <a:cxnLst>
                    <a:cxn ang="0">
                      <a:pos x="0" y="0"/>
                    </a:cxn>
                    <a:cxn ang="0">
                      <a:pos x="16" y="0"/>
                    </a:cxn>
                    <a:cxn ang="0">
                      <a:pos x="16" y="16"/>
                    </a:cxn>
                    <a:cxn ang="0">
                      <a:pos x="0" y="0"/>
                    </a:cxn>
                  </a:cxnLst>
                  <a:pathLst>
                    <a:path w="17" h="17">
                      <a:moveTo>
                        <a:pt x="0" y="0"/>
                      </a:moveTo>
                      <a:lnTo>
                        <a:pt x="16" y="0"/>
                      </a:lnTo>
                      <a:lnTo>
                        <a:pt x="16" y="16"/>
                      </a:lnTo>
                      <a:lnTo>
                        <a:pt x="0" y="0"/>
                      </a:lnTo>
                    </a:path>
                  </a:pathLst>
                </a:custGeom>
                <a:solidFill>
                  <a:schemeClr val="bg1"/>
                </a:solidFill>
                <a:ln w="9525">
                  <a:noFill/>
                </a:ln>
              </p:spPr>
              <p:txBody>
                <a:bodyPr/>
                <a:p>
                  <a:endParaRPr lang="zh-CN" altLang="en-US"/>
                </a:p>
              </p:txBody>
            </p:sp>
            <p:sp>
              <p:nvSpPr>
                <p:cNvPr id="2064" name="Freeform 13"/>
                <p:cNvSpPr/>
                <p:nvPr/>
              </p:nvSpPr>
              <p:spPr>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a:noFill/>
                </a:ln>
              </p:spPr>
              <p:txBody>
                <a:bodyPr/>
                <a:p>
                  <a:endParaRPr lang="zh-CN" altLang="en-US"/>
                </a:p>
              </p:txBody>
            </p:sp>
            <p:sp>
              <p:nvSpPr>
                <p:cNvPr id="2065" name="Freeform 14"/>
                <p:cNvSpPr/>
                <p:nvPr/>
              </p:nvSpPr>
              <p:spPr>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a:noFill/>
                </a:ln>
              </p:spPr>
              <p:txBody>
                <a:bodyPr/>
                <a:p>
                  <a:endParaRPr lang="zh-CN" altLang="en-US"/>
                </a:p>
              </p:txBody>
            </p:sp>
            <p:sp>
              <p:nvSpPr>
                <p:cNvPr id="2066" name="Freeform 15"/>
                <p:cNvSpPr/>
                <p:nvPr/>
              </p:nvSpPr>
              <p:spPr>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a:noFill/>
                </a:ln>
              </p:spPr>
              <p:txBody>
                <a:bodyPr/>
                <a:p>
                  <a:endParaRPr lang="zh-CN" altLang="en-US"/>
                </a:p>
              </p:txBody>
            </p:sp>
            <p:sp>
              <p:nvSpPr>
                <p:cNvPr id="2067" name="Freeform 16"/>
                <p:cNvSpPr/>
                <p:nvPr/>
              </p:nvSpPr>
              <p:spPr>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pathLst>
                    <a:path w="68" h="97">
                      <a:moveTo>
                        <a:pt x="0" y="48"/>
                      </a:moveTo>
                      <a:lnTo>
                        <a:pt x="24" y="48"/>
                      </a:lnTo>
                      <a:lnTo>
                        <a:pt x="52" y="0"/>
                      </a:lnTo>
                      <a:lnTo>
                        <a:pt x="67" y="28"/>
                      </a:lnTo>
                      <a:lnTo>
                        <a:pt x="55" y="96"/>
                      </a:lnTo>
                      <a:lnTo>
                        <a:pt x="5" y="80"/>
                      </a:lnTo>
                      <a:lnTo>
                        <a:pt x="0" y="48"/>
                      </a:lnTo>
                    </a:path>
                  </a:pathLst>
                </a:custGeom>
                <a:solidFill>
                  <a:schemeClr val="bg1"/>
                </a:solidFill>
                <a:ln w="9525">
                  <a:noFill/>
                </a:ln>
              </p:spPr>
              <p:txBody>
                <a:bodyPr/>
                <a:p>
                  <a:endParaRPr lang="zh-CN" altLang="en-US"/>
                </a:p>
              </p:txBody>
            </p:sp>
            <p:sp>
              <p:nvSpPr>
                <p:cNvPr id="2068" name="Freeform 17"/>
                <p:cNvSpPr/>
                <p:nvPr/>
              </p:nvSpPr>
              <p:spPr>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a:noFill/>
                </a:ln>
              </p:spPr>
              <p:txBody>
                <a:bodyPr/>
                <a:p>
                  <a:endParaRPr lang="zh-CN" altLang="en-US"/>
                </a:p>
              </p:txBody>
            </p:sp>
            <p:sp>
              <p:nvSpPr>
                <p:cNvPr id="2069" name="Freeform 18"/>
                <p:cNvSpPr/>
                <p:nvPr/>
              </p:nvSpPr>
              <p:spPr>
                <a:xfrm>
                  <a:off x="3384" y="1337"/>
                  <a:ext cx="79" cy="101"/>
                </a:xfrm>
                <a:custGeom>
                  <a:avLst/>
                  <a:gdLst/>
                  <a:ahLst/>
                  <a:cxnLst>
                    <a:cxn ang="0">
                      <a:pos x="48" y="0"/>
                    </a:cxn>
                    <a:cxn ang="0">
                      <a:pos x="78" y="30"/>
                    </a:cxn>
                    <a:cxn ang="0">
                      <a:pos x="16" y="100"/>
                    </a:cxn>
                    <a:cxn ang="0">
                      <a:pos x="0" y="84"/>
                    </a:cxn>
                    <a:cxn ang="0">
                      <a:pos x="45" y="39"/>
                    </a:cxn>
                    <a:cxn ang="0">
                      <a:pos x="48" y="0"/>
                    </a:cxn>
                  </a:cxnLst>
                  <a:pathLst>
                    <a:path w="79" h="101">
                      <a:moveTo>
                        <a:pt x="48" y="0"/>
                      </a:moveTo>
                      <a:lnTo>
                        <a:pt x="78" y="30"/>
                      </a:lnTo>
                      <a:lnTo>
                        <a:pt x="16" y="100"/>
                      </a:lnTo>
                      <a:lnTo>
                        <a:pt x="0" y="84"/>
                      </a:lnTo>
                      <a:lnTo>
                        <a:pt x="45" y="39"/>
                      </a:lnTo>
                      <a:lnTo>
                        <a:pt x="48" y="0"/>
                      </a:lnTo>
                    </a:path>
                  </a:pathLst>
                </a:custGeom>
                <a:solidFill>
                  <a:schemeClr val="bg1"/>
                </a:solidFill>
                <a:ln w="9525">
                  <a:noFill/>
                </a:ln>
              </p:spPr>
              <p:txBody>
                <a:bodyPr/>
                <a:p>
                  <a:endParaRPr lang="zh-CN" altLang="en-US"/>
                </a:p>
              </p:txBody>
            </p:sp>
            <p:sp>
              <p:nvSpPr>
                <p:cNvPr id="2070" name="Freeform 19"/>
                <p:cNvSpPr/>
                <p:nvPr/>
              </p:nvSpPr>
              <p:spPr>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a:noFill/>
                </a:ln>
              </p:spPr>
              <p:txBody>
                <a:bodyPr/>
                <a:p>
                  <a:endParaRPr lang="zh-CN" altLang="en-US"/>
                </a:p>
              </p:txBody>
            </p:sp>
            <p:sp>
              <p:nvSpPr>
                <p:cNvPr id="2071" name="Freeform 20"/>
                <p:cNvSpPr/>
                <p:nvPr/>
              </p:nvSpPr>
              <p:spPr>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a:noFill/>
                </a:ln>
              </p:spPr>
              <p:txBody>
                <a:bodyPr/>
                <a:p>
                  <a:endParaRPr lang="zh-CN" altLang="en-US"/>
                </a:p>
              </p:txBody>
            </p:sp>
            <p:sp>
              <p:nvSpPr>
                <p:cNvPr id="2072" name="Freeform 21"/>
                <p:cNvSpPr/>
                <p:nvPr/>
              </p:nvSpPr>
              <p:spPr>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a:noFill/>
                </a:ln>
              </p:spPr>
              <p:txBody>
                <a:bodyPr/>
                <a:p>
                  <a:endParaRPr lang="zh-CN" altLang="en-US"/>
                </a:p>
              </p:txBody>
            </p:sp>
            <p:sp>
              <p:nvSpPr>
                <p:cNvPr id="2073" name="Freeform 22"/>
                <p:cNvSpPr/>
                <p:nvPr/>
              </p:nvSpPr>
              <p:spPr>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a:noFill/>
                </a:ln>
              </p:spPr>
              <p:txBody>
                <a:bodyPr/>
                <a:p>
                  <a:endParaRPr lang="zh-CN" altLang="en-US"/>
                </a:p>
              </p:txBody>
            </p:sp>
            <p:sp>
              <p:nvSpPr>
                <p:cNvPr id="2074" name="Freeform 23"/>
                <p:cNvSpPr/>
                <p:nvPr/>
              </p:nvSpPr>
              <p:spPr>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a:noFill/>
                </a:ln>
              </p:spPr>
              <p:txBody>
                <a:bodyPr/>
                <a:p>
                  <a:endParaRPr lang="zh-CN" altLang="en-US"/>
                </a:p>
              </p:txBody>
            </p:sp>
            <p:sp>
              <p:nvSpPr>
                <p:cNvPr id="2075" name="Freeform 24"/>
                <p:cNvSpPr/>
                <p:nvPr/>
              </p:nvSpPr>
              <p:spPr>
                <a:xfrm>
                  <a:off x="2780" y="1139"/>
                  <a:ext cx="19" cy="36"/>
                </a:xfrm>
                <a:custGeom>
                  <a:avLst/>
                  <a:gdLst/>
                  <a:ahLst/>
                  <a:cxnLst>
                    <a:cxn ang="0">
                      <a:pos x="9" y="0"/>
                    </a:cxn>
                    <a:cxn ang="0">
                      <a:pos x="0" y="16"/>
                    </a:cxn>
                    <a:cxn ang="0">
                      <a:pos x="6" y="35"/>
                    </a:cxn>
                    <a:cxn ang="0">
                      <a:pos x="18" y="21"/>
                    </a:cxn>
                    <a:cxn ang="0">
                      <a:pos x="9" y="0"/>
                    </a:cxn>
                  </a:cxnLst>
                  <a:pathLst>
                    <a:path w="19" h="36">
                      <a:moveTo>
                        <a:pt x="9" y="0"/>
                      </a:moveTo>
                      <a:lnTo>
                        <a:pt x="0" y="16"/>
                      </a:lnTo>
                      <a:lnTo>
                        <a:pt x="6" y="35"/>
                      </a:lnTo>
                      <a:lnTo>
                        <a:pt x="18" y="21"/>
                      </a:lnTo>
                      <a:lnTo>
                        <a:pt x="9" y="0"/>
                      </a:lnTo>
                    </a:path>
                  </a:pathLst>
                </a:custGeom>
                <a:solidFill>
                  <a:schemeClr val="bg1"/>
                </a:solidFill>
                <a:ln w="9525">
                  <a:noFill/>
                </a:ln>
              </p:spPr>
              <p:txBody>
                <a:bodyPr/>
                <a:p>
                  <a:endParaRPr lang="zh-CN" altLang="en-US"/>
                </a:p>
              </p:txBody>
            </p:sp>
            <p:sp>
              <p:nvSpPr>
                <p:cNvPr id="2076" name="Freeform 25"/>
                <p:cNvSpPr/>
                <p:nvPr/>
              </p:nvSpPr>
              <p:spPr>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a:noFill/>
                </a:ln>
              </p:spPr>
              <p:txBody>
                <a:bodyPr/>
                <a:p>
                  <a:endParaRPr lang="zh-CN" altLang="en-US"/>
                </a:p>
              </p:txBody>
            </p:sp>
            <p:sp>
              <p:nvSpPr>
                <p:cNvPr id="2077" name="Freeform 26"/>
                <p:cNvSpPr/>
                <p:nvPr/>
              </p:nvSpPr>
              <p:spPr>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a:noFill/>
                </a:ln>
              </p:spPr>
              <p:txBody>
                <a:bodyPr/>
                <a:p>
                  <a:endParaRPr lang="zh-CN" altLang="en-US"/>
                </a:p>
              </p:txBody>
            </p:sp>
            <p:sp>
              <p:nvSpPr>
                <p:cNvPr id="2078" name="Freeform 27"/>
                <p:cNvSpPr/>
                <p:nvPr/>
              </p:nvSpPr>
              <p:spPr>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a:noFill/>
                </a:ln>
              </p:spPr>
              <p:txBody>
                <a:bodyPr/>
                <a:p>
                  <a:endParaRPr lang="zh-CN" altLang="en-US"/>
                </a:p>
              </p:txBody>
            </p:sp>
            <p:sp>
              <p:nvSpPr>
                <p:cNvPr id="2079" name="Freeform 28"/>
                <p:cNvSpPr/>
                <p:nvPr/>
              </p:nvSpPr>
              <p:spPr>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a:noFill/>
                </a:ln>
              </p:spPr>
              <p:txBody>
                <a:bodyPr/>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fontAlgn="base"/>
            <a:r>
              <a:rPr lang="en-US" strike="noStrike" noProof="0"/>
              <a:t>Click to edit Master title style</a:t>
            </a:r>
            <a:endParaRPr lang="en-US" strike="noStrike"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fontAlgn="base"/>
            <a:r>
              <a:rPr lang="en-US" strike="noStrike" noProof="0"/>
              <a:t>Click to edit Master subtitle style</a:t>
            </a:r>
            <a:endParaRPr lang="en-US" strike="noStrike" noProof="0"/>
          </a:p>
        </p:txBody>
      </p:sp>
      <p:sp>
        <p:nvSpPr>
          <p:cNvPr id="65" name="Rectangle 34"/>
          <p:cNvSpPr>
            <a:spLocks noGrp="1" noChangeArrowheads="1"/>
          </p:cNvSpPr>
          <p:nvPr>
            <p:ph type="dt" sz="quarter"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pPr fontAlgn="base">
              <a:buNone/>
            </a:pPr>
            <a:endParaRPr strike="noStrike" noProof="1" dirty="0"/>
          </a:p>
        </p:txBody>
      </p:sp>
      <p:sp>
        <p:nvSpPr>
          <p:cNvPr id="66" name="Rectangle 35"/>
          <p:cNvSpPr>
            <a:spLocks noGrp="1" noChangeArrowheads="1"/>
          </p:cNvSpPr>
          <p:nvPr>
            <p:ph type="ftr" sz="quarter" idx="3"/>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eaLnBrk="0" hangingPunct="0">
              <a:defRPr sz="1400">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Liang, Introduction to Java Programming, Eleventh Edition, (c) 2017 Pearson Education, Inc. All rights reserved. </a:t>
            </a: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7" name="Rectangle 36"/>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pPr algn="r" fontAlgn="base">
              <a:buNone/>
            </a:pPr>
            <a:fld id="{9A0DB2DC-4C9A-4742-B13C-FB6460FD3503}" type="slidenum">
              <a:rPr lang="en-US" altLang="en-US" strike="noStrike" noProof="1" dirty="0">
                <a:latin typeface="Times New Roman" panose="02020603050405020304" pitchFamily="18" charset="0"/>
                <a:ea typeface="+mn-ea"/>
                <a:cs typeface="+mn-cs"/>
              </a:rPr>
            </a:fld>
            <a:endParaRPr lang="en-US"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p>
            <a:pPr lvl="0" fontAlgn="base">
              <a:buNone/>
            </a:pPr>
            <a:endParaRPr strike="noStrike" noProof="1"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fontAlgn="base">
              <a:buNone/>
            </a:pPr>
            <a:fld id="{9A0DB2DC-4C9A-4742-B13C-FB6460FD3503}" type="slidenum">
              <a:rPr lang="en-US" altLang="en-US" strike="noStrike" noProof="1" dirty="0">
                <a:latin typeface="Times New Roman" panose="02020603050405020304" pitchFamily="18" charset="0"/>
                <a:ea typeface="+mn-ea"/>
                <a:cs typeface="+mn-cs"/>
              </a:rPr>
            </a:fld>
            <a:endParaRPr lang="en-US" altLang="en-US"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685800" y="285750"/>
            <a:ext cx="5676900" cy="5486400"/>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p>
            <a:pPr lvl="0" fontAlgn="base">
              <a:buNone/>
            </a:pPr>
            <a:endParaRPr strike="noStrike" noProof="1"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fontAlgn="base">
              <a:buNone/>
            </a:pPr>
            <a:fld id="{9A0DB2DC-4C9A-4742-B13C-FB6460FD3503}" type="slidenum">
              <a:rPr lang="en-US" altLang="en-US" strike="noStrike" noProof="1" dirty="0">
                <a:latin typeface="Times New Roman" panose="02020603050405020304" pitchFamily="18" charset="0"/>
                <a:ea typeface="+mn-ea"/>
                <a:cs typeface="+mn-cs"/>
              </a:rPr>
            </a:fld>
            <a:endParaRPr lang="en-US" altLang="en-US"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p>
            <a:pPr lvl="0" fontAlgn="base">
              <a:buNone/>
            </a:pPr>
            <a:endParaRPr strike="noStrike" noProof="1"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fontAlgn="base">
              <a:buNone/>
            </a:pPr>
            <a:fld id="{9A0DB2DC-4C9A-4742-B13C-FB6460FD3503}" type="slidenum">
              <a:rPr lang="en-US" altLang="en-US" strike="noStrike" noProof="1" dirty="0">
                <a:latin typeface="Times New Roman" panose="02020603050405020304" pitchFamily="18" charset="0"/>
                <a:ea typeface="+mn-ea"/>
                <a:cs typeface="+mn-cs"/>
              </a:rPr>
            </a:fld>
            <a:endParaRPr lang="en-US" altLang="en-US"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a:t>Click to edit Master text styles</a:t>
            </a:r>
            <a:endParaRPr lang="en-US" strike="noStrike" noProof="1"/>
          </a:p>
        </p:txBody>
      </p:sp>
      <p:sp>
        <p:nvSpPr>
          <p:cNvPr id="4" name="日期占位符 3"/>
          <p:cNvSpPr>
            <a:spLocks noGrp="1"/>
          </p:cNvSpPr>
          <p:nvPr>
            <p:ph type="dt" sz="half" idx="10"/>
          </p:nvPr>
        </p:nvSpPr>
        <p:spPr/>
        <p:txBody>
          <a:bodyPr/>
          <a:p>
            <a:pPr lvl="0" fontAlgn="base">
              <a:buNone/>
            </a:pPr>
            <a:endParaRPr strike="noStrike" noProof="1"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fontAlgn="base">
              <a:buNone/>
            </a:pPr>
            <a:fld id="{9A0DB2DC-4C9A-4742-B13C-FB6460FD3503}" type="slidenum">
              <a:rPr lang="en-US" altLang="en-US" strike="noStrike" noProof="1" dirty="0">
                <a:latin typeface="Times New Roman" panose="02020603050405020304" pitchFamily="18" charset="0"/>
                <a:ea typeface="+mn-ea"/>
                <a:cs typeface="+mn-cs"/>
              </a:rPr>
            </a:fld>
            <a:endParaRPr lang="en-US" altLang="en-US"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685800" y="1657350"/>
            <a:ext cx="3810000" cy="4114800"/>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48200" y="1657350"/>
            <a:ext cx="3810000" cy="4114800"/>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日期占位符 4"/>
          <p:cNvSpPr>
            <a:spLocks noGrp="1"/>
          </p:cNvSpPr>
          <p:nvPr>
            <p:ph type="dt" sz="half" idx="10"/>
          </p:nvPr>
        </p:nvSpPr>
        <p:spPr/>
        <p:txBody>
          <a:bodyPr/>
          <a:p>
            <a:pPr lvl="0" fontAlgn="base">
              <a:buNone/>
            </a:pPr>
            <a:endParaRPr strike="noStrike" noProof="1"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fontAlgn="base">
              <a:buNone/>
            </a:pPr>
            <a:fld id="{9A0DB2DC-4C9A-4742-B13C-FB6460FD3503}" type="slidenum">
              <a:rPr lang="en-US" altLang="en-US" strike="noStrike" noProof="1" dirty="0">
                <a:latin typeface="Times New Roman" panose="02020603050405020304" pitchFamily="18" charset="0"/>
                <a:ea typeface="+mn-ea"/>
                <a:cs typeface="+mn-cs"/>
              </a:rPr>
            </a:fld>
            <a:endParaRPr lang="en-US" altLang="en-US"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630238" y="2505075"/>
            <a:ext cx="3868737" cy="368458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29150" y="2505075"/>
            <a:ext cx="3887788" cy="368458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日期占位符 6"/>
          <p:cNvSpPr>
            <a:spLocks noGrp="1"/>
          </p:cNvSpPr>
          <p:nvPr>
            <p:ph type="dt" sz="half" idx="10"/>
          </p:nvPr>
        </p:nvSpPr>
        <p:spPr/>
        <p:txBody>
          <a:bodyPr/>
          <a:p>
            <a:pPr lvl="0" fontAlgn="base">
              <a:buNone/>
            </a:pPr>
            <a:endParaRPr strike="noStrike" noProof="1" dirty="0">
              <a:latin typeface="Times New Roman" panose="02020603050405020304" pitchFamily="18" charset="0"/>
            </a:endParaRPr>
          </a:p>
        </p:txBody>
      </p:sp>
      <p:sp>
        <p:nvSpPr>
          <p:cNvPr id="8" name="灯片编号占位符 7"/>
          <p:cNvSpPr>
            <a:spLocks noGrp="1"/>
          </p:cNvSpPr>
          <p:nvPr>
            <p:ph type="sldNum" sz="quarter" idx="11"/>
          </p:nvPr>
        </p:nvSpPr>
        <p:spPr/>
        <p:txBody>
          <a:bodyPr/>
          <a:p>
            <a:pPr lvl="0" fontAlgn="base">
              <a:buNone/>
            </a:pPr>
            <a:fld id="{9A0DB2DC-4C9A-4742-B13C-FB6460FD3503}" type="slidenum">
              <a:rPr lang="en-US" altLang="en-US" strike="noStrike" noProof="1" dirty="0">
                <a:latin typeface="Times New Roman" panose="02020603050405020304" pitchFamily="18" charset="0"/>
                <a:ea typeface="+mn-ea"/>
                <a:cs typeface="+mn-cs"/>
              </a:rPr>
            </a:fld>
            <a:endParaRPr lang="en-US" altLang="en-US"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日期占位符 2"/>
          <p:cNvSpPr>
            <a:spLocks noGrp="1"/>
          </p:cNvSpPr>
          <p:nvPr>
            <p:ph type="dt" sz="half" idx="10"/>
          </p:nvPr>
        </p:nvSpPr>
        <p:spPr/>
        <p:txBody>
          <a:bodyPr/>
          <a:p>
            <a:pPr lvl="0" fontAlgn="base">
              <a:buNone/>
            </a:pPr>
            <a:endParaRPr strike="noStrike" noProof="1" dirty="0">
              <a:latin typeface="Times New Roman" panose="02020603050405020304" pitchFamily="18" charset="0"/>
            </a:endParaRPr>
          </a:p>
        </p:txBody>
      </p:sp>
      <p:sp>
        <p:nvSpPr>
          <p:cNvPr id="4" name="灯片编号占位符 3"/>
          <p:cNvSpPr>
            <a:spLocks noGrp="1"/>
          </p:cNvSpPr>
          <p:nvPr>
            <p:ph type="sldNum" sz="quarter" idx="11"/>
          </p:nvPr>
        </p:nvSpPr>
        <p:spPr/>
        <p:txBody>
          <a:bodyPr/>
          <a:p>
            <a:pPr lvl="0" fontAlgn="base">
              <a:buNone/>
            </a:pPr>
            <a:fld id="{9A0DB2DC-4C9A-4742-B13C-FB6460FD3503}" type="slidenum">
              <a:rPr lang="en-US" altLang="en-US" strike="noStrike" noProof="1" dirty="0">
                <a:latin typeface="Times New Roman" panose="02020603050405020304" pitchFamily="18" charset="0"/>
                <a:ea typeface="+mn-ea"/>
                <a:cs typeface="+mn-cs"/>
              </a:rPr>
            </a:fld>
            <a:endParaRPr lang="en-US" altLang="en-US"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buNone/>
            </a:pPr>
            <a:endParaRPr strike="noStrike" noProof="1" dirty="0">
              <a:latin typeface="Times New Roman" panose="02020603050405020304" pitchFamily="18" charset="0"/>
            </a:endParaRPr>
          </a:p>
        </p:txBody>
      </p:sp>
      <p:sp>
        <p:nvSpPr>
          <p:cNvPr id="3" name="灯片编号占位符 2"/>
          <p:cNvSpPr>
            <a:spLocks noGrp="1"/>
          </p:cNvSpPr>
          <p:nvPr>
            <p:ph type="sldNum" sz="quarter" idx="11"/>
          </p:nvPr>
        </p:nvSpPr>
        <p:spPr/>
        <p:txBody>
          <a:bodyPr/>
          <a:p>
            <a:pPr lvl="0" fontAlgn="base">
              <a:buNone/>
            </a:pPr>
            <a:fld id="{9A0DB2DC-4C9A-4742-B13C-FB6460FD3503}" type="slidenum">
              <a:rPr lang="en-US" altLang="en-US" strike="noStrike" noProof="1" dirty="0">
                <a:latin typeface="Times New Roman" panose="02020603050405020304" pitchFamily="18" charset="0"/>
                <a:ea typeface="+mn-ea"/>
                <a:cs typeface="+mn-cs"/>
              </a:rPr>
            </a:fld>
            <a:endParaRPr lang="en-US" altLang="en-US"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endParaRPr lang="en-US" strike="noStrike" noProof="1"/>
          </a:p>
        </p:txBody>
      </p:sp>
      <p:sp>
        <p:nvSpPr>
          <p:cNvPr id="5" name="日期占位符 4"/>
          <p:cNvSpPr>
            <a:spLocks noGrp="1"/>
          </p:cNvSpPr>
          <p:nvPr>
            <p:ph type="dt" sz="half" idx="10"/>
          </p:nvPr>
        </p:nvSpPr>
        <p:spPr/>
        <p:txBody>
          <a:bodyPr/>
          <a:p>
            <a:pPr lvl="0" fontAlgn="base">
              <a:buNone/>
            </a:pPr>
            <a:endParaRPr strike="noStrike" noProof="1"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fontAlgn="base">
              <a:buNone/>
            </a:pPr>
            <a:fld id="{9A0DB2DC-4C9A-4742-B13C-FB6460FD3503}" type="slidenum">
              <a:rPr lang="en-US" altLang="en-US" strike="noStrike" noProof="1" dirty="0">
                <a:latin typeface="Times New Roman" panose="02020603050405020304" pitchFamily="18" charset="0"/>
                <a:ea typeface="+mn-ea"/>
                <a:cs typeface="+mn-cs"/>
              </a:rPr>
            </a:fld>
            <a:endParaRPr lang="en-US" altLang="en-US"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3887788" y="987425"/>
            <a:ext cx="4629150" cy="48736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endParaRPr lang="en-US" strike="noStrike" noProof="1"/>
          </a:p>
        </p:txBody>
      </p:sp>
      <p:sp>
        <p:nvSpPr>
          <p:cNvPr id="5" name="日期占位符 4"/>
          <p:cNvSpPr>
            <a:spLocks noGrp="1"/>
          </p:cNvSpPr>
          <p:nvPr>
            <p:ph type="dt" sz="half" idx="10"/>
          </p:nvPr>
        </p:nvSpPr>
        <p:spPr/>
        <p:txBody>
          <a:bodyPr/>
          <a:p>
            <a:pPr lvl="0" fontAlgn="base">
              <a:buNone/>
            </a:pPr>
            <a:endParaRPr strike="noStrike" noProof="1"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fontAlgn="base">
              <a:buNone/>
            </a:pPr>
            <a:fld id="{9A0DB2DC-4C9A-4742-B13C-FB6460FD3503}" type="slidenum">
              <a:rPr lang="en-US" altLang="en-US" strike="noStrike" noProof="1" dirty="0">
                <a:latin typeface="Times New Roman" panose="02020603050405020304" pitchFamily="18" charset="0"/>
                <a:ea typeface="+mn-ea"/>
                <a:cs typeface="+mn-cs"/>
              </a:rPr>
            </a:fld>
            <a:endParaRPr lang="en-US" altLang="en-US"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9"/>
          <p:cNvGrpSpPr/>
          <p:nvPr/>
        </p:nvGrpSpPr>
        <p:grpSpPr>
          <a:xfrm>
            <a:off x="0" y="4367213"/>
            <a:ext cx="9131300" cy="2478087"/>
            <a:chOff x="0" y="2751"/>
            <a:chExt cx="5752" cy="1561"/>
          </a:xfrm>
        </p:grpSpPr>
        <p:sp>
          <p:nvSpPr>
            <p:cNvPr id="1027" name="Rectangle 2"/>
            <p:cNvSpPr/>
            <p:nvPr/>
          </p:nvSpPr>
          <p:spPr>
            <a:xfrm>
              <a:off x="0" y="4080"/>
              <a:ext cx="5752" cy="232"/>
            </a:xfrm>
            <a:prstGeom prst="rect">
              <a:avLst/>
            </a:prstGeom>
            <a:gradFill rotWithShape="0">
              <a:gsLst>
                <a:gs pos="0">
                  <a:schemeClr val="bg1"/>
                </a:gs>
                <a:gs pos="100000">
                  <a:schemeClr val="hlink"/>
                </a:gs>
              </a:gsLst>
              <a:lin ang="5400000" scaled="1"/>
              <a:tileRect/>
            </a:gradFill>
            <a:ln w="9525">
              <a:noFill/>
            </a:ln>
          </p:spPr>
          <p:txBody>
            <a:bodyPr wrap="none" anchor="ctr" anchorCtr="0"/>
            <a:p>
              <a:pPr lvl="0" eaLnBrk="0" hangingPunct="0"/>
              <a:endParaRPr lang="en-US" altLang="en-US" dirty="0">
                <a:latin typeface="Times New Roman" panose="02020603050405020304" pitchFamily="18" charset="0"/>
              </a:endParaRPr>
            </a:p>
          </p:txBody>
        </p:sp>
        <p:grpSp>
          <p:nvGrpSpPr>
            <p:cNvPr id="1028" name="Group 28"/>
            <p:cNvGrpSpPr/>
            <p:nvPr/>
          </p:nvGrpSpPr>
          <p:grpSpPr>
            <a:xfrm>
              <a:off x="4458" y="2751"/>
              <a:ext cx="1190" cy="1426"/>
              <a:chOff x="4458" y="2751"/>
              <a:chExt cx="1190" cy="1426"/>
            </a:xfrm>
          </p:grpSpPr>
          <p:sp>
            <p:nvSpPr>
              <p:cNvPr id="1029" name="Freeform 3"/>
              <p:cNvSpPr/>
              <p:nvPr/>
            </p:nvSpPr>
            <p:spPr>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tileRect/>
              </a:gradFill>
              <a:ln w="9525">
                <a:noFill/>
              </a:ln>
            </p:spPr>
            <p:txBody>
              <a:bodyPr/>
              <a:p>
                <a:endParaRPr lang="zh-CN" altLang="en-US"/>
              </a:p>
            </p:txBody>
          </p:sp>
          <p:sp>
            <p:nvSpPr>
              <p:cNvPr id="1030" name="Line 4"/>
              <p:cNvSpPr/>
              <p:nvPr/>
            </p:nvSpPr>
            <p:spPr>
              <a:xfrm flipV="1">
                <a:off x="4639" y="3863"/>
                <a:ext cx="103" cy="186"/>
              </a:xfrm>
              <a:prstGeom prst="line">
                <a:avLst/>
              </a:prstGeom>
              <a:ln w="25400" cap="flat" cmpd="sng">
                <a:solidFill>
                  <a:schemeClr val="bg1"/>
                </a:solidFill>
                <a:prstDash val="solid"/>
                <a:round/>
                <a:headEnd type="none" w="sm" len="sm"/>
                <a:tailEnd type="none" w="sm" len="sm"/>
              </a:ln>
            </p:spPr>
          </p:sp>
          <p:sp>
            <p:nvSpPr>
              <p:cNvPr id="1031" name="Line 5"/>
              <p:cNvSpPr/>
              <p:nvPr/>
            </p:nvSpPr>
            <p:spPr>
              <a:xfrm flipV="1">
                <a:off x="5210" y="2874"/>
                <a:ext cx="36" cy="71"/>
              </a:xfrm>
              <a:prstGeom prst="line">
                <a:avLst/>
              </a:prstGeom>
              <a:ln w="25400" cap="flat" cmpd="sng">
                <a:solidFill>
                  <a:schemeClr val="bg1"/>
                </a:solidFill>
                <a:prstDash val="solid"/>
                <a:round/>
                <a:headEnd type="none" w="sm" len="sm"/>
                <a:tailEnd type="none" w="sm" len="sm"/>
              </a:ln>
            </p:spPr>
          </p:sp>
          <p:sp>
            <p:nvSpPr>
              <p:cNvPr id="1032" name="Line 6"/>
              <p:cNvSpPr/>
              <p:nvPr/>
            </p:nvSpPr>
            <p:spPr>
              <a:xfrm flipV="1">
                <a:off x="5270" y="2751"/>
                <a:ext cx="36" cy="71"/>
              </a:xfrm>
              <a:prstGeom prst="line">
                <a:avLst/>
              </a:prstGeom>
              <a:ln w="25400" cap="flat" cmpd="sng">
                <a:solidFill>
                  <a:schemeClr val="bg1"/>
                </a:solidFill>
                <a:prstDash val="solid"/>
                <a:round/>
                <a:headEnd type="none" w="sm" len="sm"/>
                <a:tailEnd type="none" w="sm" len="sm"/>
              </a:ln>
            </p:spPr>
          </p:sp>
          <p:sp>
            <p:nvSpPr>
              <p:cNvPr id="1033" name="Freeform 7"/>
              <p:cNvSpPr/>
              <p:nvPr/>
            </p:nvSpPr>
            <p:spPr>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tileRect/>
              </a:gradFill>
              <a:ln w="9525">
                <a:noFill/>
              </a:ln>
            </p:spPr>
            <p:txBody>
              <a:bodyPr/>
              <a:p>
                <a:endParaRPr lang="zh-CN" altLang="en-US"/>
              </a:p>
            </p:txBody>
          </p:sp>
          <p:sp>
            <p:nvSpPr>
              <p:cNvPr id="1034" name="Oval 8"/>
              <p:cNvSpPr/>
              <p:nvPr/>
            </p:nvSpPr>
            <p:spPr>
              <a:xfrm>
                <a:off x="4458" y="2879"/>
                <a:ext cx="1074" cy="1073"/>
              </a:xfrm>
              <a:prstGeom prst="ellipse">
                <a:avLst/>
              </a:prstGeom>
              <a:gradFill rotWithShape="0">
                <a:gsLst>
                  <a:gs pos="0">
                    <a:schemeClr val="bg1"/>
                  </a:gs>
                  <a:gs pos="100000">
                    <a:schemeClr val="bg2"/>
                  </a:gs>
                </a:gsLst>
                <a:lin ang="0" scaled="1"/>
                <a:tileRect/>
              </a:gradFill>
              <a:ln w="9525">
                <a:noFill/>
              </a:ln>
            </p:spPr>
            <p:txBody>
              <a:bodyPr wrap="none" anchor="ctr" anchorCtr="0"/>
              <a:p>
                <a:pPr lvl="0" eaLnBrk="0" hangingPunct="0"/>
                <a:endParaRPr lang="en-US" altLang="en-US" dirty="0">
                  <a:latin typeface="Times New Roman" panose="02020603050405020304" pitchFamily="18" charset="0"/>
                </a:endParaRPr>
              </a:p>
            </p:txBody>
          </p:sp>
          <p:grpSp>
            <p:nvGrpSpPr>
              <p:cNvPr id="1035" name="Group 27"/>
              <p:cNvGrpSpPr/>
              <p:nvPr/>
            </p:nvGrpSpPr>
            <p:grpSpPr>
              <a:xfrm>
                <a:off x="4458" y="2991"/>
                <a:ext cx="999" cy="797"/>
                <a:chOff x="4458" y="2991"/>
                <a:chExt cx="999" cy="797"/>
              </a:xfrm>
            </p:grpSpPr>
            <p:sp>
              <p:nvSpPr>
                <p:cNvPr id="1036" name="Freeform 9"/>
                <p:cNvSpPr/>
                <p:nvPr/>
              </p:nvSpPr>
              <p:spPr>
                <a:xfrm>
                  <a:off x="4599" y="3283"/>
                  <a:ext cx="1" cy="17"/>
                </a:xfrm>
                <a:custGeom>
                  <a:avLst/>
                  <a:gdLst/>
                  <a:ahLst/>
                  <a:cxnLst>
                    <a:cxn ang="0">
                      <a:pos x="0" y="0"/>
                    </a:cxn>
                    <a:cxn ang="0">
                      <a:pos x="0" y="16"/>
                    </a:cxn>
                    <a:cxn ang="0">
                      <a:pos x="0" y="16"/>
                    </a:cxn>
                    <a:cxn ang="0">
                      <a:pos x="0" y="6"/>
                    </a:cxn>
                    <a:cxn ang="0">
                      <a:pos x="0" y="0"/>
                    </a:cxn>
                  </a:cxnLst>
                  <a:pathLst>
                    <a:path w="1" h="17">
                      <a:moveTo>
                        <a:pt x="0" y="0"/>
                      </a:moveTo>
                      <a:lnTo>
                        <a:pt x="0" y="16"/>
                      </a:lnTo>
                      <a:lnTo>
                        <a:pt x="0" y="6"/>
                      </a:lnTo>
                      <a:lnTo>
                        <a:pt x="0" y="0"/>
                      </a:lnTo>
                    </a:path>
                  </a:pathLst>
                </a:custGeom>
                <a:solidFill>
                  <a:schemeClr val="bg1"/>
                </a:solidFill>
                <a:ln w="9525">
                  <a:noFill/>
                </a:ln>
              </p:spPr>
              <p:txBody>
                <a:bodyPr/>
                <a:p>
                  <a:endParaRPr lang="zh-CN" altLang="en-US"/>
                </a:p>
              </p:txBody>
            </p:sp>
            <p:sp>
              <p:nvSpPr>
                <p:cNvPr id="1037" name="Freeform 10"/>
                <p:cNvSpPr/>
                <p:nvPr/>
              </p:nvSpPr>
              <p:spPr>
                <a:xfrm>
                  <a:off x="4616" y="3305"/>
                  <a:ext cx="17" cy="17"/>
                </a:xfrm>
                <a:custGeom>
                  <a:avLst/>
                  <a:gdLst/>
                  <a:ahLst/>
                  <a:cxnLst>
                    <a:cxn ang="0">
                      <a:pos x="0" y="0"/>
                    </a:cxn>
                    <a:cxn ang="0">
                      <a:pos x="16" y="0"/>
                    </a:cxn>
                    <a:cxn ang="0">
                      <a:pos x="16" y="16"/>
                    </a:cxn>
                    <a:cxn ang="0">
                      <a:pos x="0" y="0"/>
                    </a:cxn>
                  </a:cxnLst>
                  <a:pathLst>
                    <a:path w="17" h="17">
                      <a:moveTo>
                        <a:pt x="0" y="0"/>
                      </a:moveTo>
                      <a:lnTo>
                        <a:pt x="16" y="0"/>
                      </a:lnTo>
                      <a:lnTo>
                        <a:pt x="16" y="16"/>
                      </a:lnTo>
                      <a:lnTo>
                        <a:pt x="0" y="0"/>
                      </a:lnTo>
                    </a:path>
                  </a:pathLst>
                </a:custGeom>
                <a:solidFill>
                  <a:schemeClr val="bg1"/>
                </a:solidFill>
                <a:ln w="9525">
                  <a:noFill/>
                </a:ln>
              </p:spPr>
              <p:txBody>
                <a:bodyPr/>
                <a:p>
                  <a:endParaRPr lang="zh-CN" altLang="en-US"/>
                </a:p>
              </p:txBody>
            </p:sp>
            <p:sp>
              <p:nvSpPr>
                <p:cNvPr id="1038" name="Freeform 11"/>
                <p:cNvSpPr/>
                <p:nvPr/>
              </p:nvSpPr>
              <p:spPr>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a:noFill/>
                </a:ln>
              </p:spPr>
              <p:txBody>
                <a:bodyPr/>
                <a:p>
                  <a:endParaRPr lang="zh-CN" altLang="en-US"/>
                </a:p>
              </p:txBody>
            </p:sp>
            <p:sp>
              <p:nvSpPr>
                <p:cNvPr id="1039" name="Freeform 12"/>
                <p:cNvSpPr/>
                <p:nvPr/>
              </p:nvSpPr>
              <p:spPr>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a:noFill/>
                </a:ln>
              </p:spPr>
              <p:txBody>
                <a:bodyPr/>
                <a:p>
                  <a:endParaRPr lang="zh-CN" altLang="en-US"/>
                </a:p>
              </p:txBody>
            </p:sp>
            <p:sp>
              <p:nvSpPr>
                <p:cNvPr id="1040" name="Freeform 13"/>
                <p:cNvSpPr/>
                <p:nvPr/>
              </p:nvSpPr>
              <p:spPr>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a:noFill/>
                </a:ln>
              </p:spPr>
              <p:txBody>
                <a:bodyPr/>
                <a:p>
                  <a:endParaRPr lang="zh-CN" altLang="en-US"/>
                </a:p>
              </p:txBody>
            </p:sp>
            <p:sp>
              <p:nvSpPr>
                <p:cNvPr id="1041" name="Freeform 14"/>
                <p:cNvSpPr/>
                <p:nvPr/>
              </p:nvSpPr>
              <p:spPr>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pathLst>
                    <a:path w="49" h="70">
                      <a:moveTo>
                        <a:pt x="0" y="34"/>
                      </a:moveTo>
                      <a:lnTo>
                        <a:pt x="17" y="34"/>
                      </a:lnTo>
                      <a:lnTo>
                        <a:pt x="37" y="0"/>
                      </a:lnTo>
                      <a:lnTo>
                        <a:pt x="48" y="20"/>
                      </a:lnTo>
                      <a:lnTo>
                        <a:pt x="39" y="69"/>
                      </a:lnTo>
                      <a:lnTo>
                        <a:pt x="3" y="57"/>
                      </a:lnTo>
                      <a:lnTo>
                        <a:pt x="0" y="34"/>
                      </a:lnTo>
                    </a:path>
                  </a:pathLst>
                </a:custGeom>
                <a:solidFill>
                  <a:schemeClr val="bg1"/>
                </a:solidFill>
                <a:ln w="9525">
                  <a:noFill/>
                </a:ln>
              </p:spPr>
              <p:txBody>
                <a:bodyPr/>
                <a:p>
                  <a:endParaRPr lang="zh-CN" altLang="en-US"/>
                </a:p>
              </p:txBody>
            </p:sp>
            <p:sp>
              <p:nvSpPr>
                <p:cNvPr id="1042" name="Freeform 15"/>
                <p:cNvSpPr/>
                <p:nvPr/>
              </p:nvSpPr>
              <p:spPr>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a:noFill/>
                </a:ln>
              </p:spPr>
              <p:txBody>
                <a:bodyPr/>
                <a:p>
                  <a:endParaRPr lang="zh-CN" altLang="en-US"/>
                </a:p>
              </p:txBody>
            </p:sp>
            <p:sp>
              <p:nvSpPr>
                <p:cNvPr id="1043" name="Freeform 16"/>
                <p:cNvSpPr/>
                <p:nvPr/>
              </p:nvSpPr>
              <p:spPr>
                <a:xfrm>
                  <a:off x="5400" y="3660"/>
                  <a:ext cx="57" cy="73"/>
                </a:xfrm>
                <a:custGeom>
                  <a:avLst/>
                  <a:gdLst/>
                  <a:ahLst/>
                  <a:cxnLst>
                    <a:cxn ang="0">
                      <a:pos x="34" y="0"/>
                    </a:cxn>
                    <a:cxn ang="0">
                      <a:pos x="56" y="21"/>
                    </a:cxn>
                    <a:cxn ang="0">
                      <a:pos x="11" y="72"/>
                    </a:cxn>
                    <a:cxn ang="0">
                      <a:pos x="0" y="60"/>
                    </a:cxn>
                    <a:cxn ang="0">
                      <a:pos x="32" y="28"/>
                    </a:cxn>
                    <a:cxn ang="0">
                      <a:pos x="34" y="0"/>
                    </a:cxn>
                  </a:cxnLst>
                  <a:pathLst>
                    <a:path w="57" h="73">
                      <a:moveTo>
                        <a:pt x="34" y="0"/>
                      </a:moveTo>
                      <a:lnTo>
                        <a:pt x="56" y="21"/>
                      </a:lnTo>
                      <a:lnTo>
                        <a:pt x="11" y="72"/>
                      </a:lnTo>
                      <a:lnTo>
                        <a:pt x="0" y="60"/>
                      </a:lnTo>
                      <a:lnTo>
                        <a:pt x="32" y="28"/>
                      </a:lnTo>
                      <a:lnTo>
                        <a:pt x="34" y="0"/>
                      </a:lnTo>
                    </a:path>
                  </a:pathLst>
                </a:custGeom>
                <a:solidFill>
                  <a:schemeClr val="bg1"/>
                </a:solidFill>
                <a:ln w="9525">
                  <a:noFill/>
                </a:ln>
              </p:spPr>
              <p:txBody>
                <a:bodyPr/>
                <a:p>
                  <a:endParaRPr lang="zh-CN" altLang="en-US"/>
                </a:p>
              </p:txBody>
            </p:sp>
            <p:sp>
              <p:nvSpPr>
                <p:cNvPr id="1044" name="Freeform 17"/>
                <p:cNvSpPr/>
                <p:nvPr/>
              </p:nvSpPr>
              <p:spPr>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a:noFill/>
                </a:ln>
              </p:spPr>
              <p:txBody>
                <a:bodyPr/>
                <a:p>
                  <a:endParaRPr lang="zh-CN" altLang="en-US"/>
                </a:p>
              </p:txBody>
            </p:sp>
            <p:sp>
              <p:nvSpPr>
                <p:cNvPr id="1045" name="Freeform 18"/>
                <p:cNvSpPr/>
                <p:nvPr/>
              </p:nvSpPr>
              <p:spPr>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a:noFill/>
                </a:ln>
              </p:spPr>
              <p:txBody>
                <a:bodyPr/>
                <a:p>
                  <a:endParaRPr lang="zh-CN" altLang="en-US"/>
                </a:p>
              </p:txBody>
            </p:sp>
            <p:sp>
              <p:nvSpPr>
                <p:cNvPr id="1046" name="Freeform 19"/>
                <p:cNvSpPr/>
                <p:nvPr/>
              </p:nvSpPr>
              <p:spPr>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a:noFill/>
                </a:ln>
              </p:spPr>
              <p:txBody>
                <a:bodyPr/>
                <a:p>
                  <a:endParaRPr lang="zh-CN" altLang="en-US"/>
                </a:p>
              </p:txBody>
            </p:sp>
            <p:sp>
              <p:nvSpPr>
                <p:cNvPr id="1047" name="Freeform 20"/>
                <p:cNvSpPr/>
                <p:nvPr/>
              </p:nvSpPr>
              <p:spPr>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a:noFill/>
                </a:ln>
              </p:spPr>
              <p:txBody>
                <a:bodyPr/>
                <a:p>
                  <a:endParaRPr lang="zh-CN" altLang="en-US"/>
                </a:p>
              </p:txBody>
            </p:sp>
            <p:sp>
              <p:nvSpPr>
                <p:cNvPr id="1048" name="Freeform 21"/>
                <p:cNvSpPr/>
                <p:nvPr/>
              </p:nvSpPr>
              <p:spPr>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a:noFill/>
                </a:ln>
              </p:spPr>
              <p:txBody>
                <a:bodyPr/>
                <a:p>
                  <a:endParaRPr lang="zh-CN" altLang="en-US"/>
                </a:p>
              </p:txBody>
            </p:sp>
            <p:sp>
              <p:nvSpPr>
                <p:cNvPr id="1049" name="Freeform 22"/>
                <p:cNvSpPr/>
                <p:nvPr/>
              </p:nvSpPr>
              <p:spPr>
                <a:xfrm>
                  <a:off x="4967" y="3518"/>
                  <a:ext cx="17" cy="26"/>
                </a:xfrm>
                <a:custGeom>
                  <a:avLst/>
                  <a:gdLst/>
                  <a:ahLst/>
                  <a:cxnLst>
                    <a:cxn ang="0">
                      <a:pos x="8" y="0"/>
                    </a:cxn>
                    <a:cxn ang="0">
                      <a:pos x="0" y="11"/>
                    </a:cxn>
                    <a:cxn ang="0">
                      <a:pos x="5" y="25"/>
                    </a:cxn>
                    <a:cxn ang="0">
                      <a:pos x="16" y="15"/>
                    </a:cxn>
                    <a:cxn ang="0">
                      <a:pos x="8" y="0"/>
                    </a:cxn>
                  </a:cxnLst>
                  <a:pathLst>
                    <a:path w="17" h="26">
                      <a:moveTo>
                        <a:pt x="8" y="0"/>
                      </a:moveTo>
                      <a:lnTo>
                        <a:pt x="0" y="11"/>
                      </a:lnTo>
                      <a:lnTo>
                        <a:pt x="5" y="25"/>
                      </a:lnTo>
                      <a:lnTo>
                        <a:pt x="16" y="15"/>
                      </a:lnTo>
                      <a:lnTo>
                        <a:pt x="8" y="0"/>
                      </a:lnTo>
                    </a:path>
                  </a:pathLst>
                </a:custGeom>
                <a:solidFill>
                  <a:schemeClr val="bg1"/>
                </a:solidFill>
                <a:ln w="9525">
                  <a:noFill/>
                </a:ln>
              </p:spPr>
              <p:txBody>
                <a:bodyPr/>
                <a:p>
                  <a:endParaRPr lang="zh-CN" altLang="en-US"/>
                </a:p>
              </p:txBody>
            </p:sp>
            <p:sp>
              <p:nvSpPr>
                <p:cNvPr id="1050" name="Freeform 23"/>
                <p:cNvSpPr/>
                <p:nvPr/>
              </p:nvSpPr>
              <p:spPr>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a:noFill/>
                </a:ln>
              </p:spPr>
              <p:txBody>
                <a:bodyPr/>
                <a:p>
                  <a:endParaRPr lang="zh-CN" altLang="en-US"/>
                </a:p>
              </p:txBody>
            </p:sp>
            <p:sp>
              <p:nvSpPr>
                <p:cNvPr id="1051" name="Freeform 24"/>
                <p:cNvSpPr/>
                <p:nvPr/>
              </p:nvSpPr>
              <p:spPr>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a:noFill/>
                </a:ln>
              </p:spPr>
              <p:txBody>
                <a:bodyPr/>
                <a:p>
                  <a:endParaRPr lang="zh-CN" altLang="en-US"/>
                </a:p>
              </p:txBody>
            </p:sp>
            <p:sp>
              <p:nvSpPr>
                <p:cNvPr id="1052" name="Freeform 25"/>
                <p:cNvSpPr/>
                <p:nvPr/>
              </p:nvSpPr>
              <p:spPr>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a:noFill/>
                </a:ln>
              </p:spPr>
              <p:txBody>
                <a:bodyPr/>
                <a:p>
                  <a:endParaRPr lang="zh-CN" altLang="en-US"/>
                </a:p>
              </p:txBody>
            </p:sp>
            <p:sp>
              <p:nvSpPr>
                <p:cNvPr id="1053" name="Freeform 26"/>
                <p:cNvSpPr/>
                <p:nvPr/>
              </p:nvSpPr>
              <p:spPr>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a:noFill/>
                </a:ln>
              </p:spPr>
              <p:txBody>
                <a:bodyPr/>
                <a:p>
                  <a:endParaRPr lang="zh-CN" altLang="en-US"/>
                </a:p>
              </p:txBody>
            </p:sp>
          </p:grpSp>
        </p:grpSp>
      </p:grpSp>
      <p:sp>
        <p:nvSpPr>
          <p:cNvPr id="1054" name="Rectangle 30"/>
          <p:cNvSpPr>
            <a:spLocks noGrp="1"/>
          </p:cNvSpPr>
          <p:nvPr>
            <p:ph type="title"/>
          </p:nvPr>
        </p:nvSpPr>
        <p:spPr>
          <a:xfrm>
            <a:off x="685800" y="285750"/>
            <a:ext cx="7772400" cy="1143000"/>
          </a:xfrm>
          <a:prstGeom prst="rect">
            <a:avLst/>
          </a:prstGeom>
          <a:noFill/>
          <a:ln w="9525">
            <a:noFill/>
          </a:ln>
        </p:spPr>
        <p:txBody>
          <a:bodyPr lIns="92075" tIns="46038" rIns="92075" bIns="46038" anchor="ctr" anchorCtr="0"/>
          <a:p>
            <a:pPr lvl="0"/>
            <a:r>
              <a:rPr lang="en-US" altLang="en-US" dirty="0"/>
              <a:t>Click to edit Master title style</a:t>
            </a:r>
            <a:endParaRPr lang="en-US" altLang="en-US" dirty="0"/>
          </a:p>
        </p:txBody>
      </p:sp>
      <p:sp>
        <p:nvSpPr>
          <p:cNvPr id="1055" name="Rectangle 31"/>
          <p:cNvSpPr>
            <a:spLocks noGrp="1"/>
          </p:cNvSpPr>
          <p:nvPr>
            <p:ph type="body"/>
          </p:nvPr>
        </p:nvSpPr>
        <p:spPr>
          <a:xfrm>
            <a:off x="685800" y="1657350"/>
            <a:ext cx="7772400" cy="4114800"/>
          </a:xfrm>
          <a:prstGeom prst="rect">
            <a:avLst/>
          </a:prstGeom>
          <a:noFill/>
          <a:ln w="9525">
            <a:noFill/>
          </a:ln>
        </p:spPr>
        <p:txBody>
          <a:bodyPr lIns="92075" tIns="46038" rIns="92075" bIns="46038"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2"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lvl="0" fontAlgn="base">
              <a:buNone/>
            </a:pPr>
            <a:endParaRPr strike="noStrike" noProof="1" dirty="0">
              <a:latin typeface="Times New Roman" panose="02020603050405020304" pitchFamily="18" charset="0"/>
            </a:endParaRPr>
          </a:p>
        </p:txBody>
      </p:sp>
      <p:sp>
        <p:nvSpPr>
          <p:cNvPr id="3"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lvl1pPr>
          </a:lstStyle>
          <a:p>
            <a:pPr lvl="0" fontAlgn="base">
              <a:buNone/>
            </a:pPr>
            <a:fld id="{9A0DB2DC-4C9A-4742-B13C-FB6460FD3503}" type="slidenum">
              <a:rPr lang="en-US" altLang="en-US" strike="noStrike" noProof="1" dirty="0">
                <a:latin typeface="Times New Roman" panose="02020603050405020304" pitchFamily="18" charset="0"/>
                <a:ea typeface="+mn-ea"/>
                <a:cs typeface="+mn-cs"/>
              </a:rPr>
            </a:fld>
            <a:endParaRPr lang="en-US" altLang="en-US" strike="noStrike" noProof="1" dirty="0">
              <a:latin typeface="Times New Roman" panose="02020603050405020304" pitchFamily="18" charset="0"/>
            </a:endParaRPr>
          </a:p>
        </p:txBody>
      </p:sp>
      <p:sp>
        <p:nvSpPr>
          <p:cNvPr id="4"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dirty="0">
                <a:ln>
                  <a:noFill/>
                </a:ln>
                <a:solidFill>
                  <a:schemeClr val="tx1"/>
                </a:solidFill>
                <a:effectLst/>
                <a:uLnTx/>
                <a:uFillTx/>
                <a:latin typeface="Arial" panose="020B0604020202090204" pitchFamily="34" charset="0"/>
                <a:ea typeface="+mn-ea"/>
                <a:cs typeface="+mn-cs"/>
              </a:rPr>
              <a:t>Liang, Introduction to Java Programming, Eleventh Edition, (c) 2017 Pearson Education, Inc. All rights reserved. </a:t>
            </a:r>
            <a:endParaRPr kumimoji="0" lang="en-US" altLang="en-US" sz="1000" b="0" i="0" u="none" strike="noStrike" kern="1200" cap="none" spc="0" normalizeH="0" baseline="0" noProof="0" dirty="0">
              <a:ln>
                <a:noFill/>
              </a:ln>
              <a:solidFill>
                <a:schemeClr val="tx1"/>
              </a:solidFill>
              <a:effectLst/>
              <a:uLnTx/>
              <a:uFillTx/>
              <a:latin typeface="Arial" panose="020B060402020209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hyperlink" Target="https://liveexample.pearsoncmg.com/html/PolymorphismDemo.html" TargetMode="External"/><Relationship Id="rId1" Type="http://schemas.openxmlformats.org/officeDocument/2006/relationships/hyperlink" Target="html/PolymorphismDemo.bat" TargetMode="Externa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hyperlink" Target="https://liveexample.pearsoncmg.com/html/DynamicBindingDemo.html" TargetMode="External"/><Relationship Id="rId1" Type="http://schemas.openxmlformats.org/officeDocument/2006/relationships/hyperlink" Target="html/DynamicBindingDemo.bat" TargetMode="Externa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hyperlink" Target="https://liveexample.pearsoncmg.com/html/TestCircleRectangle.html" TargetMode="External"/><Relationship Id="rId6" Type="http://schemas.openxmlformats.org/officeDocument/2006/relationships/hyperlink" Target="https://liveexample.pearsoncmg.com/html/RectangleFromSimpleGeometricObject.html" TargetMode="External"/><Relationship Id="rId5" Type="http://schemas.openxmlformats.org/officeDocument/2006/relationships/hyperlink" Target="https://liveexample.pearsoncmg.com/html/CircleFromSimpleGeometricObject.html" TargetMode="External"/><Relationship Id="rId4" Type="http://schemas.openxmlformats.org/officeDocument/2006/relationships/hyperlink" Target="https://liveexample.pearsoncmg.com/html/SimpleGeometricObject.html" TargetMode="External"/><Relationship Id="rId3" Type="http://schemas.openxmlformats.org/officeDocument/2006/relationships/hyperlink" Target="html/TestCircleRectangle.bat" TargetMode="External"/><Relationship Id="rId2" Type="http://schemas.openxmlformats.org/officeDocument/2006/relationships/image" Target="../media/image1.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liveexample.pearsoncmg.com/html/CastingDemo.html" TargetMode="External"/><Relationship Id="rId1" Type="http://schemas.openxmlformats.org/officeDocument/2006/relationships/hyperlink" Target="html/CastingDemo.ba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liveexample.pearsoncmg.com/html/TestArrayList.html" TargetMode="External"/><Relationship Id="rId1" Type="http://schemas.openxmlformats.org/officeDocument/2006/relationships/hyperlink" Target="html/TestArrayList.bat" TargetMode="External"/></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hyperlink" Target="https://liveexample.pearsoncmg.com/html/DistinctNumbers.html" TargetMode="External"/><Relationship Id="rId3" Type="http://schemas.openxmlformats.org/officeDocument/2006/relationships/hyperlink" Target="html/DistinctNumbers.bat" TargetMode="External"/><Relationship Id="rId2" Type="http://schemas.openxmlformats.org/officeDocument/2006/relationships/image" Target="../media/image8.wmf"/><Relationship Id="rId1"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hyperlink" Target="https://liveexample.pearsoncmg.com/dsanimation/StackeBook.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hyperlink" Target="https://liveexample.pearsoncmg.com/html/MyStack.html" TargetMode="External"/><Relationship Id="rId2" Type="http://schemas.openxmlformats.org/officeDocument/2006/relationships/image" Target="../media/image10.wmf"/><Relationship Id="rId1"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5122" name="Rectangle 2"/>
          <p:cNvSpPr>
            <a:spLocks noGrp="1"/>
          </p:cNvSpPr>
          <p:nvPr>
            <p:ph type="title"/>
          </p:nvPr>
        </p:nvSpPr>
        <p:spPr>
          <a:xfrm>
            <a:off x="685800" y="1143000"/>
            <a:ext cx="7772400" cy="1066800"/>
          </a:xfrm>
          <a:ln/>
        </p:spPr>
        <p:txBody>
          <a:bodyPr vert="horz" wrap="square" lIns="92075" tIns="46038" rIns="92075" bIns="46038" anchor="ctr" anchorCtr="0"/>
          <a:p>
            <a:r>
              <a:rPr lang="en-US" altLang="en-US" sz="3600" dirty="0"/>
              <a:t>Chapter 11 Inheritance and Polymorphism</a:t>
            </a:r>
            <a:endParaRPr lang="en-US" altLang="en-US" sz="3600" dirty="0"/>
          </a:p>
        </p:txBody>
      </p:sp>
      <p:sp>
        <p:nvSpPr>
          <p:cNvPr id="5123" name="Rectangle 15"/>
          <p:cNvSpPr/>
          <p:nvPr/>
        </p:nvSpPr>
        <p:spPr>
          <a:xfrm>
            <a:off x="0" y="0"/>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14338" name="Rectangle 2"/>
          <p:cNvSpPr>
            <a:spLocks noGrp="1"/>
          </p:cNvSpPr>
          <p:nvPr>
            <p:ph type="title"/>
          </p:nvPr>
        </p:nvSpPr>
        <p:spPr>
          <a:xfrm>
            <a:off x="1600200" y="228600"/>
            <a:ext cx="6248400" cy="457200"/>
          </a:xfrm>
          <a:ln/>
        </p:spPr>
        <p:txBody>
          <a:bodyPr vert="horz" wrap="square" lIns="92075" tIns="46038" rIns="92075" bIns="46038" anchor="ctr" anchorCtr="0"/>
          <a:p>
            <a:r>
              <a:rPr lang="en-US" altLang="en-US" sz="3600" dirty="0"/>
              <a:t>Trace Execution</a:t>
            </a:r>
            <a:endParaRPr lang="en-US" altLang="en-US" sz="3600" dirty="0"/>
          </a:p>
        </p:txBody>
      </p:sp>
      <p:sp>
        <p:nvSpPr>
          <p:cNvPr id="14339" name="Text Box 3"/>
          <p:cNvSpPr txBox="1"/>
          <p:nvPr/>
        </p:nvSpPr>
        <p:spPr>
          <a:xfrm>
            <a:off x="228600" y="838200"/>
            <a:ext cx="8686800" cy="5586413"/>
          </a:xfrm>
          <a:prstGeom prst="rect">
            <a:avLst/>
          </a:prstGeom>
          <a:noFill/>
          <a:ln w="9525">
            <a:noFill/>
          </a:ln>
        </p:spPr>
        <p:txBody>
          <a:bodyPr anchor="t" anchorCtr="0">
            <a:spAutoFit/>
          </a:bodyPr>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public class Faculty extends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static void main(String[] args)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new Faculty();</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Faculty()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System.out.println("(4) Faculty's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Employee extends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this("(2) Invoke Employee’s overloaded constructor");</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System.out.println("(3) Employee's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Employee(String 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System.out.println(s);</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System.out.println("(1) Person's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a typeface="Times New Roman" panose="02020603050405020304" pitchFamily="18" charset="0"/>
            </a:endParaRPr>
          </a:p>
        </p:txBody>
      </p:sp>
      <p:sp>
        <p:nvSpPr>
          <p:cNvPr id="14340" name="Rectangle 5"/>
          <p:cNvSpPr/>
          <p:nvPr/>
        </p:nvSpPr>
        <p:spPr>
          <a:xfrm>
            <a:off x="457200" y="990600"/>
            <a:ext cx="4191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4341" name="AutoShape 6"/>
          <p:cNvSpPr/>
          <p:nvPr/>
        </p:nvSpPr>
        <p:spPr>
          <a:xfrm>
            <a:off x="5715000" y="990600"/>
            <a:ext cx="2362200" cy="685800"/>
          </a:xfrm>
          <a:prstGeom prst="wedgeRoundRectCallout">
            <a:avLst>
              <a:gd name="adj1" fmla="val -100671"/>
              <a:gd name="adj2" fmla="val -31481"/>
              <a:gd name="adj3" fmla="val 16667"/>
            </a:avLst>
          </a:prstGeom>
          <a:solidFill>
            <a:schemeClr val="accent1"/>
          </a:solidFill>
          <a:ln w="12700" cap="flat" cmpd="sng">
            <a:solidFill>
              <a:schemeClr val="tx1"/>
            </a:solidFill>
            <a:prstDash val="solid"/>
            <a:miter/>
            <a:headEnd type="none" w="sm" len="sm"/>
            <a:tailEnd type="none" w="sm" len="sm"/>
          </a:ln>
        </p:spPr>
        <p:txBody>
          <a:bodyPr anchor="t" anchorCtr="0"/>
          <a:p>
            <a:pPr algn="ctr" eaLnBrk="0" hangingPunct="0">
              <a:buClrTx/>
              <a:buFontTx/>
            </a:pPr>
            <a:r>
              <a:rPr lang="en-US" altLang="en-US" sz="2000" dirty="0">
                <a:latin typeface="Times New Roman" panose="02020603050405020304" pitchFamily="18" charset="0"/>
              </a:rPr>
              <a:t>1. Start from the main method</a:t>
            </a:r>
            <a:endParaRPr lang="en-US" altLang="en-US" sz="2000" dirty="0">
              <a:latin typeface="Times New Roman" panose="02020603050405020304" pitchFamily="18" charset="0"/>
              <a:ea typeface="Arial" panose="020B0604020202090204" pitchFamily="34" charset="0"/>
            </a:endParaRPr>
          </a:p>
        </p:txBody>
      </p:sp>
      <p:sp>
        <p:nvSpPr>
          <p:cNvPr id="14342" name="Rectangle 7"/>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p>
            <a:pPr algn="ctr" eaLnBrk="0" hangingPunct="0">
              <a:buClrTx/>
              <a:buFontTx/>
            </a:pPr>
            <a:r>
              <a:rPr lang="en-US" altLang="en-US" sz="1800" dirty="0">
                <a:solidFill>
                  <a:schemeClr val="bg2"/>
                </a:solidFill>
                <a:latin typeface="Forte" pitchFamily="66" charset="0"/>
              </a:rPr>
              <a:t>animation</a:t>
            </a:r>
            <a:endParaRPr lang="en-US" altLang="en-US" dirty="0">
              <a:latin typeface="Times New Roman" panose="02020603050405020304" pitchFamily="18" charset="0"/>
              <a:ea typeface="Arial" panose="020B060402020209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15362" name="Rectangle 2"/>
          <p:cNvSpPr>
            <a:spLocks noGrp="1"/>
          </p:cNvSpPr>
          <p:nvPr>
            <p:ph type="title"/>
          </p:nvPr>
        </p:nvSpPr>
        <p:spPr>
          <a:xfrm>
            <a:off x="1600200" y="228600"/>
            <a:ext cx="6248400" cy="457200"/>
          </a:xfrm>
          <a:ln/>
        </p:spPr>
        <p:txBody>
          <a:bodyPr vert="horz" wrap="square" lIns="92075" tIns="46038" rIns="92075" bIns="46038" anchor="ctr" anchorCtr="0"/>
          <a:p>
            <a:r>
              <a:rPr lang="en-US" altLang="en-US" sz="3600" dirty="0"/>
              <a:t>Trace Execution</a:t>
            </a:r>
            <a:endParaRPr lang="en-US" altLang="en-US" sz="3600" dirty="0"/>
          </a:p>
        </p:txBody>
      </p:sp>
      <p:sp>
        <p:nvSpPr>
          <p:cNvPr id="15363" name="Text Box 3"/>
          <p:cNvSpPr txBox="1"/>
          <p:nvPr/>
        </p:nvSpPr>
        <p:spPr>
          <a:xfrm>
            <a:off x="228600" y="838200"/>
            <a:ext cx="8686800" cy="5586413"/>
          </a:xfrm>
          <a:prstGeom prst="rect">
            <a:avLst/>
          </a:prstGeom>
          <a:noFill/>
          <a:ln w="9525">
            <a:noFill/>
          </a:ln>
        </p:spPr>
        <p:txBody>
          <a:bodyPr anchor="t" anchorCtr="0">
            <a:spAutoFit/>
          </a:bodyPr>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public class Faculty extends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static void main(String[] args)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new Faculty();</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Faculty()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System.out.println("(4) Faculty's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Employee extends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this("(2) Invoke Employee’s overloaded constructor");</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System.out.println("(3) Employee's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Employee(String 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System.out.println(s);</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System.out.println("(1) Person's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a typeface="Times New Roman" panose="02020603050405020304" pitchFamily="18" charset="0"/>
            </a:endParaRPr>
          </a:p>
        </p:txBody>
      </p:sp>
      <p:sp>
        <p:nvSpPr>
          <p:cNvPr id="15364" name="Rectangle 4"/>
          <p:cNvSpPr/>
          <p:nvPr/>
        </p:nvSpPr>
        <p:spPr>
          <a:xfrm>
            <a:off x="533400" y="1219200"/>
            <a:ext cx="4191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5365" name="AutoShape 5"/>
          <p:cNvSpPr/>
          <p:nvPr/>
        </p:nvSpPr>
        <p:spPr>
          <a:xfrm>
            <a:off x="5715000" y="990600"/>
            <a:ext cx="2362200" cy="685800"/>
          </a:xfrm>
          <a:prstGeom prst="wedgeRoundRectCallout">
            <a:avLst>
              <a:gd name="adj1" fmla="val -99194"/>
              <a:gd name="adj2" fmla="val 694"/>
              <a:gd name="adj3" fmla="val 16667"/>
            </a:avLst>
          </a:prstGeom>
          <a:solidFill>
            <a:schemeClr val="accent1"/>
          </a:solidFill>
          <a:ln w="12700" cap="flat" cmpd="sng">
            <a:solidFill>
              <a:schemeClr val="tx1"/>
            </a:solidFill>
            <a:prstDash val="solid"/>
            <a:miter/>
            <a:headEnd type="none" w="sm" len="sm"/>
            <a:tailEnd type="none" w="sm" len="sm"/>
          </a:ln>
        </p:spPr>
        <p:txBody>
          <a:bodyPr anchor="t" anchorCtr="0"/>
          <a:p>
            <a:pPr algn="ctr" eaLnBrk="0" hangingPunct="0">
              <a:buClrTx/>
              <a:buFontTx/>
            </a:pPr>
            <a:r>
              <a:rPr lang="en-US" altLang="en-US" sz="2000" dirty="0">
                <a:latin typeface="Times New Roman" panose="02020603050405020304" pitchFamily="18" charset="0"/>
              </a:rPr>
              <a:t>2. Invoke Faculty constructor</a:t>
            </a:r>
            <a:endParaRPr lang="en-US" altLang="en-US" sz="2000" dirty="0">
              <a:latin typeface="Times New Roman" panose="02020603050405020304" pitchFamily="18" charset="0"/>
              <a:ea typeface="Arial" panose="020B0604020202090204" pitchFamily="34" charset="0"/>
            </a:endParaRPr>
          </a:p>
        </p:txBody>
      </p:sp>
      <p:sp>
        <p:nvSpPr>
          <p:cNvPr id="15366" name="Rectangle 6"/>
          <p:cNvSpPr/>
          <p:nvPr/>
        </p:nvSpPr>
        <p:spPr>
          <a:xfrm>
            <a:off x="533400" y="1828800"/>
            <a:ext cx="42672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5367" name="Rectangle 7"/>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p>
            <a:pPr algn="ctr" eaLnBrk="0" hangingPunct="0">
              <a:buClrTx/>
              <a:buFontTx/>
            </a:pPr>
            <a:r>
              <a:rPr lang="en-US" altLang="en-US" sz="1800" dirty="0">
                <a:solidFill>
                  <a:schemeClr val="bg2"/>
                </a:solidFill>
                <a:latin typeface="Forte" pitchFamily="66" charset="0"/>
              </a:rPr>
              <a:t>animation</a:t>
            </a:r>
            <a:endParaRPr lang="en-US" altLang="en-US" dirty="0">
              <a:latin typeface="Times New Roman" panose="02020603050405020304" pitchFamily="18" charset="0"/>
              <a:ea typeface="Arial" panose="020B060402020209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16386" name="Rectangle 2"/>
          <p:cNvSpPr>
            <a:spLocks noGrp="1"/>
          </p:cNvSpPr>
          <p:nvPr>
            <p:ph type="title"/>
          </p:nvPr>
        </p:nvSpPr>
        <p:spPr>
          <a:xfrm>
            <a:off x="1600200" y="228600"/>
            <a:ext cx="6248400" cy="457200"/>
          </a:xfrm>
          <a:ln/>
        </p:spPr>
        <p:txBody>
          <a:bodyPr vert="horz" wrap="square" lIns="92075" tIns="46038" rIns="92075" bIns="46038" anchor="ctr" anchorCtr="0"/>
          <a:p>
            <a:r>
              <a:rPr lang="en-US" altLang="en-US" sz="3600" dirty="0"/>
              <a:t>Trace Execution</a:t>
            </a:r>
            <a:endParaRPr lang="en-US" altLang="en-US" sz="3600" dirty="0"/>
          </a:p>
        </p:txBody>
      </p:sp>
      <p:sp>
        <p:nvSpPr>
          <p:cNvPr id="16387" name="Text Box 3"/>
          <p:cNvSpPr txBox="1"/>
          <p:nvPr/>
        </p:nvSpPr>
        <p:spPr>
          <a:xfrm>
            <a:off x="228600" y="838200"/>
            <a:ext cx="8686800" cy="5586413"/>
          </a:xfrm>
          <a:prstGeom prst="rect">
            <a:avLst/>
          </a:prstGeom>
          <a:noFill/>
          <a:ln w="9525">
            <a:noFill/>
          </a:ln>
        </p:spPr>
        <p:txBody>
          <a:bodyPr anchor="t" anchorCtr="0">
            <a:spAutoFit/>
          </a:bodyPr>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public class Faculty extends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static void main(String[] args)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new Faculty();</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Faculty()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System.out.println("(4) Faculty's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Employee extends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this("(2) Invoke Employee’s overloaded constructor");</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System.out.println("(3) Employee's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Employee(String 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System.out.println(s);</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System.out.println("(1) Person's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a typeface="Times New Roman" panose="02020603050405020304" pitchFamily="18" charset="0"/>
            </a:endParaRPr>
          </a:p>
        </p:txBody>
      </p:sp>
      <p:sp>
        <p:nvSpPr>
          <p:cNvPr id="16388" name="Rectangle 4"/>
          <p:cNvSpPr/>
          <p:nvPr/>
        </p:nvSpPr>
        <p:spPr>
          <a:xfrm>
            <a:off x="533400" y="1219200"/>
            <a:ext cx="4191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6389" name="AutoShape 5"/>
          <p:cNvSpPr/>
          <p:nvPr/>
        </p:nvSpPr>
        <p:spPr>
          <a:xfrm>
            <a:off x="5562600" y="2362200"/>
            <a:ext cx="3124200" cy="685800"/>
          </a:xfrm>
          <a:prstGeom prst="wedgeRoundRectCallout">
            <a:avLst>
              <a:gd name="adj1" fmla="val -94769"/>
              <a:gd name="adj2" fmla="val 76620"/>
              <a:gd name="adj3" fmla="val 16667"/>
            </a:avLst>
          </a:prstGeom>
          <a:solidFill>
            <a:schemeClr val="accent1"/>
          </a:solidFill>
          <a:ln w="12700" cap="flat" cmpd="sng">
            <a:solidFill>
              <a:schemeClr val="tx1"/>
            </a:solidFill>
            <a:prstDash val="solid"/>
            <a:miter/>
            <a:headEnd type="none" w="sm" len="sm"/>
            <a:tailEnd type="none" w="sm" len="sm"/>
          </a:ln>
        </p:spPr>
        <p:txBody>
          <a:bodyPr anchor="t" anchorCtr="0"/>
          <a:p>
            <a:pPr algn="ctr" eaLnBrk="0" hangingPunct="0">
              <a:buClrTx/>
              <a:buFontTx/>
            </a:pPr>
            <a:r>
              <a:rPr lang="en-US" altLang="en-US" sz="2000" dirty="0">
                <a:latin typeface="Times New Roman" panose="02020603050405020304" pitchFamily="18" charset="0"/>
              </a:rPr>
              <a:t>3. Invoke Employee’s no-arg constructor</a:t>
            </a:r>
            <a:endParaRPr lang="en-US" altLang="en-US" sz="2000" dirty="0">
              <a:latin typeface="Times New Roman" panose="02020603050405020304" pitchFamily="18" charset="0"/>
              <a:ea typeface="Arial" panose="020B0604020202090204" pitchFamily="34" charset="0"/>
            </a:endParaRPr>
          </a:p>
        </p:txBody>
      </p:sp>
      <p:sp>
        <p:nvSpPr>
          <p:cNvPr id="16390" name="Rectangle 6"/>
          <p:cNvSpPr/>
          <p:nvPr/>
        </p:nvSpPr>
        <p:spPr>
          <a:xfrm>
            <a:off x="533400" y="1828800"/>
            <a:ext cx="42672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6391" name="Rectangle 7"/>
          <p:cNvSpPr/>
          <p:nvPr/>
        </p:nvSpPr>
        <p:spPr>
          <a:xfrm>
            <a:off x="457200" y="3124200"/>
            <a:ext cx="42672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6392"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p>
            <a:pPr algn="ctr" eaLnBrk="0" hangingPunct="0">
              <a:buClrTx/>
              <a:buFontTx/>
            </a:pPr>
            <a:r>
              <a:rPr lang="en-US" altLang="en-US" sz="1800" dirty="0">
                <a:solidFill>
                  <a:schemeClr val="bg2"/>
                </a:solidFill>
                <a:latin typeface="Forte" pitchFamily="66" charset="0"/>
              </a:rPr>
              <a:t>animation</a:t>
            </a:r>
            <a:endParaRPr lang="en-US" altLang="en-US" dirty="0">
              <a:latin typeface="Times New Roman" panose="02020603050405020304" pitchFamily="18" charset="0"/>
              <a:ea typeface="Arial" panose="020B060402020209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17410" name="Rectangle 2"/>
          <p:cNvSpPr>
            <a:spLocks noGrp="1"/>
          </p:cNvSpPr>
          <p:nvPr>
            <p:ph type="title"/>
          </p:nvPr>
        </p:nvSpPr>
        <p:spPr>
          <a:xfrm>
            <a:off x="1600200" y="228600"/>
            <a:ext cx="6248400" cy="457200"/>
          </a:xfrm>
          <a:ln/>
        </p:spPr>
        <p:txBody>
          <a:bodyPr vert="horz" wrap="square" lIns="92075" tIns="46038" rIns="92075" bIns="46038" anchor="ctr" anchorCtr="0"/>
          <a:p>
            <a:r>
              <a:rPr lang="en-US" altLang="en-US" sz="3600" dirty="0"/>
              <a:t>Trace Execution</a:t>
            </a:r>
            <a:endParaRPr lang="en-US" altLang="en-US" sz="3600" dirty="0"/>
          </a:p>
        </p:txBody>
      </p:sp>
      <p:sp>
        <p:nvSpPr>
          <p:cNvPr id="17411" name="Text Box 3"/>
          <p:cNvSpPr txBox="1"/>
          <p:nvPr/>
        </p:nvSpPr>
        <p:spPr>
          <a:xfrm>
            <a:off x="228600" y="838200"/>
            <a:ext cx="8686800" cy="5586413"/>
          </a:xfrm>
          <a:prstGeom prst="rect">
            <a:avLst/>
          </a:prstGeom>
          <a:noFill/>
          <a:ln w="9525">
            <a:noFill/>
          </a:ln>
        </p:spPr>
        <p:txBody>
          <a:bodyPr anchor="t" anchorCtr="0">
            <a:spAutoFit/>
          </a:bodyPr>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public class Faculty extends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static void main(String[] args)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new Faculty();</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Faculty()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System.out.println("(4) Faculty's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Employee extends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this("(2) Invoke Employee’s overloaded constructor");</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System.out.println("(3) Employee's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Employee(String 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System.out.println(s);</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System.out.println("(1) Person's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a typeface="Times New Roman" panose="02020603050405020304" pitchFamily="18" charset="0"/>
            </a:endParaRPr>
          </a:p>
        </p:txBody>
      </p:sp>
      <p:sp>
        <p:nvSpPr>
          <p:cNvPr id="17412" name="Rectangle 4"/>
          <p:cNvSpPr/>
          <p:nvPr/>
        </p:nvSpPr>
        <p:spPr>
          <a:xfrm>
            <a:off x="533400" y="1219200"/>
            <a:ext cx="4191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7413" name="AutoShape 5"/>
          <p:cNvSpPr/>
          <p:nvPr/>
        </p:nvSpPr>
        <p:spPr>
          <a:xfrm>
            <a:off x="5257800" y="2514600"/>
            <a:ext cx="3352800" cy="685800"/>
          </a:xfrm>
          <a:prstGeom prst="wedgeRoundRectCallout">
            <a:avLst>
              <a:gd name="adj1" fmla="val -84898"/>
              <a:gd name="adj2" fmla="val 76620"/>
              <a:gd name="adj3" fmla="val 16667"/>
            </a:avLst>
          </a:prstGeom>
          <a:solidFill>
            <a:schemeClr val="accent1"/>
          </a:solidFill>
          <a:ln w="12700" cap="flat" cmpd="sng">
            <a:solidFill>
              <a:schemeClr val="tx1"/>
            </a:solidFill>
            <a:prstDash val="solid"/>
            <a:miter/>
            <a:headEnd type="none" w="sm" len="sm"/>
            <a:tailEnd type="none" w="sm" len="sm"/>
          </a:ln>
        </p:spPr>
        <p:txBody>
          <a:bodyPr anchor="t" anchorCtr="0"/>
          <a:p>
            <a:pPr algn="ctr" eaLnBrk="0" hangingPunct="0">
              <a:buClrTx/>
              <a:buFontTx/>
            </a:pPr>
            <a:r>
              <a:rPr lang="en-US" altLang="en-US" sz="2000" dirty="0">
                <a:latin typeface="Times New Roman" panose="02020603050405020304" pitchFamily="18" charset="0"/>
              </a:rPr>
              <a:t>4. Invoke Employee(String) constructor</a:t>
            </a:r>
            <a:endParaRPr lang="en-US" altLang="en-US" sz="2000" dirty="0">
              <a:latin typeface="Times New Roman" panose="02020603050405020304" pitchFamily="18" charset="0"/>
              <a:ea typeface="Arial" panose="020B0604020202090204" pitchFamily="34" charset="0"/>
            </a:endParaRPr>
          </a:p>
        </p:txBody>
      </p:sp>
      <p:sp>
        <p:nvSpPr>
          <p:cNvPr id="17414" name="Rectangle 6"/>
          <p:cNvSpPr/>
          <p:nvPr/>
        </p:nvSpPr>
        <p:spPr>
          <a:xfrm>
            <a:off x="533400" y="1828800"/>
            <a:ext cx="42672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7415" name="Rectangle 7"/>
          <p:cNvSpPr/>
          <p:nvPr/>
        </p:nvSpPr>
        <p:spPr>
          <a:xfrm>
            <a:off x="685800" y="3352800"/>
            <a:ext cx="5715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7416" name="Rectangle 8"/>
          <p:cNvSpPr/>
          <p:nvPr/>
        </p:nvSpPr>
        <p:spPr>
          <a:xfrm>
            <a:off x="457200" y="4191000"/>
            <a:ext cx="5715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7417" name="Rectangle 9"/>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p>
            <a:pPr algn="ctr" eaLnBrk="0" hangingPunct="0">
              <a:buClrTx/>
              <a:buFontTx/>
            </a:pPr>
            <a:r>
              <a:rPr lang="en-US" altLang="en-US" sz="1800" dirty="0">
                <a:solidFill>
                  <a:schemeClr val="bg2"/>
                </a:solidFill>
                <a:latin typeface="Forte" pitchFamily="66" charset="0"/>
              </a:rPr>
              <a:t>animation</a:t>
            </a:r>
            <a:endParaRPr lang="en-US" altLang="en-US" dirty="0">
              <a:latin typeface="Times New Roman" panose="02020603050405020304" pitchFamily="18" charset="0"/>
              <a:ea typeface="Arial" panose="020B060402020209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18434" name="Rectangle 2"/>
          <p:cNvSpPr>
            <a:spLocks noGrp="1"/>
          </p:cNvSpPr>
          <p:nvPr>
            <p:ph type="title"/>
          </p:nvPr>
        </p:nvSpPr>
        <p:spPr>
          <a:xfrm>
            <a:off x="1600200" y="228600"/>
            <a:ext cx="6248400" cy="457200"/>
          </a:xfrm>
          <a:ln/>
        </p:spPr>
        <p:txBody>
          <a:bodyPr vert="horz" wrap="square" lIns="92075" tIns="46038" rIns="92075" bIns="46038" anchor="ctr" anchorCtr="0"/>
          <a:p>
            <a:r>
              <a:rPr lang="en-US" altLang="en-US" sz="3600" dirty="0"/>
              <a:t>Trace Execution</a:t>
            </a:r>
            <a:endParaRPr lang="en-US" altLang="en-US" sz="3600" dirty="0"/>
          </a:p>
        </p:txBody>
      </p:sp>
      <p:sp>
        <p:nvSpPr>
          <p:cNvPr id="18435" name="Text Box 3"/>
          <p:cNvSpPr txBox="1"/>
          <p:nvPr/>
        </p:nvSpPr>
        <p:spPr>
          <a:xfrm>
            <a:off x="228600" y="838200"/>
            <a:ext cx="8686800" cy="5613400"/>
          </a:xfrm>
          <a:prstGeom prst="rect">
            <a:avLst/>
          </a:prstGeom>
          <a:noFill/>
          <a:ln w="9525">
            <a:noFill/>
          </a:ln>
        </p:spPr>
        <p:txBody>
          <a:bodyPr anchor="t" anchorCtr="0">
            <a:spAutoFit/>
          </a:bodyPr>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public class Faculty extends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static void main(String[] args)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new Faculty();</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Faculty()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System.out.println("(4) Faculty's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Employee extends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this("(2) Invoke Employee’s overloaded constructor");</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System.out.println("(3) Employee's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Employee(String 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System.out.println(s);</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System.out.println("(1) Person's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a typeface="Times New Roman" panose="02020603050405020304" pitchFamily="18" charset="0"/>
            </a:endParaRPr>
          </a:p>
        </p:txBody>
      </p:sp>
      <p:sp>
        <p:nvSpPr>
          <p:cNvPr id="18436" name="Rectangle 4"/>
          <p:cNvSpPr/>
          <p:nvPr/>
        </p:nvSpPr>
        <p:spPr>
          <a:xfrm>
            <a:off x="533400" y="1219200"/>
            <a:ext cx="4191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8437" name="AutoShape 5"/>
          <p:cNvSpPr/>
          <p:nvPr/>
        </p:nvSpPr>
        <p:spPr>
          <a:xfrm>
            <a:off x="5257800" y="4648200"/>
            <a:ext cx="3352800" cy="685800"/>
          </a:xfrm>
          <a:prstGeom prst="wedgeRoundRectCallout">
            <a:avLst>
              <a:gd name="adj1" fmla="val -81773"/>
              <a:gd name="adj2" fmla="val 90278"/>
              <a:gd name="adj3" fmla="val 16667"/>
            </a:avLst>
          </a:prstGeom>
          <a:solidFill>
            <a:schemeClr val="accent1"/>
          </a:solidFill>
          <a:ln w="12700" cap="flat" cmpd="sng">
            <a:solidFill>
              <a:schemeClr val="tx1"/>
            </a:solidFill>
            <a:prstDash val="solid"/>
            <a:miter/>
            <a:headEnd type="none" w="sm" len="sm"/>
            <a:tailEnd type="none" w="sm" len="sm"/>
          </a:ln>
        </p:spPr>
        <p:txBody>
          <a:bodyPr anchor="t" anchorCtr="0"/>
          <a:p>
            <a:pPr algn="ctr" eaLnBrk="0" hangingPunct="0">
              <a:buClrTx/>
              <a:buFontTx/>
            </a:pPr>
            <a:r>
              <a:rPr lang="en-US" altLang="en-US" sz="2000" dirty="0">
                <a:latin typeface="Times New Roman" panose="02020603050405020304" pitchFamily="18" charset="0"/>
              </a:rPr>
              <a:t>5. Invoke Person() constructor</a:t>
            </a:r>
            <a:endParaRPr lang="en-US" altLang="en-US" sz="2000" dirty="0">
              <a:latin typeface="Times New Roman" panose="02020603050405020304" pitchFamily="18" charset="0"/>
              <a:ea typeface="Arial" panose="020B0604020202090204" pitchFamily="34" charset="0"/>
            </a:endParaRPr>
          </a:p>
        </p:txBody>
      </p:sp>
      <p:sp>
        <p:nvSpPr>
          <p:cNvPr id="18438" name="Rectangle 6"/>
          <p:cNvSpPr/>
          <p:nvPr/>
        </p:nvSpPr>
        <p:spPr>
          <a:xfrm>
            <a:off x="533400" y="1828800"/>
            <a:ext cx="42672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8439" name="Rectangle 7"/>
          <p:cNvSpPr/>
          <p:nvPr/>
        </p:nvSpPr>
        <p:spPr>
          <a:xfrm>
            <a:off x="685800" y="3352800"/>
            <a:ext cx="5715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8440" name="Rectangle 8"/>
          <p:cNvSpPr/>
          <p:nvPr/>
        </p:nvSpPr>
        <p:spPr>
          <a:xfrm>
            <a:off x="457200" y="4191000"/>
            <a:ext cx="5715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8441" name="Rectangle 9"/>
          <p:cNvSpPr/>
          <p:nvPr/>
        </p:nvSpPr>
        <p:spPr>
          <a:xfrm>
            <a:off x="457200" y="5486400"/>
            <a:ext cx="5715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8442" name="Rectangle 10"/>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p>
            <a:pPr algn="ctr" eaLnBrk="0" hangingPunct="0">
              <a:buClrTx/>
              <a:buFontTx/>
            </a:pPr>
            <a:r>
              <a:rPr lang="en-US" altLang="en-US" sz="1800" dirty="0">
                <a:solidFill>
                  <a:schemeClr val="bg2"/>
                </a:solidFill>
                <a:latin typeface="Forte" pitchFamily="66" charset="0"/>
              </a:rPr>
              <a:t>animation</a:t>
            </a:r>
            <a:endParaRPr lang="en-US" altLang="en-US" dirty="0">
              <a:latin typeface="Times New Roman" panose="02020603050405020304" pitchFamily="18" charset="0"/>
              <a:ea typeface="Arial" panose="020B060402020209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19458" name="Rectangle 2"/>
          <p:cNvSpPr>
            <a:spLocks noGrp="1"/>
          </p:cNvSpPr>
          <p:nvPr>
            <p:ph type="title"/>
          </p:nvPr>
        </p:nvSpPr>
        <p:spPr>
          <a:xfrm>
            <a:off x="1600200" y="228600"/>
            <a:ext cx="6248400" cy="457200"/>
          </a:xfrm>
          <a:ln/>
        </p:spPr>
        <p:txBody>
          <a:bodyPr vert="horz" wrap="square" lIns="92075" tIns="46038" rIns="92075" bIns="46038" anchor="ctr" anchorCtr="0"/>
          <a:p>
            <a:r>
              <a:rPr lang="en-US" altLang="en-US" sz="3600" dirty="0"/>
              <a:t>Trace Execution</a:t>
            </a:r>
            <a:endParaRPr lang="en-US" altLang="en-US" sz="3600" dirty="0"/>
          </a:p>
        </p:txBody>
      </p:sp>
      <p:sp>
        <p:nvSpPr>
          <p:cNvPr id="19459" name="Text Box 3"/>
          <p:cNvSpPr txBox="1"/>
          <p:nvPr/>
        </p:nvSpPr>
        <p:spPr>
          <a:xfrm>
            <a:off x="228600" y="838200"/>
            <a:ext cx="8686800" cy="5586413"/>
          </a:xfrm>
          <a:prstGeom prst="rect">
            <a:avLst/>
          </a:prstGeom>
          <a:noFill/>
          <a:ln w="9525">
            <a:noFill/>
          </a:ln>
        </p:spPr>
        <p:txBody>
          <a:bodyPr anchor="t" anchorCtr="0">
            <a:spAutoFit/>
          </a:bodyPr>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public class Faculty extends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static void main(String[] args)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new Faculty();</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Faculty()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System.out.println("(4) Faculty's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Employee extends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this("(2) Invoke Employee’s overloaded constructor");</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System.out.println("(3) Employee's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Employee(String 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System.out.println(s);</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System.out.println("(1) Person's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a typeface="Times New Roman" panose="02020603050405020304" pitchFamily="18" charset="0"/>
            </a:endParaRPr>
          </a:p>
        </p:txBody>
      </p:sp>
      <p:sp>
        <p:nvSpPr>
          <p:cNvPr id="19460" name="Rectangle 4"/>
          <p:cNvSpPr/>
          <p:nvPr/>
        </p:nvSpPr>
        <p:spPr>
          <a:xfrm>
            <a:off x="533400" y="1219200"/>
            <a:ext cx="4191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9461" name="AutoShape 5"/>
          <p:cNvSpPr/>
          <p:nvPr/>
        </p:nvSpPr>
        <p:spPr>
          <a:xfrm>
            <a:off x="5257800" y="4876800"/>
            <a:ext cx="3352800" cy="685800"/>
          </a:xfrm>
          <a:prstGeom prst="wedgeRoundRectCallout">
            <a:avLst>
              <a:gd name="adj1" fmla="val -84898"/>
              <a:gd name="adj2" fmla="val 76620"/>
              <a:gd name="adj3" fmla="val 16667"/>
            </a:avLst>
          </a:prstGeom>
          <a:solidFill>
            <a:schemeClr val="accent1"/>
          </a:solidFill>
          <a:ln w="12700" cap="flat" cmpd="sng">
            <a:solidFill>
              <a:schemeClr val="tx1"/>
            </a:solidFill>
            <a:prstDash val="solid"/>
            <a:miter/>
            <a:headEnd type="none" w="sm" len="sm"/>
            <a:tailEnd type="none" w="sm" len="sm"/>
          </a:ln>
        </p:spPr>
        <p:txBody>
          <a:bodyPr anchor="t" anchorCtr="0"/>
          <a:p>
            <a:pPr algn="ctr" eaLnBrk="0" hangingPunct="0">
              <a:buClrTx/>
              <a:buFontTx/>
            </a:pPr>
            <a:r>
              <a:rPr lang="en-US" altLang="en-US" sz="2000" dirty="0">
                <a:latin typeface="Times New Roman" panose="02020603050405020304" pitchFamily="18" charset="0"/>
              </a:rPr>
              <a:t>6. Execute println</a:t>
            </a:r>
            <a:endParaRPr lang="en-US" altLang="en-US" sz="2000" dirty="0">
              <a:latin typeface="Times New Roman" panose="02020603050405020304" pitchFamily="18" charset="0"/>
              <a:ea typeface="Arial" panose="020B0604020202090204" pitchFamily="34" charset="0"/>
            </a:endParaRPr>
          </a:p>
        </p:txBody>
      </p:sp>
      <p:sp>
        <p:nvSpPr>
          <p:cNvPr id="19462" name="Rectangle 6"/>
          <p:cNvSpPr/>
          <p:nvPr/>
        </p:nvSpPr>
        <p:spPr>
          <a:xfrm>
            <a:off x="533400" y="1828800"/>
            <a:ext cx="42672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9463" name="Rectangle 7"/>
          <p:cNvSpPr/>
          <p:nvPr/>
        </p:nvSpPr>
        <p:spPr>
          <a:xfrm>
            <a:off x="685800" y="3352800"/>
            <a:ext cx="5715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9464" name="Rectangle 8"/>
          <p:cNvSpPr/>
          <p:nvPr/>
        </p:nvSpPr>
        <p:spPr>
          <a:xfrm>
            <a:off x="457200" y="4191000"/>
            <a:ext cx="5715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9465" name="Rectangle 9"/>
          <p:cNvSpPr/>
          <p:nvPr/>
        </p:nvSpPr>
        <p:spPr>
          <a:xfrm>
            <a:off x="685800" y="5715000"/>
            <a:ext cx="70104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19466" name="Rectangle 10"/>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p>
            <a:pPr algn="ctr" eaLnBrk="0" hangingPunct="0">
              <a:buClrTx/>
              <a:buFontTx/>
            </a:pPr>
            <a:r>
              <a:rPr lang="en-US" altLang="en-US" sz="1800" dirty="0">
                <a:solidFill>
                  <a:schemeClr val="bg2"/>
                </a:solidFill>
                <a:latin typeface="Forte" pitchFamily="66" charset="0"/>
              </a:rPr>
              <a:t>animation</a:t>
            </a:r>
            <a:endParaRPr lang="en-US" altLang="en-US" dirty="0">
              <a:latin typeface="Times New Roman" panose="02020603050405020304" pitchFamily="18" charset="0"/>
              <a:ea typeface="Arial" panose="020B060402020209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20482" name="Rectangle 2"/>
          <p:cNvSpPr>
            <a:spLocks noGrp="1"/>
          </p:cNvSpPr>
          <p:nvPr>
            <p:ph type="title"/>
          </p:nvPr>
        </p:nvSpPr>
        <p:spPr>
          <a:xfrm>
            <a:off x="1600200" y="228600"/>
            <a:ext cx="6248400" cy="457200"/>
          </a:xfrm>
          <a:ln/>
        </p:spPr>
        <p:txBody>
          <a:bodyPr vert="horz" wrap="square" lIns="92075" tIns="46038" rIns="92075" bIns="46038" anchor="ctr" anchorCtr="0"/>
          <a:p>
            <a:r>
              <a:rPr lang="en-US" altLang="en-US" sz="3600" dirty="0"/>
              <a:t>Trace Execution</a:t>
            </a:r>
            <a:endParaRPr lang="en-US" altLang="en-US" sz="3600" dirty="0"/>
          </a:p>
        </p:txBody>
      </p:sp>
      <p:sp>
        <p:nvSpPr>
          <p:cNvPr id="20483" name="Text Box 3"/>
          <p:cNvSpPr txBox="1"/>
          <p:nvPr/>
        </p:nvSpPr>
        <p:spPr>
          <a:xfrm>
            <a:off x="228600" y="838200"/>
            <a:ext cx="8686800" cy="5586413"/>
          </a:xfrm>
          <a:prstGeom prst="rect">
            <a:avLst/>
          </a:prstGeom>
          <a:noFill/>
          <a:ln w="9525">
            <a:noFill/>
          </a:ln>
        </p:spPr>
        <p:txBody>
          <a:bodyPr anchor="t" anchorCtr="0">
            <a:spAutoFit/>
          </a:bodyPr>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public class Faculty extends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static void main(String[] args)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new Faculty();</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Faculty()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System.out.println("(4) Faculty's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Employee extends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this("(2) Invoke Employee’s overloaded constructor");</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System.out.println("(3) Employee's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Employee(String 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System.out.println(s);</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System.out.println("(1) Person's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a typeface="Times New Roman" panose="02020603050405020304" pitchFamily="18" charset="0"/>
            </a:endParaRPr>
          </a:p>
        </p:txBody>
      </p:sp>
      <p:sp>
        <p:nvSpPr>
          <p:cNvPr id="20484" name="Rectangle 4"/>
          <p:cNvSpPr/>
          <p:nvPr/>
        </p:nvSpPr>
        <p:spPr>
          <a:xfrm>
            <a:off x="533400" y="1219200"/>
            <a:ext cx="4191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20485" name="AutoShape 5"/>
          <p:cNvSpPr/>
          <p:nvPr/>
        </p:nvSpPr>
        <p:spPr>
          <a:xfrm>
            <a:off x="5257800" y="4876800"/>
            <a:ext cx="3352800" cy="685800"/>
          </a:xfrm>
          <a:prstGeom prst="wedgeRoundRectCallout">
            <a:avLst>
              <a:gd name="adj1" fmla="val -87310"/>
              <a:gd name="adj2" fmla="val -103935"/>
              <a:gd name="adj3" fmla="val 16667"/>
            </a:avLst>
          </a:prstGeom>
          <a:solidFill>
            <a:schemeClr val="accent1"/>
          </a:solidFill>
          <a:ln w="12700" cap="flat" cmpd="sng">
            <a:solidFill>
              <a:schemeClr val="tx1"/>
            </a:solidFill>
            <a:prstDash val="solid"/>
            <a:miter/>
            <a:headEnd type="none" w="sm" len="sm"/>
            <a:tailEnd type="none" w="sm" len="sm"/>
          </a:ln>
        </p:spPr>
        <p:txBody>
          <a:bodyPr anchor="t" anchorCtr="0"/>
          <a:p>
            <a:pPr algn="ctr" eaLnBrk="0" hangingPunct="0">
              <a:buClrTx/>
              <a:buFontTx/>
            </a:pPr>
            <a:r>
              <a:rPr lang="en-US" altLang="en-US" sz="2000" dirty="0">
                <a:latin typeface="Times New Roman" panose="02020603050405020304" pitchFamily="18" charset="0"/>
              </a:rPr>
              <a:t>7. Execute println</a:t>
            </a:r>
            <a:endParaRPr lang="en-US" altLang="en-US" sz="2000" dirty="0">
              <a:latin typeface="Times New Roman" panose="02020603050405020304" pitchFamily="18" charset="0"/>
              <a:ea typeface="Arial" panose="020B0604020202090204" pitchFamily="34" charset="0"/>
            </a:endParaRPr>
          </a:p>
        </p:txBody>
      </p:sp>
      <p:sp>
        <p:nvSpPr>
          <p:cNvPr id="20486" name="Rectangle 6"/>
          <p:cNvSpPr/>
          <p:nvPr/>
        </p:nvSpPr>
        <p:spPr>
          <a:xfrm>
            <a:off x="533400" y="1828800"/>
            <a:ext cx="42672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20487" name="Rectangle 7"/>
          <p:cNvSpPr/>
          <p:nvPr/>
        </p:nvSpPr>
        <p:spPr>
          <a:xfrm>
            <a:off x="685800" y="3352800"/>
            <a:ext cx="5715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20488" name="Rectangle 9"/>
          <p:cNvSpPr/>
          <p:nvPr/>
        </p:nvSpPr>
        <p:spPr>
          <a:xfrm>
            <a:off x="685800" y="4419600"/>
            <a:ext cx="70104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20489" name="Rectangle 10"/>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p>
            <a:pPr algn="ctr" eaLnBrk="0" hangingPunct="0">
              <a:buClrTx/>
              <a:buFontTx/>
            </a:pPr>
            <a:r>
              <a:rPr lang="en-US" altLang="en-US" sz="1800" dirty="0">
                <a:solidFill>
                  <a:schemeClr val="bg2"/>
                </a:solidFill>
                <a:latin typeface="Forte" pitchFamily="66" charset="0"/>
              </a:rPr>
              <a:t>animation</a:t>
            </a:r>
            <a:endParaRPr lang="en-US" altLang="en-US" dirty="0">
              <a:latin typeface="Times New Roman" panose="02020603050405020304" pitchFamily="18" charset="0"/>
              <a:ea typeface="Arial" panose="020B060402020209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21506" name="Rectangle 2"/>
          <p:cNvSpPr>
            <a:spLocks noGrp="1"/>
          </p:cNvSpPr>
          <p:nvPr>
            <p:ph type="title"/>
          </p:nvPr>
        </p:nvSpPr>
        <p:spPr>
          <a:xfrm>
            <a:off x="1600200" y="228600"/>
            <a:ext cx="6248400" cy="457200"/>
          </a:xfrm>
          <a:ln/>
        </p:spPr>
        <p:txBody>
          <a:bodyPr vert="horz" wrap="square" lIns="92075" tIns="46038" rIns="92075" bIns="46038" anchor="ctr" anchorCtr="0"/>
          <a:p>
            <a:r>
              <a:rPr lang="en-US" altLang="en-US" sz="3600" dirty="0"/>
              <a:t>Trace Execution</a:t>
            </a:r>
            <a:endParaRPr lang="en-US" altLang="en-US" sz="3600" dirty="0"/>
          </a:p>
        </p:txBody>
      </p:sp>
      <p:sp>
        <p:nvSpPr>
          <p:cNvPr id="21507" name="Text Box 3"/>
          <p:cNvSpPr txBox="1"/>
          <p:nvPr/>
        </p:nvSpPr>
        <p:spPr>
          <a:xfrm>
            <a:off x="228600" y="838200"/>
            <a:ext cx="8686800" cy="5586413"/>
          </a:xfrm>
          <a:prstGeom prst="rect">
            <a:avLst/>
          </a:prstGeom>
          <a:noFill/>
          <a:ln w="9525">
            <a:noFill/>
          </a:ln>
        </p:spPr>
        <p:txBody>
          <a:bodyPr anchor="t" anchorCtr="0">
            <a:spAutoFit/>
          </a:bodyPr>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public class Faculty extends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static void main(String[] args)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new Faculty();</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Faculty()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System.out.println("(4) Faculty's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Employee extends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this("(2) Invoke Employee’s overloaded constructor");</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System.out.println("(3) Employee's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Employee(String 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System.out.println(s);</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System.out.println("(1) Person's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a typeface="Times New Roman" panose="02020603050405020304" pitchFamily="18" charset="0"/>
            </a:endParaRPr>
          </a:p>
        </p:txBody>
      </p:sp>
      <p:sp>
        <p:nvSpPr>
          <p:cNvPr id="21508" name="Rectangle 4"/>
          <p:cNvSpPr/>
          <p:nvPr/>
        </p:nvSpPr>
        <p:spPr>
          <a:xfrm>
            <a:off x="533400" y="1219200"/>
            <a:ext cx="4191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21509" name="AutoShape 5"/>
          <p:cNvSpPr/>
          <p:nvPr/>
        </p:nvSpPr>
        <p:spPr>
          <a:xfrm>
            <a:off x="5257800" y="4876800"/>
            <a:ext cx="3352800" cy="685800"/>
          </a:xfrm>
          <a:prstGeom prst="wedgeRoundRectCallout">
            <a:avLst>
              <a:gd name="adj1" fmla="val -71449"/>
              <a:gd name="adj2" fmla="val -218750"/>
              <a:gd name="adj3" fmla="val 16667"/>
            </a:avLst>
          </a:prstGeom>
          <a:solidFill>
            <a:schemeClr val="accent1"/>
          </a:solidFill>
          <a:ln w="12700" cap="flat" cmpd="sng">
            <a:solidFill>
              <a:schemeClr val="tx1"/>
            </a:solidFill>
            <a:prstDash val="solid"/>
            <a:miter/>
            <a:headEnd type="none" w="sm" len="sm"/>
            <a:tailEnd type="none" w="sm" len="sm"/>
          </a:ln>
        </p:spPr>
        <p:txBody>
          <a:bodyPr anchor="t" anchorCtr="0"/>
          <a:p>
            <a:pPr algn="ctr" eaLnBrk="0" hangingPunct="0">
              <a:buClrTx/>
              <a:buFontTx/>
            </a:pPr>
            <a:r>
              <a:rPr lang="en-US" altLang="en-US" sz="2000" dirty="0">
                <a:latin typeface="Times New Roman" panose="02020603050405020304" pitchFamily="18" charset="0"/>
              </a:rPr>
              <a:t>8. Execute println</a:t>
            </a:r>
            <a:endParaRPr lang="en-US" altLang="en-US" sz="2000" dirty="0">
              <a:latin typeface="Times New Roman" panose="02020603050405020304" pitchFamily="18" charset="0"/>
              <a:ea typeface="Arial" panose="020B0604020202090204" pitchFamily="34" charset="0"/>
            </a:endParaRPr>
          </a:p>
        </p:txBody>
      </p:sp>
      <p:sp>
        <p:nvSpPr>
          <p:cNvPr id="21510" name="Rectangle 6"/>
          <p:cNvSpPr/>
          <p:nvPr/>
        </p:nvSpPr>
        <p:spPr>
          <a:xfrm>
            <a:off x="533400" y="1828800"/>
            <a:ext cx="42672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21511" name="Rectangle 8"/>
          <p:cNvSpPr/>
          <p:nvPr/>
        </p:nvSpPr>
        <p:spPr>
          <a:xfrm>
            <a:off x="685800" y="3581400"/>
            <a:ext cx="70104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21512" name="Rectangle 9"/>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p>
            <a:pPr algn="ctr" eaLnBrk="0" hangingPunct="0">
              <a:buClrTx/>
              <a:buFontTx/>
            </a:pPr>
            <a:r>
              <a:rPr lang="en-US" altLang="en-US" sz="1800" dirty="0">
                <a:solidFill>
                  <a:schemeClr val="bg2"/>
                </a:solidFill>
                <a:latin typeface="Forte" pitchFamily="66" charset="0"/>
              </a:rPr>
              <a:t>animation</a:t>
            </a:r>
            <a:endParaRPr lang="en-US" altLang="en-US" dirty="0">
              <a:latin typeface="Times New Roman" panose="02020603050405020304" pitchFamily="18" charset="0"/>
              <a:ea typeface="Arial" panose="020B060402020209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22530" name="Rectangle 2"/>
          <p:cNvSpPr>
            <a:spLocks noGrp="1"/>
          </p:cNvSpPr>
          <p:nvPr>
            <p:ph type="title"/>
          </p:nvPr>
        </p:nvSpPr>
        <p:spPr>
          <a:xfrm>
            <a:off x="1600200" y="228600"/>
            <a:ext cx="6248400" cy="457200"/>
          </a:xfrm>
          <a:ln/>
        </p:spPr>
        <p:txBody>
          <a:bodyPr vert="horz" wrap="square" lIns="92075" tIns="46038" rIns="92075" bIns="46038" anchor="ctr" anchorCtr="0"/>
          <a:p>
            <a:r>
              <a:rPr lang="en-US" altLang="en-US" sz="3600" dirty="0"/>
              <a:t>Trace Execution</a:t>
            </a:r>
            <a:endParaRPr lang="en-US" altLang="en-US" sz="3600" dirty="0"/>
          </a:p>
        </p:txBody>
      </p:sp>
      <p:sp>
        <p:nvSpPr>
          <p:cNvPr id="22531" name="Text Box 3"/>
          <p:cNvSpPr txBox="1"/>
          <p:nvPr/>
        </p:nvSpPr>
        <p:spPr>
          <a:xfrm>
            <a:off x="228600" y="838200"/>
            <a:ext cx="8686800" cy="5586413"/>
          </a:xfrm>
          <a:prstGeom prst="rect">
            <a:avLst/>
          </a:prstGeom>
          <a:noFill/>
          <a:ln w="9525">
            <a:noFill/>
          </a:ln>
        </p:spPr>
        <p:txBody>
          <a:bodyPr anchor="t" anchorCtr="0">
            <a:spAutoFit/>
          </a:bodyPr>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public class Faculty extends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static void main(String[] args)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new Faculty();</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Faculty()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System.out.println("(4) Faculty's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Employee extends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this("(2) Invoke Employee’s overloaded constructor");</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System.out.println("(3) Employee's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Employee(String 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System.out.println(s);</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System.out.println("(1) Person's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a typeface="Times New Roman" panose="02020603050405020304" pitchFamily="18" charset="0"/>
            </a:endParaRPr>
          </a:p>
        </p:txBody>
      </p:sp>
      <p:sp>
        <p:nvSpPr>
          <p:cNvPr id="22532" name="Rectangle 4"/>
          <p:cNvSpPr/>
          <p:nvPr/>
        </p:nvSpPr>
        <p:spPr>
          <a:xfrm>
            <a:off x="533400" y="1219200"/>
            <a:ext cx="4191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22533" name="AutoShape 5"/>
          <p:cNvSpPr/>
          <p:nvPr/>
        </p:nvSpPr>
        <p:spPr>
          <a:xfrm>
            <a:off x="5410200" y="2590800"/>
            <a:ext cx="3352800" cy="685800"/>
          </a:xfrm>
          <a:prstGeom prst="wedgeRoundRectCallout">
            <a:avLst>
              <a:gd name="adj1" fmla="val -60083"/>
              <a:gd name="adj2" fmla="val -85417"/>
              <a:gd name="adj3" fmla="val 16667"/>
            </a:avLst>
          </a:prstGeom>
          <a:solidFill>
            <a:schemeClr val="accent1"/>
          </a:solidFill>
          <a:ln w="12700" cap="flat" cmpd="sng">
            <a:solidFill>
              <a:schemeClr val="tx1"/>
            </a:solidFill>
            <a:prstDash val="solid"/>
            <a:miter/>
            <a:headEnd type="none" w="sm" len="sm"/>
            <a:tailEnd type="none" w="sm" len="sm"/>
          </a:ln>
        </p:spPr>
        <p:txBody>
          <a:bodyPr anchor="t" anchorCtr="0"/>
          <a:p>
            <a:pPr algn="ctr" eaLnBrk="0" hangingPunct="0">
              <a:buClrTx/>
              <a:buFontTx/>
            </a:pPr>
            <a:r>
              <a:rPr lang="en-US" altLang="en-US" sz="2000" dirty="0">
                <a:latin typeface="Times New Roman" panose="02020603050405020304" pitchFamily="18" charset="0"/>
              </a:rPr>
              <a:t>9. Execute println</a:t>
            </a:r>
            <a:endParaRPr lang="en-US" altLang="en-US" sz="2000" dirty="0">
              <a:latin typeface="Times New Roman" panose="02020603050405020304" pitchFamily="18" charset="0"/>
              <a:ea typeface="Arial" panose="020B0604020202090204" pitchFamily="34" charset="0"/>
            </a:endParaRPr>
          </a:p>
        </p:txBody>
      </p:sp>
      <p:sp>
        <p:nvSpPr>
          <p:cNvPr id="22534" name="Rectangle 7"/>
          <p:cNvSpPr/>
          <p:nvPr/>
        </p:nvSpPr>
        <p:spPr>
          <a:xfrm>
            <a:off x="685800" y="2057400"/>
            <a:ext cx="70104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22535"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p>
            <a:pPr algn="ctr" eaLnBrk="0" hangingPunct="0">
              <a:buClrTx/>
              <a:buFontTx/>
            </a:pPr>
            <a:r>
              <a:rPr lang="en-US" altLang="en-US" sz="1800" dirty="0">
                <a:solidFill>
                  <a:schemeClr val="bg2"/>
                </a:solidFill>
                <a:latin typeface="Forte" pitchFamily="66" charset="0"/>
              </a:rPr>
              <a:t>animation</a:t>
            </a:r>
            <a:endParaRPr lang="en-US" altLang="en-US" dirty="0">
              <a:latin typeface="Times New Roman" panose="02020603050405020304" pitchFamily="18" charset="0"/>
              <a:ea typeface="Arial" panose="020B060402020209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23554" name="Rectangle 2"/>
          <p:cNvSpPr>
            <a:spLocks noGrp="1"/>
          </p:cNvSpPr>
          <p:nvPr>
            <p:ph type="title"/>
          </p:nvPr>
        </p:nvSpPr>
        <p:spPr>
          <a:xfrm>
            <a:off x="457200" y="228600"/>
            <a:ext cx="8382000" cy="838200"/>
          </a:xfrm>
          <a:ln/>
        </p:spPr>
        <p:txBody>
          <a:bodyPr vert="horz" wrap="square" lIns="92075" tIns="46038" rIns="92075" bIns="46038" anchor="ctr" anchorCtr="0"/>
          <a:p>
            <a:r>
              <a:rPr lang="en-US" altLang="en-US" sz="3600" dirty="0"/>
              <a:t>Example on the Impact of a Superclass without no-arg Constructor</a:t>
            </a:r>
            <a:endParaRPr lang="en-US" altLang="en-US" sz="3600" dirty="0"/>
          </a:p>
        </p:txBody>
      </p:sp>
      <p:sp>
        <p:nvSpPr>
          <p:cNvPr id="23555" name="Text Box 3"/>
          <p:cNvSpPr txBox="1"/>
          <p:nvPr/>
        </p:nvSpPr>
        <p:spPr>
          <a:xfrm>
            <a:off x="304800" y="2438400"/>
            <a:ext cx="8610600" cy="2205038"/>
          </a:xfrm>
          <a:prstGeom prst="rect">
            <a:avLst/>
          </a:prstGeom>
          <a:noFill/>
          <a:ln w="9525">
            <a:noFill/>
          </a:ln>
        </p:spPr>
        <p:txBody>
          <a:bodyPr anchor="t" anchorCtr="0">
            <a:spAutoFit/>
          </a:bodyPr>
          <a:p>
            <a:pPr eaLnBrk="0" hangingPunct="0">
              <a:lnSpc>
                <a:spcPct val="50000"/>
              </a:lnSpc>
              <a:spcBef>
                <a:spcPct val="50000"/>
              </a:spcBef>
              <a:buClrTx/>
              <a:buFontTx/>
            </a:pPr>
            <a:r>
              <a:rPr lang="en-US" altLang="en-US" sz="1800" b="1" dirty="0">
                <a:solidFill>
                  <a:schemeClr val="tx2"/>
                </a:solidFill>
                <a:latin typeface="Courier New" panose="02070409020205090404" pitchFamily="49" charset="0"/>
              </a:rPr>
              <a:t>public class Apple extends Fruit {</a:t>
            </a:r>
            <a:endParaRPr lang="en-US" altLang="en-US" sz="18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800" b="1" dirty="0">
                <a:solidFill>
                  <a:schemeClr val="tx2"/>
                </a:solidFill>
                <a:latin typeface="Courier New" panose="02070409020205090404" pitchFamily="49" charset="0"/>
              </a:rPr>
              <a:t>}</a:t>
            </a:r>
            <a:endParaRPr lang="en-US" altLang="en-US" sz="18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800" b="1" dirty="0">
                <a:solidFill>
                  <a:schemeClr val="tx2"/>
                </a:solidFill>
                <a:latin typeface="Courier New" panose="02070409020205090404" pitchFamily="49" charset="0"/>
              </a:rPr>
              <a:t> </a:t>
            </a:r>
            <a:endParaRPr lang="en-US" altLang="en-US" sz="18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800" b="1" dirty="0">
                <a:solidFill>
                  <a:schemeClr val="tx2"/>
                </a:solidFill>
                <a:latin typeface="Courier New" panose="02070409020205090404" pitchFamily="49" charset="0"/>
              </a:rPr>
              <a:t>class Fruit {</a:t>
            </a:r>
            <a:endParaRPr lang="en-US" altLang="en-US" sz="18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800" b="1" dirty="0">
                <a:solidFill>
                  <a:schemeClr val="tx2"/>
                </a:solidFill>
                <a:latin typeface="Courier New" panose="02070409020205090404" pitchFamily="49" charset="0"/>
              </a:rPr>
              <a:t>  public Fruit(String name) {</a:t>
            </a:r>
            <a:endParaRPr lang="en-US" altLang="en-US" sz="18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800" b="1" dirty="0">
                <a:solidFill>
                  <a:schemeClr val="tx2"/>
                </a:solidFill>
                <a:latin typeface="Courier New" panose="02070409020205090404" pitchFamily="49" charset="0"/>
              </a:rPr>
              <a:t>    System.out.println("Fruit's constructor is invoked");</a:t>
            </a:r>
            <a:endParaRPr lang="en-US" altLang="en-US" sz="18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800" b="1" dirty="0">
                <a:solidFill>
                  <a:schemeClr val="tx2"/>
                </a:solidFill>
                <a:latin typeface="Courier New" panose="02070409020205090404" pitchFamily="49" charset="0"/>
              </a:rPr>
              <a:t>  }</a:t>
            </a:r>
            <a:endParaRPr lang="en-US" altLang="en-US" sz="18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800" b="1" dirty="0">
                <a:solidFill>
                  <a:schemeClr val="tx2"/>
                </a:solidFill>
                <a:latin typeface="Courier New" panose="02070409020205090404" pitchFamily="49" charset="0"/>
              </a:rPr>
              <a:t>}</a:t>
            </a:r>
            <a:endParaRPr lang="en-US" altLang="en-US" sz="1800" b="1" dirty="0">
              <a:solidFill>
                <a:schemeClr val="tx2"/>
              </a:solidFill>
              <a:latin typeface="Courier New" panose="02070409020205090404" pitchFamily="49" charset="0"/>
              <a:ea typeface="Times New Roman" panose="02020603050405020304" pitchFamily="18" charset="0"/>
            </a:endParaRPr>
          </a:p>
        </p:txBody>
      </p:sp>
      <p:sp>
        <p:nvSpPr>
          <p:cNvPr id="23556" name="Text Box 4"/>
          <p:cNvSpPr txBox="1"/>
          <p:nvPr/>
        </p:nvSpPr>
        <p:spPr>
          <a:xfrm>
            <a:off x="381000" y="1600200"/>
            <a:ext cx="8229600" cy="519113"/>
          </a:xfrm>
          <a:prstGeom prst="rect">
            <a:avLst/>
          </a:prstGeom>
          <a:noFill/>
          <a:ln w="12700">
            <a:noFill/>
          </a:ln>
        </p:spPr>
        <p:txBody>
          <a:bodyPr anchor="t" anchorCtr="0">
            <a:spAutoFit/>
          </a:bodyPr>
          <a:p>
            <a:pPr eaLnBrk="0" hangingPunct="0">
              <a:spcBef>
                <a:spcPct val="50000"/>
              </a:spcBef>
              <a:buClrTx/>
              <a:buFontTx/>
            </a:pPr>
            <a:r>
              <a:rPr lang="en-US" altLang="en-US" sz="2800" dirty="0">
                <a:latin typeface="Times New Roman" panose="02020603050405020304" pitchFamily="18" charset="0"/>
              </a:rPr>
              <a:t>Find out the errors in the program:</a:t>
            </a:r>
            <a:r>
              <a:rPr lang="en-US" altLang="en-US" sz="2800" i="1" dirty="0">
                <a:latin typeface="Times New Roman" panose="02020603050405020304" pitchFamily="18" charset="0"/>
              </a:rPr>
              <a:t> </a:t>
            </a:r>
            <a:endParaRPr lang="en-US" altLang="en-US" sz="2800" i="1" dirty="0">
              <a:latin typeface="Times New Roman" panose="02020603050405020304" pitchFamily="18" charset="0"/>
              <a:ea typeface="Times New Roman" panose="02020603050405020304" pitchFamily="18" charset="0"/>
            </a:endParaRPr>
          </a:p>
        </p:txBody>
      </p:sp>
      <p:sp>
        <p:nvSpPr>
          <p:cNvPr id="2" name="文本框 1"/>
          <p:cNvSpPr txBox="1"/>
          <p:nvPr/>
        </p:nvSpPr>
        <p:spPr>
          <a:xfrm>
            <a:off x="5334000" y="2590800"/>
            <a:ext cx="3048000" cy="460375"/>
          </a:xfrm>
          <a:prstGeom prst="rect">
            <a:avLst/>
          </a:prstGeom>
          <a:noFill/>
          <a:ln w="9525">
            <a:noFill/>
          </a:ln>
        </p:spPr>
        <p:txBody>
          <a:bodyPr wrap="square" anchor="t" anchorCtr="0">
            <a:spAutoFit/>
          </a:bodyPr>
          <a:p>
            <a:pPr algn="ctr" eaLnBrk="0" hangingPunct="0"/>
            <a:r>
              <a:rPr lang="en-US" altLang="zh-CN">
                <a:solidFill>
                  <a:srgbClr val="FF0000"/>
                </a:solidFill>
                <a:latin typeface="Times New Roman" panose="02020603050405020304" pitchFamily="18" charset="0"/>
              </a:rPr>
              <a:t>main method missing</a:t>
            </a:r>
            <a:endParaRPr lang="en-US" altLang="zh-CN">
              <a:solidFill>
                <a:srgbClr val="FF0000"/>
              </a:solidFill>
              <a:latin typeface="Times New Roman" panose="02020603050405020304" pitchFamily="18" charset="0"/>
            </a:endParaRPr>
          </a:p>
        </p:txBody>
      </p:sp>
      <p:sp>
        <p:nvSpPr>
          <p:cNvPr id="3" name="文本框 2"/>
          <p:cNvSpPr txBox="1"/>
          <p:nvPr/>
        </p:nvSpPr>
        <p:spPr>
          <a:xfrm>
            <a:off x="762000" y="4724400"/>
            <a:ext cx="6796088" cy="460375"/>
          </a:xfrm>
          <a:prstGeom prst="rect">
            <a:avLst/>
          </a:prstGeom>
          <a:noFill/>
          <a:ln w="9525">
            <a:noFill/>
          </a:ln>
        </p:spPr>
        <p:txBody>
          <a:bodyPr wrap="square" anchor="t" anchorCtr="0">
            <a:spAutoFit/>
          </a:bodyPr>
          <a:p>
            <a:pPr algn="ctr" eaLnBrk="0" hangingPunct="0"/>
            <a:r>
              <a:rPr lang="en-US" altLang="zh-CN">
                <a:solidFill>
                  <a:srgbClr val="FF0000"/>
                </a:solidFill>
                <a:latin typeface="Times New Roman" panose="02020603050405020304" pitchFamily="18" charset="0"/>
              </a:rPr>
              <a:t>missing non-arg constructor for Fruit</a:t>
            </a:r>
            <a:endParaRPr lang="en-US" altLang="zh-CN">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6146" name="Rectangle 2"/>
          <p:cNvSpPr>
            <a:spLocks noGrp="1"/>
          </p:cNvSpPr>
          <p:nvPr>
            <p:ph type="title"/>
          </p:nvPr>
        </p:nvSpPr>
        <p:spPr>
          <a:xfrm>
            <a:off x="152400" y="228600"/>
            <a:ext cx="8763000" cy="1066800"/>
          </a:xfrm>
          <a:ln/>
        </p:spPr>
        <p:txBody>
          <a:bodyPr vert="horz" wrap="square" lIns="92075" tIns="46038" rIns="92075" bIns="46038" anchor="ctr" anchorCtr="0"/>
          <a:p>
            <a:r>
              <a:rPr lang="en-US" altLang="en-US" dirty="0"/>
              <a:t>Motivations</a:t>
            </a:r>
            <a:endParaRPr lang="en-US" altLang="en-US" dirty="0"/>
          </a:p>
        </p:txBody>
      </p:sp>
      <p:sp>
        <p:nvSpPr>
          <p:cNvPr id="6147" name="Rectangle 3"/>
          <p:cNvSpPr>
            <a:spLocks noGrp="1"/>
          </p:cNvSpPr>
          <p:nvPr>
            <p:ph idx="1"/>
          </p:nvPr>
        </p:nvSpPr>
        <p:spPr>
          <a:xfrm>
            <a:off x="304800" y="1371600"/>
            <a:ext cx="8610600" cy="4114800"/>
          </a:xfrm>
          <a:ln/>
        </p:spPr>
        <p:txBody>
          <a:bodyPr vert="horz" wrap="square" lIns="92075" tIns="46038" rIns="92075" bIns="46038" anchor="t" anchorCtr="0"/>
          <a:p>
            <a:pPr marL="0" indent="0">
              <a:buNone/>
            </a:pPr>
            <a:r>
              <a:rPr lang="en-US" altLang="en-US" dirty="0"/>
              <a:t>Suppose you will define classes to model circles, rectangles, and triangles. These classes have many common features. What is the best way to design these classes so to avoid redundancy? The answer is to use inheritance. </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24578" name="Rectangle 2"/>
          <p:cNvSpPr>
            <a:spLocks noGrp="1"/>
          </p:cNvSpPr>
          <p:nvPr>
            <p:ph type="title"/>
          </p:nvPr>
        </p:nvSpPr>
        <p:spPr>
          <a:xfrm>
            <a:off x="685800" y="381000"/>
            <a:ext cx="7772400" cy="762000"/>
          </a:xfrm>
          <a:ln/>
        </p:spPr>
        <p:txBody>
          <a:bodyPr vert="horz" wrap="square" lIns="92075" tIns="46038" rIns="92075" bIns="46038" anchor="ctr" anchorCtr="0"/>
          <a:p>
            <a:r>
              <a:rPr lang="en-US" altLang="en-US" dirty="0"/>
              <a:t>Defining a Subclass</a:t>
            </a:r>
            <a:endParaRPr lang="en-US" altLang="en-US" dirty="0"/>
          </a:p>
        </p:txBody>
      </p:sp>
      <p:sp>
        <p:nvSpPr>
          <p:cNvPr id="24579" name="Rectangle 3"/>
          <p:cNvSpPr>
            <a:spLocks noGrp="1"/>
          </p:cNvSpPr>
          <p:nvPr>
            <p:ph idx="1"/>
          </p:nvPr>
        </p:nvSpPr>
        <p:spPr>
          <a:xfrm>
            <a:off x="304800" y="1371600"/>
            <a:ext cx="8458200" cy="2743200"/>
          </a:xfrm>
          <a:ln/>
        </p:spPr>
        <p:txBody>
          <a:bodyPr vert="horz" wrap="square" lIns="92075" tIns="46038" rIns="92075" bIns="46038" anchor="t" anchorCtr="0"/>
          <a:p>
            <a:pPr marL="1905" indent="-1905">
              <a:buNone/>
            </a:pPr>
            <a:r>
              <a:rPr lang="en-US" altLang="en-US" sz="3000" dirty="0"/>
              <a:t>A subclass inherits from a superclass. You can also:</a:t>
            </a:r>
            <a:endParaRPr lang="en-US" altLang="en-US" dirty="0"/>
          </a:p>
          <a:p>
            <a:pPr marL="460375" lvl="1" indent="-457200">
              <a:spcBef>
                <a:spcPct val="50000"/>
              </a:spcBef>
              <a:buClr>
                <a:schemeClr val="tx2"/>
              </a:buClr>
              <a:buSzPct val="75000"/>
              <a:buFont typeface="Wingdings" panose="05000000000000000000" pitchFamily="2" charset="2"/>
              <a:buChar char="q"/>
            </a:pPr>
            <a:r>
              <a:rPr lang="en-US" altLang="en-US" dirty="0"/>
              <a:t>Add new properties</a:t>
            </a:r>
            <a:endParaRPr lang="en-US" altLang="en-US" dirty="0"/>
          </a:p>
          <a:p>
            <a:pPr marL="460375" lvl="1" indent="-457200">
              <a:spcBef>
                <a:spcPct val="50000"/>
              </a:spcBef>
              <a:buClr>
                <a:schemeClr val="tx2"/>
              </a:buClr>
              <a:buSzPct val="75000"/>
              <a:buFont typeface="Wingdings" panose="05000000000000000000" pitchFamily="2" charset="2"/>
              <a:buChar char="q"/>
            </a:pPr>
            <a:r>
              <a:rPr lang="en-US" altLang="en-US" dirty="0"/>
              <a:t>Add new methods</a:t>
            </a:r>
            <a:endParaRPr lang="en-US" altLang="en-US" dirty="0"/>
          </a:p>
          <a:p>
            <a:pPr marL="460375" lvl="1" indent="-457200">
              <a:spcBef>
                <a:spcPct val="50000"/>
              </a:spcBef>
              <a:buClr>
                <a:schemeClr val="tx2"/>
              </a:buClr>
              <a:buSzPct val="75000"/>
              <a:buFont typeface="Wingdings" panose="05000000000000000000" pitchFamily="2" charset="2"/>
              <a:buChar char="q"/>
            </a:pPr>
            <a:r>
              <a:rPr lang="en-US" altLang="en-US" dirty="0"/>
              <a:t>Override the methods of the superclass</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25602"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sz="3600" dirty="0"/>
              <a:t>Calling Superclass Methods</a:t>
            </a:r>
            <a:endParaRPr lang="en-US" altLang="en-US" dirty="0"/>
          </a:p>
        </p:txBody>
      </p:sp>
      <p:sp>
        <p:nvSpPr>
          <p:cNvPr id="25603" name="Text Box 7"/>
          <p:cNvSpPr txBox="1"/>
          <p:nvPr/>
        </p:nvSpPr>
        <p:spPr>
          <a:xfrm>
            <a:off x="228600" y="1066800"/>
            <a:ext cx="8610600" cy="822325"/>
          </a:xfrm>
          <a:prstGeom prst="rect">
            <a:avLst/>
          </a:prstGeom>
          <a:noFill/>
          <a:ln w="12700">
            <a:noFill/>
          </a:ln>
        </p:spPr>
        <p:txBody>
          <a:bodyPr anchor="t" anchorCtr="0">
            <a:spAutoFit/>
          </a:bodyPr>
          <a:p>
            <a:pPr eaLnBrk="0" hangingPunct="0">
              <a:spcBef>
                <a:spcPct val="50000"/>
              </a:spcBef>
              <a:buClrTx/>
              <a:buFontTx/>
            </a:pPr>
            <a:r>
              <a:rPr lang="en-US" altLang="en-US" dirty="0">
                <a:latin typeface="Times New Roman" panose="02020603050405020304" pitchFamily="18" charset="0"/>
              </a:rPr>
              <a:t>You could rewrite the </a:t>
            </a:r>
            <a:r>
              <a:rPr lang="en-US" altLang="en-US" u="sng" dirty="0">
                <a:latin typeface="Times New Roman" panose="02020603050405020304" pitchFamily="18" charset="0"/>
              </a:rPr>
              <a:t>printCircle()</a:t>
            </a:r>
            <a:r>
              <a:rPr lang="en-US" altLang="en-US" dirty="0">
                <a:latin typeface="Times New Roman" panose="02020603050405020304" pitchFamily="18" charset="0"/>
              </a:rPr>
              <a:t> method in the </a:t>
            </a:r>
            <a:r>
              <a:rPr lang="en-US" altLang="en-US" u="sng" dirty="0">
                <a:latin typeface="Times New Roman" panose="02020603050405020304" pitchFamily="18" charset="0"/>
              </a:rPr>
              <a:t>Circle</a:t>
            </a:r>
            <a:r>
              <a:rPr lang="en-US" altLang="en-US" dirty="0">
                <a:latin typeface="Times New Roman" panose="02020603050405020304" pitchFamily="18" charset="0"/>
              </a:rPr>
              <a:t> class as follows:</a:t>
            </a:r>
            <a:endParaRPr lang="en-US" altLang="en-US" dirty="0">
              <a:latin typeface="Times New Roman" panose="02020603050405020304" pitchFamily="18" charset="0"/>
              <a:ea typeface="Arial" panose="020B0604020202090204" pitchFamily="34" charset="0"/>
            </a:endParaRPr>
          </a:p>
        </p:txBody>
      </p:sp>
      <p:sp>
        <p:nvSpPr>
          <p:cNvPr id="25604" name="Text Box 9"/>
          <p:cNvSpPr txBox="1"/>
          <p:nvPr/>
        </p:nvSpPr>
        <p:spPr>
          <a:xfrm>
            <a:off x="228600" y="2514600"/>
            <a:ext cx="8686800" cy="1570038"/>
          </a:xfrm>
          <a:prstGeom prst="rect">
            <a:avLst/>
          </a:prstGeom>
          <a:noFill/>
          <a:ln w="9525">
            <a:noFill/>
          </a:ln>
        </p:spPr>
        <p:txBody>
          <a:bodyPr anchor="t" anchorCtr="0">
            <a:spAutoFit/>
          </a:bodyPr>
          <a:p>
            <a:pPr eaLnBrk="0" hangingPunct="0">
              <a:buClrTx/>
              <a:buFontTx/>
            </a:pPr>
            <a:r>
              <a:rPr lang="en-US" altLang="en-US" dirty="0">
                <a:solidFill>
                  <a:schemeClr val="tx2"/>
                </a:solidFill>
                <a:latin typeface="Times New Roman" panose="02020603050405020304" pitchFamily="18" charset="0"/>
              </a:rPr>
              <a:t>public void printCircle() {</a:t>
            </a:r>
            <a:endParaRPr lang="en-US" altLang="en-US" dirty="0">
              <a:solidFill>
                <a:schemeClr val="tx2"/>
              </a:solidFill>
              <a:latin typeface="Times New Roman" panose="02020603050405020304" pitchFamily="18" charset="0"/>
            </a:endParaRPr>
          </a:p>
          <a:p>
            <a:pPr eaLnBrk="0" hangingPunct="0">
              <a:buClrTx/>
              <a:buFontTx/>
            </a:pPr>
            <a:r>
              <a:rPr lang="en-US" altLang="en-US" dirty="0">
                <a:solidFill>
                  <a:schemeClr val="tx2"/>
                </a:solidFill>
                <a:latin typeface="Times New Roman" panose="02020603050405020304" pitchFamily="18" charset="0"/>
              </a:rPr>
              <a:t>  System.out.println("The circle is created " + </a:t>
            </a:r>
            <a:endParaRPr lang="en-US" altLang="en-US" dirty="0">
              <a:solidFill>
                <a:schemeClr val="tx2"/>
              </a:solidFill>
              <a:latin typeface="Times New Roman" panose="02020603050405020304" pitchFamily="18" charset="0"/>
            </a:endParaRPr>
          </a:p>
          <a:p>
            <a:pPr eaLnBrk="0" hangingPunct="0">
              <a:buClrTx/>
              <a:buFontTx/>
            </a:pPr>
            <a:r>
              <a:rPr lang="en-US" altLang="en-US" dirty="0">
                <a:solidFill>
                  <a:schemeClr val="tx2"/>
                </a:solidFill>
                <a:latin typeface="Times New Roman" panose="02020603050405020304" pitchFamily="18" charset="0"/>
              </a:rPr>
              <a:t>    super.getDateCreated() + " and the radius is " + radius);</a:t>
            </a:r>
            <a:endParaRPr lang="en-US" altLang="en-US" dirty="0">
              <a:solidFill>
                <a:schemeClr val="tx2"/>
              </a:solidFill>
              <a:latin typeface="Times New Roman" panose="02020603050405020304" pitchFamily="18" charset="0"/>
            </a:endParaRPr>
          </a:p>
          <a:p>
            <a:pPr eaLnBrk="0" hangingPunct="0">
              <a:buClrTx/>
              <a:buFontTx/>
            </a:pPr>
            <a:r>
              <a:rPr lang="en-US" altLang="en-US" dirty="0">
                <a:solidFill>
                  <a:schemeClr val="tx2"/>
                </a:solidFill>
                <a:latin typeface="Times New Roman" panose="02020603050405020304" pitchFamily="18" charset="0"/>
              </a:rPr>
              <a:t>}</a:t>
            </a:r>
            <a:endParaRPr lang="en-US" altLang="en-US" dirty="0">
              <a:solidFill>
                <a:schemeClr val="tx2"/>
              </a:solidFill>
              <a:latin typeface="Times New Roman" panose="02020603050405020304" pitchFamily="18" charset="0"/>
              <a:ea typeface="Arial" panose="020B060402020209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26626"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sz="3600" dirty="0"/>
              <a:t>Overriding Methods in the Superclass</a:t>
            </a:r>
            <a:endParaRPr lang="en-US" altLang="en-US" dirty="0"/>
          </a:p>
        </p:txBody>
      </p:sp>
      <p:sp>
        <p:nvSpPr>
          <p:cNvPr id="26627" name="Text Box 3"/>
          <p:cNvSpPr txBox="1"/>
          <p:nvPr/>
        </p:nvSpPr>
        <p:spPr>
          <a:xfrm>
            <a:off x="228600" y="1066800"/>
            <a:ext cx="8610600" cy="1187450"/>
          </a:xfrm>
          <a:prstGeom prst="rect">
            <a:avLst/>
          </a:prstGeom>
          <a:noFill/>
          <a:ln w="12700">
            <a:noFill/>
          </a:ln>
        </p:spPr>
        <p:txBody>
          <a:bodyPr anchor="t" anchorCtr="0">
            <a:spAutoFit/>
          </a:bodyPr>
          <a:p>
            <a:pPr eaLnBrk="0" hangingPunct="0">
              <a:spcBef>
                <a:spcPct val="50000"/>
              </a:spcBef>
              <a:buClrTx/>
              <a:buFontTx/>
            </a:pPr>
            <a:r>
              <a:rPr lang="en-US" altLang="en-US" dirty="0">
                <a:latin typeface="Times New Roman" panose="02020603050405020304" pitchFamily="18" charset="0"/>
              </a:rPr>
              <a:t>A subclass inherits methods from a superclass. Sometimes it is necessary for the subclass to modify the implementation of a method defined in the superclass. This is referred to as </a:t>
            </a:r>
            <a:r>
              <a:rPr lang="en-US" altLang="en-US" i="1" dirty="0">
                <a:latin typeface="Times New Roman" panose="02020603050405020304" pitchFamily="18" charset="0"/>
              </a:rPr>
              <a:t>method overriding</a:t>
            </a:r>
            <a:r>
              <a:rPr lang="en-US" altLang="en-US" dirty="0">
                <a:latin typeface="Times New Roman" panose="02020603050405020304" pitchFamily="18" charset="0"/>
              </a:rPr>
              <a:t>. </a:t>
            </a:r>
            <a:endParaRPr lang="en-US" altLang="en-US" dirty="0">
              <a:latin typeface="Times New Roman" panose="02020603050405020304" pitchFamily="18" charset="0"/>
              <a:ea typeface="Arial" panose="020B0604020202090204" pitchFamily="34" charset="0"/>
            </a:endParaRPr>
          </a:p>
        </p:txBody>
      </p:sp>
      <p:sp>
        <p:nvSpPr>
          <p:cNvPr id="26628" name="Text Box 4"/>
          <p:cNvSpPr txBox="1"/>
          <p:nvPr/>
        </p:nvSpPr>
        <p:spPr>
          <a:xfrm>
            <a:off x="228600" y="2514600"/>
            <a:ext cx="8686800" cy="2682875"/>
          </a:xfrm>
          <a:prstGeom prst="rect">
            <a:avLst/>
          </a:prstGeom>
          <a:noFill/>
          <a:ln w="9525">
            <a:noFill/>
          </a:ln>
        </p:spPr>
        <p:txBody>
          <a:bodyPr anchor="t" anchorCtr="0">
            <a:spAutoFit/>
          </a:bodyPr>
          <a:p>
            <a:pPr eaLnBrk="0" hangingPunct="0">
              <a:spcBef>
                <a:spcPct val="50000"/>
              </a:spcBef>
              <a:buClrTx/>
              <a:buFontTx/>
            </a:pPr>
            <a:r>
              <a:rPr lang="en-US" altLang="en-US" sz="1700" b="1" dirty="0">
                <a:solidFill>
                  <a:schemeClr val="tx2"/>
                </a:solidFill>
                <a:latin typeface="Courier New" panose="02070409020205090404" pitchFamily="49" charset="0"/>
              </a:rPr>
              <a:t>public class Circle extends GeometricObject {</a:t>
            </a:r>
            <a:endParaRPr lang="en-US" altLang="en-US" sz="1700" b="1" dirty="0">
              <a:solidFill>
                <a:schemeClr val="tx2"/>
              </a:solidFill>
              <a:latin typeface="Courier New" panose="02070409020205090404" pitchFamily="49" charset="0"/>
            </a:endParaRPr>
          </a:p>
          <a:p>
            <a:pPr eaLnBrk="0" hangingPunct="0">
              <a:spcBef>
                <a:spcPct val="50000"/>
              </a:spcBef>
              <a:buClrTx/>
              <a:buFontTx/>
            </a:pPr>
            <a:r>
              <a:rPr lang="en-US" altLang="en-US" sz="1700" b="1" dirty="0">
                <a:solidFill>
                  <a:schemeClr val="tx2"/>
                </a:solidFill>
                <a:latin typeface="Courier New" panose="02070409020205090404" pitchFamily="49" charset="0"/>
              </a:rPr>
              <a:t>  // Other methods are omitted</a:t>
            </a:r>
            <a:endParaRPr lang="en-US" altLang="en-US" sz="1700" b="1" dirty="0">
              <a:solidFill>
                <a:schemeClr val="tx2"/>
              </a:solidFill>
              <a:latin typeface="Courier New" panose="02070409020205090404" pitchFamily="49" charset="0"/>
            </a:endParaRPr>
          </a:p>
          <a:p>
            <a:pPr eaLnBrk="0" hangingPunct="0">
              <a:spcBef>
                <a:spcPct val="50000"/>
              </a:spcBef>
              <a:buClrTx/>
              <a:buFontTx/>
            </a:pPr>
            <a:endParaRPr lang="en-US" altLang="en-US" sz="1700" b="1" dirty="0">
              <a:solidFill>
                <a:schemeClr val="tx2"/>
              </a:solidFill>
              <a:latin typeface="Courier New" panose="02070409020205090404" pitchFamily="49" charset="0"/>
            </a:endParaRPr>
          </a:p>
          <a:p>
            <a:pPr eaLnBrk="0" hangingPunct="0">
              <a:spcBef>
                <a:spcPct val="50000"/>
              </a:spcBef>
              <a:buClrTx/>
              <a:buFontTx/>
            </a:pPr>
            <a:r>
              <a:rPr lang="en-US" altLang="en-US" sz="1700" b="1" dirty="0">
                <a:solidFill>
                  <a:schemeClr val="tx2"/>
                </a:solidFill>
                <a:latin typeface="Courier New" panose="02070409020205090404" pitchFamily="49" charset="0"/>
              </a:rPr>
              <a:t>  /** Override the toString method defined in GeometricObject */</a:t>
            </a:r>
            <a:endParaRPr lang="en-US" altLang="en-US" sz="1700" b="1" dirty="0">
              <a:solidFill>
                <a:schemeClr val="tx2"/>
              </a:solidFill>
              <a:latin typeface="Courier New" panose="02070409020205090404" pitchFamily="49" charset="0"/>
            </a:endParaRPr>
          </a:p>
          <a:p>
            <a:pPr eaLnBrk="0" hangingPunct="0">
              <a:buClrTx/>
              <a:buFontTx/>
            </a:pPr>
            <a:r>
              <a:rPr lang="en-US" altLang="en-US" sz="1700" b="1" dirty="0">
                <a:solidFill>
                  <a:schemeClr val="tx2"/>
                </a:solidFill>
                <a:latin typeface="Courier New" panose="02070409020205090404" pitchFamily="49" charset="0"/>
              </a:rPr>
              <a:t>  public String toString() {</a:t>
            </a:r>
            <a:endParaRPr lang="en-US" altLang="en-US" sz="1700" b="1" dirty="0">
              <a:solidFill>
                <a:schemeClr val="tx2"/>
              </a:solidFill>
              <a:latin typeface="Courier New" panose="02070409020205090404" pitchFamily="49" charset="0"/>
            </a:endParaRPr>
          </a:p>
          <a:p>
            <a:pPr eaLnBrk="0" hangingPunct="0">
              <a:buClrTx/>
              <a:buFontTx/>
            </a:pPr>
            <a:r>
              <a:rPr lang="en-US" altLang="en-US" sz="1700" b="1" dirty="0">
                <a:solidFill>
                  <a:schemeClr val="tx2"/>
                </a:solidFill>
                <a:latin typeface="Courier New" panose="02070409020205090404" pitchFamily="49" charset="0"/>
              </a:rPr>
              <a:t>    return super.toString() + "\nradius is " + radius;</a:t>
            </a:r>
            <a:endParaRPr lang="en-US" altLang="en-US" sz="1700" b="1" dirty="0">
              <a:solidFill>
                <a:schemeClr val="tx2"/>
              </a:solidFill>
              <a:latin typeface="Courier New" panose="02070409020205090404" pitchFamily="49" charset="0"/>
            </a:endParaRPr>
          </a:p>
          <a:p>
            <a:pPr eaLnBrk="0" hangingPunct="0">
              <a:buClrTx/>
              <a:buFontTx/>
            </a:pPr>
            <a:r>
              <a:rPr lang="en-US" altLang="en-US" sz="1700" b="1" dirty="0">
                <a:solidFill>
                  <a:schemeClr val="tx2"/>
                </a:solidFill>
                <a:latin typeface="Courier New" panose="02070409020205090404" pitchFamily="49" charset="0"/>
              </a:rPr>
              <a:t>  } </a:t>
            </a:r>
            <a:endParaRPr lang="en-US" altLang="en-US" sz="1700" b="1" dirty="0">
              <a:solidFill>
                <a:schemeClr val="tx2"/>
              </a:solidFill>
              <a:latin typeface="Courier New" panose="02070409020205090404" pitchFamily="49" charset="0"/>
            </a:endParaRPr>
          </a:p>
          <a:p>
            <a:pPr eaLnBrk="0" hangingPunct="0">
              <a:spcBef>
                <a:spcPct val="50000"/>
              </a:spcBef>
              <a:buClrTx/>
              <a:buFontTx/>
            </a:pPr>
            <a:r>
              <a:rPr lang="en-US" altLang="en-US" sz="1700" b="1" dirty="0">
                <a:solidFill>
                  <a:schemeClr val="tx2"/>
                </a:solidFill>
                <a:latin typeface="Courier New" panose="02070409020205090404" pitchFamily="49" charset="0"/>
              </a:rPr>
              <a:t>}</a:t>
            </a:r>
            <a:endParaRPr lang="en-US" altLang="en-US" sz="1700" b="1" dirty="0">
              <a:solidFill>
                <a:schemeClr val="tx2"/>
              </a:solidFill>
              <a:latin typeface="Courier New" panose="02070409020205090404" pitchFamily="49" charset="0"/>
              <a:ea typeface="Courier New" panose="0207040902020509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27650"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NOTE</a:t>
            </a:r>
            <a:endParaRPr lang="en-US" altLang="en-US" dirty="0"/>
          </a:p>
        </p:txBody>
      </p:sp>
      <p:sp>
        <p:nvSpPr>
          <p:cNvPr id="27651" name="Text Box 3"/>
          <p:cNvSpPr txBox="1"/>
          <p:nvPr/>
        </p:nvSpPr>
        <p:spPr>
          <a:xfrm>
            <a:off x="381000" y="1447800"/>
            <a:ext cx="8382000" cy="3969385"/>
          </a:xfrm>
          <a:prstGeom prst="rect">
            <a:avLst/>
          </a:prstGeom>
          <a:noFill/>
          <a:ln w="12700">
            <a:noFill/>
          </a:ln>
        </p:spPr>
        <p:txBody>
          <a:bodyPr anchor="t" anchorCtr="0">
            <a:spAutoFit/>
          </a:bodyPr>
          <a:p>
            <a:pPr eaLnBrk="0" hangingPunct="0">
              <a:spcBef>
                <a:spcPct val="50000"/>
              </a:spcBef>
              <a:buClrTx/>
              <a:buFontTx/>
            </a:pPr>
            <a:r>
              <a:rPr lang="en-US" altLang="en-US" sz="3600" dirty="0">
                <a:latin typeface="Times New Roman" panose="02020603050405020304" pitchFamily="18" charset="0"/>
              </a:rPr>
              <a:t>An instance method can be overridden only if it is accessible. </a:t>
            </a:r>
            <a:endParaRPr lang="en-US" altLang="en-US" sz="3600" dirty="0">
              <a:latin typeface="Times New Roman" panose="02020603050405020304" pitchFamily="18" charset="0"/>
            </a:endParaRPr>
          </a:p>
          <a:p>
            <a:pPr eaLnBrk="0" hangingPunct="0">
              <a:spcBef>
                <a:spcPct val="50000"/>
              </a:spcBef>
              <a:buClrTx/>
              <a:buFontTx/>
            </a:pPr>
            <a:r>
              <a:rPr lang="en-US" altLang="en-US" sz="3600" dirty="0">
                <a:latin typeface="Times New Roman" panose="02020603050405020304" pitchFamily="18" charset="0"/>
              </a:rPr>
              <a:t>So </a:t>
            </a:r>
            <a:r>
              <a:rPr lang="en-US" altLang="en-US" sz="3600" u="sng" dirty="0">
                <a:latin typeface="Times New Roman" panose="02020603050405020304" pitchFamily="18" charset="0"/>
              </a:rPr>
              <a:t>a private method cannot be overridden</a:t>
            </a:r>
            <a:r>
              <a:rPr lang="en-US" altLang="zh-CN" sz="3600" dirty="0">
                <a:latin typeface="Times New Roman" panose="02020603050405020304" pitchFamily="18" charset="0"/>
                <a:ea typeface="宋体" charset="0"/>
              </a:rPr>
              <a:t>.</a:t>
            </a:r>
            <a:endParaRPr lang="en-US" altLang="en-US" sz="3600" dirty="0">
              <a:latin typeface="Times New Roman" panose="02020603050405020304" pitchFamily="18" charset="0"/>
            </a:endParaRPr>
          </a:p>
          <a:p>
            <a:pPr eaLnBrk="0" hangingPunct="0">
              <a:spcBef>
                <a:spcPct val="50000"/>
              </a:spcBef>
              <a:buClrTx/>
              <a:buFontTx/>
            </a:pPr>
            <a:r>
              <a:rPr lang="en-US" altLang="en-US" sz="3600" dirty="0">
                <a:latin typeface="Times New Roman" panose="02020603050405020304" pitchFamily="18" charset="0"/>
              </a:rPr>
              <a:t>If a method defined in a subclass is private in its superclass, the two methods are completely unrelated. </a:t>
            </a:r>
            <a:endParaRPr lang="en-US" altLang="en-US" sz="36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28674"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NOTE</a:t>
            </a:r>
            <a:endParaRPr lang="en-US" altLang="en-US" dirty="0"/>
          </a:p>
        </p:txBody>
      </p:sp>
      <p:sp>
        <p:nvSpPr>
          <p:cNvPr id="28675" name="Text Box 3"/>
          <p:cNvSpPr txBox="1"/>
          <p:nvPr/>
        </p:nvSpPr>
        <p:spPr>
          <a:xfrm>
            <a:off x="381000" y="1447800"/>
            <a:ext cx="8382000" cy="3969385"/>
          </a:xfrm>
          <a:prstGeom prst="rect">
            <a:avLst/>
          </a:prstGeom>
          <a:noFill/>
          <a:ln w="12700">
            <a:noFill/>
          </a:ln>
        </p:spPr>
        <p:txBody>
          <a:bodyPr anchor="t" anchorCtr="0">
            <a:spAutoFit/>
          </a:bodyPr>
          <a:p>
            <a:pPr eaLnBrk="0" hangingPunct="0">
              <a:spcBef>
                <a:spcPct val="50000"/>
              </a:spcBef>
              <a:buClrTx/>
              <a:buFontTx/>
            </a:pPr>
            <a:r>
              <a:rPr lang="en-US" altLang="en-US" sz="3600" dirty="0">
                <a:latin typeface="Times New Roman" panose="02020603050405020304" pitchFamily="18" charset="0"/>
              </a:rPr>
              <a:t>Like an instance method, a static method can be inherited. </a:t>
            </a:r>
            <a:endParaRPr lang="en-US" altLang="en-US" sz="3600" dirty="0">
              <a:latin typeface="Times New Roman" panose="02020603050405020304" pitchFamily="18" charset="0"/>
            </a:endParaRPr>
          </a:p>
          <a:p>
            <a:pPr eaLnBrk="0" hangingPunct="0">
              <a:spcBef>
                <a:spcPct val="50000"/>
              </a:spcBef>
              <a:buClrTx/>
              <a:buFontTx/>
            </a:pPr>
            <a:r>
              <a:rPr lang="en-US" altLang="en-US" sz="3600" dirty="0">
                <a:latin typeface="Times New Roman" panose="02020603050405020304" pitchFamily="18" charset="0"/>
              </a:rPr>
              <a:t>But </a:t>
            </a:r>
            <a:r>
              <a:rPr lang="en-US" altLang="en-US" sz="3600" u="sng" dirty="0">
                <a:latin typeface="Times New Roman" panose="02020603050405020304" pitchFamily="18" charset="0"/>
              </a:rPr>
              <a:t>a static method cannot be overridden</a:t>
            </a:r>
            <a:r>
              <a:rPr lang="en-US" altLang="en-US" sz="3600" dirty="0">
                <a:latin typeface="Times New Roman" panose="02020603050405020304" pitchFamily="18" charset="0"/>
              </a:rPr>
              <a:t>. </a:t>
            </a:r>
            <a:endParaRPr lang="en-US" altLang="en-US" sz="3600" dirty="0">
              <a:latin typeface="Times New Roman" panose="02020603050405020304" pitchFamily="18" charset="0"/>
            </a:endParaRPr>
          </a:p>
          <a:p>
            <a:pPr eaLnBrk="0" hangingPunct="0">
              <a:spcBef>
                <a:spcPct val="50000"/>
              </a:spcBef>
              <a:buClrTx/>
              <a:buFontTx/>
            </a:pPr>
            <a:r>
              <a:rPr lang="en-US" altLang="en-US" sz="3600" dirty="0">
                <a:latin typeface="Times New Roman" panose="02020603050405020304" pitchFamily="18" charset="0"/>
              </a:rPr>
              <a:t>If a static method defined in the superclass is redefined in a subclass, the method defined in the superclass is hidden. </a:t>
            </a:r>
            <a:endParaRPr lang="en-US" altLang="en-US" sz="36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29698" name="Rectangle 2"/>
          <p:cNvSpPr>
            <a:spLocks noGrp="1"/>
          </p:cNvSpPr>
          <p:nvPr>
            <p:ph type="title"/>
          </p:nvPr>
        </p:nvSpPr>
        <p:spPr>
          <a:xfrm>
            <a:off x="685800" y="228600"/>
            <a:ext cx="7772400" cy="609600"/>
          </a:xfrm>
          <a:ln/>
        </p:spPr>
        <p:txBody>
          <a:bodyPr vert="horz" wrap="square" lIns="92075" tIns="46038" rIns="92075" bIns="46038" anchor="ctr" anchorCtr="0"/>
          <a:p>
            <a:r>
              <a:rPr lang="en-US" altLang="en-US" dirty="0"/>
              <a:t>Overriding vs. Overloading</a:t>
            </a:r>
            <a:endParaRPr lang="en-US" altLang="en-US" dirty="0"/>
          </a:p>
        </p:txBody>
      </p:sp>
      <p:sp>
        <p:nvSpPr>
          <p:cNvPr id="29699" name="Rectangle 5"/>
          <p:cNvSpPr/>
          <p:nvPr/>
        </p:nvSpPr>
        <p:spPr>
          <a:xfrm>
            <a:off x="2286000" y="3162300"/>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29700" name="Rectangle 7"/>
          <p:cNvSpPr/>
          <p:nvPr/>
        </p:nvSpPr>
        <p:spPr>
          <a:xfrm>
            <a:off x="0" y="2354263"/>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29701" name="Rectangle 10"/>
          <p:cNvSpPr/>
          <p:nvPr/>
        </p:nvSpPr>
        <p:spPr>
          <a:xfrm>
            <a:off x="0" y="2244725"/>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graphicFrame>
        <p:nvGraphicFramePr>
          <p:cNvPr id="29702" name="Object 9"/>
          <p:cNvGraphicFramePr>
            <a:graphicFrameLocks noChangeAspect="1"/>
          </p:cNvGraphicFramePr>
          <p:nvPr/>
        </p:nvGraphicFramePr>
        <p:xfrm>
          <a:off x="0" y="1143000"/>
          <a:ext cx="9144000" cy="4092575"/>
        </p:xfrm>
        <a:graphic>
          <a:graphicData uri="http://schemas.openxmlformats.org/presentationml/2006/ole">
            <mc:AlternateContent xmlns:mc="http://schemas.openxmlformats.org/markup-compatibility/2006">
              <mc:Choice xmlns:v="urn:schemas-microsoft-com:vml" Requires="v">
                <p:oleObj spid="_x0000_s3077" name="" r:id="rId1" imgW="5757545" imgH="2150110" progId="Word.Picture.8">
                  <p:embed/>
                </p:oleObj>
              </mc:Choice>
              <mc:Fallback>
                <p:oleObj name="" r:id="rId1" imgW="5757545" imgH="2150110" progId="Word.Picture.8">
                  <p:embed/>
                  <p:pic>
                    <p:nvPicPr>
                      <p:cNvPr id="0" name="图片 3076"/>
                      <p:cNvPicPr/>
                      <p:nvPr/>
                    </p:nvPicPr>
                    <p:blipFill>
                      <a:blip r:embed="rId2"/>
                      <a:stretch>
                        <a:fillRect/>
                      </a:stretch>
                    </p:blipFill>
                    <p:spPr>
                      <a:xfrm>
                        <a:off x="0" y="1143000"/>
                        <a:ext cx="9144000" cy="4092575"/>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30722" name="Rectangle 2"/>
          <p:cNvSpPr>
            <a:spLocks noGrp="1"/>
          </p:cNvSpPr>
          <p:nvPr>
            <p:ph type="title"/>
          </p:nvPr>
        </p:nvSpPr>
        <p:spPr>
          <a:xfrm>
            <a:off x="152400" y="228600"/>
            <a:ext cx="8763000" cy="838200"/>
          </a:xfrm>
          <a:ln/>
        </p:spPr>
        <p:txBody>
          <a:bodyPr vert="horz" wrap="square" lIns="92075" tIns="46038" rIns="92075" bIns="46038" anchor="ctr" anchorCtr="0"/>
          <a:p>
            <a:r>
              <a:rPr lang="en-US" altLang="en-US" dirty="0"/>
              <a:t>The </a:t>
            </a:r>
            <a:r>
              <a:rPr lang="en-US" altLang="en-US" u="sng" dirty="0"/>
              <a:t>Object</a:t>
            </a:r>
            <a:r>
              <a:rPr lang="en-US" altLang="en-US" dirty="0"/>
              <a:t> Class and Its Methods</a:t>
            </a:r>
            <a:endParaRPr lang="en-US" altLang="en-US" dirty="0"/>
          </a:p>
        </p:txBody>
      </p:sp>
      <p:sp>
        <p:nvSpPr>
          <p:cNvPr id="30723" name="Rectangle 3"/>
          <p:cNvSpPr>
            <a:spLocks noGrp="1"/>
          </p:cNvSpPr>
          <p:nvPr>
            <p:ph idx="1"/>
          </p:nvPr>
        </p:nvSpPr>
        <p:spPr>
          <a:xfrm>
            <a:off x="304800" y="1295400"/>
            <a:ext cx="8610600" cy="2438400"/>
          </a:xfrm>
          <a:ln/>
        </p:spPr>
        <p:txBody>
          <a:bodyPr vert="horz" wrap="square" lIns="92075" tIns="46038" rIns="92075" bIns="46038" anchor="t" anchorCtr="0"/>
          <a:p>
            <a:pPr marL="0" indent="0">
              <a:buNone/>
            </a:pPr>
            <a:r>
              <a:rPr lang="en-US" altLang="en-US" sz="3600" dirty="0"/>
              <a:t>Every class in Java is descended from the </a:t>
            </a:r>
            <a:r>
              <a:rPr lang="en-US" altLang="en-US" sz="3600" i="1" u="sng" dirty="0">
                <a:latin typeface="Times New Roman Italic" panose="02020603050405020304" charset="0"/>
                <a:cs typeface="Times New Roman Italic" panose="02020603050405020304" charset="0"/>
              </a:rPr>
              <a:t>java.lang.Object</a:t>
            </a:r>
            <a:r>
              <a:rPr lang="en-US" altLang="en-US" sz="3600" dirty="0"/>
              <a:t> class. </a:t>
            </a:r>
            <a:endParaRPr lang="en-US" altLang="en-US" sz="3600" dirty="0"/>
          </a:p>
          <a:p>
            <a:pPr marL="0" indent="0">
              <a:buNone/>
            </a:pPr>
            <a:r>
              <a:rPr lang="en-US" altLang="en-US" sz="3600" dirty="0"/>
              <a:t>If no inheritance is specified when a class is defined, the superclass of the class is </a:t>
            </a:r>
            <a:r>
              <a:rPr lang="en-US" altLang="en-US" sz="3600" i="1" dirty="0">
                <a:latin typeface="Times New Roman Italic" panose="02020603050405020304" charset="0"/>
                <a:cs typeface="Times New Roman Italic" panose="02020603050405020304" charset="0"/>
              </a:rPr>
              <a:t>Object</a:t>
            </a:r>
            <a:r>
              <a:rPr lang="en-US" altLang="en-US" sz="3600" dirty="0"/>
              <a:t>. </a:t>
            </a:r>
            <a:endParaRPr lang="en-US" altLang="en-US" sz="3600" dirty="0"/>
          </a:p>
        </p:txBody>
      </p:sp>
      <p:graphicFrame>
        <p:nvGraphicFramePr>
          <p:cNvPr id="30724" name="Object 5"/>
          <p:cNvGraphicFramePr>
            <a:graphicFrameLocks noChangeAspect="1"/>
          </p:cNvGraphicFramePr>
          <p:nvPr/>
        </p:nvGraphicFramePr>
        <p:xfrm>
          <a:off x="0" y="4267200"/>
          <a:ext cx="9144000" cy="1066800"/>
        </p:xfrm>
        <a:graphic>
          <a:graphicData uri="http://schemas.openxmlformats.org/presentationml/2006/ole">
            <mc:AlternateContent xmlns:mc="http://schemas.openxmlformats.org/markup-compatibility/2006">
              <mc:Choice xmlns:v="urn:schemas-microsoft-com:vml" Requires="v">
                <p:oleObj spid="_x0000_s3076" name="" r:id="rId1" imgW="4735195" imgH="549910" progId="Word.Picture.8">
                  <p:embed/>
                </p:oleObj>
              </mc:Choice>
              <mc:Fallback>
                <p:oleObj name="" r:id="rId1" imgW="4735195" imgH="549910" progId="Word.Picture.8">
                  <p:embed/>
                  <p:pic>
                    <p:nvPicPr>
                      <p:cNvPr id="0" name="图片 3075"/>
                      <p:cNvPicPr/>
                      <p:nvPr/>
                    </p:nvPicPr>
                    <p:blipFill>
                      <a:blip r:embed="rId2"/>
                      <a:stretch>
                        <a:fillRect/>
                      </a:stretch>
                    </p:blipFill>
                    <p:spPr>
                      <a:xfrm>
                        <a:off x="0" y="4267200"/>
                        <a:ext cx="9144000" cy="1066800"/>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31746"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The toString() method in Object</a:t>
            </a:r>
            <a:endParaRPr lang="en-US" altLang="en-US" dirty="0"/>
          </a:p>
        </p:txBody>
      </p:sp>
      <p:sp>
        <p:nvSpPr>
          <p:cNvPr id="31747" name="Rectangle 3"/>
          <p:cNvSpPr>
            <a:spLocks noGrp="1"/>
          </p:cNvSpPr>
          <p:nvPr>
            <p:ph idx="1"/>
          </p:nvPr>
        </p:nvSpPr>
        <p:spPr>
          <a:xfrm>
            <a:off x="304800" y="1143000"/>
            <a:ext cx="8534400" cy="1676400"/>
          </a:xfrm>
          <a:ln/>
        </p:spPr>
        <p:txBody>
          <a:bodyPr vert="horz" wrap="square" lIns="92075" tIns="46038" rIns="92075" bIns="46038" anchor="t" anchorCtr="0"/>
          <a:p>
            <a:pPr marL="0" indent="0">
              <a:lnSpc>
                <a:spcPct val="90000"/>
              </a:lnSpc>
              <a:spcBef>
                <a:spcPct val="75000"/>
              </a:spcBef>
              <a:buNone/>
            </a:pPr>
            <a:r>
              <a:rPr lang="en-US" altLang="en-US" sz="2600" dirty="0"/>
              <a:t>The </a:t>
            </a:r>
            <a:r>
              <a:rPr lang="en-US" altLang="en-US" sz="2400" dirty="0"/>
              <a:t>toString()</a:t>
            </a:r>
            <a:r>
              <a:rPr lang="en-US" altLang="en-US" sz="2600" dirty="0"/>
              <a:t> method returns a string representation of the object. The default implementation returns </a:t>
            </a:r>
            <a:r>
              <a:rPr lang="en-US" altLang="en-US" sz="2600" u="sng" dirty="0"/>
              <a:t>a string consisting of a class name</a:t>
            </a:r>
            <a:r>
              <a:rPr lang="en-US" altLang="en-US" sz="2600" dirty="0"/>
              <a:t> of which the object is an instance, the </a:t>
            </a:r>
            <a:r>
              <a:rPr lang="en-US" altLang="en-US" sz="2600" u="sng" dirty="0"/>
              <a:t>at sign</a:t>
            </a:r>
            <a:r>
              <a:rPr lang="en-US" altLang="en-US" sz="2600" dirty="0"/>
              <a:t> (@), and </a:t>
            </a:r>
            <a:r>
              <a:rPr lang="en-US" altLang="en-US" sz="2600" u="sng" dirty="0"/>
              <a:t>a number representing this object</a:t>
            </a:r>
            <a:r>
              <a:rPr lang="en-US" altLang="en-US" sz="2600" dirty="0"/>
              <a:t>.</a:t>
            </a:r>
            <a:r>
              <a:rPr lang="en-US" altLang="en-US" sz="2600" dirty="0">
                <a:latin typeface="Courier"/>
              </a:rPr>
              <a:t> </a:t>
            </a:r>
            <a:endParaRPr lang="en-US" altLang="en-US" sz="2800" dirty="0"/>
          </a:p>
        </p:txBody>
      </p:sp>
      <p:sp>
        <p:nvSpPr>
          <p:cNvPr id="31748" name="Rectangle 4"/>
          <p:cNvSpPr/>
          <p:nvPr/>
        </p:nvSpPr>
        <p:spPr>
          <a:xfrm>
            <a:off x="609600" y="2818765"/>
            <a:ext cx="7239000" cy="1066800"/>
          </a:xfrm>
          <a:prstGeom prst="rect">
            <a:avLst/>
          </a:prstGeom>
          <a:noFill/>
          <a:ln w="9525">
            <a:noFill/>
          </a:ln>
        </p:spPr>
        <p:txBody>
          <a:bodyPr lIns="92075" tIns="46038" rIns="92075" bIns="46038" anchor="t" anchorCtr="0"/>
          <a:p>
            <a:pPr eaLnBrk="0" hangingPunct="0">
              <a:spcBef>
                <a:spcPct val="20000"/>
              </a:spcBef>
              <a:buClr>
                <a:schemeClr val="tx2"/>
              </a:buClr>
              <a:buSzPct val="75000"/>
              <a:buFont typeface="Monotype Sorts"/>
            </a:pPr>
            <a:r>
              <a:rPr lang="en-US" altLang="en-US" sz="2800" dirty="0">
                <a:solidFill>
                  <a:schemeClr val="tx2"/>
                </a:solidFill>
                <a:latin typeface="Times New Roman" panose="02020603050405020304" pitchFamily="18" charset="0"/>
              </a:rPr>
              <a:t>Loan loan = new Loan();</a:t>
            </a:r>
            <a:endParaRPr lang="en-US" altLang="en-US" sz="2800" dirty="0">
              <a:solidFill>
                <a:schemeClr val="tx2"/>
              </a:solidFill>
              <a:latin typeface="Times New Roman" panose="02020603050405020304" pitchFamily="18" charset="0"/>
            </a:endParaRPr>
          </a:p>
          <a:p>
            <a:pPr eaLnBrk="0" hangingPunct="0">
              <a:spcBef>
                <a:spcPct val="20000"/>
              </a:spcBef>
              <a:buClr>
                <a:schemeClr val="tx2"/>
              </a:buClr>
              <a:buSzPct val="75000"/>
              <a:buFont typeface="Monotype Sorts"/>
            </a:pPr>
            <a:r>
              <a:rPr lang="en-US" altLang="en-US" sz="2800" dirty="0">
                <a:solidFill>
                  <a:schemeClr val="tx2"/>
                </a:solidFill>
                <a:latin typeface="Times New Roman" panose="02020603050405020304" pitchFamily="18" charset="0"/>
              </a:rPr>
              <a:t>System.out.println(loan.toString());</a:t>
            </a:r>
            <a:endParaRPr lang="en-US" altLang="en-US" sz="2800" dirty="0">
              <a:solidFill>
                <a:schemeClr val="tx2"/>
              </a:solidFill>
              <a:latin typeface="Times New Roman" panose="02020603050405020304" pitchFamily="18" charset="0"/>
              <a:ea typeface="Arial" panose="020B0604020202090204" pitchFamily="34" charset="0"/>
            </a:endParaRPr>
          </a:p>
        </p:txBody>
      </p:sp>
      <p:sp>
        <p:nvSpPr>
          <p:cNvPr id="31749" name="Rectangle 5"/>
          <p:cNvSpPr/>
          <p:nvPr/>
        </p:nvSpPr>
        <p:spPr>
          <a:xfrm>
            <a:off x="457200" y="4041775"/>
            <a:ext cx="8229600" cy="1676400"/>
          </a:xfrm>
          <a:prstGeom prst="rect">
            <a:avLst/>
          </a:prstGeom>
          <a:noFill/>
          <a:ln w="9525">
            <a:noFill/>
          </a:ln>
        </p:spPr>
        <p:txBody>
          <a:bodyPr lIns="92075" tIns="46038" rIns="92075" bIns="46038" anchor="t" anchorCtr="0"/>
          <a:p>
            <a:pPr eaLnBrk="0" hangingPunct="0">
              <a:lnSpc>
                <a:spcPct val="90000"/>
              </a:lnSpc>
              <a:spcBef>
                <a:spcPct val="75000"/>
              </a:spcBef>
              <a:buClr>
                <a:schemeClr val="tx2"/>
              </a:buClr>
              <a:buSzPct val="75000"/>
              <a:buFont typeface="Monotype Sorts"/>
            </a:pPr>
            <a:r>
              <a:rPr lang="en-US" altLang="en-US" dirty="0">
                <a:latin typeface="Times New Roman" panose="02020603050405020304" pitchFamily="18" charset="0"/>
              </a:rPr>
              <a:t>The code displays something like </a:t>
            </a:r>
            <a:r>
              <a:rPr lang="en-US" altLang="en-US" sz="3200" i="1" u="sng" dirty="0">
                <a:latin typeface="Times New Roman Italic" panose="02020603050405020304" charset="0"/>
                <a:cs typeface="Times New Roman Italic" panose="02020603050405020304" charset="0"/>
              </a:rPr>
              <a:t>Loan@15037e5</a:t>
            </a:r>
            <a:r>
              <a:rPr lang="en-US" altLang="en-US" dirty="0">
                <a:latin typeface="Times New Roman" panose="02020603050405020304" pitchFamily="18" charset="0"/>
              </a:rPr>
              <a:t>. </a:t>
            </a:r>
            <a:endParaRPr lang="en-US" altLang="en-US" dirty="0">
              <a:latin typeface="Times New Roman" panose="02020603050405020304" pitchFamily="18" charset="0"/>
            </a:endParaRPr>
          </a:p>
          <a:p>
            <a:pPr eaLnBrk="0" hangingPunct="0">
              <a:lnSpc>
                <a:spcPct val="90000"/>
              </a:lnSpc>
              <a:spcBef>
                <a:spcPct val="75000"/>
              </a:spcBef>
              <a:buClr>
                <a:schemeClr val="tx2"/>
              </a:buClr>
              <a:buSzPct val="75000"/>
              <a:buFont typeface="Monotype Sorts"/>
            </a:pPr>
            <a:r>
              <a:rPr lang="en-US" altLang="en-US" dirty="0">
                <a:latin typeface="Times New Roman" panose="02020603050405020304" pitchFamily="18" charset="0"/>
              </a:rPr>
              <a:t>This message is not very helpful or informative. </a:t>
            </a:r>
            <a:endParaRPr lang="en-US" altLang="en-US" dirty="0">
              <a:latin typeface="Times New Roman" panose="02020603050405020304" pitchFamily="18" charset="0"/>
            </a:endParaRPr>
          </a:p>
          <a:p>
            <a:pPr eaLnBrk="0" hangingPunct="0">
              <a:lnSpc>
                <a:spcPct val="90000"/>
              </a:lnSpc>
              <a:spcBef>
                <a:spcPct val="75000"/>
              </a:spcBef>
              <a:buClr>
                <a:schemeClr val="tx2"/>
              </a:buClr>
              <a:buSzPct val="75000"/>
              <a:buFont typeface="Monotype Sorts"/>
            </a:pPr>
            <a:r>
              <a:rPr lang="en-US" altLang="en-US" u="sng" dirty="0">
                <a:latin typeface="Times New Roman" panose="02020603050405020304" pitchFamily="18" charset="0"/>
              </a:rPr>
              <a:t>Usually you should override the toString method so that it returns a digestible string representation of the object</a:t>
            </a:r>
            <a:r>
              <a:rPr lang="en-US" altLang="en-US" dirty="0">
                <a:latin typeface="Times New Roman" panose="02020603050405020304" pitchFamily="18" charset="0"/>
              </a:rPr>
              <a:t>. </a:t>
            </a:r>
            <a:endParaRPr lang="en-US" alt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32770"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Polymorphism</a:t>
            </a:r>
            <a:endParaRPr lang="en-US" altLang="en-US" dirty="0"/>
          </a:p>
        </p:txBody>
      </p:sp>
      <p:sp>
        <p:nvSpPr>
          <p:cNvPr id="32772" name="Rectangle 5"/>
          <p:cNvSpPr/>
          <p:nvPr/>
        </p:nvSpPr>
        <p:spPr>
          <a:xfrm>
            <a:off x="304800" y="1143000"/>
            <a:ext cx="8534400" cy="2382520"/>
          </a:xfrm>
          <a:prstGeom prst="rect">
            <a:avLst/>
          </a:prstGeom>
          <a:noFill/>
          <a:ln w="9525">
            <a:noFill/>
          </a:ln>
        </p:spPr>
        <p:txBody>
          <a:bodyPr lIns="92075" tIns="46038" rIns="92075" bIns="46038" anchor="t" anchorCtr="0"/>
          <a:p>
            <a:pPr eaLnBrk="0" hangingPunct="0">
              <a:lnSpc>
                <a:spcPct val="80000"/>
              </a:lnSpc>
              <a:spcBef>
                <a:spcPct val="75000"/>
              </a:spcBef>
              <a:buClr>
                <a:schemeClr val="tx2"/>
              </a:buClr>
              <a:buSzPct val="75000"/>
              <a:buFont typeface="Monotype Sorts"/>
            </a:pPr>
            <a:r>
              <a:rPr lang="en-US" altLang="en-US" sz="2800" dirty="0">
                <a:latin typeface="Times New Roman" panose="02020603050405020304" pitchFamily="18" charset="0"/>
              </a:rPr>
              <a:t>A class defines a type. A type defined by a subclass is called a </a:t>
            </a:r>
            <a:r>
              <a:rPr lang="en-US" altLang="en-US" sz="2800" i="1" dirty="0">
                <a:latin typeface="Times New Roman" panose="02020603050405020304" pitchFamily="18" charset="0"/>
              </a:rPr>
              <a:t>subtype</a:t>
            </a:r>
            <a:r>
              <a:rPr lang="en-US" altLang="en-US" sz="2800" dirty="0">
                <a:latin typeface="Times New Roman" panose="02020603050405020304" pitchFamily="18" charset="0"/>
              </a:rPr>
              <a:t>, and a type defined by its superclass is called a </a:t>
            </a:r>
            <a:r>
              <a:rPr lang="en-US" altLang="en-US" sz="2800" i="1" dirty="0">
                <a:latin typeface="Times New Roman" panose="02020603050405020304" pitchFamily="18" charset="0"/>
              </a:rPr>
              <a:t>supertype</a:t>
            </a:r>
            <a:r>
              <a:rPr lang="en-US" altLang="en-US" sz="2800" dirty="0">
                <a:latin typeface="Times New Roman" panose="02020603050405020304" pitchFamily="18" charset="0"/>
              </a:rPr>
              <a:t>. </a:t>
            </a:r>
            <a:endParaRPr lang="en-US" altLang="en-US" sz="2800" dirty="0">
              <a:latin typeface="Times New Roman" panose="02020603050405020304" pitchFamily="18" charset="0"/>
            </a:endParaRPr>
          </a:p>
          <a:p>
            <a:pPr eaLnBrk="0" hangingPunct="0">
              <a:lnSpc>
                <a:spcPct val="80000"/>
              </a:lnSpc>
              <a:spcBef>
                <a:spcPct val="75000"/>
              </a:spcBef>
              <a:buClr>
                <a:schemeClr val="tx2"/>
              </a:buClr>
              <a:buSzPct val="75000"/>
              <a:buFont typeface="Monotype Sorts"/>
            </a:pPr>
            <a:r>
              <a:rPr lang="en-US" altLang="en-US" sz="2800" b="1" dirty="0">
                <a:latin typeface="Times New Roman" panose="02020603050405020304" pitchFamily="18" charset="0"/>
              </a:rPr>
              <a:t>Circle</a:t>
            </a:r>
            <a:r>
              <a:rPr lang="en-US" altLang="en-US" sz="2800" dirty="0">
                <a:latin typeface="Times New Roman" panose="02020603050405020304" pitchFamily="18" charset="0"/>
              </a:rPr>
              <a:t> is a subtype of </a:t>
            </a:r>
            <a:r>
              <a:rPr lang="en-US" altLang="en-US" sz="2800" b="1" dirty="0">
                <a:latin typeface="Times New Roman" panose="02020603050405020304" pitchFamily="18" charset="0"/>
              </a:rPr>
              <a:t>GeometricObject</a:t>
            </a:r>
            <a:r>
              <a:rPr lang="en-US" altLang="en-US" sz="2800" dirty="0">
                <a:latin typeface="Times New Roman" panose="02020603050405020304" pitchFamily="18" charset="0"/>
              </a:rPr>
              <a:t> and </a:t>
            </a:r>
            <a:r>
              <a:rPr lang="en-US" altLang="en-US" sz="2800" b="1" dirty="0">
                <a:latin typeface="Times New Roman" panose="02020603050405020304" pitchFamily="18" charset="0"/>
              </a:rPr>
              <a:t>GeometricObject</a:t>
            </a:r>
            <a:r>
              <a:rPr lang="en-US" altLang="en-US" sz="2800" dirty="0">
                <a:latin typeface="Times New Roman" panose="02020603050405020304" pitchFamily="18" charset="0"/>
              </a:rPr>
              <a:t> is a supertype for </a:t>
            </a:r>
            <a:r>
              <a:rPr lang="en-US" altLang="en-US" sz="2800" b="1" dirty="0">
                <a:latin typeface="Times New Roman" panose="02020603050405020304" pitchFamily="18" charset="0"/>
              </a:rPr>
              <a:t>Circle</a:t>
            </a:r>
            <a:r>
              <a:rPr lang="en-US" altLang="en-US" sz="2800" dirty="0">
                <a:latin typeface="Times New Roman" panose="02020603050405020304" pitchFamily="18" charset="0"/>
              </a:rPr>
              <a:t>.</a:t>
            </a:r>
            <a:endParaRPr lang="en-US" altLang="en-US" sz="2800" dirty="0">
              <a:latin typeface="Times New Roman" panose="02020603050405020304" pitchFamily="18" charset="0"/>
              <a:ea typeface="Arial" panose="020B0604020202090204" pitchFamily="34" charset="0"/>
            </a:endParaRPr>
          </a:p>
        </p:txBody>
      </p:sp>
      <p:sp>
        <p:nvSpPr>
          <p:cNvPr id="32773" name="AutoShape 10">
            <a:hlinkClick r:id="rId1" action="ppaction://program"/>
          </p:cNvPr>
          <p:cNvSpPr/>
          <p:nvPr/>
        </p:nvSpPr>
        <p:spPr>
          <a:xfrm>
            <a:off x="7912418" y="5955983"/>
            <a:ext cx="698500" cy="339725"/>
          </a:xfrm>
          <a:prstGeom prst="actionButtonBlank">
            <a:avLst/>
          </a:prstGeom>
          <a:solidFill>
            <a:srgbClr val="38A1BA"/>
          </a:solidFill>
          <a:ln w="19050">
            <a:noFill/>
          </a:ln>
          <a:effectLst>
            <a:prstShdw prst="shdw17" dist="17961" dir="2699999">
              <a:srgbClr val="226170"/>
            </a:prstShdw>
          </a:effectLst>
        </p:spPr>
        <p:txBody>
          <a:bodyPr wrap="none" anchor="ctr" anchorCtr="0"/>
          <a:p>
            <a:pPr algn="ctr" eaLnBrk="0" hangingPunct="0">
              <a:buClrTx/>
              <a:buFontTx/>
            </a:pPr>
            <a:r>
              <a:rPr lang="en-US" altLang="en-US" sz="1800" dirty="0">
                <a:latin typeface="Book Antiqua" pitchFamily="18" charset="0"/>
                <a:hlinkClick r:id="rId1" action="ppaction://hlinkfile"/>
              </a:rPr>
              <a:t>Run</a:t>
            </a:r>
            <a:endParaRPr lang="en-US" altLang="en-US" sz="1800" dirty="0">
              <a:latin typeface="Times New Roman" panose="02020603050405020304" pitchFamily="18" charset="0"/>
              <a:ea typeface="Arial" panose="020B0604020202090204" pitchFamily="34" charset="0"/>
            </a:endParaRPr>
          </a:p>
        </p:txBody>
      </p:sp>
      <p:sp>
        <p:nvSpPr>
          <p:cNvPr id="32774" name="Rectangle 9">
            <a:hlinkClick r:id="rId2"/>
          </p:cNvPr>
          <p:cNvSpPr/>
          <p:nvPr/>
        </p:nvSpPr>
        <p:spPr>
          <a:xfrm>
            <a:off x="5377180" y="5935345"/>
            <a:ext cx="2354263" cy="381000"/>
          </a:xfrm>
          <a:prstGeom prst="rect">
            <a:avLst/>
          </a:prstGeom>
          <a:solidFill>
            <a:srgbClr val="92D050"/>
          </a:solidFill>
          <a:ln w="12700">
            <a:noFill/>
          </a:ln>
        </p:spPr>
        <p:txBody>
          <a:bodyPr anchor="t" anchorCtr="0"/>
          <a:p>
            <a:pPr algn="ctr" eaLnBrk="0" hangingPunct="0">
              <a:buClrTx/>
              <a:buFontTx/>
            </a:pPr>
            <a:r>
              <a:rPr lang="en-US" altLang="en-US" sz="2000" dirty="0">
                <a:latin typeface="Times New Roman" panose="02020603050405020304" pitchFamily="18" charset="0"/>
              </a:rPr>
              <a:t>PolymorphismDemo</a:t>
            </a:r>
            <a:endParaRPr lang="en-US" altLang="en-US" sz="2000" dirty="0">
              <a:latin typeface="Times New Roman" panose="02020603050405020304" pitchFamily="18" charset="0"/>
              <a:ea typeface="Arial" panose="020B0604020202090204" pitchFamily="34" charset="0"/>
            </a:endParaRPr>
          </a:p>
        </p:txBody>
      </p:sp>
      <p:sp>
        <p:nvSpPr>
          <p:cNvPr id="3" name="Rectangle 3"/>
          <p:cNvSpPr>
            <a:spLocks noGrp="1"/>
          </p:cNvSpPr>
          <p:nvPr>
            <p:ph idx="1"/>
            <p:custDataLst>
              <p:tags r:id="rId3"/>
            </p:custDataLst>
          </p:nvPr>
        </p:nvSpPr>
        <p:spPr>
          <a:xfrm>
            <a:off x="313055" y="3354070"/>
            <a:ext cx="8526145" cy="2423160"/>
          </a:xfrm>
        </p:spPr>
        <p:txBody>
          <a:bodyPr vert="horz" wrap="square" lIns="92075" tIns="46038" rIns="92075" bIns="46038" anchor="t" anchorCtr="0"/>
          <a:p>
            <a:pPr marL="0" indent="0">
              <a:lnSpc>
                <a:spcPct val="100000"/>
              </a:lnSpc>
              <a:spcBef>
                <a:spcPts val="30"/>
              </a:spcBef>
              <a:spcAft>
                <a:spcPts val="0"/>
              </a:spcAft>
              <a:buNone/>
            </a:pPr>
            <a:r>
              <a:rPr lang="en-US" altLang="en-US" b="1" dirty="0">
                <a:latin typeface="Times New Roman Bold" panose="02020603050405020304" charset="0"/>
                <a:cs typeface="Times New Roman Bold" panose="02020603050405020304" charset="0"/>
              </a:rPr>
              <a:t>Polymorphism</a:t>
            </a:r>
            <a:endParaRPr lang="en-US" altLang="en-US" dirty="0"/>
          </a:p>
          <a:p>
            <a:pPr>
              <a:lnSpc>
                <a:spcPct val="100000"/>
              </a:lnSpc>
              <a:spcBef>
                <a:spcPts val="30"/>
              </a:spcBef>
              <a:spcAft>
                <a:spcPts val="0"/>
              </a:spcAft>
              <a:buFont typeface="Arial" panose="020B0604020202090204" pitchFamily="34" charset="0"/>
              <a:buChar char="•"/>
            </a:pPr>
            <a:r>
              <a:rPr lang="en-US" altLang="en-US" dirty="0"/>
              <a:t>A variable of a </a:t>
            </a:r>
            <a:r>
              <a:rPr lang="en-US" altLang="en-US" i="1" u="sng" dirty="0">
                <a:latin typeface="Times New Roman Italic" panose="02020603050405020304" charset="0"/>
                <a:cs typeface="Times New Roman Italic" panose="02020603050405020304" charset="0"/>
              </a:rPr>
              <a:t>supertype</a:t>
            </a:r>
            <a:r>
              <a:rPr lang="en-US" altLang="en-US" dirty="0">
                <a:latin typeface="Times New Roman" panose="02020603050405020304" pitchFamily="18" charset="0"/>
                <a:cs typeface="Times New Roman" panose="02020603050405020304" pitchFamily="18" charset="0"/>
              </a:rPr>
              <a:t> </a:t>
            </a:r>
            <a:r>
              <a:rPr lang="en-US" altLang="en-US" dirty="0"/>
              <a:t>can refer to a </a:t>
            </a:r>
            <a:r>
              <a:rPr lang="en-US" altLang="en-US" i="1" u="sng" dirty="0">
                <a:latin typeface="Times New Roman Italic" panose="02020603050405020304" charset="0"/>
                <a:cs typeface="Times New Roman Italic" panose="02020603050405020304" charset="0"/>
              </a:rPr>
              <a:t>subtype</a:t>
            </a:r>
            <a:r>
              <a:rPr lang="en-US" altLang="en-US" dirty="0"/>
              <a:t> object.</a:t>
            </a:r>
            <a:endParaRPr lang="en-US" altLang="en-US" dirty="0"/>
          </a:p>
          <a:p>
            <a:pPr>
              <a:lnSpc>
                <a:spcPct val="100000"/>
              </a:lnSpc>
              <a:spcBef>
                <a:spcPts val="30"/>
              </a:spcBef>
              <a:spcAft>
                <a:spcPts val="0"/>
              </a:spcAft>
              <a:buFont typeface="Arial" panose="020B0604020202090204" pitchFamily="34" charset="0"/>
              <a:buChar char="•"/>
            </a:pPr>
            <a:r>
              <a:rPr lang="en-US" altLang="en-US" dirty="0">
                <a:latin typeface="Times New Roman" panose="02020603050405020304" pitchFamily="18" charset="0"/>
                <a:sym typeface="+mn-ea"/>
              </a:rPr>
              <a:t>An object of a </a:t>
            </a:r>
            <a:r>
              <a:rPr lang="en-US" altLang="en-US" i="1" u="sng" dirty="0">
                <a:latin typeface="Times New Roman Italic" panose="02020603050405020304" charset="0"/>
                <a:cs typeface="Times New Roman Italic" panose="02020603050405020304" charset="0"/>
                <a:sym typeface="+mn-ea"/>
              </a:rPr>
              <a:t>subtype</a:t>
            </a:r>
            <a:r>
              <a:rPr lang="en-US" altLang="en-US" i="1" dirty="0">
                <a:latin typeface="Times New Roman Italic" panose="02020603050405020304" charset="0"/>
                <a:cs typeface="Times New Roman Italic" panose="02020603050405020304" charset="0"/>
                <a:sym typeface="+mn-ea"/>
              </a:rPr>
              <a:t> </a:t>
            </a:r>
            <a:r>
              <a:rPr lang="en-US" altLang="en-US" dirty="0">
                <a:latin typeface="Times New Roman" panose="02020603050405020304" pitchFamily="18" charset="0"/>
                <a:sym typeface="+mn-ea"/>
              </a:rPr>
              <a:t>can be used wherever its </a:t>
            </a:r>
            <a:r>
              <a:rPr lang="en-US" altLang="en-US" i="1" u="sng" dirty="0">
                <a:latin typeface="Times New Roman Italic" panose="02020603050405020304" charset="0"/>
                <a:cs typeface="Times New Roman Italic" panose="02020603050405020304" charset="0"/>
                <a:sym typeface="+mn-ea"/>
              </a:rPr>
              <a:t>supertype</a:t>
            </a:r>
            <a:r>
              <a:rPr lang="en-US" altLang="en-US" i="1" dirty="0">
                <a:latin typeface="Times New Roman Italic" panose="02020603050405020304" charset="0"/>
                <a:cs typeface="Times New Roman Italic" panose="02020603050405020304" charset="0"/>
                <a:sym typeface="+mn-ea"/>
              </a:rPr>
              <a:t> </a:t>
            </a:r>
            <a:r>
              <a:rPr lang="en-US" altLang="en-US" dirty="0">
                <a:latin typeface="Times New Roman" panose="02020603050405020304" pitchFamily="18" charset="0"/>
                <a:sym typeface="+mn-ea"/>
              </a:rPr>
              <a:t>value is required. </a:t>
            </a: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custDataLst>
              <p:tags r:id="rId1"/>
            </p:custDataLst>
          </p:nvPr>
        </p:nvSpPr>
        <p:spPr>
          <a:xfrm>
            <a:off x="228600" y="152400"/>
            <a:ext cx="8763000" cy="685800"/>
          </a:xfrm>
          <a:prstGeom prst="rect">
            <a:avLst/>
          </a:prstGeom>
          <a:noFill/>
          <a:ln w="9525">
            <a:noFill/>
          </a:ln>
        </p:spPr>
        <p:txBody>
          <a:bodyPr vert="horz" wrap="square" lIns="92075" tIns="46038" rIns="92075" bIns="46038" anchor="ctr" anchorCtr="0"/>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altLang="en-US" sz="2600" dirty="0"/>
              <a:t>Polymorphism, Dynamic Binding and Generic Programming</a:t>
            </a:r>
            <a:endParaRPr lang="en-US" altLang="en-US" sz="2600" b="1" dirty="0">
              <a:latin typeface="Courier"/>
            </a:endParaRPr>
          </a:p>
        </p:txBody>
      </p:sp>
      <p:sp>
        <p:nvSpPr>
          <p:cNvPr id="5" name="内容占位符 4"/>
          <p:cNvSpPr/>
          <p:nvPr>
            <p:ph idx="1"/>
          </p:nvPr>
        </p:nvSpPr>
        <p:spPr/>
        <p:txBody>
          <a:bodyPr/>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7170" name="Rectangle 2"/>
          <p:cNvSpPr>
            <a:spLocks noGrp="1"/>
          </p:cNvSpPr>
          <p:nvPr>
            <p:ph type="title"/>
          </p:nvPr>
        </p:nvSpPr>
        <p:spPr>
          <a:xfrm>
            <a:off x="0" y="0"/>
            <a:ext cx="9144000" cy="685800"/>
          </a:xfrm>
          <a:ln/>
        </p:spPr>
        <p:txBody>
          <a:bodyPr vert="horz" wrap="square" lIns="92075" tIns="46038" rIns="92075" bIns="46038" anchor="ctr" anchorCtr="0"/>
          <a:p>
            <a:r>
              <a:rPr lang="en-US" altLang="en-US" sz="4000" dirty="0"/>
              <a:t>Objectives</a:t>
            </a:r>
            <a:endParaRPr lang="en-US" altLang="en-US" sz="4000" dirty="0"/>
          </a:p>
        </p:txBody>
      </p:sp>
      <p:sp>
        <p:nvSpPr>
          <p:cNvPr id="7171" name="Rectangle 3"/>
          <p:cNvSpPr>
            <a:spLocks noGrp="1"/>
          </p:cNvSpPr>
          <p:nvPr>
            <p:ph idx="1"/>
          </p:nvPr>
        </p:nvSpPr>
        <p:spPr>
          <a:xfrm>
            <a:off x="152400" y="762000"/>
            <a:ext cx="8839200" cy="5562600"/>
          </a:xfrm>
          <a:ln/>
        </p:spPr>
        <p:txBody>
          <a:bodyPr vert="horz" wrap="square" lIns="92075" tIns="46038" rIns="92075" bIns="46038" anchor="t" anchorCtr="0"/>
          <a:p>
            <a:pPr marL="358775" lvl="2" indent="-355600"/>
            <a:r>
              <a:rPr lang="en-US" altLang="en-US" sz="2000" dirty="0"/>
              <a:t>To define a subclass from a superclass through inheritance (§11.2).</a:t>
            </a:r>
            <a:endParaRPr lang="en-US" altLang="en-US" sz="2000" dirty="0"/>
          </a:p>
          <a:p>
            <a:pPr marL="358775" lvl="2" indent="-355600"/>
            <a:r>
              <a:rPr lang="en-US" altLang="en-US" sz="2000" dirty="0"/>
              <a:t>To invoke the superclass’s constructors and methods using the </a:t>
            </a:r>
            <a:r>
              <a:rPr lang="en-US" altLang="en-US" sz="2000" b="1" dirty="0"/>
              <a:t>super</a:t>
            </a:r>
            <a:r>
              <a:rPr lang="en-US" altLang="en-US" sz="2000" dirty="0"/>
              <a:t> keyword (§11.3).</a:t>
            </a:r>
            <a:endParaRPr lang="en-US" altLang="en-US" sz="2000" dirty="0"/>
          </a:p>
          <a:p>
            <a:pPr marL="358775" lvl="2" indent="-355600"/>
            <a:r>
              <a:rPr lang="en-US" altLang="en-US" sz="2000" dirty="0"/>
              <a:t>To override instance methods in the subclass (§11.4).</a:t>
            </a:r>
            <a:endParaRPr lang="en-US" altLang="en-US" sz="2000" dirty="0"/>
          </a:p>
          <a:p>
            <a:pPr marL="358775" lvl="2" indent="-355600"/>
            <a:r>
              <a:rPr lang="en-US" altLang="en-US" sz="2000" dirty="0"/>
              <a:t>To distinguish differences between overriding and overloading (§11.5).</a:t>
            </a:r>
            <a:endParaRPr lang="en-US" altLang="en-US" sz="2000" dirty="0"/>
          </a:p>
          <a:p>
            <a:pPr marL="358775" lvl="2" indent="-355600"/>
            <a:r>
              <a:rPr lang="en-US" altLang="en-US" sz="2000" dirty="0"/>
              <a:t>To explore the </a:t>
            </a:r>
            <a:r>
              <a:rPr lang="en-US" altLang="en-US" sz="2000" b="1" dirty="0"/>
              <a:t>toString()</a:t>
            </a:r>
            <a:r>
              <a:rPr lang="en-US" altLang="en-US" sz="2000" dirty="0"/>
              <a:t> method in the </a:t>
            </a:r>
            <a:r>
              <a:rPr lang="en-US" altLang="en-US" sz="2000" b="1" dirty="0"/>
              <a:t>Object</a:t>
            </a:r>
            <a:r>
              <a:rPr lang="en-US" altLang="en-US" sz="2000" dirty="0"/>
              <a:t> class (§11.6).</a:t>
            </a:r>
            <a:endParaRPr lang="en-US" altLang="en-US" sz="2000" dirty="0"/>
          </a:p>
          <a:p>
            <a:pPr marL="358775" lvl="2" indent="-355600"/>
            <a:r>
              <a:rPr lang="en-US" altLang="en-US" sz="2000" dirty="0"/>
              <a:t>To discover polymorphism and dynamic binding (§§11.7–11.8).</a:t>
            </a:r>
            <a:endParaRPr lang="en-US" altLang="en-US" sz="2000" dirty="0"/>
          </a:p>
          <a:p>
            <a:pPr marL="358775" lvl="2" indent="-355600"/>
            <a:r>
              <a:rPr lang="en-US" altLang="en-US" sz="2000" dirty="0"/>
              <a:t>To describe casting and explain why explicit downcasting is necessary (§11.9).</a:t>
            </a:r>
            <a:endParaRPr lang="en-US" altLang="en-US" sz="2000" dirty="0"/>
          </a:p>
          <a:p>
            <a:pPr marL="358775" lvl="2" indent="-355600"/>
            <a:r>
              <a:rPr lang="en-US" altLang="en-US" sz="2000" dirty="0"/>
              <a:t>To explore the </a:t>
            </a:r>
            <a:r>
              <a:rPr lang="en-US" altLang="en-US" sz="2000" b="1" dirty="0"/>
              <a:t>equals</a:t>
            </a:r>
            <a:r>
              <a:rPr lang="en-US" altLang="en-US" sz="2000" dirty="0"/>
              <a:t> method in the </a:t>
            </a:r>
            <a:r>
              <a:rPr lang="en-US" altLang="en-US" sz="2000" b="1" dirty="0"/>
              <a:t>Object</a:t>
            </a:r>
            <a:r>
              <a:rPr lang="en-US" altLang="en-US" sz="2000" dirty="0"/>
              <a:t> class (§11.10).</a:t>
            </a:r>
            <a:endParaRPr lang="en-US" altLang="en-US" sz="2000" dirty="0"/>
          </a:p>
          <a:p>
            <a:pPr marL="358775" lvl="2" indent="-355600"/>
            <a:r>
              <a:rPr lang="en-US" altLang="en-US" sz="2000" dirty="0"/>
              <a:t>To store, retrieve, and manipulate objects in an </a:t>
            </a:r>
            <a:r>
              <a:rPr lang="en-US" altLang="en-US" sz="2000" b="1" dirty="0"/>
              <a:t>ArrayList</a:t>
            </a:r>
            <a:r>
              <a:rPr lang="en-US" altLang="en-US" sz="2000" dirty="0"/>
              <a:t> (§11.11).</a:t>
            </a:r>
            <a:endParaRPr lang="en-US" altLang="en-US" sz="2000" dirty="0"/>
          </a:p>
          <a:p>
            <a:pPr marL="358775" lvl="2" indent="-355600"/>
            <a:r>
              <a:rPr lang="en-US" altLang="en-US" sz="2000" dirty="0"/>
              <a:t>To implement a </a:t>
            </a:r>
            <a:r>
              <a:rPr lang="en-US" altLang="en-US" sz="2000" b="1" dirty="0"/>
              <a:t>Stack</a:t>
            </a:r>
            <a:r>
              <a:rPr lang="en-US" altLang="en-US" sz="2000" dirty="0"/>
              <a:t> class using </a:t>
            </a:r>
            <a:r>
              <a:rPr lang="en-US" altLang="en-US" sz="2000" b="1" dirty="0"/>
              <a:t>ArrayList</a:t>
            </a:r>
            <a:r>
              <a:rPr lang="en-US" altLang="en-US" sz="2000" dirty="0"/>
              <a:t> (§11.12).</a:t>
            </a:r>
            <a:endParaRPr lang="en-US" altLang="en-US" sz="2000" dirty="0"/>
          </a:p>
          <a:p>
            <a:pPr marL="358775" lvl="2" indent="-355600"/>
            <a:r>
              <a:rPr lang="en-US" altLang="en-US" sz="2000" dirty="0"/>
              <a:t>To enable data and methods in a superclass accessible from subclasses using the </a:t>
            </a:r>
            <a:r>
              <a:rPr lang="en-US" altLang="en-US" sz="2000" b="1" dirty="0"/>
              <a:t>protected</a:t>
            </a:r>
            <a:r>
              <a:rPr lang="en-US" altLang="en-US" sz="2000" dirty="0"/>
              <a:t> visibility modifier (§11.13).</a:t>
            </a:r>
            <a:endParaRPr lang="en-US" altLang="en-US" sz="2000" dirty="0"/>
          </a:p>
          <a:p>
            <a:pPr marL="358775" lvl="2" indent="-355600"/>
            <a:r>
              <a:rPr lang="en-US" altLang="en-US" sz="2000" dirty="0"/>
              <a:t>To prevent class extending and method overriding using the </a:t>
            </a:r>
            <a:r>
              <a:rPr lang="en-US" altLang="en-US" sz="2000" b="1" dirty="0"/>
              <a:t>final</a:t>
            </a:r>
            <a:r>
              <a:rPr lang="en-US" altLang="en-US" sz="2000" dirty="0"/>
              <a:t> modifier (§11.14).</a:t>
            </a:r>
            <a:endParaRPr lang="en-US"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228600" y="152400"/>
            <a:ext cx="8763000" cy="685800"/>
          </a:xfrm>
          <a:ln/>
        </p:spPr>
        <p:txBody>
          <a:bodyPr vert="horz" wrap="square" lIns="92075" tIns="46038" rIns="92075" bIns="46038" anchor="ctr" anchorCtr="0"/>
          <a:p>
            <a:r>
              <a:rPr lang="en-US" altLang="en-US" sz="2600" dirty="0"/>
              <a:t>Polymorphism, Dynamic Binding and Generic Programming</a:t>
            </a:r>
            <a:endParaRPr lang="en-US" altLang="en-US" sz="2600" b="1" dirty="0">
              <a:latin typeface="Courier"/>
            </a:endParaRPr>
          </a:p>
        </p:txBody>
      </p:sp>
      <p:sp>
        <p:nvSpPr>
          <p:cNvPr id="34819" name="Text Box 5"/>
          <p:cNvSpPr txBox="1"/>
          <p:nvPr/>
        </p:nvSpPr>
        <p:spPr>
          <a:xfrm>
            <a:off x="152400" y="989330"/>
            <a:ext cx="3733800" cy="4598988"/>
          </a:xfrm>
          <a:prstGeom prst="rect">
            <a:avLst/>
          </a:prstGeom>
          <a:noFill/>
          <a:ln w="9525">
            <a:noFill/>
          </a:ln>
        </p:spPr>
        <p:txBody>
          <a:bodyPr anchor="t" anchorCtr="0">
            <a:spAutoFit/>
          </a:bodyPr>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public class PolymorphismDemo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public static void main(String[] args)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m(new GraduateStudent());</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m(new Student());</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m(new Person());</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m(new Object());</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public static void m(Object x)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System.out.println(x.toString());</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class GraduateStudent extends Student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class Student extends Person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public String toString()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return "Student";</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class Person extends Object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public String toString()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return "Person";</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  }</a:t>
            </a:r>
            <a:endParaRPr lang="en-US" altLang="en-US" sz="11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100" b="1" dirty="0">
                <a:solidFill>
                  <a:schemeClr val="tx2"/>
                </a:solidFill>
                <a:latin typeface="Courier New" panose="02070409020205090404" pitchFamily="49" charset="0"/>
              </a:rPr>
              <a:t>}</a:t>
            </a:r>
            <a:endParaRPr lang="en-US" altLang="en-US" sz="1100" b="1" dirty="0">
              <a:solidFill>
                <a:schemeClr val="tx2"/>
              </a:solidFill>
              <a:latin typeface="Courier New" panose="02070409020205090404" pitchFamily="49" charset="0"/>
              <a:ea typeface="Times New Roman" panose="02020603050405020304" pitchFamily="18" charset="0"/>
            </a:endParaRPr>
          </a:p>
        </p:txBody>
      </p:sp>
      <p:sp>
        <p:nvSpPr>
          <p:cNvPr id="324615" name="Text Box 7"/>
          <p:cNvSpPr txBox="1"/>
          <p:nvPr/>
        </p:nvSpPr>
        <p:spPr>
          <a:xfrm>
            <a:off x="4724400" y="1065530"/>
            <a:ext cx="3276600" cy="1006475"/>
          </a:xfrm>
          <a:prstGeom prst="rect">
            <a:avLst/>
          </a:prstGeom>
          <a:noFill/>
          <a:ln w="12700">
            <a:noFill/>
          </a:ln>
        </p:spPr>
        <p:txBody>
          <a:bodyPr anchor="t" anchorCtr="0">
            <a:spAutoFit/>
          </a:bodyPr>
          <a:p>
            <a:pPr eaLnBrk="0" hangingPunct="0">
              <a:spcBef>
                <a:spcPct val="50000"/>
              </a:spcBef>
              <a:buClrTx/>
              <a:buFontTx/>
            </a:pPr>
            <a:r>
              <a:rPr lang="en-US" altLang="en-US" sz="2000" dirty="0">
                <a:latin typeface="Times New Roman" panose="02020603050405020304" pitchFamily="18" charset="0"/>
              </a:rPr>
              <a:t>Method m takes a parameter of the Object type. You can invoke it with any object.</a:t>
            </a:r>
            <a:endParaRPr lang="en-US" altLang="en-US" sz="2000" dirty="0">
              <a:latin typeface="Times New Roman" panose="02020603050405020304" pitchFamily="18" charset="0"/>
              <a:ea typeface="Arial" panose="020B0604020202090204" pitchFamily="34" charset="0"/>
            </a:endParaRPr>
          </a:p>
        </p:txBody>
      </p:sp>
      <p:sp>
        <p:nvSpPr>
          <p:cNvPr id="324616" name="Line 8"/>
          <p:cNvSpPr/>
          <p:nvPr/>
        </p:nvSpPr>
        <p:spPr>
          <a:xfrm flipH="1">
            <a:off x="2590800" y="1522730"/>
            <a:ext cx="2133600" cy="0"/>
          </a:xfrm>
          <a:prstGeom prst="line">
            <a:avLst/>
          </a:prstGeom>
          <a:ln w="12700" cap="flat" cmpd="sng">
            <a:solidFill>
              <a:srgbClr val="FF0000"/>
            </a:solidFill>
            <a:prstDash val="solid"/>
            <a:round/>
            <a:headEnd type="none" w="sm" len="sm"/>
            <a:tailEnd type="stealth" w="sm" len="sm"/>
          </a:ln>
        </p:spPr>
      </p:sp>
      <p:sp>
        <p:nvSpPr>
          <p:cNvPr id="34824" name="AutoShape 10">
            <a:hlinkClick r:id="rId1" action="ppaction://program"/>
          </p:cNvPr>
          <p:cNvSpPr/>
          <p:nvPr/>
        </p:nvSpPr>
        <p:spPr>
          <a:xfrm>
            <a:off x="3048000" y="5739448"/>
            <a:ext cx="698500" cy="339725"/>
          </a:xfrm>
          <a:prstGeom prst="actionButtonBlank">
            <a:avLst/>
          </a:prstGeom>
          <a:solidFill>
            <a:srgbClr val="38A1BA"/>
          </a:solidFill>
          <a:ln w="19050">
            <a:noFill/>
          </a:ln>
          <a:effectLst>
            <a:prstShdw prst="shdw17" dist="17961" dir="2699999">
              <a:srgbClr val="226170"/>
            </a:prstShdw>
          </a:effectLst>
        </p:spPr>
        <p:txBody>
          <a:bodyPr wrap="none" anchor="ctr" anchorCtr="0"/>
          <a:p>
            <a:pPr algn="ctr" eaLnBrk="0" hangingPunct="0">
              <a:buClrTx/>
              <a:buFontTx/>
            </a:pPr>
            <a:r>
              <a:rPr lang="en-US" altLang="en-US" sz="1800" dirty="0">
                <a:latin typeface="Book Antiqua" pitchFamily="18" charset="0"/>
                <a:hlinkClick r:id="rId1" action="ppaction://hlinkfile"/>
              </a:rPr>
              <a:t>Run</a:t>
            </a:r>
            <a:endParaRPr lang="en-US" altLang="en-US" sz="1800" dirty="0">
              <a:latin typeface="Times New Roman" panose="02020603050405020304" pitchFamily="18" charset="0"/>
              <a:ea typeface="Arial" panose="020B0604020202090204" pitchFamily="34" charset="0"/>
            </a:endParaRPr>
          </a:p>
        </p:txBody>
      </p:sp>
      <p:sp>
        <p:nvSpPr>
          <p:cNvPr id="34825" name="Rectangle 13">
            <a:hlinkClick r:id="rId2"/>
          </p:cNvPr>
          <p:cNvSpPr/>
          <p:nvPr/>
        </p:nvSpPr>
        <p:spPr>
          <a:xfrm>
            <a:off x="193675" y="5718810"/>
            <a:ext cx="2673350" cy="381000"/>
          </a:xfrm>
          <a:prstGeom prst="rect">
            <a:avLst/>
          </a:prstGeom>
          <a:solidFill>
            <a:srgbClr val="92D050"/>
          </a:solidFill>
          <a:ln w="12700">
            <a:noFill/>
          </a:ln>
        </p:spPr>
        <p:txBody>
          <a:bodyPr anchor="t" anchorCtr="0"/>
          <a:p>
            <a:pPr algn="ctr" eaLnBrk="0" hangingPunct="0">
              <a:buClrTx/>
              <a:buFontTx/>
            </a:pPr>
            <a:r>
              <a:rPr lang="en-US" altLang="en-US" sz="2000" dirty="0">
                <a:latin typeface="Times New Roman" panose="02020603050405020304" pitchFamily="18" charset="0"/>
              </a:rPr>
              <a:t>DynamicBindingDemo</a:t>
            </a:r>
            <a:endParaRPr lang="en-US" altLang="en-US" sz="2000" dirty="0">
              <a:latin typeface="Times New Roman" panose="02020603050405020304" pitchFamily="18" charset="0"/>
              <a:ea typeface="Arial" panose="020B0604020202090204" pitchFamily="34" charset="0"/>
            </a:endParaRPr>
          </a:p>
        </p:txBody>
      </p:sp>
      <p:sp>
        <p:nvSpPr>
          <p:cNvPr id="3" name="Rectangle 10"/>
          <p:cNvSpPr>
            <a:spLocks noGrp="1"/>
          </p:cNvSpPr>
          <p:nvPr>
            <p:ph idx="1"/>
            <p:custDataLst>
              <p:tags r:id="rId3"/>
            </p:custDataLst>
          </p:nvPr>
        </p:nvSpPr>
        <p:spPr>
          <a:xfrm>
            <a:off x="3931285" y="2185670"/>
            <a:ext cx="5088255" cy="4101465"/>
          </a:xfrm>
          <a:solidFill>
            <a:schemeClr val="bg1"/>
          </a:solidFill>
        </p:spPr>
        <p:txBody>
          <a:bodyPr vert="horz" wrap="square" lIns="92075" tIns="46038" rIns="92075" bIns="46038" anchor="t" anchorCtr="0"/>
          <a:p>
            <a:pPr>
              <a:lnSpc>
                <a:spcPct val="90000"/>
              </a:lnSpc>
              <a:buFont typeface="Arial" panose="020B0604020202090204" pitchFamily="34" charset="0"/>
              <a:buChar char="•"/>
            </a:pPr>
            <a:r>
              <a:rPr lang="en-US" altLang="en-US" sz="2200" dirty="0"/>
              <a:t>When the method m(Object x) is executed, the argument x’s toString method is invoked. </a:t>
            </a:r>
            <a:endParaRPr lang="en-US" altLang="en-US" sz="2200" dirty="0"/>
          </a:p>
          <a:p>
            <a:pPr>
              <a:lnSpc>
                <a:spcPct val="90000"/>
              </a:lnSpc>
              <a:buFont typeface="Arial" panose="020B0604020202090204" pitchFamily="34" charset="0"/>
              <a:buChar char="•"/>
            </a:pPr>
            <a:r>
              <a:rPr lang="en-US" altLang="en-US" sz="2200" dirty="0"/>
              <a:t>x may be an instance of GraduateStudent, Student, Person, or Object. </a:t>
            </a:r>
            <a:endParaRPr lang="en-US" altLang="en-US" sz="2200" dirty="0"/>
          </a:p>
          <a:p>
            <a:pPr>
              <a:lnSpc>
                <a:spcPct val="90000"/>
              </a:lnSpc>
              <a:buFont typeface="Arial" panose="020B0604020202090204" pitchFamily="34" charset="0"/>
              <a:buChar char="•"/>
            </a:pPr>
            <a:r>
              <a:rPr lang="en-US" altLang="en-US" sz="2200" dirty="0"/>
              <a:t>Classes GraduateStudent, Student, Person, and Object have their own implementation of the toString method. </a:t>
            </a:r>
            <a:endParaRPr lang="en-US" altLang="en-US" sz="2200" dirty="0"/>
          </a:p>
          <a:p>
            <a:pPr>
              <a:lnSpc>
                <a:spcPct val="90000"/>
              </a:lnSpc>
              <a:buFont typeface="Arial" panose="020B0604020202090204" pitchFamily="34" charset="0"/>
              <a:buChar char="•"/>
            </a:pPr>
            <a:r>
              <a:rPr lang="en-US" altLang="en-US" sz="2200" dirty="0"/>
              <a:t>Which implementation is used will be determined dynamically by the Java Virtual Machine at runtime. This capability is known as </a:t>
            </a:r>
            <a:r>
              <a:rPr lang="en-US" altLang="en-US" sz="2200" i="1" dirty="0"/>
              <a:t>dynamic binding</a:t>
            </a:r>
            <a:r>
              <a:rPr lang="en-US" altLang="en-US" sz="2200" dirty="0"/>
              <a:t>. </a:t>
            </a:r>
            <a:endParaRPr lang="en-US"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anim calcmode="lin" valueType="num">
                                      <p:cBhvr additive="base">
                                        <p:cTn id="7" dur="500" fill="hold"/>
                                        <p:tgtEl>
                                          <p:spTgt spid="324615"/>
                                        </p:tgtEl>
                                        <p:attrNameLst>
                                          <p:attrName>ppt_x</p:attrName>
                                        </p:attrNameLst>
                                      </p:cBhvr>
                                      <p:tavLst>
                                        <p:tav tm="0">
                                          <p:val>
                                            <p:strVal val="0-#ppt_w/2"/>
                                          </p:val>
                                        </p:tav>
                                        <p:tav tm="100000">
                                          <p:val>
                                            <p:strVal val="#ppt_x"/>
                                          </p:val>
                                        </p:tav>
                                      </p:tavLst>
                                    </p:anim>
                                    <p:anim calcmode="lin" valueType="num">
                                      <p:cBhvr additive="base">
                                        <p:cTn id="8" dur="500" fill="hold"/>
                                        <p:tgtEl>
                                          <p:spTgt spid="3246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4616"/>
                                        </p:tgtEl>
                                        <p:attrNameLst>
                                          <p:attrName>style.visibility</p:attrName>
                                        </p:attrNameLst>
                                      </p:cBhvr>
                                      <p:to>
                                        <p:strVal val="visible"/>
                                      </p:to>
                                    </p:set>
                                    <p:anim calcmode="lin" valueType="num">
                                      <p:cBhvr additive="base">
                                        <p:cTn id="13" dur="500" fill="hold"/>
                                        <p:tgtEl>
                                          <p:spTgt spid="324616"/>
                                        </p:tgtEl>
                                        <p:attrNameLst>
                                          <p:attrName>ppt_x</p:attrName>
                                        </p:attrNameLst>
                                      </p:cBhvr>
                                      <p:tavLst>
                                        <p:tav tm="0">
                                          <p:val>
                                            <p:strVal val="0-#ppt_w/2"/>
                                          </p:val>
                                        </p:tav>
                                        <p:tav tm="100000">
                                          <p:val>
                                            <p:strVal val="#ppt_x"/>
                                          </p:val>
                                        </p:tav>
                                      </p:tavLst>
                                    </p:anim>
                                    <p:anim calcmode="lin" valueType="num">
                                      <p:cBhvr additive="base">
                                        <p:cTn id="14" dur="500" fill="hold"/>
                                        <p:tgtEl>
                                          <p:spTgt spid="3246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charRg st="4294967295" end="4294967295"/>
                                            </p:txEl>
                                          </p:spTgt>
                                        </p:tgtEl>
                                        <p:attrNameLst>
                                          <p:attrName>style.visibility</p:attrName>
                                        </p:attrNameLst>
                                      </p:cBhvr>
                                      <p:to>
                                        <p:strVal val="visible"/>
                                      </p:to>
                                    </p:set>
                                    <p:anim calcmode="lin" valueType="num">
                                      <p:cBhvr additive="base">
                                        <p:cTn id="19" dur="500" fill="hold"/>
                                        <p:tgtEl>
                                          <p:spTgt spid="3">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char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charRg st="0" end="408"/>
                                            </p:txEl>
                                          </p:spTgt>
                                        </p:tgtEl>
                                        <p:attrNameLst>
                                          <p:attrName>style.visibility</p:attrName>
                                        </p:attrNameLst>
                                      </p:cBhvr>
                                      <p:to>
                                        <p:strVal val="visible"/>
                                      </p:to>
                                    </p:set>
                                    <p:anim calcmode="lin" valueType="num">
                                      <p:cBhvr additive="base">
                                        <p:cTn id="25" dur="500" fill="hold"/>
                                        <p:tgtEl>
                                          <p:spTgt spid="3">
                                            <p:txEl>
                                              <p:charRg st="0" end="40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charRg st="0" end="40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charRg st="1" end="1"/>
                                            </p:txEl>
                                          </p:spTgt>
                                        </p:tgtEl>
                                        <p:attrNameLst>
                                          <p:attrName>style.visibility</p:attrName>
                                        </p:attrNameLst>
                                      </p:cBhvr>
                                      <p:to>
                                        <p:strVal val="visible"/>
                                      </p:to>
                                    </p:set>
                                    <p:anim calcmode="lin" valueType="num">
                                      <p:cBhvr additive="base">
                                        <p:cTn id="31"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charRg st="1" end="1"/>
                                            </p:txEl>
                                          </p:spTgt>
                                        </p:tgtEl>
                                        <p:attrNameLst>
                                          <p:attrName>style.visibility</p:attrName>
                                        </p:attrNameLst>
                                      </p:cBhvr>
                                      <p:to>
                                        <p:strVal val="visible"/>
                                      </p:to>
                                    </p:set>
                                    <p:anim calcmode="lin" valueType="num">
                                      <p:cBhvr additive="base">
                                        <p:cTn id="37"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charRg st="2" end="2"/>
                                            </p:txEl>
                                          </p:spTgt>
                                        </p:tgtEl>
                                        <p:attrNameLst>
                                          <p:attrName>style.visibility</p:attrName>
                                        </p:attrNameLst>
                                      </p:cBhvr>
                                      <p:to>
                                        <p:strVal val="visible"/>
                                      </p:to>
                                    </p:set>
                                    <p:anim calcmode="lin" valueType="num">
                                      <p:cBhvr additive="base">
                                        <p:cTn id="43"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Slide Number Placeholder 4"/>
          <p:cNvSpPr>
            <a:spLocks noGrp="1"/>
          </p:cNvSpPr>
          <p:nvPr>
            <p:ph type="sldNum" sz="quarter" idx="11"/>
          </p:nvPr>
        </p:nvSpPr>
        <p:spPr>
          <a:xfrm>
            <a:off x="6779895" y="4056698"/>
            <a:ext cx="1905000" cy="457200"/>
          </a:xfrm>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35842" name="Rectangle 2"/>
          <p:cNvSpPr>
            <a:spLocks noGrp="1"/>
          </p:cNvSpPr>
          <p:nvPr>
            <p:ph type="title"/>
          </p:nvPr>
        </p:nvSpPr>
        <p:spPr>
          <a:xfrm>
            <a:off x="685800" y="304800"/>
            <a:ext cx="7772400" cy="457200"/>
          </a:xfrm>
          <a:ln/>
        </p:spPr>
        <p:txBody>
          <a:bodyPr vert="horz" wrap="square" lIns="92075" tIns="46038" rIns="92075" bIns="46038" anchor="ctr" anchorCtr="0"/>
          <a:p>
            <a:r>
              <a:rPr lang="en-US" altLang="en-US" sz="4000" dirty="0"/>
              <a:t>Dynamic Binding</a:t>
            </a:r>
            <a:endParaRPr lang="en-US" altLang="en-US" b="1" dirty="0">
              <a:latin typeface="Courier"/>
            </a:endParaRPr>
          </a:p>
        </p:txBody>
      </p:sp>
      <p:sp>
        <p:nvSpPr>
          <p:cNvPr id="35843" name="Rectangle 3"/>
          <p:cNvSpPr>
            <a:spLocks noGrp="1"/>
          </p:cNvSpPr>
          <p:nvPr>
            <p:ph idx="1"/>
          </p:nvPr>
        </p:nvSpPr>
        <p:spPr>
          <a:xfrm>
            <a:off x="228600" y="990600"/>
            <a:ext cx="8915400" cy="3505200"/>
          </a:xfrm>
          <a:ln/>
        </p:spPr>
        <p:txBody>
          <a:bodyPr vert="horz" wrap="square" lIns="92075" tIns="46038" rIns="92075" bIns="46038" anchor="t" anchorCtr="0"/>
          <a:p>
            <a:pPr marL="0" indent="0">
              <a:lnSpc>
                <a:spcPct val="90000"/>
              </a:lnSpc>
              <a:buNone/>
            </a:pPr>
            <a:r>
              <a:rPr lang="en-US" altLang="en-US" sz="2600" dirty="0"/>
              <a:t>Dynamic binding works as follows: Suppose an object o is an instance of classes C</a:t>
            </a:r>
            <a:r>
              <a:rPr lang="en-US" altLang="en-US" sz="2600" baseline="-30000" dirty="0"/>
              <a:t>1</a:t>
            </a:r>
            <a:r>
              <a:rPr lang="en-US" altLang="en-US" sz="2600" dirty="0"/>
              <a:t>, C</a:t>
            </a:r>
            <a:r>
              <a:rPr lang="en-US" altLang="en-US" sz="2600" baseline="-30000" dirty="0"/>
              <a:t>2</a:t>
            </a:r>
            <a:r>
              <a:rPr lang="en-US" altLang="en-US" sz="2600" dirty="0"/>
              <a:t>, ..., C</a:t>
            </a:r>
            <a:r>
              <a:rPr lang="en-US" altLang="en-US" sz="2600" baseline="-30000" dirty="0"/>
              <a:t>n-1</a:t>
            </a:r>
            <a:r>
              <a:rPr lang="en-US" altLang="en-US" sz="2600" dirty="0"/>
              <a:t>, and C</a:t>
            </a:r>
            <a:r>
              <a:rPr lang="en-US" altLang="en-US" sz="2600" baseline="-30000" dirty="0"/>
              <a:t>n</a:t>
            </a:r>
            <a:r>
              <a:rPr lang="en-US" altLang="en-US" sz="2600" dirty="0"/>
              <a:t>, where C</a:t>
            </a:r>
            <a:r>
              <a:rPr lang="en-US" altLang="en-US" sz="2600" baseline="-30000" dirty="0"/>
              <a:t>1</a:t>
            </a:r>
            <a:r>
              <a:rPr lang="en-US" altLang="en-US" sz="2600" dirty="0"/>
              <a:t> is a subclass of C</a:t>
            </a:r>
            <a:r>
              <a:rPr lang="en-US" altLang="en-US" sz="2600" baseline="-30000" dirty="0"/>
              <a:t>2</a:t>
            </a:r>
            <a:r>
              <a:rPr lang="en-US" altLang="en-US" sz="2600" dirty="0"/>
              <a:t>, C</a:t>
            </a:r>
            <a:r>
              <a:rPr lang="en-US" altLang="en-US" sz="2600" baseline="-30000" dirty="0"/>
              <a:t>2</a:t>
            </a:r>
            <a:r>
              <a:rPr lang="en-US" altLang="en-US" sz="2600" dirty="0"/>
              <a:t> is a subclass of C</a:t>
            </a:r>
            <a:r>
              <a:rPr lang="en-US" altLang="en-US" sz="2600" baseline="-30000" dirty="0"/>
              <a:t>3</a:t>
            </a:r>
            <a:r>
              <a:rPr lang="en-US" altLang="en-US" sz="2600" dirty="0"/>
              <a:t>, ..., and C</a:t>
            </a:r>
            <a:r>
              <a:rPr lang="en-US" altLang="en-US" sz="2600" baseline="-30000" dirty="0"/>
              <a:t>n-1</a:t>
            </a:r>
            <a:r>
              <a:rPr lang="en-US" altLang="en-US" sz="2600" dirty="0"/>
              <a:t> is a subclass of C</a:t>
            </a:r>
            <a:r>
              <a:rPr lang="en-US" altLang="en-US" sz="2600" baseline="-30000" dirty="0"/>
              <a:t>n</a:t>
            </a:r>
            <a:r>
              <a:rPr lang="en-US" altLang="en-US" sz="2600" dirty="0"/>
              <a:t>. That is, C</a:t>
            </a:r>
            <a:r>
              <a:rPr lang="en-US" altLang="en-US" sz="2600" baseline="-30000" dirty="0"/>
              <a:t>n</a:t>
            </a:r>
            <a:r>
              <a:rPr lang="en-US" altLang="en-US" sz="2600" dirty="0"/>
              <a:t> is the most general class, and C</a:t>
            </a:r>
            <a:r>
              <a:rPr lang="en-US" altLang="en-US" sz="2600" baseline="-30000" dirty="0"/>
              <a:t>1</a:t>
            </a:r>
            <a:r>
              <a:rPr lang="en-US" altLang="en-US" sz="2600" dirty="0"/>
              <a:t> is the most specific class. </a:t>
            </a:r>
            <a:endParaRPr lang="en-US" altLang="en-US" sz="2600" dirty="0"/>
          </a:p>
          <a:p>
            <a:pPr marL="0" indent="0">
              <a:lnSpc>
                <a:spcPct val="90000"/>
              </a:lnSpc>
              <a:buNone/>
            </a:pPr>
            <a:endParaRPr lang="en-US" altLang="en-US" sz="2600" dirty="0"/>
          </a:p>
          <a:p>
            <a:pPr marL="0" indent="0">
              <a:lnSpc>
                <a:spcPct val="90000"/>
              </a:lnSpc>
              <a:buNone/>
            </a:pPr>
            <a:endParaRPr lang="en-US" altLang="en-US" sz="2600" dirty="0"/>
          </a:p>
          <a:p>
            <a:pPr marL="0" indent="0">
              <a:lnSpc>
                <a:spcPct val="90000"/>
              </a:lnSpc>
              <a:buNone/>
            </a:pPr>
            <a:endParaRPr lang="en-US" altLang="en-US" sz="2600" dirty="0"/>
          </a:p>
          <a:p>
            <a:pPr marL="0" indent="0">
              <a:lnSpc>
                <a:spcPct val="90000"/>
              </a:lnSpc>
              <a:buNone/>
            </a:pPr>
            <a:endParaRPr lang="en-US" altLang="en-US" sz="2600" dirty="0"/>
          </a:p>
          <a:p>
            <a:pPr marL="0" indent="0">
              <a:lnSpc>
                <a:spcPct val="90000"/>
              </a:lnSpc>
              <a:buNone/>
            </a:pPr>
            <a:endParaRPr lang="en-US" altLang="en-US" sz="2600" dirty="0"/>
          </a:p>
          <a:p>
            <a:pPr marL="0" indent="0">
              <a:lnSpc>
                <a:spcPct val="90000"/>
              </a:lnSpc>
              <a:buNone/>
            </a:pPr>
            <a:r>
              <a:rPr lang="en-US" altLang="en-US" sz="2600" dirty="0"/>
              <a:t>In Java, C</a:t>
            </a:r>
            <a:r>
              <a:rPr lang="en-US" altLang="en-US" sz="2600" baseline="-30000" dirty="0"/>
              <a:t>n</a:t>
            </a:r>
            <a:r>
              <a:rPr lang="en-US" altLang="en-US" sz="2600" dirty="0"/>
              <a:t> is the Object class. If o invokes a method p, the JVM searches the implementation for the method p in C</a:t>
            </a:r>
            <a:r>
              <a:rPr lang="en-US" altLang="en-US" sz="2600" baseline="-30000" dirty="0"/>
              <a:t>1</a:t>
            </a:r>
            <a:r>
              <a:rPr lang="en-US" altLang="en-US" sz="2600" dirty="0"/>
              <a:t>, C</a:t>
            </a:r>
            <a:r>
              <a:rPr lang="en-US" altLang="en-US" sz="2600" baseline="-30000" dirty="0"/>
              <a:t>2</a:t>
            </a:r>
            <a:r>
              <a:rPr lang="en-US" altLang="en-US" sz="2600" dirty="0"/>
              <a:t>, ..., C</a:t>
            </a:r>
            <a:r>
              <a:rPr lang="en-US" altLang="en-US" sz="2600" baseline="-30000" dirty="0"/>
              <a:t>n-1 </a:t>
            </a:r>
            <a:r>
              <a:rPr lang="en-US" altLang="en-US" sz="2600" dirty="0"/>
              <a:t>and C</a:t>
            </a:r>
            <a:r>
              <a:rPr lang="en-US" altLang="en-US" sz="2600" baseline="-30000" dirty="0"/>
              <a:t>n</a:t>
            </a:r>
            <a:r>
              <a:rPr lang="en-US" altLang="en-US" sz="2600" dirty="0"/>
              <a:t>, in this order, until it is found. Once an implementation is found, the search stops and the first-found implementation is invoked.</a:t>
            </a:r>
            <a:endParaRPr lang="en-US" altLang="en-US" sz="2600" dirty="0">
              <a:ea typeface="Courier New" panose="02070409020205090404" pitchFamily="49" charset="0"/>
            </a:endParaRPr>
          </a:p>
        </p:txBody>
      </p:sp>
      <p:graphicFrame>
        <p:nvGraphicFramePr>
          <p:cNvPr id="35844" name="Object 4"/>
          <p:cNvGraphicFramePr>
            <a:graphicFrameLocks noChangeAspect="1"/>
          </p:cNvGraphicFramePr>
          <p:nvPr/>
        </p:nvGraphicFramePr>
        <p:xfrm>
          <a:off x="0" y="2303145"/>
          <a:ext cx="9144000" cy="2063750"/>
        </p:xfrm>
        <a:graphic>
          <a:graphicData uri="http://schemas.openxmlformats.org/presentationml/2006/ole">
            <mc:AlternateContent xmlns:mc="http://schemas.openxmlformats.org/markup-compatibility/2006">
              <mc:Choice xmlns:v="urn:schemas-microsoft-com:vml" Requires="v">
                <p:oleObj spid="_x0000_s3084" name="" r:id="rId1" imgW="3715385" imgH="857885" progId="Word.Picture.8">
                  <p:embed/>
                </p:oleObj>
              </mc:Choice>
              <mc:Fallback>
                <p:oleObj name="" r:id="rId1" imgW="3715385" imgH="857885" progId="Word.Picture.8">
                  <p:embed/>
                  <p:pic>
                    <p:nvPicPr>
                      <p:cNvPr id="0" name="图片 3083"/>
                      <p:cNvPicPr/>
                      <p:nvPr/>
                    </p:nvPicPr>
                    <p:blipFill>
                      <a:blip r:embed="rId2"/>
                      <a:stretch>
                        <a:fillRect/>
                      </a:stretch>
                    </p:blipFill>
                    <p:spPr>
                      <a:xfrm>
                        <a:off x="0" y="2303145"/>
                        <a:ext cx="9144000" cy="2063750"/>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36866" name="Rectangle 2"/>
          <p:cNvSpPr>
            <a:spLocks noGrp="1"/>
          </p:cNvSpPr>
          <p:nvPr>
            <p:ph type="title"/>
          </p:nvPr>
        </p:nvSpPr>
        <p:spPr>
          <a:xfrm>
            <a:off x="685800" y="304800"/>
            <a:ext cx="7772400" cy="457200"/>
          </a:xfrm>
          <a:ln/>
        </p:spPr>
        <p:txBody>
          <a:bodyPr vert="horz" wrap="square" lIns="92075" tIns="46038" rIns="92075" bIns="46038" anchor="ctr" anchorCtr="0"/>
          <a:p>
            <a:r>
              <a:rPr lang="en-US" altLang="en-US" sz="4000" dirty="0"/>
              <a:t>Method Matching vs. Binding</a:t>
            </a:r>
            <a:endParaRPr lang="en-US" altLang="en-US" b="1" dirty="0">
              <a:latin typeface="Courier"/>
            </a:endParaRPr>
          </a:p>
        </p:txBody>
      </p:sp>
      <p:sp>
        <p:nvSpPr>
          <p:cNvPr id="36867" name="Rectangle 3"/>
          <p:cNvSpPr>
            <a:spLocks noGrp="1"/>
          </p:cNvSpPr>
          <p:nvPr>
            <p:ph idx="1"/>
          </p:nvPr>
        </p:nvSpPr>
        <p:spPr>
          <a:xfrm>
            <a:off x="228600" y="1288415"/>
            <a:ext cx="8763000" cy="3435985"/>
          </a:xfrm>
          <a:ln/>
        </p:spPr>
        <p:txBody>
          <a:bodyPr vert="horz" wrap="square" lIns="92075" tIns="46038" rIns="92075" bIns="46038" anchor="t" anchorCtr="0"/>
          <a:p>
            <a:pPr marL="0" indent="0">
              <a:buNone/>
            </a:pPr>
            <a:r>
              <a:rPr lang="en-US" altLang="en-US" sz="3000" dirty="0">
                <a:sym typeface="+mn-ea"/>
              </a:rPr>
              <a:t>Matching a method signature:</a:t>
            </a:r>
            <a:endParaRPr lang="en-US" altLang="en-US" sz="3000" dirty="0"/>
          </a:p>
          <a:p>
            <a:pPr>
              <a:buFont typeface="Arial" panose="020B0604020202090204" pitchFamily="34" charset="0"/>
              <a:buChar char="•"/>
            </a:pPr>
            <a:r>
              <a:rPr lang="en-US" altLang="en-US" sz="3000" dirty="0"/>
              <a:t>The compiler finds a </a:t>
            </a:r>
            <a:r>
              <a:rPr lang="en-US" altLang="en-US" sz="3000" dirty="0"/>
              <a:t>matching method according to parameter type, number of parameters, and order of the parameters at compilation time. </a:t>
            </a:r>
            <a:endParaRPr lang="en-US" altLang="en-US" sz="3000" dirty="0"/>
          </a:p>
          <a:p>
            <a:pPr marL="0" indent="0">
              <a:buNone/>
            </a:pPr>
            <a:r>
              <a:rPr lang="en-US" altLang="en-US" sz="3000" dirty="0">
                <a:sym typeface="+mn-ea"/>
              </a:rPr>
              <a:t>Binding a method implementation:</a:t>
            </a:r>
            <a:endParaRPr lang="en-US" altLang="en-US" sz="3000" dirty="0"/>
          </a:p>
          <a:p>
            <a:pPr>
              <a:buFont typeface="Arial" panose="020B0604020202090204" pitchFamily="34" charset="0"/>
              <a:buChar char="•"/>
            </a:pPr>
            <a:r>
              <a:rPr lang="en-US" altLang="en-US" sz="3000" dirty="0"/>
              <a:t>A method may be implemented in several subclasses. The Java Virtual Machine dynamically binds the implementation of the method at runtime. </a:t>
            </a:r>
            <a:endParaRPr lang="en-US" altLang="en-US" sz="3000" dirty="0">
              <a:ea typeface="Courier New" panose="020704090202050904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en-US" dirty="0">
                <a:sym typeface="+mn-ea"/>
              </a:rPr>
              <a:t>Generic Programming</a:t>
            </a:r>
            <a:endParaRPr lang="zh-CN" altLang="en-US"/>
          </a:p>
        </p:txBody>
      </p:sp>
      <p:sp>
        <p:nvSpPr>
          <p:cNvPr id="3" name="内容占位符 2"/>
          <p:cNvSpPr>
            <a:spLocks noGrp="1"/>
          </p:cNvSpPr>
          <p:nvPr>
            <p:ph idx="1"/>
          </p:nvPr>
        </p:nvSpPr>
        <p:spPr>
          <a:xfrm>
            <a:off x="678180" y="1657350"/>
            <a:ext cx="8063230" cy="4114800"/>
          </a:xfrm>
        </p:spPr>
        <p:txBody>
          <a:bodyPr/>
          <a:p>
            <a:pPr marL="0" indent="0">
              <a:buNone/>
            </a:pPr>
            <a:r>
              <a:rPr lang="en-US" altLang="en-US" sz="2800" dirty="0">
                <a:sym typeface="+mn-ea"/>
              </a:rPr>
              <a:t>Polymorphism allows methods to be used generically for a wide range of object arguments. </a:t>
            </a:r>
            <a:endParaRPr lang="en-US" altLang="en-US" sz="2800" dirty="0"/>
          </a:p>
          <a:p>
            <a:pPr marL="0" indent="0">
              <a:buNone/>
            </a:pPr>
            <a:r>
              <a:rPr lang="en-US" altLang="en-US" sz="2800" dirty="0">
                <a:sym typeface="+mn-ea"/>
              </a:rPr>
              <a:t>If a method’s parameter type is a superclass (e.g., Object), you may pass an object to this method of any of the parameter’s subclasses (e.g., Student or String). </a:t>
            </a:r>
            <a:endParaRPr lang="en-US" altLang="en-US" sz="2800" dirty="0"/>
          </a:p>
          <a:p>
            <a:pPr marL="0" indent="0">
              <a:buNone/>
            </a:pPr>
            <a:r>
              <a:rPr lang="en-US" altLang="en-US" sz="2800" dirty="0">
                <a:sym typeface="+mn-ea"/>
              </a:rPr>
              <a:t>When an object (e.g., a Student object or a String object) is used in the method, the particular implementation of the method of the object that is invoked (e.g., toString) is determined dynamically.</a:t>
            </a:r>
            <a:endParaRPr lang="en-US" altLang="en-US" sz="2800" dirty="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37890" name="Rectangle 2"/>
          <p:cNvSpPr>
            <a:spLocks noGrp="1"/>
          </p:cNvSpPr>
          <p:nvPr>
            <p:ph type="title"/>
          </p:nvPr>
        </p:nvSpPr>
        <p:spPr>
          <a:xfrm>
            <a:off x="228600" y="152400"/>
            <a:ext cx="8763000" cy="685800"/>
          </a:xfrm>
          <a:ln/>
        </p:spPr>
        <p:txBody>
          <a:bodyPr vert="horz" wrap="square" lIns="92075" tIns="46038" rIns="92075" bIns="46038" anchor="ctr" anchorCtr="0"/>
          <a:p>
            <a:r>
              <a:rPr lang="en-US" altLang="en-US" sz="3200" dirty="0"/>
              <a:t>Generic Programming</a:t>
            </a:r>
            <a:endParaRPr lang="en-US" altLang="en-US" sz="3200" b="1" dirty="0">
              <a:latin typeface="Courier"/>
            </a:endParaRPr>
          </a:p>
        </p:txBody>
      </p:sp>
      <p:sp>
        <p:nvSpPr>
          <p:cNvPr id="37891" name="Text Box 3"/>
          <p:cNvSpPr txBox="1"/>
          <p:nvPr/>
        </p:nvSpPr>
        <p:spPr>
          <a:xfrm>
            <a:off x="152400" y="989330"/>
            <a:ext cx="4114800" cy="5062538"/>
          </a:xfrm>
          <a:prstGeom prst="rect">
            <a:avLst/>
          </a:prstGeom>
          <a:noFill/>
          <a:ln w="9525">
            <a:noFill/>
          </a:ln>
        </p:spPr>
        <p:txBody>
          <a:bodyPr tIns="137160" anchor="t" anchorCtr="0">
            <a:spAutoFit/>
          </a:bodyPr>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public class PolymorphismDemo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public static void main(String[] args)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m(new GraduateStudent());</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m(new Student());</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m(new Person());</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m(new Object());</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public static void m(Object x)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System.out.println(x.toString());</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class GraduateStudent extends Student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class Student extends Person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public String toString()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return "Student";</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class Person extends Object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public String toString()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return "Person";</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  }</a:t>
            </a:r>
            <a:endParaRPr lang="en-US" altLang="en-US" sz="12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200" b="1" dirty="0">
                <a:solidFill>
                  <a:schemeClr val="tx2"/>
                </a:solidFill>
                <a:latin typeface="Courier New" panose="02070409020205090404" pitchFamily="49" charset="0"/>
              </a:rPr>
              <a:t>}</a:t>
            </a:r>
            <a:endParaRPr lang="en-US" altLang="en-US" sz="1200" b="1" dirty="0">
              <a:solidFill>
                <a:schemeClr val="tx2"/>
              </a:solidFill>
              <a:latin typeface="Courier New" panose="02070409020205090404" pitchFamily="49" charset="0"/>
              <a:ea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38914" name="Rectangle 2"/>
          <p:cNvSpPr>
            <a:spLocks noGrp="1"/>
          </p:cNvSpPr>
          <p:nvPr>
            <p:ph type="title"/>
          </p:nvPr>
        </p:nvSpPr>
        <p:spPr>
          <a:xfrm>
            <a:off x="685800" y="228600"/>
            <a:ext cx="7772400" cy="609600"/>
          </a:xfrm>
          <a:ln/>
        </p:spPr>
        <p:txBody>
          <a:bodyPr vert="horz" wrap="square" lIns="92075" tIns="46038" rIns="92075" bIns="46038" anchor="ctr" anchorCtr="0"/>
          <a:p>
            <a:r>
              <a:rPr lang="en-US" altLang="en-US" dirty="0"/>
              <a:t>Casting Objects</a:t>
            </a:r>
            <a:endParaRPr lang="en-US" altLang="en-US" dirty="0"/>
          </a:p>
        </p:txBody>
      </p:sp>
      <p:sp>
        <p:nvSpPr>
          <p:cNvPr id="38915" name="Rectangle 3"/>
          <p:cNvSpPr>
            <a:spLocks noGrp="1"/>
          </p:cNvSpPr>
          <p:nvPr>
            <p:ph idx="1"/>
          </p:nvPr>
        </p:nvSpPr>
        <p:spPr>
          <a:xfrm>
            <a:off x="228600" y="990600"/>
            <a:ext cx="8686800" cy="4114800"/>
          </a:xfrm>
          <a:ln/>
        </p:spPr>
        <p:txBody>
          <a:bodyPr vert="horz" wrap="square" lIns="92075" tIns="46038" rIns="92075" bIns="46038" anchor="t" anchorCtr="0"/>
          <a:p>
            <a:pPr marL="0" indent="0" defTabSz="914400">
              <a:buNone/>
              <a:tabLst>
                <a:tab pos="57150" algn="l"/>
                <a:tab pos="285750" algn="l"/>
              </a:tabLst>
            </a:pPr>
            <a:r>
              <a:rPr lang="en-US" altLang="en-US" sz="2400" dirty="0"/>
              <a:t>You have already used the casting operator to convert variables of one primitive type to another. </a:t>
            </a:r>
            <a:endParaRPr lang="en-US" altLang="en-US" sz="2400" dirty="0"/>
          </a:p>
          <a:p>
            <a:pPr marL="0" indent="0" defTabSz="914400">
              <a:buNone/>
              <a:tabLst>
                <a:tab pos="57150" algn="l"/>
                <a:tab pos="285750" algn="l"/>
              </a:tabLst>
            </a:pPr>
            <a:r>
              <a:rPr lang="en-US" altLang="en-US" sz="2400" i="1" dirty="0"/>
              <a:t>Casting</a:t>
            </a:r>
            <a:r>
              <a:rPr lang="en-US" altLang="en-US" sz="2400" dirty="0"/>
              <a:t> can also be used to convert an object of one class type to another within an inheritance hierarchy. </a:t>
            </a:r>
            <a:endParaRPr lang="en-US" altLang="en-US" sz="2400" dirty="0"/>
          </a:p>
          <a:p>
            <a:pPr marL="0" indent="0" defTabSz="914400">
              <a:buNone/>
              <a:tabLst>
                <a:tab pos="57150" algn="l"/>
                <a:tab pos="285750" algn="l"/>
              </a:tabLst>
            </a:pPr>
            <a:r>
              <a:rPr lang="en-US" altLang="en-US" sz="2400" dirty="0"/>
              <a:t>In the preceding section, the statement </a:t>
            </a:r>
            <a:endParaRPr lang="en-US" altLang="en-US" sz="2400" dirty="0"/>
          </a:p>
          <a:p>
            <a:pPr marL="628650" lvl="1" indent="-171450" defTabSz="914400">
              <a:buNone/>
              <a:tabLst>
                <a:tab pos="57150" algn="l"/>
                <a:tab pos="285750" algn="l"/>
              </a:tabLst>
            </a:pPr>
            <a:r>
              <a:rPr lang="en-US" altLang="en-US" sz="2000" dirty="0"/>
              <a:t>m(new Student());</a:t>
            </a:r>
            <a:endParaRPr lang="en-US" altLang="en-US" sz="2000" dirty="0"/>
          </a:p>
          <a:p>
            <a:pPr marL="628650" lvl="1" indent="-171450" defTabSz="914400">
              <a:buNone/>
              <a:tabLst>
                <a:tab pos="57150" algn="l"/>
                <a:tab pos="285750" algn="l"/>
              </a:tabLst>
            </a:pPr>
            <a:endParaRPr lang="en-US" altLang="en-US" sz="2400" dirty="0"/>
          </a:p>
          <a:p>
            <a:pPr marL="0" indent="0" defTabSz="914400">
              <a:spcBef>
                <a:spcPct val="0"/>
              </a:spcBef>
              <a:buClrTx/>
              <a:buSzTx/>
              <a:buFontTx/>
              <a:buNone/>
              <a:tabLst>
                <a:tab pos="57150" algn="l"/>
                <a:tab pos="285750" algn="l"/>
              </a:tabLst>
            </a:pPr>
            <a:r>
              <a:rPr lang="en-US" altLang="en-US" sz="2400" dirty="0"/>
              <a:t>assigns the object new Student() to a parameter of the Object type. This statement is equivalent to:</a:t>
            </a:r>
            <a:endParaRPr lang="en-US" altLang="en-US" sz="2400" dirty="0"/>
          </a:p>
          <a:p>
            <a:pPr marL="0" indent="0" algn="ctr" defTabSz="914400">
              <a:spcBef>
                <a:spcPct val="0"/>
              </a:spcBef>
              <a:buClrTx/>
              <a:buSzTx/>
              <a:buFontTx/>
              <a:buNone/>
              <a:tabLst>
                <a:tab pos="57150" algn="l"/>
                <a:tab pos="285750" algn="l"/>
              </a:tabLst>
            </a:pPr>
            <a:endParaRPr lang="en-US" altLang="en-US" sz="2400" dirty="0"/>
          </a:p>
          <a:p>
            <a:pPr marL="628650" lvl="1" indent="-171450" defTabSz="914400">
              <a:buNone/>
              <a:tabLst>
                <a:tab pos="57150" algn="l"/>
                <a:tab pos="285750" algn="l"/>
              </a:tabLst>
            </a:pPr>
            <a:r>
              <a:rPr lang="en-US" altLang="en-US" sz="2000" dirty="0"/>
              <a:t>Object o = new Student(); </a:t>
            </a:r>
            <a:r>
              <a:rPr lang="en-US" altLang="en-US" sz="2000" dirty="0">
                <a:solidFill>
                  <a:srgbClr val="99CC00"/>
                </a:solidFill>
              </a:rPr>
              <a:t>// Implicit casting</a:t>
            </a:r>
            <a:endParaRPr lang="en-US" altLang="en-US" sz="2000" dirty="0"/>
          </a:p>
          <a:p>
            <a:pPr marL="628650" lvl="1" indent="-171450" defTabSz="914400">
              <a:buNone/>
              <a:tabLst>
                <a:tab pos="57150" algn="l"/>
                <a:tab pos="285750" algn="l"/>
              </a:tabLst>
            </a:pPr>
            <a:r>
              <a:rPr lang="en-US" altLang="en-US" sz="2000" dirty="0"/>
              <a:t>m(o);</a:t>
            </a:r>
            <a:endParaRPr lang="en-US" altLang="en-US" sz="2000" dirty="0">
              <a:ea typeface="Times New Roman" panose="02020603050405020304" pitchFamily="18" charset="0"/>
            </a:endParaRPr>
          </a:p>
        </p:txBody>
      </p:sp>
      <p:sp>
        <p:nvSpPr>
          <p:cNvPr id="330756" name="Text Box 4"/>
          <p:cNvSpPr txBox="1"/>
          <p:nvPr/>
        </p:nvSpPr>
        <p:spPr>
          <a:xfrm>
            <a:off x="689610" y="5706110"/>
            <a:ext cx="7210425" cy="645160"/>
          </a:xfrm>
          <a:prstGeom prst="rect">
            <a:avLst/>
          </a:prstGeom>
          <a:noFill/>
          <a:ln w="12700">
            <a:noFill/>
          </a:ln>
        </p:spPr>
        <p:txBody>
          <a:bodyPr wrap="square" anchor="t" anchorCtr="0">
            <a:spAutoFit/>
          </a:bodyPr>
          <a:p>
            <a:pPr eaLnBrk="0" hangingPunct="0">
              <a:buClrTx/>
              <a:buFontTx/>
            </a:pPr>
            <a:r>
              <a:rPr lang="en-US" altLang="en-US" sz="1800" dirty="0">
                <a:latin typeface="Times New Roman" panose="02020603050405020304" pitchFamily="18" charset="0"/>
              </a:rPr>
              <a:t>The statement Object o = new Student(), known as implicit casting, is legal because an instance of Student is automatically an instance of Object.</a:t>
            </a:r>
            <a:endParaRPr lang="en-US" altLang="en-US" sz="1800" dirty="0">
              <a:latin typeface="Times New Roman" panose="02020603050405020304" pitchFamily="18" charset="0"/>
              <a:ea typeface="Courier New" panose="02070409020205090404" pitchFamily="49" charset="0"/>
            </a:endParaRPr>
          </a:p>
        </p:txBody>
      </p:sp>
      <p:sp>
        <p:nvSpPr>
          <p:cNvPr id="330757" name="Line 5"/>
          <p:cNvSpPr/>
          <p:nvPr/>
        </p:nvSpPr>
        <p:spPr>
          <a:xfrm flipH="1" flipV="1">
            <a:off x="2853055" y="5305425"/>
            <a:ext cx="1356360" cy="395605"/>
          </a:xfrm>
          <a:prstGeom prst="line">
            <a:avLst/>
          </a:prstGeom>
          <a:ln w="12700" cap="flat" cmpd="sng">
            <a:solidFill>
              <a:srgbClr val="FF0000"/>
            </a:solidFill>
            <a:prstDash val="solid"/>
            <a:round/>
            <a:headEnd type="none" w="sm" len="sm"/>
            <a:tailEnd type="stealth"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39938" name="Rectangle 2"/>
          <p:cNvSpPr>
            <a:spLocks noGrp="1"/>
          </p:cNvSpPr>
          <p:nvPr>
            <p:ph type="title"/>
          </p:nvPr>
        </p:nvSpPr>
        <p:spPr>
          <a:xfrm>
            <a:off x="685800" y="228600"/>
            <a:ext cx="7772400" cy="609600"/>
          </a:xfrm>
          <a:ln/>
        </p:spPr>
        <p:txBody>
          <a:bodyPr vert="horz" wrap="square" lIns="92075" tIns="46038" rIns="92075" bIns="46038" anchor="ctr" anchorCtr="0"/>
          <a:p>
            <a:r>
              <a:rPr lang="en-US" altLang="en-US" dirty="0"/>
              <a:t>Why Casting Is Necessary?</a:t>
            </a:r>
            <a:endParaRPr lang="en-US" altLang="en-US" dirty="0"/>
          </a:p>
        </p:txBody>
      </p:sp>
      <p:sp>
        <p:nvSpPr>
          <p:cNvPr id="39939" name="Rectangle 3"/>
          <p:cNvSpPr>
            <a:spLocks noGrp="1"/>
          </p:cNvSpPr>
          <p:nvPr>
            <p:ph idx="1"/>
          </p:nvPr>
        </p:nvSpPr>
        <p:spPr>
          <a:xfrm>
            <a:off x="228600" y="1222375"/>
            <a:ext cx="8763000" cy="5178425"/>
          </a:xfrm>
          <a:ln/>
        </p:spPr>
        <p:txBody>
          <a:bodyPr vert="horz" wrap="square" lIns="92075" tIns="46038" rIns="92075" bIns="46038" anchor="t" anchorCtr="0"/>
          <a:p>
            <a:pPr marL="0" indent="0" defTabSz="914400">
              <a:lnSpc>
                <a:spcPct val="100000"/>
              </a:lnSpc>
              <a:spcBef>
                <a:spcPts val="0"/>
              </a:spcBef>
              <a:spcAft>
                <a:spcPts val="800"/>
              </a:spcAft>
              <a:buNone/>
              <a:tabLst>
                <a:tab pos="57150" algn="l"/>
                <a:tab pos="285750" algn="l"/>
              </a:tabLst>
            </a:pPr>
            <a:r>
              <a:rPr lang="en-US" altLang="en-US" sz="2400" dirty="0">
                <a:sym typeface="+mn-ea"/>
              </a:rPr>
              <a:t>A compile error would occur </a:t>
            </a:r>
            <a:r>
              <a:rPr lang="en-US" altLang="en-US" sz="2400" dirty="0"/>
              <a:t>if</a:t>
            </a:r>
            <a:r>
              <a:rPr lang="en-US" altLang="en-US" sz="2400" dirty="0"/>
              <a:t> you </a:t>
            </a:r>
            <a:r>
              <a:rPr lang="en-US" altLang="en-US" sz="2400" dirty="0"/>
              <a:t>have the following statement:</a:t>
            </a:r>
            <a:endParaRPr lang="en-US" altLang="en-US" sz="2400" dirty="0"/>
          </a:p>
          <a:p>
            <a:pPr marL="0" lvl="1" algn="ctr" defTabSz="914400">
              <a:lnSpc>
                <a:spcPct val="100000"/>
              </a:lnSpc>
              <a:spcBef>
                <a:spcPts val="300"/>
              </a:spcBef>
              <a:spcAft>
                <a:spcPts val="1100"/>
              </a:spcAft>
              <a:buClrTx/>
              <a:buSzTx/>
              <a:buFontTx/>
              <a:buNone/>
              <a:tabLst>
                <a:tab pos="57150" algn="l"/>
                <a:tab pos="285750" algn="l"/>
              </a:tabLst>
            </a:pPr>
            <a:r>
              <a:rPr lang="en-US" altLang="en-US" sz="2400" dirty="0"/>
              <a:t>Student b = o;</a:t>
            </a:r>
            <a:endParaRPr lang="en-US" altLang="en-US" sz="2400" dirty="0"/>
          </a:p>
          <a:p>
            <a:pPr marL="0" indent="0" defTabSz="914400">
              <a:lnSpc>
                <a:spcPct val="100000"/>
              </a:lnSpc>
              <a:spcBef>
                <a:spcPts val="0"/>
              </a:spcBef>
              <a:spcAft>
                <a:spcPts val="800"/>
              </a:spcAft>
              <a:buClrTx/>
              <a:buSzTx/>
              <a:buFontTx/>
              <a:buNone/>
              <a:tabLst>
                <a:tab pos="57150" algn="l"/>
                <a:tab pos="285750" algn="l"/>
              </a:tabLst>
            </a:pPr>
            <a:r>
              <a:rPr lang="en-US" altLang="en-US" sz="2400" dirty="0"/>
              <a:t>Why does the statement </a:t>
            </a:r>
            <a:r>
              <a:rPr lang="en-US" altLang="en-US" sz="2400" b="1" dirty="0"/>
              <a:t>Object o = new Student()</a:t>
            </a:r>
            <a:r>
              <a:rPr lang="en-US" altLang="en-US" sz="2400" dirty="0"/>
              <a:t> work? </a:t>
            </a:r>
            <a:endParaRPr lang="en-US" altLang="en-US" sz="2400" dirty="0"/>
          </a:p>
          <a:p>
            <a:pPr marL="0" indent="0" defTabSz="914400">
              <a:lnSpc>
                <a:spcPct val="100000"/>
              </a:lnSpc>
              <a:spcBef>
                <a:spcPts val="0"/>
              </a:spcBef>
              <a:spcAft>
                <a:spcPts val="800"/>
              </a:spcAft>
              <a:buClrTx/>
              <a:buSzTx/>
              <a:buFontTx/>
              <a:buNone/>
              <a:tabLst>
                <a:tab pos="57150" algn="l"/>
                <a:tab pos="285750" algn="l"/>
              </a:tabLst>
            </a:pPr>
            <a:r>
              <a:rPr lang="en-US" altLang="en-US" sz="2400" dirty="0"/>
              <a:t>Reason: a Student object is always an instance of Object, but an Object is not necessarily an instance of Student. Even though you can see that o is really a Student object, the compiler is not so clever to know it. </a:t>
            </a:r>
            <a:endParaRPr lang="en-US" altLang="en-US" sz="2400" dirty="0"/>
          </a:p>
          <a:p>
            <a:pPr marL="0" indent="0" defTabSz="914400">
              <a:lnSpc>
                <a:spcPct val="100000"/>
              </a:lnSpc>
              <a:spcBef>
                <a:spcPts val="0"/>
              </a:spcBef>
              <a:spcAft>
                <a:spcPts val="800"/>
              </a:spcAft>
              <a:buClrTx/>
              <a:buSzTx/>
              <a:buFontTx/>
              <a:buNone/>
              <a:tabLst>
                <a:tab pos="57150" algn="l"/>
                <a:tab pos="285750" algn="l"/>
              </a:tabLst>
            </a:pPr>
            <a:r>
              <a:rPr lang="en-US" altLang="en-US" sz="2400" u="sng" dirty="0"/>
              <a:t>To tell the compiler that o is a Student object, use an explicit casting: </a:t>
            </a:r>
            <a:endParaRPr lang="en-US" altLang="en-US" sz="2400" dirty="0"/>
          </a:p>
          <a:p>
            <a:pPr marL="0" lvl="1" indent="0" algn="ctr" defTabSz="914400">
              <a:lnSpc>
                <a:spcPct val="100000"/>
              </a:lnSpc>
              <a:spcBef>
                <a:spcPts val="300"/>
              </a:spcBef>
              <a:spcAft>
                <a:spcPts val="1100"/>
              </a:spcAft>
              <a:buClrTx/>
              <a:buSzTx/>
              <a:buFontTx/>
              <a:buNone/>
              <a:tabLst>
                <a:tab pos="57150" algn="l"/>
                <a:tab pos="285750" algn="l"/>
              </a:tabLst>
            </a:pPr>
            <a:r>
              <a:rPr lang="en-US" altLang="en-US" sz="2400" dirty="0">
                <a:sym typeface="+mn-ea"/>
              </a:rPr>
              <a:t>Student b = (Student)o; // Explicit casting</a:t>
            </a:r>
            <a:endParaRPr lang="en-US" altLang="en-US" sz="2400" dirty="0">
              <a:ea typeface="Courier New" panose="02070409020205090404" pitchFamily="49" charset="0"/>
            </a:endParaRPr>
          </a:p>
          <a:p>
            <a:pPr marL="0" indent="0" defTabSz="914400">
              <a:lnSpc>
                <a:spcPct val="100000"/>
              </a:lnSpc>
              <a:spcBef>
                <a:spcPts val="0"/>
              </a:spcBef>
              <a:spcAft>
                <a:spcPts val="800"/>
              </a:spcAft>
              <a:buClrTx/>
              <a:buSzTx/>
              <a:buFontTx/>
              <a:buNone/>
              <a:tabLst>
                <a:tab pos="57150" algn="l"/>
                <a:tab pos="285750" algn="l"/>
              </a:tabLst>
            </a:pPr>
            <a:r>
              <a:rPr lang="en-US" altLang="en-US" sz="2400" dirty="0"/>
              <a:t>Similar to the cases of casting among primitive data types. </a:t>
            </a:r>
            <a:endParaRPr lang="en-US" altLang="en-US" sz="2400" dirty="0"/>
          </a:p>
          <a:p>
            <a:pPr marL="628650" lvl="1" indent="-171450" defTabSz="914400">
              <a:lnSpc>
                <a:spcPct val="100000"/>
              </a:lnSpc>
              <a:spcBef>
                <a:spcPts val="0"/>
              </a:spcBef>
              <a:spcAft>
                <a:spcPts val="800"/>
              </a:spcAft>
              <a:buNone/>
              <a:tabLst>
                <a:tab pos="57150" algn="l"/>
                <a:tab pos="285750" algn="l"/>
              </a:tabLst>
            </a:pPr>
            <a:endParaRPr lang="en-US" altLang="en-US" sz="2000" dirty="0">
              <a:ea typeface="Courier New" panose="0207040902020509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40962" name="Rectangle 2"/>
          <p:cNvSpPr>
            <a:spLocks noGrp="1"/>
          </p:cNvSpPr>
          <p:nvPr>
            <p:ph type="title"/>
          </p:nvPr>
        </p:nvSpPr>
        <p:spPr>
          <a:xfrm>
            <a:off x="685800" y="304800"/>
            <a:ext cx="7772400" cy="1428750"/>
          </a:xfrm>
          <a:ln/>
        </p:spPr>
        <p:txBody>
          <a:bodyPr vert="horz" wrap="square" lIns="92075" tIns="46038" rIns="92075" bIns="46038" anchor="ctr" anchorCtr="0"/>
          <a:p>
            <a:r>
              <a:rPr lang="en-US" altLang="en-US" dirty="0"/>
              <a:t>Casting from</a:t>
            </a:r>
            <a:br>
              <a:rPr lang="en-US" altLang="en-US" dirty="0"/>
            </a:br>
            <a:r>
              <a:rPr lang="en-US" altLang="en-US" dirty="0"/>
              <a:t>Superclass to Subclass</a:t>
            </a:r>
            <a:endParaRPr lang="en-US" altLang="en-US" dirty="0"/>
          </a:p>
        </p:txBody>
      </p:sp>
      <p:sp>
        <p:nvSpPr>
          <p:cNvPr id="40963" name="Rectangle 3"/>
          <p:cNvSpPr>
            <a:spLocks noGrp="1"/>
          </p:cNvSpPr>
          <p:nvPr>
            <p:ph idx="1"/>
          </p:nvPr>
        </p:nvSpPr>
        <p:spPr>
          <a:xfrm>
            <a:off x="381000" y="2057400"/>
            <a:ext cx="8458200" cy="3962400"/>
          </a:xfrm>
          <a:ln/>
        </p:spPr>
        <p:txBody>
          <a:bodyPr vert="horz" wrap="square" lIns="92075" tIns="46038" rIns="92075" bIns="46038" anchor="t" anchorCtr="0"/>
          <a:p>
            <a:pPr marL="0" indent="0">
              <a:buNone/>
            </a:pPr>
            <a:r>
              <a:rPr lang="en-US" altLang="en-US" dirty="0"/>
              <a:t>Explicit casting must be used when casting an object from a superclass to a subclass.  This type of casting may not always succeed.</a:t>
            </a:r>
            <a:endParaRPr lang="en-US" altLang="en-US" sz="3600" dirty="0"/>
          </a:p>
          <a:p>
            <a:pPr lvl="1">
              <a:spcBef>
                <a:spcPct val="100000"/>
              </a:spcBef>
              <a:buNone/>
            </a:pPr>
            <a:r>
              <a:rPr lang="en-US" altLang="en-US" sz="2400" dirty="0">
                <a:latin typeface="Courier New" panose="02070409020205090404" pitchFamily="49" charset="0"/>
              </a:rPr>
              <a:t>Apple x = (Apple)fruit;</a:t>
            </a:r>
            <a:endParaRPr lang="en-US" altLang="en-US" sz="2400" dirty="0">
              <a:latin typeface="Courier New" panose="02070409020205090404" pitchFamily="49" charset="0"/>
            </a:endParaRPr>
          </a:p>
          <a:p>
            <a:pPr lvl="1">
              <a:spcBef>
                <a:spcPct val="100000"/>
              </a:spcBef>
              <a:buNone/>
            </a:pPr>
            <a:r>
              <a:rPr lang="en-US" altLang="en-US" sz="2400" dirty="0">
                <a:latin typeface="Courier New" panose="02070409020205090404" pitchFamily="49" charset="0"/>
              </a:rPr>
              <a:t>Orange x = (Orange)fruit;</a:t>
            </a:r>
            <a:endParaRPr lang="en-US"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41986" name="Rectangle 2"/>
          <p:cNvSpPr>
            <a:spLocks noGrp="1"/>
          </p:cNvSpPr>
          <p:nvPr>
            <p:ph type="title"/>
          </p:nvPr>
        </p:nvSpPr>
        <p:spPr>
          <a:xfrm>
            <a:off x="685800" y="0"/>
            <a:ext cx="7772400" cy="1447800"/>
          </a:xfrm>
          <a:ln/>
        </p:spPr>
        <p:txBody>
          <a:bodyPr vert="horz" wrap="square" lIns="92075" tIns="46038" rIns="92075" bIns="46038" anchor="ctr" anchorCtr="0"/>
          <a:p>
            <a:r>
              <a:rPr lang="en-US" altLang="en-US" dirty="0"/>
              <a:t>The </a:t>
            </a:r>
            <a:r>
              <a:rPr lang="en-US" altLang="en-US" sz="4200" dirty="0">
                <a:latin typeface="Courier New" panose="02070409020205090404" pitchFamily="49" charset="0"/>
              </a:rPr>
              <a:t>instanceof</a:t>
            </a:r>
            <a:r>
              <a:rPr lang="en-US" altLang="en-US" dirty="0"/>
              <a:t> Operator</a:t>
            </a:r>
            <a:endParaRPr lang="en-US" altLang="en-US" dirty="0"/>
          </a:p>
        </p:txBody>
      </p:sp>
      <p:sp>
        <p:nvSpPr>
          <p:cNvPr id="41987" name="Rectangle 3"/>
          <p:cNvSpPr>
            <a:spLocks noGrp="1"/>
          </p:cNvSpPr>
          <p:nvPr>
            <p:ph idx="1"/>
          </p:nvPr>
        </p:nvSpPr>
        <p:spPr>
          <a:xfrm>
            <a:off x="609600" y="1371600"/>
            <a:ext cx="8229600" cy="990600"/>
          </a:xfrm>
          <a:ln/>
        </p:spPr>
        <p:txBody>
          <a:bodyPr vert="horz" wrap="square" lIns="92075" tIns="46038" rIns="92075" bIns="46038" anchor="t" anchorCtr="0"/>
          <a:p>
            <a:pPr marL="0" indent="0">
              <a:lnSpc>
                <a:spcPct val="105000"/>
              </a:lnSpc>
              <a:buNone/>
            </a:pPr>
            <a:r>
              <a:rPr lang="en-US" altLang="en-US" sz="2400" dirty="0"/>
              <a:t>Use the </a:t>
            </a:r>
            <a:r>
              <a:rPr lang="en-US" altLang="en-US" sz="2400" dirty="0">
                <a:latin typeface="Courier New" panose="02070409020205090404" pitchFamily="49" charset="0"/>
              </a:rPr>
              <a:t>instanceof</a:t>
            </a:r>
            <a:r>
              <a:rPr lang="en-US" altLang="en-US" sz="2400" dirty="0"/>
              <a:t> operator to test whether an object is an instance of a class:</a:t>
            </a:r>
            <a:endParaRPr lang="en-US" altLang="en-US" sz="2400" dirty="0"/>
          </a:p>
        </p:txBody>
      </p:sp>
      <p:sp>
        <p:nvSpPr>
          <p:cNvPr id="41988" name="Rectangle 4"/>
          <p:cNvSpPr/>
          <p:nvPr/>
        </p:nvSpPr>
        <p:spPr>
          <a:xfrm>
            <a:off x="304800" y="2514600"/>
            <a:ext cx="8686800" cy="2819400"/>
          </a:xfrm>
          <a:prstGeom prst="rect">
            <a:avLst/>
          </a:prstGeom>
          <a:noFill/>
          <a:ln w="9525">
            <a:noFill/>
          </a:ln>
        </p:spPr>
        <p:txBody>
          <a:bodyPr lIns="92075" tIns="46038" rIns="92075" bIns="46038" anchor="t" anchorCtr="0"/>
          <a:p>
            <a:pPr marL="742950" lvl="1" indent="-285750" algn="l" rtl="0" eaLnBrk="0" fontAlgn="base" hangingPunct="0">
              <a:lnSpc>
                <a:spcPct val="80000"/>
              </a:lnSpc>
              <a:spcBef>
                <a:spcPct val="20000"/>
              </a:spcBef>
              <a:spcAft>
                <a:spcPct val="0"/>
              </a:spcAft>
              <a:buClr>
                <a:schemeClr val="tx1"/>
              </a:buClr>
              <a:buNone/>
            </a:pPr>
            <a:r>
              <a:rPr lang="en-US" altLang="en-US" sz="2000" b="1" dirty="0">
                <a:solidFill>
                  <a:schemeClr val="tx2"/>
                </a:solidFill>
                <a:latin typeface="Courier New" panose="02070409020205090404" pitchFamily="49" charset="0"/>
              </a:rPr>
              <a:t>Object myObject = new Circle();</a:t>
            </a:r>
            <a:endParaRPr lang="en-US" altLang="en-US" sz="2000" b="1" dirty="0">
              <a:solidFill>
                <a:schemeClr val="tx2"/>
              </a:solidFill>
              <a:latin typeface="Courier New" panose="02070409020205090404" pitchFamily="49" charset="0"/>
            </a:endParaRPr>
          </a:p>
          <a:p>
            <a:pPr marL="742950" lvl="1" indent="-285750" algn="l" rtl="0" eaLnBrk="0" fontAlgn="base" hangingPunct="0">
              <a:lnSpc>
                <a:spcPct val="80000"/>
              </a:lnSpc>
              <a:spcBef>
                <a:spcPct val="20000"/>
              </a:spcBef>
              <a:spcAft>
                <a:spcPct val="0"/>
              </a:spcAft>
              <a:buClr>
                <a:schemeClr val="tx1"/>
              </a:buClr>
              <a:buNone/>
            </a:pPr>
            <a:r>
              <a:rPr lang="en-US" altLang="en-US" sz="2000" b="1" dirty="0">
                <a:solidFill>
                  <a:schemeClr val="tx2"/>
                </a:solidFill>
                <a:latin typeface="Courier New" panose="02070409020205090404" pitchFamily="49" charset="0"/>
              </a:rPr>
              <a:t>... // Some lines of code</a:t>
            </a:r>
            <a:endParaRPr lang="en-US" altLang="en-US" sz="2000" b="1" dirty="0">
              <a:solidFill>
                <a:schemeClr val="tx2"/>
              </a:solidFill>
              <a:latin typeface="Courier New" panose="02070409020205090404" pitchFamily="49" charset="0"/>
            </a:endParaRPr>
          </a:p>
          <a:p>
            <a:pPr marL="742950" lvl="1" indent="-285750" algn="l" rtl="0" eaLnBrk="0" fontAlgn="base" hangingPunct="0">
              <a:lnSpc>
                <a:spcPct val="80000"/>
              </a:lnSpc>
              <a:spcBef>
                <a:spcPct val="20000"/>
              </a:spcBef>
              <a:spcAft>
                <a:spcPct val="0"/>
              </a:spcAft>
              <a:buClr>
                <a:schemeClr val="tx1"/>
              </a:buClr>
              <a:buNone/>
            </a:pPr>
            <a:r>
              <a:rPr lang="en-US" altLang="en-US" sz="2000" b="1" dirty="0">
                <a:solidFill>
                  <a:schemeClr val="tx2"/>
                </a:solidFill>
                <a:latin typeface="Courier New" panose="02070409020205090404" pitchFamily="49" charset="0"/>
              </a:rPr>
              <a:t>/** Perform casting if myObject is an instance of Circle */</a:t>
            </a:r>
            <a:endParaRPr lang="en-US" altLang="en-US" sz="2000" b="1" dirty="0">
              <a:solidFill>
                <a:schemeClr val="tx2"/>
              </a:solidFill>
              <a:latin typeface="Courier New" panose="02070409020205090404" pitchFamily="49" charset="0"/>
            </a:endParaRPr>
          </a:p>
          <a:p>
            <a:pPr marL="742950" lvl="1" indent="-285750" algn="l" rtl="0" eaLnBrk="0" fontAlgn="base" hangingPunct="0">
              <a:lnSpc>
                <a:spcPct val="80000"/>
              </a:lnSpc>
              <a:spcBef>
                <a:spcPct val="20000"/>
              </a:spcBef>
              <a:spcAft>
                <a:spcPct val="0"/>
              </a:spcAft>
              <a:buClr>
                <a:schemeClr val="tx1"/>
              </a:buClr>
              <a:buNone/>
            </a:pPr>
            <a:r>
              <a:rPr lang="en-US" altLang="en-US" sz="2000" b="1" dirty="0">
                <a:solidFill>
                  <a:schemeClr val="tx2"/>
                </a:solidFill>
                <a:latin typeface="Courier New" panose="02070409020205090404" pitchFamily="49" charset="0"/>
              </a:rPr>
              <a:t>if (myObject instanceof Circle) {</a:t>
            </a:r>
            <a:endParaRPr lang="en-US" altLang="en-US" sz="2000" b="1" dirty="0">
              <a:solidFill>
                <a:schemeClr val="tx2"/>
              </a:solidFill>
              <a:latin typeface="Courier New" panose="02070409020205090404" pitchFamily="49" charset="0"/>
            </a:endParaRPr>
          </a:p>
          <a:p>
            <a:pPr marL="742950" lvl="1" indent="-285750" algn="l" rtl="0" eaLnBrk="0" fontAlgn="base" hangingPunct="0">
              <a:lnSpc>
                <a:spcPct val="80000"/>
              </a:lnSpc>
              <a:spcBef>
                <a:spcPct val="20000"/>
              </a:spcBef>
              <a:spcAft>
                <a:spcPct val="0"/>
              </a:spcAft>
              <a:buClr>
                <a:schemeClr val="tx1"/>
              </a:buClr>
              <a:buNone/>
            </a:pPr>
            <a:r>
              <a:rPr lang="en-US" altLang="en-US" sz="2000" b="1" dirty="0">
                <a:solidFill>
                  <a:schemeClr val="tx2"/>
                </a:solidFill>
                <a:latin typeface="Courier New" panose="02070409020205090404" pitchFamily="49" charset="0"/>
              </a:rPr>
              <a:t>  System.out.println("The circle diameter is " + </a:t>
            </a:r>
            <a:endParaRPr lang="en-US" altLang="en-US" sz="2000" b="1" dirty="0">
              <a:solidFill>
                <a:schemeClr val="tx2"/>
              </a:solidFill>
              <a:latin typeface="Courier New" panose="02070409020205090404" pitchFamily="49" charset="0"/>
            </a:endParaRPr>
          </a:p>
          <a:p>
            <a:pPr marL="742950" lvl="1" indent="-285750" algn="l" rtl="0" eaLnBrk="0" fontAlgn="base" hangingPunct="0">
              <a:lnSpc>
                <a:spcPct val="80000"/>
              </a:lnSpc>
              <a:spcBef>
                <a:spcPct val="20000"/>
              </a:spcBef>
              <a:spcAft>
                <a:spcPct val="0"/>
              </a:spcAft>
              <a:buClr>
                <a:schemeClr val="tx1"/>
              </a:buClr>
              <a:buNone/>
            </a:pPr>
            <a:r>
              <a:rPr lang="en-US" altLang="en-US" sz="2000" b="1" dirty="0">
                <a:solidFill>
                  <a:schemeClr val="tx2"/>
                </a:solidFill>
                <a:latin typeface="Courier New" panose="02070409020205090404" pitchFamily="49" charset="0"/>
              </a:rPr>
              <a:t>    ((Circle)myObject).getDiameter());</a:t>
            </a:r>
            <a:endParaRPr lang="en-US" altLang="en-US" sz="2000" b="1" dirty="0">
              <a:solidFill>
                <a:schemeClr val="tx2"/>
              </a:solidFill>
              <a:latin typeface="Courier New" panose="02070409020205090404" pitchFamily="49" charset="0"/>
            </a:endParaRPr>
          </a:p>
          <a:p>
            <a:pPr marL="742950" lvl="1" indent="-285750" algn="l" rtl="0" eaLnBrk="0" fontAlgn="base" hangingPunct="0">
              <a:lnSpc>
                <a:spcPct val="80000"/>
              </a:lnSpc>
              <a:spcBef>
                <a:spcPct val="20000"/>
              </a:spcBef>
              <a:spcAft>
                <a:spcPct val="0"/>
              </a:spcAft>
              <a:buClr>
                <a:schemeClr val="tx1"/>
              </a:buClr>
              <a:buNone/>
            </a:pPr>
            <a:r>
              <a:rPr lang="en-US" altLang="en-US" sz="2000" b="1" dirty="0">
                <a:solidFill>
                  <a:schemeClr val="tx2"/>
                </a:solidFill>
                <a:latin typeface="Courier New" panose="02070409020205090404" pitchFamily="49" charset="0"/>
              </a:rPr>
              <a:t>  ...</a:t>
            </a:r>
            <a:endParaRPr lang="en-US" altLang="en-US" sz="2000" b="1" dirty="0">
              <a:solidFill>
                <a:schemeClr val="tx2"/>
              </a:solidFill>
              <a:latin typeface="Courier New" panose="02070409020205090404" pitchFamily="49" charset="0"/>
            </a:endParaRPr>
          </a:p>
          <a:p>
            <a:pPr marL="742950" lvl="1" indent="-285750" algn="l" rtl="0" eaLnBrk="0" fontAlgn="base" hangingPunct="0">
              <a:lnSpc>
                <a:spcPct val="80000"/>
              </a:lnSpc>
              <a:spcBef>
                <a:spcPct val="20000"/>
              </a:spcBef>
              <a:spcAft>
                <a:spcPct val="0"/>
              </a:spcAft>
              <a:buClr>
                <a:schemeClr val="tx1"/>
              </a:buClr>
              <a:buNone/>
            </a:pPr>
            <a:r>
              <a:rPr lang="en-US" altLang="en-US" sz="2000" b="1" dirty="0">
                <a:solidFill>
                  <a:schemeClr val="tx2"/>
                </a:solidFill>
                <a:latin typeface="Courier New" panose="02070409020205090404" pitchFamily="49" charset="0"/>
              </a:rPr>
              <a:t>}</a:t>
            </a:r>
            <a:endParaRPr lang="en-US" altLang="en-US" sz="2000" b="1" dirty="0">
              <a:solidFill>
                <a:schemeClr val="tx2"/>
              </a:solidFill>
              <a:latin typeface="Courier New" panose="02070409020205090404" pitchFamily="49" charset="0"/>
              <a:ea typeface="Arial" panose="020B060402020209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43010" name="Rectangle 2"/>
          <p:cNvSpPr>
            <a:spLocks noGrp="1"/>
          </p:cNvSpPr>
          <p:nvPr>
            <p:ph type="title"/>
          </p:nvPr>
        </p:nvSpPr>
        <p:spPr>
          <a:xfrm>
            <a:off x="685800" y="228600"/>
            <a:ext cx="7772400" cy="457200"/>
          </a:xfrm>
          <a:ln/>
        </p:spPr>
        <p:txBody>
          <a:bodyPr vert="horz" wrap="square" lIns="92075" tIns="46038" rIns="92075" bIns="46038" anchor="ctr" anchorCtr="0"/>
          <a:p>
            <a:r>
              <a:rPr lang="en-US" altLang="en-US" dirty="0"/>
              <a:t>TIP</a:t>
            </a:r>
            <a:endParaRPr lang="en-US" altLang="en-US" dirty="0"/>
          </a:p>
        </p:txBody>
      </p:sp>
      <p:sp>
        <p:nvSpPr>
          <p:cNvPr id="43011" name="Rectangle 3"/>
          <p:cNvSpPr>
            <a:spLocks noGrp="1"/>
          </p:cNvSpPr>
          <p:nvPr>
            <p:ph idx="1"/>
          </p:nvPr>
        </p:nvSpPr>
        <p:spPr>
          <a:xfrm>
            <a:off x="381000" y="1066800"/>
            <a:ext cx="8534400" cy="4724400"/>
          </a:xfrm>
          <a:ln/>
        </p:spPr>
        <p:txBody>
          <a:bodyPr vert="horz" wrap="square" lIns="92075" tIns="46038" rIns="92075" bIns="46038" anchor="t" anchorCtr="0"/>
          <a:p>
            <a:pPr marL="0" indent="0">
              <a:lnSpc>
                <a:spcPct val="90000"/>
              </a:lnSpc>
              <a:buNone/>
            </a:pPr>
            <a:r>
              <a:rPr lang="en-US" altLang="en-US" sz="3600" dirty="0"/>
              <a:t>To help understand casting, you may also consider the analogy of fruit, apple, and orange with the Fruit class as the superclass for Apple and Orange. An apple is a fruit, so you can always safely assign an instance of Apple to a variable for Fruit. However, a fruit is not necessarily an apple, so you have to use explicit casting to assign an instance of Fruit to a variable of Apple. </a:t>
            </a:r>
            <a:endParaRPr lang="en-US" altLang="en-US" sz="3600" dirty="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8194" name="Rectangle 2"/>
          <p:cNvSpPr>
            <a:spLocks noGrp="1"/>
          </p:cNvSpPr>
          <p:nvPr>
            <p:ph type="title"/>
          </p:nvPr>
        </p:nvSpPr>
        <p:spPr>
          <a:xfrm>
            <a:off x="457200" y="228600"/>
            <a:ext cx="7772400" cy="457200"/>
          </a:xfrm>
          <a:ln/>
        </p:spPr>
        <p:txBody>
          <a:bodyPr vert="horz" wrap="square" lIns="92075" tIns="46038" rIns="92075" bIns="46038" anchor="ctr" anchorCtr="0"/>
          <a:p>
            <a:r>
              <a:rPr lang="en-US" altLang="en-US" sz="4000" dirty="0"/>
              <a:t>Superclasses and Subclasses</a:t>
            </a:r>
            <a:endParaRPr lang="en-US" altLang="en-US" sz="4000" dirty="0"/>
          </a:p>
        </p:txBody>
      </p:sp>
      <p:sp>
        <p:nvSpPr>
          <p:cNvPr id="8195" name="Rectangle 7"/>
          <p:cNvSpPr/>
          <p:nvPr/>
        </p:nvSpPr>
        <p:spPr>
          <a:xfrm>
            <a:off x="0" y="1463675"/>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8196" name="Rectangle 14"/>
          <p:cNvSpPr/>
          <p:nvPr/>
        </p:nvSpPr>
        <p:spPr>
          <a:xfrm>
            <a:off x="0" y="1123950"/>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graphicFrame>
        <p:nvGraphicFramePr>
          <p:cNvPr id="8197" name="Object 13"/>
          <p:cNvGraphicFramePr>
            <a:graphicFrameLocks noChangeAspect="1"/>
          </p:cNvGraphicFramePr>
          <p:nvPr/>
        </p:nvGraphicFramePr>
        <p:xfrm>
          <a:off x="228600" y="838200"/>
          <a:ext cx="5446713" cy="5562600"/>
        </p:xfrm>
        <a:graphic>
          <a:graphicData uri="http://schemas.openxmlformats.org/presentationml/2006/ole">
            <mc:AlternateContent xmlns:mc="http://schemas.openxmlformats.org/markup-compatibility/2006">
              <mc:Choice xmlns:v="urn:schemas-microsoft-com:vml" Requires="v">
                <p:oleObj spid="_x0000_s3076" name="" r:id="rId1" imgW="4526280" imgH="4608830" progId="Word.Picture.8">
                  <p:embed/>
                </p:oleObj>
              </mc:Choice>
              <mc:Fallback>
                <p:oleObj name="" r:id="rId1" imgW="4526280" imgH="4608830" progId="Word.Picture.8">
                  <p:embed/>
                  <p:pic>
                    <p:nvPicPr>
                      <p:cNvPr id="0" name="图片 3075"/>
                      <p:cNvPicPr/>
                      <p:nvPr/>
                    </p:nvPicPr>
                    <p:blipFill>
                      <a:blip r:embed="rId2"/>
                      <a:stretch>
                        <a:fillRect/>
                      </a:stretch>
                    </p:blipFill>
                    <p:spPr>
                      <a:xfrm>
                        <a:off x="228600" y="838200"/>
                        <a:ext cx="5446713" cy="5562600"/>
                      </a:xfrm>
                      <a:prstGeom prst="rect">
                        <a:avLst/>
                      </a:prstGeom>
                      <a:noFill/>
                      <a:ln w="38100">
                        <a:noFill/>
                        <a:miter/>
                      </a:ln>
                    </p:spPr>
                  </p:pic>
                </p:oleObj>
              </mc:Fallback>
            </mc:AlternateContent>
          </a:graphicData>
        </a:graphic>
      </p:graphicFrame>
      <p:sp>
        <p:nvSpPr>
          <p:cNvPr id="8198" name="AutoShape 10">
            <a:hlinkClick r:id="rId3" action="ppaction://program"/>
          </p:cNvPr>
          <p:cNvSpPr/>
          <p:nvPr/>
        </p:nvSpPr>
        <p:spPr>
          <a:xfrm>
            <a:off x="7789863" y="5953125"/>
            <a:ext cx="698500" cy="339725"/>
          </a:xfrm>
          <a:prstGeom prst="actionButtonBlank">
            <a:avLst/>
          </a:prstGeom>
          <a:solidFill>
            <a:srgbClr val="38A1BA"/>
          </a:solidFill>
          <a:ln w="19050">
            <a:noFill/>
          </a:ln>
          <a:effectLst>
            <a:prstShdw prst="shdw17" dist="17961" dir="2699999">
              <a:srgbClr val="226170"/>
            </a:prstShdw>
          </a:effectLst>
        </p:spPr>
        <p:txBody>
          <a:bodyPr wrap="none" anchor="ctr" anchorCtr="0"/>
          <a:p>
            <a:pPr algn="ctr" eaLnBrk="0" hangingPunct="0">
              <a:buClrTx/>
              <a:buFontTx/>
            </a:pPr>
            <a:r>
              <a:rPr lang="en-US" altLang="en-US" sz="1800" dirty="0">
                <a:latin typeface="Book Antiqua" pitchFamily="18" charset="0"/>
                <a:hlinkClick r:id="rId3" action="ppaction://hlinkfile"/>
              </a:rPr>
              <a:t>Run</a:t>
            </a:r>
            <a:endParaRPr lang="en-US" altLang="en-US" sz="1800" dirty="0">
              <a:latin typeface="Times New Roman" panose="02020603050405020304" pitchFamily="18" charset="0"/>
              <a:ea typeface="Arial" panose="020B0604020202090204" pitchFamily="34" charset="0"/>
            </a:endParaRPr>
          </a:p>
        </p:txBody>
      </p:sp>
      <p:sp>
        <p:nvSpPr>
          <p:cNvPr id="8199" name="Rectangle 16">
            <a:hlinkClick r:id="rId4"/>
          </p:cNvPr>
          <p:cNvSpPr/>
          <p:nvPr/>
        </p:nvSpPr>
        <p:spPr>
          <a:xfrm>
            <a:off x="5257800" y="4572000"/>
            <a:ext cx="2286000" cy="381000"/>
          </a:xfrm>
          <a:prstGeom prst="rect">
            <a:avLst/>
          </a:prstGeom>
          <a:solidFill>
            <a:srgbClr val="92D050"/>
          </a:solidFill>
          <a:ln w="12700">
            <a:noFill/>
          </a:ln>
        </p:spPr>
        <p:txBody>
          <a:bodyPr anchor="t" anchorCtr="0"/>
          <a:p>
            <a:pPr algn="ctr" eaLnBrk="0" hangingPunct="0">
              <a:buClrTx/>
              <a:buFontTx/>
            </a:pPr>
            <a:r>
              <a:rPr lang="en-US" altLang="en-US" sz="2000" dirty="0">
                <a:latin typeface="Times New Roman" panose="02020603050405020304" pitchFamily="18" charset="0"/>
              </a:rPr>
              <a:t>GeometricObject</a:t>
            </a:r>
            <a:endParaRPr lang="en-US" altLang="en-US" sz="2000" dirty="0">
              <a:latin typeface="Times New Roman" panose="02020603050405020304" pitchFamily="18" charset="0"/>
              <a:ea typeface="Arial" panose="020B0604020202090204" pitchFamily="34" charset="0"/>
            </a:endParaRPr>
          </a:p>
        </p:txBody>
      </p:sp>
      <p:sp>
        <p:nvSpPr>
          <p:cNvPr id="8200" name="Rectangle 17">
            <a:hlinkClick r:id="rId5"/>
          </p:cNvPr>
          <p:cNvSpPr/>
          <p:nvPr/>
        </p:nvSpPr>
        <p:spPr>
          <a:xfrm>
            <a:off x="5254625" y="5029200"/>
            <a:ext cx="2289175" cy="381000"/>
          </a:xfrm>
          <a:prstGeom prst="rect">
            <a:avLst/>
          </a:prstGeom>
          <a:solidFill>
            <a:srgbClr val="92D050"/>
          </a:solidFill>
          <a:ln w="12700">
            <a:noFill/>
          </a:ln>
        </p:spPr>
        <p:txBody>
          <a:bodyPr anchor="t" anchorCtr="0"/>
          <a:p>
            <a:pPr algn="ctr" eaLnBrk="0" hangingPunct="0">
              <a:buClrTx/>
              <a:buFontTx/>
            </a:pPr>
            <a:r>
              <a:rPr lang="en-US" altLang="en-US" sz="1800" dirty="0">
                <a:latin typeface="Times New Roman" panose="02020603050405020304" pitchFamily="18" charset="0"/>
              </a:rPr>
              <a:t>Circle</a:t>
            </a:r>
            <a:endParaRPr lang="en-US" altLang="en-US" sz="1800" dirty="0">
              <a:latin typeface="Times New Roman" panose="02020603050405020304" pitchFamily="18" charset="0"/>
              <a:ea typeface="Arial" panose="020B0604020202090204" pitchFamily="34" charset="0"/>
            </a:endParaRPr>
          </a:p>
        </p:txBody>
      </p:sp>
      <p:sp>
        <p:nvSpPr>
          <p:cNvPr id="8201" name="Rectangle 18">
            <a:hlinkClick r:id="rId6"/>
          </p:cNvPr>
          <p:cNvSpPr/>
          <p:nvPr/>
        </p:nvSpPr>
        <p:spPr>
          <a:xfrm>
            <a:off x="5257800" y="5486400"/>
            <a:ext cx="2286000" cy="381000"/>
          </a:xfrm>
          <a:prstGeom prst="rect">
            <a:avLst/>
          </a:prstGeom>
          <a:solidFill>
            <a:srgbClr val="92D050"/>
          </a:solidFill>
          <a:ln w="12700">
            <a:noFill/>
          </a:ln>
        </p:spPr>
        <p:txBody>
          <a:bodyPr anchor="t" anchorCtr="0"/>
          <a:p>
            <a:pPr algn="ctr" eaLnBrk="0" hangingPunct="0">
              <a:buClrTx/>
              <a:buFontTx/>
            </a:pPr>
            <a:r>
              <a:rPr lang="en-US" altLang="en-US" sz="1800" dirty="0">
                <a:latin typeface="Times New Roman" panose="02020603050405020304" pitchFamily="18" charset="0"/>
              </a:rPr>
              <a:t>Rectangle</a:t>
            </a:r>
            <a:endParaRPr lang="en-US" altLang="en-US" sz="1800" dirty="0">
              <a:latin typeface="Times New Roman" panose="02020603050405020304" pitchFamily="18" charset="0"/>
              <a:ea typeface="Arial" panose="020B0604020202090204" pitchFamily="34" charset="0"/>
            </a:endParaRPr>
          </a:p>
        </p:txBody>
      </p:sp>
      <p:sp>
        <p:nvSpPr>
          <p:cNvPr id="8202" name="Rectangle 19">
            <a:hlinkClick r:id="rId7"/>
          </p:cNvPr>
          <p:cNvSpPr/>
          <p:nvPr/>
        </p:nvSpPr>
        <p:spPr>
          <a:xfrm>
            <a:off x="5254625" y="5932488"/>
            <a:ext cx="2289175" cy="381000"/>
          </a:xfrm>
          <a:prstGeom prst="rect">
            <a:avLst/>
          </a:prstGeom>
          <a:solidFill>
            <a:srgbClr val="92D050"/>
          </a:solidFill>
          <a:ln w="12700">
            <a:noFill/>
          </a:ln>
        </p:spPr>
        <p:txBody>
          <a:bodyPr anchor="t" anchorCtr="0"/>
          <a:p>
            <a:pPr algn="ctr" eaLnBrk="0" hangingPunct="0">
              <a:buClrTx/>
              <a:buFontTx/>
            </a:pPr>
            <a:r>
              <a:rPr lang="en-US" altLang="en-US" sz="2000" dirty="0">
                <a:latin typeface="Times New Roman" panose="02020603050405020304" pitchFamily="18" charset="0"/>
              </a:rPr>
              <a:t>TestCircleRectangle</a:t>
            </a:r>
            <a:endParaRPr lang="en-US" altLang="en-US" sz="2000" dirty="0">
              <a:latin typeface="Times New Roman" panose="02020603050405020304" pitchFamily="18" charset="0"/>
              <a:ea typeface="Arial" panose="020B060402020209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44034" name="Rectangle 2"/>
          <p:cNvSpPr>
            <a:spLocks noGrp="1"/>
          </p:cNvSpPr>
          <p:nvPr>
            <p:ph type="title"/>
          </p:nvPr>
        </p:nvSpPr>
        <p:spPr>
          <a:xfrm>
            <a:off x="914400" y="381000"/>
            <a:ext cx="7772400" cy="1371600"/>
          </a:xfrm>
          <a:ln/>
        </p:spPr>
        <p:txBody>
          <a:bodyPr vert="horz" wrap="square" lIns="92075" tIns="46038" rIns="92075" bIns="46038" anchor="ctr" anchorCtr="0"/>
          <a:p>
            <a:r>
              <a:rPr lang="en-US" altLang="en-US" dirty="0"/>
              <a:t>Example: </a:t>
            </a:r>
            <a:r>
              <a:rPr lang="en-US" altLang="en-US" dirty="0">
                <a:latin typeface="Times" pitchFamily="18" charset="0"/>
              </a:rPr>
              <a:t>Demonstrating Polymorphism and Casting</a:t>
            </a:r>
            <a:endParaRPr lang="en-US" altLang="en-US" dirty="0">
              <a:latin typeface="Times" pitchFamily="18" charset="0"/>
            </a:endParaRPr>
          </a:p>
        </p:txBody>
      </p:sp>
      <p:sp>
        <p:nvSpPr>
          <p:cNvPr id="44035" name="Rectangle 3"/>
          <p:cNvSpPr>
            <a:spLocks noGrp="1"/>
          </p:cNvSpPr>
          <p:nvPr>
            <p:ph idx="1"/>
          </p:nvPr>
        </p:nvSpPr>
        <p:spPr>
          <a:xfrm>
            <a:off x="228600" y="1981200"/>
            <a:ext cx="8686800" cy="3429000"/>
          </a:xfrm>
          <a:ln/>
        </p:spPr>
        <p:txBody>
          <a:bodyPr vert="horz" wrap="square" lIns="92075" tIns="46038" rIns="92075" bIns="46038" anchor="t" anchorCtr="0"/>
          <a:p>
            <a:pPr marL="0" indent="0">
              <a:buNone/>
            </a:pPr>
            <a:r>
              <a:rPr lang="en-US" altLang="en-US" sz="3400" dirty="0"/>
              <a:t>This example creates two geometric objects: a circle, and a rectangle, invokes the displayGeometricObject method to display the objects. The displayGeometricObject displays the area and diameter if the object is a circle, and displays area if the object is a rectangle. </a:t>
            </a:r>
            <a:endParaRPr lang="en-US" altLang="en-US" sz="3400" dirty="0"/>
          </a:p>
        </p:txBody>
      </p:sp>
      <p:sp>
        <p:nvSpPr>
          <p:cNvPr id="44036" name="AutoShape 10">
            <a:hlinkClick r:id="rId1" action="ppaction://program"/>
          </p:cNvPr>
          <p:cNvSpPr/>
          <p:nvPr/>
        </p:nvSpPr>
        <p:spPr>
          <a:xfrm>
            <a:off x="7583488" y="5591175"/>
            <a:ext cx="698500" cy="339725"/>
          </a:xfrm>
          <a:prstGeom prst="actionButtonBlank">
            <a:avLst/>
          </a:prstGeom>
          <a:solidFill>
            <a:srgbClr val="38A1BA"/>
          </a:solidFill>
          <a:ln w="19050">
            <a:noFill/>
          </a:ln>
          <a:effectLst>
            <a:prstShdw prst="shdw17" dist="17961" dir="2699999">
              <a:srgbClr val="226170"/>
            </a:prstShdw>
          </a:effectLst>
        </p:spPr>
        <p:txBody>
          <a:bodyPr wrap="none" anchor="ctr" anchorCtr="0"/>
          <a:p>
            <a:pPr algn="ctr" eaLnBrk="0" hangingPunct="0">
              <a:buClrTx/>
              <a:buFontTx/>
            </a:pPr>
            <a:r>
              <a:rPr lang="en-US" altLang="en-US" sz="1800" dirty="0">
                <a:latin typeface="Book Antiqua" pitchFamily="18" charset="0"/>
                <a:hlinkClick r:id="rId1" action="ppaction://hlinkfile"/>
              </a:rPr>
              <a:t>Run</a:t>
            </a:r>
            <a:endParaRPr lang="en-US" altLang="en-US" sz="1800" dirty="0">
              <a:latin typeface="Times New Roman" panose="02020603050405020304" pitchFamily="18" charset="0"/>
              <a:ea typeface="Arial" panose="020B0604020202090204" pitchFamily="34" charset="0"/>
            </a:endParaRPr>
          </a:p>
        </p:txBody>
      </p:sp>
      <p:sp>
        <p:nvSpPr>
          <p:cNvPr id="44037" name="Rectangle 8">
            <a:hlinkClick r:id="rId2"/>
          </p:cNvPr>
          <p:cNvSpPr/>
          <p:nvPr/>
        </p:nvSpPr>
        <p:spPr>
          <a:xfrm>
            <a:off x="5678488" y="5570538"/>
            <a:ext cx="1722437" cy="381000"/>
          </a:xfrm>
          <a:prstGeom prst="rect">
            <a:avLst/>
          </a:prstGeom>
          <a:solidFill>
            <a:srgbClr val="92D050"/>
          </a:solidFill>
          <a:ln w="12700">
            <a:noFill/>
          </a:ln>
        </p:spPr>
        <p:txBody>
          <a:bodyPr anchor="t" anchorCtr="0"/>
          <a:p>
            <a:pPr algn="ctr" eaLnBrk="0" hangingPunct="0">
              <a:buClrTx/>
              <a:buFontTx/>
            </a:pPr>
            <a:r>
              <a:rPr lang="en-US" altLang="en-US" sz="2000" dirty="0">
                <a:latin typeface="Times New Roman" panose="02020603050405020304" pitchFamily="18" charset="0"/>
              </a:rPr>
              <a:t>CastingDemo</a:t>
            </a:r>
            <a:endParaRPr lang="en-US" altLang="en-US" sz="2000" dirty="0">
              <a:latin typeface="Times New Roman" panose="02020603050405020304" pitchFamily="18" charset="0"/>
              <a:ea typeface="Arial" panose="020B060402020209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45058"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The   </a:t>
            </a:r>
            <a:r>
              <a:rPr lang="en-US" altLang="en-US" sz="4200" dirty="0">
                <a:latin typeface="Courier New" panose="02070409020205090404" pitchFamily="49" charset="0"/>
              </a:rPr>
              <a:t>equals </a:t>
            </a:r>
            <a:r>
              <a:rPr lang="en-US" altLang="en-US" dirty="0"/>
              <a:t>Method</a:t>
            </a:r>
            <a:endParaRPr lang="en-US" altLang="en-US" dirty="0"/>
          </a:p>
        </p:txBody>
      </p:sp>
      <p:sp>
        <p:nvSpPr>
          <p:cNvPr id="45059" name="Rectangle 3"/>
          <p:cNvSpPr>
            <a:spLocks noGrp="1"/>
          </p:cNvSpPr>
          <p:nvPr>
            <p:ph idx="1"/>
          </p:nvPr>
        </p:nvSpPr>
        <p:spPr>
          <a:xfrm>
            <a:off x="304800" y="1066800"/>
            <a:ext cx="8610600" cy="1524000"/>
          </a:xfrm>
          <a:ln/>
        </p:spPr>
        <p:txBody>
          <a:bodyPr vert="horz" wrap="square" lIns="92075" tIns="46038" rIns="92075" bIns="46038" anchor="t" anchorCtr="0"/>
          <a:p>
            <a:pPr marL="0" indent="0">
              <a:lnSpc>
                <a:spcPct val="100000"/>
              </a:lnSpc>
              <a:spcBef>
                <a:spcPts val="30"/>
              </a:spcBef>
              <a:spcAft>
                <a:spcPts val="1100"/>
              </a:spcAft>
              <a:buNone/>
            </a:pPr>
            <a:r>
              <a:rPr lang="en-US" altLang="en-US" sz="2800" dirty="0">
                <a:latin typeface="Courier New" panose="02070409020205090404" pitchFamily="49" charset="0"/>
              </a:rPr>
              <a:t>equals()</a:t>
            </a:r>
            <a:r>
              <a:rPr lang="en-US" altLang="en-US" sz="2800" dirty="0"/>
              <a:t> method compares the contents of two objects. </a:t>
            </a:r>
            <a:endParaRPr lang="en-US" altLang="en-US" sz="2800" dirty="0"/>
          </a:p>
          <a:p>
            <a:pPr marL="0" indent="0">
              <a:lnSpc>
                <a:spcPct val="100000"/>
              </a:lnSpc>
              <a:spcBef>
                <a:spcPts val="30"/>
              </a:spcBef>
              <a:spcAft>
                <a:spcPts val="1100"/>
              </a:spcAft>
              <a:buNone/>
            </a:pPr>
            <a:r>
              <a:rPr lang="en-US" altLang="en-US" sz="2800" dirty="0"/>
              <a:t>Its default implementation in the Object class is:</a:t>
            </a:r>
            <a:endParaRPr lang="en-US" altLang="en-US" sz="2800" dirty="0">
              <a:ea typeface="Times New Roman" panose="02020603050405020304" pitchFamily="18" charset="0"/>
            </a:endParaRPr>
          </a:p>
        </p:txBody>
      </p:sp>
      <p:sp>
        <p:nvSpPr>
          <p:cNvPr id="45060" name="Rectangle 4"/>
          <p:cNvSpPr/>
          <p:nvPr/>
        </p:nvSpPr>
        <p:spPr>
          <a:xfrm>
            <a:off x="1143000" y="2288540"/>
            <a:ext cx="6629400" cy="1447800"/>
          </a:xfrm>
          <a:prstGeom prst="rect">
            <a:avLst/>
          </a:prstGeom>
          <a:noFill/>
          <a:ln w="9525">
            <a:noFill/>
          </a:ln>
        </p:spPr>
        <p:txBody>
          <a:bodyPr lIns="92075" tIns="46038" rIns="92075" bIns="46038" anchor="t" anchorCtr="0"/>
          <a:p>
            <a:pPr eaLnBrk="0" hangingPunct="0">
              <a:spcBef>
                <a:spcPct val="75000"/>
              </a:spcBef>
              <a:buClr>
                <a:schemeClr val="tx2"/>
              </a:buClr>
              <a:buSzPct val="75000"/>
              <a:buFont typeface="Monotype Sorts"/>
            </a:pPr>
            <a:r>
              <a:rPr lang="en-US" altLang="en-US" dirty="0">
                <a:latin typeface="Courier New" panose="02070409020205090404" pitchFamily="49" charset="0"/>
              </a:rPr>
              <a:t>public boolean equals(Object obj) {</a:t>
            </a:r>
            <a:endParaRPr lang="en-US" altLang="en-US" dirty="0">
              <a:latin typeface="Courier New" panose="02070409020205090404" pitchFamily="49" charset="0"/>
            </a:endParaRPr>
          </a:p>
          <a:p>
            <a:pPr eaLnBrk="0" hangingPunct="0">
              <a:lnSpc>
                <a:spcPct val="0"/>
              </a:lnSpc>
              <a:spcBef>
                <a:spcPct val="75000"/>
              </a:spcBef>
              <a:buClr>
                <a:schemeClr val="tx2"/>
              </a:buClr>
              <a:buSzPct val="75000"/>
              <a:buFont typeface="Monotype Sorts"/>
            </a:pPr>
            <a:r>
              <a:rPr lang="en-US" altLang="en-US" dirty="0">
                <a:latin typeface="Courier New" panose="02070409020205090404" pitchFamily="49" charset="0"/>
              </a:rPr>
              <a:t>  return this == obj;</a:t>
            </a:r>
            <a:endParaRPr lang="en-US" altLang="en-US" dirty="0">
              <a:latin typeface="Courier New" panose="02070409020205090404" pitchFamily="49" charset="0"/>
            </a:endParaRPr>
          </a:p>
          <a:p>
            <a:pPr eaLnBrk="0" hangingPunct="0">
              <a:lnSpc>
                <a:spcPct val="0"/>
              </a:lnSpc>
              <a:spcBef>
                <a:spcPct val="75000"/>
              </a:spcBef>
              <a:buClr>
                <a:schemeClr val="tx2"/>
              </a:buClr>
              <a:buSzPct val="75000"/>
              <a:buFont typeface="Monotype Sorts"/>
            </a:pPr>
            <a:r>
              <a:rPr lang="en-US" altLang="en-US" dirty="0">
                <a:latin typeface="Courier New" panose="02070409020205090404" pitchFamily="49" charset="0"/>
              </a:rPr>
              <a:t>}</a:t>
            </a:r>
            <a:endParaRPr lang="en-US" altLang="en-US" dirty="0">
              <a:latin typeface="Courier New" panose="02070409020205090404" pitchFamily="49" charset="0"/>
              <a:ea typeface="Times New Roman" panose="02020603050405020304" pitchFamily="18" charset="0"/>
            </a:endParaRPr>
          </a:p>
        </p:txBody>
      </p:sp>
      <p:sp>
        <p:nvSpPr>
          <p:cNvPr id="45061" name="Rectangle 6"/>
          <p:cNvSpPr/>
          <p:nvPr/>
        </p:nvSpPr>
        <p:spPr>
          <a:xfrm>
            <a:off x="301625" y="3583940"/>
            <a:ext cx="2898775" cy="1828800"/>
          </a:xfrm>
          <a:prstGeom prst="rect">
            <a:avLst/>
          </a:prstGeom>
          <a:noFill/>
          <a:ln w="9525">
            <a:noFill/>
          </a:ln>
        </p:spPr>
        <p:txBody>
          <a:bodyPr lIns="92075" tIns="46038" rIns="92075" bIns="46038" anchor="t" anchorCtr="0"/>
          <a:p>
            <a:pPr eaLnBrk="0" hangingPunct="0">
              <a:buClr>
                <a:schemeClr val="tx2"/>
              </a:buClr>
              <a:buSzPct val="75000"/>
              <a:buFont typeface="Monotype Sorts"/>
            </a:pPr>
            <a:r>
              <a:rPr lang="en-US" altLang="en-US" sz="2000" dirty="0">
                <a:solidFill>
                  <a:schemeClr val="tx2"/>
                </a:solidFill>
                <a:latin typeface="Courier New" panose="02070409020205090404" pitchFamily="49" charset="0"/>
              </a:rPr>
              <a:t>For example, the equals method is overridden in the Circle class.</a:t>
            </a:r>
            <a:endParaRPr lang="en-US" altLang="en-US" sz="2000" dirty="0">
              <a:solidFill>
                <a:schemeClr val="tx2"/>
              </a:solidFill>
              <a:latin typeface="Courier New" panose="02070409020205090404" pitchFamily="49" charset="0"/>
              <a:ea typeface="Courier New" panose="02070409020205090404" pitchFamily="49" charset="0"/>
            </a:endParaRPr>
          </a:p>
        </p:txBody>
      </p:sp>
      <p:sp>
        <p:nvSpPr>
          <p:cNvPr id="45062" name="Rectangle 7"/>
          <p:cNvSpPr/>
          <p:nvPr/>
        </p:nvSpPr>
        <p:spPr>
          <a:xfrm>
            <a:off x="3429000" y="3585210"/>
            <a:ext cx="5334000" cy="2437765"/>
          </a:xfrm>
          <a:prstGeom prst="rect">
            <a:avLst/>
          </a:prstGeom>
          <a:noFill/>
          <a:ln w="9525">
            <a:noFill/>
          </a:ln>
        </p:spPr>
        <p:txBody>
          <a:bodyPr lIns="92075" tIns="46038" rIns="92075" bIns="46038" anchor="t" anchorCtr="0"/>
          <a:p>
            <a:pPr eaLnBrk="0" hangingPunct="0">
              <a:buClr>
                <a:schemeClr val="tx2"/>
              </a:buClr>
              <a:buSzPct val="75000"/>
              <a:buFont typeface="Monotype Sorts"/>
            </a:pPr>
            <a:r>
              <a:rPr lang="en-US" altLang="en-US" sz="1600" b="1" dirty="0">
                <a:solidFill>
                  <a:schemeClr val="tx2"/>
                </a:solidFill>
                <a:latin typeface="Courier New" panose="02070409020205090404" pitchFamily="49" charset="0"/>
              </a:rPr>
              <a:t>public boolean equals(Object o) {</a:t>
            </a:r>
            <a:endParaRPr lang="en-US" altLang="en-US" sz="1600" b="1" dirty="0">
              <a:solidFill>
                <a:schemeClr val="tx2"/>
              </a:solidFill>
              <a:latin typeface="Courier New" panose="02070409020205090404" pitchFamily="49" charset="0"/>
            </a:endParaRPr>
          </a:p>
          <a:p>
            <a:pPr eaLnBrk="0" hangingPunct="0">
              <a:buClr>
                <a:schemeClr val="tx2"/>
              </a:buClr>
              <a:buSzPct val="75000"/>
              <a:buFont typeface="Monotype Sorts"/>
            </a:pPr>
            <a:r>
              <a:rPr lang="en-US" altLang="en-US" sz="1600" b="1" dirty="0">
                <a:solidFill>
                  <a:schemeClr val="tx2"/>
                </a:solidFill>
                <a:latin typeface="Courier New" panose="02070409020205090404" pitchFamily="49" charset="0"/>
              </a:rPr>
              <a:t>  if (o instanceof Circle) {</a:t>
            </a:r>
            <a:endParaRPr lang="en-US" altLang="en-US" sz="1600" b="1" dirty="0">
              <a:solidFill>
                <a:schemeClr val="tx2"/>
              </a:solidFill>
              <a:latin typeface="Courier New" panose="02070409020205090404" pitchFamily="49" charset="0"/>
            </a:endParaRPr>
          </a:p>
          <a:p>
            <a:pPr eaLnBrk="0" hangingPunct="0">
              <a:buClr>
                <a:schemeClr val="tx2"/>
              </a:buClr>
              <a:buSzPct val="75000"/>
              <a:buFont typeface="Monotype Sorts"/>
            </a:pPr>
            <a:r>
              <a:rPr lang="en-US" altLang="en-US" sz="1600" b="1" dirty="0">
                <a:solidFill>
                  <a:schemeClr val="tx2"/>
                </a:solidFill>
                <a:latin typeface="Courier New" panose="02070409020205090404" pitchFamily="49" charset="0"/>
              </a:rPr>
              <a:t>    return radius == ((Circle)o).radius;</a:t>
            </a:r>
            <a:endParaRPr lang="en-US" altLang="en-US" sz="1600" b="1" dirty="0">
              <a:solidFill>
                <a:schemeClr val="tx2"/>
              </a:solidFill>
              <a:latin typeface="Courier New" panose="02070409020205090404" pitchFamily="49" charset="0"/>
            </a:endParaRPr>
          </a:p>
          <a:p>
            <a:pPr eaLnBrk="0" hangingPunct="0">
              <a:buClr>
                <a:schemeClr val="tx2"/>
              </a:buClr>
              <a:buSzPct val="75000"/>
              <a:buFont typeface="Monotype Sorts"/>
            </a:pPr>
            <a:r>
              <a:rPr lang="en-US" altLang="en-US" sz="1600" b="1" dirty="0">
                <a:solidFill>
                  <a:schemeClr val="tx2"/>
                </a:solidFill>
                <a:latin typeface="Courier New" panose="02070409020205090404" pitchFamily="49" charset="0"/>
              </a:rPr>
              <a:t>  }</a:t>
            </a:r>
            <a:endParaRPr lang="en-US" altLang="en-US" sz="1600" b="1" dirty="0">
              <a:solidFill>
                <a:schemeClr val="tx2"/>
              </a:solidFill>
              <a:latin typeface="Courier New" panose="02070409020205090404" pitchFamily="49" charset="0"/>
            </a:endParaRPr>
          </a:p>
          <a:p>
            <a:pPr eaLnBrk="0" hangingPunct="0">
              <a:buClr>
                <a:schemeClr val="tx2"/>
              </a:buClr>
              <a:buSzPct val="75000"/>
              <a:buFont typeface="Monotype Sorts"/>
            </a:pPr>
            <a:r>
              <a:rPr lang="en-US" altLang="en-US" sz="1600" b="1" dirty="0">
                <a:solidFill>
                  <a:schemeClr val="tx2"/>
                </a:solidFill>
                <a:latin typeface="Courier New" panose="02070409020205090404" pitchFamily="49" charset="0"/>
              </a:rPr>
              <a:t>  else</a:t>
            </a:r>
            <a:endParaRPr lang="en-US" altLang="en-US" sz="1600" b="1" dirty="0">
              <a:solidFill>
                <a:schemeClr val="tx2"/>
              </a:solidFill>
              <a:latin typeface="Courier New" panose="02070409020205090404" pitchFamily="49" charset="0"/>
            </a:endParaRPr>
          </a:p>
          <a:p>
            <a:pPr eaLnBrk="0" hangingPunct="0">
              <a:buClr>
                <a:schemeClr val="tx2"/>
              </a:buClr>
              <a:buSzPct val="75000"/>
              <a:buFont typeface="Monotype Sorts"/>
            </a:pPr>
            <a:r>
              <a:rPr lang="en-US" altLang="en-US" sz="1600" b="1" dirty="0">
                <a:solidFill>
                  <a:schemeClr val="tx2"/>
                </a:solidFill>
                <a:latin typeface="Courier New" panose="02070409020205090404" pitchFamily="49" charset="0"/>
              </a:rPr>
              <a:t>    return false;</a:t>
            </a:r>
            <a:endParaRPr lang="en-US" altLang="en-US" sz="1600" b="1" dirty="0">
              <a:solidFill>
                <a:schemeClr val="tx2"/>
              </a:solidFill>
              <a:latin typeface="Courier New" panose="02070409020205090404" pitchFamily="49" charset="0"/>
            </a:endParaRPr>
          </a:p>
          <a:p>
            <a:pPr eaLnBrk="0" hangingPunct="0">
              <a:buClr>
                <a:schemeClr val="tx2"/>
              </a:buClr>
              <a:buSzPct val="75000"/>
              <a:buFont typeface="Monotype Sorts"/>
            </a:pPr>
            <a:r>
              <a:rPr lang="en-US" altLang="en-US" sz="1600" b="1" dirty="0">
                <a:solidFill>
                  <a:schemeClr val="tx2"/>
                </a:solidFill>
                <a:latin typeface="Courier New" panose="02070409020205090404" pitchFamily="49" charset="0"/>
              </a:rPr>
              <a:t>}</a:t>
            </a:r>
            <a:r>
              <a:rPr lang="en-US" altLang="en-US" sz="1500" b="1" dirty="0">
                <a:solidFill>
                  <a:schemeClr val="tx2"/>
                </a:solidFill>
                <a:latin typeface="Courier New" panose="02070409020205090404" pitchFamily="49" charset="0"/>
              </a:rPr>
              <a:t> </a:t>
            </a:r>
            <a:endParaRPr lang="en-US" altLang="en-US" sz="1500" b="1" dirty="0">
              <a:solidFill>
                <a:schemeClr val="tx2"/>
              </a:solidFill>
              <a:latin typeface="Courier New" panose="02070409020205090404" pitchFamily="49" charset="0"/>
              <a:ea typeface="Courier New" panose="020704090202050904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46082"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NOTE</a:t>
            </a:r>
            <a:endParaRPr lang="en-US" altLang="en-US" dirty="0"/>
          </a:p>
        </p:txBody>
      </p:sp>
      <p:sp>
        <p:nvSpPr>
          <p:cNvPr id="46083" name="Text Box 3"/>
          <p:cNvSpPr txBox="1"/>
          <p:nvPr/>
        </p:nvSpPr>
        <p:spPr>
          <a:xfrm>
            <a:off x="152400" y="838200"/>
            <a:ext cx="8991600" cy="5507990"/>
          </a:xfrm>
          <a:prstGeom prst="rect">
            <a:avLst/>
          </a:prstGeom>
          <a:noFill/>
          <a:ln w="12700">
            <a:noFill/>
          </a:ln>
        </p:spPr>
        <p:txBody>
          <a:bodyPr anchor="t" anchorCtr="0">
            <a:spAutoFit/>
          </a:bodyPr>
          <a:p>
            <a:pPr eaLnBrk="0" hangingPunct="0">
              <a:spcBef>
                <a:spcPct val="50000"/>
              </a:spcBef>
              <a:buClrTx/>
              <a:buFontTx/>
            </a:pPr>
            <a:r>
              <a:rPr lang="en-US" altLang="en-US" sz="3200" dirty="0">
                <a:latin typeface="Times New Roman" panose="02020603050405020304" pitchFamily="18" charset="0"/>
              </a:rPr>
              <a:t>The == comparison operator is used for comparing two </a:t>
            </a:r>
            <a:r>
              <a:rPr lang="en-US" altLang="en-US" sz="3200" i="1" dirty="0">
                <a:latin typeface="Times New Roman Italic" panose="02020603050405020304" charset="0"/>
                <a:cs typeface="Times New Roman Italic" panose="02020603050405020304" charset="0"/>
              </a:rPr>
              <a:t>primitive data type values</a:t>
            </a:r>
            <a:r>
              <a:rPr lang="en-US" altLang="en-US" sz="3200" dirty="0">
                <a:latin typeface="Times New Roman" panose="02020603050405020304" pitchFamily="18" charset="0"/>
              </a:rPr>
              <a:t> or for determining whether two objects have the </a:t>
            </a:r>
            <a:r>
              <a:rPr lang="en-US" altLang="en-US" sz="3200" i="1" u="sng" dirty="0">
                <a:latin typeface="Times New Roman Italic" panose="02020603050405020304" charset="0"/>
                <a:cs typeface="Times New Roman Italic" panose="02020603050405020304" charset="0"/>
              </a:rPr>
              <a:t>same references</a:t>
            </a:r>
            <a:r>
              <a:rPr lang="en-US" altLang="en-US" sz="3200" dirty="0">
                <a:latin typeface="Times New Roman" panose="02020603050405020304" pitchFamily="18" charset="0"/>
              </a:rPr>
              <a:t>. </a:t>
            </a:r>
            <a:endParaRPr lang="en-US" altLang="en-US" sz="3200" dirty="0">
              <a:latin typeface="Times New Roman" panose="02020603050405020304" pitchFamily="18" charset="0"/>
            </a:endParaRPr>
          </a:p>
          <a:p>
            <a:pPr eaLnBrk="0" hangingPunct="0">
              <a:spcBef>
                <a:spcPct val="50000"/>
              </a:spcBef>
              <a:buClrTx/>
              <a:buFontTx/>
            </a:pPr>
            <a:r>
              <a:rPr lang="en-US" altLang="en-US" sz="3200" dirty="0">
                <a:latin typeface="Times New Roman" panose="02020603050405020304" pitchFamily="18" charset="0"/>
              </a:rPr>
              <a:t>The equals method is intended to test whether two objects have the </a:t>
            </a:r>
            <a:r>
              <a:rPr lang="en-US" altLang="en-US" sz="3200" i="1" u="sng" dirty="0">
                <a:latin typeface="Times New Roman Italic" panose="02020603050405020304" charset="0"/>
                <a:cs typeface="Times New Roman Italic" panose="02020603050405020304" charset="0"/>
              </a:rPr>
              <a:t>same contents</a:t>
            </a:r>
            <a:r>
              <a:rPr lang="en-US" altLang="en-US" sz="3200" dirty="0">
                <a:latin typeface="Times New Roman" panose="02020603050405020304" pitchFamily="18" charset="0"/>
              </a:rPr>
              <a:t>, provided that the method is modified in the defining class of the objects. </a:t>
            </a:r>
            <a:endParaRPr lang="en-US" altLang="en-US" sz="3200" dirty="0">
              <a:latin typeface="Times New Roman" panose="02020603050405020304" pitchFamily="18" charset="0"/>
            </a:endParaRPr>
          </a:p>
          <a:p>
            <a:pPr eaLnBrk="0" hangingPunct="0">
              <a:spcBef>
                <a:spcPct val="50000"/>
              </a:spcBef>
              <a:buClrTx/>
              <a:buFontTx/>
            </a:pPr>
            <a:r>
              <a:rPr lang="en-US" altLang="en-US" sz="3200" dirty="0">
                <a:latin typeface="Times New Roman" panose="02020603050405020304" pitchFamily="18" charset="0"/>
              </a:rPr>
              <a:t>The == operator is stronger than the equals method, in that the == operator checks whether the two reference variables </a:t>
            </a:r>
            <a:r>
              <a:rPr lang="en-US" altLang="en-US" sz="3200" i="1" u="sng" dirty="0">
                <a:latin typeface="Times New Roman Italic" panose="02020603050405020304" charset="0"/>
                <a:cs typeface="Times New Roman Italic" panose="02020603050405020304" charset="0"/>
              </a:rPr>
              <a:t>refer to the same object</a:t>
            </a:r>
            <a:r>
              <a:rPr lang="en-US" altLang="en-US" sz="3200" dirty="0">
                <a:latin typeface="Times New Roman" panose="02020603050405020304" pitchFamily="18" charset="0"/>
              </a:rPr>
              <a:t>.</a:t>
            </a:r>
            <a:endParaRPr lang="en-US" altLang="en-US" sz="32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47106" name="Rectangle 2"/>
          <p:cNvSpPr>
            <a:spLocks noGrp="1"/>
          </p:cNvSpPr>
          <p:nvPr>
            <p:ph type="title"/>
          </p:nvPr>
        </p:nvSpPr>
        <p:spPr>
          <a:xfrm>
            <a:off x="685800" y="152400"/>
            <a:ext cx="7772400" cy="762000"/>
          </a:xfrm>
          <a:ln/>
        </p:spPr>
        <p:txBody>
          <a:bodyPr vert="horz" wrap="square" lIns="92075" tIns="46038" rIns="92075" bIns="46038" anchor="ctr" anchorCtr="0"/>
          <a:p>
            <a:r>
              <a:rPr lang="en-US" altLang="en-US" dirty="0"/>
              <a:t>The </a:t>
            </a:r>
            <a:r>
              <a:rPr lang="en-US" altLang="en-US" u="sng" dirty="0"/>
              <a:t>ArrayList</a:t>
            </a:r>
            <a:r>
              <a:rPr lang="en-US" altLang="en-US" dirty="0"/>
              <a:t> Class</a:t>
            </a:r>
            <a:endParaRPr lang="en-US" altLang="en-US" dirty="0"/>
          </a:p>
        </p:txBody>
      </p:sp>
      <p:sp>
        <p:nvSpPr>
          <p:cNvPr id="47107" name="Rectangle 3"/>
          <p:cNvSpPr>
            <a:spLocks noGrp="1"/>
          </p:cNvSpPr>
          <p:nvPr>
            <p:ph idx="1"/>
          </p:nvPr>
        </p:nvSpPr>
        <p:spPr>
          <a:xfrm>
            <a:off x="228600" y="990600"/>
            <a:ext cx="8610600" cy="1219200"/>
          </a:xfrm>
          <a:ln/>
        </p:spPr>
        <p:txBody>
          <a:bodyPr vert="horz" wrap="square" lIns="92075" tIns="46038" rIns="92075" bIns="46038" anchor="t" anchorCtr="0"/>
          <a:p>
            <a:pPr marL="0" indent="0">
              <a:spcAft>
                <a:spcPts val="1200"/>
              </a:spcAft>
              <a:buNone/>
            </a:pPr>
            <a:r>
              <a:rPr lang="en-US" altLang="en-US" sz="2400" dirty="0"/>
              <a:t>You can create an array to store objects. But the array’s size is fixed once the array is created. Java provides the ArrayList class that can be used to store an unlimited number of objects. </a:t>
            </a:r>
            <a:endParaRPr lang="en-US" altLang="en-US" sz="2400" dirty="0"/>
          </a:p>
        </p:txBody>
      </p:sp>
      <p:sp>
        <p:nvSpPr>
          <p:cNvPr id="47108" name="Rectangle 5"/>
          <p:cNvSpPr/>
          <p:nvPr/>
        </p:nvSpPr>
        <p:spPr>
          <a:xfrm>
            <a:off x="1643063" y="306228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47109" name="Rectangle 7"/>
          <p:cNvSpPr/>
          <p:nvPr/>
        </p:nvSpPr>
        <p:spPr>
          <a:xfrm>
            <a:off x="0" y="2262188"/>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47110" name="Rectangle 9"/>
          <p:cNvSpPr/>
          <p:nvPr/>
        </p:nvSpPr>
        <p:spPr>
          <a:xfrm>
            <a:off x="0" y="2214563"/>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graphicFrame>
        <p:nvGraphicFramePr>
          <p:cNvPr id="47111" name="Object 8"/>
          <p:cNvGraphicFramePr>
            <a:graphicFrameLocks noChangeAspect="1"/>
          </p:cNvGraphicFramePr>
          <p:nvPr/>
        </p:nvGraphicFramePr>
        <p:xfrm>
          <a:off x="1143000" y="2214563"/>
          <a:ext cx="7391400" cy="4206875"/>
        </p:xfrm>
        <a:graphic>
          <a:graphicData uri="http://schemas.openxmlformats.org/presentationml/2006/ole">
            <mc:AlternateContent xmlns:mc="http://schemas.openxmlformats.org/markup-compatibility/2006">
              <mc:Choice xmlns:v="urn:schemas-microsoft-com:vml" Requires="v">
                <p:oleObj spid="_x0000_s3082" name="" r:id="rId1" imgW="3200400" imgH="1819275" progId="Word.Picture.8">
                  <p:embed/>
                </p:oleObj>
              </mc:Choice>
              <mc:Fallback>
                <p:oleObj name="" r:id="rId1" imgW="3200400" imgH="1819275" progId="Word.Picture.8">
                  <p:embed/>
                  <p:pic>
                    <p:nvPicPr>
                      <p:cNvPr id="0" name="图片 3081"/>
                      <p:cNvPicPr/>
                      <p:nvPr/>
                    </p:nvPicPr>
                    <p:blipFill>
                      <a:blip r:embed="rId2"/>
                      <a:stretch>
                        <a:fillRect/>
                      </a:stretch>
                    </p:blipFill>
                    <p:spPr>
                      <a:xfrm>
                        <a:off x="1143000" y="2214563"/>
                        <a:ext cx="7391400" cy="4206875"/>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Slide Number Placeholder 4"/>
          <p:cNvSpPr>
            <a:spLocks noGrp="1"/>
          </p:cNvSpPr>
          <p:nvPr>
            <p:ph type="sldNum" sz="quarter" idx="11"/>
          </p:nvPr>
        </p:nvSpPr>
        <p:spPr>
          <a:xfrm>
            <a:off x="6553200" y="6096953"/>
            <a:ext cx="1905000" cy="457200"/>
          </a:xfrm>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48130" name="Rectangle 2"/>
          <p:cNvSpPr>
            <a:spLocks noGrp="1"/>
          </p:cNvSpPr>
          <p:nvPr>
            <p:ph type="title"/>
          </p:nvPr>
        </p:nvSpPr>
        <p:spPr>
          <a:xfrm>
            <a:off x="685800" y="152400"/>
            <a:ext cx="7772400" cy="762000"/>
          </a:xfrm>
          <a:ln/>
        </p:spPr>
        <p:txBody>
          <a:bodyPr vert="horz" wrap="square" lIns="92075" tIns="46038" rIns="92075" bIns="46038" anchor="ctr" anchorCtr="0"/>
          <a:p>
            <a:r>
              <a:rPr lang="en-US" altLang="en-US" dirty="0"/>
              <a:t>Generic Type </a:t>
            </a:r>
            <a:endParaRPr lang="en-US" altLang="en-US" dirty="0"/>
          </a:p>
        </p:txBody>
      </p:sp>
      <p:sp>
        <p:nvSpPr>
          <p:cNvPr id="48131" name="Rectangle 3"/>
          <p:cNvSpPr>
            <a:spLocks noGrp="1"/>
          </p:cNvSpPr>
          <p:nvPr>
            <p:ph idx="1"/>
          </p:nvPr>
        </p:nvSpPr>
        <p:spPr>
          <a:xfrm>
            <a:off x="152400" y="990600"/>
            <a:ext cx="8839200" cy="2971800"/>
          </a:xfrm>
          <a:ln/>
        </p:spPr>
        <p:txBody>
          <a:bodyPr vert="horz" wrap="square" lIns="92075" tIns="46038" rIns="92075" bIns="46038" anchor="t" anchorCtr="0"/>
          <a:p>
            <a:pPr marL="0" indent="0">
              <a:spcBef>
                <a:spcPct val="40000"/>
              </a:spcBef>
              <a:spcAft>
                <a:spcPts val="1200"/>
              </a:spcAft>
              <a:buNone/>
            </a:pPr>
            <a:r>
              <a:rPr lang="en-US" altLang="en-US" dirty="0"/>
              <a:t>ArrayList is known as a generic class with a generic type E. You can specify a concrete type to replace E when creating an ArrayList. For example, the following statement creates an ArrayList and assigns its reference to variable cities. This ArrayList object can be used to store strings.</a:t>
            </a:r>
            <a:endParaRPr lang="en-US" altLang="en-US" dirty="0"/>
          </a:p>
        </p:txBody>
      </p:sp>
      <p:sp>
        <p:nvSpPr>
          <p:cNvPr id="48132" name="Rectangle 4"/>
          <p:cNvSpPr/>
          <p:nvPr/>
        </p:nvSpPr>
        <p:spPr>
          <a:xfrm>
            <a:off x="1643063" y="306228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48133" name="Rectangle 5"/>
          <p:cNvSpPr/>
          <p:nvPr/>
        </p:nvSpPr>
        <p:spPr>
          <a:xfrm>
            <a:off x="0" y="2262188"/>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48134" name="Rectangle 9"/>
          <p:cNvSpPr/>
          <p:nvPr/>
        </p:nvSpPr>
        <p:spPr>
          <a:xfrm>
            <a:off x="0" y="4038600"/>
            <a:ext cx="8839200" cy="685800"/>
          </a:xfrm>
          <a:prstGeom prst="rect">
            <a:avLst/>
          </a:prstGeom>
          <a:noFill/>
          <a:ln w="9525">
            <a:noFill/>
          </a:ln>
        </p:spPr>
        <p:txBody>
          <a:bodyPr lIns="92075" tIns="46038" rIns="92075" bIns="46038" anchor="t" anchorCtr="0"/>
          <a:p>
            <a:pPr eaLnBrk="0" hangingPunct="0">
              <a:spcBef>
                <a:spcPct val="40000"/>
              </a:spcBef>
              <a:spcAft>
                <a:spcPts val="1200"/>
              </a:spcAft>
              <a:buClr>
                <a:schemeClr val="tx2"/>
              </a:buClr>
              <a:buSzPct val="75000"/>
              <a:buFont typeface="Monotype Sorts"/>
            </a:pPr>
            <a:r>
              <a:rPr lang="en-US" altLang="en-US" sz="3200" dirty="0">
                <a:solidFill>
                  <a:schemeClr val="tx2"/>
                </a:solidFill>
                <a:latin typeface="Times New Roman" panose="02020603050405020304" pitchFamily="18" charset="0"/>
              </a:rPr>
              <a:t>ArrayList&lt;String&gt; cities = </a:t>
            </a:r>
            <a:r>
              <a:rPr lang="en-US" altLang="en-US" sz="3200" b="1" dirty="0">
                <a:solidFill>
                  <a:schemeClr val="tx2"/>
                </a:solidFill>
                <a:latin typeface="Times New Roman" panose="02020603050405020304" pitchFamily="18" charset="0"/>
              </a:rPr>
              <a:t>new</a:t>
            </a:r>
            <a:r>
              <a:rPr lang="en-US" altLang="en-US" sz="3200" dirty="0">
                <a:solidFill>
                  <a:schemeClr val="tx2"/>
                </a:solidFill>
                <a:latin typeface="Times New Roman" panose="02020603050405020304" pitchFamily="18" charset="0"/>
              </a:rPr>
              <a:t> ArrayList&lt;String&gt;();</a:t>
            </a:r>
            <a:endParaRPr lang="en-US" altLang="en-US" sz="3200" dirty="0">
              <a:solidFill>
                <a:schemeClr val="tx2"/>
              </a:solidFill>
              <a:latin typeface="Times New Roman" panose="02020603050405020304" pitchFamily="18" charset="0"/>
              <a:ea typeface="Arial" panose="020B0604020202090204" pitchFamily="34" charset="0"/>
            </a:endParaRPr>
          </a:p>
        </p:txBody>
      </p:sp>
      <p:sp>
        <p:nvSpPr>
          <p:cNvPr id="48135" name="Rectangle 11"/>
          <p:cNvSpPr/>
          <p:nvPr/>
        </p:nvSpPr>
        <p:spPr>
          <a:xfrm>
            <a:off x="0" y="4726940"/>
            <a:ext cx="8839200" cy="609600"/>
          </a:xfrm>
          <a:prstGeom prst="rect">
            <a:avLst/>
          </a:prstGeom>
          <a:noFill/>
          <a:ln w="9525">
            <a:noFill/>
          </a:ln>
        </p:spPr>
        <p:txBody>
          <a:bodyPr lIns="92075" tIns="46038" rIns="92075" bIns="46038" anchor="t" anchorCtr="0"/>
          <a:p>
            <a:pPr eaLnBrk="0" hangingPunct="0">
              <a:spcBef>
                <a:spcPct val="40000"/>
              </a:spcBef>
              <a:spcAft>
                <a:spcPts val="1200"/>
              </a:spcAft>
              <a:buClr>
                <a:schemeClr val="tx2"/>
              </a:buClr>
              <a:buSzPct val="75000"/>
              <a:buFont typeface="Monotype Sorts"/>
            </a:pPr>
            <a:r>
              <a:rPr lang="en-US" altLang="en-US" sz="3200" dirty="0">
                <a:solidFill>
                  <a:schemeClr val="tx2"/>
                </a:solidFill>
                <a:latin typeface="Times New Roman" panose="02020603050405020304" pitchFamily="18" charset="0"/>
              </a:rPr>
              <a:t>ArrayList&lt;String&gt; cities = </a:t>
            </a:r>
            <a:r>
              <a:rPr lang="en-US" altLang="en-US" sz="3200" b="1" dirty="0">
                <a:solidFill>
                  <a:schemeClr val="tx2"/>
                </a:solidFill>
                <a:latin typeface="Times New Roman" panose="02020603050405020304" pitchFamily="18" charset="0"/>
              </a:rPr>
              <a:t>new</a:t>
            </a:r>
            <a:r>
              <a:rPr lang="en-US" altLang="en-US" sz="3200" dirty="0">
                <a:solidFill>
                  <a:schemeClr val="tx2"/>
                </a:solidFill>
                <a:latin typeface="Times New Roman" panose="02020603050405020304" pitchFamily="18" charset="0"/>
              </a:rPr>
              <a:t> ArrayList&lt;&gt;();</a:t>
            </a:r>
            <a:endParaRPr lang="en-US" altLang="en-US" sz="3200" dirty="0">
              <a:solidFill>
                <a:schemeClr val="tx2"/>
              </a:solidFill>
              <a:latin typeface="Times New Roman" panose="02020603050405020304" pitchFamily="18" charset="0"/>
              <a:ea typeface="Arial" panose="020B0604020202090204" pitchFamily="34" charset="0"/>
            </a:endParaRPr>
          </a:p>
        </p:txBody>
      </p:sp>
      <p:sp>
        <p:nvSpPr>
          <p:cNvPr id="48136" name="AutoShape 10">
            <a:hlinkClick r:id="rId1" action="ppaction://program"/>
          </p:cNvPr>
          <p:cNvSpPr/>
          <p:nvPr/>
        </p:nvSpPr>
        <p:spPr>
          <a:xfrm>
            <a:off x="7620000" y="5565140"/>
            <a:ext cx="698500" cy="339725"/>
          </a:xfrm>
          <a:prstGeom prst="actionButtonBlank">
            <a:avLst/>
          </a:prstGeom>
          <a:solidFill>
            <a:srgbClr val="38A1BA"/>
          </a:solidFill>
          <a:ln w="19050">
            <a:noFill/>
          </a:ln>
          <a:effectLst>
            <a:prstShdw prst="shdw17" dist="17961" dir="2699999">
              <a:srgbClr val="226170"/>
            </a:prstShdw>
          </a:effectLst>
        </p:spPr>
        <p:txBody>
          <a:bodyPr wrap="none" anchor="ctr" anchorCtr="0"/>
          <a:p>
            <a:pPr algn="ctr" eaLnBrk="0" hangingPunct="0">
              <a:buClrTx/>
              <a:buFontTx/>
            </a:pPr>
            <a:r>
              <a:rPr lang="en-US" altLang="en-US" sz="1800" dirty="0">
                <a:latin typeface="Book Antiqua" pitchFamily="18" charset="0"/>
                <a:hlinkClick r:id="rId1" action="ppaction://hlinkfile"/>
              </a:rPr>
              <a:t>Run</a:t>
            </a:r>
            <a:endParaRPr lang="en-US" altLang="en-US" sz="1800" dirty="0">
              <a:latin typeface="Times New Roman" panose="02020603050405020304" pitchFamily="18" charset="0"/>
              <a:ea typeface="Arial" panose="020B0604020202090204" pitchFamily="34" charset="0"/>
            </a:endParaRPr>
          </a:p>
        </p:txBody>
      </p:sp>
      <p:sp>
        <p:nvSpPr>
          <p:cNvPr id="48137" name="Rectangle 12">
            <a:hlinkClick r:id="rId2"/>
          </p:cNvPr>
          <p:cNvSpPr/>
          <p:nvPr/>
        </p:nvSpPr>
        <p:spPr>
          <a:xfrm>
            <a:off x="5218113" y="5544503"/>
            <a:ext cx="2220912" cy="381000"/>
          </a:xfrm>
          <a:prstGeom prst="rect">
            <a:avLst/>
          </a:prstGeom>
          <a:solidFill>
            <a:srgbClr val="92D050"/>
          </a:solidFill>
          <a:ln w="12700">
            <a:noFill/>
          </a:ln>
        </p:spPr>
        <p:txBody>
          <a:bodyPr anchor="t" anchorCtr="0"/>
          <a:p>
            <a:pPr algn="ctr" eaLnBrk="0" hangingPunct="0">
              <a:buClrTx/>
              <a:buFontTx/>
            </a:pPr>
            <a:r>
              <a:rPr lang="en-US" altLang="en-US" sz="2000" dirty="0">
                <a:latin typeface="Times New Roman" panose="02020603050405020304" pitchFamily="18" charset="0"/>
              </a:rPr>
              <a:t>TestArrayList</a:t>
            </a:r>
            <a:endParaRPr lang="en-US" altLang="en-US" sz="2000" dirty="0">
              <a:latin typeface="Times New Roman" panose="02020603050405020304" pitchFamily="18" charset="0"/>
              <a:ea typeface="Arial" panose="020B060402020209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49154" name="Rectangle 2"/>
          <p:cNvSpPr>
            <a:spLocks noGrp="1"/>
          </p:cNvSpPr>
          <p:nvPr>
            <p:ph type="title"/>
          </p:nvPr>
        </p:nvSpPr>
        <p:spPr>
          <a:xfrm>
            <a:off x="304800" y="457200"/>
            <a:ext cx="8610600" cy="685800"/>
          </a:xfrm>
          <a:ln/>
        </p:spPr>
        <p:txBody>
          <a:bodyPr vert="horz" wrap="square" lIns="92075" tIns="46038" rIns="92075" bIns="46038" anchor="ctr" anchorCtr="0"/>
          <a:p>
            <a:r>
              <a:rPr lang="en-US" altLang="en-US" sz="4000" dirty="0"/>
              <a:t>Differences and Similarities between Arrays and ArrayList</a:t>
            </a:r>
            <a:endParaRPr lang="en-US" altLang="en-US" sz="4000" dirty="0"/>
          </a:p>
        </p:txBody>
      </p:sp>
      <p:sp>
        <p:nvSpPr>
          <p:cNvPr id="49155" name="Rectangle 4"/>
          <p:cNvSpPr/>
          <p:nvPr/>
        </p:nvSpPr>
        <p:spPr>
          <a:xfrm>
            <a:off x="1643063" y="306228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49156" name="Rectangle 5"/>
          <p:cNvSpPr/>
          <p:nvPr/>
        </p:nvSpPr>
        <p:spPr>
          <a:xfrm>
            <a:off x="0" y="2262188"/>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49157" name="Rectangle 6"/>
          <p:cNvSpPr/>
          <p:nvPr/>
        </p:nvSpPr>
        <p:spPr>
          <a:xfrm>
            <a:off x="0" y="2638425"/>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49158" name="Rectangle 10"/>
          <p:cNvSpPr/>
          <p:nvPr/>
        </p:nvSpPr>
        <p:spPr>
          <a:xfrm>
            <a:off x="0" y="2638425"/>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49159" name="Rectangle 12"/>
          <p:cNvSpPr/>
          <p:nvPr/>
        </p:nvSpPr>
        <p:spPr>
          <a:xfrm>
            <a:off x="0" y="2447925"/>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graphicFrame>
        <p:nvGraphicFramePr>
          <p:cNvPr id="49160" name="Object 11"/>
          <p:cNvGraphicFramePr>
            <a:graphicFrameLocks noChangeAspect="1"/>
          </p:cNvGraphicFramePr>
          <p:nvPr/>
        </p:nvGraphicFramePr>
        <p:xfrm>
          <a:off x="152400" y="1676400"/>
          <a:ext cx="8915400" cy="3128963"/>
        </p:xfrm>
        <a:graphic>
          <a:graphicData uri="http://schemas.openxmlformats.org/presentationml/2006/ole">
            <mc:AlternateContent xmlns:mc="http://schemas.openxmlformats.org/markup-compatibility/2006">
              <mc:Choice xmlns:v="urn:schemas-microsoft-com:vml" Requires="v">
                <p:oleObj spid="_x0000_s3083" name="" r:id="rId1" imgW="4200525" imgH="1476375" progId="Word.Picture.8">
                  <p:embed/>
                </p:oleObj>
              </mc:Choice>
              <mc:Fallback>
                <p:oleObj name="" r:id="rId1" imgW="4200525" imgH="1476375" progId="Word.Picture.8">
                  <p:embed/>
                  <p:pic>
                    <p:nvPicPr>
                      <p:cNvPr id="0" name="图片 3082"/>
                      <p:cNvPicPr/>
                      <p:nvPr/>
                    </p:nvPicPr>
                    <p:blipFill>
                      <a:blip r:embed="rId2"/>
                      <a:stretch>
                        <a:fillRect/>
                      </a:stretch>
                    </p:blipFill>
                    <p:spPr>
                      <a:xfrm>
                        <a:off x="152400" y="1676400"/>
                        <a:ext cx="8915400" cy="3128963"/>
                      </a:xfrm>
                      <a:prstGeom prst="rect">
                        <a:avLst/>
                      </a:prstGeom>
                      <a:noFill/>
                      <a:ln w="38100">
                        <a:noFill/>
                        <a:miter/>
                      </a:ln>
                    </p:spPr>
                  </p:pic>
                </p:oleObj>
              </mc:Fallback>
            </mc:AlternateContent>
          </a:graphicData>
        </a:graphic>
      </p:graphicFrame>
      <p:sp>
        <p:nvSpPr>
          <p:cNvPr id="49161" name="Rectangle 13"/>
          <p:cNvSpPr/>
          <p:nvPr/>
        </p:nvSpPr>
        <p:spPr>
          <a:xfrm>
            <a:off x="0" y="0"/>
            <a:ext cx="9144000" cy="0"/>
          </a:xfrm>
          <a:prstGeom prst="rect">
            <a:avLst/>
          </a:prstGeom>
          <a:noFill/>
          <a:ln w="12700">
            <a:noFill/>
          </a:ln>
        </p:spPr>
        <p:txBody>
          <a:bodyPr wrap="none" anchor="ctr" anchorCtr="0">
            <a:spAutoFit/>
          </a:bodyPr>
          <a:p>
            <a:pPr algn="ctr" defTabSz="914400" eaLnBrk="0" hangingPunct="0">
              <a:buClrTx/>
              <a:buFontTx/>
              <a:tabLst>
                <a:tab pos="2286000" algn="l"/>
                <a:tab pos="3943350" algn="l"/>
              </a:tabLst>
            </a:pPr>
            <a:endParaRPr lang="en-US" altLang="en-US" sz="4400" dirty="0">
              <a:solidFill>
                <a:schemeClr val="tx2"/>
              </a:solidFill>
              <a:latin typeface="Times New Roman" panose="02020603050405020304" pitchFamily="18" charset="0"/>
              <a:ea typeface="Arial" panose="020B0604020202090204" pitchFamily="34" charset="0"/>
            </a:endParaRPr>
          </a:p>
        </p:txBody>
      </p:sp>
      <p:sp>
        <p:nvSpPr>
          <p:cNvPr id="49162" name="Rectangle 14"/>
          <p:cNvSpPr/>
          <p:nvPr/>
        </p:nvSpPr>
        <p:spPr>
          <a:xfrm>
            <a:off x="0" y="0"/>
            <a:ext cx="9144000" cy="0"/>
          </a:xfrm>
          <a:prstGeom prst="rect">
            <a:avLst/>
          </a:prstGeom>
          <a:noFill/>
          <a:ln w="12700">
            <a:noFill/>
          </a:ln>
        </p:spPr>
        <p:txBody>
          <a:bodyPr wrap="none" anchor="ctr" anchorCtr="0">
            <a:spAutoFit/>
          </a:bodyPr>
          <a:p>
            <a:pPr algn="ctr" defTabSz="914400" eaLnBrk="0" hangingPunct="0">
              <a:buClrTx/>
              <a:buFontTx/>
              <a:tabLst>
                <a:tab pos="2286000" algn="l"/>
                <a:tab pos="3943350" algn="l"/>
              </a:tabLst>
            </a:pPr>
            <a:endParaRPr lang="en-US" altLang="en-US" sz="4400" dirty="0">
              <a:solidFill>
                <a:schemeClr val="tx2"/>
              </a:solidFill>
              <a:latin typeface="Times New Roman" panose="02020603050405020304" pitchFamily="18" charset="0"/>
              <a:ea typeface="Arial" panose="020B0604020202090204" pitchFamily="34" charset="0"/>
            </a:endParaRPr>
          </a:p>
        </p:txBody>
      </p:sp>
      <p:sp>
        <p:nvSpPr>
          <p:cNvPr id="49163" name="Rectangle 15"/>
          <p:cNvSpPr/>
          <p:nvPr/>
        </p:nvSpPr>
        <p:spPr>
          <a:xfrm>
            <a:off x="0" y="0"/>
            <a:ext cx="9144000" cy="0"/>
          </a:xfrm>
          <a:prstGeom prst="rect">
            <a:avLst/>
          </a:prstGeom>
          <a:noFill/>
          <a:ln w="12700">
            <a:noFill/>
          </a:ln>
        </p:spPr>
        <p:txBody>
          <a:bodyPr wrap="none" anchor="ctr" anchorCtr="0">
            <a:spAutoFit/>
          </a:bodyPr>
          <a:p>
            <a:pPr algn="ctr" defTabSz="914400" eaLnBrk="0" hangingPunct="0">
              <a:buClrTx/>
              <a:buFontTx/>
              <a:tabLst>
                <a:tab pos="2286000" algn="l"/>
                <a:tab pos="3943350" algn="l"/>
              </a:tabLst>
            </a:pPr>
            <a:endParaRPr lang="en-US" altLang="en-US" sz="4400" dirty="0">
              <a:solidFill>
                <a:schemeClr val="tx2"/>
              </a:solidFill>
              <a:latin typeface="Times New Roman" panose="02020603050405020304" pitchFamily="18" charset="0"/>
              <a:ea typeface="Arial" panose="020B0604020202090204" pitchFamily="34" charset="0"/>
            </a:endParaRPr>
          </a:p>
        </p:txBody>
      </p:sp>
      <p:sp>
        <p:nvSpPr>
          <p:cNvPr id="49164" name="AutoShape 10">
            <a:hlinkClick r:id="rId3" action="ppaction://program"/>
          </p:cNvPr>
          <p:cNvSpPr/>
          <p:nvPr/>
        </p:nvSpPr>
        <p:spPr>
          <a:xfrm>
            <a:off x="6211888" y="5202238"/>
            <a:ext cx="698500" cy="339725"/>
          </a:xfrm>
          <a:prstGeom prst="actionButtonBlank">
            <a:avLst/>
          </a:prstGeom>
          <a:solidFill>
            <a:srgbClr val="38A1BA"/>
          </a:solidFill>
          <a:ln w="19050">
            <a:noFill/>
          </a:ln>
          <a:effectLst>
            <a:prstShdw prst="shdw17" dist="17961" dir="2699999">
              <a:srgbClr val="226170"/>
            </a:prstShdw>
          </a:effectLst>
        </p:spPr>
        <p:txBody>
          <a:bodyPr wrap="none" anchor="ctr" anchorCtr="0"/>
          <a:p>
            <a:pPr algn="ctr" eaLnBrk="0" hangingPunct="0">
              <a:buClrTx/>
              <a:buFontTx/>
            </a:pPr>
            <a:r>
              <a:rPr lang="en-US" altLang="en-US" sz="1800" dirty="0">
                <a:latin typeface="Book Antiqua" pitchFamily="18" charset="0"/>
                <a:hlinkClick r:id="rId3" action="ppaction://hlinkfile"/>
              </a:rPr>
              <a:t>Run</a:t>
            </a:r>
            <a:endParaRPr lang="en-US" altLang="en-US" sz="1800" dirty="0">
              <a:latin typeface="Times New Roman" panose="02020603050405020304" pitchFamily="18" charset="0"/>
              <a:ea typeface="Arial" panose="020B0604020202090204" pitchFamily="34" charset="0"/>
            </a:endParaRPr>
          </a:p>
        </p:txBody>
      </p:sp>
      <p:sp>
        <p:nvSpPr>
          <p:cNvPr id="49165" name="Rectangle 16">
            <a:hlinkClick r:id="rId4"/>
          </p:cNvPr>
          <p:cNvSpPr/>
          <p:nvPr/>
        </p:nvSpPr>
        <p:spPr>
          <a:xfrm>
            <a:off x="3810000" y="5181600"/>
            <a:ext cx="2219325" cy="381000"/>
          </a:xfrm>
          <a:prstGeom prst="rect">
            <a:avLst/>
          </a:prstGeom>
          <a:solidFill>
            <a:srgbClr val="92D050"/>
          </a:solidFill>
          <a:ln w="12700">
            <a:noFill/>
          </a:ln>
        </p:spPr>
        <p:txBody>
          <a:bodyPr anchor="t" anchorCtr="0"/>
          <a:p>
            <a:pPr algn="ctr" eaLnBrk="0" hangingPunct="0">
              <a:buClrTx/>
              <a:buFontTx/>
            </a:pPr>
            <a:r>
              <a:rPr lang="en-US" altLang="en-US" sz="2000" dirty="0">
                <a:latin typeface="Times New Roman" panose="02020603050405020304" pitchFamily="18" charset="0"/>
              </a:rPr>
              <a:t>DistinctNumbers</a:t>
            </a:r>
            <a:endParaRPr lang="en-US" altLang="en-US" sz="2000" dirty="0">
              <a:latin typeface="Times New Roman" panose="02020603050405020304" pitchFamily="18" charset="0"/>
              <a:ea typeface="Arial" panose="020B060402020209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50178" name="Rectangle 2"/>
          <p:cNvSpPr>
            <a:spLocks noGrp="1"/>
          </p:cNvSpPr>
          <p:nvPr>
            <p:ph type="title"/>
          </p:nvPr>
        </p:nvSpPr>
        <p:spPr>
          <a:xfrm>
            <a:off x="685800" y="152400"/>
            <a:ext cx="7772400" cy="762000"/>
          </a:xfrm>
          <a:ln/>
        </p:spPr>
        <p:txBody>
          <a:bodyPr vert="horz" wrap="square" lIns="92075" tIns="46038" rIns="92075" bIns="46038" anchor="ctr" anchorCtr="0"/>
          <a:p>
            <a:r>
              <a:rPr lang="en-US" altLang="en-US" dirty="0"/>
              <a:t>Array Lists from/to Arrays</a:t>
            </a:r>
            <a:endParaRPr lang="en-US" altLang="en-US" dirty="0"/>
          </a:p>
        </p:txBody>
      </p:sp>
      <p:sp>
        <p:nvSpPr>
          <p:cNvPr id="50179" name="Rectangle 3"/>
          <p:cNvSpPr>
            <a:spLocks noGrp="1"/>
          </p:cNvSpPr>
          <p:nvPr>
            <p:ph idx="1"/>
          </p:nvPr>
        </p:nvSpPr>
        <p:spPr>
          <a:xfrm>
            <a:off x="152400" y="990600"/>
            <a:ext cx="8839200" cy="2514600"/>
          </a:xfrm>
          <a:ln/>
        </p:spPr>
        <p:txBody>
          <a:bodyPr vert="horz" wrap="square" lIns="92075" tIns="46038" rIns="92075" bIns="46038" anchor="t" anchorCtr="0"/>
          <a:p>
            <a:pPr marL="0" indent="0">
              <a:spcBef>
                <a:spcPct val="40000"/>
              </a:spcBef>
              <a:spcAft>
                <a:spcPts val="1200"/>
              </a:spcAft>
              <a:buNone/>
            </a:pPr>
            <a:r>
              <a:rPr lang="en-US" altLang="en-US" dirty="0"/>
              <a:t>Creating an ArrayList from an array of objects:</a:t>
            </a:r>
            <a:endParaRPr lang="en-US" altLang="en-US" dirty="0"/>
          </a:p>
          <a:p>
            <a:pPr marL="0" indent="0">
              <a:buNone/>
            </a:pPr>
            <a:r>
              <a:rPr lang="en-US" altLang="en-US" dirty="0"/>
              <a:t>String[] array = {</a:t>
            </a:r>
            <a:r>
              <a:rPr lang="en-US" altLang="en-US" b="1" dirty="0"/>
              <a:t>"red"</a:t>
            </a:r>
            <a:r>
              <a:rPr lang="en-US" altLang="en-US" dirty="0"/>
              <a:t>, </a:t>
            </a:r>
            <a:r>
              <a:rPr lang="en-US" altLang="en-US" b="1" dirty="0"/>
              <a:t>"green", "blue"</a:t>
            </a:r>
            <a:r>
              <a:rPr lang="en-US" altLang="en-US" dirty="0"/>
              <a:t>};</a:t>
            </a:r>
            <a:endParaRPr lang="en-US" altLang="en-US" dirty="0"/>
          </a:p>
          <a:p>
            <a:pPr marL="0" indent="0">
              <a:buNone/>
            </a:pPr>
            <a:r>
              <a:rPr lang="en-US" altLang="en-US" dirty="0"/>
              <a:t>ArrayList&lt;String&gt; list = </a:t>
            </a:r>
            <a:r>
              <a:rPr lang="en-US" altLang="en-US" b="1" dirty="0"/>
              <a:t>new</a:t>
            </a:r>
            <a:r>
              <a:rPr lang="en-US" altLang="en-US" dirty="0"/>
              <a:t> ArrayList&lt;&gt;(Arrays.asList(array));</a:t>
            </a:r>
            <a:endParaRPr lang="en-US" altLang="en-US" dirty="0"/>
          </a:p>
        </p:txBody>
      </p:sp>
      <p:sp>
        <p:nvSpPr>
          <p:cNvPr id="50180" name="Rectangle 4"/>
          <p:cNvSpPr/>
          <p:nvPr/>
        </p:nvSpPr>
        <p:spPr>
          <a:xfrm>
            <a:off x="1643063" y="306228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0181" name="Rectangle 5"/>
          <p:cNvSpPr/>
          <p:nvPr/>
        </p:nvSpPr>
        <p:spPr>
          <a:xfrm>
            <a:off x="0" y="2262188"/>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0182" name="Rectangle 3"/>
          <p:cNvSpPr txBox="1"/>
          <p:nvPr/>
        </p:nvSpPr>
        <p:spPr>
          <a:xfrm>
            <a:off x="152400" y="3733800"/>
            <a:ext cx="8839200" cy="2514600"/>
          </a:xfrm>
          <a:prstGeom prst="rect">
            <a:avLst/>
          </a:prstGeom>
          <a:noFill/>
          <a:ln w="9525">
            <a:noFill/>
          </a:ln>
        </p:spPr>
        <p:txBody>
          <a:bodyPr lIns="92075" tIns="46038" rIns="92075" bIns="46038" anchor="t" anchorCtr="0"/>
          <a:p>
            <a:pPr eaLnBrk="0" hangingPunct="0">
              <a:spcBef>
                <a:spcPct val="40000"/>
              </a:spcBef>
              <a:spcAft>
                <a:spcPts val="1200"/>
              </a:spcAft>
              <a:buClr>
                <a:schemeClr val="tx2"/>
              </a:buClr>
              <a:buSzPct val="75000"/>
              <a:buFont typeface="Monotype Sorts"/>
            </a:pPr>
            <a:r>
              <a:rPr lang="en-US" altLang="en-US" sz="3200" dirty="0">
                <a:latin typeface="Times New Roman" panose="02020603050405020304" pitchFamily="18" charset="0"/>
              </a:rPr>
              <a:t>Creating an array of objects from an ArrayList:</a:t>
            </a:r>
            <a:endParaRPr lang="en-US" altLang="en-US" sz="3200" dirty="0">
              <a:latin typeface="Times New Roman" panose="02020603050405020304" pitchFamily="18" charset="0"/>
            </a:endParaRPr>
          </a:p>
          <a:p>
            <a:pPr eaLnBrk="0" hangingPunct="0">
              <a:spcBef>
                <a:spcPct val="20000"/>
              </a:spcBef>
              <a:buClr>
                <a:schemeClr val="tx2"/>
              </a:buClr>
              <a:buSzPct val="75000"/>
              <a:buFont typeface="Monotype Sorts"/>
            </a:pPr>
            <a:r>
              <a:rPr lang="en-US" altLang="en-US" sz="3200" dirty="0">
                <a:latin typeface="Times New Roman" panose="02020603050405020304" pitchFamily="18" charset="0"/>
              </a:rPr>
              <a:t>String[] array1 = </a:t>
            </a:r>
            <a:r>
              <a:rPr lang="en-US" altLang="en-US" sz="3200" b="1" dirty="0">
                <a:latin typeface="Times New Roman" panose="02020603050405020304" pitchFamily="18" charset="0"/>
              </a:rPr>
              <a:t>new</a:t>
            </a:r>
            <a:r>
              <a:rPr lang="en-US" altLang="en-US" sz="3200" dirty="0">
                <a:latin typeface="Times New Roman" panose="02020603050405020304" pitchFamily="18" charset="0"/>
              </a:rPr>
              <a:t> String[list.size()];</a:t>
            </a:r>
            <a:endParaRPr lang="en-US" altLang="en-US" sz="3200" dirty="0">
              <a:latin typeface="Times New Roman" panose="02020603050405020304" pitchFamily="18" charset="0"/>
            </a:endParaRPr>
          </a:p>
          <a:p>
            <a:pPr eaLnBrk="0" hangingPunct="0">
              <a:spcBef>
                <a:spcPct val="20000"/>
              </a:spcBef>
              <a:buClr>
                <a:schemeClr val="tx2"/>
              </a:buClr>
              <a:buSzPct val="75000"/>
              <a:buFont typeface="Monotype Sorts"/>
            </a:pPr>
            <a:r>
              <a:rPr lang="en-US" altLang="en-US" sz="3200" dirty="0">
                <a:latin typeface="Times New Roman" panose="02020603050405020304" pitchFamily="18" charset="0"/>
              </a:rPr>
              <a:t>list.toArray(array1);</a:t>
            </a:r>
            <a:endParaRPr lang="en-US" altLang="en-US" sz="3200" dirty="0">
              <a:latin typeface="Times New Roman" panose="02020603050405020304" pitchFamily="18" charset="0"/>
              <a:ea typeface="Arial" panose="020B060402020209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51202" name="Rectangle 2"/>
          <p:cNvSpPr>
            <a:spLocks noGrp="1"/>
          </p:cNvSpPr>
          <p:nvPr>
            <p:ph type="title"/>
          </p:nvPr>
        </p:nvSpPr>
        <p:spPr>
          <a:xfrm>
            <a:off x="685800" y="152400"/>
            <a:ext cx="7772400" cy="762000"/>
          </a:xfrm>
          <a:ln/>
        </p:spPr>
        <p:txBody>
          <a:bodyPr vert="horz" wrap="square" lIns="92075" tIns="46038" rIns="92075" bIns="46038" anchor="ctr" anchorCtr="0"/>
          <a:p>
            <a:r>
              <a:rPr lang="en-US" altLang="en-US" dirty="0"/>
              <a:t>max and min in an Array List</a:t>
            </a:r>
            <a:endParaRPr lang="en-US" altLang="en-US" dirty="0"/>
          </a:p>
        </p:txBody>
      </p:sp>
      <p:sp>
        <p:nvSpPr>
          <p:cNvPr id="51203" name="Rectangle 3"/>
          <p:cNvSpPr>
            <a:spLocks noGrp="1"/>
          </p:cNvSpPr>
          <p:nvPr>
            <p:ph idx="1"/>
          </p:nvPr>
        </p:nvSpPr>
        <p:spPr>
          <a:xfrm>
            <a:off x="152400" y="1143000"/>
            <a:ext cx="8839200" cy="1524000"/>
          </a:xfrm>
          <a:ln/>
        </p:spPr>
        <p:txBody>
          <a:bodyPr vert="horz" wrap="square" lIns="92075" tIns="46038" rIns="92075" bIns="46038" anchor="t" anchorCtr="0"/>
          <a:p>
            <a:pPr marL="0" indent="0">
              <a:spcBef>
                <a:spcPct val="40000"/>
              </a:spcBef>
              <a:spcAft>
                <a:spcPts val="1200"/>
              </a:spcAft>
              <a:buNone/>
            </a:pPr>
            <a:r>
              <a:rPr lang="en-US" altLang="en-US" dirty="0"/>
              <a:t>String[] array = {</a:t>
            </a:r>
            <a:r>
              <a:rPr lang="en-US" altLang="en-US" b="1" dirty="0"/>
              <a:t>"red"</a:t>
            </a:r>
            <a:r>
              <a:rPr lang="en-US" altLang="en-US" dirty="0"/>
              <a:t>, </a:t>
            </a:r>
            <a:r>
              <a:rPr lang="en-US" altLang="en-US" b="1" dirty="0"/>
              <a:t>"green", "blue"</a:t>
            </a:r>
            <a:r>
              <a:rPr lang="en-US" altLang="en-US" dirty="0"/>
              <a:t>};</a:t>
            </a:r>
            <a:endParaRPr lang="en-US" altLang="en-US" dirty="0"/>
          </a:p>
          <a:p>
            <a:pPr marL="0" indent="0">
              <a:buNone/>
            </a:pPr>
            <a:r>
              <a:rPr lang="en-US" altLang="en-US" dirty="0"/>
              <a:t>System.out.println(java.util.Collections.max(</a:t>
            </a:r>
            <a:endParaRPr lang="en-US" altLang="en-US" dirty="0"/>
          </a:p>
          <a:p>
            <a:pPr marL="0" indent="0">
              <a:buNone/>
            </a:pPr>
            <a:r>
              <a:rPr lang="en-US" altLang="en-US" dirty="0"/>
              <a:t>   new ArrayList&lt;String&gt;(Arrays.asList(array)));</a:t>
            </a:r>
            <a:endParaRPr lang="en-US" altLang="en-US" dirty="0"/>
          </a:p>
        </p:txBody>
      </p:sp>
      <p:sp>
        <p:nvSpPr>
          <p:cNvPr id="51204" name="Rectangle 4"/>
          <p:cNvSpPr/>
          <p:nvPr/>
        </p:nvSpPr>
        <p:spPr>
          <a:xfrm>
            <a:off x="1643063" y="306228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1205" name="Rectangle 5"/>
          <p:cNvSpPr/>
          <p:nvPr/>
        </p:nvSpPr>
        <p:spPr>
          <a:xfrm>
            <a:off x="0" y="2262188"/>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1206" name="Rectangle 3"/>
          <p:cNvSpPr txBox="1"/>
          <p:nvPr/>
        </p:nvSpPr>
        <p:spPr>
          <a:xfrm>
            <a:off x="152400" y="3733800"/>
            <a:ext cx="8839200" cy="2514600"/>
          </a:xfrm>
          <a:prstGeom prst="rect">
            <a:avLst/>
          </a:prstGeom>
          <a:noFill/>
          <a:ln w="9525">
            <a:noFill/>
          </a:ln>
        </p:spPr>
        <p:txBody>
          <a:bodyPr lIns="92075" tIns="46038" rIns="92075" bIns="46038" anchor="t" anchorCtr="0"/>
          <a:p>
            <a:pPr eaLnBrk="0" hangingPunct="0">
              <a:spcBef>
                <a:spcPct val="40000"/>
              </a:spcBef>
              <a:spcAft>
                <a:spcPts val="1200"/>
              </a:spcAft>
              <a:buClr>
                <a:schemeClr val="tx2"/>
              </a:buClr>
              <a:buSzPct val="75000"/>
              <a:buFont typeface="Monotype Sorts"/>
            </a:pPr>
            <a:r>
              <a:rPr lang="en-US" altLang="en-US" sz="3200" dirty="0">
                <a:latin typeface="Times New Roman" panose="02020603050405020304" pitchFamily="18" charset="0"/>
              </a:rPr>
              <a:t>String[] array = {</a:t>
            </a:r>
            <a:r>
              <a:rPr lang="en-US" altLang="en-US" sz="3200" b="1" dirty="0">
                <a:latin typeface="Times New Roman" panose="02020603050405020304" pitchFamily="18" charset="0"/>
              </a:rPr>
              <a:t>"red"</a:t>
            </a:r>
            <a:r>
              <a:rPr lang="en-US" altLang="en-US" sz="3200" dirty="0">
                <a:latin typeface="Times New Roman" panose="02020603050405020304" pitchFamily="18" charset="0"/>
              </a:rPr>
              <a:t>, </a:t>
            </a:r>
            <a:r>
              <a:rPr lang="en-US" altLang="en-US" sz="3200" b="1" dirty="0">
                <a:latin typeface="Times New Roman" panose="02020603050405020304" pitchFamily="18" charset="0"/>
              </a:rPr>
              <a:t>"green", "blue"</a:t>
            </a:r>
            <a:r>
              <a:rPr lang="en-US" altLang="en-US" sz="3200" dirty="0">
                <a:latin typeface="Times New Roman" panose="02020603050405020304" pitchFamily="18" charset="0"/>
              </a:rPr>
              <a:t>};</a:t>
            </a:r>
            <a:endParaRPr lang="en-US" altLang="en-US" sz="3200" dirty="0">
              <a:latin typeface="Times New Roman" panose="02020603050405020304" pitchFamily="18" charset="0"/>
            </a:endParaRPr>
          </a:p>
          <a:p>
            <a:pPr eaLnBrk="0" hangingPunct="0">
              <a:spcBef>
                <a:spcPct val="20000"/>
              </a:spcBef>
              <a:buClr>
                <a:schemeClr val="tx2"/>
              </a:buClr>
              <a:buSzPct val="75000"/>
              <a:buFont typeface="Monotype Sorts"/>
            </a:pPr>
            <a:r>
              <a:rPr lang="en-US" altLang="en-US" sz="3200" dirty="0">
                <a:latin typeface="Times New Roman" panose="02020603050405020304" pitchFamily="18" charset="0"/>
              </a:rPr>
              <a:t>System.out.println(java.util.Collections.min(</a:t>
            </a:r>
            <a:endParaRPr lang="en-US" altLang="en-US" sz="3200" dirty="0">
              <a:latin typeface="Times New Roman" panose="02020603050405020304" pitchFamily="18" charset="0"/>
            </a:endParaRPr>
          </a:p>
          <a:p>
            <a:pPr eaLnBrk="0" hangingPunct="0">
              <a:spcBef>
                <a:spcPct val="20000"/>
              </a:spcBef>
              <a:buClr>
                <a:schemeClr val="tx2"/>
              </a:buClr>
              <a:buSzPct val="75000"/>
              <a:buFont typeface="Monotype Sorts"/>
            </a:pPr>
            <a:r>
              <a:rPr lang="en-US" altLang="en-US" sz="3200" dirty="0">
                <a:latin typeface="Times New Roman" panose="02020603050405020304" pitchFamily="18" charset="0"/>
              </a:rPr>
              <a:t>  new ArrayList&lt;String&gt;(Arrays.asList(array))));</a:t>
            </a:r>
            <a:endParaRPr lang="en-US" altLang="en-US" sz="3200" dirty="0">
              <a:latin typeface="Times New Roman" panose="02020603050405020304" pitchFamily="18" charset="0"/>
              <a:ea typeface="Arial" panose="020B060402020209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52226" name="Rectangle 2"/>
          <p:cNvSpPr>
            <a:spLocks noGrp="1"/>
          </p:cNvSpPr>
          <p:nvPr>
            <p:ph type="title"/>
          </p:nvPr>
        </p:nvSpPr>
        <p:spPr>
          <a:xfrm>
            <a:off x="685800" y="152400"/>
            <a:ext cx="7772400" cy="762000"/>
          </a:xfrm>
          <a:ln/>
        </p:spPr>
        <p:txBody>
          <a:bodyPr vert="horz" wrap="square" lIns="92075" tIns="46038" rIns="92075" bIns="46038" anchor="ctr" anchorCtr="0"/>
          <a:p>
            <a:r>
              <a:rPr lang="en-US" altLang="en-US" dirty="0"/>
              <a:t>Shuffling an Array List</a:t>
            </a:r>
            <a:endParaRPr lang="en-US" altLang="en-US" dirty="0"/>
          </a:p>
        </p:txBody>
      </p:sp>
      <p:sp>
        <p:nvSpPr>
          <p:cNvPr id="52227" name="Rectangle 3"/>
          <p:cNvSpPr>
            <a:spLocks noGrp="1"/>
          </p:cNvSpPr>
          <p:nvPr>
            <p:ph idx="1"/>
          </p:nvPr>
        </p:nvSpPr>
        <p:spPr>
          <a:xfrm>
            <a:off x="152400" y="1143000"/>
            <a:ext cx="8839200" cy="4343400"/>
          </a:xfrm>
          <a:ln/>
        </p:spPr>
        <p:txBody>
          <a:bodyPr vert="horz" wrap="square" lIns="92075" tIns="46038" rIns="92075" bIns="46038" anchor="t" anchorCtr="0"/>
          <a:p>
            <a:pPr marL="0" indent="0">
              <a:buNone/>
            </a:pPr>
            <a:r>
              <a:rPr lang="en-US" altLang="en-US" dirty="0"/>
              <a:t>Integer[] array = {</a:t>
            </a:r>
            <a:r>
              <a:rPr lang="en-US" altLang="en-US" b="1" dirty="0"/>
              <a:t>3</a:t>
            </a:r>
            <a:r>
              <a:rPr lang="en-US" altLang="en-US" dirty="0"/>
              <a:t>, </a:t>
            </a:r>
            <a:r>
              <a:rPr lang="en-US" altLang="en-US" b="1" dirty="0"/>
              <a:t>5</a:t>
            </a:r>
            <a:r>
              <a:rPr lang="en-US" altLang="en-US" dirty="0"/>
              <a:t>,</a:t>
            </a:r>
            <a:r>
              <a:rPr lang="en-US" altLang="en-US" b="1" dirty="0"/>
              <a:t> 95</a:t>
            </a:r>
            <a:r>
              <a:rPr lang="en-US" altLang="en-US" dirty="0"/>
              <a:t>, </a:t>
            </a:r>
            <a:r>
              <a:rPr lang="en-US" altLang="en-US" b="1" dirty="0"/>
              <a:t>4</a:t>
            </a:r>
            <a:r>
              <a:rPr lang="en-US" altLang="en-US" dirty="0"/>
              <a:t>, </a:t>
            </a:r>
            <a:r>
              <a:rPr lang="en-US" altLang="en-US" b="1" dirty="0"/>
              <a:t>15</a:t>
            </a:r>
            <a:r>
              <a:rPr lang="en-US" altLang="en-US" dirty="0"/>
              <a:t>, </a:t>
            </a:r>
            <a:r>
              <a:rPr lang="en-US" altLang="en-US" b="1" dirty="0"/>
              <a:t>34</a:t>
            </a:r>
            <a:r>
              <a:rPr lang="en-US" altLang="en-US" dirty="0"/>
              <a:t>, </a:t>
            </a:r>
            <a:r>
              <a:rPr lang="en-US" altLang="en-US" b="1" dirty="0"/>
              <a:t>3</a:t>
            </a:r>
            <a:r>
              <a:rPr lang="en-US" altLang="en-US" dirty="0"/>
              <a:t>, </a:t>
            </a:r>
            <a:r>
              <a:rPr lang="en-US" altLang="en-US" b="1" dirty="0"/>
              <a:t>6</a:t>
            </a:r>
            <a:r>
              <a:rPr lang="en-US" altLang="en-US" dirty="0"/>
              <a:t>, </a:t>
            </a:r>
            <a:r>
              <a:rPr lang="en-US" altLang="en-US" b="1" dirty="0"/>
              <a:t>5</a:t>
            </a:r>
            <a:r>
              <a:rPr lang="en-US" altLang="en-US" dirty="0"/>
              <a:t>};</a:t>
            </a:r>
            <a:endParaRPr lang="en-US" altLang="en-US" dirty="0"/>
          </a:p>
          <a:p>
            <a:pPr marL="0" indent="0">
              <a:buNone/>
            </a:pPr>
            <a:r>
              <a:rPr lang="en-US" altLang="en-US" dirty="0"/>
              <a:t>ArrayList&lt;Integer&gt; list = </a:t>
            </a:r>
            <a:r>
              <a:rPr lang="en-US" altLang="en-US" b="1" dirty="0"/>
              <a:t>new</a:t>
            </a:r>
            <a:r>
              <a:rPr lang="en-US" altLang="en-US" dirty="0"/>
              <a:t>   </a:t>
            </a:r>
            <a:endParaRPr lang="en-US" altLang="en-US" dirty="0"/>
          </a:p>
          <a:p>
            <a:pPr marL="0" indent="0">
              <a:buNone/>
            </a:pPr>
            <a:r>
              <a:rPr lang="en-US" altLang="en-US" dirty="0"/>
              <a:t>    ArrayList&lt;&gt;(Arrays.asList(array));</a:t>
            </a:r>
            <a:endParaRPr lang="en-US" altLang="en-US" dirty="0"/>
          </a:p>
          <a:p>
            <a:pPr marL="0" indent="0">
              <a:buNone/>
            </a:pPr>
            <a:r>
              <a:rPr lang="en-US" altLang="en-US" dirty="0"/>
              <a:t>java.util.Collections.shuffle(list);</a:t>
            </a:r>
            <a:endParaRPr lang="en-US" altLang="en-US" dirty="0"/>
          </a:p>
          <a:p>
            <a:pPr marL="0" indent="0">
              <a:buNone/>
            </a:pPr>
            <a:r>
              <a:rPr lang="en-US" altLang="en-US" dirty="0"/>
              <a:t>System.out.println(list);</a:t>
            </a:r>
            <a:endParaRPr lang="en-US" altLang="en-US" dirty="0"/>
          </a:p>
        </p:txBody>
      </p:sp>
      <p:sp>
        <p:nvSpPr>
          <p:cNvPr id="52228" name="Rectangle 4"/>
          <p:cNvSpPr/>
          <p:nvPr/>
        </p:nvSpPr>
        <p:spPr>
          <a:xfrm>
            <a:off x="1643063" y="306228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2229" name="Rectangle 5"/>
          <p:cNvSpPr/>
          <p:nvPr/>
        </p:nvSpPr>
        <p:spPr>
          <a:xfrm>
            <a:off x="0" y="2262188"/>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53250" name="Rectangle 2"/>
          <p:cNvSpPr>
            <a:spLocks noGrp="1"/>
          </p:cNvSpPr>
          <p:nvPr>
            <p:ph type="title"/>
          </p:nvPr>
        </p:nvSpPr>
        <p:spPr>
          <a:xfrm>
            <a:off x="323850" y="296863"/>
            <a:ext cx="8659813" cy="533400"/>
          </a:xfrm>
          <a:ln/>
        </p:spPr>
        <p:txBody>
          <a:bodyPr vert="horz" wrap="square" lIns="92075" tIns="46038" rIns="92075" bIns="46038" anchor="ctr" anchorCtr="0"/>
          <a:p>
            <a:r>
              <a:rPr lang="en-US" altLang="en-US" sz="3600" dirty="0"/>
              <a:t>Stack Animation</a:t>
            </a:r>
            <a:endParaRPr lang="en-US" altLang="en-US" sz="3600" dirty="0"/>
          </a:p>
        </p:txBody>
      </p:sp>
      <p:sp>
        <p:nvSpPr>
          <p:cNvPr id="53251" name="Rectangle 3"/>
          <p:cNvSpPr/>
          <p:nvPr/>
        </p:nvSpPr>
        <p:spPr>
          <a:xfrm>
            <a:off x="1741488" y="208438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3252" name="Rectangle 4"/>
          <p:cNvSpPr/>
          <p:nvPr/>
        </p:nvSpPr>
        <p:spPr>
          <a:xfrm>
            <a:off x="2133600" y="2430463"/>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3253" name="Rectangle 5"/>
          <p:cNvSpPr/>
          <p:nvPr/>
        </p:nvSpPr>
        <p:spPr>
          <a:xfrm>
            <a:off x="3462338" y="3095625"/>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3254" name="Rectangle 6"/>
          <p:cNvSpPr/>
          <p:nvPr/>
        </p:nvSpPr>
        <p:spPr>
          <a:xfrm>
            <a:off x="2343150" y="1643063"/>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3255" name="AutoShape 19">
            <a:hlinkClick r:id="rId1"/>
          </p:cNvPr>
          <p:cNvSpPr/>
          <p:nvPr/>
        </p:nvSpPr>
        <p:spPr>
          <a:xfrm>
            <a:off x="457200" y="1397000"/>
            <a:ext cx="468313" cy="576263"/>
          </a:xfrm>
          <a:prstGeom prst="actionButtonDocument">
            <a:avLst/>
          </a:prstGeom>
          <a:solidFill>
            <a:srgbClr val="92D050"/>
          </a:solidFill>
          <a:ln w="9525">
            <a:noFill/>
          </a:ln>
        </p:spPr>
        <p:txBody>
          <a:bodyPr wrap="none" anchor="ctr" anchorCtr="0"/>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3256" name="Rectangle 2"/>
          <p:cNvSpPr txBox="1"/>
          <p:nvPr/>
        </p:nvSpPr>
        <p:spPr>
          <a:xfrm>
            <a:off x="152400" y="884238"/>
            <a:ext cx="8839200" cy="533400"/>
          </a:xfrm>
          <a:prstGeom prst="rect">
            <a:avLst/>
          </a:prstGeom>
          <a:noFill/>
          <a:ln w="9525">
            <a:noFill/>
          </a:ln>
        </p:spPr>
        <p:txBody>
          <a:bodyPr lIns="92075" tIns="46038" rIns="92075" bIns="46038" anchor="ctr" anchorCtr="0"/>
          <a:p>
            <a:pPr algn="ctr" eaLnBrk="0" hangingPunct="0">
              <a:buClrTx/>
              <a:buFontTx/>
            </a:pPr>
            <a:r>
              <a:rPr lang="en-US" altLang="en-US" dirty="0">
                <a:solidFill>
                  <a:schemeClr val="tx2"/>
                </a:solidFill>
                <a:latin typeface="Times New Roman" panose="02020603050405020304" pitchFamily="18" charset="0"/>
              </a:rPr>
              <a:t>https://liveexample.pearsoncmg.com/dsanimation/StackeBook.html</a:t>
            </a:r>
            <a:endParaRPr lang="en-US" altLang="en-US" dirty="0">
              <a:solidFill>
                <a:schemeClr val="tx2"/>
              </a:solidFill>
              <a:latin typeface="Times New Roman" panose="02020603050405020304" pitchFamily="18" charset="0"/>
              <a:ea typeface="Arial" panose="020B0604020202090204" pitchFamily="34" charset="0"/>
            </a:endParaRPr>
          </a:p>
        </p:txBody>
      </p:sp>
      <p:pic>
        <p:nvPicPr>
          <p:cNvPr id="53257" name="Picture 10"/>
          <p:cNvPicPr>
            <a:picLocks noChangeAspect="1"/>
          </p:cNvPicPr>
          <p:nvPr/>
        </p:nvPicPr>
        <p:blipFill>
          <a:blip r:embed="rId2"/>
          <a:stretch>
            <a:fillRect/>
          </a:stretch>
        </p:blipFill>
        <p:spPr>
          <a:xfrm>
            <a:off x="358775" y="2205038"/>
            <a:ext cx="8507413" cy="4103687"/>
          </a:xfrm>
          <a:prstGeom prst="rect">
            <a:avLst/>
          </a:prstGeom>
          <a:noFill/>
          <a:ln w="1270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9218" name="Rectangle 2"/>
          <p:cNvSpPr>
            <a:spLocks noGrp="1"/>
          </p:cNvSpPr>
          <p:nvPr>
            <p:ph type="title"/>
          </p:nvPr>
        </p:nvSpPr>
        <p:spPr>
          <a:xfrm>
            <a:off x="284163" y="457200"/>
            <a:ext cx="8561387" cy="685800"/>
          </a:xfrm>
          <a:ln/>
        </p:spPr>
        <p:txBody>
          <a:bodyPr vert="horz" wrap="square" lIns="92075" tIns="46038" rIns="92075" bIns="46038" anchor="ctr" anchorCtr="0"/>
          <a:p>
            <a:r>
              <a:rPr lang="en-US" altLang="en-US" sz="4000" dirty="0"/>
              <a:t>Are superclass’s Constructor Inherited?</a:t>
            </a:r>
            <a:endParaRPr lang="en-US" altLang="en-US" sz="4000" dirty="0"/>
          </a:p>
        </p:txBody>
      </p:sp>
      <p:sp>
        <p:nvSpPr>
          <p:cNvPr id="9219" name="Text Box 3"/>
          <p:cNvSpPr txBox="1"/>
          <p:nvPr/>
        </p:nvSpPr>
        <p:spPr>
          <a:xfrm>
            <a:off x="228600" y="1676400"/>
            <a:ext cx="8686800" cy="3292475"/>
          </a:xfrm>
          <a:prstGeom prst="rect">
            <a:avLst/>
          </a:prstGeom>
          <a:noFill/>
          <a:ln w="12700">
            <a:noFill/>
          </a:ln>
        </p:spPr>
        <p:txBody>
          <a:bodyPr anchor="t" anchorCtr="0">
            <a:spAutoFit/>
          </a:bodyPr>
          <a:p>
            <a:pPr eaLnBrk="0" hangingPunct="0">
              <a:spcBef>
                <a:spcPct val="50000"/>
              </a:spcBef>
              <a:buClrTx/>
              <a:buFontTx/>
            </a:pPr>
            <a:r>
              <a:rPr lang="en-US" altLang="en-US" sz="2600" dirty="0">
                <a:latin typeface="Times New Roman" panose="02020603050405020304" pitchFamily="18" charset="0"/>
              </a:rPr>
              <a:t>No. They are not inherited. </a:t>
            </a:r>
            <a:endParaRPr lang="en-US" altLang="en-US" sz="2600" dirty="0">
              <a:latin typeface="Times New Roman" panose="02020603050405020304" pitchFamily="18" charset="0"/>
            </a:endParaRPr>
          </a:p>
          <a:p>
            <a:pPr eaLnBrk="0" hangingPunct="0">
              <a:spcBef>
                <a:spcPct val="50000"/>
              </a:spcBef>
              <a:buClrTx/>
              <a:buFontTx/>
            </a:pPr>
            <a:r>
              <a:rPr lang="en-US" altLang="en-US" sz="2600" dirty="0">
                <a:latin typeface="Times New Roman" panose="02020603050405020304" pitchFamily="18" charset="0"/>
              </a:rPr>
              <a:t>They can only be invoked from the subclasses' constructors. </a:t>
            </a:r>
            <a:endParaRPr lang="en-US" altLang="en-US" sz="2600" dirty="0">
              <a:latin typeface="Times New Roman" panose="02020603050405020304" pitchFamily="18" charset="0"/>
            </a:endParaRPr>
          </a:p>
          <a:p>
            <a:pPr eaLnBrk="0" hangingPunct="0">
              <a:spcBef>
                <a:spcPct val="50000"/>
              </a:spcBef>
              <a:buClrTx/>
              <a:buFontTx/>
            </a:pPr>
            <a:r>
              <a:rPr lang="en-US" altLang="en-US" sz="2600" dirty="0">
                <a:latin typeface="Times New Roman" panose="02020603050405020304" pitchFamily="18" charset="0"/>
              </a:rPr>
              <a:t>They are invoked explicitly or implicitly. </a:t>
            </a:r>
            <a:endParaRPr lang="en-US" altLang="en-US" sz="2600" dirty="0">
              <a:latin typeface="Times New Roman" panose="02020603050405020304" pitchFamily="18" charset="0"/>
            </a:endParaRPr>
          </a:p>
          <a:p>
            <a:pPr eaLnBrk="0" hangingPunct="0">
              <a:spcBef>
                <a:spcPct val="50000"/>
              </a:spcBef>
              <a:buClrTx/>
              <a:buFontTx/>
            </a:pPr>
            <a:r>
              <a:rPr lang="en-US" altLang="en-US" sz="2600" dirty="0">
                <a:latin typeface="Times New Roman" panose="02020603050405020304" pitchFamily="18" charset="0"/>
              </a:rPr>
              <a:t>Explicitly using the </a:t>
            </a:r>
            <a:r>
              <a:rPr lang="en-US" altLang="en-US" sz="2600" i="1" u="sng" dirty="0">
                <a:latin typeface="Times New Roman Italic" panose="02020603050405020304" charset="0"/>
              </a:rPr>
              <a:t>super</a:t>
            </a:r>
            <a:r>
              <a:rPr lang="en-US" altLang="en-US" sz="2600" i="1" dirty="0">
                <a:latin typeface="Times New Roman Italic" panose="02020603050405020304" charset="0"/>
              </a:rPr>
              <a:t> </a:t>
            </a:r>
            <a:r>
              <a:rPr lang="en-US" altLang="en-US" sz="2600" dirty="0">
                <a:latin typeface="Times New Roman" panose="02020603050405020304" pitchFamily="18" charset="0"/>
              </a:rPr>
              <a:t>keyword.</a:t>
            </a:r>
            <a:endParaRPr lang="en-US" altLang="en-US" sz="2600" dirty="0">
              <a:latin typeface="Times New Roman" panose="02020603050405020304" pitchFamily="18" charset="0"/>
            </a:endParaRPr>
          </a:p>
          <a:p>
            <a:pPr eaLnBrk="0" hangingPunct="0">
              <a:spcBef>
                <a:spcPct val="50000"/>
              </a:spcBef>
              <a:buClrTx/>
              <a:buFontTx/>
            </a:pPr>
            <a:r>
              <a:rPr lang="en-US" altLang="en-US" sz="2600" i="1" dirty="0">
                <a:latin typeface="Times New Roman" panose="02020603050405020304" pitchFamily="18" charset="0"/>
              </a:rPr>
              <a:t>If the keyword </a:t>
            </a:r>
            <a:r>
              <a:rPr lang="en-US" altLang="en-US" sz="2600" i="1" u="sng" dirty="0">
                <a:latin typeface="Times New Roman" panose="02020603050405020304" pitchFamily="18" charset="0"/>
              </a:rPr>
              <a:t>super</a:t>
            </a:r>
            <a:r>
              <a:rPr lang="en-US" altLang="en-US" sz="2600" i="1" dirty="0">
                <a:latin typeface="Times New Roman" panose="02020603050405020304" pitchFamily="18" charset="0"/>
              </a:rPr>
              <a:t> is not explicitly used, the superclass's no-arg constructor is automatically invoked.</a:t>
            </a:r>
            <a:endParaRPr lang="en-US" altLang="en-US" sz="2600" dirty="0">
              <a:latin typeface="Times New Roman" panose="02020603050405020304" pitchFamily="18" charset="0"/>
              <a:ea typeface="Arial" panose="020B060402020209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54274" name="Rectangle 2"/>
          <p:cNvSpPr>
            <a:spLocks noGrp="1"/>
          </p:cNvSpPr>
          <p:nvPr>
            <p:ph type="title"/>
          </p:nvPr>
        </p:nvSpPr>
        <p:spPr>
          <a:xfrm>
            <a:off x="685800" y="152400"/>
            <a:ext cx="7772400" cy="762000"/>
          </a:xfrm>
          <a:ln/>
        </p:spPr>
        <p:txBody>
          <a:bodyPr vert="horz" wrap="square" lIns="92075" tIns="46038" rIns="92075" bIns="46038" anchor="ctr" anchorCtr="0"/>
          <a:p>
            <a:r>
              <a:rPr lang="en-US" altLang="en-US" dirty="0"/>
              <a:t>The </a:t>
            </a:r>
            <a:r>
              <a:rPr lang="en-US" altLang="en-US" u="sng" dirty="0"/>
              <a:t>MyStack</a:t>
            </a:r>
            <a:r>
              <a:rPr lang="en-US" altLang="en-US" dirty="0"/>
              <a:t> Classes </a:t>
            </a:r>
            <a:endParaRPr lang="en-US" altLang="en-US" dirty="0"/>
          </a:p>
        </p:txBody>
      </p:sp>
      <p:sp>
        <p:nvSpPr>
          <p:cNvPr id="54275" name="Rectangle 3"/>
          <p:cNvSpPr>
            <a:spLocks noGrp="1"/>
          </p:cNvSpPr>
          <p:nvPr>
            <p:ph idx="1"/>
          </p:nvPr>
        </p:nvSpPr>
        <p:spPr>
          <a:xfrm>
            <a:off x="228600" y="1143000"/>
            <a:ext cx="8610600" cy="1219200"/>
          </a:xfrm>
          <a:ln/>
        </p:spPr>
        <p:txBody>
          <a:bodyPr vert="horz" wrap="square" lIns="92075" tIns="46038" rIns="92075" bIns="46038" anchor="t" anchorCtr="0"/>
          <a:p>
            <a:pPr marL="0" indent="0">
              <a:lnSpc>
                <a:spcPct val="80000"/>
              </a:lnSpc>
              <a:spcAft>
                <a:spcPts val="1200"/>
              </a:spcAft>
              <a:buNone/>
            </a:pPr>
            <a:r>
              <a:rPr lang="en-US" altLang="en-US" sz="2400" dirty="0"/>
              <a:t>A stack to hold objects.</a:t>
            </a:r>
            <a:endParaRPr lang="en-US" altLang="en-US" sz="2400" dirty="0"/>
          </a:p>
        </p:txBody>
      </p:sp>
      <p:sp>
        <p:nvSpPr>
          <p:cNvPr id="54276" name="Rectangle 4"/>
          <p:cNvSpPr/>
          <p:nvPr/>
        </p:nvSpPr>
        <p:spPr>
          <a:xfrm>
            <a:off x="1643063" y="306228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4277" name="Rectangle 5"/>
          <p:cNvSpPr/>
          <p:nvPr/>
        </p:nvSpPr>
        <p:spPr>
          <a:xfrm>
            <a:off x="0" y="2262188"/>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4278" name="Rectangle 6"/>
          <p:cNvSpPr/>
          <p:nvPr/>
        </p:nvSpPr>
        <p:spPr>
          <a:xfrm>
            <a:off x="0" y="2638425"/>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4279" name="Rectangle 8"/>
          <p:cNvSpPr/>
          <p:nvPr/>
        </p:nvSpPr>
        <p:spPr>
          <a:xfrm>
            <a:off x="0" y="2638425"/>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graphicFrame>
        <p:nvGraphicFramePr>
          <p:cNvPr id="54280" name="Object 9"/>
          <p:cNvGraphicFramePr>
            <a:graphicFrameLocks noChangeAspect="1"/>
          </p:cNvGraphicFramePr>
          <p:nvPr/>
        </p:nvGraphicFramePr>
        <p:xfrm>
          <a:off x="228600" y="2438400"/>
          <a:ext cx="8610600" cy="3722688"/>
        </p:xfrm>
        <a:graphic>
          <a:graphicData uri="http://schemas.openxmlformats.org/presentationml/2006/ole">
            <mc:AlternateContent xmlns:mc="http://schemas.openxmlformats.org/markup-compatibility/2006">
              <mc:Choice xmlns:v="urn:schemas-microsoft-com:vml" Requires="v">
                <p:oleObj spid="_x0000_s3081" name="" r:id="rId1" imgW="3846830" imgH="1387475" progId="Word.Picture.8">
                  <p:embed/>
                </p:oleObj>
              </mc:Choice>
              <mc:Fallback>
                <p:oleObj name="" r:id="rId1" imgW="3846830" imgH="1387475" progId="Word.Picture.8">
                  <p:embed/>
                  <p:pic>
                    <p:nvPicPr>
                      <p:cNvPr id="0" name="图片 3080"/>
                      <p:cNvPicPr/>
                      <p:nvPr/>
                    </p:nvPicPr>
                    <p:blipFill>
                      <a:blip r:embed="rId2"/>
                      <a:stretch>
                        <a:fillRect/>
                      </a:stretch>
                    </p:blipFill>
                    <p:spPr>
                      <a:xfrm>
                        <a:off x="228600" y="2438400"/>
                        <a:ext cx="8610600" cy="3722688"/>
                      </a:xfrm>
                      <a:prstGeom prst="rect">
                        <a:avLst/>
                      </a:prstGeom>
                      <a:noFill/>
                      <a:ln w="38100">
                        <a:noFill/>
                        <a:miter/>
                      </a:ln>
                    </p:spPr>
                  </p:pic>
                </p:oleObj>
              </mc:Fallback>
            </mc:AlternateContent>
          </a:graphicData>
        </a:graphic>
      </p:graphicFrame>
      <p:sp>
        <p:nvSpPr>
          <p:cNvPr id="54281" name="Rectangle 12">
            <a:hlinkClick r:id="rId3"/>
          </p:cNvPr>
          <p:cNvSpPr/>
          <p:nvPr/>
        </p:nvSpPr>
        <p:spPr>
          <a:xfrm>
            <a:off x="381000" y="1828800"/>
            <a:ext cx="1381125" cy="381000"/>
          </a:xfrm>
          <a:prstGeom prst="rect">
            <a:avLst/>
          </a:prstGeom>
          <a:solidFill>
            <a:srgbClr val="92D050"/>
          </a:solidFill>
          <a:ln w="12700">
            <a:noFill/>
          </a:ln>
        </p:spPr>
        <p:txBody>
          <a:bodyPr anchor="t" anchorCtr="0"/>
          <a:p>
            <a:pPr algn="ctr" eaLnBrk="0" hangingPunct="0">
              <a:buClrTx/>
              <a:buFontTx/>
            </a:pPr>
            <a:r>
              <a:rPr lang="en-US" altLang="en-US" sz="2000" dirty="0">
                <a:latin typeface="Times New Roman" panose="02020603050405020304" pitchFamily="18" charset="0"/>
              </a:rPr>
              <a:t>MyStack</a:t>
            </a:r>
            <a:endParaRPr lang="en-US" altLang="en-US" sz="2000" dirty="0">
              <a:latin typeface="Times New Roman" panose="02020603050405020304" pitchFamily="18" charset="0"/>
              <a:ea typeface="Arial" panose="020B060402020209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55298"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The </a:t>
            </a:r>
            <a:r>
              <a:rPr lang="en-US" altLang="en-US" sz="4200" dirty="0">
                <a:latin typeface="Courier New" panose="02070409020205090404" pitchFamily="49" charset="0"/>
              </a:rPr>
              <a:t>protected</a:t>
            </a:r>
            <a:r>
              <a:rPr lang="en-US" altLang="en-US" dirty="0"/>
              <a:t> Modifier</a:t>
            </a:r>
            <a:endParaRPr lang="en-US" altLang="en-US" dirty="0"/>
          </a:p>
        </p:txBody>
      </p:sp>
      <p:sp>
        <p:nvSpPr>
          <p:cNvPr id="55299" name="Rectangle 3"/>
          <p:cNvSpPr>
            <a:spLocks noGrp="1"/>
          </p:cNvSpPr>
          <p:nvPr>
            <p:ph idx="1"/>
          </p:nvPr>
        </p:nvSpPr>
        <p:spPr>
          <a:xfrm>
            <a:off x="381000" y="1295400"/>
            <a:ext cx="8305800" cy="3048000"/>
          </a:xfrm>
          <a:ln/>
        </p:spPr>
        <p:txBody>
          <a:bodyPr vert="horz" wrap="square" lIns="92075" tIns="46038" rIns="92075" bIns="46038" anchor="t" anchorCtr="0"/>
          <a:p>
            <a:pPr>
              <a:lnSpc>
                <a:spcPct val="90000"/>
              </a:lnSpc>
              <a:spcAft>
                <a:spcPts val="1200"/>
              </a:spcAft>
              <a:buFont typeface="Wingdings" panose="05000000000000000000" pitchFamily="2" charset="2"/>
              <a:buChar char="q"/>
            </a:pPr>
            <a:r>
              <a:rPr lang="en-US" altLang="en-US" sz="3000" dirty="0"/>
              <a:t>The </a:t>
            </a:r>
            <a:r>
              <a:rPr lang="en-US" altLang="en-US" sz="3000" dirty="0">
                <a:latin typeface="Courier New" panose="02070409020205090404" pitchFamily="49" charset="0"/>
              </a:rPr>
              <a:t>protected</a:t>
            </a:r>
            <a:r>
              <a:rPr lang="en-US" altLang="en-US" sz="3000" dirty="0"/>
              <a:t> modifier can be applied on data and methods in a class. </a:t>
            </a:r>
            <a:r>
              <a:rPr lang="en-US" altLang="en-US" sz="3000" u="sng" dirty="0"/>
              <a:t>A protected data or a protected method in a public class can be accessed by any class in the same package or its subclasses, even if the subclasses are in a different package</a:t>
            </a:r>
            <a:r>
              <a:rPr lang="en-US" altLang="en-US" sz="3000" dirty="0"/>
              <a:t>.</a:t>
            </a:r>
            <a:r>
              <a:rPr lang="en-US" altLang="en-US" dirty="0">
                <a:latin typeface="Courier"/>
              </a:rPr>
              <a:t> </a:t>
            </a:r>
            <a:endParaRPr lang="en-US" altLang="en-US" dirty="0">
              <a:latin typeface="Courier"/>
            </a:endParaRPr>
          </a:p>
          <a:p>
            <a:pPr>
              <a:lnSpc>
                <a:spcPct val="90000"/>
              </a:lnSpc>
              <a:spcAft>
                <a:spcPts val="1200"/>
              </a:spcAft>
              <a:buFont typeface="Wingdings" panose="05000000000000000000" pitchFamily="2" charset="2"/>
              <a:buChar char="q"/>
            </a:pPr>
            <a:r>
              <a:rPr lang="en-US" altLang="en-US" dirty="0"/>
              <a:t>private, default, protected, public</a:t>
            </a:r>
            <a:endParaRPr lang="en-US" altLang="en-US" dirty="0"/>
          </a:p>
        </p:txBody>
      </p:sp>
      <p:sp>
        <p:nvSpPr>
          <p:cNvPr id="55300" name="Rectangle 4"/>
          <p:cNvSpPr/>
          <p:nvPr/>
        </p:nvSpPr>
        <p:spPr>
          <a:xfrm>
            <a:off x="1643063" y="306228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graphicFrame>
        <p:nvGraphicFramePr>
          <p:cNvPr id="55301" name="Object 5"/>
          <p:cNvGraphicFramePr>
            <a:graphicFrameLocks noChangeAspect="1"/>
          </p:cNvGraphicFramePr>
          <p:nvPr/>
        </p:nvGraphicFramePr>
        <p:xfrm>
          <a:off x="685800" y="4572000"/>
          <a:ext cx="7780338" cy="1173163"/>
        </p:xfrm>
        <a:graphic>
          <a:graphicData uri="http://schemas.openxmlformats.org/presentationml/2006/ole">
            <mc:AlternateContent xmlns:mc="http://schemas.openxmlformats.org/markup-compatibility/2006">
              <mc:Choice xmlns:v="urn:schemas-microsoft-com:vml" Requires="v">
                <p:oleObj spid="_x0000_s3080" name="" r:id="rId1" imgW="4869180" imgH="735965" progId="Word.Picture.8">
                  <p:embed/>
                </p:oleObj>
              </mc:Choice>
              <mc:Fallback>
                <p:oleObj name="" r:id="rId1" imgW="4869180" imgH="735965" progId="Word.Picture.8">
                  <p:embed/>
                  <p:pic>
                    <p:nvPicPr>
                      <p:cNvPr id="0" name="图片 3079"/>
                      <p:cNvPicPr/>
                      <p:nvPr/>
                    </p:nvPicPr>
                    <p:blipFill>
                      <a:blip r:embed="rId2"/>
                      <a:stretch>
                        <a:fillRect/>
                      </a:stretch>
                    </p:blipFill>
                    <p:spPr>
                      <a:xfrm>
                        <a:off x="685800" y="4572000"/>
                        <a:ext cx="7780338" cy="1173163"/>
                      </a:xfrm>
                      <a:prstGeom prst="rect">
                        <a:avLst/>
                      </a:prstGeom>
                      <a:noFill/>
                      <a:ln w="38100">
                        <a:noFill/>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56322"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Accessibility Summary</a:t>
            </a:r>
            <a:endParaRPr lang="en-US" altLang="en-US" dirty="0"/>
          </a:p>
        </p:txBody>
      </p:sp>
      <p:sp>
        <p:nvSpPr>
          <p:cNvPr id="56323" name="Rectangle 4"/>
          <p:cNvSpPr/>
          <p:nvPr/>
        </p:nvSpPr>
        <p:spPr>
          <a:xfrm>
            <a:off x="1643063" y="306228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6324" name="Rectangle 8"/>
          <p:cNvSpPr/>
          <p:nvPr/>
        </p:nvSpPr>
        <p:spPr>
          <a:xfrm>
            <a:off x="2247900" y="2400300"/>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graphicFrame>
        <p:nvGraphicFramePr>
          <p:cNvPr id="56325" name="Object 7"/>
          <p:cNvGraphicFramePr>
            <a:graphicFrameLocks noChangeAspect="1"/>
          </p:cNvGraphicFramePr>
          <p:nvPr/>
        </p:nvGraphicFramePr>
        <p:xfrm>
          <a:off x="381000" y="1981200"/>
          <a:ext cx="8382000" cy="3709988"/>
        </p:xfrm>
        <a:graphic>
          <a:graphicData uri="http://schemas.openxmlformats.org/presentationml/2006/ole">
            <mc:AlternateContent xmlns:mc="http://schemas.openxmlformats.org/markup-compatibility/2006">
              <mc:Choice xmlns:v="urn:schemas-microsoft-com:vml" Requires="v">
                <p:oleObj spid="_x0000_s3078" name="" r:id="rId1" imgW="4648200" imgH="2057400" progId="Word.Picture.8">
                  <p:embed/>
                </p:oleObj>
              </mc:Choice>
              <mc:Fallback>
                <p:oleObj name="" r:id="rId1" imgW="4648200" imgH="2057400" progId="Word.Picture.8">
                  <p:embed/>
                  <p:pic>
                    <p:nvPicPr>
                      <p:cNvPr id="0" name="图片 3077"/>
                      <p:cNvPicPr/>
                      <p:nvPr/>
                    </p:nvPicPr>
                    <p:blipFill>
                      <a:blip r:embed="rId2"/>
                      <a:stretch>
                        <a:fillRect/>
                      </a:stretch>
                    </p:blipFill>
                    <p:spPr>
                      <a:xfrm>
                        <a:off x="381000" y="1981200"/>
                        <a:ext cx="8382000" cy="3709988"/>
                      </a:xfrm>
                      <a:prstGeom prst="rect">
                        <a:avLst/>
                      </a:prstGeom>
                      <a:no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57346" name="Rectangle 2"/>
          <p:cNvSpPr>
            <a:spLocks noGrp="1"/>
          </p:cNvSpPr>
          <p:nvPr>
            <p:ph type="title"/>
          </p:nvPr>
        </p:nvSpPr>
        <p:spPr>
          <a:xfrm>
            <a:off x="685800" y="304800"/>
            <a:ext cx="7772400" cy="742950"/>
          </a:xfrm>
          <a:ln/>
        </p:spPr>
        <p:txBody>
          <a:bodyPr vert="horz" wrap="square" lIns="92075" tIns="46038" rIns="92075" bIns="46038" anchor="ctr" anchorCtr="0"/>
          <a:p>
            <a:r>
              <a:rPr lang="en-US" altLang="en-US" dirty="0"/>
              <a:t>Visibility Modifiers </a:t>
            </a:r>
            <a:endParaRPr lang="en-US" altLang="en-US" dirty="0"/>
          </a:p>
        </p:txBody>
      </p:sp>
      <p:sp>
        <p:nvSpPr>
          <p:cNvPr id="57347" name="Rectangle 5"/>
          <p:cNvSpPr/>
          <p:nvPr/>
        </p:nvSpPr>
        <p:spPr>
          <a:xfrm>
            <a:off x="1684338" y="2686050"/>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7348" name="Rectangle 7"/>
          <p:cNvSpPr/>
          <p:nvPr/>
        </p:nvSpPr>
        <p:spPr>
          <a:xfrm>
            <a:off x="1914525" y="1914525"/>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57349" name="Rectangle 9"/>
          <p:cNvSpPr/>
          <p:nvPr/>
        </p:nvSpPr>
        <p:spPr>
          <a:xfrm>
            <a:off x="0" y="1912938"/>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graphicFrame>
        <p:nvGraphicFramePr>
          <p:cNvPr id="57350" name="Object 8"/>
          <p:cNvGraphicFramePr>
            <a:graphicFrameLocks noChangeAspect="1"/>
          </p:cNvGraphicFramePr>
          <p:nvPr/>
        </p:nvGraphicFramePr>
        <p:xfrm>
          <a:off x="0" y="1219200"/>
          <a:ext cx="8839200" cy="5040313"/>
        </p:xfrm>
        <a:graphic>
          <a:graphicData uri="http://schemas.openxmlformats.org/presentationml/2006/ole">
            <mc:AlternateContent xmlns:mc="http://schemas.openxmlformats.org/markup-compatibility/2006">
              <mc:Choice xmlns:v="urn:schemas-microsoft-com:vml" Requires="v">
                <p:oleObj spid="_x0000_s3079" name="" r:id="rId1" imgW="5321935" imgH="3026410" progId="Word.Picture.8">
                  <p:embed/>
                </p:oleObj>
              </mc:Choice>
              <mc:Fallback>
                <p:oleObj name="" r:id="rId1" imgW="5321935" imgH="3026410" progId="Word.Picture.8">
                  <p:embed/>
                  <p:pic>
                    <p:nvPicPr>
                      <p:cNvPr id="0" name="图片 3078"/>
                      <p:cNvPicPr/>
                      <p:nvPr/>
                    </p:nvPicPr>
                    <p:blipFill>
                      <a:blip r:embed="rId2"/>
                      <a:stretch>
                        <a:fillRect/>
                      </a:stretch>
                    </p:blipFill>
                    <p:spPr>
                      <a:xfrm>
                        <a:off x="0" y="1219200"/>
                        <a:ext cx="8839200" cy="5040313"/>
                      </a:xfrm>
                      <a:prstGeom prst="rect">
                        <a:avLst/>
                      </a:prstGeom>
                      <a:no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58370" name="Rectangle 2"/>
          <p:cNvSpPr>
            <a:spLocks noGrp="1"/>
          </p:cNvSpPr>
          <p:nvPr>
            <p:ph type="title"/>
          </p:nvPr>
        </p:nvSpPr>
        <p:spPr>
          <a:xfrm>
            <a:off x="228600" y="228600"/>
            <a:ext cx="8610600" cy="685800"/>
          </a:xfrm>
          <a:ln/>
        </p:spPr>
        <p:txBody>
          <a:bodyPr vert="horz" wrap="square" lIns="92075" tIns="46038" rIns="92075" bIns="46038" anchor="ctr" anchorCtr="0"/>
          <a:p>
            <a:r>
              <a:rPr lang="en-US" altLang="en-US" sz="3600" dirty="0"/>
              <a:t>A Subclass Cannot Weaken the Accessibility</a:t>
            </a:r>
            <a:endParaRPr lang="en-US" altLang="en-US" sz="3600" dirty="0"/>
          </a:p>
        </p:txBody>
      </p:sp>
      <p:sp>
        <p:nvSpPr>
          <p:cNvPr id="58371" name="Text Box 3"/>
          <p:cNvSpPr txBox="1"/>
          <p:nvPr/>
        </p:nvSpPr>
        <p:spPr>
          <a:xfrm>
            <a:off x="367030" y="1295400"/>
            <a:ext cx="8372475" cy="4799965"/>
          </a:xfrm>
          <a:prstGeom prst="rect">
            <a:avLst/>
          </a:prstGeom>
          <a:noFill/>
          <a:ln w="12700">
            <a:noFill/>
          </a:ln>
        </p:spPr>
        <p:txBody>
          <a:bodyPr wrap="square" anchor="t" anchorCtr="0">
            <a:spAutoFit/>
          </a:bodyPr>
          <a:p>
            <a:pPr eaLnBrk="0" hangingPunct="0">
              <a:spcBef>
                <a:spcPct val="50000"/>
              </a:spcBef>
              <a:buClrTx/>
              <a:buFontTx/>
            </a:pPr>
            <a:r>
              <a:rPr lang="en-US" altLang="en-US" sz="3600" dirty="0">
                <a:latin typeface="Times New Roman" panose="02020603050405020304" pitchFamily="18" charset="0"/>
              </a:rPr>
              <a:t>A subclass may override a protected method in its superclass and change its visibility to public. </a:t>
            </a:r>
            <a:endParaRPr lang="en-US" altLang="en-US" sz="3600" dirty="0">
              <a:latin typeface="Times New Roman" panose="02020603050405020304" pitchFamily="18" charset="0"/>
            </a:endParaRPr>
          </a:p>
          <a:p>
            <a:pPr eaLnBrk="0" hangingPunct="0">
              <a:spcBef>
                <a:spcPct val="50000"/>
              </a:spcBef>
              <a:buClrTx/>
              <a:buFontTx/>
            </a:pPr>
            <a:r>
              <a:rPr lang="en-US" altLang="en-US" sz="3600" dirty="0">
                <a:latin typeface="Times New Roman" panose="02020603050405020304" pitchFamily="18" charset="0"/>
              </a:rPr>
              <a:t>However, a subclass cannot weaken the accessibility of a method defined in the superclass. For example, if a method is defined as public in the superclass, it must be defined as public in the subclass. </a:t>
            </a:r>
            <a:endParaRPr lang="en-US" altLang="en-US" sz="36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59394"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NOTE</a:t>
            </a:r>
            <a:endParaRPr lang="en-US" altLang="en-US" dirty="0"/>
          </a:p>
        </p:txBody>
      </p:sp>
      <p:sp>
        <p:nvSpPr>
          <p:cNvPr id="59395" name="Text Box 3"/>
          <p:cNvSpPr txBox="1"/>
          <p:nvPr/>
        </p:nvSpPr>
        <p:spPr>
          <a:xfrm>
            <a:off x="533400" y="1295400"/>
            <a:ext cx="8077200" cy="2861310"/>
          </a:xfrm>
          <a:prstGeom prst="rect">
            <a:avLst/>
          </a:prstGeom>
          <a:noFill/>
          <a:ln w="12700">
            <a:noFill/>
          </a:ln>
        </p:spPr>
        <p:txBody>
          <a:bodyPr anchor="t" anchorCtr="0">
            <a:spAutoFit/>
          </a:bodyPr>
          <a:p>
            <a:pPr eaLnBrk="0" hangingPunct="0">
              <a:spcBef>
                <a:spcPct val="50000"/>
              </a:spcBef>
              <a:buClrTx/>
              <a:buFontTx/>
            </a:pPr>
            <a:r>
              <a:rPr lang="en-US" altLang="en-US" sz="3600" dirty="0">
                <a:latin typeface="Times New Roman" panose="02020603050405020304" pitchFamily="18" charset="0"/>
              </a:rPr>
              <a:t>The modifiers are used on classes and class members (data and methods), except that the </a:t>
            </a:r>
            <a:r>
              <a:rPr lang="en-US" altLang="en-US" sz="3600" i="1" dirty="0">
                <a:latin typeface="Times New Roman Italic" panose="02020603050405020304" charset="0"/>
                <a:cs typeface="Times New Roman Italic" panose="02020603050405020304" charset="0"/>
              </a:rPr>
              <a:t>final </a:t>
            </a:r>
            <a:r>
              <a:rPr lang="en-US" altLang="en-US" sz="3600" dirty="0">
                <a:latin typeface="Times New Roman" panose="02020603050405020304" pitchFamily="18" charset="0"/>
              </a:rPr>
              <a:t>modifier can also be used on local variables in a method. A final local variable is a constant inside a method.</a:t>
            </a:r>
            <a:endParaRPr lang="en-US" altLang="en-US" sz="36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60418"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The </a:t>
            </a:r>
            <a:r>
              <a:rPr lang="en-US" altLang="en-US" sz="4200" dirty="0">
                <a:latin typeface="Courier New" panose="02070409020205090404" pitchFamily="49" charset="0"/>
              </a:rPr>
              <a:t>final</a:t>
            </a:r>
            <a:r>
              <a:rPr lang="en-US" altLang="en-US" dirty="0"/>
              <a:t> Modifier</a:t>
            </a:r>
            <a:endParaRPr lang="en-US" altLang="en-US" dirty="0"/>
          </a:p>
        </p:txBody>
      </p:sp>
      <p:sp>
        <p:nvSpPr>
          <p:cNvPr id="60419" name="Rectangle 3"/>
          <p:cNvSpPr>
            <a:spLocks noGrp="1"/>
          </p:cNvSpPr>
          <p:nvPr>
            <p:ph idx="1"/>
          </p:nvPr>
        </p:nvSpPr>
        <p:spPr>
          <a:xfrm>
            <a:off x="685800" y="1371600"/>
            <a:ext cx="7772400" cy="4133850"/>
          </a:xfrm>
          <a:ln/>
        </p:spPr>
        <p:txBody>
          <a:bodyPr vert="horz" wrap="square" lIns="92075" tIns="46038" rIns="92075" bIns="46038" anchor="t" anchorCtr="0"/>
          <a:p>
            <a:pPr>
              <a:lnSpc>
                <a:spcPct val="90000"/>
              </a:lnSpc>
              <a:buFont typeface="Wingdings" panose="05000000000000000000" pitchFamily="2" charset="2"/>
              <a:buChar char="q"/>
            </a:pPr>
            <a:r>
              <a:rPr lang="en-US" altLang="en-US" sz="2600" dirty="0"/>
              <a:t>The </a:t>
            </a:r>
            <a:r>
              <a:rPr lang="en-US" altLang="en-US" sz="2600" dirty="0">
                <a:latin typeface="Courier New" panose="02070409020205090404" pitchFamily="49" charset="0"/>
              </a:rPr>
              <a:t>final</a:t>
            </a:r>
            <a:r>
              <a:rPr lang="en-US" altLang="en-US" sz="2800" dirty="0"/>
              <a:t> class cannot be extended:</a:t>
            </a:r>
            <a:endParaRPr lang="en-US" altLang="en-US" sz="2800" dirty="0"/>
          </a:p>
          <a:p>
            <a:pPr>
              <a:lnSpc>
                <a:spcPct val="90000"/>
              </a:lnSpc>
              <a:buNone/>
            </a:pPr>
            <a:r>
              <a:rPr lang="en-US" altLang="en-US" sz="2400" dirty="0">
                <a:solidFill>
                  <a:schemeClr val="tx2"/>
                </a:solidFill>
              </a:rPr>
              <a:t>        </a:t>
            </a:r>
            <a:r>
              <a:rPr lang="en-US" altLang="en-US" sz="2200" dirty="0">
                <a:solidFill>
                  <a:schemeClr val="tx2"/>
                </a:solidFill>
                <a:latin typeface="Courier New" panose="02070409020205090404" pitchFamily="49" charset="0"/>
              </a:rPr>
              <a:t>final class Math {</a:t>
            </a:r>
            <a:endParaRPr lang="en-US" altLang="en-US" sz="2200" dirty="0">
              <a:solidFill>
                <a:schemeClr val="tx2"/>
              </a:solidFill>
              <a:latin typeface="Courier New" panose="02070409020205090404" pitchFamily="49" charset="0"/>
            </a:endParaRPr>
          </a:p>
          <a:p>
            <a:pPr>
              <a:lnSpc>
                <a:spcPct val="90000"/>
              </a:lnSpc>
              <a:buNone/>
            </a:pPr>
            <a:r>
              <a:rPr lang="en-US" altLang="en-US" sz="2200" dirty="0">
                <a:solidFill>
                  <a:schemeClr val="tx2"/>
                </a:solidFill>
                <a:latin typeface="Courier New" panose="02070409020205090404" pitchFamily="49" charset="0"/>
              </a:rPr>
              <a:t>      ...</a:t>
            </a:r>
            <a:endParaRPr lang="en-US" altLang="en-US" sz="2200" dirty="0">
              <a:solidFill>
                <a:schemeClr val="tx2"/>
              </a:solidFill>
              <a:latin typeface="Courier New" panose="02070409020205090404" pitchFamily="49" charset="0"/>
            </a:endParaRPr>
          </a:p>
          <a:p>
            <a:pPr>
              <a:lnSpc>
                <a:spcPct val="90000"/>
              </a:lnSpc>
              <a:buNone/>
            </a:pPr>
            <a:r>
              <a:rPr lang="en-US" altLang="en-US" sz="2200" dirty="0">
                <a:solidFill>
                  <a:schemeClr val="tx2"/>
                </a:solidFill>
                <a:latin typeface="Courier New" panose="02070409020205090404" pitchFamily="49" charset="0"/>
              </a:rPr>
              <a:t>    }</a:t>
            </a:r>
            <a:endParaRPr lang="en-US" altLang="en-US" sz="2800" dirty="0">
              <a:solidFill>
                <a:schemeClr val="tx2"/>
              </a:solidFill>
            </a:endParaRPr>
          </a:p>
          <a:p>
            <a:pPr>
              <a:lnSpc>
                <a:spcPct val="90000"/>
              </a:lnSpc>
              <a:spcBef>
                <a:spcPct val="100000"/>
              </a:spcBef>
              <a:buFont typeface="Wingdings" panose="05000000000000000000" pitchFamily="2" charset="2"/>
              <a:buChar char="q"/>
            </a:pPr>
            <a:r>
              <a:rPr lang="en-US" altLang="en-US" sz="2600" dirty="0"/>
              <a:t>The </a:t>
            </a:r>
            <a:r>
              <a:rPr lang="en-US" altLang="en-US" sz="2600" dirty="0">
                <a:latin typeface="Courier New" panose="02070409020205090404" pitchFamily="49" charset="0"/>
              </a:rPr>
              <a:t>final</a:t>
            </a:r>
            <a:r>
              <a:rPr lang="en-US" altLang="en-US" sz="2800" dirty="0"/>
              <a:t> variable is a constant:</a:t>
            </a:r>
            <a:endParaRPr lang="en-US" altLang="en-US" sz="2800" dirty="0"/>
          </a:p>
          <a:p>
            <a:pPr>
              <a:lnSpc>
                <a:spcPct val="90000"/>
              </a:lnSpc>
              <a:buNone/>
            </a:pPr>
            <a:r>
              <a:rPr lang="en-US" altLang="en-US" sz="2400" dirty="0"/>
              <a:t>        </a:t>
            </a:r>
            <a:r>
              <a:rPr lang="en-US" altLang="en-US" sz="2200" dirty="0">
                <a:solidFill>
                  <a:schemeClr val="tx2"/>
                </a:solidFill>
                <a:latin typeface="Courier New" panose="02070409020205090404" pitchFamily="49" charset="0"/>
              </a:rPr>
              <a:t>final static double PI = 3.14159;</a:t>
            </a:r>
            <a:endParaRPr lang="en-US" altLang="en-US" sz="2800" dirty="0">
              <a:solidFill>
                <a:schemeClr val="tx2"/>
              </a:solidFill>
            </a:endParaRPr>
          </a:p>
          <a:p>
            <a:pPr>
              <a:lnSpc>
                <a:spcPct val="90000"/>
              </a:lnSpc>
              <a:spcBef>
                <a:spcPct val="100000"/>
              </a:spcBef>
              <a:buFont typeface="Wingdings" panose="05000000000000000000" pitchFamily="2" charset="2"/>
              <a:buChar char="q"/>
            </a:pPr>
            <a:r>
              <a:rPr lang="en-US" altLang="en-US" sz="2600" dirty="0"/>
              <a:t>The </a:t>
            </a:r>
            <a:r>
              <a:rPr lang="en-US" altLang="en-US" sz="2600" dirty="0">
                <a:latin typeface="Courier New" panose="02070409020205090404" pitchFamily="49" charset="0"/>
              </a:rPr>
              <a:t>final</a:t>
            </a:r>
            <a:r>
              <a:rPr lang="en-US" altLang="en-US" sz="2800" dirty="0"/>
              <a:t> method cannot be</a:t>
            </a:r>
            <a:br>
              <a:rPr lang="en-US" altLang="en-US" sz="2800" dirty="0"/>
            </a:br>
            <a:r>
              <a:rPr lang="en-US" altLang="en-US" sz="2800" dirty="0"/>
              <a:t>overridden by its subclasses.</a:t>
            </a:r>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10242"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Using the Keyword </a:t>
            </a:r>
            <a:r>
              <a:rPr lang="en-US" altLang="en-US" sz="4200" dirty="0">
                <a:latin typeface="Courier New" panose="02070409020205090404" pitchFamily="49" charset="0"/>
              </a:rPr>
              <a:t>super</a:t>
            </a:r>
            <a:endParaRPr lang="en-US" altLang="en-US" dirty="0"/>
          </a:p>
        </p:txBody>
      </p:sp>
      <p:sp>
        <p:nvSpPr>
          <p:cNvPr id="10243" name="Rectangle 3"/>
          <p:cNvSpPr>
            <a:spLocks noGrp="1"/>
          </p:cNvSpPr>
          <p:nvPr>
            <p:ph idx="1"/>
          </p:nvPr>
        </p:nvSpPr>
        <p:spPr>
          <a:xfrm>
            <a:off x="914400" y="3276600"/>
            <a:ext cx="7772400" cy="1066800"/>
          </a:xfrm>
          <a:ln/>
        </p:spPr>
        <p:txBody>
          <a:bodyPr vert="horz" wrap="square" lIns="92075" tIns="46038" rIns="92075" bIns="46038" anchor="t" anchorCtr="0"/>
          <a:p>
            <a:pPr>
              <a:lnSpc>
                <a:spcPct val="90000"/>
              </a:lnSpc>
              <a:spcBef>
                <a:spcPct val="100000"/>
              </a:spcBef>
              <a:buFont typeface="Wingdings" panose="05000000000000000000" pitchFamily="2" charset="2"/>
              <a:buChar char="q"/>
            </a:pPr>
            <a:r>
              <a:rPr lang="en-US" altLang="en-US" sz="2800" dirty="0"/>
              <a:t>To call a superclass constructor</a:t>
            </a:r>
            <a:endParaRPr lang="en-US" altLang="en-US" sz="2800" dirty="0"/>
          </a:p>
          <a:p>
            <a:pPr>
              <a:lnSpc>
                <a:spcPct val="90000"/>
              </a:lnSpc>
              <a:spcBef>
                <a:spcPct val="50000"/>
              </a:spcBef>
              <a:buFont typeface="Wingdings" panose="05000000000000000000" pitchFamily="2" charset="2"/>
              <a:buChar char="q"/>
            </a:pPr>
            <a:r>
              <a:rPr lang="en-US" altLang="en-US" sz="2800" dirty="0"/>
              <a:t>To call a superclass method</a:t>
            </a:r>
            <a:endParaRPr lang="en-US" altLang="en-US" sz="2800" dirty="0"/>
          </a:p>
        </p:txBody>
      </p:sp>
      <p:sp>
        <p:nvSpPr>
          <p:cNvPr id="10244" name="Text Box 4"/>
          <p:cNvSpPr txBox="1"/>
          <p:nvPr/>
        </p:nvSpPr>
        <p:spPr>
          <a:xfrm>
            <a:off x="914400" y="1371600"/>
            <a:ext cx="7162800" cy="1706563"/>
          </a:xfrm>
          <a:prstGeom prst="rect">
            <a:avLst/>
          </a:prstGeom>
          <a:noFill/>
          <a:ln w="12700">
            <a:noFill/>
          </a:ln>
        </p:spPr>
        <p:txBody>
          <a:bodyPr anchor="t" anchorCtr="0">
            <a:spAutoFit/>
          </a:bodyPr>
          <a:p>
            <a:pPr eaLnBrk="0" hangingPunct="0">
              <a:spcBef>
                <a:spcPct val="50000"/>
              </a:spcBef>
              <a:buClrTx/>
              <a:buFontTx/>
            </a:pPr>
            <a:r>
              <a:rPr lang="en-US" altLang="en-US" sz="3000" dirty="0">
                <a:latin typeface="Times New Roman" panose="02020603050405020304" pitchFamily="18" charset="0"/>
              </a:rPr>
              <a:t>The keyword </a:t>
            </a:r>
            <a:r>
              <a:rPr lang="en-US" altLang="en-US" sz="2800" dirty="0">
                <a:latin typeface="Courier New" panose="02070409020205090404" pitchFamily="49" charset="0"/>
              </a:rPr>
              <a:t>super</a:t>
            </a:r>
            <a:r>
              <a:rPr lang="en-US" altLang="en-US" sz="3000" dirty="0">
                <a:latin typeface="Times New Roman" panose="02020603050405020304" pitchFamily="18" charset="0"/>
              </a:rPr>
              <a:t> refers to the superclass of the class in which </a:t>
            </a:r>
            <a:r>
              <a:rPr lang="en-US" altLang="en-US" sz="2800" dirty="0">
                <a:latin typeface="Courier New" panose="02070409020205090404" pitchFamily="49" charset="0"/>
              </a:rPr>
              <a:t>super</a:t>
            </a:r>
            <a:r>
              <a:rPr lang="en-US" altLang="en-US" sz="3000" dirty="0">
                <a:latin typeface="Times New Roman" panose="02020603050405020304" pitchFamily="18" charset="0"/>
              </a:rPr>
              <a:t> appears. </a:t>
            </a:r>
            <a:endParaRPr lang="en-US" altLang="en-US" sz="3000" dirty="0">
              <a:latin typeface="Times New Roman" panose="02020603050405020304" pitchFamily="18" charset="0"/>
            </a:endParaRPr>
          </a:p>
          <a:p>
            <a:pPr eaLnBrk="0" hangingPunct="0">
              <a:spcBef>
                <a:spcPct val="50000"/>
              </a:spcBef>
              <a:buClrTx/>
              <a:buFontTx/>
            </a:pPr>
            <a:r>
              <a:rPr lang="en-US" altLang="en-US" sz="3000" dirty="0">
                <a:latin typeface="Times New Roman" panose="02020603050405020304" pitchFamily="18" charset="0"/>
              </a:rPr>
              <a:t>This keyword can be used in two ways:</a:t>
            </a:r>
            <a:endParaRPr lang="en-US" altLang="en-US" sz="3000" dirty="0">
              <a:latin typeface="Times New Roman" panose="02020603050405020304" pitchFamily="18" charset="0"/>
              <a:ea typeface="Arial" panose="020B060402020209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11266"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CAUTION</a:t>
            </a:r>
            <a:endParaRPr lang="en-US" altLang="en-US" dirty="0"/>
          </a:p>
        </p:txBody>
      </p:sp>
      <p:sp>
        <p:nvSpPr>
          <p:cNvPr id="11267" name="Text Box 3"/>
          <p:cNvSpPr txBox="1"/>
          <p:nvPr/>
        </p:nvSpPr>
        <p:spPr>
          <a:xfrm>
            <a:off x="533400" y="1752600"/>
            <a:ext cx="8229600" cy="4522788"/>
          </a:xfrm>
          <a:prstGeom prst="rect">
            <a:avLst/>
          </a:prstGeom>
          <a:noFill/>
          <a:ln w="12700">
            <a:noFill/>
          </a:ln>
        </p:spPr>
        <p:txBody>
          <a:bodyPr anchor="t" anchorCtr="0">
            <a:spAutoFit/>
          </a:bodyPr>
          <a:p>
            <a:pPr eaLnBrk="0" hangingPunct="0">
              <a:spcBef>
                <a:spcPct val="50000"/>
              </a:spcBef>
              <a:buClrTx/>
              <a:buFontTx/>
            </a:pPr>
            <a:r>
              <a:rPr lang="en-US" altLang="en-US" sz="3600" dirty="0">
                <a:latin typeface="Times New Roman" panose="02020603050405020304" pitchFamily="18" charset="0"/>
              </a:rPr>
              <a:t>You must use the keyword </a:t>
            </a:r>
            <a:r>
              <a:rPr lang="en-US" altLang="en-US" sz="3600" u="sng" dirty="0">
                <a:latin typeface="Times New Roman" panose="02020603050405020304" pitchFamily="18" charset="0"/>
              </a:rPr>
              <a:t>super</a:t>
            </a:r>
            <a:r>
              <a:rPr lang="en-US" altLang="en-US" sz="3600" dirty="0">
                <a:latin typeface="Times New Roman" panose="02020603050405020304" pitchFamily="18" charset="0"/>
              </a:rPr>
              <a:t> to call the superclass constructor. </a:t>
            </a:r>
            <a:endParaRPr lang="en-US" altLang="en-US" sz="3600" dirty="0">
              <a:latin typeface="Times New Roman" panose="02020603050405020304" pitchFamily="18" charset="0"/>
            </a:endParaRPr>
          </a:p>
          <a:p>
            <a:pPr eaLnBrk="0" hangingPunct="0">
              <a:spcBef>
                <a:spcPct val="50000"/>
              </a:spcBef>
              <a:buClrTx/>
              <a:buFontTx/>
            </a:pPr>
            <a:r>
              <a:rPr lang="en-US" altLang="en-US" sz="3600" dirty="0">
                <a:latin typeface="Times New Roman" panose="02020603050405020304" pitchFamily="18" charset="0"/>
              </a:rPr>
              <a:t>Invoking a superclass constructor’s name in a subclass causes a syntax error. </a:t>
            </a:r>
            <a:endParaRPr lang="en-US" altLang="en-US" sz="3600" dirty="0">
              <a:latin typeface="Times New Roman" panose="02020603050405020304" pitchFamily="18" charset="0"/>
            </a:endParaRPr>
          </a:p>
          <a:p>
            <a:pPr eaLnBrk="0" hangingPunct="0">
              <a:spcBef>
                <a:spcPct val="50000"/>
              </a:spcBef>
              <a:buClrTx/>
              <a:buFontTx/>
            </a:pPr>
            <a:r>
              <a:rPr lang="en-US" altLang="en-US" sz="3600" dirty="0">
                <a:latin typeface="Times New Roman" panose="02020603050405020304" pitchFamily="18" charset="0"/>
              </a:rPr>
              <a:t>Java requires that the statement that uses the keyword </a:t>
            </a:r>
            <a:r>
              <a:rPr lang="en-US" altLang="en-US" sz="3600" u="sng" dirty="0">
                <a:latin typeface="Times New Roman" panose="02020603050405020304" pitchFamily="18" charset="0"/>
              </a:rPr>
              <a:t>super</a:t>
            </a:r>
            <a:r>
              <a:rPr lang="en-US" altLang="en-US" sz="3600" dirty="0">
                <a:latin typeface="Times New Roman" panose="02020603050405020304" pitchFamily="18" charset="0"/>
              </a:rPr>
              <a:t> appear first in the constructor.</a:t>
            </a:r>
            <a:endParaRPr lang="en-US" altLang="en-US" sz="36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12290" name="Rectangle 2"/>
          <p:cNvSpPr>
            <a:spLocks noGrp="1"/>
          </p:cNvSpPr>
          <p:nvPr>
            <p:ph type="title"/>
          </p:nvPr>
        </p:nvSpPr>
        <p:spPr>
          <a:xfrm>
            <a:off x="152400" y="152400"/>
            <a:ext cx="8839200" cy="666750"/>
          </a:xfrm>
          <a:ln/>
        </p:spPr>
        <p:txBody>
          <a:bodyPr vert="horz" wrap="square" lIns="92075" tIns="46038" rIns="92075" bIns="46038" anchor="ctr" anchorCtr="0"/>
          <a:p>
            <a:r>
              <a:rPr lang="en-US" altLang="en-US" sz="3600" dirty="0"/>
              <a:t>Superclass’s Constructor Is Always Invoked</a:t>
            </a:r>
            <a:endParaRPr lang="en-US" altLang="en-US" sz="3600" dirty="0"/>
          </a:p>
        </p:txBody>
      </p:sp>
      <p:sp>
        <p:nvSpPr>
          <p:cNvPr id="12291" name="Text Box 3"/>
          <p:cNvSpPr txBox="1"/>
          <p:nvPr/>
        </p:nvSpPr>
        <p:spPr>
          <a:xfrm>
            <a:off x="304800" y="990600"/>
            <a:ext cx="8534400" cy="1814513"/>
          </a:xfrm>
          <a:prstGeom prst="rect">
            <a:avLst/>
          </a:prstGeom>
          <a:noFill/>
          <a:ln w="12700">
            <a:noFill/>
          </a:ln>
        </p:spPr>
        <p:txBody>
          <a:bodyPr anchor="t" anchorCtr="0">
            <a:spAutoFit/>
          </a:bodyPr>
          <a:p>
            <a:pPr eaLnBrk="0" hangingPunct="0">
              <a:spcBef>
                <a:spcPct val="50000"/>
              </a:spcBef>
              <a:buClrTx/>
              <a:buFontTx/>
            </a:pPr>
            <a:r>
              <a:rPr lang="en-US" altLang="en-US" sz="2800" dirty="0">
                <a:latin typeface="Times New Roman" panose="02020603050405020304" pitchFamily="18" charset="0"/>
              </a:rPr>
              <a:t>A constructor may invoke an overloaded constructor or its superclass’s constructor. If none of them is invoked explicitly, the compiler puts </a:t>
            </a:r>
            <a:r>
              <a:rPr lang="en-US" altLang="en-US" sz="2800" u="sng" dirty="0">
                <a:latin typeface="Times New Roman" panose="02020603050405020304" pitchFamily="18" charset="0"/>
              </a:rPr>
              <a:t>super()</a:t>
            </a:r>
            <a:r>
              <a:rPr lang="en-US" altLang="en-US" sz="2800" dirty="0">
                <a:latin typeface="Times New Roman" panose="02020603050405020304" pitchFamily="18" charset="0"/>
              </a:rPr>
              <a:t> as the first statement in the constructor. For example, </a:t>
            </a:r>
            <a:endParaRPr lang="en-US" altLang="en-US" dirty="0">
              <a:latin typeface="Times New Roman" panose="02020603050405020304" pitchFamily="18" charset="0"/>
              <a:ea typeface="Times New Roman" panose="02020603050405020304" pitchFamily="18" charset="0"/>
            </a:endParaRPr>
          </a:p>
        </p:txBody>
      </p:sp>
      <p:graphicFrame>
        <p:nvGraphicFramePr>
          <p:cNvPr id="12292" name="Object 6"/>
          <p:cNvGraphicFramePr>
            <a:graphicFrameLocks noChangeAspect="1"/>
          </p:cNvGraphicFramePr>
          <p:nvPr/>
        </p:nvGraphicFramePr>
        <p:xfrm>
          <a:off x="458788" y="4724400"/>
          <a:ext cx="8074025" cy="1476375"/>
        </p:xfrm>
        <a:graphic>
          <a:graphicData uri="http://schemas.openxmlformats.org/presentationml/2006/ole">
            <mc:AlternateContent xmlns:mc="http://schemas.openxmlformats.org/markup-compatibility/2006">
              <mc:Choice xmlns:v="urn:schemas-microsoft-com:vml" Requires="v">
                <p:oleObj spid="_x0000_s3078" name="" r:id="rId1" imgW="4122420" imgH="754380" progId="Word.Picture.8">
                  <p:embed/>
                </p:oleObj>
              </mc:Choice>
              <mc:Fallback>
                <p:oleObj name="" r:id="rId1" imgW="4122420" imgH="754380" progId="Word.Picture.8">
                  <p:embed/>
                  <p:pic>
                    <p:nvPicPr>
                      <p:cNvPr id="0" name="图片 3077"/>
                      <p:cNvPicPr/>
                      <p:nvPr/>
                    </p:nvPicPr>
                    <p:blipFill>
                      <a:blip r:embed="rId2"/>
                      <a:stretch>
                        <a:fillRect/>
                      </a:stretch>
                    </p:blipFill>
                    <p:spPr>
                      <a:xfrm>
                        <a:off x="458788" y="4724400"/>
                        <a:ext cx="8074025" cy="1476375"/>
                      </a:xfrm>
                      <a:prstGeom prst="rect">
                        <a:avLst/>
                      </a:prstGeom>
                      <a:noFill/>
                      <a:ln w="38100">
                        <a:noFill/>
                        <a:miter/>
                      </a:ln>
                    </p:spPr>
                  </p:pic>
                </p:oleObj>
              </mc:Fallback>
            </mc:AlternateContent>
          </a:graphicData>
        </a:graphic>
      </p:graphicFrame>
      <p:sp>
        <p:nvSpPr>
          <p:cNvPr id="12293" name="Rectangle 9"/>
          <p:cNvSpPr/>
          <p:nvPr/>
        </p:nvSpPr>
        <p:spPr>
          <a:xfrm>
            <a:off x="0" y="3128963"/>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graphicFrame>
        <p:nvGraphicFramePr>
          <p:cNvPr id="12294" name="Object 8"/>
          <p:cNvGraphicFramePr>
            <a:graphicFrameLocks noChangeAspect="1"/>
          </p:cNvGraphicFramePr>
          <p:nvPr/>
        </p:nvGraphicFramePr>
        <p:xfrm>
          <a:off x="385763" y="3048000"/>
          <a:ext cx="8448675" cy="1235075"/>
        </p:xfrm>
        <a:graphic>
          <a:graphicData uri="http://schemas.openxmlformats.org/presentationml/2006/ole">
            <mc:AlternateContent xmlns:mc="http://schemas.openxmlformats.org/markup-compatibility/2006">
              <mc:Choice xmlns:v="urn:schemas-microsoft-com:vml" Requires="v">
                <p:oleObj spid="_x0000_s3077" name="" r:id="rId3" imgW="4122420" imgH="603250" progId="Word.Picture.8">
                  <p:embed/>
                </p:oleObj>
              </mc:Choice>
              <mc:Fallback>
                <p:oleObj name="" r:id="rId3" imgW="4122420" imgH="603250" progId="Word.Picture.8">
                  <p:embed/>
                  <p:pic>
                    <p:nvPicPr>
                      <p:cNvPr id="0" name="图片 3076"/>
                      <p:cNvPicPr/>
                      <p:nvPr/>
                    </p:nvPicPr>
                    <p:blipFill>
                      <a:blip r:embed="rId4"/>
                      <a:stretch>
                        <a:fillRect/>
                      </a:stretch>
                    </p:blipFill>
                    <p:spPr>
                      <a:xfrm>
                        <a:off x="385763" y="3048000"/>
                        <a:ext cx="8448675" cy="1235075"/>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Slide Number Placeholder 4"/>
          <p:cNvSpPr>
            <a:spLocks noGrp="1"/>
          </p:cNvSpPr>
          <p:nvPr>
            <p:ph type="sldNum" sz="quarter" idx="11"/>
          </p:nvPr>
        </p:nvSpPr>
        <p:spPr>
          <a:ln/>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13314" name="Rectangle 2"/>
          <p:cNvSpPr>
            <a:spLocks noGrp="1"/>
          </p:cNvSpPr>
          <p:nvPr>
            <p:ph type="title"/>
          </p:nvPr>
        </p:nvSpPr>
        <p:spPr>
          <a:xfrm>
            <a:off x="-228600" y="0"/>
            <a:ext cx="9829800" cy="381000"/>
          </a:xfrm>
          <a:ln/>
        </p:spPr>
        <p:txBody>
          <a:bodyPr vert="horz" wrap="square" lIns="92075" tIns="46038" rIns="92075" bIns="46038" anchor="ctr" anchorCtr="0"/>
          <a:p>
            <a:r>
              <a:rPr lang="en-US" altLang="en-US" sz="3600" dirty="0"/>
              <a:t>Constructor Chaining</a:t>
            </a:r>
            <a:endParaRPr lang="en-US" altLang="en-US" sz="3600" dirty="0"/>
          </a:p>
        </p:txBody>
      </p:sp>
      <p:sp>
        <p:nvSpPr>
          <p:cNvPr id="13315" name="Text Box 3"/>
          <p:cNvSpPr txBox="1"/>
          <p:nvPr/>
        </p:nvSpPr>
        <p:spPr>
          <a:xfrm>
            <a:off x="228600" y="1143000"/>
            <a:ext cx="8686800" cy="5586413"/>
          </a:xfrm>
          <a:prstGeom prst="rect">
            <a:avLst/>
          </a:prstGeom>
          <a:noFill/>
          <a:ln w="9525">
            <a:noFill/>
          </a:ln>
        </p:spPr>
        <p:txBody>
          <a:bodyPr anchor="t" anchorCtr="0">
            <a:spAutoFit/>
          </a:bodyPr>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public class Faculty extends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static void main(String[] args)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new Faculty();</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Faculty()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System.out.println("(4) Faculty's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Employee extends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this("(2) Invoke Employee’s overloaded constructor");</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System.out.println("(3) Employee's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Employee(String s)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System.out.println(s);</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class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public Person()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System.out.println("(1) Person's no-arg constructor is invoked");</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  }</a:t>
            </a:r>
            <a:endParaRPr lang="en-US" altLang="en-US" sz="1400" b="1" dirty="0">
              <a:solidFill>
                <a:schemeClr val="tx2"/>
              </a:solidFill>
              <a:latin typeface="Courier New" panose="02070409020205090404" pitchFamily="49" charset="0"/>
            </a:endParaRPr>
          </a:p>
          <a:p>
            <a:pPr eaLnBrk="0" hangingPunct="0">
              <a:lnSpc>
                <a:spcPct val="50000"/>
              </a:lnSpc>
              <a:spcBef>
                <a:spcPct val="50000"/>
              </a:spcBef>
              <a:buClrTx/>
              <a:buFontTx/>
            </a:pPr>
            <a:r>
              <a:rPr lang="en-US" altLang="en-US" sz="1400" b="1" dirty="0">
                <a:solidFill>
                  <a:schemeClr val="tx2"/>
                </a:solidFill>
                <a:latin typeface="Courier New" panose="02070409020205090404" pitchFamily="49" charset="0"/>
              </a:rPr>
              <a:t>}</a:t>
            </a:r>
            <a:endParaRPr lang="en-US" altLang="en-US" sz="1400" b="1" dirty="0">
              <a:solidFill>
                <a:schemeClr val="tx2"/>
              </a:solidFill>
              <a:latin typeface="Courier New" panose="02070409020205090404" pitchFamily="49" charset="0"/>
              <a:ea typeface="Times New Roman" panose="02020603050405020304" pitchFamily="18" charset="0"/>
            </a:endParaRPr>
          </a:p>
        </p:txBody>
      </p:sp>
      <p:sp>
        <p:nvSpPr>
          <p:cNvPr id="13316" name="Text Box 5"/>
          <p:cNvSpPr txBox="1"/>
          <p:nvPr/>
        </p:nvSpPr>
        <p:spPr>
          <a:xfrm>
            <a:off x="457200" y="457200"/>
            <a:ext cx="8534400" cy="701675"/>
          </a:xfrm>
          <a:prstGeom prst="rect">
            <a:avLst/>
          </a:prstGeom>
          <a:noFill/>
          <a:ln w="12700">
            <a:noFill/>
          </a:ln>
        </p:spPr>
        <p:txBody>
          <a:bodyPr anchor="t" anchorCtr="0">
            <a:spAutoFit/>
          </a:bodyPr>
          <a:p>
            <a:pPr eaLnBrk="0" hangingPunct="0">
              <a:spcBef>
                <a:spcPct val="50000"/>
              </a:spcBef>
              <a:buClrTx/>
              <a:buFontTx/>
            </a:pPr>
            <a:r>
              <a:rPr lang="en-US" altLang="en-US" sz="2000" dirty="0">
                <a:latin typeface="Times New Roman" panose="02020603050405020304" pitchFamily="18" charset="0"/>
              </a:rPr>
              <a:t>Constructing an instance of a class invokes all the superclasses’ constructors along the inheritance chain. This is known as </a:t>
            </a:r>
            <a:r>
              <a:rPr lang="en-US" altLang="en-US" sz="2000" i="1" dirty="0">
                <a:latin typeface="Times New Roman" panose="02020603050405020304" pitchFamily="18" charset="0"/>
              </a:rPr>
              <a:t>constructor chaining</a:t>
            </a:r>
            <a:r>
              <a:rPr lang="en-US" altLang="en-US" sz="2000" dirty="0">
                <a:latin typeface="Times New Roman" panose="02020603050405020304" pitchFamily="18" charset="0"/>
              </a:rPr>
              <a:t>.</a:t>
            </a:r>
            <a:endParaRPr lang="en-US" altLang="en-US" dirty="0">
              <a:latin typeface="Times New Roman" panose="02020603050405020304" pitchFamily="18" charset="0"/>
              <a:ea typeface="Arial" panose="020B0604020202090204" pitchFamily="3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19983</Words>
  <Application>WPS 演示</Application>
  <PresentationFormat>On-screen Show (4:3)</PresentationFormat>
  <Paragraphs>847</Paragraphs>
  <Slides>56</Slides>
  <Notes>1</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12</vt:i4>
      </vt:variant>
      <vt:variant>
        <vt:lpstr>幻灯片标题</vt:lpstr>
      </vt:variant>
      <vt:variant>
        <vt:i4>56</vt:i4>
      </vt:variant>
    </vt:vector>
  </HeadingPairs>
  <TitlesOfParts>
    <vt:vector size="91" baseType="lpstr">
      <vt:lpstr>Arial</vt:lpstr>
      <vt:lpstr>宋体</vt:lpstr>
      <vt:lpstr>Wingdings</vt:lpstr>
      <vt:lpstr>汉仪书宋二KW</vt:lpstr>
      <vt:lpstr>Times New Roman</vt:lpstr>
      <vt:lpstr>Monotype Sorts</vt:lpstr>
      <vt:lpstr>Thonburi</vt:lpstr>
      <vt:lpstr>Book Antiqua</vt:lpstr>
      <vt:lpstr>苹方-简</vt:lpstr>
      <vt:lpstr>Courier New</vt:lpstr>
      <vt:lpstr>Forte</vt:lpstr>
      <vt:lpstr>Courier</vt:lpstr>
      <vt:lpstr>Times</vt:lpstr>
      <vt:lpstr>Monotype Sorts</vt:lpstr>
      <vt:lpstr>微软雅黑</vt:lpstr>
      <vt:lpstr>汉仪旗黑</vt:lpstr>
      <vt:lpstr>宋体</vt:lpstr>
      <vt:lpstr>Arial Unicode MS</vt:lpstr>
      <vt:lpstr>Times New Roman Italic</vt:lpstr>
      <vt:lpstr>Calibri</vt:lpstr>
      <vt:lpstr>Helvetica Neue</vt:lpstr>
      <vt:lpstr>Times New Roman Bold</vt:lpstr>
      <vt:lpstr>International</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Polymorphism, Dynamic Binding and Generic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蔡玮 - 香港中文大学(深圳)</cp:lastModifiedBy>
  <cp:revision>294</cp:revision>
  <dcterms:created xsi:type="dcterms:W3CDTF">2024-02-06T06:36:53Z</dcterms:created>
  <dcterms:modified xsi:type="dcterms:W3CDTF">2024-02-06T06:36:53Z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3CE3FFA5669295E96944C1651B95B1AE_43</vt:lpwstr>
  </property>
  <property fmtid="{D5CDD505-2E9C-101B-9397-08002B2CF9AE}" pid="3" name="KSOProductBuildVer">
    <vt:lpwstr>2052-6.5.1.8687</vt:lpwstr>
  </property>
</Properties>
</file>