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50"/>
  </p:handoutMasterIdLst>
  <p:sldIdLst>
    <p:sldId id="443" r:id="rId3"/>
    <p:sldId id="517" r:id="rId5"/>
    <p:sldId id="445" r:id="rId6"/>
    <p:sldId id="446" r:id="rId7"/>
    <p:sldId id="447" r:id="rId8"/>
    <p:sldId id="448" r:id="rId9"/>
    <p:sldId id="449" r:id="rId10"/>
    <p:sldId id="450" r:id="rId11"/>
    <p:sldId id="451" r:id="rId12"/>
    <p:sldId id="452" r:id="rId13"/>
    <p:sldId id="453" r:id="rId14"/>
    <p:sldId id="504" r:id="rId15"/>
    <p:sldId id="454" r:id="rId16"/>
    <p:sldId id="455" r:id="rId17"/>
    <p:sldId id="456" r:id="rId18"/>
    <p:sldId id="457" r:id="rId19"/>
    <p:sldId id="458" r:id="rId20"/>
    <p:sldId id="459" r:id="rId21"/>
    <p:sldId id="460" r:id="rId22"/>
    <p:sldId id="461" r:id="rId23"/>
    <p:sldId id="462" r:id="rId24"/>
    <p:sldId id="463" r:id="rId25"/>
    <p:sldId id="464" r:id="rId26"/>
    <p:sldId id="515" r:id="rId27"/>
    <p:sldId id="465" r:id="rId28"/>
    <p:sldId id="505" r:id="rId29"/>
    <p:sldId id="466" r:id="rId30"/>
    <p:sldId id="467" r:id="rId31"/>
    <p:sldId id="473" r:id="rId32"/>
    <p:sldId id="474" r:id="rId33"/>
    <p:sldId id="475" r:id="rId34"/>
    <p:sldId id="476" r:id="rId35"/>
    <p:sldId id="516" r:id="rId36"/>
    <p:sldId id="477" r:id="rId37"/>
    <p:sldId id="478" r:id="rId38"/>
    <p:sldId id="479" r:id="rId39"/>
    <p:sldId id="480" r:id="rId40"/>
    <p:sldId id="498" r:id="rId41"/>
    <p:sldId id="506" r:id="rId42"/>
    <p:sldId id="507" r:id="rId43"/>
    <p:sldId id="508" r:id="rId44"/>
    <p:sldId id="509" r:id="rId45"/>
    <p:sldId id="510" r:id="rId46"/>
    <p:sldId id="511" r:id="rId47"/>
    <p:sldId id="512" r:id="rId48"/>
    <p:sldId id="514" r:id="rId49"/>
  </p:sldIdLst>
  <p:sldSz cx="9144000" cy="6858000" type="screen4x3"/>
  <p:notesSz cx="6858000" cy="9144000"/>
  <p:custShowLst>
    <p:custShow name="Custom Show 1" id="0">
      <p:sldLst/>
    </p:custShow>
  </p:custShow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p:restoredTop sz="94665"/>
  </p:normalViewPr>
  <p:slideViewPr>
    <p:cSldViewPr showGuides="1">
      <p:cViewPr varScale="1">
        <p:scale>
          <a:sx n="114" d="100"/>
          <a:sy n="114" d="100"/>
        </p:scale>
        <p:origin x="1560" y="11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
            <a:pPr lvl="0">
              <a:buNone/>
            </a:pPr>
            <a:endParaRPr sz="1200" dirty="0"/>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
            <a:pPr lvl="0" algn="r">
              <a:buNone/>
            </a:pPr>
            <a:fld id="{BB962C8B-B14F-4D97-AF65-F5344CB8AC3E}" type="datetimeFigureOut">
              <a:rPr lang="en-US" sz="1200" dirty="0"/>
            </a:fld>
            <a:endParaRPr lang="en-US" sz="1200" dirty="0"/>
          </a:p>
        </p:txBody>
      </p:sp>
      <p:sp>
        <p:nvSpPr>
          <p:cNvPr id="4" name="Footer Placeholder 3"/>
          <p:cNvSpPr>
            <a:spLocks noGrp="1"/>
          </p:cNvSpPr>
          <p:nvPr>
            <p:ph type="ftr" sz="quarter" idx="2"/>
          </p:nvPr>
        </p:nvSpPr>
        <p:spPr>
          <a:xfrm>
            <a:off x="0" y="8685213"/>
            <a:ext cx="2971800" cy="458788"/>
          </a:xfrm>
          <a:prstGeom prst="rect">
            <a:avLst/>
          </a:prstGeom>
        </p:spPr>
        <p:txBody>
          <a:bodyPr vert="horz" wrap="square" lIns="91440" tIns="45720" rIns="91440" bIns="45720" numCol="1" anchor="b" anchorCtr="0" compatLnSpc="1"/>
          <a:p>
            <a:pPr lvl="0">
              <a:buNone/>
            </a:pPr>
            <a:endParaRPr sz="1200" dirty="0"/>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p>
            <a:pPr lvl="0" algn="r">
              <a:buNone/>
            </a:pPr>
            <a:fld id="{9A0DB2DC-4C9A-4742-B13C-FB6460FD3503}" type="slidenum">
              <a:rPr lang="en-US" altLang="en-US" sz="1200" dirty="0"/>
            </a:fld>
            <a:endParaRPr lang="en-US"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Rot="1" noChangeAspect="1"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5123" name="Rectangle 3"/>
          <p:cNvSpPr>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nvSpPr>
        <p:spPr>
          <a:xfrm>
            <a:off x="3886200" y="8686800"/>
            <a:ext cx="2971800" cy="457200"/>
          </a:xfrm>
          <a:prstGeom prst="rect">
            <a:avLst/>
          </a:prstGeom>
          <a:noFill/>
          <a:ln w="9525">
            <a:noFill/>
          </a:ln>
        </p:spPr>
        <p:txBody>
          <a:bodyPr lIns="19050" tIns="0" rIns="19050" bIns="0" anchor="b" anchorCtr="0"/>
          <a:p>
            <a:pPr lvl="0" algn="r"/>
            <a:fld id="{9A0DB2DC-4C9A-4742-B13C-FB6460FD3503}" type="slidenum">
              <a:rPr lang="en-US" altLang="en-US" sz="1000" i="1" dirty="0"/>
            </a:fld>
            <a:endParaRPr lang="en-US" altLang="en-US" sz="1000" i="1" dirty="0"/>
          </a:p>
        </p:txBody>
      </p:sp>
      <p:sp>
        <p:nvSpPr>
          <p:cNvPr id="33795" name="Rectangle 2"/>
          <p:cNvSpPr>
            <a:spLocks noGrp="1" noRot="1" noChangeAspect="1"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33796" name="Rectangle 3"/>
          <p:cNvSpPr>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lIns="92075" tIns="46038" rIns="92075" bIns="46038"/>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nvSpPr>
        <p:spPr>
          <a:xfrm>
            <a:off x="3886200" y="8686800"/>
            <a:ext cx="2971800" cy="457200"/>
          </a:xfrm>
          <a:prstGeom prst="rect">
            <a:avLst/>
          </a:prstGeom>
          <a:noFill/>
          <a:ln w="9525">
            <a:noFill/>
          </a:ln>
        </p:spPr>
        <p:txBody>
          <a:bodyPr lIns="19050" tIns="0" rIns="19050" bIns="0" anchor="b" anchorCtr="0"/>
          <a:p>
            <a:pPr lvl="0" algn="r"/>
            <a:fld id="{9A0DB2DC-4C9A-4742-B13C-FB6460FD3503}" type="slidenum">
              <a:rPr lang="en-US" altLang="en-US" sz="1000" i="1" dirty="0"/>
            </a:fld>
            <a:endParaRPr lang="en-US" altLang="en-US" sz="1000" i="1" dirty="0"/>
          </a:p>
        </p:txBody>
      </p:sp>
      <p:sp>
        <p:nvSpPr>
          <p:cNvPr id="36867" name="Rectangle 2"/>
          <p:cNvSpPr>
            <a:spLocks noGrp="1" noRot="1" noChangeAspect="1"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36868" name="Rectangle 3"/>
          <p:cNvSpPr>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lIns="92075" tIns="46038" rIns="92075" bIns="46038"/>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nvSpPr>
        <p:spPr>
          <a:xfrm>
            <a:off x="3886200" y="8686800"/>
            <a:ext cx="2971800" cy="457200"/>
          </a:xfrm>
          <a:prstGeom prst="rect">
            <a:avLst/>
          </a:prstGeom>
          <a:noFill/>
          <a:ln w="9525">
            <a:noFill/>
          </a:ln>
        </p:spPr>
        <p:txBody>
          <a:bodyPr lIns="19050" tIns="0" rIns="19050" bIns="0" anchor="b" anchorCtr="0"/>
          <a:p>
            <a:pPr lvl="0" algn="r"/>
            <a:fld id="{9A0DB2DC-4C9A-4742-B13C-FB6460FD3503}" type="slidenum">
              <a:rPr lang="en-US" altLang="en-US" sz="1000" i="1" dirty="0"/>
            </a:fld>
            <a:endParaRPr lang="en-US" altLang="en-US" sz="1000" i="1" dirty="0"/>
          </a:p>
        </p:txBody>
      </p:sp>
      <p:sp>
        <p:nvSpPr>
          <p:cNvPr id="38915" name="Rectangle 2"/>
          <p:cNvSpPr>
            <a:spLocks noGrp="1" noRot="1" noChangeAspect="1"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38916" name="Rectangle 3"/>
          <p:cNvSpPr>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lIns="92075" tIns="46038" rIns="92075" bIns="46038"/>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nvSpPr>
        <p:spPr>
          <a:xfrm>
            <a:off x="3886200" y="8686800"/>
            <a:ext cx="2971800" cy="457200"/>
          </a:xfrm>
          <a:prstGeom prst="rect">
            <a:avLst/>
          </a:prstGeom>
          <a:noFill/>
          <a:ln w="9525">
            <a:noFill/>
          </a:ln>
        </p:spPr>
        <p:txBody>
          <a:bodyPr lIns="19050" tIns="0" rIns="19050" bIns="0" anchor="b" anchorCtr="0"/>
          <a:p>
            <a:pPr lvl="0" algn="r"/>
            <a:fld id="{9A0DB2DC-4C9A-4742-B13C-FB6460FD3503}" type="slidenum">
              <a:rPr lang="en-US" altLang="en-US" sz="1000" i="1" dirty="0"/>
            </a:fld>
            <a:endParaRPr lang="en-US" altLang="en-US" sz="1000" i="1" dirty="0"/>
          </a:p>
        </p:txBody>
      </p:sp>
      <p:sp>
        <p:nvSpPr>
          <p:cNvPr id="40963" name="Rectangle 2"/>
          <p:cNvSpPr>
            <a:spLocks noGrp="1" noRot="1" noChangeAspect="1"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40964" name="Rectangle 3"/>
          <p:cNvSpPr>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lIns="92075" tIns="46038" rIns="92075" bIns="46038"/>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nvSpPr>
        <p:spPr>
          <a:xfrm>
            <a:off x="3886200" y="8686800"/>
            <a:ext cx="2971800" cy="457200"/>
          </a:xfrm>
          <a:prstGeom prst="rect">
            <a:avLst/>
          </a:prstGeom>
          <a:noFill/>
          <a:ln w="9525">
            <a:noFill/>
          </a:ln>
        </p:spPr>
        <p:txBody>
          <a:bodyPr lIns="19050" tIns="0" rIns="19050" bIns="0" anchor="b" anchorCtr="0"/>
          <a:p>
            <a:pPr lvl="0" algn="r"/>
            <a:fld id="{9A0DB2DC-4C9A-4742-B13C-FB6460FD3503}" type="slidenum">
              <a:rPr lang="en-US" altLang="en-US" sz="1000" i="1" dirty="0"/>
            </a:fld>
            <a:endParaRPr lang="en-US" altLang="en-US" sz="1000" i="1" dirty="0"/>
          </a:p>
        </p:txBody>
      </p:sp>
      <p:sp>
        <p:nvSpPr>
          <p:cNvPr id="43011" name="Rectangle 2"/>
          <p:cNvSpPr>
            <a:spLocks noGrp="1" noRot="1" noChangeAspect="1"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43012" name="Rectangle 3"/>
          <p:cNvSpPr>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lIns="92075" tIns="46038" rIns="92075" bIns="46038"/>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31"/>
          <p:cNvGrpSpPr/>
          <p:nvPr/>
        </p:nvGrpSpPr>
        <p:grpSpPr>
          <a:xfrm>
            <a:off x="0" y="114300"/>
            <a:ext cx="9142413" cy="6742113"/>
            <a:chOff x="0" y="72"/>
            <a:chExt cx="5759" cy="4247"/>
          </a:xfrm>
        </p:grpSpPr>
        <p:sp>
          <p:nvSpPr>
            <p:cNvPr id="36"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endParaRPr lang="en-US" altLang="en-US" dirty="0">
                <a:latin typeface="Times New Roman" panose="02020603050405020304" pitchFamily="18" charset="0"/>
              </a:endParaRPr>
            </a:p>
          </p:txBody>
        </p:sp>
        <p:grpSp>
          <p:nvGrpSpPr>
            <p:cNvPr id="2057" name="Group 30"/>
            <p:cNvGrpSpPr/>
            <p:nvPr/>
          </p:nvGrpSpPr>
          <p:grpSpPr>
            <a:xfrm>
              <a:off x="0" y="72"/>
              <a:ext cx="5759" cy="2040"/>
              <a:chOff x="0" y="72"/>
              <a:chExt cx="5759" cy="2040"/>
            </a:xfrm>
          </p:grpSpPr>
          <p:sp>
            <p:nvSpPr>
              <p:cNvPr id="38"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endParaRPr lang="en-US" altLang="en-US" dirty="0">
                  <a:latin typeface="Times New Roman" panose="02020603050405020304" pitchFamily="18" charset="0"/>
                </a:endParaRPr>
              </a:p>
            </p:txBody>
          </p:sp>
          <p:grpSp>
            <p:nvGrpSpPr>
              <p:cNvPr id="2059" name="Group 9"/>
              <p:cNvGrpSpPr/>
              <p:nvPr/>
            </p:nvGrpSpPr>
            <p:grpSpPr>
              <a:xfrm>
                <a:off x="2289" y="72"/>
                <a:ext cx="1440" cy="1984"/>
                <a:chOff x="2289" y="72"/>
                <a:chExt cx="1440" cy="1984"/>
              </a:xfrm>
            </p:grpSpPr>
            <p:sp>
              <p:nvSpPr>
                <p:cNvPr id="2080" name="Freeform 4"/>
                <p:cNvSpPr/>
                <p:nvPr/>
              </p:nvSpPr>
              <p:spPr>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alpha val="100000"/>
                      </a:schemeClr>
                    </a:gs>
                    <a:gs pos="100000">
                      <a:schemeClr val="bg1">
                        <a:alpha val="100000"/>
                      </a:schemeClr>
                    </a:gs>
                  </a:gsLst>
                  <a:lin ang="5400000" scaled="1"/>
                  <a:tileRect/>
                </a:gradFill>
                <a:ln w="9525">
                  <a:noFill/>
                </a:ln>
              </p:spPr>
              <p:txBody>
                <a:bodyPr/>
                <a:p>
                  <a:endParaRPr lang="zh-CN" altLang="en-US"/>
                </a:p>
              </p:txBody>
            </p:sp>
            <p:sp>
              <p:nvSpPr>
                <p:cNvPr id="2081" name="Line 5"/>
                <p:cNvSpPr/>
                <p:nvPr/>
              </p:nvSpPr>
              <p:spPr>
                <a:xfrm flipV="1">
                  <a:off x="2324" y="1620"/>
                  <a:ext cx="143" cy="258"/>
                </a:xfrm>
                <a:prstGeom prst="line">
                  <a:avLst/>
                </a:prstGeom>
                <a:ln w="25400" cap="flat" cmpd="sng">
                  <a:solidFill>
                    <a:schemeClr val="bg1"/>
                  </a:solidFill>
                  <a:prstDash val="solid"/>
                  <a:headEnd type="none" w="sm" len="sm"/>
                  <a:tailEnd type="none" w="sm" len="sm"/>
                </a:ln>
              </p:spPr>
            </p:sp>
            <p:sp>
              <p:nvSpPr>
                <p:cNvPr id="2082" name="Line 6"/>
                <p:cNvSpPr/>
                <p:nvPr/>
              </p:nvSpPr>
              <p:spPr>
                <a:xfrm flipV="1">
                  <a:off x="3119" y="243"/>
                  <a:ext cx="50" cy="99"/>
                </a:xfrm>
                <a:prstGeom prst="line">
                  <a:avLst/>
                </a:prstGeom>
                <a:ln w="25400" cap="flat" cmpd="sng">
                  <a:solidFill>
                    <a:schemeClr val="bg1"/>
                  </a:solidFill>
                  <a:prstDash val="solid"/>
                  <a:headEnd type="none" w="sm" len="sm"/>
                  <a:tailEnd type="none" w="sm" len="sm"/>
                </a:ln>
              </p:spPr>
            </p:sp>
            <p:sp>
              <p:nvSpPr>
                <p:cNvPr id="2083" name="Line 7"/>
                <p:cNvSpPr/>
                <p:nvPr/>
              </p:nvSpPr>
              <p:spPr>
                <a:xfrm flipV="1">
                  <a:off x="3203" y="72"/>
                  <a:ext cx="50" cy="99"/>
                </a:xfrm>
                <a:prstGeom prst="line">
                  <a:avLst/>
                </a:prstGeom>
                <a:ln w="25400" cap="flat" cmpd="sng">
                  <a:solidFill>
                    <a:schemeClr val="bg1"/>
                  </a:solidFill>
                  <a:prstDash val="solid"/>
                  <a:headEnd type="none" w="sm" len="sm"/>
                  <a:tailEnd type="none" w="sm" len="sm"/>
                </a:ln>
              </p:spPr>
            </p:sp>
            <p:sp>
              <p:nvSpPr>
                <p:cNvPr id="2084" name="Freeform 8"/>
                <p:cNvSpPr/>
                <p:nvPr/>
              </p:nvSpPr>
              <p:spPr>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alpha val="100000"/>
                      </a:schemeClr>
                    </a:gs>
                    <a:gs pos="100000">
                      <a:schemeClr val="bg2">
                        <a:alpha val="100000"/>
                      </a:schemeClr>
                    </a:gs>
                  </a:gsLst>
                  <a:lin ang="0" scaled="1"/>
                  <a:tileRect/>
                </a:gradFill>
                <a:ln w="9525">
                  <a:noFill/>
                </a:ln>
              </p:spPr>
              <p:txBody>
                <a:bodyPr/>
                <a:p>
                  <a:endParaRPr lang="zh-CN" altLang="en-US"/>
                </a:p>
              </p:txBody>
            </p:sp>
          </p:grpSp>
          <p:sp>
            <p:nvSpPr>
              <p:cNvPr id="40"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endParaRPr lang="en-US" altLang="en-US" dirty="0">
                  <a:latin typeface="Times New Roman" panose="02020603050405020304" pitchFamily="18" charset="0"/>
                </a:endParaRPr>
              </a:p>
            </p:txBody>
          </p:sp>
          <p:grpSp>
            <p:nvGrpSpPr>
              <p:cNvPr id="2061" name="Group 29"/>
              <p:cNvGrpSpPr/>
              <p:nvPr/>
            </p:nvGrpSpPr>
            <p:grpSpPr>
              <a:xfrm>
                <a:off x="2071" y="406"/>
                <a:ext cx="1392" cy="1109"/>
                <a:chOff x="2071" y="406"/>
                <a:chExt cx="1392" cy="1109"/>
              </a:xfrm>
            </p:grpSpPr>
            <p:sp>
              <p:nvSpPr>
                <p:cNvPr id="2062" name="Freeform 11"/>
                <p:cNvSpPr/>
                <p:nvPr/>
              </p:nvSpPr>
              <p:spPr>
                <a:xfrm>
                  <a:off x="2268" y="812"/>
                  <a:ext cx="1" cy="17"/>
                </a:xfrm>
                <a:custGeom>
                  <a:avLst/>
                  <a:gdLst/>
                  <a:ahLst/>
                  <a:cxnLst>
                    <a:cxn ang="0">
                      <a:pos x="0" y="0"/>
                    </a:cxn>
                    <a:cxn ang="0">
                      <a:pos x="0" y="16"/>
                    </a:cxn>
                    <a:cxn ang="0">
                      <a:pos x="0" y="16"/>
                    </a:cxn>
                    <a:cxn ang="0">
                      <a:pos x="0" y="6"/>
                    </a:cxn>
                    <a:cxn ang="0">
                      <a:pos x="0" y="0"/>
                    </a:cxn>
                  </a:cxnLst>
                  <a:pathLst>
                    <a:path w="1" h="17">
                      <a:moveTo>
                        <a:pt x="0" y="0"/>
                      </a:moveTo>
                      <a:lnTo>
                        <a:pt x="0" y="16"/>
                      </a:lnTo>
                      <a:lnTo>
                        <a:pt x="0" y="6"/>
                      </a:lnTo>
                      <a:lnTo>
                        <a:pt x="0" y="0"/>
                      </a:lnTo>
                    </a:path>
                  </a:pathLst>
                </a:custGeom>
                <a:solidFill>
                  <a:schemeClr val="bg1">
                    <a:alpha val="100000"/>
                  </a:schemeClr>
                </a:solidFill>
                <a:ln w="9525">
                  <a:noFill/>
                </a:ln>
              </p:spPr>
              <p:txBody>
                <a:bodyPr/>
                <a:p>
                  <a:endParaRPr lang="zh-CN" altLang="en-US"/>
                </a:p>
              </p:txBody>
            </p:sp>
            <p:sp>
              <p:nvSpPr>
                <p:cNvPr id="2063" name="Freeform 12"/>
                <p:cNvSpPr/>
                <p:nvPr/>
              </p:nvSpPr>
              <p:spPr>
                <a:xfrm>
                  <a:off x="2292" y="843"/>
                  <a:ext cx="17" cy="17"/>
                </a:xfrm>
                <a:custGeom>
                  <a:avLst/>
                  <a:gdLst/>
                  <a:ahLst/>
                  <a:cxnLst>
                    <a:cxn ang="0">
                      <a:pos x="0" y="0"/>
                    </a:cxn>
                    <a:cxn ang="0">
                      <a:pos x="16" y="0"/>
                    </a:cxn>
                    <a:cxn ang="0">
                      <a:pos x="16" y="16"/>
                    </a:cxn>
                    <a:cxn ang="0">
                      <a:pos x="0" y="0"/>
                    </a:cxn>
                  </a:cxnLst>
                  <a:pathLst>
                    <a:path w="17" h="17">
                      <a:moveTo>
                        <a:pt x="0" y="0"/>
                      </a:moveTo>
                      <a:lnTo>
                        <a:pt x="16" y="0"/>
                      </a:lnTo>
                      <a:lnTo>
                        <a:pt x="16" y="16"/>
                      </a:lnTo>
                      <a:lnTo>
                        <a:pt x="0" y="0"/>
                      </a:lnTo>
                    </a:path>
                  </a:pathLst>
                </a:custGeom>
                <a:solidFill>
                  <a:schemeClr val="bg1">
                    <a:alpha val="100000"/>
                  </a:schemeClr>
                </a:solidFill>
                <a:ln w="9525">
                  <a:noFill/>
                </a:ln>
              </p:spPr>
              <p:txBody>
                <a:bodyPr/>
                <a:p>
                  <a:endParaRPr lang="zh-CN" altLang="en-US"/>
                </a:p>
              </p:txBody>
            </p:sp>
            <p:sp>
              <p:nvSpPr>
                <p:cNvPr id="2064" name="Freeform 13"/>
                <p:cNvSpPr/>
                <p:nvPr/>
              </p:nvSpPr>
              <p:spPr>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alpha val="100000"/>
                  </a:schemeClr>
                </a:solidFill>
                <a:ln w="9525">
                  <a:noFill/>
                </a:ln>
              </p:spPr>
              <p:txBody>
                <a:bodyPr/>
                <a:p>
                  <a:endParaRPr lang="zh-CN" altLang="en-US"/>
                </a:p>
              </p:txBody>
            </p:sp>
            <p:sp>
              <p:nvSpPr>
                <p:cNvPr id="2065" name="Freeform 14"/>
                <p:cNvSpPr/>
                <p:nvPr/>
              </p:nvSpPr>
              <p:spPr>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alpha val="100000"/>
                  </a:schemeClr>
                </a:solidFill>
                <a:ln w="9525">
                  <a:noFill/>
                </a:ln>
              </p:spPr>
              <p:txBody>
                <a:bodyPr/>
                <a:p>
                  <a:endParaRPr lang="zh-CN" altLang="en-US"/>
                </a:p>
              </p:txBody>
            </p:sp>
            <p:sp>
              <p:nvSpPr>
                <p:cNvPr id="2066" name="Freeform 15"/>
                <p:cNvSpPr/>
                <p:nvPr/>
              </p:nvSpPr>
              <p:spPr>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alpha val="100000"/>
                  </a:schemeClr>
                </a:solidFill>
                <a:ln w="9525">
                  <a:noFill/>
                </a:ln>
              </p:spPr>
              <p:txBody>
                <a:bodyPr/>
                <a:p>
                  <a:endParaRPr lang="zh-CN" altLang="en-US"/>
                </a:p>
              </p:txBody>
            </p:sp>
            <p:sp>
              <p:nvSpPr>
                <p:cNvPr id="2067" name="Freeform 16"/>
                <p:cNvSpPr/>
                <p:nvPr/>
              </p:nvSpPr>
              <p:spPr>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pathLst>
                    <a:path w="68" h="97">
                      <a:moveTo>
                        <a:pt x="0" y="48"/>
                      </a:moveTo>
                      <a:lnTo>
                        <a:pt x="24" y="48"/>
                      </a:lnTo>
                      <a:lnTo>
                        <a:pt x="52" y="0"/>
                      </a:lnTo>
                      <a:lnTo>
                        <a:pt x="67" y="28"/>
                      </a:lnTo>
                      <a:lnTo>
                        <a:pt x="55" y="96"/>
                      </a:lnTo>
                      <a:lnTo>
                        <a:pt x="5" y="80"/>
                      </a:lnTo>
                      <a:lnTo>
                        <a:pt x="0" y="48"/>
                      </a:lnTo>
                    </a:path>
                  </a:pathLst>
                </a:custGeom>
                <a:solidFill>
                  <a:schemeClr val="bg1">
                    <a:alpha val="100000"/>
                  </a:schemeClr>
                </a:solidFill>
                <a:ln w="9525">
                  <a:noFill/>
                </a:ln>
              </p:spPr>
              <p:txBody>
                <a:bodyPr/>
                <a:p>
                  <a:endParaRPr lang="zh-CN" altLang="en-US"/>
                </a:p>
              </p:txBody>
            </p:sp>
            <p:sp>
              <p:nvSpPr>
                <p:cNvPr id="2068" name="Freeform 17"/>
                <p:cNvSpPr/>
                <p:nvPr/>
              </p:nvSpPr>
              <p:spPr>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alpha val="100000"/>
                  </a:schemeClr>
                </a:solidFill>
                <a:ln w="9525">
                  <a:noFill/>
                </a:ln>
              </p:spPr>
              <p:txBody>
                <a:bodyPr/>
                <a:p>
                  <a:endParaRPr lang="zh-CN" altLang="en-US"/>
                </a:p>
              </p:txBody>
            </p:sp>
            <p:sp>
              <p:nvSpPr>
                <p:cNvPr id="2069" name="Freeform 18"/>
                <p:cNvSpPr/>
                <p:nvPr/>
              </p:nvSpPr>
              <p:spPr>
                <a:xfrm>
                  <a:off x="3384" y="1337"/>
                  <a:ext cx="79" cy="101"/>
                </a:xfrm>
                <a:custGeom>
                  <a:avLst/>
                  <a:gdLst/>
                  <a:ahLst/>
                  <a:cxnLst>
                    <a:cxn ang="0">
                      <a:pos x="48" y="0"/>
                    </a:cxn>
                    <a:cxn ang="0">
                      <a:pos x="78" y="30"/>
                    </a:cxn>
                    <a:cxn ang="0">
                      <a:pos x="16" y="100"/>
                    </a:cxn>
                    <a:cxn ang="0">
                      <a:pos x="0" y="84"/>
                    </a:cxn>
                    <a:cxn ang="0">
                      <a:pos x="45" y="39"/>
                    </a:cxn>
                    <a:cxn ang="0">
                      <a:pos x="48" y="0"/>
                    </a:cxn>
                  </a:cxnLst>
                  <a:pathLst>
                    <a:path w="79" h="101">
                      <a:moveTo>
                        <a:pt x="48" y="0"/>
                      </a:moveTo>
                      <a:lnTo>
                        <a:pt x="78" y="30"/>
                      </a:lnTo>
                      <a:lnTo>
                        <a:pt x="16" y="100"/>
                      </a:lnTo>
                      <a:lnTo>
                        <a:pt x="0" y="84"/>
                      </a:lnTo>
                      <a:lnTo>
                        <a:pt x="45" y="39"/>
                      </a:lnTo>
                      <a:lnTo>
                        <a:pt x="48" y="0"/>
                      </a:lnTo>
                    </a:path>
                  </a:pathLst>
                </a:custGeom>
                <a:solidFill>
                  <a:schemeClr val="bg1">
                    <a:alpha val="100000"/>
                  </a:schemeClr>
                </a:solidFill>
                <a:ln w="9525">
                  <a:noFill/>
                </a:ln>
              </p:spPr>
              <p:txBody>
                <a:bodyPr/>
                <a:p>
                  <a:endParaRPr lang="zh-CN" altLang="en-US"/>
                </a:p>
              </p:txBody>
            </p:sp>
            <p:sp>
              <p:nvSpPr>
                <p:cNvPr id="2070" name="Freeform 19"/>
                <p:cNvSpPr/>
                <p:nvPr/>
              </p:nvSpPr>
              <p:spPr>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alpha val="100000"/>
                  </a:schemeClr>
                </a:solidFill>
                <a:ln w="9525">
                  <a:noFill/>
                </a:ln>
              </p:spPr>
              <p:txBody>
                <a:bodyPr/>
                <a:p>
                  <a:endParaRPr lang="zh-CN" altLang="en-US"/>
                </a:p>
              </p:txBody>
            </p:sp>
            <p:sp>
              <p:nvSpPr>
                <p:cNvPr id="2071" name="Freeform 20"/>
                <p:cNvSpPr/>
                <p:nvPr/>
              </p:nvSpPr>
              <p:spPr>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alpha val="100000"/>
                  </a:schemeClr>
                </a:solidFill>
                <a:ln w="9525">
                  <a:noFill/>
                </a:ln>
              </p:spPr>
              <p:txBody>
                <a:bodyPr/>
                <a:p>
                  <a:endParaRPr lang="zh-CN" altLang="en-US"/>
                </a:p>
              </p:txBody>
            </p:sp>
            <p:sp>
              <p:nvSpPr>
                <p:cNvPr id="2072" name="Freeform 21"/>
                <p:cNvSpPr/>
                <p:nvPr/>
              </p:nvSpPr>
              <p:spPr>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alpha val="100000"/>
                  </a:schemeClr>
                </a:solidFill>
                <a:ln w="9525">
                  <a:noFill/>
                </a:ln>
              </p:spPr>
              <p:txBody>
                <a:bodyPr/>
                <a:p>
                  <a:endParaRPr lang="zh-CN" altLang="en-US"/>
                </a:p>
              </p:txBody>
            </p:sp>
            <p:sp>
              <p:nvSpPr>
                <p:cNvPr id="2073" name="Freeform 22"/>
                <p:cNvSpPr/>
                <p:nvPr/>
              </p:nvSpPr>
              <p:spPr>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alpha val="100000"/>
                  </a:schemeClr>
                </a:solidFill>
                <a:ln w="9525">
                  <a:noFill/>
                </a:ln>
              </p:spPr>
              <p:txBody>
                <a:bodyPr/>
                <a:p>
                  <a:endParaRPr lang="zh-CN" altLang="en-US"/>
                </a:p>
              </p:txBody>
            </p:sp>
            <p:sp>
              <p:nvSpPr>
                <p:cNvPr id="2074" name="Freeform 23"/>
                <p:cNvSpPr/>
                <p:nvPr/>
              </p:nvSpPr>
              <p:spPr>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alpha val="100000"/>
                  </a:schemeClr>
                </a:solidFill>
                <a:ln w="9525">
                  <a:noFill/>
                </a:ln>
              </p:spPr>
              <p:txBody>
                <a:bodyPr/>
                <a:p>
                  <a:endParaRPr lang="zh-CN" altLang="en-US"/>
                </a:p>
              </p:txBody>
            </p:sp>
            <p:sp>
              <p:nvSpPr>
                <p:cNvPr id="2075" name="Freeform 24"/>
                <p:cNvSpPr/>
                <p:nvPr/>
              </p:nvSpPr>
              <p:spPr>
                <a:xfrm>
                  <a:off x="2780" y="1139"/>
                  <a:ext cx="19" cy="36"/>
                </a:xfrm>
                <a:custGeom>
                  <a:avLst/>
                  <a:gdLst/>
                  <a:ahLst/>
                  <a:cxnLst>
                    <a:cxn ang="0">
                      <a:pos x="9" y="0"/>
                    </a:cxn>
                    <a:cxn ang="0">
                      <a:pos x="0" y="16"/>
                    </a:cxn>
                    <a:cxn ang="0">
                      <a:pos x="6" y="35"/>
                    </a:cxn>
                    <a:cxn ang="0">
                      <a:pos x="18" y="21"/>
                    </a:cxn>
                    <a:cxn ang="0">
                      <a:pos x="9" y="0"/>
                    </a:cxn>
                  </a:cxnLst>
                  <a:pathLst>
                    <a:path w="19" h="36">
                      <a:moveTo>
                        <a:pt x="9" y="0"/>
                      </a:moveTo>
                      <a:lnTo>
                        <a:pt x="0" y="16"/>
                      </a:lnTo>
                      <a:lnTo>
                        <a:pt x="6" y="35"/>
                      </a:lnTo>
                      <a:lnTo>
                        <a:pt x="18" y="21"/>
                      </a:lnTo>
                      <a:lnTo>
                        <a:pt x="9" y="0"/>
                      </a:lnTo>
                    </a:path>
                  </a:pathLst>
                </a:custGeom>
                <a:solidFill>
                  <a:schemeClr val="bg1">
                    <a:alpha val="100000"/>
                  </a:schemeClr>
                </a:solidFill>
                <a:ln w="9525">
                  <a:noFill/>
                </a:ln>
              </p:spPr>
              <p:txBody>
                <a:bodyPr/>
                <a:p>
                  <a:endParaRPr lang="zh-CN" altLang="en-US"/>
                </a:p>
              </p:txBody>
            </p:sp>
            <p:sp>
              <p:nvSpPr>
                <p:cNvPr id="2076" name="Freeform 25"/>
                <p:cNvSpPr/>
                <p:nvPr/>
              </p:nvSpPr>
              <p:spPr>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alpha val="100000"/>
                  </a:schemeClr>
                </a:solidFill>
                <a:ln w="9525">
                  <a:noFill/>
                </a:ln>
              </p:spPr>
              <p:txBody>
                <a:bodyPr/>
                <a:p>
                  <a:endParaRPr lang="zh-CN" altLang="en-US"/>
                </a:p>
              </p:txBody>
            </p:sp>
            <p:sp>
              <p:nvSpPr>
                <p:cNvPr id="2077" name="Freeform 26"/>
                <p:cNvSpPr/>
                <p:nvPr/>
              </p:nvSpPr>
              <p:spPr>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alpha val="100000"/>
                  </a:schemeClr>
                </a:solidFill>
                <a:ln w="9525">
                  <a:noFill/>
                </a:ln>
              </p:spPr>
              <p:txBody>
                <a:bodyPr/>
                <a:p>
                  <a:endParaRPr lang="zh-CN" altLang="en-US"/>
                </a:p>
              </p:txBody>
            </p:sp>
            <p:sp>
              <p:nvSpPr>
                <p:cNvPr id="2078" name="Freeform 27"/>
                <p:cNvSpPr/>
                <p:nvPr/>
              </p:nvSpPr>
              <p:spPr>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alpha val="100000"/>
                  </a:schemeClr>
                </a:solidFill>
                <a:ln w="9525">
                  <a:noFill/>
                </a:ln>
              </p:spPr>
              <p:txBody>
                <a:bodyPr/>
                <a:p>
                  <a:endParaRPr lang="zh-CN" altLang="en-US"/>
                </a:p>
              </p:txBody>
            </p:sp>
            <p:sp>
              <p:nvSpPr>
                <p:cNvPr id="2079" name="Freeform 28"/>
                <p:cNvSpPr/>
                <p:nvPr/>
              </p:nvSpPr>
              <p:spPr>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alpha val="100000"/>
                  </a:schemeClr>
                </a:solidFill>
                <a:ln w="9525">
                  <a:noFill/>
                </a:ln>
              </p:spPr>
              <p:txBody>
                <a:bodyPr/>
                <a:p>
                  <a:endParaRPr lang="zh-CN"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endParaRPr lang="en-US" noProof="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endParaRPr lang="en-US" noProof="0"/>
          </a:p>
        </p:txBody>
      </p:sp>
      <p:sp>
        <p:nvSpPr>
          <p:cNvPr id="65" name="Rectangle 34"/>
          <p:cNvSpPr>
            <a:spLocks noGrp="1" noChangeArrowheads="1"/>
          </p:cNvSpPr>
          <p:nvPr>
            <p:ph type="dt" sz="quarter" idx="2"/>
          </p:nvPr>
        </p:nvSpPr>
        <p:spPr bwMode="auto">
          <a:xfrm>
            <a:off x="685800" y="64008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
            <a:pPr>
              <a:buNone/>
            </a:pPr>
            <a:fld id="{BB962C8B-B14F-4D97-AF65-F5344CB8AC3E}" type="datetime1">
              <a:rPr lang="en-US" dirty="0"/>
            </a:fld>
            <a:endParaRPr lang="en-US" dirty="0"/>
          </a:p>
        </p:txBody>
      </p:sp>
      <p:sp>
        <p:nvSpPr>
          <p:cNvPr id="66" name="Rectangle 35"/>
          <p:cNvSpPr>
            <a:spLocks noGrp="1" noChangeArrowheads="1"/>
          </p:cNvSpPr>
          <p:nvPr>
            <p:ph type="ftr" sz="quarter" idx="3"/>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eaLnBrk="0" hangingPunct="0">
              <a:defRPr sz="1400">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Liang, Introduction to Java Programming, Tenth Edition, (c) 2013 Pearson Education, Inc. All rights reserved. </a:t>
            </a: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7" name="Rectangle 36"/>
          <p:cNvSpPr>
            <a:spLocks noGrp="1" noChangeArrowheads="1"/>
          </p:cNvSpPr>
          <p:nvPr>
            <p:ph type="sldNum" sz="quarter" idx="4"/>
          </p:nvPr>
        </p:nvSpPr>
        <p:spPr bwMode="auto">
          <a:xfrm>
            <a:off x="6553200" y="64008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
            <a:pPr algn="r">
              <a:buNone/>
            </a:pPr>
            <a:fld id="{9A0DB2DC-4C9A-4742-B13C-FB6460FD3503}" type="slidenum">
              <a:rPr lang="en-US" altLang="en-US" dirty="0"/>
            </a:fld>
            <a:endParaRPr lang="en-US" alt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lvl="0">
              <a:buNone/>
            </a:pPr>
            <a:fld id="{BB962C8B-B14F-4D97-AF65-F5344CB8AC3E}" type="datetime1">
              <a:rPr lang="en-US" dirty="0">
                <a:latin typeface="Times New Roman" panose="02020603050405020304" pitchFamily="18" charset="0"/>
              </a:rPr>
            </a:fld>
            <a:endParaRPr lang="en-US"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lvl="0">
              <a:buNone/>
            </a:pPr>
            <a:fld id="{BB962C8B-B14F-4D97-AF65-F5344CB8AC3E}" type="datetime1">
              <a:rPr lang="en-US" dirty="0">
                <a:latin typeface="Times New Roman" panose="02020603050405020304" pitchFamily="18" charset="0"/>
              </a:rPr>
            </a:fld>
            <a:endParaRPr lang="en-US"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lvl="0">
              <a:buNone/>
            </a:pPr>
            <a:fld id="{BB962C8B-B14F-4D97-AF65-F5344CB8AC3E}" type="datetime1">
              <a:rPr lang="en-US" dirty="0">
                <a:latin typeface="Times New Roman" panose="02020603050405020304" pitchFamily="18" charset="0"/>
              </a:rPr>
            </a:fld>
            <a:endParaRPr lang="en-US"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日期占位符 3"/>
          <p:cNvSpPr>
            <a:spLocks noGrp="1"/>
          </p:cNvSpPr>
          <p:nvPr>
            <p:ph type="dt" sz="half" idx="10"/>
          </p:nvPr>
        </p:nvSpPr>
        <p:spPr/>
        <p:txBody>
          <a:bodyPr/>
          <a:p>
            <a:pPr lvl="0">
              <a:buNone/>
            </a:pPr>
            <a:fld id="{BB962C8B-B14F-4D97-AF65-F5344CB8AC3E}" type="datetime1">
              <a:rPr lang="en-US" dirty="0">
                <a:latin typeface="Times New Roman" panose="02020603050405020304" pitchFamily="18" charset="0"/>
              </a:rPr>
            </a:fld>
            <a:endParaRPr lang="en-US"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日期占位符 4"/>
          <p:cNvSpPr>
            <a:spLocks noGrp="1"/>
          </p:cNvSpPr>
          <p:nvPr>
            <p:ph type="dt" sz="half" idx="10"/>
          </p:nvPr>
        </p:nvSpPr>
        <p:spPr/>
        <p:txBody>
          <a:bodyPr/>
          <a:p>
            <a:pPr lvl="0">
              <a:buNone/>
            </a:pPr>
            <a:fld id="{BB962C8B-B14F-4D97-AF65-F5344CB8AC3E}" type="datetime1">
              <a:rPr lang="en-US" dirty="0">
                <a:latin typeface="Times New Roman" panose="02020603050405020304" pitchFamily="18" charset="0"/>
              </a:rPr>
            </a:fld>
            <a:endParaRPr lang="en-US"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日期占位符 6"/>
          <p:cNvSpPr>
            <a:spLocks noGrp="1"/>
          </p:cNvSpPr>
          <p:nvPr>
            <p:ph type="dt" sz="half" idx="10"/>
          </p:nvPr>
        </p:nvSpPr>
        <p:spPr/>
        <p:txBody>
          <a:bodyPr/>
          <a:p>
            <a:pPr lvl="0">
              <a:buNone/>
            </a:pPr>
            <a:fld id="{BB962C8B-B14F-4D97-AF65-F5344CB8AC3E}" type="datetime1">
              <a:rPr lang="en-US" dirty="0">
                <a:latin typeface="Times New Roman" panose="02020603050405020304" pitchFamily="18" charset="0"/>
              </a:rPr>
            </a:fld>
            <a:endParaRPr lang="en-US" dirty="0">
              <a:latin typeface="Times New Roman" panose="02020603050405020304" pitchFamily="18" charset="0"/>
            </a:endParaRPr>
          </a:p>
        </p:txBody>
      </p:sp>
      <p:sp>
        <p:nvSpPr>
          <p:cNvPr id="8" name="灯片编号占位符 7"/>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日期占位符 2"/>
          <p:cNvSpPr>
            <a:spLocks noGrp="1"/>
          </p:cNvSpPr>
          <p:nvPr>
            <p:ph type="dt" sz="half" idx="10"/>
          </p:nvPr>
        </p:nvSpPr>
        <p:spPr/>
        <p:txBody>
          <a:bodyPr/>
          <a:p>
            <a:pPr lvl="0">
              <a:buNone/>
            </a:pPr>
            <a:fld id="{BB962C8B-B14F-4D97-AF65-F5344CB8AC3E}" type="datetime1">
              <a:rPr lang="en-US" dirty="0">
                <a:latin typeface="Times New Roman" panose="02020603050405020304" pitchFamily="18" charset="0"/>
              </a:rPr>
            </a:fld>
            <a:endParaRPr lang="en-US" dirty="0">
              <a:latin typeface="Times New Roman" panose="02020603050405020304" pitchFamily="18" charset="0"/>
            </a:endParaRPr>
          </a:p>
        </p:txBody>
      </p:sp>
      <p:sp>
        <p:nvSpPr>
          <p:cNvPr id="4" name="灯片编号占位符 3"/>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a:buNone/>
            </a:pPr>
            <a:fld id="{BB962C8B-B14F-4D97-AF65-F5344CB8AC3E}" type="datetime1">
              <a:rPr lang="en-US" dirty="0">
                <a:latin typeface="Times New Roman" panose="02020603050405020304" pitchFamily="18" charset="0"/>
              </a:rPr>
            </a:fld>
            <a:endParaRPr lang="en-US" dirty="0">
              <a:latin typeface="Times New Roman" panose="02020603050405020304" pitchFamily="18" charset="0"/>
            </a:endParaRPr>
          </a:p>
        </p:txBody>
      </p:sp>
      <p:sp>
        <p:nvSpPr>
          <p:cNvPr id="3" name="灯片编号占位符 2"/>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日期占位符 4"/>
          <p:cNvSpPr>
            <a:spLocks noGrp="1"/>
          </p:cNvSpPr>
          <p:nvPr>
            <p:ph type="dt" sz="half" idx="10"/>
          </p:nvPr>
        </p:nvSpPr>
        <p:spPr/>
        <p:txBody>
          <a:bodyPr/>
          <a:p>
            <a:pPr lvl="0">
              <a:buNone/>
            </a:pPr>
            <a:fld id="{BB962C8B-B14F-4D97-AF65-F5344CB8AC3E}" type="datetime1">
              <a:rPr lang="en-US" dirty="0">
                <a:latin typeface="Times New Roman" panose="02020603050405020304" pitchFamily="18" charset="0"/>
              </a:rPr>
            </a:fld>
            <a:endParaRPr lang="en-US"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日期占位符 4"/>
          <p:cNvSpPr>
            <a:spLocks noGrp="1"/>
          </p:cNvSpPr>
          <p:nvPr>
            <p:ph type="dt" sz="half" idx="10"/>
          </p:nvPr>
        </p:nvSpPr>
        <p:spPr/>
        <p:txBody>
          <a:bodyPr/>
          <a:p>
            <a:pPr lvl="0">
              <a:buNone/>
            </a:pPr>
            <a:fld id="{BB962C8B-B14F-4D97-AF65-F5344CB8AC3E}" type="datetime1">
              <a:rPr lang="en-US" dirty="0">
                <a:latin typeface="Times New Roman" panose="02020603050405020304" pitchFamily="18" charset="0"/>
              </a:rPr>
            </a:fld>
            <a:endParaRPr lang="en-US"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9"/>
          <p:cNvGrpSpPr/>
          <p:nvPr/>
        </p:nvGrpSpPr>
        <p:grpSpPr>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endParaRPr lang="en-US" altLang="en-US" dirty="0">
                <a:latin typeface="Times New Roman" panose="02020603050405020304" pitchFamily="18" charset="0"/>
              </a:endParaRPr>
            </a:p>
          </p:txBody>
        </p:sp>
        <p:grpSp>
          <p:nvGrpSpPr>
            <p:cNvPr id="1033" name="Group 28"/>
            <p:cNvGrpSpPr/>
            <p:nvPr/>
          </p:nvGrpSpPr>
          <p:grpSpPr>
            <a:xfrm>
              <a:off x="4458" y="2751"/>
              <a:ext cx="1190" cy="1426"/>
              <a:chOff x="4458" y="2751"/>
              <a:chExt cx="1190" cy="1426"/>
            </a:xfrm>
          </p:grpSpPr>
          <p:sp>
            <p:nvSpPr>
              <p:cNvPr id="1034" name="Freeform 3"/>
              <p:cNvSpPr/>
              <p:nvPr/>
            </p:nvSpPr>
            <p:spPr>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alpha val="100000"/>
                    </a:schemeClr>
                  </a:gs>
                  <a:gs pos="100000">
                    <a:schemeClr val="bg1">
                      <a:alpha val="100000"/>
                    </a:schemeClr>
                  </a:gs>
                </a:gsLst>
                <a:lin ang="5400000" scaled="1"/>
                <a:tileRect/>
              </a:gradFill>
              <a:ln w="9525">
                <a:noFill/>
              </a:ln>
            </p:spPr>
            <p:txBody>
              <a:bodyPr/>
              <a:p>
                <a:endParaRPr lang="zh-CN" altLang="en-US"/>
              </a:p>
            </p:txBody>
          </p:sp>
          <p:sp>
            <p:nvSpPr>
              <p:cNvPr id="1035" name="Line 4"/>
              <p:cNvSpPr/>
              <p:nvPr/>
            </p:nvSpPr>
            <p:spPr>
              <a:xfrm flipV="1">
                <a:off x="4639" y="3863"/>
                <a:ext cx="103" cy="186"/>
              </a:xfrm>
              <a:prstGeom prst="line">
                <a:avLst/>
              </a:prstGeom>
              <a:ln w="25400" cap="flat" cmpd="sng">
                <a:solidFill>
                  <a:schemeClr val="bg1"/>
                </a:solidFill>
                <a:prstDash val="solid"/>
                <a:headEnd type="none" w="sm" len="sm"/>
                <a:tailEnd type="none" w="sm" len="sm"/>
              </a:ln>
            </p:spPr>
          </p:sp>
          <p:sp>
            <p:nvSpPr>
              <p:cNvPr id="1036" name="Line 5"/>
              <p:cNvSpPr/>
              <p:nvPr/>
            </p:nvSpPr>
            <p:spPr>
              <a:xfrm flipV="1">
                <a:off x="5210" y="2874"/>
                <a:ext cx="36" cy="71"/>
              </a:xfrm>
              <a:prstGeom prst="line">
                <a:avLst/>
              </a:prstGeom>
              <a:ln w="25400" cap="flat" cmpd="sng">
                <a:solidFill>
                  <a:schemeClr val="bg1"/>
                </a:solidFill>
                <a:prstDash val="solid"/>
                <a:headEnd type="none" w="sm" len="sm"/>
                <a:tailEnd type="none" w="sm" len="sm"/>
              </a:ln>
            </p:spPr>
          </p:sp>
          <p:sp>
            <p:nvSpPr>
              <p:cNvPr id="1037" name="Line 6"/>
              <p:cNvSpPr/>
              <p:nvPr/>
            </p:nvSpPr>
            <p:spPr>
              <a:xfrm flipV="1">
                <a:off x="5270" y="2751"/>
                <a:ext cx="36" cy="71"/>
              </a:xfrm>
              <a:prstGeom prst="line">
                <a:avLst/>
              </a:prstGeom>
              <a:ln w="25400" cap="flat" cmpd="sng">
                <a:solidFill>
                  <a:schemeClr val="bg1"/>
                </a:solidFill>
                <a:prstDash val="solid"/>
                <a:headEnd type="none" w="sm" len="sm"/>
                <a:tailEnd type="none" w="sm" len="sm"/>
              </a:ln>
            </p:spPr>
          </p:sp>
          <p:sp>
            <p:nvSpPr>
              <p:cNvPr id="1038" name="Freeform 7"/>
              <p:cNvSpPr/>
              <p:nvPr/>
            </p:nvSpPr>
            <p:spPr>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alpha val="100000"/>
                    </a:schemeClr>
                  </a:gs>
                  <a:gs pos="100000">
                    <a:schemeClr val="bg2">
                      <a:alpha val="100000"/>
                    </a:schemeClr>
                  </a:gs>
                </a:gsLst>
                <a:lin ang="0" scaled="1"/>
                <a:tileRect/>
              </a:gradFill>
              <a:ln w="9525">
                <a:noFill/>
              </a:ln>
            </p:spPr>
            <p:txBody>
              <a:bodyPr/>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endParaRPr lang="en-US" altLang="en-US" dirty="0">
                  <a:latin typeface="Times New Roman" panose="02020603050405020304" pitchFamily="18" charset="0"/>
                </a:endParaRPr>
              </a:p>
            </p:txBody>
          </p:sp>
          <p:grpSp>
            <p:nvGrpSpPr>
              <p:cNvPr id="1040" name="Group 27"/>
              <p:cNvGrpSpPr/>
              <p:nvPr/>
            </p:nvGrpSpPr>
            <p:grpSpPr>
              <a:xfrm>
                <a:off x="4458" y="2991"/>
                <a:ext cx="999" cy="797"/>
                <a:chOff x="4458" y="2991"/>
                <a:chExt cx="999" cy="797"/>
              </a:xfrm>
            </p:grpSpPr>
            <p:sp>
              <p:nvSpPr>
                <p:cNvPr id="1041" name="Freeform 9"/>
                <p:cNvSpPr/>
                <p:nvPr/>
              </p:nvSpPr>
              <p:spPr>
                <a:xfrm>
                  <a:off x="4599" y="3283"/>
                  <a:ext cx="1" cy="17"/>
                </a:xfrm>
                <a:custGeom>
                  <a:avLst/>
                  <a:gdLst/>
                  <a:ahLst/>
                  <a:cxnLst>
                    <a:cxn ang="0">
                      <a:pos x="0" y="0"/>
                    </a:cxn>
                    <a:cxn ang="0">
                      <a:pos x="0" y="16"/>
                    </a:cxn>
                    <a:cxn ang="0">
                      <a:pos x="0" y="16"/>
                    </a:cxn>
                    <a:cxn ang="0">
                      <a:pos x="0" y="6"/>
                    </a:cxn>
                    <a:cxn ang="0">
                      <a:pos x="0" y="0"/>
                    </a:cxn>
                  </a:cxnLst>
                  <a:pathLst>
                    <a:path w="1" h="17">
                      <a:moveTo>
                        <a:pt x="0" y="0"/>
                      </a:moveTo>
                      <a:lnTo>
                        <a:pt x="0" y="16"/>
                      </a:lnTo>
                      <a:lnTo>
                        <a:pt x="0" y="6"/>
                      </a:lnTo>
                      <a:lnTo>
                        <a:pt x="0" y="0"/>
                      </a:lnTo>
                    </a:path>
                  </a:pathLst>
                </a:custGeom>
                <a:solidFill>
                  <a:schemeClr val="bg1">
                    <a:alpha val="100000"/>
                  </a:schemeClr>
                </a:solidFill>
                <a:ln w="9525">
                  <a:noFill/>
                </a:ln>
              </p:spPr>
              <p:txBody>
                <a:bodyPr/>
                <a:p>
                  <a:endParaRPr lang="zh-CN" altLang="en-US"/>
                </a:p>
              </p:txBody>
            </p:sp>
            <p:sp>
              <p:nvSpPr>
                <p:cNvPr id="1042" name="Freeform 10"/>
                <p:cNvSpPr/>
                <p:nvPr/>
              </p:nvSpPr>
              <p:spPr>
                <a:xfrm>
                  <a:off x="4616" y="3305"/>
                  <a:ext cx="17" cy="17"/>
                </a:xfrm>
                <a:custGeom>
                  <a:avLst/>
                  <a:gdLst/>
                  <a:ahLst/>
                  <a:cxnLst>
                    <a:cxn ang="0">
                      <a:pos x="0" y="0"/>
                    </a:cxn>
                    <a:cxn ang="0">
                      <a:pos x="16" y="0"/>
                    </a:cxn>
                    <a:cxn ang="0">
                      <a:pos x="16" y="16"/>
                    </a:cxn>
                    <a:cxn ang="0">
                      <a:pos x="0" y="0"/>
                    </a:cxn>
                  </a:cxnLst>
                  <a:pathLst>
                    <a:path w="17" h="17">
                      <a:moveTo>
                        <a:pt x="0" y="0"/>
                      </a:moveTo>
                      <a:lnTo>
                        <a:pt x="16" y="0"/>
                      </a:lnTo>
                      <a:lnTo>
                        <a:pt x="16" y="16"/>
                      </a:lnTo>
                      <a:lnTo>
                        <a:pt x="0" y="0"/>
                      </a:lnTo>
                    </a:path>
                  </a:pathLst>
                </a:custGeom>
                <a:solidFill>
                  <a:schemeClr val="bg1">
                    <a:alpha val="100000"/>
                  </a:schemeClr>
                </a:solidFill>
                <a:ln w="9525">
                  <a:noFill/>
                </a:ln>
              </p:spPr>
              <p:txBody>
                <a:bodyPr/>
                <a:p>
                  <a:endParaRPr lang="zh-CN" altLang="en-US"/>
                </a:p>
              </p:txBody>
            </p:sp>
            <p:sp>
              <p:nvSpPr>
                <p:cNvPr id="1043" name="Freeform 11"/>
                <p:cNvSpPr/>
                <p:nvPr/>
              </p:nvSpPr>
              <p:spPr>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alpha val="100000"/>
                  </a:schemeClr>
                </a:solidFill>
                <a:ln w="9525">
                  <a:noFill/>
                </a:ln>
              </p:spPr>
              <p:txBody>
                <a:bodyPr/>
                <a:p>
                  <a:endParaRPr lang="zh-CN" altLang="en-US"/>
                </a:p>
              </p:txBody>
            </p:sp>
            <p:sp>
              <p:nvSpPr>
                <p:cNvPr id="1044" name="Freeform 12"/>
                <p:cNvSpPr/>
                <p:nvPr/>
              </p:nvSpPr>
              <p:spPr>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alpha val="100000"/>
                  </a:schemeClr>
                </a:solidFill>
                <a:ln w="9525">
                  <a:noFill/>
                </a:ln>
              </p:spPr>
              <p:txBody>
                <a:bodyPr/>
                <a:p>
                  <a:endParaRPr lang="zh-CN" altLang="en-US"/>
                </a:p>
              </p:txBody>
            </p:sp>
            <p:sp>
              <p:nvSpPr>
                <p:cNvPr id="1045" name="Freeform 13"/>
                <p:cNvSpPr/>
                <p:nvPr/>
              </p:nvSpPr>
              <p:spPr>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alpha val="100000"/>
                  </a:schemeClr>
                </a:solidFill>
                <a:ln w="9525">
                  <a:noFill/>
                </a:ln>
              </p:spPr>
              <p:txBody>
                <a:bodyPr/>
                <a:p>
                  <a:endParaRPr lang="zh-CN" altLang="en-US"/>
                </a:p>
              </p:txBody>
            </p:sp>
            <p:sp>
              <p:nvSpPr>
                <p:cNvPr id="1046" name="Freeform 14"/>
                <p:cNvSpPr/>
                <p:nvPr/>
              </p:nvSpPr>
              <p:spPr>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pathLst>
                    <a:path w="49" h="70">
                      <a:moveTo>
                        <a:pt x="0" y="34"/>
                      </a:moveTo>
                      <a:lnTo>
                        <a:pt x="17" y="34"/>
                      </a:lnTo>
                      <a:lnTo>
                        <a:pt x="37" y="0"/>
                      </a:lnTo>
                      <a:lnTo>
                        <a:pt x="48" y="20"/>
                      </a:lnTo>
                      <a:lnTo>
                        <a:pt x="39" y="69"/>
                      </a:lnTo>
                      <a:lnTo>
                        <a:pt x="3" y="57"/>
                      </a:lnTo>
                      <a:lnTo>
                        <a:pt x="0" y="34"/>
                      </a:lnTo>
                    </a:path>
                  </a:pathLst>
                </a:custGeom>
                <a:solidFill>
                  <a:schemeClr val="bg1">
                    <a:alpha val="100000"/>
                  </a:schemeClr>
                </a:solidFill>
                <a:ln w="9525">
                  <a:noFill/>
                </a:ln>
              </p:spPr>
              <p:txBody>
                <a:bodyPr/>
                <a:p>
                  <a:endParaRPr lang="zh-CN" altLang="en-US"/>
                </a:p>
              </p:txBody>
            </p:sp>
            <p:sp>
              <p:nvSpPr>
                <p:cNvPr id="1047" name="Freeform 15"/>
                <p:cNvSpPr/>
                <p:nvPr/>
              </p:nvSpPr>
              <p:spPr>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alpha val="100000"/>
                  </a:schemeClr>
                </a:solidFill>
                <a:ln w="9525">
                  <a:noFill/>
                </a:ln>
              </p:spPr>
              <p:txBody>
                <a:bodyPr/>
                <a:p>
                  <a:endParaRPr lang="zh-CN" altLang="en-US"/>
                </a:p>
              </p:txBody>
            </p:sp>
            <p:sp>
              <p:nvSpPr>
                <p:cNvPr id="1048" name="Freeform 16"/>
                <p:cNvSpPr/>
                <p:nvPr/>
              </p:nvSpPr>
              <p:spPr>
                <a:xfrm>
                  <a:off x="5400" y="3660"/>
                  <a:ext cx="57" cy="73"/>
                </a:xfrm>
                <a:custGeom>
                  <a:avLst/>
                  <a:gdLst/>
                  <a:ahLst/>
                  <a:cxnLst>
                    <a:cxn ang="0">
                      <a:pos x="34" y="0"/>
                    </a:cxn>
                    <a:cxn ang="0">
                      <a:pos x="56" y="21"/>
                    </a:cxn>
                    <a:cxn ang="0">
                      <a:pos x="11" y="72"/>
                    </a:cxn>
                    <a:cxn ang="0">
                      <a:pos x="0" y="60"/>
                    </a:cxn>
                    <a:cxn ang="0">
                      <a:pos x="32" y="28"/>
                    </a:cxn>
                    <a:cxn ang="0">
                      <a:pos x="34" y="0"/>
                    </a:cxn>
                  </a:cxnLst>
                  <a:pathLst>
                    <a:path w="57" h="73">
                      <a:moveTo>
                        <a:pt x="34" y="0"/>
                      </a:moveTo>
                      <a:lnTo>
                        <a:pt x="56" y="21"/>
                      </a:lnTo>
                      <a:lnTo>
                        <a:pt x="11" y="72"/>
                      </a:lnTo>
                      <a:lnTo>
                        <a:pt x="0" y="60"/>
                      </a:lnTo>
                      <a:lnTo>
                        <a:pt x="32" y="28"/>
                      </a:lnTo>
                      <a:lnTo>
                        <a:pt x="34" y="0"/>
                      </a:lnTo>
                    </a:path>
                  </a:pathLst>
                </a:custGeom>
                <a:solidFill>
                  <a:schemeClr val="bg1">
                    <a:alpha val="100000"/>
                  </a:schemeClr>
                </a:solidFill>
                <a:ln w="9525">
                  <a:noFill/>
                </a:ln>
              </p:spPr>
              <p:txBody>
                <a:bodyPr/>
                <a:p>
                  <a:endParaRPr lang="zh-CN" altLang="en-US"/>
                </a:p>
              </p:txBody>
            </p:sp>
            <p:sp>
              <p:nvSpPr>
                <p:cNvPr id="1049" name="Freeform 17"/>
                <p:cNvSpPr/>
                <p:nvPr/>
              </p:nvSpPr>
              <p:spPr>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alpha val="100000"/>
                  </a:schemeClr>
                </a:solidFill>
                <a:ln w="9525">
                  <a:noFill/>
                </a:ln>
              </p:spPr>
              <p:txBody>
                <a:bodyPr/>
                <a:p>
                  <a:endParaRPr lang="zh-CN" altLang="en-US"/>
                </a:p>
              </p:txBody>
            </p:sp>
            <p:sp>
              <p:nvSpPr>
                <p:cNvPr id="1050" name="Freeform 18"/>
                <p:cNvSpPr/>
                <p:nvPr/>
              </p:nvSpPr>
              <p:spPr>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alpha val="100000"/>
                  </a:schemeClr>
                </a:solidFill>
                <a:ln w="9525">
                  <a:noFill/>
                </a:ln>
              </p:spPr>
              <p:txBody>
                <a:bodyPr/>
                <a:p>
                  <a:endParaRPr lang="zh-CN" altLang="en-US"/>
                </a:p>
              </p:txBody>
            </p:sp>
            <p:sp>
              <p:nvSpPr>
                <p:cNvPr id="1051" name="Freeform 19"/>
                <p:cNvSpPr/>
                <p:nvPr/>
              </p:nvSpPr>
              <p:spPr>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alpha val="100000"/>
                  </a:schemeClr>
                </a:solidFill>
                <a:ln w="9525">
                  <a:noFill/>
                </a:ln>
              </p:spPr>
              <p:txBody>
                <a:bodyPr/>
                <a:p>
                  <a:endParaRPr lang="zh-CN" altLang="en-US"/>
                </a:p>
              </p:txBody>
            </p:sp>
            <p:sp>
              <p:nvSpPr>
                <p:cNvPr id="1052" name="Freeform 20"/>
                <p:cNvSpPr/>
                <p:nvPr/>
              </p:nvSpPr>
              <p:spPr>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alpha val="100000"/>
                  </a:schemeClr>
                </a:solidFill>
                <a:ln w="9525">
                  <a:noFill/>
                </a:ln>
              </p:spPr>
              <p:txBody>
                <a:bodyPr/>
                <a:p>
                  <a:endParaRPr lang="zh-CN" altLang="en-US"/>
                </a:p>
              </p:txBody>
            </p:sp>
            <p:sp>
              <p:nvSpPr>
                <p:cNvPr id="1053" name="Freeform 21"/>
                <p:cNvSpPr/>
                <p:nvPr/>
              </p:nvSpPr>
              <p:spPr>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alpha val="100000"/>
                  </a:schemeClr>
                </a:solidFill>
                <a:ln w="9525">
                  <a:noFill/>
                </a:ln>
              </p:spPr>
              <p:txBody>
                <a:bodyPr/>
                <a:p>
                  <a:endParaRPr lang="zh-CN" altLang="en-US"/>
                </a:p>
              </p:txBody>
            </p:sp>
            <p:sp>
              <p:nvSpPr>
                <p:cNvPr id="1054" name="Freeform 22"/>
                <p:cNvSpPr/>
                <p:nvPr/>
              </p:nvSpPr>
              <p:spPr>
                <a:xfrm>
                  <a:off x="4967" y="3518"/>
                  <a:ext cx="17" cy="26"/>
                </a:xfrm>
                <a:custGeom>
                  <a:avLst/>
                  <a:gdLst/>
                  <a:ahLst/>
                  <a:cxnLst>
                    <a:cxn ang="0">
                      <a:pos x="8" y="0"/>
                    </a:cxn>
                    <a:cxn ang="0">
                      <a:pos x="0" y="11"/>
                    </a:cxn>
                    <a:cxn ang="0">
                      <a:pos x="5" y="25"/>
                    </a:cxn>
                    <a:cxn ang="0">
                      <a:pos x="16" y="15"/>
                    </a:cxn>
                    <a:cxn ang="0">
                      <a:pos x="8" y="0"/>
                    </a:cxn>
                  </a:cxnLst>
                  <a:pathLst>
                    <a:path w="17" h="26">
                      <a:moveTo>
                        <a:pt x="8" y="0"/>
                      </a:moveTo>
                      <a:lnTo>
                        <a:pt x="0" y="11"/>
                      </a:lnTo>
                      <a:lnTo>
                        <a:pt x="5" y="25"/>
                      </a:lnTo>
                      <a:lnTo>
                        <a:pt x="16" y="15"/>
                      </a:lnTo>
                      <a:lnTo>
                        <a:pt x="8" y="0"/>
                      </a:lnTo>
                    </a:path>
                  </a:pathLst>
                </a:custGeom>
                <a:solidFill>
                  <a:schemeClr val="bg1">
                    <a:alpha val="100000"/>
                  </a:schemeClr>
                </a:solidFill>
                <a:ln w="9525">
                  <a:noFill/>
                </a:ln>
              </p:spPr>
              <p:txBody>
                <a:bodyPr/>
                <a:p>
                  <a:endParaRPr lang="zh-CN" altLang="en-US"/>
                </a:p>
              </p:txBody>
            </p:sp>
            <p:sp>
              <p:nvSpPr>
                <p:cNvPr id="1055" name="Freeform 23"/>
                <p:cNvSpPr/>
                <p:nvPr/>
              </p:nvSpPr>
              <p:spPr>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alpha val="100000"/>
                  </a:schemeClr>
                </a:solidFill>
                <a:ln w="9525">
                  <a:noFill/>
                </a:ln>
              </p:spPr>
              <p:txBody>
                <a:bodyPr/>
                <a:p>
                  <a:endParaRPr lang="zh-CN" altLang="en-US"/>
                </a:p>
              </p:txBody>
            </p:sp>
            <p:sp>
              <p:nvSpPr>
                <p:cNvPr id="1056" name="Freeform 24"/>
                <p:cNvSpPr/>
                <p:nvPr/>
              </p:nvSpPr>
              <p:spPr>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alpha val="100000"/>
                  </a:schemeClr>
                </a:solidFill>
                <a:ln w="9525">
                  <a:noFill/>
                </a:ln>
              </p:spPr>
              <p:txBody>
                <a:bodyPr/>
                <a:p>
                  <a:endParaRPr lang="zh-CN" altLang="en-US"/>
                </a:p>
              </p:txBody>
            </p:sp>
            <p:sp>
              <p:nvSpPr>
                <p:cNvPr id="1057" name="Freeform 25"/>
                <p:cNvSpPr/>
                <p:nvPr/>
              </p:nvSpPr>
              <p:spPr>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alpha val="100000"/>
                  </a:schemeClr>
                </a:solidFill>
                <a:ln w="9525">
                  <a:noFill/>
                </a:ln>
              </p:spPr>
              <p:txBody>
                <a:bodyPr/>
                <a:p>
                  <a:endParaRPr lang="zh-CN" altLang="en-US"/>
                </a:p>
              </p:txBody>
            </p:sp>
            <p:sp>
              <p:nvSpPr>
                <p:cNvPr id="1058" name="Freeform 26"/>
                <p:cNvSpPr/>
                <p:nvPr/>
              </p:nvSpPr>
              <p:spPr>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alpha val="100000"/>
                  </a:schemeClr>
                </a:solidFill>
                <a:ln w="9525">
                  <a:noFill/>
                </a:ln>
              </p:spPr>
              <p:txBody>
                <a:bodyPr/>
                <a:p>
                  <a:endParaRPr lang="zh-CN" altLang="en-US"/>
                </a:p>
              </p:txBody>
            </p:sp>
          </p:grpSp>
        </p:grpSp>
      </p:grpSp>
      <p:sp>
        <p:nvSpPr>
          <p:cNvPr id="1027" name="Rectangle 30"/>
          <p:cNvSpPr>
            <a:spLocks noGrp="1"/>
          </p:cNvSpPr>
          <p:nvPr>
            <p:ph type="title"/>
          </p:nvPr>
        </p:nvSpPr>
        <p:spPr>
          <a:xfrm>
            <a:off x="685800" y="285750"/>
            <a:ext cx="7772400" cy="1143000"/>
          </a:xfrm>
          <a:prstGeom prst="rect">
            <a:avLst/>
          </a:prstGeom>
          <a:noFill/>
          <a:ln w="9525">
            <a:noFill/>
          </a:ln>
        </p:spPr>
        <p:txBody>
          <a:bodyPr lIns="92075" tIns="46038" rIns="92075" bIns="46038" anchor="ctr" anchorCtr="0"/>
          <a:p>
            <a:pPr lvl="0"/>
            <a:r>
              <a:rPr lang="en-US" altLang="en-US" dirty="0"/>
              <a:t>Click to edit Master title style</a:t>
            </a:r>
            <a:endParaRPr lang="en-US" altLang="en-US" dirty="0"/>
          </a:p>
        </p:txBody>
      </p:sp>
      <p:sp>
        <p:nvSpPr>
          <p:cNvPr id="1028" name="Rectangle 31"/>
          <p:cNvSpPr>
            <a:spLocks noGrp="1"/>
          </p:cNvSpPr>
          <p:nvPr>
            <p:ph type="body" idx="1"/>
          </p:nvPr>
        </p:nvSpPr>
        <p:spPr>
          <a:xfrm>
            <a:off x="685800" y="1657350"/>
            <a:ext cx="7772400" cy="4114800"/>
          </a:xfrm>
          <a:prstGeom prst="rect">
            <a:avLst/>
          </a:prstGeom>
          <a:noFill/>
          <a:ln w="9525">
            <a:noFill/>
          </a:ln>
        </p:spPr>
        <p:txBody>
          <a:bodyPr lIns="92075" tIns="46038" rIns="92075" bIns="46038"/>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2"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pPr lvl="0">
              <a:buNone/>
            </a:pPr>
            <a:fld id="{BB962C8B-B14F-4D97-AF65-F5344CB8AC3E}" type="datetime1">
              <a:rPr lang="en-US" dirty="0">
                <a:latin typeface="Times New Roman" panose="02020603050405020304" pitchFamily="18" charset="0"/>
              </a:rPr>
            </a:fld>
            <a:endParaRPr lang="en-US" dirty="0">
              <a:latin typeface="Times New Roman" panose="02020603050405020304" pitchFamily="18" charset="0"/>
            </a:endParaRPr>
          </a:p>
        </p:txBody>
      </p:sp>
      <p:sp>
        <p:nvSpPr>
          <p:cNvPr id="3"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lvl1pPr>
          </a:lstStyle>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dirty="0">
                <a:ln>
                  <a:noFill/>
                </a:ln>
                <a:solidFill>
                  <a:schemeClr val="tx1"/>
                </a:solidFill>
                <a:effectLst/>
                <a:uLnTx/>
                <a:uFillTx/>
                <a:latin typeface="Arial" panose="020B0604020202090204" pitchFamily="34" charset="0"/>
                <a:ea typeface="+mn-ea"/>
                <a:cs typeface="+mn-cs"/>
              </a:rPr>
              <a:t>Liang, Introduction to Java Programming, Eleventh Edition, (c) 2017 Pearson Education, Inc. All rights reserved. </a:t>
            </a:r>
            <a:endParaRPr kumimoji="0" lang="en-US" altLang="en-US" sz="1000" b="0" i="0" u="none" strike="noStrike" kern="1200" cap="none" spc="0" normalizeH="0" baseline="0" noProof="0" dirty="0">
              <a:ln>
                <a:noFill/>
              </a:ln>
              <a:solidFill>
                <a:schemeClr val="tx1"/>
              </a:solidFill>
              <a:effectLst/>
              <a:uLnTx/>
              <a:uFillTx/>
              <a:latin typeface="Arial" panose="020B060402020209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liveexample.pearsoncmg.com/html/LargestNumbers.html" TargetMode="External"/><Relationship Id="rId2" Type="http://schemas.openxmlformats.org/officeDocument/2006/relationships/hyperlink" Target="html/LargestNumbers.bat" TargetMode="Externa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liveexample.pearsoncmg.com/html/TestCalendar.html" TargetMode="External"/><Relationship Id="rId1" Type="http://schemas.openxmlformats.org/officeDocument/2006/relationships/hyperlink" Target="html/TestCalendar.ba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liveexample.pearsoncmg.com/html/Edible.html" TargetMode="External"/><Relationship Id="rId3" Type="http://schemas.openxmlformats.org/officeDocument/2006/relationships/hyperlink" Target="https://liveexample.pearsoncmg.com/html/TestEdible.html" TargetMode="External"/><Relationship Id="rId2" Type="http://schemas.openxmlformats.org/officeDocument/2006/relationships/hyperlink" Target="html/TestEdible.bat" TargetMode="Externa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oleObject" Target="../embeddings/oleObject3.bin"/><Relationship Id="rId2" Type="http://schemas.openxmlformats.org/officeDocument/2006/relationships/image" Target="../media/image7.wmf"/><Relationship Id="rId1"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hyperlink" Target="https://liveexample.pearsoncmg.com/html/SortComparableObjects.html" TargetMode="External"/><Relationship Id="rId3" Type="http://schemas.openxmlformats.org/officeDocument/2006/relationships/hyperlink" Target="html/SortComparableObjects.bat" TargetMode="External"/><Relationship Id="rId2" Type="http://schemas.openxmlformats.org/officeDocument/2006/relationships/image" Target="../media/image9.wmf"/><Relationship Id="rId1"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hyperlink" Target="https://liveexample.pearsoncmg.com/html/SortRectangles.html" TargetMode="External"/><Relationship Id="rId3" Type="http://schemas.openxmlformats.org/officeDocument/2006/relationships/hyperlink" Target="html/SortRectangles.bat" TargetMode="External"/><Relationship Id="rId2" Type="http://schemas.openxmlformats.org/officeDocument/2006/relationships/hyperlink" Target="https://liveexample.pearsoncmg.com/html/ComparableRectangle.html" TargetMode="Externa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hyperlink" Target="https://liveexample.pearsoncmg.com/html/House.html"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liveexample.pearsoncmg.com/html/TestRationalClass.html" TargetMode="External"/><Relationship Id="rId3" Type="http://schemas.openxmlformats.org/officeDocument/2006/relationships/hyperlink" Target="https://liveexample.pearsoncmg.com/html/Rational.html" TargetMode="External"/><Relationship Id="rId2" Type="http://schemas.openxmlformats.org/officeDocument/2006/relationships/hyperlink" Target="html/TestRationalClass.bat" TargetMode="Externa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liveexample.pearsoncmg.com/html/TestGeometricObject.html" TargetMode="External"/><Relationship Id="rId5" Type="http://schemas.openxmlformats.org/officeDocument/2006/relationships/hyperlink" Target="https://liveexample.pearsoncmg.com/html/Rectangle.html" TargetMode="External"/><Relationship Id="rId4" Type="http://schemas.openxmlformats.org/officeDocument/2006/relationships/hyperlink" Target="https://liveexample.pearsoncmg.com/html/Circle.html" TargetMode="External"/><Relationship Id="rId3" Type="http://schemas.openxmlformats.org/officeDocument/2006/relationships/hyperlink" Target="https://liveexample.pearsoncmg.com/html/GeometricObject.html" TargetMode="External"/><Relationship Id="rId2" Type="http://schemas.openxmlformats.org/officeDocument/2006/relationships/hyperlink" Target="html/TestGeometricObject.bat" TargetMode="Externa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099" name="Slide Number Placeholder 4"/>
          <p:cNvSpPr txBox="1">
            <a:spLocks noGrp="1"/>
          </p:cNvSpPr>
          <p:nvPr/>
        </p:nvSpPr>
        <p:spPr>
          <a:xfrm>
            <a:off x="6553200" y="6400800"/>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100" name="Rectangle 2"/>
          <p:cNvSpPr>
            <a:spLocks noGrp="1"/>
          </p:cNvSpPr>
          <p:nvPr>
            <p:ph type="title"/>
          </p:nvPr>
        </p:nvSpPr>
        <p:spPr>
          <a:xfrm>
            <a:off x="609600" y="1295400"/>
            <a:ext cx="8153400" cy="1238250"/>
          </a:xfrm>
          <a:ln/>
        </p:spPr>
        <p:txBody>
          <a:bodyPr vert="horz" wrap="square" lIns="92075" tIns="46038" rIns="92075" bIns="46038" anchor="ctr" anchorCtr="0"/>
          <a:p>
            <a:r>
              <a:rPr lang="en-US" altLang="en-US" sz="3600" dirty="0"/>
              <a:t>Chapter 13 Abstract Classes and Interfaces</a:t>
            </a:r>
            <a:endParaRPr lang="en-US" altLang="en-US" sz="36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433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4340"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dirty="0"/>
              <a:t>abstract class as type </a:t>
            </a:r>
            <a:endParaRPr lang="en-US" altLang="en-US" dirty="0"/>
          </a:p>
        </p:txBody>
      </p:sp>
      <p:sp>
        <p:nvSpPr>
          <p:cNvPr id="14341" name="Text Box 3"/>
          <p:cNvSpPr txBox="1"/>
          <p:nvPr/>
        </p:nvSpPr>
        <p:spPr>
          <a:xfrm>
            <a:off x="228600" y="1295400"/>
            <a:ext cx="8686800" cy="406146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r>
              <a:rPr lang="en-US" altLang="en-US" sz="3600" dirty="0">
                <a:cs typeface="Times New Roman" panose="02020603050405020304" pitchFamily="18" charset="0"/>
              </a:rPr>
              <a:t>You cannot create an instance from an abstract class using the new operator, but an abstract class can be used as a data type. Therefore, the following statement, which creates an array whose elements are of GeometricObject type, is correct. </a:t>
            </a:r>
            <a:endParaRPr lang="en-US" altLang="en-US" sz="3600" dirty="0">
              <a:cs typeface="Times New Roman" panose="02020603050405020304" pitchFamily="18" charset="0"/>
            </a:endParaRPr>
          </a:p>
          <a:p>
            <a:pPr marL="0" lvl="0" indent="0">
              <a:spcBef>
                <a:spcPct val="50000"/>
              </a:spcBef>
              <a:buClrTx/>
              <a:buSzTx/>
              <a:buFontTx/>
              <a:buNone/>
            </a:pPr>
            <a:r>
              <a:rPr lang="en-US" altLang="en-US" sz="2800" dirty="0">
                <a:cs typeface="Times New Roman" panose="02020603050405020304" pitchFamily="18" charset="0"/>
              </a:rPr>
              <a:t>GeometricObject[]  geo = new  GeometricObject[10];</a:t>
            </a:r>
            <a:endParaRPr lang="en-US" altLang="en-US" sz="2800" dirty="0">
              <a:ea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5363"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5364" name="Rectangle 2"/>
          <p:cNvSpPr>
            <a:spLocks noGrp="1"/>
          </p:cNvSpPr>
          <p:nvPr>
            <p:ph type="title"/>
          </p:nvPr>
        </p:nvSpPr>
        <p:spPr>
          <a:xfrm>
            <a:off x="152400" y="152400"/>
            <a:ext cx="8991600" cy="1047750"/>
          </a:xfrm>
          <a:ln/>
        </p:spPr>
        <p:txBody>
          <a:bodyPr vert="horz" wrap="square" lIns="92075" tIns="46038" rIns="92075" bIns="46038" anchor="ctr" anchorCtr="0"/>
          <a:p>
            <a:r>
              <a:rPr lang="en-US" altLang="en-US" sz="4000" dirty="0"/>
              <a:t>Case Study: the Abstract Number Class</a:t>
            </a:r>
            <a:r>
              <a:rPr lang="en-US" altLang="en-US" dirty="0"/>
              <a:t> </a:t>
            </a:r>
            <a:endParaRPr lang="en-US" altLang="en-US" dirty="0"/>
          </a:p>
        </p:txBody>
      </p:sp>
      <p:sp>
        <p:nvSpPr>
          <p:cNvPr id="15365" name="Rectangle 6"/>
          <p:cNvSpPr/>
          <p:nvPr/>
        </p:nvSpPr>
        <p:spPr>
          <a:xfrm>
            <a:off x="0" y="1919288"/>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15366" name="Rectangle 7"/>
          <p:cNvSpPr/>
          <p:nvPr/>
        </p:nvSpPr>
        <p:spPr>
          <a:xfrm>
            <a:off x="0" y="2395538"/>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15367" name="Rectangle 8"/>
          <p:cNvSpPr/>
          <p:nvPr/>
        </p:nvSpPr>
        <p:spPr>
          <a:xfrm>
            <a:off x="0" y="446246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15368" name="Picture 12"/>
          <p:cNvPicPr>
            <a:picLocks noChangeAspect="1"/>
          </p:cNvPicPr>
          <p:nvPr/>
        </p:nvPicPr>
        <p:blipFill>
          <a:blip r:embed="rId1"/>
          <a:stretch>
            <a:fillRect/>
          </a:stretch>
        </p:blipFill>
        <p:spPr>
          <a:xfrm>
            <a:off x="-15875" y="1795463"/>
            <a:ext cx="9159875" cy="3014662"/>
          </a:xfrm>
          <a:prstGeom prst="rect">
            <a:avLst/>
          </a:prstGeom>
          <a:noFill/>
          <a:ln w="12700">
            <a:noFill/>
          </a:ln>
        </p:spPr>
      </p:pic>
      <p:sp>
        <p:nvSpPr>
          <p:cNvPr id="15369" name="AutoShape 10">
            <a:hlinkClick r:id="rId2" action="ppaction://program"/>
          </p:cNvPr>
          <p:cNvSpPr/>
          <p:nvPr/>
        </p:nvSpPr>
        <p:spPr>
          <a:xfrm>
            <a:off x="7239000" y="54102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2" action="ppaction://hlinkfile"/>
              </a:rPr>
              <a:t>Run</a:t>
            </a:r>
            <a:endParaRPr lang="en-US" altLang="en-US" sz="1800" dirty="0">
              <a:ea typeface="Arial" panose="020B0604020202090204" pitchFamily="34" charset="0"/>
            </a:endParaRPr>
          </a:p>
        </p:txBody>
      </p:sp>
      <p:sp>
        <p:nvSpPr>
          <p:cNvPr id="15370" name="Rectangle 12">
            <a:hlinkClick r:id="rId3"/>
          </p:cNvPr>
          <p:cNvSpPr/>
          <p:nvPr/>
        </p:nvSpPr>
        <p:spPr>
          <a:xfrm>
            <a:off x="4724400" y="5410200"/>
            <a:ext cx="2371725"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LargestNumbers</a:t>
            </a:r>
            <a:endParaRPr lang="en-US" altLang="en-US" sz="2000" dirty="0">
              <a:ea typeface="Arial" panose="020B0604020202090204"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638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6388" name="Rectangle 2"/>
          <p:cNvSpPr>
            <a:spLocks noGrp="1"/>
          </p:cNvSpPr>
          <p:nvPr>
            <p:ph type="title"/>
          </p:nvPr>
        </p:nvSpPr>
        <p:spPr>
          <a:xfrm>
            <a:off x="152400" y="152400"/>
            <a:ext cx="8991600" cy="1047750"/>
          </a:xfrm>
          <a:ln/>
        </p:spPr>
        <p:txBody>
          <a:bodyPr vert="horz" wrap="square" lIns="92075" tIns="46038" rIns="92075" bIns="46038" anchor="ctr" anchorCtr="0"/>
          <a:p>
            <a:r>
              <a:rPr lang="en-US" altLang="en-US" dirty="0"/>
              <a:t>The Abstract Calendar Class and Its GregorianCalendar subclass</a:t>
            </a:r>
            <a:endParaRPr lang="en-US" altLang="en-US" dirty="0"/>
          </a:p>
        </p:txBody>
      </p:sp>
      <p:sp>
        <p:nvSpPr>
          <p:cNvPr id="16389" name="Rectangle 6"/>
          <p:cNvSpPr/>
          <p:nvPr/>
        </p:nvSpPr>
        <p:spPr>
          <a:xfrm>
            <a:off x="0" y="1919288"/>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16390" name="Picture 7"/>
          <p:cNvPicPr>
            <a:picLocks noChangeAspect="1"/>
          </p:cNvPicPr>
          <p:nvPr/>
        </p:nvPicPr>
        <p:blipFill>
          <a:blip r:embed="rId1"/>
          <a:stretch>
            <a:fillRect/>
          </a:stretch>
        </p:blipFill>
        <p:spPr>
          <a:xfrm>
            <a:off x="9525" y="1600200"/>
            <a:ext cx="9124950" cy="4743450"/>
          </a:xfrm>
          <a:prstGeom prst="rect">
            <a:avLst/>
          </a:prstGeom>
          <a:noFill/>
          <a:ln w="12700">
            <a:no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741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7412" name="Rectangle 2"/>
          <p:cNvSpPr>
            <a:spLocks noGrp="1"/>
          </p:cNvSpPr>
          <p:nvPr>
            <p:ph type="title"/>
          </p:nvPr>
        </p:nvSpPr>
        <p:spPr>
          <a:xfrm>
            <a:off x="152400" y="152400"/>
            <a:ext cx="8991600" cy="1047750"/>
          </a:xfrm>
          <a:ln/>
        </p:spPr>
        <p:txBody>
          <a:bodyPr vert="horz" wrap="square" lIns="92075" tIns="46038" rIns="92075" bIns="46038" anchor="ctr" anchorCtr="0"/>
          <a:p>
            <a:r>
              <a:rPr lang="en-US" altLang="en-US" dirty="0"/>
              <a:t>The Abstract Calendar Class and Its GregorianCalendar subclass</a:t>
            </a:r>
            <a:endParaRPr lang="en-US" altLang="en-US" dirty="0"/>
          </a:p>
        </p:txBody>
      </p:sp>
      <p:sp>
        <p:nvSpPr>
          <p:cNvPr id="17413" name="Rectangle 3"/>
          <p:cNvSpPr>
            <a:spLocks noGrp="1"/>
          </p:cNvSpPr>
          <p:nvPr>
            <p:ph type="body"/>
          </p:nvPr>
        </p:nvSpPr>
        <p:spPr>
          <a:xfrm>
            <a:off x="228600" y="1524000"/>
            <a:ext cx="8686800" cy="5029200"/>
          </a:xfrm>
          <a:ln/>
        </p:spPr>
        <p:txBody>
          <a:bodyPr vert="horz" wrap="square" lIns="92075" tIns="46038" rIns="92075" bIns="46038" anchor="t" anchorCtr="0"/>
          <a:p>
            <a:pPr marL="0" indent="0">
              <a:buNone/>
            </a:pPr>
            <a:r>
              <a:rPr lang="en-US" altLang="en-US" sz="2800" dirty="0">
                <a:cs typeface="Times New Roman" panose="02020603050405020304" pitchFamily="18" charset="0"/>
              </a:rPr>
              <a:t>An instance of java.util.Date represents a specific instant in time with millisecond precision. </a:t>
            </a:r>
            <a:endParaRPr lang="en-US" altLang="en-US" sz="2800" dirty="0">
              <a:cs typeface="Times New Roman" panose="02020603050405020304" pitchFamily="18" charset="0"/>
            </a:endParaRPr>
          </a:p>
          <a:p>
            <a:pPr marL="0" indent="0">
              <a:buNone/>
            </a:pPr>
            <a:r>
              <a:rPr lang="en-US" altLang="en-US" sz="2800" i="1" dirty="0">
                <a:latin typeface="Times New Roman Italic" panose="02020603050405020304" charset="0"/>
                <a:cs typeface="Times New Roman Italic" panose="02020603050405020304" charset="0"/>
              </a:rPr>
              <a:t>java.util.Calendar</a:t>
            </a:r>
            <a:r>
              <a:rPr lang="en-US" altLang="en-US" sz="2800" dirty="0">
                <a:cs typeface="Times New Roman" panose="02020603050405020304" pitchFamily="18" charset="0"/>
              </a:rPr>
              <a:t> is an abstract base class for extracting detailed information such as year, month, date, hour, minute and second from a Date object. </a:t>
            </a:r>
            <a:endParaRPr lang="en-US" altLang="en-US" sz="2800" dirty="0">
              <a:cs typeface="Times New Roman" panose="02020603050405020304" pitchFamily="18" charset="0"/>
            </a:endParaRPr>
          </a:p>
          <a:p>
            <a:pPr marL="0" indent="0">
              <a:buNone/>
            </a:pPr>
            <a:r>
              <a:rPr lang="en-US" altLang="en-US" sz="2800" dirty="0">
                <a:cs typeface="Times New Roman" panose="02020603050405020304" pitchFamily="18" charset="0"/>
              </a:rPr>
              <a:t>Subclasses of Calendar can implement specific calendar systems such as Gregorian calendar, Lunar Calendar and Jewish calendar. </a:t>
            </a:r>
            <a:endParaRPr lang="en-US" altLang="en-US" sz="2800" dirty="0">
              <a:cs typeface="Times New Roman" panose="02020603050405020304" pitchFamily="18" charset="0"/>
            </a:endParaRPr>
          </a:p>
          <a:p>
            <a:pPr marL="0" indent="0">
              <a:buNone/>
            </a:pPr>
            <a:r>
              <a:rPr lang="en-US" altLang="en-US" sz="2800" dirty="0">
                <a:cs typeface="Times New Roman" panose="02020603050405020304" pitchFamily="18" charset="0"/>
              </a:rPr>
              <a:t>Currently, </a:t>
            </a:r>
            <a:r>
              <a:rPr lang="en-US" altLang="en-US" sz="2800" i="1" dirty="0">
                <a:latin typeface="Times New Roman Italic" panose="02020603050405020304" charset="0"/>
                <a:cs typeface="Times New Roman Italic" panose="02020603050405020304" charset="0"/>
              </a:rPr>
              <a:t>java.util.GregorianCalendar</a:t>
            </a:r>
            <a:r>
              <a:rPr lang="en-US" altLang="en-US" sz="2800" dirty="0">
                <a:cs typeface="Times New Roman" panose="02020603050405020304" pitchFamily="18" charset="0"/>
              </a:rPr>
              <a:t> for the Gregorian calendar is supported in the Java API. </a:t>
            </a:r>
            <a:endParaRPr lang="en-US" altLang="en-US" sz="2800" dirty="0">
              <a:cs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8435"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8436" name="Rectangle 2"/>
          <p:cNvSpPr>
            <a:spLocks noGrp="1"/>
          </p:cNvSpPr>
          <p:nvPr>
            <p:ph type="title"/>
          </p:nvPr>
        </p:nvSpPr>
        <p:spPr>
          <a:xfrm>
            <a:off x="152400" y="152400"/>
            <a:ext cx="8991600" cy="1047750"/>
          </a:xfrm>
          <a:ln/>
        </p:spPr>
        <p:txBody>
          <a:bodyPr vert="horz" wrap="square" lIns="92075" tIns="46038" rIns="92075" bIns="46038" anchor="ctr" anchorCtr="0"/>
          <a:p>
            <a:r>
              <a:rPr lang="en-US" altLang="en-US" dirty="0"/>
              <a:t>The GregorianCalendar Class</a:t>
            </a:r>
            <a:endParaRPr lang="en-US" altLang="en-US" dirty="0"/>
          </a:p>
        </p:txBody>
      </p:sp>
      <p:sp>
        <p:nvSpPr>
          <p:cNvPr id="18437" name="Rectangle 3"/>
          <p:cNvSpPr>
            <a:spLocks noGrp="1"/>
          </p:cNvSpPr>
          <p:nvPr>
            <p:ph type="body"/>
          </p:nvPr>
        </p:nvSpPr>
        <p:spPr>
          <a:xfrm>
            <a:off x="228600" y="1371600"/>
            <a:ext cx="8686800" cy="5029200"/>
          </a:xfrm>
          <a:ln/>
        </p:spPr>
        <p:txBody>
          <a:bodyPr vert="horz" wrap="square" lIns="92075" tIns="46038" rIns="92075" bIns="46038" anchor="t" anchorCtr="0"/>
          <a:p>
            <a:pPr marL="0" indent="0">
              <a:buNone/>
            </a:pPr>
            <a:r>
              <a:rPr lang="en-US" altLang="en-US" dirty="0">
                <a:cs typeface="Times New Roman" panose="02020603050405020304" pitchFamily="18" charset="0"/>
              </a:rPr>
              <a:t>You can use new GregorianCalendar() to construct a default GregorianCalendar with the current time and use new GregorianCalendar(year, month, date) to construct a GregorianCalendar with the specified year, month, and date. </a:t>
            </a:r>
            <a:endParaRPr lang="en-US" altLang="en-US" dirty="0">
              <a:cs typeface="Times New Roman" panose="02020603050405020304" pitchFamily="18" charset="0"/>
            </a:endParaRPr>
          </a:p>
          <a:p>
            <a:pPr marL="0" indent="0">
              <a:buNone/>
            </a:pPr>
            <a:r>
              <a:rPr lang="en-US" altLang="en-US" dirty="0">
                <a:cs typeface="Times New Roman" panose="02020603050405020304" pitchFamily="18" charset="0"/>
              </a:rPr>
              <a:t>The month parameter is 0-based, i.e., 0 is for January.</a:t>
            </a:r>
            <a:endParaRPr lang="en-US"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945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9460" name="Rectangle 2"/>
          <p:cNvSpPr>
            <a:spLocks noGrp="1"/>
          </p:cNvSpPr>
          <p:nvPr>
            <p:ph type="title"/>
          </p:nvPr>
        </p:nvSpPr>
        <p:spPr>
          <a:xfrm>
            <a:off x="533400" y="228600"/>
            <a:ext cx="8305800" cy="609600"/>
          </a:xfrm>
          <a:ln/>
        </p:spPr>
        <p:txBody>
          <a:bodyPr vert="horz" wrap="square" lIns="92075" tIns="46038" rIns="92075" bIns="46038" anchor="ctr" anchorCtr="0"/>
          <a:p>
            <a:r>
              <a:rPr lang="en-US" altLang="en-US" sz="4000" dirty="0"/>
              <a:t>The get Method in Calendar Class</a:t>
            </a:r>
            <a:endParaRPr lang="en-US" altLang="en-US" sz="4000" dirty="0"/>
          </a:p>
        </p:txBody>
      </p:sp>
      <p:sp>
        <p:nvSpPr>
          <p:cNvPr id="19461" name="Rectangle 3"/>
          <p:cNvSpPr>
            <a:spLocks noGrp="1"/>
          </p:cNvSpPr>
          <p:nvPr>
            <p:ph type="body"/>
          </p:nvPr>
        </p:nvSpPr>
        <p:spPr>
          <a:xfrm>
            <a:off x="228600" y="838200"/>
            <a:ext cx="8915400" cy="1524000"/>
          </a:xfrm>
          <a:ln/>
        </p:spPr>
        <p:txBody>
          <a:bodyPr vert="horz" wrap="square" lIns="92075" tIns="46038" rIns="92075" bIns="46038" anchor="t" anchorCtr="0"/>
          <a:p>
            <a:pPr marL="0" indent="0">
              <a:buNone/>
            </a:pPr>
            <a:r>
              <a:rPr lang="en-US" altLang="en-US" sz="2400" dirty="0"/>
              <a:t>The get(int field) method defined in the Calendar class is useful to extract the date and time information from a Calendar object. The fields are defined as constants, as shown in the following.</a:t>
            </a:r>
            <a:endParaRPr lang="en-US" altLang="en-US" sz="2400" dirty="0"/>
          </a:p>
        </p:txBody>
      </p:sp>
      <p:sp>
        <p:nvSpPr>
          <p:cNvPr id="19462" name="Rectangle 5"/>
          <p:cNvSpPr/>
          <p:nvPr/>
        </p:nvSpPr>
        <p:spPr>
          <a:xfrm>
            <a:off x="0" y="2046288"/>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19463" name="Picture 8"/>
          <p:cNvPicPr>
            <a:picLocks noChangeAspect="1"/>
          </p:cNvPicPr>
          <p:nvPr/>
        </p:nvPicPr>
        <p:blipFill>
          <a:blip r:embed="rId1"/>
          <a:stretch>
            <a:fillRect/>
          </a:stretch>
        </p:blipFill>
        <p:spPr>
          <a:xfrm>
            <a:off x="1111250" y="2046288"/>
            <a:ext cx="7042150" cy="4275137"/>
          </a:xfrm>
          <a:prstGeom prst="rect">
            <a:avLst/>
          </a:prstGeom>
          <a:noFill/>
          <a:ln w="12700">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0483"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0484" name="Rectangle 2"/>
          <p:cNvSpPr>
            <a:spLocks noGrp="1"/>
          </p:cNvSpPr>
          <p:nvPr>
            <p:ph type="title"/>
          </p:nvPr>
        </p:nvSpPr>
        <p:spPr>
          <a:xfrm>
            <a:off x="304800" y="228600"/>
            <a:ext cx="8610600" cy="1600200"/>
          </a:xfrm>
          <a:ln/>
        </p:spPr>
        <p:txBody>
          <a:bodyPr vert="horz" wrap="square" lIns="92075" tIns="46038" rIns="92075" bIns="46038" anchor="ctr" anchorCtr="0"/>
          <a:p>
            <a:r>
              <a:rPr lang="en-US" altLang="en-US" sz="4000" dirty="0"/>
              <a:t>Getting Date/Time Information from Calendar</a:t>
            </a:r>
            <a:endParaRPr lang="en-US" altLang="en-US" sz="4000" dirty="0"/>
          </a:p>
        </p:txBody>
      </p:sp>
      <p:sp>
        <p:nvSpPr>
          <p:cNvPr id="20485" name="Rectangle 4"/>
          <p:cNvSpPr/>
          <p:nvPr/>
        </p:nvSpPr>
        <p:spPr>
          <a:xfrm>
            <a:off x="0" y="2046288"/>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20486" name="AutoShape 10">
            <a:hlinkClick r:id="rId1" action="ppaction://program"/>
          </p:cNvPr>
          <p:cNvSpPr/>
          <p:nvPr/>
        </p:nvSpPr>
        <p:spPr>
          <a:xfrm>
            <a:off x="6553200" y="49784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1" action="ppaction://hlinkfile"/>
              </a:rPr>
              <a:t>Run</a:t>
            </a:r>
            <a:endParaRPr lang="en-US" altLang="en-US" sz="1800" dirty="0">
              <a:ea typeface="Arial" panose="020B0604020202090204" pitchFamily="34" charset="0"/>
            </a:endParaRPr>
          </a:p>
        </p:txBody>
      </p:sp>
      <p:sp>
        <p:nvSpPr>
          <p:cNvPr id="20487" name="Rectangle 9">
            <a:hlinkClick r:id="rId2"/>
          </p:cNvPr>
          <p:cNvSpPr/>
          <p:nvPr/>
        </p:nvSpPr>
        <p:spPr>
          <a:xfrm>
            <a:off x="4038600" y="4978400"/>
            <a:ext cx="2371725"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TestCalendar</a:t>
            </a:r>
            <a:endParaRPr lang="en-US" altLang="en-US" sz="2000" dirty="0">
              <a:ea typeface="Arial" panose="020B060402020209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150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1508"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dirty="0"/>
              <a:t>Interfaces</a:t>
            </a:r>
            <a:endParaRPr lang="en-US" altLang="en-US" dirty="0"/>
          </a:p>
        </p:txBody>
      </p:sp>
      <p:sp>
        <p:nvSpPr>
          <p:cNvPr id="21509" name="Rectangle 3"/>
          <p:cNvSpPr>
            <a:spLocks noGrp="1"/>
          </p:cNvSpPr>
          <p:nvPr>
            <p:ph type="body"/>
          </p:nvPr>
        </p:nvSpPr>
        <p:spPr>
          <a:xfrm>
            <a:off x="304800" y="1219200"/>
            <a:ext cx="8610600" cy="3048000"/>
          </a:xfrm>
          <a:ln/>
        </p:spPr>
        <p:txBody>
          <a:bodyPr vert="horz" wrap="square" lIns="92075" tIns="46038" rIns="92075" bIns="46038" anchor="t" anchorCtr="0"/>
          <a:p>
            <a:pPr marL="0" indent="0">
              <a:buNone/>
            </a:pPr>
            <a:r>
              <a:rPr lang="en-US" altLang="en-US" sz="2800" dirty="0">
                <a:cs typeface="Courier New" panose="02070409020205090404" pitchFamily="49" charset="0"/>
              </a:rPr>
              <a:t>What is an interface?</a:t>
            </a:r>
            <a:endParaRPr lang="en-US" altLang="en-US" sz="2800" dirty="0">
              <a:cs typeface="Courier New" panose="02070409020205090404" pitchFamily="49" charset="0"/>
            </a:endParaRPr>
          </a:p>
          <a:p>
            <a:pPr marL="0" indent="0">
              <a:buNone/>
            </a:pPr>
            <a:r>
              <a:rPr lang="en-US" altLang="en-US" sz="2800" dirty="0">
                <a:cs typeface="Courier New" panose="02070409020205090404" pitchFamily="49" charset="0"/>
              </a:rPr>
              <a:t>Why is an interface useful?</a:t>
            </a:r>
            <a:endParaRPr lang="en-US" altLang="en-US" sz="2800" dirty="0">
              <a:cs typeface="Courier New" panose="02070409020205090404" pitchFamily="49" charset="0"/>
            </a:endParaRPr>
          </a:p>
          <a:p>
            <a:pPr marL="0" indent="0">
              <a:buNone/>
            </a:pPr>
            <a:r>
              <a:rPr lang="en-US" altLang="en-US" sz="2800" dirty="0">
                <a:cs typeface="Courier New" panose="02070409020205090404" pitchFamily="49" charset="0"/>
              </a:rPr>
              <a:t>How do you define an interface?</a:t>
            </a:r>
            <a:endParaRPr lang="en-US" altLang="en-US" sz="2800" dirty="0">
              <a:cs typeface="Courier New" panose="02070409020205090404" pitchFamily="49" charset="0"/>
            </a:endParaRPr>
          </a:p>
          <a:p>
            <a:pPr marL="0" indent="0">
              <a:buNone/>
            </a:pPr>
            <a:r>
              <a:rPr lang="en-US" altLang="en-US" sz="2800" dirty="0">
                <a:cs typeface="Courier New" panose="02070409020205090404" pitchFamily="49" charset="0"/>
              </a:rPr>
              <a:t>How do you use an interface?</a:t>
            </a:r>
            <a:endParaRPr lang="en-US" altLang="en-US" sz="2800" dirty="0">
              <a:ea typeface="Courier New" panose="02070409020205090404" pitchFamily="49"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253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2532" name="Rectangle 2"/>
          <p:cNvSpPr>
            <a:spLocks noGrp="1"/>
          </p:cNvSpPr>
          <p:nvPr>
            <p:ph type="title"/>
          </p:nvPr>
        </p:nvSpPr>
        <p:spPr>
          <a:xfrm>
            <a:off x="381000" y="228600"/>
            <a:ext cx="8305800" cy="1295400"/>
          </a:xfrm>
          <a:ln/>
        </p:spPr>
        <p:txBody>
          <a:bodyPr vert="horz" wrap="square" lIns="92075" tIns="46038" rIns="92075" bIns="46038" anchor="ctr" anchorCtr="0"/>
          <a:p>
            <a:r>
              <a:rPr lang="en-US" altLang="en-US" dirty="0">
                <a:cs typeface="Courier New" panose="02070409020205090404" pitchFamily="49" charset="0"/>
              </a:rPr>
              <a:t>What is an interface?</a:t>
            </a:r>
            <a:br>
              <a:rPr lang="en-US" altLang="en-US" dirty="0">
                <a:cs typeface="Courier New" panose="02070409020205090404" pitchFamily="49" charset="0"/>
              </a:rPr>
            </a:br>
            <a:r>
              <a:rPr lang="en-US" altLang="en-US" dirty="0">
                <a:cs typeface="Courier New" panose="02070409020205090404" pitchFamily="49" charset="0"/>
              </a:rPr>
              <a:t> Why is an interface useful?</a:t>
            </a:r>
            <a:endParaRPr lang="en-US" altLang="en-US" dirty="0">
              <a:ea typeface="Courier New" panose="02070409020205090404" pitchFamily="49" charset="0"/>
            </a:endParaRPr>
          </a:p>
        </p:txBody>
      </p:sp>
      <p:sp>
        <p:nvSpPr>
          <p:cNvPr id="22533" name="Rectangle 3"/>
          <p:cNvSpPr>
            <a:spLocks noGrp="1"/>
          </p:cNvSpPr>
          <p:nvPr>
            <p:ph type="body"/>
          </p:nvPr>
        </p:nvSpPr>
        <p:spPr>
          <a:xfrm>
            <a:off x="304800" y="1828800"/>
            <a:ext cx="8610600" cy="3886200"/>
          </a:xfrm>
          <a:ln/>
        </p:spPr>
        <p:txBody>
          <a:bodyPr vert="horz" wrap="square" lIns="92075" tIns="46038" rIns="92075" bIns="46038" anchor="t" anchorCtr="0"/>
          <a:p>
            <a:pPr marL="0" indent="0">
              <a:buNone/>
            </a:pPr>
            <a:r>
              <a:rPr lang="en-US" altLang="en-US" dirty="0"/>
              <a:t>An interface is a classlike construct that </a:t>
            </a:r>
            <a:r>
              <a:rPr lang="en-US" altLang="en-US" u="sng" dirty="0"/>
              <a:t>contains only constants and abstract methods</a:t>
            </a:r>
            <a:r>
              <a:rPr lang="en-US" altLang="en-US" dirty="0"/>
              <a:t>. </a:t>
            </a:r>
            <a:endParaRPr lang="en-US" altLang="en-US" dirty="0"/>
          </a:p>
          <a:p>
            <a:pPr marL="0" indent="0">
              <a:buNone/>
            </a:pPr>
            <a:r>
              <a:rPr lang="en-US" altLang="en-US" dirty="0"/>
              <a:t>In many ways, an interface is similar to an abstract class, but the intent of an interface is to specify common behavior for objects. </a:t>
            </a:r>
            <a:endParaRPr lang="en-US" altLang="en-US" dirty="0"/>
          </a:p>
          <a:p>
            <a:pPr marL="0" indent="0">
              <a:buNone/>
            </a:pPr>
            <a:r>
              <a:rPr lang="en-US" altLang="en-US" dirty="0"/>
              <a:t>For example, you can specify that the objects are comparable, edible, cloneable using appropriate interfaces. </a:t>
            </a:r>
            <a:endParaRPr lang="en-US" altLang="en-US" sz="2800" dirty="0">
              <a:ea typeface="PMingLiU" pitchFamily="18" charset="-12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3555"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3556"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dirty="0">
                <a:cs typeface="Courier New" panose="02070409020205090404" pitchFamily="49" charset="0"/>
              </a:rPr>
              <a:t>Define an Interface</a:t>
            </a:r>
            <a:endParaRPr lang="en-US" altLang="en-US" dirty="0">
              <a:ea typeface="Courier New" panose="02070409020205090404" pitchFamily="49" charset="0"/>
            </a:endParaRPr>
          </a:p>
        </p:txBody>
      </p:sp>
      <p:sp>
        <p:nvSpPr>
          <p:cNvPr id="23557" name="Rectangle 3"/>
          <p:cNvSpPr>
            <a:spLocks noGrp="1"/>
          </p:cNvSpPr>
          <p:nvPr>
            <p:ph type="body"/>
          </p:nvPr>
        </p:nvSpPr>
        <p:spPr>
          <a:xfrm>
            <a:off x="152400" y="914400"/>
            <a:ext cx="8763000" cy="990600"/>
          </a:xfrm>
          <a:ln/>
        </p:spPr>
        <p:txBody>
          <a:bodyPr vert="horz" wrap="square" lIns="92075" tIns="46038" rIns="92075" bIns="46038" anchor="t" anchorCtr="0"/>
          <a:p>
            <a:pPr marL="0" indent="0">
              <a:buNone/>
            </a:pPr>
            <a:r>
              <a:rPr lang="en-US" altLang="en-US" sz="2800" dirty="0">
                <a:cs typeface="Courier New" panose="02070409020205090404" pitchFamily="49" charset="0"/>
              </a:rPr>
              <a:t>To distinguish an interface from a class, Java uses the following syntax to define an interface:</a:t>
            </a:r>
            <a:endParaRPr lang="en-US" altLang="en-US" sz="2800" dirty="0">
              <a:ea typeface="Courier New" panose="02070409020205090404" pitchFamily="49" charset="0"/>
            </a:endParaRPr>
          </a:p>
        </p:txBody>
      </p:sp>
      <p:sp>
        <p:nvSpPr>
          <p:cNvPr id="23558" name="Rectangle 4"/>
          <p:cNvSpPr/>
          <p:nvPr/>
        </p:nvSpPr>
        <p:spPr>
          <a:xfrm>
            <a:off x="228600" y="1981200"/>
            <a:ext cx="8610600" cy="16764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lnSpc>
                <a:spcPct val="90000"/>
              </a:lnSpc>
              <a:buNone/>
            </a:pPr>
            <a:r>
              <a:rPr lang="en-US" altLang="en-US" sz="2800" b="1" dirty="0">
                <a:solidFill>
                  <a:schemeClr val="tx2"/>
                </a:solidFill>
                <a:latin typeface="Courier New" panose="02070409020205090404" pitchFamily="49" charset="0"/>
                <a:cs typeface="Arial" panose="020B0604020202090204" pitchFamily="34" charset="0"/>
              </a:rPr>
              <a:t>public interface InterfaceName { </a:t>
            </a:r>
            <a:endParaRPr lang="en-US" altLang="en-US" sz="2800" b="1" dirty="0">
              <a:solidFill>
                <a:schemeClr val="tx2"/>
              </a:solidFill>
              <a:latin typeface="Courier New" panose="02070409020205090404" pitchFamily="49" charset="0"/>
              <a:cs typeface="Arial" panose="020B0604020202090204" pitchFamily="34" charset="0"/>
            </a:endParaRPr>
          </a:p>
          <a:p>
            <a:pPr marL="342900" lvl="0" indent="-342900">
              <a:lnSpc>
                <a:spcPct val="90000"/>
              </a:lnSpc>
              <a:spcBef>
                <a:spcPct val="0"/>
              </a:spcBef>
              <a:buNone/>
            </a:pPr>
            <a:r>
              <a:rPr lang="en-US" altLang="en-US" sz="2800" b="1" dirty="0">
                <a:solidFill>
                  <a:schemeClr val="tx2"/>
                </a:solidFill>
                <a:latin typeface="Courier New" panose="02070409020205090404" pitchFamily="49" charset="0"/>
                <a:cs typeface="Arial" panose="020B0604020202090204" pitchFamily="34" charset="0"/>
              </a:rPr>
              <a:t>  constant declarations;</a:t>
            </a:r>
            <a:endParaRPr lang="en-US" altLang="en-US" sz="2800" b="1" dirty="0">
              <a:solidFill>
                <a:schemeClr val="tx2"/>
              </a:solidFill>
              <a:latin typeface="Courier New" panose="02070409020205090404" pitchFamily="49" charset="0"/>
              <a:cs typeface="Arial" panose="020B0604020202090204" pitchFamily="34" charset="0"/>
            </a:endParaRPr>
          </a:p>
          <a:p>
            <a:pPr marL="342900" lvl="0" indent="-342900">
              <a:lnSpc>
                <a:spcPct val="90000"/>
              </a:lnSpc>
              <a:spcBef>
                <a:spcPct val="0"/>
              </a:spcBef>
              <a:buNone/>
            </a:pPr>
            <a:r>
              <a:rPr lang="en-US" altLang="en-US" sz="2800" b="1" dirty="0">
                <a:solidFill>
                  <a:schemeClr val="tx2"/>
                </a:solidFill>
                <a:latin typeface="Courier New" panose="02070409020205090404" pitchFamily="49" charset="0"/>
                <a:cs typeface="Arial" panose="020B0604020202090204" pitchFamily="34" charset="0"/>
              </a:rPr>
              <a:t>  abstract method signatures;</a:t>
            </a:r>
            <a:endParaRPr lang="en-US" altLang="en-US" sz="2800" b="1" dirty="0">
              <a:solidFill>
                <a:schemeClr val="tx2"/>
              </a:solidFill>
              <a:latin typeface="Courier New" panose="02070409020205090404" pitchFamily="49" charset="0"/>
              <a:cs typeface="Arial" panose="020B0604020202090204" pitchFamily="34" charset="0"/>
            </a:endParaRPr>
          </a:p>
          <a:p>
            <a:pPr marL="342900" lvl="0" indent="-342900">
              <a:lnSpc>
                <a:spcPct val="90000"/>
              </a:lnSpc>
              <a:spcBef>
                <a:spcPct val="0"/>
              </a:spcBef>
              <a:buNone/>
            </a:pPr>
            <a:r>
              <a:rPr lang="en-US" altLang="en-US" sz="2800" b="1" dirty="0">
                <a:solidFill>
                  <a:schemeClr val="tx2"/>
                </a:solidFill>
                <a:latin typeface="Courier New" panose="02070409020205090404" pitchFamily="49" charset="0"/>
                <a:cs typeface="Arial" panose="020B0604020202090204" pitchFamily="34" charset="0"/>
              </a:rPr>
              <a:t>}</a:t>
            </a:r>
            <a:endParaRPr lang="en-US" altLang="en-US" b="1" dirty="0">
              <a:solidFill>
                <a:schemeClr val="tx2"/>
              </a:solidFill>
              <a:ea typeface="Arial" panose="020B0604020202090204" pitchFamily="34" charset="0"/>
            </a:endParaRPr>
          </a:p>
        </p:txBody>
      </p:sp>
      <p:sp>
        <p:nvSpPr>
          <p:cNvPr id="23559" name="Rectangle 5"/>
          <p:cNvSpPr/>
          <p:nvPr/>
        </p:nvSpPr>
        <p:spPr>
          <a:xfrm>
            <a:off x="304800" y="3810000"/>
            <a:ext cx="8610600" cy="6096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dirty="0">
                <a:cs typeface="Arial" panose="020B0604020202090204" pitchFamily="34" charset="0"/>
              </a:rPr>
              <a:t>Example</a:t>
            </a:r>
            <a:r>
              <a:rPr lang="en-US" altLang="en-US" sz="2800" dirty="0">
                <a:cs typeface="Courier New" panose="02070409020205090404" pitchFamily="49" charset="0"/>
              </a:rPr>
              <a:t>:</a:t>
            </a:r>
            <a:endParaRPr lang="en-US" altLang="en-US" sz="2800" dirty="0">
              <a:ea typeface="Courier New" panose="02070409020205090404" pitchFamily="49" charset="0"/>
            </a:endParaRPr>
          </a:p>
        </p:txBody>
      </p:sp>
      <p:sp>
        <p:nvSpPr>
          <p:cNvPr id="23560" name="Rectangle 6"/>
          <p:cNvSpPr/>
          <p:nvPr/>
        </p:nvSpPr>
        <p:spPr>
          <a:xfrm>
            <a:off x="228600" y="4419600"/>
            <a:ext cx="8610600" cy="17526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342900" lvl="0" indent="-342900">
              <a:buNone/>
            </a:pPr>
            <a:r>
              <a:rPr lang="en-US" altLang="en-US" sz="2400" b="1" dirty="0">
                <a:solidFill>
                  <a:schemeClr val="tx2"/>
                </a:solidFill>
                <a:latin typeface="Courier New" panose="02070409020205090404" pitchFamily="49" charset="0"/>
                <a:cs typeface="Arial" panose="020B0604020202090204" pitchFamily="34" charset="0"/>
              </a:rPr>
              <a:t>public interface Edible {</a:t>
            </a:r>
            <a:endParaRPr lang="en-US" altLang="en-US" sz="2400" b="1" dirty="0">
              <a:solidFill>
                <a:schemeClr val="tx2"/>
              </a:solidFill>
              <a:latin typeface="Courier New" panose="02070409020205090404" pitchFamily="49" charset="0"/>
              <a:cs typeface="Arial" panose="020B0604020202090204" pitchFamily="34" charset="0"/>
            </a:endParaRPr>
          </a:p>
          <a:p>
            <a:pPr marL="342900" lvl="0" indent="-342900">
              <a:buNone/>
            </a:pPr>
            <a:r>
              <a:rPr lang="en-US" altLang="en-US" sz="2400" b="1" dirty="0">
                <a:solidFill>
                  <a:schemeClr val="tx2"/>
                </a:solidFill>
                <a:latin typeface="Courier New" panose="02070409020205090404" pitchFamily="49" charset="0"/>
                <a:cs typeface="Arial" panose="020B0604020202090204" pitchFamily="34" charset="0"/>
              </a:rPr>
              <a:t>  /** Describe how to eat */</a:t>
            </a:r>
            <a:endParaRPr lang="en-US" altLang="en-US" sz="2400" b="1" dirty="0">
              <a:solidFill>
                <a:schemeClr val="tx2"/>
              </a:solidFill>
              <a:latin typeface="Courier New" panose="02070409020205090404" pitchFamily="49" charset="0"/>
              <a:cs typeface="Arial" panose="020B0604020202090204" pitchFamily="34" charset="0"/>
            </a:endParaRPr>
          </a:p>
          <a:p>
            <a:pPr marL="342900" lvl="0" indent="-342900">
              <a:buNone/>
            </a:pPr>
            <a:r>
              <a:rPr lang="en-US" altLang="en-US" sz="2400" b="1" dirty="0">
                <a:solidFill>
                  <a:schemeClr val="tx2"/>
                </a:solidFill>
                <a:latin typeface="Courier New" panose="02070409020205090404" pitchFamily="49" charset="0"/>
                <a:cs typeface="Arial" panose="020B0604020202090204" pitchFamily="34" charset="0"/>
              </a:rPr>
              <a:t>  public abstract String howToEat();</a:t>
            </a:r>
            <a:endParaRPr lang="en-US" altLang="en-US" sz="2400" b="1" dirty="0">
              <a:solidFill>
                <a:schemeClr val="tx2"/>
              </a:solidFill>
              <a:latin typeface="Courier New" panose="02070409020205090404" pitchFamily="49" charset="0"/>
              <a:cs typeface="Arial" panose="020B0604020202090204" pitchFamily="34" charset="0"/>
            </a:endParaRPr>
          </a:p>
          <a:p>
            <a:pPr marL="342900" lvl="0" indent="-342900">
              <a:buNone/>
            </a:pPr>
            <a:r>
              <a:rPr lang="en-US" altLang="en-US" sz="2400" b="1" dirty="0">
                <a:solidFill>
                  <a:schemeClr val="tx2"/>
                </a:solidFill>
                <a:latin typeface="Courier New" panose="02070409020205090404" pitchFamily="49" charset="0"/>
                <a:cs typeface="Arial" panose="020B0604020202090204" pitchFamily="34" charset="0"/>
              </a:rPr>
              <a:t>}</a:t>
            </a:r>
            <a:endParaRPr lang="en-US" altLang="en-US" sz="2400" b="1" dirty="0">
              <a:solidFill>
                <a:schemeClr val="tx2"/>
              </a:solidFill>
              <a:latin typeface="Courier New" panose="02070409020205090404" pitchFamily="49" charset="0"/>
              <a:ea typeface="Arial" panose="020B060402020209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614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6148" name="Rectangle 2"/>
          <p:cNvSpPr>
            <a:spLocks noGrp="1"/>
          </p:cNvSpPr>
          <p:nvPr>
            <p:ph type="title"/>
          </p:nvPr>
        </p:nvSpPr>
        <p:spPr>
          <a:xfrm>
            <a:off x="152400" y="228600"/>
            <a:ext cx="8763000" cy="838200"/>
          </a:xfrm>
          <a:ln/>
        </p:spPr>
        <p:txBody>
          <a:bodyPr vert="horz" wrap="square" lIns="92075" tIns="46038" rIns="92075" bIns="46038" anchor="ctr" anchorCtr="0"/>
          <a:p>
            <a:r>
              <a:rPr lang="en-US" altLang="en-US" dirty="0"/>
              <a:t>Motivations</a:t>
            </a:r>
            <a:endParaRPr lang="en-US" altLang="en-US" dirty="0"/>
          </a:p>
        </p:txBody>
      </p:sp>
      <p:sp>
        <p:nvSpPr>
          <p:cNvPr id="6149" name="Rectangle 3"/>
          <p:cNvSpPr>
            <a:spLocks noGrp="1"/>
          </p:cNvSpPr>
          <p:nvPr>
            <p:ph type="body"/>
          </p:nvPr>
        </p:nvSpPr>
        <p:spPr>
          <a:xfrm>
            <a:off x="228600" y="1066800"/>
            <a:ext cx="8686800" cy="5181600"/>
          </a:xfrm>
          <a:ln/>
        </p:spPr>
        <p:txBody>
          <a:bodyPr vert="horz" wrap="square" lIns="92075" tIns="46038" rIns="92075" bIns="46038" anchor="t" anchorCtr="0"/>
          <a:p>
            <a:pPr>
              <a:buFont typeface="Wingdings" panose="05000000000000000000" pitchFamily="2" charset="2"/>
              <a:buChar char="q"/>
            </a:pPr>
            <a:r>
              <a:rPr lang="en-US" altLang="en-US" dirty="0"/>
              <a:t>You have learned how to write simple programs to create and display GUI components. Can you write the code to respond to user actions, such as clicking a button to perform an action?</a:t>
            </a:r>
            <a:endParaRPr lang="en-US" altLang="en-US" dirty="0"/>
          </a:p>
          <a:p>
            <a:pPr>
              <a:buFont typeface="Wingdings" panose="05000000000000000000" pitchFamily="2" charset="2"/>
              <a:buChar char="q"/>
            </a:pPr>
            <a:r>
              <a:rPr lang="en-US" altLang="en-US" dirty="0"/>
              <a:t>In order to write such code, you have to know about interfaces. An </a:t>
            </a:r>
            <a:r>
              <a:rPr lang="en-US" altLang="en-US" i="1" dirty="0"/>
              <a:t>interface</a:t>
            </a:r>
            <a:r>
              <a:rPr lang="en-US" altLang="en-US" dirty="0"/>
              <a:t> is for defining common behavior for classes (including unrelated classes). Before discussing interfaces, we introduce a closely related subject: abstract classes.</a:t>
            </a:r>
            <a:endParaRPr lang="en-US"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457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4580"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dirty="0"/>
              <a:t>Interface is a Special Class</a:t>
            </a:r>
            <a:endParaRPr lang="en-US" altLang="en-US" dirty="0"/>
          </a:p>
        </p:txBody>
      </p:sp>
      <p:sp>
        <p:nvSpPr>
          <p:cNvPr id="24581" name="Rectangle 3"/>
          <p:cNvSpPr>
            <a:spLocks noGrp="1"/>
          </p:cNvSpPr>
          <p:nvPr>
            <p:ph type="body"/>
          </p:nvPr>
        </p:nvSpPr>
        <p:spPr>
          <a:xfrm>
            <a:off x="304800" y="1143000"/>
            <a:ext cx="8610600" cy="5257800"/>
          </a:xfrm>
          <a:ln/>
        </p:spPr>
        <p:txBody>
          <a:bodyPr vert="horz" wrap="square" lIns="92075" tIns="46038" rIns="92075" bIns="46038" anchor="t" anchorCtr="0"/>
          <a:p>
            <a:pPr marL="0" indent="0">
              <a:buNone/>
            </a:pPr>
            <a:r>
              <a:rPr lang="en-US" altLang="en-US" dirty="0">
                <a:cs typeface="Courier New" panose="02070409020205090404" pitchFamily="49" charset="0"/>
              </a:rPr>
              <a:t>An interface is treated like a special class in Java. </a:t>
            </a:r>
            <a:endParaRPr lang="en-US" altLang="en-US" dirty="0">
              <a:cs typeface="Courier New" panose="02070409020205090404" pitchFamily="49" charset="0"/>
            </a:endParaRPr>
          </a:p>
          <a:p>
            <a:pPr marL="0" indent="0">
              <a:buNone/>
            </a:pPr>
            <a:r>
              <a:rPr lang="en-US" altLang="en-US" dirty="0">
                <a:cs typeface="Courier New" panose="02070409020205090404" pitchFamily="49" charset="0"/>
              </a:rPr>
              <a:t>Each interface is compiled into a separate bytecode file, just like a regular class. </a:t>
            </a:r>
            <a:endParaRPr lang="en-US" altLang="en-US" dirty="0">
              <a:cs typeface="Courier New" panose="02070409020205090404" pitchFamily="49" charset="0"/>
            </a:endParaRPr>
          </a:p>
          <a:p>
            <a:pPr marL="0" indent="0">
              <a:buNone/>
            </a:pPr>
            <a:r>
              <a:rPr lang="en-US" altLang="en-US" dirty="0">
                <a:cs typeface="Courier New" panose="02070409020205090404" pitchFamily="49" charset="0"/>
              </a:rPr>
              <a:t>Like an abstract class, you cannot create an instance from an interface using the </a:t>
            </a:r>
            <a:r>
              <a:rPr lang="en-US" altLang="en-US" i="1" dirty="0">
                <a:latin typeface="Times New Roman Italic" panose="02020603050405020304" charset="0"/>
                <a:cs typeface="Times New Roman Italic" panose="02020603050405020304" charset="0"/>
              </a:rPr>
              <a:t>new </a:t>
            </a:r>
            <a:r>
              <a:rPr lang="en-US" altLang="en-US" dirty="0">
                <a:cs typeface="Courier New" panose="02070409020205090404" pitchFamily="49" charset="0"/>
              </a:rPr>
              <a:t>operator, but in most cases you can use an interface more or less the same way you use an abstract class. For example, you can use an interface as a data type for a variable, as the result of casting, and so on.</a:t>
            </a:r>
            <a:endParaRPr lang="en-US" altLang="en-US" dirty="0">
              <a:ea typeface="PMingLiU" pitchFamily="18" charset="-12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5603"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5604" name="Rectangle 2"/>
          <p:cNvSpPr>
            <a:spLocks noGrp="1"/>
          </p:cNvSpPr>
          <p:nvPr>
            <p:ph type="title"/>
          </p:nvPr>
        </p:nvSpPr>
        <p:spPr>
          <a:xfrm>
            <a:off x="685800" y="228600"/>
            <a:ext cx="7772400" cy="609600"/>
          </a:xfrm>
          <a:ln/>
        </p:spPr>
        <p:txBody>
          <a:bodyPr vert="horz" wrap="square" lIns="92075" tIns="46038" rIns="92075" bIns="46038" anchor="ctr" anchorCtr="0"/>
          <a:p>
            <a:r>
              <a:rPr lang="en-US" altLang="en-US" dirty="0"/>
              <a:t>Example</a:t>
            </a:r>
            <a:endParaRPr lang="en-US" altLang="en-US" dirty="0"/>
          </a:p>
        </p:txBody>
      </p:sp>
      <p:sp>
        <p:nvSpPr>
          <p:cNvPr id="25605" name="Rectangle 3"/>
          <p:cNvSpPr>
            <a:spLocks noGrp="1"/>
          </p:cNvSpPr>
          <p:nvPr>
            <p:ph type="body"/>
          </p:nvPr>
        </p:nvSpPr>
        <p:spPr>
          <a:xfrm>
            <a:off x="152400" y="914400"/>
            <a:ext cx="8991600" cy="1981200"/>
          </a:xfrm>
          <a:ln/>
        </p:spPr>
        <p:txBody>
          <a:bodyPr vert="horz" wrap="square" lIns="92075" tIns="46038" rIns="92075" bIns="46038" anchor="t" anchorCtr="0"/>
          <a:p>
            <a:pPr marL="0" indent="0">
              <a:buNone/>
            </a:pPr>
            <a:r>
              <a:rPr lang="en-US" altLang="en-US" sz="2800" dirty="0"/>
              <a:t>You can now use the Edible interface to specify whether an object is edible. This is accomplished by letting the class for the object implement this interface using the implements keyword. For example, the classes Chicken and Fruit implement the Edible interface (See TestEdible). </a:t>
            </a:r>
            <a:endParaRPr lang="en-US" altLang="en-US" sz="2800" dirty="0"/>
          </a:p>
        </p:txBody>
      </p:sp>
      <p:sp>
        <p:nvSpPr>
          <p:cNvPr id="25606" name="Rectangle 9"/>
          <p:cNvSpPr/>
          <p:nvPr/>
        </p:nvSpPr>
        <p:spPr>
          <a:xfrm>
            <a:off x="0" y="2514600"/>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25607" name="Picture 13"/>
          <p:cNvPicPr>
            <a:picLocks noChangeAspect="1"/>
          </p:cNvPicPr>
          <p:nvPr/>
        </p:nvPicPr>
        <p:blipFill>
          <a:blip r:embed="rId1"/>
          <a:stretch>
            <a:fillRect/>
          </a:stretch>
        </p:blipFill>
        <p:spPr>
          <a:xfrm>
            <a:off x="838200" y="3711575"/>
            <a:ext cx="7239000" cy="2790825"/>
          </a:xfrm>
          <a:prstGeom prst="rect">
            <a:avLst/>
          </a:prstGeom>
          <a:noFill/>
          <a:ln w="12700">
            <a:noFill/>
          </a:ln>
        </p:spPr>
      </p:pic>
      <p:sp>
        <p:nvSpPr>
          <p:cNvPr id="25608" name="AutoShape 10">
            <a:hlinkClick r:id="rId2" action="ppaction://program"/>
          </p:cNvPr>
          <p:cNvSpPr/>
          <p:nvPr/>
        </p:nvSpPr>
        <p:spPr>
          <a:xfrm>
            <a:off x="7759700" y="32004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2" action="ppaction://hlinkfile"/>
              </a:rPr>
              <a:t>Run</a:t>
            </a:r>
            <a:endParaRPr lang="en-US" altLang="en-US" sz="1800" dirty="0">
              <a:ea typeface="Arial" panose="020B0604020202090204" pitchFamily="34" charset="0"/>
            </a:endParaRPr>
          </a:p>
        </p:txBody>
      </p:sp>
      <p:sp>
        <p:nvSpPr>
          <p:cNvPr id="25609" name="Rectangle 13">
            <a:hlinkClick r:id="rId3"/>
          </p:cNvPr>
          <p:cNvSpPr/>
          <p:nvPr/>
        </p:nvSpPr>
        <p:spPr>
          <a:xfrm>
            <a:off x="5245100" y="3200400"/>
            <a:ext cx="2371725"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TestEdible</a:t>
            </a:r>
            <a:endParaRPr lang="en-US" altLang="en-US" sz="2000" dirty="0">
              <a:ea typeface="Arial" panose="020B0604020202090204" pitchFamily="34" charset="0"/>
            </a:endParaRPr>
          </a:p>
        </p:txBody>
      </p:sp>
      <p:sp>
        <p:nvSpPr>
          <p:cNvPr id="25610" name="Rectangle 14">
            <a:hlinkClick r:id="rId4"/>
          </p:cNvPr>
          <p:cNvSpPr/>
          <p:nvPr/>
        </p:nvSpPr>
        <p:spPr>
          <a:xfrm>
            <a:off x="3886200" y="3213100"/>
            <a:ext cx="1285875"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Edible</a:t>
            </a:r>
            <a:endParaRPr lang="en-US" altLang="en-US" sz="2000" dirty="0">
              <a:ea typeface="Arial" panose="020B0604020202090204"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662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6628" name="Rectangle 2"/>
          <p:cNvSpPr>
            <a:spLocks noGrp="1"/>
          </p:cNvSpPr>
          <p:nvPr>
            <p:ph type="title"/>
          </p:nvPr>
        </p:nvSpPr>
        <p:spPr>
          <a:xfrm>
            <a:off x="152400" y="304800"/>
            <a:ext cx="8839200" cy="609600"/>
          </a:xfrm>
          <a:ln/>
        </p:spPr>
        <p:txBody>
          <a:bodyPr vert="horz" wrap="square" lIns="92075" tIns="46038" rIns="92075" bIns="46038" anchor="ctr" anchorCtr="0"/>
          <a:p>
            <a:r>
              <a:rPr lang="en-US" altLang="en-US" dirty="0"/>
              <a:t>Omitting Modifiers in Interfaces</a:t>
            </a:r>
            <a:endParaRPr lang="en-US" altLang="en-US" b="1" dirty="0">
              <a:latin typeface="Courier"/>
            </a:endParaRPr>
          </a:p>
        </p:txBody>
      </p:sp>
      <p:sp>
        <p:nvSpPr>
          <p:cNvPr id="26629" name="Rectangle 3"/>
          <p:cNvSpPr>
            <a:spLocks noGrp="1"/>
          </p:cNvSpPr>
          <p:nvPr>
            <p:ph type="body"/>
          </p:nvPr>
        </p:nvSpPr>
        <p:spPr>
          <a:xfrm>
            <a:off x="152400" y="1143000"/>
            <a:ext cx="8839200" cy="1447800"/>
          </a:xfrm>
          <a:ln/>
        </p:spPr>
        <p:txBody>
          <a:bodyPr vert="horz" wrap="square" lIns="92075" tIns="46038" rIns="92075" bIns="46038" anchor="t" anchorCtr="0"/>
          <a:p>
            <a:pPr marL="114300" lvl="1" indent="0">
              <a:spcAft>
                <a:spcPts val="1200"/>
              </a:spcAft>
              <a:buNone/>
            </a:pPr>
            <a:r>
              <a:rPr lang="en-US" altLang="en-US" sz="2600" dirty="0">
                <a:cs typeface="Times New Roman" panose="02020603050405020304" pitchFamily="18" charset="0"/>
              </a:rPr>
              <a:t>All data fields are </a:t>
            </a:r>
            <a:r>
              <a:rPr lang="en-US" altLang="en-US" sz="2600" i="1" dirty="0">
                <a:cs typeface="Times New Roman" panose="02020603050405020304" pitchFamily="18" charset="0"/>
              </a:rPr>
              <a:t>public final static</a:t>
            </a:r>
            <a:r>
              <a:rPr lang="en-US" altLang="en-US" sz="2600" dirty="0">
                <a:cs typeface="Times New Roman" panose="02020603050405020304" pitchFamily="18" charset="0"/>
              </a:rPr>
              <a:t> and all methods are </a:t>
            </a:r>
            <a:r>
              <a:rPr lang="en-US" altLang="en-US" sz="2600" i="1" dirty="0">
                <a:cs typeface="Times New Roman" panose="02020603050405020304" pitchFamily="18" charset="0"/>
              </a:rPr>
              <a:t>public abstract </a:t>
            </a:r>
            <a:r>
              <a:rPr lang="en-US" altLang="en-US" sz="2600" dirty="0">
                <a:cs typeface="Times New Roman" panose="02020603050405020304" pitchFamily="18" charset="0"/>
              </a:rPr>
              <a:t>in an interface. For this reason, these modifiers can be omitted, as shown below:</a:t>
            </a:r>
            <a:endParaRPr lang="en-US" altLang="en-US" sz="2600" dirty="0">
              <a:ea typeface="Times New Roman" panose="02020603050405020304" pitchFamily="18" charset="0"/>
            </a:endParaRPr>
          </a:p>
        </p:txBody>
      </p:sp>
      <p:graphicFrame>
        <p:nvGraphicFramePr>
          <p:cNvPr id="26631" name="Object 4"/>
          <p:cNvGraphicFramePr>
            <a:graphicFrameLocks noChangeAspect="1"/>
          </p:cNvGraphicFramePr>
          <p:nvPr/>
        </p:nvGraphicFramePr>
        <p:xfrm>
          <a:off x="912813" y="2971800"/>
          <a:ext cx="7397750" cy="1327150"/>
        </p:xfrm>
        <a:graphic>
          <a:graphicData uri="http://schemas.openxmlformats.org/presentationml/2006/ole">
            <mc:AlternateContent xmlns:mc="http://schemas.openxmlformats.org/markup-compatibility/2006">
              <mc:Choice xmlns:v="urn:schemas-microsoft-com:vml" Requires="v">
                <p:oleObj spid="_x0000_s3076" name="" r:id="rId1" imgW="4225925" imgH="753110" progId="Word.Picture.8">
                  <p:embed/>
                </p:oleObj>
              </mc:Choice>
              <mc:Fallback>
                <p:oleObj name="" r:id="rId1" imgW="4225925" imgH="753110" progId="Word.Picture.8">
                  <p:embed/>
                  <p:pic>
                    <p:nvPicPr>
                      <p:cNvPr id="0" name="图片 3075"/>
                      <p:cNvPicPr/>
                      <p:nvPr/>
                    </p:nvPicPr>
                    <p:blipFill>
                      <a:blip r:embed="rId2"/>
                      <a:stretch>
                        <a:fillRect/>
                      </a:stretch>
                    </p:blipFill>
                    <p:spPr>
                      <a:xfrm>
                        <a:off x="912813" y="2971800"/>
                        <a:ext cx="7397750" cy="1327150"/>
                      </a:xfrm>
                      <a:prstGeom prst="rect">
                        <a:avLst/>
                      </a:prstGeom>
                      <a:noFill/>
                      <a:ln w="38100">
                        <a:noFill/>
                        <a:miter/>
                      </a:ln>
                    </p:spPr>
                  </p:pic>
                </p:oleObj>
              </mc:Fallback>
            </mc:AlternateContent>
          </a:graphicData>
        </a:graphic>
      </p:graphicFrame>
      <p:sp>
        <p:nvSpPr>
          <p:cNvPr id="26632" name="Rectangle 6"/>
          <p:cNvSpPr/>
          <p:nvPr/>
        </p:nvSpPr>
        <p:spPr>
          <a:xfrm>
            <a:off x="304800" y="4572000"/>
            <a:ext cx="8839200" cy="11430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114300" lvl="1" indent="0">
              <a:spcAft>
                <a:spcPts val="1200"/>
              </a:spcAft>
              <a:buNone/>
            </a:pPr>
            <a:r>
              <a:rPr lang="en-US" altLang="en-US" sz="2600" dirty="0">
                <a:cs typeface="Times New Roman" panose="02020603050405020304" pitchFamily="18" charset="0"/>
              </a:rPr>
              <a:t>A constant defined in an interface can be accessed using syntax InterfaceName.CONSTANT_NAME (e.g., T1.K). </a:t>
            </a:r>
            <a:endParaRPr lang="en-US" altLang="en-US" sz="2600" dirty="0">
              <a:ea typeface="Times New Roman" panose="02020603050405020304" pitchFamily="18"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765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7652"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sz="4000" dirty="0"/>
              <a:t>Example: The </a:t>
            </a:r>
            <a:r>
              <a:rPr lang="en-US" altLang="en-US" sz="4000" u="sng" dirty="0"/>
              <a:t>Comparable</a:t>
            </a:r>
            <a:r>
              <a:rPr lang="en-US" altLang="en-US" sz="4000" dirty="0"/>
              <a:t> Interface</a:t>
            </a:r>
            <a:endParaRPr lang="en-US" altLang="en-US" sz="4000" dirty="0"/>
          </a:p>
        </p:txBody>
      </p:sp>
      <p:sp>
        <p:nvSpPr>
          <p:cNvPr id="27653" name="Rectangle 3"/>
          <p:cNvSpPr>
            <a:spLocks noGrp="1"/>
          </p:cNvSpPr>
          <p:nvPr>
            <p:ph type="body"/>
          </p:nvPr>
        </p:nvSpPr>
        <p:spPr>
          <a:xfrm>
            <a:off x="381000" y="1905000"/>
            <a:ext cx="8458200" cy="3810000"/>
          </a:xfrm>
          <a:ln/>
        </p:spPr>
        <p:txBody>
          <a:bodyPr vert="horz" wrap="square" lIns="92075" tIns="46038" rIns="92075" bIns="46038" anchor="t" anchorCtr="0"/>
          <a:p>
            <a:pPr>
              <a:lnSpc>
                <a:spcPct val="90000"/>
              </a:lnSpc>
              <a:buNone/>
            </a:pPr>
            <a:r>
              <a:rPr lang="en-US" altLang="en-US" sz="2800" b="1" dirty="0">
                <a:solidFill>
                  <a:schemeClr val="tx2"/>
                </a:solidFill>
                <a:latin typeface="Courier New" panose="02070409020205090404" pitchFamily="49" charset="0"/>
              </a:rPr>
              <a:t>// This interface is defined in </a:t>
            </a:r>
            <a:endParaRPr lang="en-US" altLang="en-US" sz="2800" b="1" dirty="0">
              <a:solidFill>
                <a:schemeClr val="tx2"/>
              </a:solidFill>
              <a:latin typeface="Courier New" panose="02070409020205090404" pitchFamily="49" charset="0"/>
            </a:endParaRPr>
          </a:p>
          <a:p>
            <a:pPr>
              <a:lnSpc>
                <a:spcPct val="90000"/>
              </a:lnSpc>
              <a:buNone/>
            </a:pPr>
            <a:r>
              <a:rPr lang="en-US" altLang="en-US" sz="2800" b="1" dirty="0">
                <a:solidFill>
                  <a:schemeClr val="tx2"/>
                </a:solidFill>
                <a:latin typeface="Courier New" panose="02070409020205090404" pitchFamily="49" charset="0"/>
              </a:rPr>
              <a:t>// java.</a:t>
            </a:r>
            <a:r>
              <a:rPr lang="en-US" altLang="en-US" b="1" dirty="0">
                <a:solidFill>
                  <a:schemeClr val="tx2"/>
                </a:solidFill>
                <a:latin typeface="Courier New" panose="02070409020205090404" pitchFamily="49" charset="0"/>
              </a:rPr>
              <a:t>lang package</a:t>
            </a:r>
            <a:endParaRPr lang="en-US" altLang="en-US" b="1" dirty="0">
              <a:solidFill>
                <a:schemeClr val="tx2"/>
              </a:solidFill>
              <a:latin typeface="Courier New" panose="02070409020205090404" pitchFamily="49" charset="0"/>
            </a:endParaRPr>
          </a:p>
          <a:p>
            <a:pPr>
              <a:lnSpc>
                <a:spcPct val="90000"/>
              </a:lnSpc>
              <a:buNone/>
            </a:pPr>
            <a:r>
              <a:rPr lang="en-US" altLang="en-US" b="1" dirty="0">
                <a:solidFill>
                  <a:schemeClr val="tx2"/>
                </a:solidFill>
                <a:latin typeface="Courier New" panose="02070409020205090404" pitchFamily="49" charset="0"/>
              </a:rPr>
              <a:t>package java.lang;</a:t>
            </a:r>
            <a:endParaRPr lang="en-US" altLang="en-US" b="1" dirty="0">
              <a:solidFill>
                <a:schemeClr val="tx2"/>
              </a:solidFill>
              <a:latin typeface="Courier New" panose="02070409020205090404" pitchFamily="49" charset="0"/>
            </a:endParaRPr>
          </a:p>
          <a:p>
            <a:pPr>
              <a:lnSpc>
                <a:spcPct val="90000"/>
              </a:lnSpc>
              <a:buNone/>
            </a:pPr>
            <a:endParaRPr lang="en-US" altLang="en-US" b="1" dirty="0">
              <a:solidFill>
                <a:schemeClr val="tx2"/>
              </a:solidFill>
              <a:latin typeface="Courier New" panose="02070409020205090404" pitchFamily="49" charset="0"/>
            </a:endParaRPr>
          </a:p>
          <a:p>
            <a:pPr>
              <a:lnSpc>
                <a:spcPct val="90000"/>
              </a:lnSpc>
              <a:buNone/>
            </a:pPr>
            <a:r>
              <a:rPr lang="en-US" altLang="en-US" b="1" dirty="0">
                <a:solidFill>
                  <a:schemeClr val="tx2"/>
                </a:solidFill>
                <a:latin typeface="Courier New" panose="02070409020205090404" pitchFamily="49" charset="0"/>
              </a:rPr>
              <a:t>public interface Comparable&lt;E&gt; {</a:t>
            </a:r>
            <a:endParaRPr lang="en-US" altLang="en-US" b="1" dirty="0">
              <a:solidFill>
                <a:schemeClr val="tx2"/>
              </a:solidFill>
              <a:latin typeface="Courier New" panose="02070409020205090404" pitchFamily="49" charset="0"/>
            </a:endParaRPr>
          </a:p>
          <a:p>
            <a:pPr>
              <a:lnSpc>
                <a:spcPct val="90000"/>
              </a:lnSpc>
              <a:buNone/>
            </a:pPr>
            <a:r>
              <a:rPr lang="en-US" altLang="en-US" b="1" dirty="0">
                <a:solidFill>
                  <a:schemeClr val="tx2"/>
                </a:solidFill>
                <a:latin typeface="Courier New" panose="02070409020205090404" pitchFamily="49" charset="0"/>
              </a:rPr>
              <a:t>  public int compareTo(E o);</a:t>
            </a:r>
            <a:endParaRPr lang="en-US" altLang="en-US" b="1" dirty="0">
              <a:solidFill>
                <a:schemeClr val="tx2"/>
              </a:solidFill>
              <a:latin typeface="Courier New" panose="02070409020205090404" pitchFamily="49" charset="0"/>
            </a:endParaRPr>
          </a:p>
          <a:p>
            <a:pPr>
              <a:lnSpc>
                <a:spcPct val="90000"/>
              </a:lnSpc>
              <a:spcAft>
                <a:spcPts val="1200"/>
              </a:spcAft>
              <a:buNone/>
            </a:pPr>
            <a:r>
              <a:rPr lang="en-US" altLang="en-US" b="1" dirty="0">
                <a:solidFill>
                  <a:schemeClr val="tx2"/>
                </a:solidFill>
                <a:latin typeface="Courier New" panose="02070409020205090404" pitchFamily="49" charset="0"/>
              </a:rPr>
              <a:t>}</a:t>
            </a:r>
            <a:endParaRPr lang="en-US" altLang="en-US" b="1" u="sng" dirty="0">
              <a:solidFill>
                <a:schemeClr val="tx2"/>
              </a:solidFill>
              <a:latin typeface="Courier"/>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8675"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8676" name="Rectangle 2"/>
          <p:cNvSpPr>
            <a:spLocks noGrp="1"/>
          </p:cNvSpPr>
          <p:nvPr>
            <p:ph type="title"/>
          </p:nvPr>
        </p:nvSpPr>
        <p:spPr>
          <a:xfrm>
            <a:off x="0" y="381000"/>
            <a:ext cx="8839200" cy="914400"/>
          </a:xfrm>
          <a:ln/>
        </p:spPr>
        <p:txBody>
          <a:bodyPr vert="horz" wrap="square" lIns="92075" tIns="46038" rIns="92075" bIns="46038" anchor="ctr" anchorCtr="0"/>
          <a:p>
            <a:r>
              <a:rPr lang="en-US" altLang="en-US" sz="4600" u="sng" dirty="0">
                <a:cs typeface="Times New Roman" panose="02020603050405020304" pitchFamily="18" charset="0"/>
              </a:rPr>
              <a:t>toString()</a:t>
            </a:r>
            <a:r>
              <a:rPr lang="en-US" altLang="en-US" sz="4600" dirty="0">
                <a:cs typeface="Times New Roman" panose="02020603050405020304" pitchFamily="18" charset="0"/>
              </a:rPr>
              <a:t>, </a:t>
            </a:r>
            <a:r>
              <a:rPr lang="en-US" altLang="en-US" sz="4600" u="sng" dirty="0">
                <a:cs typeface="Times New Roman" panose="02020603050405020304" pitchFamily="18" charset="0"/>
              </a:rPr>
              <a:t>equals()</a:t>
            </a:r>
            <a:r>
              <a:rPr lang="en-US" altLang="en-US" sz="4600" dirty="0">
                <a:cs typeface="Times New Roman" panose="02020603050405020304" pitchFamily="18" charset="0"/>
              </a:rPr>
              <a:t>, and </a:t>
            </a:r>
            <a:r>
              <a:rPr lang="en-US" altLang="en-US" sz="4600" u="sng" dirty="0">
                <a:cs typeface="Times New Roman" panose="02020603050405020304" pitchFamily="18" charset="0"/>
              </a:rPr>
              <a:t>hashCode()</a:t>
            </a:r>
            <a:endParaRPr lang="zh-CN" altLang="en-US" sz="4600" u="sng" dirty="0">
              <a:ea typeface="宋体" charset="0"/>
              <a:cs typeface="Times New Roman" panose="02020603050405020304" pitchFamily="18" charset="0"/>
            </a:endParaRPr>
          </a:p>
        </p:txBody>
      </p:sp>
      <p:sp>
        <p:nvSpPr>
          <p:cNvPr id="28677" name="Rectangle 3"/>
          <p:cNvSpPr>
            <a:spLocks noGrp="1"/>
          </p:cNvSpPr>
          <p:nvPr>
            <p:ph type="body"/>
          </p:nvPr>
        </p:nvSpPr>
        <p:spPr>
          <a:xfrm>
            <a:off x="228600" y="1676400"/>
            <a:ext cx="8534400" cy="4419600"/>
          </a:xfrm>
          <a:ln/>
        </p:spPr>
        <p:txBody>
          <a:bodyPr vert="horz" wrap="square" lIns="92075" tIns="46038" rIns="92075" bIns="46038" anchor="t" anchorCtr="0"/>
          <a:p>
            <a:pPr marL="0" indent="0">
              <a:spcBef>
                <a:spcPct val="50000"/>
              </a:spcBef>
              <a:buNone/>
            </a:pPr>
            <a:r>
              <a:rPr lang="en-US" altLang="en-US" sz="3600" dirty="0">
                <a:cs typeface="Times New Roman" panose="02020603050405020304" pitchFamily="18" charset="0"/>
              </a:rPr>
              <a:t>Each wrapper class overrides the toString, equals, and hashCode methods defined in the Object class. </a:t>
            </a:r>
            <a:endParaRPr lang="en-US" altLang="en-US" sz="3600" dirty="0">
              <a:cs typeface="Times New Roman" panose="02020603050405020304" pitchFamily="18" charset="0"/>
            </a:endParaRPr>
          </a:p>
          <a:p>
            <a:pPr marL="0" indent="0">
              <a:spcBef>
                <a:spcPct val="50000"/>
              </a:spcBef>
              <a:buNone/>
            </a:pPr>
            <a:r>
              <a:rPr lang="en-US" altLang="en-US" sz="3600" dirty="0">
                <a:cs typeface="Times New Roman" panose="02020603050405020304" pitchFamily="18" charset="0"/>
              </a:rPr>
              <a:t>Since all the numeric wrapper classes and the Character class implement the Comparable interface, the compareTo method is implemented in these classes. </a:t>
            </a:r>
            <a:endParaRPr lang="en-US" altLang="en-US" sz="3600" dirty="0">
              <a:ea typeface="Times New Roman" panose="02020603050405020304"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969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9700" name="Rectangle 2"/>
          <p:cNvSpPr>
            <a:spLocks noGrp="1"/>
          </p:cNvSpPr>
          <p:nvPr>
            <p:ph type="title"/>
          </p:nvPr>
        </p:nvSpPr>
        <p:spPr>
          <a:xfrm>
            <a:off x="685800" y="228600"/>
            <a:ext cx="7772400" cy="457200"/>
          </a:xfrm>
          <a:ln/>
        </p:spPr>
        <p:txBody>
          <a:bodyPr vert="horz" wrap="square" lIns="92075" tIns="46038" rIns="92075" bIns="46038" anchor="ctr" anchorCtr="0"/>
          <a:p>
            <a:r>
              <a:rPr lang="en-US" altLang="en-US" dirty="0"/>
              <a:t>Integer and BigInteger Classes</a:t>
            </a:r>
            <a:endParaRPr lang="en-US" altLang="en-US" dirty="0"/>
          </a:p>
        </p:txBody>
      </p:sp>
      <p:sp>
        <p:nvSpPr>
          <p:cNvPr id="29701" name="Rectangle 5"/>
          <p:cNvSpPr/>
          <p:nvPr/>
        </p:nvSpPr>
        <p:spPr>
          <a:xfrm>
            <a:off x="2319338" y="305276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29702" name="Rectangle 9"/>
          <p:cNvSpPr/>
          <p:nvPr/>
        </p:nvSpPr>
        <p:spPr>
          <a:xfrm>
            <a:off x="0" y="276701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graphicFrame>
        <p:nvGraphicFramePr>
          <p:cNvPr id="29703" name="Object 8"/>
          <p:cNvGraphicFramePr>
            <a:graphicFrameLocks noChangeAspect="1"/>
          </p:cNvGraphicFramePr>
          <p:nvPr/>
        </p:nvGraphicFramePr>
        <p:xfrm>
          <a:off x="0" y="838200"/>
          <a:ext cx="9144000" cy="2339975"/>
        </p:xfrm>
        <a:graphic>
          <a:graphicData uri="http://schemas.openxmlformats.org/presentationml/2006/ole">
            <mc:AlternateContent xmlns:mc="http://schemas.openxmlformats.org/markup-compatibility/2006">
              <mc:Choice xmlns:v="urn:schemas-microsoft-com:vml" Requires="v">
                <p:oleObj spid="_x0000_s3077" name="" r:id="rId1" imgW="5168900" imgH="1320800" progId="Word.Picture.8">
                  <p:embed/>
                </p:oleObj>
              </mc:Choice>
              <mc:Fallback>
                <p:oleObj name="" r:id="rId1" imgW="5168900" imgH="1320800" progId="Word.Picture.8">
                  <p:embed/>
                  <p:pic>
                    <p:nvPicPr>
                      <p:cNvPr id="0" name="图片 3076"/>
                      <p:cNvPicPr/>
                      <p:nvPr/>
                    </p:nvPicPr>
                    <p:blipFill>
                      <a:blip r:embed="rId2"/>
                      <a:stretch>
                        <a:fillRect/>
                      </a:stretch>
                    </p:blipFill>
                    <p:spPr>
                      <a:xfrm>
                        <a:off x="0" y="838200"/>
                        <a:ext cx="9144000" cy="2339975"/>
                      </a:xfrm>
                      <a:prstGeom prst="rect">
                        <a:avLst/>
                      </a:prstGeom>
                      <a:noFill/>
                      <a:ln w="38100">
                        <a:noFill/>
                        <a:miter/>
                      </a:ln>
                    </p:spPr>
                  </p:pic>
                </p:oleObj>
              </mc:Fallback>
            </mc:AlternateContent>
          </a:graphicData>
        </a:graphic>
      </p:graphicFrame>
      <p:sp>
        <p:nvSpPr>
          <p:cNvPr id="29704" name="Rectangle 11"/>
          <p:cNvSpPr/>
          <p:nvPr/>
        </p:nvSpPr>
        <p:spPr>
          <a:xfrm>
            <a:off x="0" y="276701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graphicFrame>
        <p:nvGraphicFramePr>
          <p:cNvPr id="29705" name="Object 10"/>
          <p:cNvGraphicFramePr>
            <a:graphicFrameLocks noChangeAspect="1"/>
          </p:cNvGraphicFramePr>
          <p:nvPr/>
        </p:nvGraphicFramePr>
        <p:xfrm>
          <a:off x="0" y="4114800"/>
          <a:ext cx="9144000" cy="2336800"/>
        </p:xfrm>
        <a:graphic>
          <a:graphicData uri="http://schemas.openxmlformats.org/presentationml/2006/ole">
            <mc:AlternateContent xmlns:mc="http://schemas.openxmlformats.org/markup-compatibility/2006">
              <mc:Choice xmlns:v="urn:schemas-microsoft-com:vml" Requires="v">
                <p:oleObj spid="_x0000_s3078" name="" r:id="rId3" imgW="5181600" imgH="1320800" progId="Word.Picture.8">
                  <p:embed/>
                </p:oleObj>
              </mc:Choice>
              <mc:Fallback>
                <p:oleObj name="" r:id="rId3" imgW="5181600" imgH="1320800" progId="Word.Picture.8">
                  <p:embed/>
                  <p:pic>
                    <p:nvPicPr>
                      <p:cNvPr id="0" name="图片 3077"/>
                      <p:cNvPicPr/>
                      <p:nvPr/>
                    </p:nvPicPr>
                    <p:blipFill>
                      <a:blip r:embed="rId4"/>
                      <a:stretch>
                        <a:fillRect/>
                      </a:stretch>
                    </p:blipFill>
                    <p:spPr>
                      <a:xfrm>
                        <a:off x="0" y="4114800"/>
                        <a:ext cx="9144000" cy="2336800"/>
                      </a:xfrm>
                      <a:prstGeom prst="rect">
                        <a:avLst/>
                      </a:prstGeom>
                      <a:noFill/>
                      <a:ln w="38100">
                        <a:noFill/>
                        <a:miter/>
                      </a:ln>
                    </p:spPr>
                  </p:pic>
                </p:oleObj>
              </mc:Fallback>
            </mc:AlternateContent>
          </a:graphicData>
        </a:graphic>
      </p:graphicFrame>
      <p:sp>
        <p:nvSpPr>
          <p:cNvPr id="29706" name="Rectangle 2"/>
          <p:cNvSpPr/>
          <p:nvPr/>
        </p:nvSpPr>
        <p:spPr>
          <a:xfrm>
            <a:off x="762000" y="3505200"/>
            <a:ext cx="7772400" cy="4572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4400" dirty="0">
                <a:solidFill>
                  <a:schemeClr val="tx2"/>
                </a:solidFill>
                <a:cs typeface="Arial" panose="020B0604020202090204" pitchFamily="34" charset="0"/>
              </a:rPr>
              <a:t>String and Date Classes</a:t>
            </a:r>
            <a:endParaRPr lang="en-US" altLang="en-US" sz="4400" dirty="0">
              <a:solidFill>
                <a:schemeClr val="tx2"/>
              </a:solidFill>
              <a:ea typeface="Arial" panose="020B0604020202090204"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0723"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0724"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dirty="0"/>
              <a:t>Example</a:t>
            </a:r>
            <a:endParaRPr lang="en-US" altLang="en-US" dirty="0"/>
          </a:p>
        </p:txBody>
      </p:sp>
      <p:sp>
        <p:nvSpPr>
          <p:cNvPr id="30725" name="Rectangle 5"/>
          <p:cNvSpPr/>
          <p:nvPr/>
        </p:nvSpPr>
        <p:spPr>
          <a:xfrm>
            <a:off x="2319338" y="305276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30726" name="Rectangle 6"/>
          <p:cNvSpPr/>
          <p:nvPr/>
        </p:nvSpPr>
        <p:spPr>
          <a:xfrm>
            <a:off x="228600" y="1219200"/>
            <a:ext cx="8610600" cy="22860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400" dirty="0">
                <a:solidFill>
                  <a:schemeClr val="tx2"/>
                </a:solidFill>
                <a:cs typeface="Arial" panose="020B0604020202090204" pitchFamily="34" charset="0"/>
              </a:rPr>
              <a:t>1  System.out.println(</a:t>
            </a:r>
            <a:r>
              <a:rPr lang="en-US" altLang="en-US" sz="2400" b="1" dirty="0">
                <a:solidFill>
                  <a:schemeClr val="tx2"/>
                </a:solidFill>
                <a:cs typeface="Arial" panose="020B0604020202090204" pitchFamily="34" charset="0"/>
              </a:rPr>
              <a:t>new</a:t>
            </a:r>
            <a:r>
              <a:rPr lang="en-US" altLang="en-US" sz="2400" dirty="0">
                <a:solidFill>
                  <a:schemeClr val="tx2"/>
                </a:solidFill>
                <a:cs typeface="Arial" panose="020B0604020202090204" pitchFamily="34" charset="0"/>
              </a:rPr>
              <a:t> Integer(</a:t>
            </a:r>
            <a:r>
              <a:rPr lang="en-US" altLang="en-US" sz="2400" b="1" dirty="0">
                <a:solidFill>
                  <a:schemeClr val="tx2"/>
                </a:solidFill>
                <a:cs typeface="Arial" panose="020B0604020202090204" pitchFamily="34" charset="0"/>
              </a:rPr>
              <a:t>3</a:t>
            </a:r>
            <a:r>
              <a:rPr lang="en-US" altLang="en-US" sz="2400" dirty="0">
                <a:solidFill>
                  <a:schemeClr val="tx2"/>
                </a:solidFill>
                <a:cs typeface="Arial" panose="020B0604020202090204" pitchFamily="34" charset="0"/>
              </a:rPr>
              <a:t>).compareTo(</a:t>
            </a:r>
            <a:r>
              <a:rPr lang="en-US" altLang="en-US" sz="2400" b="1" dirty="0">
                <a:solidFill>
                  <a:schemeClr val="tx2"/>
                </a:solidFill>
                <a:cs typeface="Arial" panose="020B0604020202090204" pitchFamily="34" charset="0"/>
              </a:rPr>
              <a:t>new</a:t>
            </a:r>
            <a:r>
              <a:rPr lang="en-US" altLang="en-US" sz="2400" dirty="0">
                <a:solidFill>
                  <a:schemeClr val="tx2"/>
                </a:solidFill>
                <a:cs typeface="Arial" panose="020B0604020202090204" pitchFamily="34" charset="0"/>
              </a:rPr>
              <a:t> Integer(</a:t>
            </a:r>
            <a:r>
              <a:rPr lang="en-US" altLang="en-US" sz="2400" b="1" dirty="0">
                <a:solidFill>
                  <a:schemeClr val="tx2"/>
                </a:solidFill>
                <a:cs typeface="Arial" panose="020B0604020202090204" pitchFamily="34" charset="0"/>
              </a:rPr>
              <a:t>5</a:t>
            </a:r>
            <a:r>
              <a:rPr lang="en-US" altLang="en-US" sz="2400" dirty="0">
                <a:solidFill>
                  <a:schemeClr val="tx2"/>
                </a:solidFill>
                <a:cs typeface="Arial" panose="020B0604020202090204" pitchFamily="34" charset="0"/>
              </a:rPr>
              <a:t>)));   </a:t>
            </a:r>
            <a:endParaRPr lang="en-US" altLang="en-US" sz="2400" dirty="0">
              <a:solidFill>
                <a:schemeClr val="tx2"/>
              </a:solidFill>
              <a:cs typeface="Arial" panose="020B0604020202090204" pitchFamily="34" charset="0"/>
            </a:endParaRPr>
          </a:p>
          <a:p>
            <a:pPr marL="0" lvl="0" indent="0">
              <a:buNone/>
            </a:pPr>
            <a:r>
              <a:rPr lang="en-US" altLang="en-US" sz="2400" dirty="0">
                <a:solidFill>
                  <a:schemeClr val="tx2"/>
                </a:solidFill>
                <a:cs typeface="Arial" panose="020B0604020202090204" pitchFamily="34" charset="0"/>
              </a:rPr>
              <a:t>2  System.out.println(</a:t>
            </a:r>
            <a:r>
              <a:rPr lang="en-US" altLang="en-US" sz="2400" b="1" dirty="0">
                <a:solidFill>
                  <a:schemeClr val="tx2"/>
                </a:solidFill>
                <a:cs typeface="Arial" panose="020B0604020202090204" pitchFamily="34" charset="0"/>
              </a:rPr>
              <a:t>"ABC"</a:t>
            </a:r>
            <a:r>
              <a:rPr lang="en-US" altLang="en-US" sz="2400" dirty="0">
                <a:solidFill>
                  <a:schemeClr val="tx2"/>
                </a:solidFill>
                <a:cs typeface="Arial" panose="020B0604020202090204" pitchFamily="34" charset="0"/>
              </a:rPr>
              <a:t>.compareTo(</a:t>
            </a:r>
            <a:r>
              <a:rPr lang="en-US" altLang="en-US" sz="2400" b="1" dirty="0">
                <a:solidFill>
                  <a:schemeClr val="tx2"/>
                </a:solidFill>
                <a:cs typeface="Arial" panose="020B0604020202090204" pitchFamily="34" charset="0"/>
              </a:rPr>
              <a:t>"ABE"</a:t>
            </a:r>
            <a:r>
              <a:rPr lang="en-US" altLang="en-US" sz="2400" dirty="0">
                <a:solidFill>
                  <a:schemeClr val="tx2"/>
                </a:solidFill>
                <a:cs typeface="Arial" panose="020B0604020202090204" pitchFamily="34" charset="0"/>
              </a:rPr>
              <a:t>));    </a:t>
            </a:r>
            <a:endParaRPr lang="en-US" altLang="en-US" sz="2400" dirty="0">
              <a:solidFill>
                <a:schemeClr val="tx2"/>
              </a:solidFill>
              <a:cs typeface="Arial" panose="020B0604020202090204" pitchFamily="34" charset="0"/>
            </a:endParaRPr>
          </a:p>
          <a:p>
            <a:pPr marL="0" lvl="0" indent="0">
              <a:buNone/>
            </a:pPr>
            <a:r>
              <a:rPr lang="en-US" altLang="en-US" sz="2400" dirty="0">
                <a:solidFill>
                  <a:schemeClr val="tx2"/>
                </a:solidFill>
                <a:cs typeface="Arial" panose="020B0604020202090204" pitchFamily="34" charset="0"/>
              </a:rPr>
              <a:t>3  java.util.Date date1 = </a:t>
            </a:r>
            <a:r>
              <a:rPr lang="en-US" altLang="en-US" sz="2400" b="1" dirty="0">
                <a:solidFill>
                  <a:schemeClr val="tx2"/>
                </a:solidFill>
                <a:cs typeface="Arial" panose="020B0604020202090204" pitchFamily="34" charset="0"/>
              </a:rPr>
              <a:t>new</a:t>
            </a:r>
            <a:r>
              <a:rPr lang="en-US" altLang="en-US" sz="2400" dirty="0">
                <a:solidFill>
                  <a:schemeClr val="tx2"/>
                </a:solidFill>
                <a:cs typeface="Arial" panose="020B0604020202090204" pitchFamily="34" charset="0"/>
              </a:rPr>
              <a:t> java.util.Date(</a:t>
            </a:r>
            <a:r>
              <a:rPr lang="en-US" altLang="en-US" sz="2400" b="1" dirty="0">
                <a:solidFill>
                  <a:schemeClr val="tx2"/>
                </a:solidFill>
                <a:cs typeface="Arial" panose="020B0604020202090204" pitchFamily="34" charset="0"/>
              </a:rPr>
              <a:t>2013</a:t>
            </a:r>
            <a:r>
              <a:rPr lang="en-US" altLang="en-US" sz="2400" dirty="0">
                <a:solidFill>
                  <a:schemeClr val="tx2"/>
                </a:solidFill>
                <a:cs typeface="Arial" panose="020B0604020202090204" pitchFamily="34" charset="0"/>
              </a:rPr>
              <a:t>, </a:t>
            </a:r>
            <a:r>
              <a:rPr lang="en-US" altLang="en-US" sz="2400" b="1" dirty="0">
                <a:solidFill>
                  <a:schemeClr val="tx2"/>
                </a:solidFill>
                <a:cs typeface="Arial" panose="020B0604020202090204" pitchFamily="34" charset="0"/>
              </a:rPr>
              <a:t>1</a:t>
            </a:r>
            <a:r>
              <a:rPr lang="en-US" altLang="en-US" sz="2400" dirty="0">
                <a:solidFill>
                  <a:schemeClr val="tx2"/>
                </a:solidFill>
                <a:cs typeface="Arial" panose="020B0604020202090204" pitchFamily="34" charset="0"/>
              </a:rPr>
              <a:t>, </a:t>
            </a:r>
            <a:r>
              <a:rPr lang="en-US" altLang="en-US" sz="2400" b="1" dirty="0">
                <a:solidFill>
                  <a:schemeClr val="tx2"/>
                </a:solidFill>
                <a:cs typeface="Arial" panose="020B0604020202090204" pitchFamily="34" charset="0"/>
              </a:rPr>
              <a:t>1</a:t>
            </a:r>
            <a:r>
              <a:rPr lang="en-US" altLang="en-US" sz="2400" dirty="0">
                <a:solidFill>
                  <a:schemeClr val="tx2"/>
                </a:solidFill>
                <a:cs typeface="Arial" panose="020B0604020202090204" pitchFamily="34" charset="0"/>
              </a:rPr>
              <a:t>);    </a:t>
            </a:r>
            <a:endParaRPr lang="en-US" altLang="en-US" sz="2400" dirty="0">
              <a:solidFill>
                <a:schemeClr val="tx2"/>
              </a:solidFill>
              <a:cs typeface="Arial" panose="020B0604020202090204" pitchFamily="34" charset="0"/>
            </a:endParaRPr>
          </a:p>
          <a:p>
            <a:pPr marL="0" lvl="0" indent="0">
              <a:buNone/>
            </a:pPr>
            <a:r>
              <a:rPr lang="en-US" altLang="en-US" sz="2400" dirty="0">
                <a:solidFill>
                  <a:schemeClr val="tx2"/>
                </a:solidFill>
                <a:cs typeface="Arial" panose="020B0604020202090204" pitchFamily="34" charset="0"/>
              </a:rPr>
              <a:t>4  java.util.Date date2 = </a:t>
            </a:r>
            <a:r>
              <a:rPr lang="en-US" altLang="en-US" sz="2400" b="1" dirty="0">
                <a:solidFill>
                  <a:schemeClr val="tx2"/>
                </a:solidFill>
                <a:cs typeface="Arial" panose="020B0604020202090204" pitchFamily="34" charset="0"/>
              </a:rPr>
              <a:t>new</a:t>
            </a:r>
            <a:r>
              <a:rPr lang="en-US" altLang="en-US" sz="2400" dirty="0">
                <a:solidFill>
                  <a:schemeClr val="tx2"/>
                </a:solidFill>
                <a:cs typeface="Arial" panose="020B0604020202090204" pitchFamily="34" charset="0"/>
              </a:rPr>
              <a:t> java.util.Date(</a:t>
            </a:r>
            <a:r>
              <a:rPr lang="en-US" altLang="en-US" sz="2400" b="1" dirty="0">
                <a:solidFill>
                  <a:schemeClr val="tx2"/>
                </a:solidFill>
                <a:cs typeface="Arial" panose="020B0604020202090204" pitchFamily="34" charset="0"/>
              </a:rPr>
              <a:t>2012</a:t>
            </a:r>
            <a:r>
              <a:rPr lang="en-US" altLang="en-US" sz="2400" dirty="0">
                <a:solidFill>
                  <a:schemeClr val="tx2"/>
                </a:solidFill>
                <a:cs typeface="Arial" panose="020B0604020202090204" pitchFamily="34" charset="0"/>
              </a:rPr>
              <a:t>, </a:t>
            </a:r>
            <a:r>
              <a:rPr lang="en-US" altLang="en-US" sz="2400" b="1" dirty="0">
                <a:solidFill>
                  <a:schemeClr val="tx2"/>
                </a:solidFill>
                <a:cs typeface="Arial" panose="020B0604020202090204" pitchFamily="34" charset="0"/>
              </a:rPr>
              <a:t>1</a:t>
            </a:r>
            <a:r>
              <a:rPr lang="en-US" altLang="en-US" sz="2400" dirty="0">
                <a:solidFill>
                  <a:schemeClr val="tx2"/>
                </a:solidFill>
                <a:cs typeface="Arial" panose="020B0604020202090204" pitchFamily="34" charset="0"/>
              </a:rPr>
              <a:t>, </a:t>
            </a:r>
            <a:r>
              <a:rPr lang="en-US" altLang="en-US" sz="2400" b="1" dirty="0">
                <a:solidFill>
                  <a:schemeClr val="tx2"/>
                </a:solidFill>
                <a:cs typeface="Arial" panose="020B0604020202090204" pitchFamily="34" charset="0"/>
              </a:rPr>
              <a:t>1</a:t>
            </a:r>
            <a:r>
              <a:rPr lang="en-US" altLang="en-US" sz="2400" dirty="0">
                <a:solidFill>
                  <a:schemeClr val="tx2"/>
                </a:solidFill>
                <a:cs typeface="Arial" panose="020B0604020202090204" pitchFamily="34" charset="0"/>
              </a:rPr>
              <a:t>);    </a:t>
            </a:r>
            <a:endParaRPr lang="en-US" altLang="en-US" sz="2400" dirty="0">
              <a:solidFill>
                <a:schemeClr val="tx2"/>
              </a:solidFill>
              <a:cs typeface="Arial" panose="020B0604020202090204" pitchFamily="34" charset="0"/>
            </a:endParaRPr>
          </a:p>
          <a:p>
            <a:pPr marL="0" lvl="0" indent="0">
              <a:buNone/>
            </a:pPr>
            <a:r>
              <a:rPr lang="en-US" altLang="en-US" sz="2400" dirty="0">
                <a:solidFill>
                  <a:schemeClr val="tx2"/>
                </a:solidFill>
                <a:cs typeface="Arial" panose="020B0604020202090204" pitchFamily="34" charset="0"/>
              </a:rPr>
              <a:t>5  System.out.println(date1.compareTo(date2)); </a:t>
            </a:r>
            <a:endParaRPr lang="en-US" altLang="en-US" sz="2400" dirty="0">
              <a:solidFill>
                <a:schemeClr val="tx2"/>
              </a:solidFill>
              <a:ea typeface="Arial" panose="020B0604020202090204"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174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1748" name="Rectangle 2"/>
          <p:cNvSpPr>
            <a:spLocks noGrp="1"/>
          </p:cNvSpPr>
          <p:nvPr>
            <p:ph type="title"/>
          </p:nvPr>
        </p:nvSpPr>
        <p:spPr>
          <a:xfrm>
            <a:off x="685800" y="228600"/>
            <a:ext cx="7772400" cy="609600"/>
          </a:xfrm>
          <a:ln/>
        </p:spPr>
        <p:txBody>
          <a:bodyPr vert="horz" wrap="square" lIns="92075" tIns="46038" rIns="92075" bIns="46038" anchor="ctr" anchorCtr="0"/>
          <a:p>
            <a:r>
              <a:rPr lang="en-US" altLang="en-US" dirty="0"/>
              <a:t>Generic </a:t>
            </a:r>
            <a:r>
              <a:rPr lang="en-US" altLang="en-US" dirty="0">
                <a:latin typeface="Courier New" panose="02070409020205090404" pitchFamily="49" charset="0"/>
              </a:rPr>
              <a:t>sort</a:t>
            </a:r>
            <a:r>
              <a:rPr lang="en-US" altLang="en-US" dirty="0"/>
              <a:t> Method</a:t>
            </a:r>
            <a:endParaRPr lang="en-US" altLang="en-US" dirty="0"/>
          </a:p>
        </p:txBody>
      </p:sp>
      <p:sp>
        <p:nvSpPr>
          <p:cNvPr id="31749" name="Rectangle 8"/>
          <p:cNvSpPr/>
          <p:nvPr/>
        </p:nvSpPr>
        <p:spPr>
          <a:xfrm>
            <a:off x="1604963" y="2581275"/>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31750" name="Rectangle 11"/>
          <p:cNvSpPr>
            <a:spLocks noGrp="1"/>
          </p:cNvSpPr>
          <p:nvPr>
            <p:ph type="body"/>
          </p:nvPr>
        </p:nvSpPr>
        <p:spPr>
          <a:xfrm>
            <a:off x="152400" y="1219200"/>
            <a:ext cx="8839200" cy="1828800"/>
          </a:xfrm>
          <a:ln/>
        </p:spPr>
        <p:txBody>
          <a:bodyPr vert="horz" wrap="square" lIns="92075" tIns="46038" rIns="92075" bIns="46038" anchor="t" anchorCtr="0"/>
          <a:p>
            <a:pPr marL="0" indent="0">
              <a:buNone/>
            </a:pPr>
            <a:r>
              <a:rPr lang="en-US" altLang="en-US" dirty="0"/>
              <a:t>Let </a:t>
            </a:r>
            <a:r>
              <a:rPr lang="en-US" altLang="en-US" b="1" dirty="0"/>
              <a:t>n</a:t>
            </a:r>
            <a:r>
              <a:rPr lang="en-US" altLang="en-US" dirty="0"/>
              <a:t> be an </a:t>
            </a:r>
            <a:r>
              <a:rPr lang="en-US" altLang="en-US" b="1" dirty="0"/>
              <a:t>Integer</a:t>
            </a:r>
            <a:r>
              <a:rPr lang="en-US" altLang="en-US" dirty="0"/>
              <a:t> object, </a:t>
            </a:r>
            <a:r>
              <a:rPr lang="en-US" altLang="en-US" b="1" dirty="0"/>
              <a:t>s</a:t>
            </a:r>
            <a:r>
              <a:rPr lang="en-US" altLang="en-US" dirty="0"/>
              <a:t> be a </a:t>
            </a:r>
            <a:r>
              <a:rPr lang="en-US" altLang="en-US" b="1" dirty="0"/>
              <a:t>String</a:t>
            </a:r>
            <a:r>
              <a:rPr lang="en-US" altLang="en-US" dirty="0"/>
              <a:t> object, and </a:t>
            </a:r>
            <a:r>
              <a:rPr lang="en-US" altLang="en-US" b="1" dirty="0"/>
              <a:t>d</a:t>
            </a:r>
            <a:r>
              <a:rPr lang="en-US" altLang="en-US" dirty="0"/>
              <a:t> be a </a:t>
            </a:r>
            <a:r>
              <a:rPr lang="en-US" altLang="en-US" b="1" dirty="0"/>
              <a:t>Date</a:t>
            </a:r>
            <a:r>
              <a:rPr lang="en-US" altLang="en-US" dirty="0"/>
              <a:t> object. All the following expressions are </a:t>
            </a:r>
            <a:r>
              <a:rPr lang="en-US" altLang="en-US" b="1" dirty="0"/>
              <a:t>true</a:t>
            </a:r>
            <a:r>
              <a:rPr lang="en-US" altLang="en-US" dirty="0"/>
              <a:t>.</a:t>
            </a:r>
            <a:endParaRPr lang="en-US" altLang="en-US" dirty="0"/>
          </a:p>
        </p:txBody>
      </p:sp>
      <p:sp>
        <p:nvSpPr>
          <p:cNvPr id="31751" name="Rectangle 12"/>
          <p:cNvSpPr/>
          <p:nvPr/>
        </p:nvSpPr>
        <p:spPr>
          <a:xfrm>
            <a:off x="0" y="318611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graphicFrame>
        <p:nvGraphicFramePr>
          <p:cNvPr id="31752" name="Object 11"/>
          <p:cNvGraphicFramePr>
            <a:graphicFrameLocks noChangeAspect="1"/>
          </p:cNvGraphicFramePr>
          <p:nvPr/>
        </p:nvGraphicFramePr>
        <p:xfrm>
          <a:off x="152400" y="2895600"/>
          <a:ext cx="8915400" cy="809625"/>
        </p:xfrm>
        <a:graphic>
          <a:graphicData uri="http://schemas.openxmlformats.org/presentationml/2006/ole">
            <mc:AlternateContent xmlns:mc="http://schemas.openxmlformats.org/markup-compatibility/2006">
              <mc:Choice xmlns:v="urn:schemas-microsoft-com:vml" Requires="v">
                <p:oleObj spid="_x0000_s3079" name="" r:id="rId1" imgW="5791200" imgH="520700" progId="Word.Picture.8">
                  <p:embed/>
                </p:oleObj>
              </mc:Choice>
              <mc:Fallback>
                <p:oleObj name="" r:id="rId1" imgW="5791200" imgH="520700" progId="Word.Picture.8">
                  <p:embed/>
                  <p:pic>
                    <p:nvPicPr>
                      <p:cNvPr id="0" name="图片 3078"/>
                      <p:cNvPicPr/>
                      <p:nvPr/>
                    </p:nvPicPr>
                    <p:blipFill>
                      <a:blip r:embed="rId2"/>
                      <a:stretch>
                        <a:fillRect/>
                      </a:stretch>
                    </p:blipFill>
                    <p:spPr>
                      <a:xfrm>
                        <a:off x="152400" y="2895600"/>
                        <a:ext cx="8915400" cy="809625"/>
                      </a:xfrm>
                      <a:prstGeom prst="rect">
                        <a:avLst/>
                      </a:prstGeom>
                      <a:noFill/>
                      <a:ln w="38100">
                        <a:noFill/>
                        <a:miter/>
                      </a:ln>
                    </p:spPr>
                  </p:pic>
                </p:oleObj>
              </mc:Fallback>
            </mc:AlternateContent>
          </a:graphicData>
        </a:graphic>
      </p:graphicFrame>
      <p:sp>
        <p:nvSpPr>
          <p:cNvPr id="31753" name="Rectangle 11"/>
          <p:cNvSpPr/>
          <p:nvPr/>
        </p:nvSpPr>
        <p:spPr>
          <a:xfrm>
            <a:off x="152400" y="3886200"/>
            <a:ext cx="8839200" cy="1828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dirty="0">
                <a:cs typeface="Arial" panose="020B0604020202090204" pitchFamily="34" charset="0"/>
              </a:rPr>
              <a:t>The java.util.Arrays.sort(array) method requires that the elements in an array are instances of Comparable&lt;E&gt;. </a:t>
            </a:r>
            <a:endParaRPr lang="en-US" altLang="en-US" dirty="0">
              <a:ea typeface="Arial" panose="020B0604020202090204" pitchFamily="34" charset="0"/>
            </a:endParaRPr>
          </a:p>
        </p:txBody>
      </p:sp>
      <p:sp>
        <p:nvSpPr>
          <p:cNvPr id="31754" name="AutoShape 10">
            <a:hlinkClick r:id="rId3" action="ppaction://program"/>
          </p:cNvPr>
          <p:cNvSpPr/>
          <p:nvPr/>
        </p:nvSpPr>
        <p:spPr>
          <a:xfrm>
            <a:off x="7759700" y="56388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3" action="ppaction://hlinkfile"/>
              </a:rPr>
              <a:t>Run</a:t>
            </a:r>
            <a:endParaRPr lang="en-US" altLang="en-US" sz="1800" dirty="0">
              <a:ea typeface="Arial" panose="020B0604020202090204" pitchFamily="34" charset="0"/>
            </a:endParaRPr>
          </a:p>
        </p:txBody>
      </p:sp>
      <p:sp>
        <p:nvSpPr>
          <p:cNvPr id="31755" name="Rectangle 13">
            <a:hlinkClick r:id="rId4"/>
          </p:cNvPr>
          <p:cNvSpPr/>
          <p:nvPr/>
        </p:nvSpPr>
        <p:spPr>
          <a:xfrm>
            <a:off x="4692650" y="5638800"/>
            <a:ext cx="2898775"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SortComparableObjects</a:t>
            </a:r>
            <a:endParaRPr lang="en-US" altLang="en-US" sz="2000" dirty="0">
              <a:ea typeface="Arial" panose="020B0604020202090204"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277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2772" name="Rectangle 2"/>
          <p:cNvSpPr>
            <a:spLocks noGrp="1"/>
          </p:cNvSpPr>
          <p:nvPr>
            <p:ph type="title"/>
          </p:nvPr>
        </p:nvSpPr>
        <p:spPr>
          <a:xfrm>
            <a:off x="0" y="304800"/>
            <a:ext cx="9144000" cy="533400"/>
          </a:xfrm>
          <a:ln/>
        </p:spPr>
        <p:txBody>
          <a:bodyPr vert="horz" wrap="square" lIns="92075" tIns="46038" rIns="92075" bIns="46038" anchor="ctr" anchorCtr="0"/>
          <a:p>
            <a:r>
              <a:rPr lang="en-US" altLang="en-US" sz="3900" dirty="0">
                <a:ea typeface="PMingLiU" pitchFamily="18" charset="-120"/>
              </a:rPr>
              <a:t>Defining Classes to Implement Comparable</a:t>
            </a:r>
            <a:endParaRPr lang="en-US" altLang="en-US" sz="3900" dirty="0">
              <a:ea typeface="Times New Roman" panose="02020603050405020304" pitchFamily="18" charset="0"/>
            </a:endParaRPr>
          </a:p>
        </p:txBody>
      </p:sp>
      <p:sp>
        <p:nvSpPr>
          <p:cNvPr id="32773" name="Rectangle 5"/>
          <p:cNvSpPr/>
          <p:nvPr/>
        </p:nvSpPr>
        <p:spPr>
          <a:xfrm>
            <a:off x="2000250" y="28003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32774" name="Rectangle 11"/>
          <p:cNvSpPr/>
          <p:nvPr/>
        </p:nvSpPr>
        <p:spPr>
          <a:xfrm>
            <a:off x="0" y="2670175"/>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32775" name="Rectangle 12"/>
          <p:cNvSpPr/>
          <p:nvPr/>
        </p:nvSpPr>
        <p:spPr>
          <a:xfrm>
            <a:off x="0" y="3927475"/>
            <a:ext cx="1133475" cy="26035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r>
              <a:rPr lang="en-US" altLang="en-US" sz="1000" dirty="0">
                <a:ea typeface="PMingLiU" pitchFamily="18" charset="-120"/>
              </a:rPr>
              <a:t>	</a:t>
            </a:r>
            <a:r>
              <a:rPr lang="en-US" altLang="en-US" sz="1100" dirty="0">
                <a:ea typeface="PMingLiU" pitchFamily="18" charset="-120"/>
              </a:rPr>
              <a:t> </a:t>
            </a:r>
            <a:endParaRPr lang="en-US" altLang="en-US" sz="2400" dirty="0">
              <a:ea typeface="PMingLiU" pitchFamily="18" charset="-120"/>
            </a:endParaRPr>
          </a:p>
        </p:txBody>
      </p:sp>
      <p:sp>
        <p:nvSpPr>
          <p:cNvPr id="32776" name="Rectangle 14"/>
          <p:cNvSpPr/>
          <p:nvPr/>
        </p:nvSpPr>
        <p:spPr>
          <a:xfrm>
            <a:off x="0" y="2800350"/>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32777" name="Picture 15"/>
          <p:cNvPicPr>
            <a:picLocks noChangeAspect="1"/>
          </p:cNvPicPr>
          <p:nvPr/>
        </p:nvPicPr>
        <p:blipFill>
          <a:blip r:embed="rId1"/>
          <a:stretch>
            <a:fillRect/>
          </a:stretch>
        </p:blipFill>
        <p:spPr>
          <a:xfrm>
            <a:off x="193675" y="1266825"/>
            <a:ext cx="8891588" cy="2790825"/>
          </a:xfrm>
          <a:prstGeom prst="rect">
            <a:avLst/>
          </a:prstGeom>
          <a:noFill/>
          <a:ln w="12700">
            <a:noFill/>
          </a:ln>
        </p:spPr>
      </p:pic>
      <p:sp>
        <p:nvSpPr>
          <p:cNvPr id="32778" name="Rectangle 15">
            <a:hlinkClick r:id="rId2"/>
          </p:cNvPr>
          <p:cNvSpPr/>
          <p:nvPr/>
        </p:nvSpPr>
        <p:spPr>
          <a:xfrm>
            <a:off x="2570163" y="5562600"/>
            <a:ext cx="2530475"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ComparableRectangle</a:t>
            </a:r>
            <a:endParaRPr lang="en-US" altLang="en-US" sz="2000" dirty="0">
              <a:ea typeface="Arial" panose="020B0604020202090204" pitchFamily="34" charset="0"/>
            </a:endParaRPr>
          </a:p>
        </p:txBody>
      </p:sp>
      <p:sp>
        <p:nvSpPr>
          <p:cNvPr id="32779" name="AutoShape 10">
            <a:hlinkClick r:id="rId3" action="ppaction://program"/>
          </p:cNvPr>
          <p:cNvSpPr/>
          <p:nvPr/>
        </p:nvSpPr>
        <p:spPr>
          <a:xfrm>
            <a:off x="7597775" y="55626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3" action="ppaction://hlinkfile"/>
              </a:rPr>
              <a:t>Run</a:t>
            </a:r>
            <a:endParaRPr lang="en-US" altLang="en-US" sz="1800" dirty="0">
              <a:ea typeface="Arial" panose="020B0604020202090204" pitchFamily="34" charset="0"/>
            </a:endParaRPr>
          </a:p>
        </p:txBody>
      </p:sp>
      <p:sp>
        <p:nvSpPr>
          <p:cNvPr id="32780" name="Rectangle 17">
            <a:hlinkClick r:id="rId4"/>
          </p:cNvPr>
          <p:cNvSpPr/>
          <p:nvPr/>
        </p:nvSpPr>
        <p:spPr>
          <a:xfrm>
            <a:off x="5280025" y="5562600"/>
            <a:ext cx="2149475"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SortRectangles</a:t>
            </a:r>
            <a:endParaRPr lang="en-US" altLang="en-US" sz="2000" dirty="0">
              <a:ea typeface="Arial" panose="020B0604020202090204"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481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4820"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dirty="0"/>
              <a:t>The </a:t>
            </a:r>
            <a:r>
              <a:rPr lang="en-US" altLang="en-US" dirty="0">
                <a:latin typeface="Courier New" panose="02070409020205090404" pitchFamily="49" charset="0"/>
              </a:rPr>
              <a:t>Cloneable</a:t>
            </a:r>
            <a:r>
              <a:rPr lang="en-US" altLang="en-US" dirty="0"/>
              <a:t> Interfaces</a:t>
            </a:r>
            <a:endParaRPr lang="en-US" altLang="en-US" b="1" dirty="0">
              <a:latin typeface="Courier"/>
            </a:endParaRPr>
          </a:p>
        </p:txBody>
      </p:sp>
      <p:sp>
        <p:nvSpPr>
          <p:cNvPr id="34821" name="Rectangle 3"/>
          <p:cNvSpPr>
            <a:spLocks noGrp="1"/>
          </p:cNvSpPr>
          <p:nvPr>
            <p:ph type="body"/>
          </p:nvPr>
        </p:nvSpPr>
        <p:spPr>
          <a:xfrm>
            <a:off x="533400" y="4800600"/>
            <a:ext cx="7696200" cy="1371600"/>
          </a:xfrm>
          <a:ln/>
        </p:spPr>
        <p:txBody>
          <a:bodyPr vert="horz" wrap="square" lIns="92075" tIns="46038" rIns="92075" bIns="46038" anchor="t" anchorCtr="0"/>
          <a:p>
            <a:pPr marL="114300" lvl="1" indent="0">
              <a:buNone/>
            </a:pPr>
            <a:r>
              <a:rPr lang="en-US" altLang="en-US" sz="2400" dirty="0">
                <a:latin typeface="Courier New" panose="02070409020205090404" pitchFamily="49" charset="0"/>
              </a:rPr>
              <a:t>package java.lang;</a:t>
            </a:r>
            <a:endParaRPr lang="en-US" altLang="en-US" sz="2400" dirty="0">
              <a:latin typeface="Courier New" panose="02070409020205090404" pitchFamily="49" charset="0"/>
            </a:endParaRPr>
          </a:p>
          <a:p>
            <a:pPr marL="114300" lvl="1" indent="0">
              <a:buNone/>
            </a:pPr>
            <a:r>
              <a:rPr lang="en-US" altLang="en-US" sz="2400" dirty="0">
                <a:latin typeface="Courier New" panose="02070409020205090404" pitchFamily="49" charset="0"/>
              </a:rPr>
              <a:t>public interface Cloneable { </a:t>
            </a:r>
            <a:endParaRPr lang="en-US" altLang="en-US" sz="2400" dirty="0">
              <a:latin typeface="Courier New" panose="02070409020205090404" pitchFamily="49" charset="0"/>
            </a:endParaRPr>
          </a:p>
          <a:p>
            <a:pPr marL="114300" lvl="1" indent="0">
              <a:buNone/>
            </a:pPr>
            <a:r>
              <a:rPr lang="en-US" altLang="en-US" sz="2400" dirty="0">
                <a:latin typeface="Courier New" panose="02070409020205090404" pitchFamily="49" charset="0"/>
              </a:rPr>
              <a:t>}</a:t>
            </a:r>
            <a:endParaRPr lang="en-US" altLang="en-US" sz="2400" dirty="0">
              <a:latin typeface="Courier New" panose="02070409020205090404" pitchFamily="49" charset="0"/>
            </a:endParaRPr>
          </a:p>
        </p:txBody>
      </p:sp>
      <p:sp>
        <p:nvSpPr>
          <p:cNvPr id="34822" name="Rectangle 4"/>
          <p:cNvSpPr/>
          <p:nvPr/>
        </p:nvSpPr>
        <p:spPr>
          <a:xfrm>
            <a:off x="228600" y="1143000"/>
            <a:ext cx="8610600" cy="35814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114300" lvl="1" indent="0">
              <a:lnSpc>
                <a:spcPct val="100000"/>
              </a:lnSpc>
              <a:spcBef>
                <a:spcPts val="20"/>
              </a:spcBef>
              <a:spcAft>
                <a:spcPts val="700"/>
              </a:spcAft>
              <a:buNone/>
            </a:pPr>
            <a:r>
              <a:rPr lang="en-US" altLang="en-US" dirty="0">
                <a:cs typeface="Arial" panose="020B0604020202090204" pitchFamily="34" charset="0"/>
              </a:rPr>
              <a:t>Marker Interface: An empty interface.</a:t>
            </a:r>
            <a:endParaRPr lang="en-US" altLang="en-US" dirty="0">
              <a:cs typeface="Arial" panose="020B0604020202090204" pitchFamily="34" charset="0"/>
            </a:endParaRPr>
          </a:p>
          <a:p>
            <a:pPr marL="114300" lvl="1" indent="0">
              <a:lnSpc>
                <a:spcPct val="100000"/>
              </a:lnSpc>
              <a:spcBef>
                <a:spcPts val="20"/>
              </a:spcBef>
              <a:spcAft>
                <a:spcPts val="700"/>
              </a:spcAft>
              <a:buNone/>
            </a:pPr>
            <a:r>
              <a:rPr lang="en-US" altLang="en-US" dirty="0">
                <a:cs typeface="Courier New" panose="02070409020205090404" pitchFamily="49" charset="0"/>
              </a:rPr>
              <a:t>A marker interface </a:t>
            </a:r>
            <a:r>
              <a:rPr lang="en-US" altLang="en-US" u="sng" dirty="0">
                <a:cs typeface="Courier New" panose="02070409020205090404" pitchFamily="49" charset="0"/>
              </a:rPr>
              <a:t>does not contain constants or methods</a:t>
            </a:r>
            <a:r>
              <a:rPr lang="en-US" altLang="en-US" dirty="0">
                <a:cs typeface="Courier New" panose="02070409020205090404" pitchFamily="49" charset="0"/>
              </a:rPr>
              <a:t>. </a:t>
            </a:r>
            <a:endParaRPr lang="en-US" altLang="en-US" dirty="0">
              <a:cs typeface="Courier New" panose="02070409020205090404" pitchFamily="49" charset="0"/>
            </a:endParaRPr>
          </a:p>
          <a:p>
            <a:pPr marL="114300" lvl="1" indent="0">
              <a:lnSpc>
                <a:spcPct val="100000"/>
              </a:lnSpc>
              <a:spcBef>
                <a:spcPts val="20"/>
              </a:spcBef>
              <a:spcAft>
                <a:spcPts val="700"/>
              </a:spcAft>
              <a:buNone/>
            </a:pPr>
            <a:r>
              <a:rPr lang="en-US" altLang="en-US" dirty="0">
                <a:cs typeface="Courier New" panose="02070409020205090404" pitchFamily="49" charset="0"/>
              </a:rPr>
              <a:t>It is used to denote that a class possesses certain desirable properties. </a:t>
            </a:r>
            <a:endParaRPr lang="en-US" altLang="en-US" dirty="0">
              <a:cs typeface="Courier New" panose="02070409020205090404" pitchFamily="49" charset="0"/>
            </a:endParaRPr>
          </a:p>
          <a:p>
            <a:pPr marL="114300" lvl="1" indent="0">
              <a:lnSpc>
                <a:spcPct val="100000"/>
              </a:lnSpc>
              <a:spcBef>
                <a:spcPts val="20"/>
              </a:spcBef>
              <a:spcAft>
                <a:spcPts val="700"/>
              </a:spcAft>
              <a:buNone/>
            </a:pPr>
            <a:r>
              <a:rPr lang="en-US" altLang="en-US" dirty="0">
                <a:cs typeface="Courier New" panose="02070409020205090404" pitchFamily="49" charset="0"/>
              </a:rPr>
              <a:t>A class that implements the </a:t>
            </a:r>
            <a:r>
              <a:rPr lang="en-US" altLang="en-US" u="sng" dirty="0">
                <a:cs typeface="Courier New" panose="02070409020205090404" pitchFamily="49" charset="0"/>
              </a:rPr>
              <a:t>Cloneable</a:t>
            </a:r>
            <a:r>
              <a:rPr lang="en-US" altLang="en-US" dirty="0">
                <a:cs typeface="Courier New" panose="02070409020205090404" pitchFamily="49" charset="0"/>
              </a:rPr>
              <a:t> interface is marked cloneable, and its objects can be cloned using the </a:t>
            </a:r>
            <a:r>
              <a:rPr lang="en-US" altLang="en-US" u="sng" dirty="0">
                <a:cs typeface="Courier New" panose="02070409020205090404" pitchFamily="49" charset="0"/>
              </a:rPr>
              <a:t>clone()</a:t>
            </a:r>
            <a:r>
              <a:rPr lang="en-US" altLang="en-US" dirty="0">
                <a:cs typeface="Courier New" panose="02070409020205090404" pitchFamily="49" charset="0"/>
              </a:rPr>
              <a:t> method defined in the </a:t>
            </a:r>
            <a:r>
              <a:rPr lang="en-US" altLang="en-US" u="sng" dirty="0">
                <a:cs typeface="Courier New" panose="02070409020205090404" pitchFamily="49" charset="0"/>
              </a:rPr>
              <a:t>Object</a:t>
            </a:r>
            <a:r>
              <a:rPr lang="en-US" altLang="en-US" dirty="0">
                <a:cs typeface="Courier New" panose="02070409020205090404" pitchFamily="49" charset="0"/>
              </a:rPr>
              <a:t> class. </a:t>
            </a:r>
            <a:endParaRPr lang="en-US" altLang="en-US" dirty="0">
              <a:ea typeface="Courier New" panose="02070409020205090404" pitchFamily="49"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717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7172" name="Rectangle 2"/>
          <p:cNvSpPr>
            <a:spLocks noGrp="1"/>
          </p:cNvSpPr>
          <p:nvPr>
            <p:ph type="title"/>
          </p:nvPr>
        </p:nvSpPr>
        <p:spPr>
          <a:xfrm>
            <a:off x="685800" y="152400"/>
            <a:ext cx="7772400" cy="457200"/>
          </a:xfrm>
          <a:ln/>
        </p:spPr>
        <p:txBody>
          <a:bodyPr vert="horz" wrap="square" lIns="92075" tIns="46038" rIns="92075" bIns="46038" anchor="ctr" anchorCtr="0"/>
          <a:p>
            <a:r>
              <a:rPr lang="en-US" altLang="en-US" dirty="0"/>
              <a:t>Objectives</a:t>
            </a:r>
            <a:endParaRPr lang="en-US" altLang="en-US" dirty="0"/>
          </a:p>
        </p:txBody>
      </p:sp>
      <p:sp>
        <p:nvSpPr>
          <p:cNvPr id="7173" name="Rectangle 3"/>
          <p:cNvSpPr>
            <a:spLocks noGrp="1"/>
          </p:cNvSpPr>
          <p:nvPr>
            <p:ph type="body"/>
          </p:nvPr>
        </p:nvSpPr>
        <p:spPr>
          <a:xfrm>
            <a:off x="228600" y="685800"/>
            <a:ext cx="8915400" cy="5943600"/>
          </a:xfrm>
          <a:ln/>
        </p:spPr>
        <p:txBody>
          <a:bodyPr vert="horz" wrap="square" lIns="92075" tIns="46038" rIns="92075" bIns="46038" anchor="t" anchorCtr="0"/>
          <a:p>
            <a:pPr marL="358775" lvl="2" indent="-355600">
              <a:buFont typeface="Wingdings" panose="05000000000000000000" pitchFamily="2" charset="2"/>
              <a:buChar char="q"/>
            </a:pPr>
            <a:r>
              <a:rPr lang="en-US" altLang="en-US" sz="2300" dirty="0"/>
              <a:t>To design and use abstract classes (§13.2).</a:t>
            </a:r>
            <a:endParaRPr lang="en-US" altLang="en-US" sz="2300" dirty="0"/>
          </a:p>
          <a:p>
            <a:pPr marL="358775" lvl="2" indent="-355600">
              <a:buFont typeface="Wingdings" panose="05000000000000000000" pitchFamily="2" charset="2"/>
              <a:buChar char="q"/>
            </a:pPr>
            <a:r>
              <a:rPr lang="en-US" altLang="en-US" sz="2300" dirty="0"/>
              <a:t>To generalize numeric wrapper classes, </a:t>
            </a:r>
            <a:r>
              <a:rPr lang="en-US" altLang="en-US" sz="2300" b="1" dirty="0"/>
              <a:t>BigInteger</a:t>
            </a:r>
            <a:r>
              <a:rPr lang="en-US" altLang="en-US" sz="2300" dirty="0"/>
              <a:t>, and </a:t>
            </a:r>
            <a:r>
              <a:rPr lang="en-US" altLang="en-US" sz="2300" b="1" dirty="0"/>
              <a:t>BigDecimal</a:t>
            </a:r>
            <a:r>
              <a:rPr lang="en-US" altLang="en-US" sz="2300" dirty="0"/>
              <a:t> using the abstract </a:t>
            </a:r>
            <a:r>
              <a:rPr lang="en-US" altLang="en-US" sz="2300" b="1" dirty="0"/>
              <a:t>Number</a:t>
            </a:r>
            <a:r>
              <a:rPr lang="en-US" altLang="en-US" sz="2300" dirty="0"/>
              <a:t> class (§13.3).</a:t>
            </a:r>
            <a:endParaRPr lang="en-US" altLang="en-US" sz="2300" dirty="0"/>
          </a:p>
          <a:p>
            <a:pPr marL="358775" lvl="2" indent="-355600">
              <a:buFont typeface="Wingdings" panose="05000000000000000000" pitchFamily="2" charset="2"/>
              <a:buChar char="q"/>
            </a:pPr>
            <a:r>
              <a:rPr lang="en-US" altLang="en-US" sz="2300" dirty="0"/>
              <a:t>To process a calendar using the </a:t>
            </a:r>
            <a:r>
              <a:rPr lang="en-US" altLang="en-US" sz="2300" b="1" dirty="0"/>
              <a:t>Calendar</a:t>
            </a:r>
            <a:r>
              <a:rPr lang="en-US" altLang="en-US" sz="2300" dirty="0"/>
              <a:t> and </a:t>
            </a:r>
            <a:r>
              <a:rPr lang="en-US" altLang="en-US" sz="2300" b="1" dirty="0"/>
              <a:t>GregorianCalendar</a:t>
            </a:r>
            <a:r>
              <a:rPr lang="en-US" altLang="en-US" sz="2300" dirty="0"/>
              <a:t> classes (§13.4).</a:t>
            </a:r>
            <a:endParaRPr lang="en-US" altLang="en-US" sz="2300" dirty="0"/>
          </a:p>
          <a:p>
            <a:pPr marL="358775" lvl="2" indent="-355600">
              <a:buFont typeface="Wingdings" panose="05000000000000000000" pitchFamily="2" charset="2"/>
              <a:buChar char="q"/>
            </a:pPr>
            <a:r>
              <a:rPr lang="en-US" altLang="en-US" sz="2300" dirty="0"/>
              <a:t>To specify common behavior for objects using interfaces (§13.5).</a:t>
            </a:r>
            <a:endParaRPr lang="en-US" altLang="en-US" sz="2300" dirty="0"/>
          </a:p>
          <a:p>
            <a:pPr marL="358775" lvl="2" indent="-355600">
              <a:buFont typeface="Wingdings" panose="05000000000000000000" pitchFamily="2" charset="2"/>
              <a:buChar char="q"/>
            </a:pPr>
            <a:r>
              <a:rPr lang="en-US" altLang="en-US" sz="2300" dirty="0"/>
              <a:t>To define interfaces and define classes that implement interfaces (§13.5).</a:t>
            </a:r>
            <a:endParaRPr lang="en-US" altLang="en-US" sz="2300" dirty="0"/>
          </a:p>
          <a:p>
            <a:pPr marL="358775" lvl="2" indent="-355600">
              <a:buFont typeface="Wingdings" panose="05000000000000000000" pitchFamily="2" charset="2"/>
              <a:buChar char="q"/>
            </a:pPr>
            <a:r>
              <a:rPr lang="en-US" altLang="en-US" sz="2300" dirty="0"/>
              <a:t>To define a natural order using the </a:t>
            </a:r>
            <a:r>
              <a:rPr lang="en-US" altLang="en-US" sz="2300" b="1" dirty="0"/>
              <a:t>Comparable</a:t>
            </a:r>
            <a:r>
              <a:rPr lang="en-US" altLang="en-US" sz="2300" dirty="0"/>
              <a:t> interface (§13.6).</a:t>
            </a:r>
            <a:endParaRPr lang="en-US" altLang="en-US" sz="2300" dirty="0"/>
          </a:p>
          <a:p>
            <a:pPr marL="358775" lvl="2" indent="-355600">
              <a:buFont typeface="Wingdings" panose="05000000000000000000" pitchFamily="2" charset="2"/>
              <a:buChar char="q"/>
            </a:pPr>
            <a:r>
              <a:rPr lang="en-US" altLang="en-US" sz="2300" dirty="0"/>
              <a:t>To make objects cloneable using the </a:t>
            </a:r>
            <a:r>
              <a:rPr lang="en-US" altLang="en-US" sz="2300" b="1" dirty="0"/>
              <a:t>Cloneable</a:t>
            </a:r>
            <a:r>
              <a:rPr lang="en-US" altLang="en-US" sz="2300" dirty="0"/>
              <a:t> interface (§13.7).</a:t>
            </a:r>
            <a:endParaRPr lang="en-US" altLang="en-US" sz="2300" dirty="0"/>
          </a:p>
          <a:p>
            <a:pPr marL="358775" lvl="2" indent="-355600">
              <a:buFont typeface="Wingdings" panose="05000000000000000000" pitchFamily="2" charset="2"/>
              <a:buChar char="q"/>
            </a:pPr>
            <a:r>
              <a:rPr lang="en-US" altLang="en-US" sz="2300" dirty="0"/>
              <a:t>To explore the similarities and differences among concrete classes, abstract classes, and interfaces (§13.8).</a:t>
            </a:r>
            <a:endParaRPr lang="en-US" altLang="en-US" sz="2300" dirty="0"/>
          </a:p>
          <a:p>
            <a:pPr marL="358775" lvl="2" indent="-355600">
              <a:buFont typeface="Wingdings" panose="05000000000000000000" pitchFamily="2" charset="2"/>
              <a:buChar char="q"/>
            </a:pPr>
            <a:r>
              <a:rPr lang="en-US" altLang="en-US" sz="2300" dirty="0"/>
              <a:t>To design the </a:t>
            </a:r>
            <a:r>
              <a:rPr lang="en-US" altLang="en-US" sz="2300" b="1" dirty="0"/>
              <a:t>Rational</a:t>
            </a:r>
            <a:r>
              <a:rPr lang="en-US" altLang="en-US" sz="2300" dirty="0"/>
              <a:t> class for processing rational numbers (§13.9).</a:t>
            </a:r>
            <a:endParaRPr lang="en-US" altLang="en-US" sz="2300" dirty="0"/>
          </a:p>
          <a:p>
            <a:pPr marL="358775" lvl="2" indent="-355600">
              <a:buFont typeface="Wingdings" panose="05000000000000000000" pitchFamily="2" charset="2"/>
              <a:buChar char="q"/>
            </a:pPr>
            <a:r>
              <a:rPr lang="en-US" altLang="en-US" sz="2300" dirty="0"/>
              <a:t>To design classes that follow the class-design guidelines (§13.10).</a:t>
            </a:r>
            <a:endParaRPr lang="en-US" altLang="en-US" sz="2300" dirty="0"/>
          </a:p>
          <a:p>
            <a:pPr marL="358775" lvl="2" indent="-355600">
              <a:buFont typeface="Wingdings" panose="05000000000000000000" pitchFamily="2" charset="2"/>
              <a:buChar char="q"/>
            </a:pPr>
            <a:endParaRPr lang="en-US" altLang="en-US" sz="23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5843"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5844" name="Rectangle 2"/>
          <p:cNvSpPr>
            <a:spLocks noGrp="1"/>
          </p:cNvSpPr>
          <p:nvPr>
            <p:ph type="title"/>
          </p:nvPr>
        </p:nvSpPr>
        <p:spPr>
          <a:xfrm>
            <a:off x="685800" y="228600"/>
            <a:ext cx="7772400" cy="609600"/>
          </a:xfrm>
          <a:ln/>
        </p:spPr>
        <p:txBody>
          <a:bodyPr vert="horz" wrap="square" lIns="92075" tIns="46038" rIns="92075" bIns="46038" anchor="ctr" anchorCtr="0"/>
          <a:p>
            <a:r>
              <a:rPr lang="en-US" altLang="en-US" dirty="0"/>
              <a:t>Examples</a:t>
            </a:r>
            <a:endParaRPr lang="en-US" altLang="en-US" u="sng" dirty="0">
              <a:solidFill>
                <a:schemeClr val="tx1"/>
              </a:solidFill>
              <a:latin typeface="Book Antiqua" pitchFamily="18" charset="0"/>
            </a:endParaRPr>
          </a:p>
        </p:txBody>
      </p:sp>
      <p:sp>
        <p:nvSpPr>
          <p:cNvPr id="35845" name="Rectangle 3"/>
          <p:cNvSpPr>
            <a:spLocks noGrp="1"/>
          </p:cNvSpPr>
          <p:nvPr>
            <p:ph type="body"/>
          </p:nvPr>
        </p:nvSpPr>
        <p:spPr>
          <a:xfrm>
            <a:off x="228600" y="1143000"/>
            <a:ext cx="8763000" cy="5257800"/>
          </a:xfrm>
          <a:ln/>
        </p:spPr>
        <p:txBody>
          <a:bodyPr vert="horz" wrap="square" lIns="92075" tIns="46038" rIns="92075" bIns="46038" anchor="t" anchorCtr="0"/>
          <a:p>
            <a:pPr marL="0" indent="0">
              <a:buNone/>
            </a:pPr>
            <a:r>
              <a:rPr lang="en-US" altLang="en-US" sz="2400" dirty="0">
                <a:cs typeface="Courier New" panose="02070409020205090404" pitchFamily="49" charset="0"/>
              </a:rPr>
              <a:t>Many classes (e.g., Date and Calendar) in the Java library implement Cloneable. Thus, the instances of these classes can be cloned. For example, the following code</a:t>
            </a:r>
            <a:endParaRPr lang="en-US" altLang="en-US" sz="2400" dirty="0">
              <a:cs typeface="Courier New" panose="02070409020205090404" pitchFamily="49" charset="0"/>
            </a:endParaRPr>
          </a:p>
          <a:p>
            <a:pPr marL="0" indent="0">
              <a:buNone/>
            </a:pPr>
            <a:endParaRPr lang="en-US" altLang="en-US" sz="2400" dirty="0">
              <a:cs typeface="Times New Roman" panose="02020603050405020304" pitchFamily="18" charset="0"/>
            </a:endParaRPr>
          </a:p>
          <a:p>
            <a:pPr lvl="1">
              <a:buNone/>
            </a:pPr>
            <a:r>
              <a:rPr lang="en-US" altLang="en-US" sz="1800" b="1" dirty="0">
                <a:solidFill>
                  <a:schemeClr val="tx2"/>
                </a:solidFill>
                <a:latin typeface="Courier New" panose="02070409020205090404" pitchFamily="49" charset="0"/>
                <a:cs typeface="Courier New" panose="02070409020205090404" pitchFamily="49" charset="0"/>
              </a:rPr>
              <a:t>Calendar calendar = new GregorianCalendar(2003, 2, 1);</a:t>
            </a:r>
            <a:endParaRPr lang="en-US" altLang="en-US" sz="1800" b="1" dirty="0">
              <a:solidFill>
                <a:schemeClr val="tx2"/>
              </a:solidFill>
              <a:latin typeface="Courier New" panose="02070409020205090404" pitchFamily="49" charset="0"/>
              <a:cs typeface="Times New Roman" panose="02020603050405020304" pitchFamily="18" charset="0"/>
            </a:endParaRPr>
          </a:p>
          <a:p>
            <a:pPr lvl="1">
              <a:buNone/>
            </a:pPr>
            <a:r>
              <a:rPr lang="en-US" altLang="en-US" sz="1800" b="1" dirty="0">
                <a:solidFill>
                  <a:schemeClr val="tx2"/>
                </a:solidFill>
                <a:latin typeface="Courier New" panose="02070409020205090404" pitchFamily="49" charset="0"/>
                <a:cs typeface="Courier New" panose="02070409020205090404" pitchFamily="49" charset="0"/>
              </a:rPr>
              <a:t>Calendar calendarCopy = (Calendar)calendar.clone();</a:t>
            </a:r>
            <a:endParaRPr lang="en-US" altLang="en-US" sz="1800" b="1" dirty="0">
              <a:solidFill>
                <a:schemeClr val="tx2"/>
              </a:solidFill>
              <a:latin typeface="Courier New" panose="02070409020205090404" pitchFamily="49" charset="0"/>
              <a:cs typeface="Times New Roman" panose="02020603050405020304" pitchFamily="18" charset="0"/>
            </a:endParaRPr>
          </a:p>
          <a:p>
            <a:pPr lvl="1">
              <a:buNone/>
            </a:pPr>
            <a:r>
              <a:rPr lang="en-US" altLang="en-US" sz="1800" b="1" dirty="0">
                <a:solidFill>
                  <a:schemeClr val="tx2"/>
                </a:solidFill>
                <a:latin typeface="Courier New" panose="02070409020205090404" pitchFamily="49" charset="0"/>
                <a:cs typeface="Courier New" panose="02070409020205090404" pitchFamily="49" charset="0"/>
              </a:rPr>
              <a:t>System.out.println("calendar == calendarCopy is " +</a:t>
            </a:r>
            <a:endParaRPr lang="en-US" altLang="en-US" sz="1800" b="1" dirty="0">
              <a:solidFill>
                <a:schemeClr val="tx2"/>
              </a:solidFill>
              <a:latin typeface="Courier New" panose="02070409020205090404" pitchFamily="49" charset="0"/>
              <a:cs typeface="Times New Roman" panose="02020603050405020304" pitchFamily="18" charset="0"/>
            </a:endParaRPr>
          </a:p>
          <a:p>
            <a:pPr lvl="1">
              <a:buNone/>
            </a:pPr>
            <a:r>
              <a:rPr lang="en-US" altLang="en-US" sz="1800" b="1" dirty="0">
                <a:solidFill>
                  <a:schemeClr val="tx2"/>
                </a:solidFill>
                <a:latin typeface="Courier New" panose="02070409020205090404" pitchFamily="49" charset="0"/>
                <a:cs typeface="Courier New" panose="02070409020205090404" pitchFamily="49" charset="0"/>
              </a:rPr>
              <a:t>  (calendar == calendarCopy));</a:t>
            </a:r>
            <a:endParaRPr lang="en-US" altLang="en-US" sz="1800" b="1" dirty="0">
              <a:solidFill>
                <a:schemeClr val="tx2"/>
              </a:solidFill>
              <a:latin typeface="Courier New" panose="02070409020205090404" pitchFamily="49" charset="0"/>
              <a:cs typeface="Times New Roman" panose="02020603050405020304" pitchFamily="18" charset="0"/>
            </a:endParaRPr>
          </a:p>
          <a:p>
            <a:pPr lvl="1">
              <a:buNone/>
            </a:pPr>
            <a:r>
              <a:rPr lang="en-US" altLang="en-US" sz="1800" b="1" dirty="0">
                <a:solidFill>
                  <a:schemeClr val="tx2"/>
                </a:solidFill>
                <a:latin typeface="Courier New" panose="02070409020205090404" pitchFamily="49" charset="0"/>
                <a:cs typeface="Courier New" panose="02070409020205090404" pitchFamily="49" charset="0"/>
              </a:rPr>
              <a:t>System.out.println("calendar.equals(calendarCopy) is " +</a:t>
            </a:r>
            <a:endParaRPr lang="en-US" altLang="en-US" sz="1800" b="1" dirty="0">
              <a:solidFill>
                <a:schemeClr val="tx2"/>
              </a:solidFill>
              <a:latin typeface="Courier New" panose="02070409020205090404" pitchFamily="49" charset="0"/>
              <a:cs typeface="Times New Roman" panose="02020603050405020304" pitchFamily="18" charset="0"/>
            </a:endParaRPr>
          </a:p>
          <a:p>
            <a:pPr lvl="1">
              <a:buNone/>
            </a:pPr>
            <a:r>
              <a:rPr lang="en-US" altLang="en-US" sz="1800" b="1" dirty="0">
                <a:solidFill>
                  <a:schemeClr val="tx2"/>
                </a:solidFill>
                <a:latin typeface="Courier New" panose="02070409020205090404" pitchFamily="49" charset="0"/>
                <a:cs typeface="Courier New" panose="02070409020205090404" pitchFamily="49" charset="0"/>
              </a:rPr>
              <a:t>  calendar.equals(calendarCopy));</a:t>
            </a:r>
            <a:endParaRPr lang="en-US" altLang="en-US" sz="1800" b="1" dirty="0">
              <a:solidFill>
                <a:schemeClr val="tx2"/>
              </a:solidFill>
              <a:latin typeface="Courier New" panose="02070409020205090404" pitchFamily="49" charset="0"/>
              <a:cs typeface="Times New Roman" panose="02020603050405020304" pitchFamily="18" charset="0"/>
            </a:endParaRPr>
          </a:p>
          <a:p>
            <a:pPr marL="0" indent="0">
              <a:buNone/>
            </a:pPr>
            <a:r>
              <a:rPr lang="en-US" altLang="en-US" sz="2400" dirty="0">
                <a:cs typeface="Courier New" panose="02070409020205090404" pitchFamily="49" charset="0"/>
              </a:rPr>
              <a:t> </a:t>
            </a:r>
            <a:endParaRPr lang="en-US" altLang="en-US" sz="2400" dirty="0">
              <a:cs typeface="Times New Roman" panose="02020603050405020304" pitchFamily="18" charset="0"/>
            </a:endParaRPr>
          </a:p>
          <a:p>
            <a:pPr marL="0" indent="0">
              <a:buNone/>
            </a:pPr>
            <a:r>
              <a:rPr lang="en-US" altLang="en-US" sz="2400" dirty="0">
                <a:cs typeface="Courier New" panose="02070409020205090404" pitchFamily="49" charset="0"/>
              </a:rPr>
              <a:t>displays</a:t>
            </a:r>
            <a:endParaRPr lang="en-US" altLang="en-US" sz="2400" dirty="0">
              <a:cs typeface="Times New Roman" panose="02020603050405020304" pitchFamily="18" charset="0"/>
            </a:endParaRPr>
          </a:p>
          <a:p>
            <a:pPr lvl="1">
              <a:buNone/>
            </a:pPr>
            <a:r>
              <a:rPr lang="en-US" altLang="en-US" sz="2000" dirty="0">
                <a:cs typeface="Courier New" panose="02070409020205090404" pitchFamily="49" charset="0"/>
              </a:rPr>
              <a:t>calendar == calendarCopy is false</a:t>
            </a:r>
            <a:endParaRPr lang="en-US" altLang="en-US" sz="2000" dirty="0">
              <a:cs typeface="Times New Roman" panose="02020603050405020304" pitchFamily="18" charset="0"/>
            </a:endParaRPr>
          </a:p>
          <a:p>
            <a:pPr lvl="1">
              <a:buNone/>
            </a:pPr>
            <a:r>
              <a:rPr lang="en-US" altLang="en-US" sz="2000" dirty="0">
                <a:cs typeface="Courier New" panose="02070409020205090404" pitchFamily="49" charset="0"/>
              </a:rPr>
              <a:t>calendar.equals(calendarCopy) is true</a:t>
            </a:r>
            <a:r>
              <a:rPr lang="en-US" altLang="en-US" sz="2000" dirty="0"/>
              <a:t> </a:t>
            </a:r>
            <a:r>
              <a:rPr lang="en-US" altLang="en-US" sz="2000" dirty="0">
                <a:cs typeface="Times New Roman" panose="02020603050405020304" pitchFamily="18" charset="0"/>
              </a:rPr>
              <a:t> </a:t>
            </a:r>
            <a:endParaRPr lang="en-US" altLang="en-US" sz="2400" dirty="0">
              <a:latin typeface="Courier"/>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789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7892" name="Rectangle 2"/>
          <p:cNvSpPr>
            <a:spLocks noGrp="1"/>
          </p:cNvSpPr>
          <p:nvPr>
            <p:ph type="title"/>
          </p:nvPr>
        </p:nvSpPr>
        <p:spPr>
          <a:xfrm>
            <a:off x="304800" y="228600"/>
            <a:ext cx="8610600" cy="609600"/>
          </a:xfrm>
          <a:ln/>
        </p:spPr>
        <p:txBody>
          <a:bodyPr vert="horz" wrap="square" lIns="92075" tIns="46038" rIns="92075" bIns="46038" anchor="ctr" anchorCtr="0"/>
          <a:p>
            <a:r>
              <a:rPr lang="en-US" altLang="en-US" dirty="0"/>
              <a:t>Implementing Cloneable Interface</a:t>
            </a:r>
            <a:endParaRPr lang="en-US" altLang="en-US" u="sng" dirty="0">
              <a:solidFill>
                <a:schemeClr val="tx1"/>
              </a:solidFill>
              <a:latin typeface="Book Antiqua" pitchFamily="18" charset="0"/>
            </a:endParaRPr>
          </a:p>
        </p:txBody>
      </p:sp>
      <p:sp>
        <p:nvSpPr>
          <p:cNvPr id="37893" name="Rectangle 3"/>
          <p:cNvSpPr>
            <a:spLocks noGrp="1"/>
          </p:cNvSpPr>
          <p:nvPr>
            <p:ph type="body"/>
          </p:nvPr>
        </p:nvSpPr>
        <p:spPr>
          <a:xfrm>
            <a:off x="304800" y="1143000"/>
            <a:ext cx="8458200" cy="3276600"/>
          </a:xfrm>
          <a:ln/>
        </p:spPr>
        <p:txBody>
          <a:bodyPr vert="horz" wrap="square" lIns="92075" tIns="46038" rIns="92075" bIns="46038" anchor="t" anchorCtr="0"/>
          <a:p>
            <a:pPr marL="0" indent="0">
              <a:buNone/>
            </a:pPr>
            <a:r>
              <a:rPr lang="en-US" altLang="en-US" sz="2800" dirty="0">
                <a:cs typeface="Courier New" panose="02070409020205090404" pitchFamily="49" charset="0"/>
              </a:rPr>
              <a:t>To define a custom class that implements the Cloneable interface, the class must override the clone() method in the Object class. The following code defines a class named House that implements Cloneable and Comparable.</a:t>
            </a:r>
            <a:endParaRPr lang="en-US" altLang="en-US" sz="2800" dirty="0"/>
          </a:p>
        </p:txBody>
      </p:sp>
      <p:sp>
        <p:nvSpPr>
          <p:cNvPr id="37894" name="Rectangle 7">
            <a:hlinkClick r:id="rId1"/>
          </p:cNvPr>
          <p:cNvSpPr/>
          <p:nvPr/>
        </p:nvSpPr>
        <p:spPr>
          <a:xfrm>
            <a:off x="3962400" y="4495800"/>
            <a:ext cx="1295400"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House</a:t>
            </a:r>
            <a:endParaRPr lang="en-US" altLang="en-US" sz="2000" dirty="0">
              <a:ea typeface="Arial" panose="020B0604020202090204"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993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9940" name="Rectangle 2"/>
          <p:cNvSpPr>
            <a:spLocks noGrp="1"/>
          </p:cNvSpPr>
          <p:nvPr>
            <p:ph type="title"/>
          </p:nvPr>
        </p:nvSpPr>
        <p:spPr>
          <a:xfrm>
            <a:off x="685800" y="381000"/>
            <a:ext cx="7772400" cy="685800"/>
          </a:xfrm>
          <a:ln/>
        </p:spPr>
        <p:txBody>
          <a:bodyPr vert="horz" wrap="square" lIns="92075" tIns="46038" rIns="92075" bIns="46038" anchor="ctr" anchorCtr="0"/>
          <a:p>
            <a:r>
              <a:rPr lang="en-US" altLang="en-US" dirty="0"/>
              <a:t>Shallow vs. Deep Copy</a:t>
            </a:r>
            <a:endParaRPr lang="en-US" altLang="en-US" u="sng" dirty="0">
              <a:solidFill>
                <a:schemeClr val="tx1"/>
              </a:solidFill>
              <a:latin typeface="Book Antiqua" pitchFamily="18" charset="0"/>
            </a:endParaRPr>
          </a:p>
        </p:txBody>
      </p:sp>
      <p:sp>
        <p:nvSpPr>
          <p:cNvPr id="39941" name="Rectangle 3"/>
          <p:cNvSpPr/>
          <p:nvPr/>
        </p:nvSpPr>
        <p:spPr>
          <a:xfrm>
            <a:off x="2343150" y="23129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39942" name="Rectangle 6"/>
          <p:cNvSpPr/>
          <p:nvPr/>
        </p:nvSpPr>
        <p:spPr>
          <a:xfrm>
            <a:off x="2343150" y="24003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39943" name="Rectangle 8"/>
          <p:cNvSpPr/>
          <p:nvPr/>
        </p:nvSpPr>
        <p:spPr>
          <a:xfrm>
            <a:off x="2543175" y="24574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39944" name="Rectangle 10"/>
          <p:cNvSpPr/>
          <p:nvPr/>
        </p:nvSpPr>
        <p:spPr>
          <a:xfrm>
            <a:off x="2543175" y="24574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39945" name="Text Box 11"/>
          <p:cNvSpPr txBox="1"/>
          <p:nvPr/>
        </p:nvSpPr>
        <p:spPr>
          <a:xfrm>
            <a:off x="1219200" y="1524000"/>
            <a:ext cx="6705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endParaRPr lang="en-US" altLang="en-US" sz="2400" dirty="0">
              <a:ea typeface="Arial" panose="020B0604020202090204" pitchFamily="34" charset="0"/>
            </a:endParaRPr>
          </a:p>
        </p:txBody>
      </p:sp>
      <p:sp>
        <p:nvSpPr>
          <p:cNvPr id="39946" name="Text Box 12"/>
          <p:cNvSpPr txBox="1"/>
          <p:nvPr/>
        </p:nvSpPr>
        <p:spPr>
          <a:xfrm>
            <a:off x="457200" y="1371600"/>
            <a:ext cx="8153400" cy="10160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r>
              <a:rPr lang="en-US" altLang="en-US" sz="2400" dirty="0">
                <a:cs typeface="Arial" panose="020B0604020202090204" pitchFamily="34" charset="0"/>
              </a:rPr>
              <a:t>House house1 = new House(1, 1750.50);</a:t>
            </a:r>
            <a:endParaRPr lang="en-US" altLang="en-US" sz="2400" dirty="0">
              <a:cs typeface="Arial" panose="020B0604020202090204" pitchFamily="34" charset="0"/>
            </a:endParaRPr>
          </a:p>
          <a:p>
            <a:pPr marL="0" lvl="0" indent="0">
              <a:spcBef>
                <a:spcPct val="50000"/>
              </a:spcBef>
              <a:buClrTx/>
              <a:buSzTx/>
              <a:buFontTx/>
              <a:buNone/>
            </a:pPr>
            <a:r>
              <a:rPr lang="en-US" altLang="en-US" sz="2400" dirty="0">
                <a:cs typeface="Arial" panose="020B0604020202090204" pitchFamily="34" charset="0"/>
              </a:rPr>
              <a:t>House house2 = (House)house1.clone();</a:t>
            </a:r>
            <a:endParaRPr lang="en-US" altLang="en-US" sz="2400" dirty="0">
              <a:ea typeface="Arial" panose="020B0604020202090204" pitchFamily="34" charset="0"/>
            </a:endParaRPr>
          </a:p>
        </p:txBody>
      </p:sp>
      <p:sp>
        <p:nvSpPr>
          <p:cNvPr id="39947" name="Rectangle 2"/>
          <p:cNvSpPr/>
          <p:nvPr/>
        </p:nvSpPr>
        <p:spPr>
          <a:xfrm>
            <a:off x="134938" y="2581275"/>
            <a:ext cx="2438400" cy="1533525"/>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4400" dirty="0">
                <a:solidFill>
                  <a:schemeClr val="tx2"/>
                </a:solidFill>
                <a:cs typeface="Arial" panose="020B0604020202090204" pitchFamily="34" charset="0"/>
              </a:rPr>
              <a:t>Shallow Copy</a:t>
            </a:r>
            <a:endParaRPr lang="en-US" altLang="en-US" sz="4400" u="sng" dirty="0">
              <a:latin typeface="Book Antiqua" pitchFamily="18" charset="0"/>
              <a:ea typeface="Arial" panose="020B0604020202090204" pitchFamily="34" charset="0"/>
            </a:endParaRPr>
          </a:p>
        </p:txBody>
      </p:sp>
      <p:pic>
        <p:nvPicPr>
          <p:cNvPr id="39948" name="Picture 14"/>
          <p:cNvPicPr>
            <a:picLocks noChangeAspect="1"/>
          </p:cNvPicPr>
          <p:nvPr/>
        </p:nvPicPr>
        <p:blipFill>
          <a:blip r:embed="rId1"/>
          <a:stretch>
            <a:fillRect/>
          </a:stretch>
        </p:blipFill>
        <p:spPr>
          <a:xfrm>
            <a:off x="2819400" y="2457450"/>
            <a:ext cx="5286375" cy="4108450"/>
          </a:xfrm>
          <a:prstGeom prst="rect">
            <a:avLst/>
          </a:prstGeom>
          <a:noFill/>
          <a:ln w="12700">
            <a:noFill/>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198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1988" name="Rectangle 2"/>
          <p:cNvSpPr>
            <a:spLocks noGrp="1"/>
          </p:cNvSpPr>
          <p:nvPr>
            <p:ph type="title"/>
          </p:nvPr>
        </p:nvSpPr>
        <p:spPr>
          <a:xfrm>
            <a:off x="685800" y="381000"/>
            <a:ext cx="7772400" cy="685800"/>
          </a:xfrm>
          <a:ln/>
        </p:spPr>
        <p:txBody>
          <a:bodyPr vert="horz" wrap="square" lIns="92075" tIns="46038" rIns="92075" bIns="46038" anchor="ctr" anchorCtr="0"/>
          <a:p>
            <a:r>
              <a:rPr lang="en-US" altLang="en-US" dirty="0"/>
              <a:t>Shallow vs. Deep Copy</a:t>
            </a:r>
            <a:endParaRPr lang="en-US" altLang="en-US" u="sng" dirty="0">
              <a:solidFill>
                <a:schemeClr val="tx1"/>
              </a:solidFill>
              <a:latin typeface="Book Antiqua" pitchFamily="18" charset="0"/>
            </a:endParaRPr>
          </a:p>
        </p:txBody>
      </p:sp>
      <p:sp>
        <p:nvSpPr>
          <p:cNvPr id="41989" name="Rectangle 3"/>
          <p:cNvSpPr/>
          <p:nvPr/>
        </p:nvSpPr>
        <p:spPr>
          <a:xfrm>
            <a:off x="2343150" y="23129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41990" name="Rectangle 6"/>
          <p:cNvSpPr/>
          <p:nvPr/>
        </p:nvSpPr>
        <p:spPr>
          <a:xfrm>
            <a:off x="2343150" y="240030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41991" name="Rectangle 8"/>
          <p:cNvSpPr/>
          <p:nvPr/>
        </p:nvSpPr>
        <p:spPr>
          <a:xfrm>
            <a:off x="2543175" y="24574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41992" name="Rectangle 10"/>
          <p:cNvSpPr/>
          <p:nvPr/>
        </p:nvSpPr>
        <p:spPr>
          <a:xfrm>
            <a:off x="2543175" y="2457450"/>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41993" name="Text Box 11"/>
          <p:cNvSpPr txBox="1"/>
          <p:nvPr/>
        </p:nvSpPr>
        <p:spPr>
          <a:xfrm>
            <a:off x="1219200" y="1524000"/>
            <a:ext cx="6705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endParaRPr lang="en-US" altLang="en-US" sz="2400" dirty="0">
              <a:ea typeface="Arial" panose="020B0604020202090204" pitchFamily="34" charset="0"/>
            </a:endParaRPr>
          </a:p>
        </p:txBody>
      </p:sp>
      <p:sp>
        <p:nvSpPr>
          <p:cNvPr id="41994" name="Text Box 12"/>
          <p:cNvSpPr txBox="1"/>
          <p:nvPr/>
        </p:nvSpPr>
        <p:spPr>
          <a:xfrm>
            <a:off x="334963" y="1065213"/>
            <a:ext cx="8153400" cy="10160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r>
              <a:rPr lang="en-US" altLang="en-US" sz="2400" dirty="0">
                <a:cs typeface="Arial" panose="020B0604020202090204" pitchFamily="34" charset="0"/>
              </a:rPr>
              <a:t>House house1 = new House(1, 1750.50);</a:t>
            </a:r>
            <a:endParaRPr lang="en-US" altLang="en-US" sz="2400" dirty="0">
              <a:cs typeface="Arial" panose="020B0604020202090204" pitchFamily="34" charset="0"/>
            </a:endParaRPr>
          </a:p>
          <a:p>
            <a:pPr marL="0" lvl="0" indent="0">
              <a:spcBef>
                <a:spcPct val="50000"/>
              </a:spcBef>
              <a:buClrTx/>
              <a:buSzTx/>
              <a:buFontTx/>
              <a:buNone/>
            </a:pPr>
            <a:r>
              <a:rPr lang="en-US" altLang="en-US" sz="2400" dirty="0">
                <a:cs typeface="Arial" panose="020B0604020202090204" pitchFamily="34" charset="0"/>
              </a:rPr>
              <a:t>House house2 = (House)house1.clone();</a:t>
            </a:r>
            <a:endParaRPr lang="en-US" altLang="en-US" sz="2400" dirty="0">
              <a:ea typeface="Arial" panose="020B0604020202090204" pitchFamily="34" charset="0"/>
            </a:endParaRPr>
          </a:p>
        </p:txBody>
      </p:sp>
      <p:sp>
        <p:nvSpPr>
          <p:cNvPr id="41995" name="Rectangle 2"/>
          <p:cNvSpPr/>
          <p:nvPr/>
        </p:nvSpPr>
        <p:spPr>
          <a:xfrm>
            <a:off x="596900" y="2632075"/>
            <a:ext cx="1981200" cy="1295400"/>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4400" dirty="0">
                <a:solidFill>
                  <a:schemeClr val="tx2"/>
                </a:solidFill>
                <a:cs typeface="Arial" panose="020B0604020202090204" pitchFamily="34" charset="0"/>
              </a:rPr>
              <a:t>Deep Copy</a:t>
            </a:r>
            <a:endParaRPr lang="en-US" altLang="en-US" sz="4400" u="sng" dirty="0">
              <a:latin typeface="Book Antiqua" pitchFamily="18" charset="0"/>
              <a:ea typeface="Arial" panose="020B0604020202090204" pitchFamily="34" charset="0"/>
            </a:endParaRPr>
          </a:p>
        </p:txBody>
      </p:sp>
      <p:pic>
        <p:nvPicPr>
          <p:cNvPr id="41996" name="Picture 14"/>
          <p:cNvPicPr>
            <a:picLocks noChangeAspect="1"/>
          </p:cNvPicPr>
          <p:nvPr/>
        </p:nvPicPr>
        <p:blipFill>
          <a:blip r:embed="rId1"/>
          <a:stretch>
            <a:fillRect/>
          </a:stretch>
        </p:blipFill>
        <p:spPr>
          <a:xfrm>
            <a:off x="3048000" y="2116138"/>
            <a:ext cx="5546725" cy="4395787"/>
          </a:xfrm>
          <a:prstGeom prst="rect">
            <a:avLst/>
          </a:prstGeom>
          <a:noFill/>
          <a:ln w="12700">
            <a:noFill/>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4035"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4036"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t>Interfaces vs. Abstract Classes</a:t>
            </a:r>
            <a:endParaRPr lang="en-US" altLang="en-US" b="1" dirty="0">
              <a:latin typeface="Courier"/>
            </a:endParaRPr>
          </a:p>
        </p:txBody>
      </p:sp>
      <p:sp>
        <p:nvSpPr>
          <p:cNvPr id="44037" name="Rectangle 3"/>
          <p:cNvSpPr>
            <a:spLocks noGrp="1"/>
          </p:cNvSpPr>
          <p:nvPr>
            <p:ph type="body"/>
          </p:nvPr>
        </p:nvSpPr>
        <p:spPr>
          <a:xfrm>
            <a:off x="228600" y="1143000"/>
            <a:ext cx="8686800" cy="1905000"/>
          </a:xfrm>
          <a:ln/>
        </p:spPr>
        <p:txBody>
          <a:bodyPr vert="horz" wrap="square" lIns="92075" tIns="46038" rIns="92075" bIns="46038" anchor="t" anchorCtr="0"/>
          <a:p>
            <a:pPr marL="114300" lvl="1" indent="0">
              <a:lnSpc>
                <a:spcPct val="90000"/>
              </a:lnSpc>
              <a:spcAft>
                <a:spcPts val="1200"/>
              </a:spcAft>
              <a:buNone/>
            </a:pPr>
            <a:r>
              <a:rPr lang="en-US" altLang="en-US" sz="2400" dirty="0"/>
              <a:t>In an interface, the data must be constants; an abstract class can have all types of data.</a:t>
            </a:r>
            <a:endParaRPr lang="en-US" altLang="en-US" sz="2400" dirty="0"/>
          </a:p>
          <a:p>
            <a:pPr marL="114300" lvl="1" indent="0">
              <a:lnSpc>
                <a:spcPct val="90000"/>
              </a:lnSpc>
              <a:spcAft>
                <a:spcPts val="1200"/>
              </a:spcAft>
              <a:buNone/>
            </a:pPr>
            <a:r>
              <a:rPr lang="en-US" altLang="en-US" sz="2400" dirty="0"/>
              <a:t>Each method in an interface has only a signature without implementation; an abstract class can have concrete methods.</a:t>
            </a:r>
            <a:endParaRPr lang="en-US" altLang="en-US" sz="2400" dirty="0"/>
          </a:p>
        </p:txBody>
      </p:sp>
      <p:sp>
        <p:nvSpPr>
          <p:cNvPr id="44038" name="Rectangle 4"/>
          <p:cNvSpPr/>
          <p:nvPr/>
        </p:nvSpPr>
        <p:spPr>
          <a:xfrm>
            <a:off x="0" y="2546350"/>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44039" name="Rectangle 82"/>
          <p:cNvSpPr/>
          <p:nvPr/>
        </p:nvSpPr>
        <p:spPr>
          <a:xfrm>
            <a:off x="0" y="431006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defTabSz="914400">
              <a:spcBef>
                <a:spcPct val="0"/>
              </a:spcBef>
              <a:buClrTx/>
              <a:buSzTx/>
              <a:buFontTx/>
              <a:buNone/>
              <a:tabLst>
                <a:tab pos="2286000" algn="l"/>
                <a:tab pos="3886200" algn="l"/>
              </a:tabLst>
            </a:pPr>
            <a:endParaRPr lang="en-US" altLang="en-US" sz="2400" dirty="0">
              <a:ea typeface="Arial" panose="020B0604020202090204" pitchFamily="34" charset="0"/>
            </a:endParaRPr>
          </a:p>
        </p:txBody>
      </p:sp>
      <p:pic>
        <p:nvPicPr>
          <p:cNvPr id="44040" name="Picture 30"/>
          <p:cNvPicPr>
            <a:picLocks noChangeAspect="1"/>
          </p:cNvPicPr>
          <p:nvPr/>
        </p:nvPicPr>
        <p:blipFill>
          <a:blip r:embed="rId1"/>
          <a:stretch>
            <a:fillRect/>
          </a:stretch>
        </p:blipFill>
        <p:spPr>
          <a:xfrm>
            <a:off x="60325" y="3352800"/>
            <a:ext cx="9023350" cy="1524000"/>
          </a:xfrm>
          <a:prstGeom prst="rect">
            <a:avLst/>
          </a:prstGeom>
          <a:noFill/>
          <a:ln w="12700">
            <a:noFill/>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505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5060" name="Rectangle 2"/>
          <p:cNvSpPr>
            <a:spLocks noGrp="1"/>
          </p:cNvSpPr>
          <p:nvPr>
            <p:ph type="title"/>
          </p:nvPr>
        </p:nvSpPr>
        <p:spPr>
          <a:xfrm>
            <a:off x="228600" y="152400"/>
            <a:ext cx="8763000" cy="609600"/>
          </a:xfrm>
          <a:ln/>
        </p:spPr>
        <p:txBody>
          <a:bodyPr vert="horz" wrap="square" lIns="92075" tIns="46038" rIns="92075" bIns="46038" anchor="ctr" anchorCtr="0"/>
          <a:p>
            <a:r>
              <a:rPr lang="en-US" altLang="en-US" dirty="0"/>
              <a:t>Interfaces vs. Abstract Classes, cont.</a:t>
            </a:r>
            <a:endParaRPr lang="en-US" altLang="en-US" b="1" dirty="0">
              <a:latin typeface="Courier"/>
            </a:endParaRPr>
          </a:p>
        </p:txBody>
      </p:sp>
      <p:sp>
        <p:nvSpPr>
          <p:cNvPr id="45061" name="Rectangle 3"/>
          <p:cNvSpPr/>
          <p:nvPr/>
        </p:nvSpPr>
        <p:spPr>
          <a:xfrm>
            <a:off x="2514600" y="26558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45062" name="Rectangle 5"/>
          <p:cNvSpPr>
            <a:spLocks noGrp="1"/>
          </p:cNvSpPr>
          <p:nvPr>
            <p:ph type="body"/>
          </p:nvPr>
        </p:nvSpPr>
        <p:spPr>
          <a:xfrm>
            <a:off x="152400" y="5715000"/>
            <a:ext cx="8763000" cy="685800"/>
          </a:xfrm>
          <a:ln/>
        </p:spPr>
        <p:txBody>
          <a:bodyPr vert="horz" wrap="square" lIns="92075" tIns="46038" rIns="92075" bIns="46038" anchor="t" anchorCtr="0"/>
          <a:p>
            <a:pPr marL="114300" lvl="1" indent="0">
              <a:lnSpc>
                <a:spcPct val="90000"/>
              </a:lnSpc>
              <a:spcAft>
                <a:spcPts val="1200"/>
              </a:spcAft>
              <a:buNone/>
            </a:pPr>
            <a:r>
              <a:rPr lang="en-US" altLang="en-US" sz="2000" dirty="0">
                <a:cs typeface="Courier New" panose="02070409020205090404" pitchFamily="49" charset="0"/>
              </a:rPr>
              <a:t>Suppose that c is an instance of Class2. c is also an instance of Object, Class1, Interface1, Interface1_1, Interface1_2, Interface2_1, and Interface2_2.</a:t>
            </a:r>
            <a:endParaRPr lang="en-US" altLang="en-US" sz="2000" dirty="0">
              <a:ea typeface="Times New Roman" panose="02020603050405020304" pitchFamily="18" charset="0"/>
            </a:endParaRPr>
          </a:p>
        </p:txBody>
      </p:sp>
      <p:sp>
        <p:nvSpPr>
          <p:cNvPr id="45063" name="Rectangle 7"/>
          <p:cNvSpPr/>
          <p:nvPr/>
        </p:nvSpPr>
        <p:spPr>
          <a:xfrm>
            <a:off x="152400" y="838200"/>
            <a:ext cx="8839200" cy="19812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114300" lvl="1" indent="0">
              <a:spcAft>
                <a:spcPts val="1200"/>
              </a:spcAft>
              <a:buNone/>
            </a:pPr>
            <a:r>
              <a:rPr lang="en-US" altLang="en-US" sz="2000" dirty="0">
                <a:cs typeface="Courier New" panose="02070409020205090404" pitchFamily="49" charset="0"/>
              </a:rPr>
              <a:t>All classes share a single root, the Object class, but there is no single root for interfaces. Like a class, an interface also defines a type. A variable of an interface type can reference any instance of the class that implements the interface. If a class extends an interface, this interface plays the same role as a superclass. You can use an interface as a data type and cast a variable of an interface type to its subclass, and vice versa.</a:t>
            </a:r>
            <a:r>
              <a:rPr lang="en-US" altLang="en-US" sz="2000" dirty="0">
                <a:cs typeface="Arial" panose="020B0604020202090204" pitchFamily="34" charset="0"/>
              </a:rPr>
              <a:t> </a:t>
            </a:r>
            <a:endParaRPr lang="en-US" altLang="en-US" sz="2000" dirty="0">
              <a:ea typeface="Arial" panose="020B0604020202090204" pitchFamily="34" charset="0"/>
            </a:endParaRPr>
          </a:p>
        </p:txBody>
      </p:sp>
      <p:pic>
        <p:nvPicPr>
          <p:cNvPr id="45064" name="Picture 10"/>
          <p:cNvPicPr>
            <a:picLocks noChangeAspect="1"/>
          </p:cNvPicPr>
          <p:nvPr/>
        </p:nvPicPr>
        <p:blipFill>
          <a:blip r:embed="rId1"/>
          <a:stretch>
            <a:fillRect/>
          </a:stretch>
        </p:blipFill>
        <p:spPr>
          <a:xfrm>
            <a:off x="873125" y="2895600"/>
            <a:ext cx="7397750" cy="2743200"/>
          </a:xfrm>
          <a:prstGeom prst="rect">
            <a:avLst/>
          </a:prstGeom>
          <a:noFill/>
          <a:ln w="12700">
            <a:noFill/>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6083"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6084" name="Rectangle 2"/>
          <p:cNvSpPr>
            <a:spLocks noGrp="1"/>
          </p:cNvSpPr>
          <p:nvPr>
            <p:ph type="title"/>
          </p:nvPr>
        </p:nvSpPr>
        <p:spPr>
          <a:xfrm>
            <a:off x="228600" y="152400"/>
            <a:ext cx="8763000" cy="609600"/>
          </a:xfrm>
          <a:ln/>
        </p:spPr>
        <p:txBody>
          <a:bodyPr vert="horz" wrap="square" lIns="92075" tIns="46038" rIns="92075" bIns="46038" anchor="ctr" anchorCtr="0"/>
          <a:p>
            <a:r>
              <a:rPr lang="en-US" altLang="en-US" sz="4000" dirty="0">
                <a:cs typeface="Courier New" panose="02070409020205090404" pitchFamily="49" charset="0"/>
              </a:rPr>
              <a:t>Caution: </a:t>
            </a:r>
            <a:r>
              <a:rPr lang="en-US" altLang="en-US" sz="4000" dirty="0">
                <a:cs typeface="Times New Roman" panose="02020603050405020304" pitchFamily="18" charset="0"/>
              </a:rPr>
              <a:t>conflict interfaces</a:t>
            </a:r>
            <a:r>
              <a:rPr lang="en-US" altLang="en-US" sz="4000" dirty="0">
                <a:cs typeface="Courier New" panose="02070409020205090404" pitchFamily="49" charset="0"/>
              </a:rPr>
              <a:t> </a:t>
            </a:r>
            <a:endParaRPr lang="en-US" altLang="en-US" sz="4000" dirty="0">
              <a:ea typeface="Courier New" panose="02070409020205090404" pitchFamily="49" charset="0"/>
            </a:endParaRPr>
          </a:p>
        </p:txBody>
      </p:sp>
      <p:sp>
        <p:nvSpPr>
          <p:cNvPr id="46086" name="Rectangle 4"/>
          <p:cNvSpPr>
            <a:spLocks noGrp="1"/>
          </p:cNvSpPr>
          <p:nvPr>
            <p:ph type="body"/>
          </p:nvPr>
        </p:nvSpPr>
        <p:spPr>
          <a:xfrm>
            <a:off x="152400" y="2058035"/>
            <a:ext cx="8686800" cy="4037965"/>
          </a:xfrm>
          <a:ln/>
        </p:spPr>
        <p:txBody>
          <a:bodyPr vert="horz" wrap="square" lIns="92075" tIns="46038" rIns="92075" bIns="46038" anchor="t" anchorCtr="0"/>
          <a:p>
            <a:pPr marL="114300" lvl="1" indent="0">
              <a:spcAft>
                <a:spcPts val="1200"/>
              </a:spcAft>
              <a:buNone/>
            </a:pPr>
            <a:r>
              <a:rPr lang="en-US" altLang="en-US" dirty="0">
                <a:cs typeface="Times New Roman" panose="02020603050405020304" pitchFamily="18" charset="0"/>
              </a:rPr>
              <a:t>In rare occasions, a class may implement two interfaces with conflict information (e.g., two same constants with different values or two methods with same signature but different return type). This type of errors will be detected by the compiler.</a:t>
            </a:r>
            <a:r>
              <a:rPr lang="en-US" altLang="en-US" dirty="0">
                <a:cs typeface="Courier New" panose="02070409020205090404" pitchFamily="49" charset="0"/>
              </a:rPr>
              <a:t> </a:t>
            </a:r>
            <a:endParaRPr lang="en-US" altLang="en-US" dirty="0">
              <a:ea typeface="Courier New" panose="02070409020205090404" pitchFamily="49"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710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7108" name="Rectangle 2"/>
          <p:cNvSpPr>
            <a:spLocks noGrp="1"/>
          </p:cNvSpPr>
          <p:nvPr>
            <p:ph type="title"/>
          </p:nvPr>
        </p:nvSpPr>
        <p:spPr>
          <a:xfrm>
            <a:off x="228600" y="152400"/>
            <a:ext cx="8763000" cy="609600"/>
          </a:xfrm>
          <a:ln/>
        </p:spPr>
        <p:txBody>
          <a:bodyPr vert="horz" wrap="square" lIns="92075" tIns="46038" rIns="92075" bIns="46038" anchor="ctr" anchorCtr="0"/>
          <a:p>
            <a:r>
              <a:rPr lang="en-US" altLang="en-US" sz="4000" dirty="0">
                <a:cs typeface="Courier New" panose="02070409020205090404" pitchFamily="49" charset="0"/>
              </a:rPr>
              <a:t>Whether to use an interface or a class?</a:t>
            </a:r>
            <a:endParaRPr lang="en-US" altLang="en-US" sz="4000" dirty="0"/>
          </a:p>
        </p:txBody>
      </p:sp>
      <p:sp>
        <p:nvSpPr>
          <p:cNvPr id="47110" name="Rectangle 5"/>
          <p:cNvSpPr>
            <a:spLocks noGrp="1"/>
          </p:cNvSpPr>
          <p:nvPr>
            <p:ph type="body"/>
          </p:nvPr>
        </p:nvSpPr>
        <p:spPr>
          <a:xfrm>
            <a:off x="152400" y="838200"/>
            <a:ext cx="8686800" cy="5257800"/>
          </a:xfrm>
          <a:ln/>
        </p:spPr>
        <p:txBody>
          <a:bodyPr vert="horz" wrap="square" lIns="92075" tIns="46038" rIns="92075" bIns="46038" anchor="t" anchorCtr="0"/>
          <a:p>
            <a:pPr marL="114300" lvl="1" indent="0">
              <a:spcAft>
                <a:spcPts val="1200"/>
              </a:spcAft>
              <a:buNone/>
            </a:pPr>
            <a:r>
              <a:rPr lang="en-US" altLang="en-US" sz="2600" dirty="0">
                <a:cs typeface="Courier New" panose="02070409020205090404" pitchFamily="49" charset="0"/>
              </a:rPr>
              <a:t>In general, </a:t>
            </a:r>
            <a:r>
              <a:rPr lang="en-US" altLang="en-US" sz="2600" i="1" u="sng" dirty="0">
                <a:latin typeface="Times New Roman Italic" panose="02020603050405020304" charset="0"/>
                <a:cs typeface="Times New Roman Italic" panose="02020603050405020304" charset="0"/>
              </a:rPr>
              <a:t>a strong is-a relationship</a:t>
            </a:r>
            <a:r>
              <a:rPr lang="en-US" altLang="en-US" sz="2600" dirty="0">
                <a:cs typeface="Courier New" panose="02070409020205090404" pitchFamily="49" charset="0"/>
              </a:rPr>
              <a:t> that clearly describes a parent-child relationship should be modeled using </a:t>
            </a:r>
            <a:r>
              <a:rPr lang="en-US" altLang="en-US" sz="2600" u="sng" dirty="0">
                <a:cs typeface="Courier New" panose="02070409020205090404" pitchFamily="49" charset="0"/>
              </a:rPr>
              <a:t>classes</a:t>
            </a:r>
            <a:r>
              <a:rPr lang="en-US" altLang="en-US" sz="2600" dirty="0">
                <a:cs typeface="Courier New" panose="02070409020205090404" pitchFamily="49" charset="0"/>
              </a:rPr>
              <a:t>. For example, a staff member is a person. </a:t>
            </a:r>
            <a:endParaRPr lang="en-US" altLang="en-US" sz="2600" dirty="0">
              <a:cs typeface="Courier New" panose="02070409020205090404" pitchFamily="49" charset="0"/>
            </a:endParaRPr>
          </a:p>
          <a:p>
            <a:pPr marL="114300" lvl="1" indent="0">
              <a:spcAft>
                <a:spcPts val="1200"/>
              </a:spcAft>
              <a:buNone/>
            </a:pPr>
            <a:r>
              <a:rPr lang="en-US" altLang="en-US" sz="2600" i="1" u="sng" dirty="0">
                <a:latin typeface="Times New Roman Italic" panose="02020603050405020304" charset="0"/>
                <a:cs typeface="Times New Roman Italic" panose="02020603050405020304" charset="0"/>
              </a:rPr>
              <a:t>A weak is-a relationship</a:t>
            </a:r>
            <a:r>
              <a:rPr lang="en-US" altLang="en-US" sz="2600" dirty="0">
                <a:cs typeface="Courier New" panose="02070409020205090404" pitchFamily="49" charset="0"/>
              </a:rPr>
              <a:t>, also known as an </a:t>
            </a:r>
            <a:r>
              <a:rPr lang="en-US" altLang="en-US" sz="2600" i="1" u="sng" dirty="0">
                <a:latin typeface="Times New Roman Italic" panose="02020603050405020304" charset="0"/>
                <a:cs typeface="Times New Roman Italic" panose="02020603050405020304" charset="0"/>
              </a:rPr>
              <a:t>is-kind-of relationship</a:t>
            </a:r>
            <a:r>
              <a:rPr lang="en-US" altLang="en-US" sz="2600" dirty="0">
                <a:cs typeface="Courier New" panose="02070409020205090404" pitchFamily="49" charset="0"/>
              </a:rPr>
              <a:t>, indicates that an object possesses a certain property. A weak is-a relationship can be modeled using </a:t>
            </a:r>
            <a:r>
              <a:rPr lang="en-US" altLang="en-US" sz="2600" u="sng" dirty="0">
                <a:cs typeface="Courier New" panose="02070409020205090404" pitchFamily="49" charset="0"/>
              </a:rPr>
              <a:t>interfaces</a:t>
            </a:r>
            <a:r>
              <a:rPr lang="en-US" altLang="en-US" sz="2600" dirty="0">
                <a:cs typeface="Courier New" panose="02070409020205090404" pitchFamily="49" charset="0"/>
              </a:rPr>
              <a:t>. For example, all strings are comparable, so the String class implements the Comparable interface. </a:t>
            </a:r>
            <a:endParaRPr lang="en-US" altLang="en-US" sz="2600" dirty="0">
              <a:cs typeface="Courier New" panose="02070409020205090404" pitchFamily="49" charset="0"/>
            </a:endParaRPr>
          </a:p>
          <a:p>
            <a:pPr marL="114300" lvl="1" indent="0">
              <a:spcAft>
                <a:spcPts val="1200"/>
              </a:spcAft>
              <a:buNone/>
            </a:pPr>
            <a:r>
              <a:rPr lang="en-US" altLang="en-US" sz="2600" dirty="0">
                <a:cs typeface="Courier New" panose="02070409020205090404" pitchFamily="49" charset="0"/>
              </a:rPr>
              <a:t>You can also use interfaces to circumvent single inheritance restriction if </a:t>
            </a:r>
            <a:r>
              <a:rPr lang="en-US" altLang="en-US" sz="2600" i="1" u="sng" dirty="0">
                <a:latin typeface="Times New Roman Italic" panose="02020603050405020304" charset="0"/>
                <a:cs typeface="Times New Roman Italic" panose="02020603050405020304" charset="0"/>
              </a:rPr>
              <a:t>multiple inheritance</a:t>
            </a:r>
            <a:r>
              <a:rPr lang="en-US" altLang="en-US" sz="2600" dirty="0">
                <a:cs typeface="Courier New" panose="02070409020205090404" pitchFamily="49" charset="0"/>
              </a:rPr>
              <a:t> is desired. In the case of multiple inheritance, you have to design one as a superclass, and others as interface. </a:t>
            </a:r>
            <a:endParaRPr lang="en-US" altLang="en-US" sz="2600" dirty="0">
              <a:ea typeface="Courier New" panose="02070409020205090404" pitchFamily="49"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130" name="Picture 15"/>
          <p:cNvPicPr>
            <a:picLocks noChangeAspect="1"/>
          </p:cNvPicPr>
          <p:nvPr/>
        </p:nvPicPr>
        <p:blipFill>
          <a:blip r:embed="rId1"/>
          <a:stretch>
            <a:fillRect/>
          </a:stretch>
        </p:blipFill>
        <p:spPr>
          <a:xfrm>
            <a:off x="149225" y="704850"/>
            <a:ext cx="8308975" cy="5118100"/>
          </a:xfrm>
          <a:prstGeom prst="rect">
            <a:avLst/>
          </a:prstGeom>
          <a:noFill/>
          <a:ln w="12700">
            <a:noFill/>
          </a:ln>
        </p:spPr>
      </p:pic>
      <p:sp>
        <p:nvSpPr>
          <p:cNvPr id="48131"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8132"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8133" name="Rectangle 2"/>
          <p:cNvSpPr>
            <a:spLocks noGrp="1"/>
          </p:cNvSpPr>
          <p:nvPr>
            <p:ph type="title"/>
          </p:nvPr>
        </p:nvSpPr>
        <p:spPr>
          <a:xfrm>
            <a:off x="342900" y="155575"/>
            <a:ext cx="8686800" cy="454025"/>
          </a:xfrm>
          <a:ln/>
        </p:spPr>
        <p:txBody>
          <a:bodyPr vert="horz" wrap="square" lIns="92075" tIns="46038" rIns="92075" bIns="46038" anchor="ctr" anchorCtr="0"/>
          <a:p>
            <a:r>
              <a:rPr lang="en-US" altLang="en-US" sz="4000" dirty="0"/>
              <a:t>The </a:t>
            </a:r>
            <a:r>
              <a:rPr lang="en-US" altLang="en-US" sz="3800" dirty="0">
                <a:latin typeface="Courier New" panose="02070409020205090404" pitchFamily="49" charset="0"/>
              </a:rPr>
              <a:t>Rational</a:t>
            </a:r>
            <a:r>
              <a:rPr lang="en-US" altLang="en-US" sz="4000" dirty="0"/>
              <a:t> Class</a:t>
            </a:r>
            <a:endParaRPr lang="en-US" altLang="en-US" sz="4000" dirty="0"/>
          </a:p>
        </p:txBody>
      </p:sp>
      <p:sp>
        <p:nvSpPr>
          <p:cNvPr id="48134" name="Rectangle 6"/>
          <p:cNvSpPr/>
          <p:nvPr/>
        </p:nvSpPr>
        <p:spPr>
          <a:xfrm>
            <a:off x="2141538" y="2312988"/>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48135" name="Rectangle 10"/>
          <p:cNvSpPr/>
          <p:nvPr/>
        </p:nvSpPr>
        <p:spPr>
          <a:xfrm>
            <a:off x="0" y="1428750"/>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48136" name="Rectangle 14"/>
          <p:cNvSpPr/>
          <p:nvPr/>
        </p:nvSpPr>
        <p:spPr>
          <a:xfrm>
            <a:off x="0" y="1271588"/>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48137" name="AutoShape 10">
            <a:hlinkClick r:id="rId2" action="ppaction://program"/>
          </p:cNvPr>
          <p:cNvSpPr/>
          <p:nvPr/>
        </p:nvSpPr>
        <p:spPr>
          <a:xfrm>
            <a:off x="7604125" y="59436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2" action="ppaction://hlinkfile"/>
              </a:rPr>
              <a:t>Run</a:t>
            </a:r>
            <a:endParaRPr lang="en-US" altLang="en-US" sz="1800" dirty="0">
              <a:ea typeface="Arial" panose="020B0604020202090204" pitchFamily="34" charset="0"/>
            </a:endParaRPr>
          </a:p>
        </p:txBody>
      </p:sp>
      <p:sp>
        <p:nvSpPr>
          <p:cNvPr id="48138" name="Rectangle 14">
            <a:hlinkClick r:id="rId3"/>
          </p:cNvPr>
          <p:cNvSpPr/>
          <p:nvPr/>
        </p:nvSpPr>
        <p:spPr>
          <a:xfrm>
            <a:off x="3733800" y="5943600"/>
            <a:ext cx="1422400"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Rational</a:t>
            </a:r>
            <a:endParaRPr lang="en-US" altLang="en-US" sz="2000" dirty="0">
              <a:ea typeface="Arial" panose="020B0604020202090204" pitchFamily="34" charset="0"/>
            </a:endParaRPr>
          </a:p>
        </p:txBody>
      </p:sp>
      <p:sp>
        <p:nvSpPr>
          <p:cNvPr id="48139" name="Rectangle 15">
            <a:hlinkClick r:id="rId4"/>
          </p:cNvPr>
          <p:cNvSpPr/>
          <p:nvPr/>
        </p:nvSpPr>
        <p:spPr>
          <a:xfrm>
            <a:off x="5257800" y="5957888"/>
            <a:ext cx="2201863"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TestRationalClass</a:t>
            </a:r>
            <a:endParaRPr lang="en-US" altLang="en-US" sz="2000" dirty="0">
              <a:ea typeface="Arial" panose="020B0604020202090204" pitchFamily="34"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9155" name="Rectangle 2"/>
          <p:cNvSpPr>
            <a:spLocks noGrp="1"/>
          </p:cNvSpPr>
          <p:nvPr>
            <p:ph type="title"/>
          </p:nvPr>
        </p:nvSpPr>
        <p:spPr>
          <a:xfrm>
            <a:off x="685800" y="304800"/>
            <a:ext cx="7772400" cy="819150"/>
          </a:xfrm>
          <a:ln/>
        </p:spPr>
        <p:txBody>
          <a:bodyPr vert="horz" wrap="square" lIns="92075" tIns="46038" rIns="92075" bIns="46038" anchor="ctr" anchorCtr="0"/>
          <a:p>
            <a:r>
              <a:rPr lang="en-US" altLang="en-US" dirty="0"/>
              <a:t>Designing a Class</a:t>
            </a:r>
            <a:endParaRPr lang="en-US" altLang="en-US" dirty="0"/>
          </a:p>
        </p:txBody>
      </p:sp>
      <p:sp>
        <p:nvSpPr>
          <p:cNvPr id="49156" name="Rectangle 3"/>
          <p:cNvSpPr>
            <a:spLocks noGrp="1"/>
          </p:cNvSpPr>
          <p:nvPr>
            <p:ph idx="1"/>
          </p:nvPr>
        </p:nvSpPr>
        <p:spPr>
          <a:xfrm>
            <a:off x="304800" y="1371600"/>
            <a:ext cx="8839200" cy="4800600"/>
          </a:xfrm>
          <a:ln/>
        </p:spPr>
        <p:txBody>
          <a:bodyPr vert="horz" wrap="square" lIns="92075" tIns="46038" rIns="92075" bIns="46038" anchor="t" anchorCtr="0"/>
          <a:p>
            <a:pPr marL="0" indent="0">
              <a:spcBef>
                <a:spcPct val="50000"/>
              </a:spcBef>
              <a:buNone/>
            </a:pPr>
            <a:r>
              <a:rPr lang="en-US" altLang="en-US" dirty="0"/>
              <a:t>(Coherence) A class should describe a single entity, and all the class operations should logically fit together to support a coherent purpose. </a:t>
            </a:r>
            <a:endParaRPr lang="en-US" altLang="en-US" dirty="0"/>
          </a:p>
          <a:p>
            <a:pPr marL="0" indent="0">
              <a:spcBef>
                <a:spcPct val="50000"/>
              </a:spcBef>
              <a:buNone/>
            </a:pPr>
            <a:r>
              <a:rPr lang="en-US" altLang="en-US" dirty="0"/>
              <a:t>You can use a class for students, for example, but you should not combine students and staff in the same class, because students and staff have different entities. </a:t>
            </a:r>
            <a:endParaRPr lang="en-US"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8195"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8196" name="Rectangle 9"/>
          <p:cNvSpPr/>
          <p:nvPr/>
        </p:nvSpPr>
        <p:spPr>
          <a:xfrm>
            <a:off x="0" y="1463675"/>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8197" name="Rectangle 11"/>
          <p:cNvSpPr/>
          <p:nvPr/>
        </p:nvSpPr>
        <p:spPr>
          <a:xfrm>
            <a:off x="0" y="1463675"/>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8198" name="Rectangle 16"/>
          <p:cNvSpPr/>
          <p:nvPr/>
        </p:nvSpPr>
        <p:spPr>
          <a:xfrm>
            <a:off x="0" y="143351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8199" name="Rectangle 18"/>
          <p:cNvSpPr>
            <a:spLocks noGrp="1"/>
          </p:cNvSpPr>
          <p:nvPr>
            <p:ph type="title"/>
          </p:nvPr>
        </p:nvSpPr>
        <p:spPr>
          <a:xfrm>
            <a:off x="304800" y="152400"/>
            <a:ext cx="8610600" cy="533400"/>
          </a:xfrm>
          <a:ln/>
        </p:spPr>
        <p:txBody>
          <a:bodyPr vert="horz" wrap="square" lIns="92075" tIns="46038" rIns="92075" bIns="46038" anchor="ctr" anchorCtr="0"/>
          <a:p>
            <a:r>
              <a:rPr lang="en-US" altLang="en-US" sz="4000" dirty="0"/>
              <a:t>Abstract Classes and Abstract Methods</a:t>
            </a:r>
            <a:endParaRPr lang="en-US" altLang="en-US" sz="4000" dirty="0"/>
          </a:p>
        </p:txBody>
      </p:sp>
      <p:sp>
        <p:nvSpPr>
          <p:cNvPr id="8200" name="Rectangle 25"/>
          <p:cNvSpPr/>
          <p:nvPr/>
        </p:nvSpPr>
        <p:spPr>
          <a:xfrm>
            <a:off x="0" y="1152525"/>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8201" name="Picture 19"/>
          <p:cNvPicPr>
            <a:picLocks noChangeAspect="1"/>
          </p:cNvPicPr>
          <p:nvPr/>
        </p:nvPicPr>
        <p:blipFill>
          <a:blip r:embed="rId1"/>
          <a:stretch>
            <a:fillRect/>
          </a:stretch>
        </p:blipFill>
        <p:spPr>
          <a:xfrm>
            <a:off x="42863" y="660400"/>
            <a:ext cx="7462837" cy="5738813"/>
          </a:xfrm>
          <a:prstGeom prst="rect">
            <a:avLst/>
          </a:prstGeom>
          <a:noFill/>
          <a:ln w="12700">
            <a:noFill/>
          </a:ln>
        </p:spPr>
      </p:pic>
      <p:sp>
        <p:nvSpPr>
          <p:cNvPr id="8202" name="AutoShape 10">
            <a:hlinkClick r:id="rId2" action="ppaction://program"/>
          </p:cNvPr>
          <p:cNvSpPr/>
          <p:nvPr/>
        </p:nvSpPr>
        <p:spPr>
          <a:xfrm>
            <a:off x="8231188" y="3124200"/>
            <a:ext cx="698500" cy="339725"/>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2" action="ppaction://hlinkfile"/>
              </a:rPr>
              <a:t>Run</a:t>
            </a:r>
            <a:endParaRPr lang="en-US" altLang="en-US" sz="1800" dirty="0">
              <a:ea typeface="Arial" panose="020B0604020202090204" pitchFamily="34" charset="0"/>
            </a:endParaRPr>
          </a:p>
        </p:txBody>
      </p:sp>
      <p:sp>
        <p:nvSpPr>
          <p:cNvPr id="8203" name="Rectangle 19">
            <a:hlinkClick r:id="rId3"/>
          </p:cNvPr>
          <p:cNvSpPr/>
          <p:nvPr/>
        </p:nvSpPr>
        <p:spPr>
          <a:xfrm>
            <a:off x="6565900" y="995363"/>
            <a:ext cx="2371725"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GeometricObject</a:t>
            </a:r>
            <a:endParaRPr lang="en-US" altLang="en-US" sz="2000" dirty="0">
              <a:ea typeface="Arial" panose="020B0604020202090204" pitchFamily="34" charset="0"/>
            </a:endParaRPr>
          </a:p>
        </p:txBody>
      </p:sp>
      <p:sp>
        <p:nvSpPr>
          <p:cNvPr id="8204" name="Rectangle 20">
            <a:hlinkClick r:id="rId4"/>
          </p:cNvPr>
          <p:cNvSpPr/>
          <p:nvPr/>
        </p:nvSpPr>
        <p:spPr>
          <a:xfrm>
            <a:off x="6559550" y="1506538"/>
            <a:ext cx="2371725"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Circle</a:t>
            </a:r>
            <a:endParaRPr lang="en-US" altLang="en-US" sz="2000" dirty="0">
              <a:ea typeface="Arial" panose="020B0604020202090204" pitchFamily="34" charset="0"/>
            </a:endParaRPr>
          </a:p>
        </p:txBody>
      </p:sp>
      <p:sp>
        <p:nvSpPr>
          <p:cNvPr id="8205" name="Rectangle 22">
            <a:hlinkClick r:id="rId5"/>
          </p:cNvPr>
          <p:cNvSpPr/>
          <p:nvPr/>
        </p:nvSpPr>
        <p:spPr>
          <a:xfrm>
            <a:off x="6572250" y="2039938"/>
            <a:ext cx="2371725"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Rectangle</a:t>
            </a:r>
            <a:endParaRPr lang="en-US" altLang="en-US" sz="2000" dirty="0">
              <a:ea typeface="Arial" panose="020B0604020202090204" pitchFamily="34" charset="0"/>
            </a:endParaRPr>
          </a:p>
        </p:txBody>
      </p:sp>
      <p:sp>
        <p:nvSpPr>
          <p:cNvPr id="8206" name="Rectangle 23">
            <a:hlinkClick r:id="rId6"/>
          </p:cNvPr>
          <p:cNvSpPr/>
          <p:nvPr/>
        </p:nvSpPr>
        <p:spPr>
          <a:xfrm>
            <a:off x="6572250" y="2592388"/>
            <a:ext cx="2371725"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TestGeometricObject</a:t>
            </a:r>
            <a:endParaRPr lang="en-US" altLang="en-US" sz="2000" dirty="0">
              <a:ea typeface="Arial" panose="020B0604020202090204" pitchFamily="34"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50179" name="Rectangle 2"/>
          <p:cNvSpPr>
            <a:spLocks noGrp="1"/>
          </p:cNvSpPr>
          <p:nvPr>
            <p:ph type="title"/>
          </p:nvPr>
        </p:nvSpPr>
        <p:spPr>
          <a:xfrm>
            <a:off x="685800" y="304800"/>
            <a:ext cx="7772400" cy="819150"/>
          </a:xfrm>
          <a:ln/>
        </p:spPr>
        <p:txBody>
          <a:bodyPr vert="horz" wrap="square" lIns="92075" tIns="46038" rIns="92075" bIns="46038" anchor="ctr" anchorCtr="0"/>
          <a:p>
            <a:r>
              <a:rPr lang="en-US" altLang="en-US" dirty="0"/>
              <a:t>Designing a Class, cont.</a:t>
            </a:r>
            <a:endParaRPr lang="en-US" altLang="en-US" dirty="0"/>
          </a:p>
        </p:txBody>
      </p:sp>
      <p:sp>
        <p:nvSpPr>
          <p:cNvPr id="50180" name="Rectangle 3"/>
          <p:cNvSpPr>
            <a:spLocks noGrp="1"/>
          </p:cNvSpPr>
          <p:nvPr>
            <p:ph idx="1"/>
          </p:nvPr>
        </p:nvSpPr>
        <p:spPr>
          <a:xfrm>
            <a:off x="304800" y="1371600"/>
            <a:ext cx="8839200" cy="4800600"/>
          </a:xfrm>
          <a:ln/>
        </p:spPr>
        <p:txBody>
          <a:bodyPr vert="horz" wrap="square" lIns="92075" tIns="46038" rIns="92075" bIns="46038" anchor="t" anchorCtr="0"/>
          <a:p>
            <a:pPr marL="0" indent="0">
              <a:spcBef>
                <a:spcPct val="50000"/>
              </a:spcBef>
              <a:buNone/>
            </a:pPr>
            <a:r>
              <a:rPr lang="en-US" altLang="en-US" sz="2800" dirty="0">
                <a:cs typeface="Times New Roman" panose="02020603050405020304" pitchFamily="18" charset="0"/>
              </a:rPr>
              <a:t>(Separating responsibilities) </a:t>
            </a:r>
            <a:r>
              <a:rPr lang="en-US" altLang="en-US" sz="2800" dirty="0"/>
              <a:t>A single entity with too many responsibilities can be broken into several classes to separate responsibilities. </a:t>
            </a:r>
            <a:endParaRPr lang="en-US" altLang="en-US" sz="2800" dirty="0"/>
          </a:p>
          <a:p>
            <a:pPr marL="0" indent="0">
              <a:spcBef>
                <a:spcPct val="50000"/>
              </a:spcBef>
              <a:buNone/>
            </a:pPr>
            <a:r>
              <a:rPr lang="en-US" altLang="en-US" sz="2800" dirty="0"/>
              <a:t>The classes String, StringBuilder, and StringBuffer all deal with strings, for example, but have different responsibilities. </a:t>
            </a:r>
            <a:endParaRPr lang="en-US" altLang="en-US" sz="2800" dirty="0"/>
          </a:p>
          <a:p>
            <a:pPr marL="0" indent="0">
              <a:spcBef>
                <a:spcPct val="50000"/>
              </a:spcBef>
              <a:buNone/>
            </a:pPr>
            <a:r>
              <a:rPr lang="en-US" altLang="en-US" sz="2800" dirty="0"/>
              <a:t>The String class deals with immutable strings, the StringBuilder class is for creating mutable strings, and the StringBuffer class is similar to StringBuilder except that StringBuffer contains synchronized methods for updating strings. </a:t>
            </a:r>
            <a:endParaRPr lang="en-US" altLang="en-US" sz="28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51203" name="Rectangle 2"/>
          <p:cNvSpPr>
            <a:spLocks noGrp="1"/>
          </p:cNvSpPr>
          <p:nvPr>
            <p:ph type="title"/>
          </p:nvPr>
        </p:nvSpPr>
        <p:spPr>
          <a:xfrm>
            <a:off x="685800" y="304800"/>
            <a:ext cx="7772400" cy="819150"/>
          </a:xfrm>
          <a:ln/>
        </p:spPr>
        <p:txBody>
          <a:bodyPr vert="horz" wrap="square" lIns="92075" tIns="46038" rIns="92075" bIns="46038" anchor="ctr" anchorCtr="0"/>
          <a:p>
            <a:r>
              <a:rPr lang="en-US" altLang="en-US" dirty="0"/>
              <a:t>Designing a Class, cont.</a:t>
            </a:r>
            <a:endParaRPr lang="en-US" altLang="en-US" dirty="0"/>
          </a:p>
        </p:txBody>
      </p:sp>
      <p:sp>
        <p:nvSpPr>
          <p:cNvPr id="51204" name="Rectangle 3"/>
          <p:cNvSpPr>
            <a:spLocks noGrp="1"/>
          </p:cNvSpPr>
          <p:nvPr>
            <p:ph idx="1"/>
          </p:nvPr>
        </p:nvSpPr>
        <p:spPr>
          <a:xfrm>
            <a:off x="0" y="1371600"/>
            <a:ext cx="9144000" cy="5486400"/>
          </a:xfrm>
          <a:ln/>
        </p:spPr>
        <p:txBody>
          <a:bodyPr vert="horz" wrap="square" lIns="92075" tIns="46038" rIns="92075" bIns="46038" anchor="t" anchorCtr="0"/>
          <a:p>
            <a:pPr marL="0" indent="0">
              <a:spcBef>
                <a:spcPct val="50000"/>
              </a:spcBef>
              <a:buNone/>
            </a:pPr>
            <a:r>
              <a:rPr lang="en-US" altLang="en-US" dirty="0">
                <a:cs typeface="Times New Roman" panose="02020603050405020304" pitchFamily="18" charset="0"/>
              </a:rPr>
              <a:t>Classes are designed for reuse. Users can incorporate classes in many different combinations, orders, and environments. </a:t>
            </a:r>
            <a:endParaRPr lang="en-US" altLang="en-US" dirty="0">
              <a:cs typeface="Times New Roman" panose="02020603050405020304" pitchFamily="18" charset="0"/>
            </a:endParaRPr>
          </a:p>
          <a:p>
            <a:pPr marL="0" indent="0">
              <a:spcBef>
                <a:spcPct val="50000"/>
              </a:spcBef>
              <a:buNone/>
            </a:pPr>
            <a:r>
              <a:rPr lang="en-US" altLang="en-US" dirty="0">
                <a:cs typeface="Times New Roman" panose="02020603050405020304" pitchFamily="18" charset="0"/>
              </a:rPr>
              <a:t>Therefore, you should design a class that imposes no restrictions on what or when the user can do with it, design the properties to ensure that the user can set properties in any order, with any combination of values, and design methods to function independently of their order of occurrence.</a:t>
            </a:r>
            <a:endParaRPr lang="en-US" altLang="en-US" dirty="0">
              <a:ea typeface="Times New Roman" panose="02020603050405020304" pitchFamily="18"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52227" name="Rectangle 2"/>
          <p:cNvSpPr>
            <a:spLocks noGrp="1"/>
          </p:cNvSpPr>
          <p:nvPr>
            <p:ph type="title"/>
          </p:nvPr>
        </p:nvSpPr>
        <p:spPr>
          <a:xfrm>
            <a:off x="685800" y="304800"/>
            <a:ext cx="7772400" cy="819150"/>
          </a:xfrm>
          <a:ln/>
        </p:spPr>
        <p:txBody>
          <a:bodyPr vert="horz" wrap="square" lIns="92075" tIns="46038" rIns="92075" bIns="46038" anchor="ctr" anchorCtr="0"/>
          <a:p>
            <a:r>
              <a:rPr lang="en-US" altLang="en-US" dirty="0"/>
              <a:t>Designing a Class, cont.</a:t>
            </a:r>
            <a:endParaRPr lang="en-US" altLang="en-US" dirty="0"/>
          </a:p>
        </p:txBody>
      </p:sp>
      <p:sp>
        <p:nvSpPr>
          <p:cNvPr id="52228" name="Rectangle 3"/>
          <p:cNvSpPr>
            <a:spLocks noGrp="1"/>
          </p:cNvSpPr>
          <p:nvPr>
            <p:ph idx="1"/>
          </p:nvPr>
        </p:nvSpPr>
        <p:spPr>
          <a:xfrm>
            <a:off x="76200" y="1371600"/>
            <a:ext cx="9067800" cy="5486400"/>
          </a:xfrm>
          <a:ln/>
        </p:spPr>
        <p:txBody>
          <a:bodyPr vert="horz" wrap="square" lIns="92075" tIns="46038" rIns="92075" bIns="46038" anchor="t" anchorCtr="0"/>
          <a:p>
            <a:pPr marL="0" indent="0">
              <a:spcBef>
                <a:spcPct val="50000"/>
              </a:spcBef>
              <a:buNone/>
            </a:pPr>
            <a:r>
              <a:rPr lang="en-US" altLang="en-US" dirty="0">
                <a:cs typeface="Times New Roman" panose="02020603050405020304" pitchFamily="18" charset="0"/>
              </a:rPr>
              <a:t>Provide a public no-arg constructor and override the </a:t>
            </a:r>
            <a:r>
              <a:rPr lang="en-US" altLang="en-US" u="sng" dirty="0">
                <a:cs typeface="Times New Roman" panose="02020603050405020304" pitchFamily="18" charset="0"/>
              </a:rPr>
              <a:t>equals</a:t>
            </a:r>
            <a:r>
              <a:rPr lang="en-US" altLang="en-US" dirty="0">
                <a:cs typeface="Times New Roman" panose="02020603050405020304" pitchFamily="18" charset="0"/>
              </a:rPr>
              <a:t> method and the </a:t>
            </a:r>
            <a:r>
              <a:rPr lang="en-US" altLang="en-US" u="sng" dirty="0">
                <a:cs typeface="Times New Roman" panose="02020603050405020304" pitchFamily="18" charset="0"/>
              </a:rPr>
              <a:t>toString</a:t>
            </a:r>
            <a:r>
              <a:rPr lang="en-US" altLang="en-US" dirty="0">
                <a:cs typeface="Times New Roman" panose="02020603050405020304" pitchFamily="18" charset="0"/>
              </a:rPr>
              <a:t> method defined in the </a:t>
            </a:r>
            <a:r>
              <a:rPr lang="en-US" altLang="en-US" u="sng" dirty="0">
                <a:cs typeface="Times New Roman" panose="02020603050405020304" pitchFamily="18" charset="0"/>
              </a:rPr>
              <a:t>Object</a:t>
            </a:r>
            <a:r>
              <a:rPr lang="en-US" altLang="en-US" dirty="0">
                <a:cs typeface="Times New Roman" panose="02020603050405020304" pitchFamily="18" charset="0"/>
              </a:rPr>
              <a:t> class whenever possible.</a:t>
            </a:r>
            <a:r>
              <a:rPr lang="en-US" altLang="en-US" dirty="0">
                <a:latin typeface="Courier"/>
                <a:cs typeface="Times New Roman" panose="02020603050405020304" pitchFamily="18" charset="0"/>
              </a:rPr>
              <a:t> </a:t>
            </a:r>
            <a:endParaRPr lang="en-US" altLang="en-US" dirty="0">
              <a:latin typeface="Courier"/>
              <a:ea typeface="Times New Roman" panose="02020603050405020304" pitchFamily="18"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53251" name="Rectangle 2"/>
          <p:cNvSpPr>
            <a:spLocks noGrp="1"/>
          </p:cNvSpPr>
          <p:nvPr>
            <p:ph type="title"/>
          </p:nvPr>
        </p:nvSpPr>
        <p:spPr>
          <a:xfrm>
            <a:off x="685800" y="304800"/>
            <a:ext cx="7772400" cy="819150"/>
          </a:xfrm>
          <a:ln/>
        </p:spPr>
        <p:txBody>
          <a:bodyPr vert="horz" wrap="square" lIns="92075" tIns="46038" rIns="92075" bIns="46038" anchor="ctr" anchorCtr="0"/>
          <a:p>
            <a:r>
              <a:rPr lang="en-US" altLang="en-US" dirty="0"/>
              <a:t>Designing a Class, cont.</a:t>
            </a:r>
            <a:endParaRPr lang="en-US" altLang="en-US" dirty="0"/>
          </a:p>
        </p:txBody>
      </p:sp>
      <p:sp>
        <p:nvSpPr>
          <p:cNvPr id="53252" name="Rectangle 3"/>
          <p:cNvSpPr>
            <a:spLocks noGrp="1"/>
          </p:cNvSpPr>
          <p:nvPr>
            <p:ph idx="1"/>
          </p:nvPr>
        </p:nvSpPr>
        <p:spPr>
          <a:xfrm>
            <a:off x="381000" y="1371600"/>
            <a:ext cx="8382000" cy="4800600"/>
          </a:xfrm>
          <a:ln/>
        </p:spPr>
        <p:txBody>
          <a:bodyPr vert="horz" wrap="square" lIns="92075" tIns="46038" rIns="92075" bIns="46038" anchor="t" anchorCtr="0"/>
          <a:p>
            <a:pPr marL="0" indent="0">
              <a:spcBef>
                <a:spcPct val="50000"/>
              </a:spcBef>
              <a:buNone/>
            </a:pPr>
            <a:r>
              <a:rPr lang="en-US" altLang="en-US" dirty="0">
                <a:cs typeface="Times New Roman" panose="02020603050405020304" pitchFamily="18" charset="0"/>
              </a:rPr>
              <a:t>Follow standard Java programming style and naming conventions. Choose informative names for classes, data fields, and methods. Always place the data declaration before the constructor, and place constructors before methods. Always provide a constructor and initialize variables to avoid programming errors.</a:t>
            </a:r>
            <a:r>
              <a:rPr lang="en-US" altLang="en-US" dirty="0"/>
              <a:t> </a:t>
            </a:r>
            <a:endParaRPr lang="en-US" alt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54275" name="Rectangle 2"/>
          <p:cNvSpPr>
            <a:spLocks noGrp="1"/>
          </p:cNvSpPr>
          <p:nvPr>
            <p:ph type="title"/>
          </p:nvPr>
        </p:nvSpPr>
        <p:spPr>
          <a:xfrm>
            <a:off x="685800" y="0"/>
            <a:ext cx="7772400" cy="1428750"/>
          </a:xfrm>
          <a:ln/>
        </p:spPr>
        <p:txBody>
          <a:bodyPr vert="horz" wrap="square" lIns="92075" tIns="46038" rIns="92075" bIns="46038" anchor="ctr" anchorCtr="0"/>
          <a:p>
            <a:r>
              <a:rPr lang="en-US" altLang="en-US" dirty="0">
                <a:cs typeface="Times New Roman" panose="02020603050405020304" pitchFamily="18" charset="0"/>
              </a:rPr>
              <a:t>Using Visibility Modifiers</a:t>
            </a:r>
            <a:endParaRPr lang="en-US" altLang="en-US" dirty="0"/>
          </a:p>
        </p:txBody>
      </p:sp>
      <p:sp>
        <p:nvSpPr>
          <p:cNvPr id="54276" name="Rectangle 3"/>
          <p:cNvSpPr>
            <a:spLocks noGrp="1"/>
          </p:cNvSpPr>
          <p:nvPr>
            <p:ph idx="1"/>
          </p:nvPr>
        </p:nvSpPr>
        <p:spPr>
          <a:xfrm>
            <a:off x="152400" y="1219200"/>
            <a:ext cx="8610600" cy="5181600"/>
          </a:xfrm>
          <a:ln/>
        </p:spPr>
        <p:txBody>
          <a:bodyPr vert="horz" wrap="square" lIns="92075" tIns="46038" rIns="92075" bIns="46038" anchor="t" anchorCtr="0"/>
          <a:p>
            <a:pPr>
              <a:spcBef>
                <a:spcPct val="0"/>
              </a:spcBef>
              <a:buFont typeface="Arial" panose="020B0604020202090204" pitchFamily="34" charset="0"/>
              <a:buChar char="•"/>
            </a:pPr>
            <a:r>
              <a:rPr lang="en-US" altLang="en-US" sz="2900" dirty="0">
                <a:cs typeface="Times New Roman" panose="02020603050405020304" pitchFamily="18" charset="0"/>
              </a:rPr>
              <a:t>Each class can present 2 contracts: one for the users of the class and one for the extenders of the class. </a:t>
            </a:r>
            <a:endParaRPr lang="en-US" altLang="en-US" sz="2900" dirty="0">
              <a:cs typeface="Times New Roman" panose="02020603050405020304" pitchFamily="18" charset="0"/>
            </a:endParaRPr>
          </a:p>
          <a:p>
            <a:pPr>
              <a:spcBef>
                <a:spcPct val="0"/>
              </a:spcBef>
              <a:buFont typeface="Arial" panose="020B0604020202090204" pitchFamily="34" charset="0"/>
              <a:buChar char="•"/>
            </a:pPr>
            <a:r>
              <a:rPr lang="en-US" altLang="en-US" sz="2900" dirty="0">
                <a:cs typeface="Times New Roman" panose="02020603050405020304" pitchFamily="18" charset="0"/>
              </a:rPr>
              <a:t>Make the fields private and accessor methods public if they are intended for the users of the class. </a:t>
            </a:r>
            <a:endParaRPr lang="en-US" altLang="en-US" sz="2900" dirty="0">
              <a:cs typeface="Times New Roman" panose="02020603050405020304" pitchFamily="18" charset="0"/>
            </a:endParaRPr>
          </a:p>
          <a:p>
            <a:pPr>
              <a:spcBef>
                <a:spcPct val="0"/>
              </a:spcBef>
              <a:buFont typeface="Arial" panose="020B0604020202090204" pitchFamily="34" charset="0"/>
              <a:buChar char="•"/>
            </a:pPr>
            <a:r>
              <a:rPr lang="en-US" altLang="en-US" sz="2900" dirty="0">
                <a:cs typeface="Times New Roman" panose="02020603050405020304" pitchFamily="18" charset="0"/>
              </a:rPr>
              <a:t>Make the fields or method protected if they are intended for extenders of the class. The contract for the extenders encompasses the contract for the users. </a:t>
            </a:r>
            <a:endParaRPr lang="en-US" altLang="en-US" sz="2900" dirty="0">
              <a:cs typeface="Times New Roman" panose="02020603050405020304" pitchFamily="18" charset="0"/>
            </a:endParaRPr>
          </a:p>
          <a:p>
            <a:pPr>
              <a:spcBef>
                <a:spcPct val="0"/>
              </a:spcBef>
              <a:buFont typeface="Arial" panose="020B0604020202090204" pitchFamily="34" charset="0"/>
              <a:buChar char="•"/>
            </a:pPr>
            <a:r>
              <a:rPr lang="en-US" altLang="en-US" sz="2900" dirty="0">
                <a:cs typeface="Times New Roman" panose="02020603050405020304" pitchFamily="18" charset="0"/>
              </a:rPr>
              <a:t>The extended class may increase the visibility of an instance method from protected to public, or change its implementation, but you should never change the implementation in a way that violates that contract.</a:t>
            </a:r>
            <a:endParaRPr lang="en-US" altLang="en-US" sz="2900" dirty="0">
              <a:ea typeface="Times New Roman" panose="02020603050405020304" pitchFamily="18"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55299" name="Rectangle 2"/>
          <p:cNvSpPr>
            <a:spLocks noGrp="1"/>
          </p:cNvSpPr>
          <p:nvPr>
            <p:ph type="title"/>
          </p:nvPr>
        </p:nvSpPr>
        <p:spPr>
          <a:xfrm>
            <a:off x="685800" y="228600"/>
            <a:ext cx="7772400" cy="762000"/>
          </a:xfrm>
          <a:ln/>
        </p:spPr>
        <p:txBody>
          <a:bodyPr vert="horz" wrap="square" lIns="92075" tIns="46038" rIns="92075" bIns="46038" anchor="ctr" anchorCtr="0"/>
          <a:p>
            <a:r>
              <a:rPr lang="en-US" altLang="en-US" dirty="0">
                <a:cs typeface="Times New Roman" panose="02020603050405020304" pitchFamily="18" charset="0"/>
              </a:rPr>
              <a:t>Using Visibility Modifiers, cont.</a:t>
            </a:r>
            <a:endParaRPr lang="en-US" altLang="en-US" dirty="0">
              <a:ea typeface="Times New Roman" panose="02020603050405020304" pitchFamily="18" charset="0"/>
            </a:endParaRPr>
          </a:p>
        </p:txBody>
      </p:sp>
      <p:sp>
        <p:nvSpPr>
          <p:cNvPr id="55300" name="Rectangle 3"/>
          <p:cNvSpPr>
            <a:spLocks noGrp="1"/>
          </p:cNvSpPr>
          <p:nvPr>
            <p:ph idx="1"/>
          </p:nvPr>
        </p:nvSpPr>
        <p:spPr>
          <a:xfrm>
            <a:off x="228600" y="1295400"/>
            <a:ext cx="8533765" cy="4695825"/>
          </a:xfrm>
          <a:ln/>
        </p:spPr>
        <p:txBody>
          <a:bodyPr vert="horz" wrap="square" lIns="92075" tIns="46038" rIns="92075" bIns="46038" anchor="t" anchorCtr="0"/>
          <a:p>
            <a:pPr>
              <a:spcBef>
                <a:spcPct val="0"/>
              </a:spcBef>
              <a:buFont typeface="Arial" panose="020B0604020202090204" pitchFamily="34" charset="0"/>
              <a:buChar char="•"/>
            </a:pPr>
            <a:r>
              <a:rPr lang="en-US" altLang="en-US" sz="2800" dirty="0">
                <a:cs typeface="Times New Roman" panose="02020603050405020304" pitchFamily="18" charset="0"/>
              </a:rPr>
              <a:t>A class should use the private modifier to hide its data from direct access by clients. You can use get methods and set methods to provide users with access to the private data, but only to private data you want the user to see or to modify. </a:t>
            </a:r>
            <a:endParaRPr lang="en-US" altLang="en-US" sz="2800" dirty="0">
              <a:cs typeface="Times New Roman" panose="02020603050405020304" pitchFamily="18" charset="0"/>
            </a:endParaRPr>
          </a:p>
          <a:p>
            <a:pPr>
              <a:spcBef>
                <a:spcPct val="0"/>
              </a:spcBef>
              <a:buFont typeface="Arial" panose="020B0604020202090204" pitchFamily="34" charset="0"/>
              <a:buChar char="•"/>
            </a:pPr>
            <a:r>
              <a:rPr lang="en-US" altLang="en-US" sz="2800" dirty="0">
                <a:cs typeface="Times New Roman" panose="02020603050405020304" pitchFamily="18" charset="0"/>
              </a:rPr>
              <a:t>A class should also hide methods not intended for client use. The gcd method in the Rational class is private, for example, because it is only for internal use within the class.</a:t>
            </a:r>
            <a:endParaRPr lang="en-US" altLang="en-US" sz="2800" dirty="0">
              <a:ea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Slide Number Placeholder 4"/>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56323" name="Rectangle 2"/>
          <p:cNvSpPr>
            <a:spLocks noGrp="1"/>
          </p:cNvSpPr>
          <p:nvPr>
            <p:ph type="title"/>
          </p:nvPr>
        </p:nvSpPr>
        <p:spPr>
          <a:xfrm>
            <a:off x="685800" y="381000"/>
            <a:ext cx="7772400" cy="762000"/>
          </a:xfrm>
          <a:ln/>
        </p:spPr>
        <p:txBody>
          <a:bodyPr vert="horz" wrap="square" lIns="92075" tIns="46038" rIns="92075" bIns="46038" anchor="ctr" anchorCtr="0"/>
          <a:p>
            <a:r>
              <a:rPr lang="en-US" altLang="en-US" dirty="0">
                <a:cs typeface="Times New Roman" panose="02020603050405020304" pitchFamily="18" charset="0"/>
              </a:rPr>
              <a:t>Using the static Modifier</a:t>
            </a:r>
            <a:endParaRPr lang="en-US" altLang="en-US" dirty="0">
              <a:ea typeface="Times New Roman" panose="02020603050405020304" pitchFamily="18" charset="0"/>
            </a:endParaRPr>
          </a:p>
        </p:txBody>
      </p:sp>
      <p:sp>
        <p:nvSpPr>
          <p:cNvPr id="56324" name="Rectangle 3"/>
          <p:cNvSpPr>
            <a:spLocks noGrp="1"/>
          </p:cNvSpPr>
          <p:nvPr>
            <p:ph idx="1"/>
          </p:nvPr>
        </p:nvSpPr>
        <p:spPr>
          <a:xfrm>
            <a:off x="381000" y="1828800"/>
            <a:ext cx="8382000" cy="3505200"/>
          </a:xfrm>
          <a:ln/>
        </p:spPr>
        <p:txBody>
          <a:bodyPr vert="horz" wrap="square" lIns="92075" tIns="46038" rIns="92075" bIns="46038" anchor="t" anchorCtr="0"/>
          <a:p>
            <a:pPr marL="0" indent="0">
              <a:spcBef>
                <a:spcPct val="0"/>
              </a:spcBef>
              <a:buNone/>
            </a:pPr>
            <a:r>
              <a:rPr lang="en-US" altLang="en-US" sz="3600" dirty="0">
                <a:cs typeface="Times New Roman" panose="02020603050405020304" pitchFamily="18" charset="0"/>
              </a:rPr>
              <a:t>A property that is shared by all the instances of the class should be declared as a static property.</a:t>
            </a:r>
            <a:r>
              <a:rPr lang="en-US" altLang="en-US" sz="3600" dirty="0">
                <a:latin typeface="Courier"/>
                <a:cs typeface="Times New Roman" panose="02020603050405020304" pitchFamily="18" charset="0"/>
              </a:rPr>
              <a:t> </a:t>
            </a:r>
            <a:endParaRPr lang="en-US" altLang="en-US" sz="3600" dirty="0">
              <a:latin typeface="Courier"/>
              <a:ea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921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9220" name="Rectangle 2"/>
          <p:cNvSpPr>
            <a:spLocks noGrp="1"/>
          </p:cNvSpPr>
          <p:nvPr>
            <p:ph type="title"/>
          </p:nvPr>
        </p:nvSpPr>
        <p:spPr>
          <a:xfrm>
            <a:off x="685800" y="228600"/>
            <a:ext cx="7772400" cy="685800"/>
          </a:xfrm>
          <a:ln/>
        </p:spPr>
        <p:txBody>
          <a:bodyPr vert="horz" wrap="square" lIns="92075" tIns="46038" rIns="92075" bIns="46038" anchor="ctr" anchorCtr="0"/>
          <a:p>
            <a:r>
              <a:rPr lang="en-US" altLang="en-US" dirty="0"/>
              <a:t>abstract method in abstract class </a:t>
            </a:r>
            <a:endParaRPr lang="en-US" altLang="en-US" dirty="0"/>
          </a:p>
        </p:txBody>
      </p:sp>
      <p:sp>
        <p:nvSpPr>
          <p:cNvPr id="9221" name="Text Box 3"/>
          <p:cNvSpPr txBox="1"/>
          <p:nvPr/>
        </p:nvSpPr>
        <p:spPr>
          <a:xfrm>
            <a:off x="304800" y="1219200"/>
            <a:ext cx="8305800" cy="470789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r>
              <a:rPr lang="en-US" altLang="en-US" sz="3000" dirty="0">
                <a:cs typeface="Times New Roman" panose="02020603050405020304" pitchFamily="18" charset="0"/>
              </a:rPr>
              <a:t>An abstract method cannot be contained in a nonabstract class. </a:t>
            </a:r>
            <a:endParaRPr lang="en-US" altLang="en-US" sz="3000" dirty="0">
              <a:cs typeface="Times New Roman" panose="02020603050405020304" pitchFamily="18" charset="0"/>
            </a:endParaRPr>
          </a:p>
          <a:p>
            <a:pPr marL="0" lvl="0" indent="0">
              <a:spcBef>
                <a:spcPct val="50000"/>
              </a:spcBef>
              <a:buClrTx/>
              <a:buSzTx/>
              <a:buFontTx/>
              <a:buNone/>
            </a:pPr>
            <a:r>
              <a:rPr lang="en-US" altLang="en-US" sz="3000" dirty="0">
                <a:cs typeface="Times New Roman" panose="02020603050405020304" pitchFamily="18" charset="0"/>
              </a:rPr>
              <a:t>If a subclass of an abstract superclass does not implement all the abstract methods, the subclass must be defined abstract. </a:t>
            </a:r>
            <a:endParaRPr lang="en-US" altLang="en-US" sz="3000" dirty="0">
              <a:cs typeface="Times New Roman" panose="02020603050405020304" pitchFamily="18" charset="0"/>
            </a:endParaRPr>
          </a:p>
          <a:p>
            <a:pPr marL="0" lvl="0" indent="0">
              <a:spcBef>
                <a:spcPct val="50000"/>
              </a:spcBef>
              <a:buClrTx/>
              <a:buSzTx/>
              <a:buFontTx/>
              <a:buNone/>
            </a:pPr>
            <a:r>
              <a:rPr lang="en-US" altLang="en-US" sz="3000" dirty="0">
                <a:cs typeface="Times New Roman" panose="02020603050405020304" pitchFamily="18" charset="0"/>
              </a:rPr>
              <a:t>In other words, in a nonabstract subclass extended from an abstract class, all the abstract methods must be implemented, even if they are not used in the subclass. </a:t>
            </a:r>
            <a:endParaRPr lang="en-US" altLang="en-US" sz="3000" dirty="0">
              <a:ea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0243"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0244" name="Rectangle 2"/>
          <p:cNvSpPr>
            <a:spLocks noGrp="1"/>
          </p:cNvSpPr>
          <p:nvPr>
            <p:ph type="title"/>
          </p:nvPr>
        </p:nvSpPr>
        <p:spPr>
          <a:xfrm>
            <a:off x="304800" y="228600"/>
            <a:ext cx="8610600" cy="914400"/>
          </a:xfrm>
          <a:ln/>
        </p:spPr>
        <p:txBody>
          <a:bodyPr vert="horz" wrap="square" lIns="92075" tIns="46038" rIns="92075" bIns="46038" anchor="ctr" anchorCtr="0"/>
          <a:p>
            <a:r>
              <a:rPr lang="en-US" altLang="en-US" dirty="0"/>
              <a:t>object cannot be created from abstract class </a:t>
            </a:r>
            <a:endParaRPr lang="en-US" altLang="en-US" dirty="0"/>
          </a:p>
        </p:txBody>
      </p:sp>
      <p:sp>
        <p:nvSpPr>
          <p:cNvPr id="10245" name="Text Box 3"/>
          <p:cNvSpPr txBox="1"/>
          <p:nvPr/>
        </p:nvSpPr>
        <p:spPr>
          <a:xfrm>
            <a:off x="304800" y="1600200"/>
            <a:ext cx="8534400" cy="424624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r>
              <a:rPr lang="en-US" altLang="en-US" sz="3600" dirty="0">
                <a:cs typeface="Times New Roman" panose="02020603050405020304" pitchFamily="18" charset="0"/>
              </a:rPr>
              <a:t>An abstract class cannot be instantiated using the new operator, but you can still define its constructors, which are invoked in the constructors of its subclasses. </a:t>
            </a:r>
            <a:endParaRPr lang="en-US" altLang="en-US" sz="3600" dirty="0">
              <a:cs typeface="Times New Roman" panose="02020603050405020304" pitchFamily="18" charset="0"/>
            </a:endParaRPr>
          </a:p>
          <a:p>
            <a:pPr marL="0" lvl="0" indent="0">
              <a:spcBef>
                <a:spcPct val="50000"/>
              </a:spcBef>
              <a:buClrTx/>
              <a:buSzTx/>
              <a:buFontTx/>
              <a:buNone/>
            </a:pPr>
            <a:r>
              <a:rPr lang="en-US" altLang="en-US" sz="3600" dirty="0">
                <a:cs typeface="Times New Roman" panose="02020603050405020304" pitchFamily="18" charset="0"/>
              </a:rPr>
              <a:t>For instance, the constructors of GeometricObject are invoked in the Circle class and the Rectangle class. </a:t>
            </a:r>
            <a:endParaRPr lang="en-US" altLang="en-US" sz="3600" dirty="0">
              <a:ea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126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1268" name="Rectangle 2"/>
          <p:cNvSpPr>
            <a:spLocks noGrp="1"/>
          </p:cNvSpPr>
          <p:nvPr>
            <p:ph type="title"/>
          </p:nvPr>
        </p:nvSpPr>
        <p:spPr>
          <a:xfrm>
            <a:off x="228600" y="228600"/>
            <a:ext cx="8610600" cy="1143000"/>
          </a:xfrm>
          <a:ln/>
        </p:spPr>
        <p:txBody>
          <a:bodyPr vert="horz" wrap="square" lIns="92075" tIns="46038" rIns="92075" bIns="46038" anchor="ctr" anchorCtr="0"/>
          <a:p>
            <a:r>
              <a:rPr lang="en-US" altLang="en-US" dirty="0"/>
              <a:t>abstract class without abstract method </a:t>
            </a:r>
            <a:endParaRPr lang="en-US" altLang="en-US" dirty="0"/>
          </a:p>
        </p:txBody>
      </p:sp>
      <p:sp>
        <p:nvSpPr>
          <p:cNvPr id="11269" name="Text Box 3"/>
          <p:cNvSpPr txBox="1"/>
          <p:nvPr/>
        </p:nvSpPr>
        <p:spPr>
          <a:xfrm>
            <a:off x="304800" y="1828800"/>
            <a:ext cx="8534400" cy="396938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r>
              <a:rPr lang="en-US" altLang="en-US" sz="3600" dirty="0">
                <a:cs typeface="Times New Roman" panose="02020603050405020304" pitchFamily="18" charset="0"/>
              </a:rPr>
              <a:t>A class that contains abstract methods must be abstract. However, it is possible to define an abstract class that contains no abstract methods. In this case, you cannot create instances of the class using the </a:t>
            </a:r>
            <a:r>
              <a:rPr lang="en-US" altLang="en-US" sz="3600" i="1" dirty="0">
                <a:latin typeface="Times New Roman Italic" panose="02020603050405020304" charset="0"/>
                <a:cs typeface="Times New Roman Italic" panose="02020603050405020304" charset="0"/>
              </a:rPr>
              <a:t>new </a:t>
            </a:r>
            <a:r>
              <a:rPr lang="en-US" altLang="en-US" sz="3600" dirty="0">
                <a:cs typeface="Times New Roman" panose="02020603050405020304" pitchFamily="18" charset="0"/>
              </a:rPr>
              <a:t>operator. This class is used as a base class for defining a new subclass. </a:t>
            </a:r>
            <a:endParaRPr lang="en-US" altLang="en-US" sz="3600" dirty="0">
              <a:ea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229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2292" name="Rectangle 2"/>
          <p:cNvSpPr>
            <a:spLocks noGrp="1"/>
          </p:cNvSpPr>
          <p:nvPr>
            <p:ph type="title"/>
          </p:nvPr>
        </p:nvSpPr>
        <p:spPr>
          <a:xfrm>
            <a:off x="228600" y="228600"/>
            <a:ext cx="8686800" cy="1143000"/>
          </a:xfrm>
          <a:ln/>
        </p:spPr>
        <p:txBody>
          <a:bodyPr vert="horz" wrap="square" lIns="92075" tIns="46038" rIns="92075" bIns="46038" anchor="ctr" anchorCtr="0"/>
          <a:p>
            <a:r>
              <a:rPr lang="en-US" altLang="en-US" dirty="0"/>
              <a:t>superclass of abstract class may be concrete </a:t>
            </a:r>
            <a:endParaRPr lang="en-US" altLang="en-US" dirty="0"/>
          </a:p>
        </p:txBody>
      </p:sp>
      <p:sp>
        <p:nvSpPr>
          <p:cNvPr id="12293" name="Text Box 3"/>
          <p:cNvSpPr txBox="1"/>
          <p:nvPr/>
        </p:nvSpPr>
        <p:spPr>
          <a:xfrm>
            <a:off x="304800" y="1828800"/>
            <a:ext cx="8534400" cy="22891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r>
              <a:rPr lang="en-US" altLang="en-US" sz="3600" dirty="0">
                <a:cs typeface="Times New Roman" panose="02020603050405020304" pitchFamily="18" charset="0"/>
              </a:rPr>
              <a:t>A subclass can be abstract even if its superclass is concrete. For example, the Object class is concrete, but its subclasses, such as GeometricObject, may be abstract.</a:t>
            </a:r>
            <a:endParaRPr lang="en-US" altLang="en-US" sz="3600" dirty="0">
              <a:ea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2"/>
          <p:cNvSpPr txBox="1">
            <a:spLocks noGrp="1"/>
          </p:cNvSpPr>
          <p:nvPr>
            <p:ph type="sldNum" sz="quarter" idx="11"/>
          </p:nvPr>
        </p:nvSpPr>
        <p:spPr>
          <a:ln/>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3315"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3316" name="Rectangle 2"/>
          <p:cNvSpPr>
            <a:spLocks noGrp="1"/>
          </p:cNvSpPr>
          <p:nvPr>
            <p:ph type="title"/>
          </p:nvPr>
        </p:nvSpPr>
        <p:spPr>
          <a:xfrm>
            <a:off x="228600" y="228600"/>
            <a:ext cx="8763000" cy="1143000"/>
          </a:xfrm>
          <a:ln/>
        </p:spPr>
        <p:txBody>
          <a:bodyPr vert="horz" wrap="square" lIns="92075" tIns="46038" rIns="92075" bIns="46038" anchor="ctr" anchorCtr="0"/>
          <a:p>
            <a:r>
              <a:rPr lang="en-US" altLang="en-US" dirty="0"/>
              <a:t>concrete method overridden to be abstract </a:t>
            </a:r>
            <a:endParaRPr lang="en-US" altLang="en-US" dirty="0"/>
          </a:p>
        </p:txBody>
      </p:sp>
      <p:sp>
        <p:nvSpPr>
          <p:cNvPr id="13317" name="Text Box 3"/>
          <p:cNvSpPr txBox="1"/>
          <p:nvPr/>
        </p:nvSpPr>
        <p:spPr>
          <a:xfrm>
            <a:off x="228600" y="1676400"/>
            <a:ext cx="8686800" cy="33877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r>
              <a:rPr lang="en-US" altLang="en-US" sz="3600" dirty="0">
                <a:cs typeface="Times New Roman" panose="02020603050405020304" pitchFamily="18" charset="0"/>
              </a:rPr>
              <a:t>A subclass can override a method from its superclass to define it abstract. This is rare, but useful when the implementation of the method in the superclass becomes invalid in the subclass. In this case, the subclass must be defined abstract. </a:t>
            </a:r>
            <a:endParaRPr lang="en-US" altLang="en-US" sz="3600" dirty="0">
              <a:ea typeface="Times New Roman" panose="02020603050405020304" pitchFamily="18" charset="0"/>
            </a:endParaRPr>
          </a:p>
        </p:txBody>
      </p:sp>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13719</Words>
  <Application>WPS 演示</Application>
  <PresentationFormat>On-screen Show (4:3)</PresentationFormat>
  <Paragraphs>472</Paragraphs>
  <Slides>46</Slides>
  <Notes>6</Notes>
  <HiddenSlides>0</HiddenSlides>
  <MMClips>0</MMClips>
  <ScaleCrop>false</ScaleCrop>
  <HeadingPairs>
    <vt:vector size="10" baseType="variant">
      <vt:variant>
        <vt:lpstr>已用的字体</vt:lpstr>
      </vt:variant>
      <vt:variant>
        <vt:i4>21</vt:i4>
      </vt:variant>
      <vt:variant>
        <vt:lpstr>主题</vt:lpstr>
      </vt:variant>
      <vt:variant>
        <vt:i4>1</vt:i4>
      </vt:variant>
      <vt:variant>
        <vt:lpstr>嵌入 OLE 服务器</vt:lpstr>
      </vt:variant>
      <vt:variant>
        <vt:i4>4</vt:i4>
      </vt:variant>
      <vt:variant>
        <vt:lpstr>幻灯片标题</vt:lpstr>
      </vt:variant>
      <vt:variant>
        <vt:i4>46</vt:i4>
      </vt:variant>
      <vt:variant>
        <vt:lpstr>自定义放映</vt:lpstr>
      </vt:variant>
      <vt:variant>
        <vt:i4>1</vt:i4>
      </vt:variant>
    </vt:vector>
  </HeadingPairs>
  <TitlesOfParts>
    <vt:vector size="73" baseType="lpstr">
      <vt:lpstr>Arial</vt:lpstr>
      <vt:lpstr>宋体</vt:lpstr>
      <vt:lpstr>Wingdings</vt:lpstr>
      <vt:lpstr>Times New Roman</vt:lpstr>
      <vt:lpstr>Monotype Sorts</vt:lpstr>
      <vt:lpstr>Thonburi</vt:lpstr>
      <vt:lpstr>Book Antiqua</vt:lpstr>
      <vt:lpstr>苹方-简</vt:lpstr>
      <vt:lpstr>Courier New</vt:lpstr>
      <vt:lpstr>PMingLiU</vt:lpstr>
      <vt:lpstr>宋体-繁</vt:lpstr>
      <vt:lpstr>Courier</vt:lpstr>
      <vt:lpstr>Monotype Sorts</vt:lpstr>
      <vt:lpstr>微软雅黑</vt:lpstr>
      <vt:lpstr>汉仪旗黑</vt:lpstr>
      <vt:lpstr>宋体</vt:lpstr>
      <vt:lpstr>Arial Unicode MS</vt:lpstr>
      <vt:lpstr>汉仪书宋二KW</vt:lpstr>
      <vt:lpstr>Calibri</vt:lpstr>
      <vt:lpstr>Helvetica Neue</vt:lpstr>
      <vt:lpstr>Times New Roman Italic</vt:lpstr>
      <vt:lpstr>International</vt:lpstr>
      <vt:lpstr>Word.Picture.8</vt:lpstr>
      <vt:lpstr>Word.Picture.8</vt:lpstr>
      <vt:lpstr>Word.Picture.8</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蔡玮 - 香港中文大学(深圳)</cp:lastModifiedBy>
  <cp:revision>250</cp:revision>
  <cp:lastPrinted>2024-02-06T08:00:38Z</cp:lastPrinted>
  <dcterms:created xsi:type="dcterms:W3CDTF">2024-02-06T08:00:38Z</dcterms:created>
  <dcterms:modified xsi:type="dcterms:W3CDTF">2024-02-06T08:00:38Z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A2708DE5E550EC33B6E6C165FBD07C61_43</vt:lpwstr>
  </property>
  <property fmtid="{D5CDD505-2E9C-101B-9397-08002B2CF9AE}" pid="3" name="KSOProductBuildVer">
    <vt:lpwstr>2052-6.5.1.8687</vt:lpwstr>
  </property>
</Properties>
</file>