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8"/>
  </p:notesMasterIdLst>
  <p:handoutMasterIdLst>
    <p:handoutMasterId r:id="rId114"/>
  </p:handoutMasterIdLst>
  <p:sldIdLst>
    <p:sldId id="257" r:id="rId3"/>
    <p:sldId id="651" r:id="rId4"/>
    <p:sldId id="530" r:id="rId5"/>
    <p:sldId id="478" r:id="rId6"/>
    <p:sldId id="260" r:id="rId7"/>
    <p:sldId id="262" r:id="rId9"/>
    <p:sldId id="263" r:id="rId10"/>
    <p:sldId id="264" r:id="rId11"/>
    <p:sldId id="533" r:id="rId12"/>
    <p:sldId id="532" r:id="rId13"/>
    <p:sldId id="534" r:id="rId14"/>
    <p:sldId id="518" r:id="rId15"/>
    <p:sldId id="507" r:id="rId16"/>
    <p:sldId id="508" r:id="rId17"/>
    <p:sldId id="553" r:id="rId18"/>
    <p:sldId id="568" r:id="rId19"/>
    <p:sldId id="569" r:id="rId20"/>
    <p:sldId id="554" r:id="rId21"/>
    <p:sldId id="570" r:id="rId22"/>
    <p:sldId id="572" r:id="rId23"/>
    <p:sldId id="571" r:id="rId24"/>
    <p:sldId id="573" r:id="rId25"/>
    <p:sldId id="580" r:id="rId26"/>
    <p:sldId id="574" r:id="rId27"/>
    <p:sldId id="575" r:id="rId28"/>
    <p:sldId id="581" r:id="rId29"/>
    <p:sldId id="576" r:id="rId30"/>
    <p:sldId id="577" r:id="rId31"/>
    <p:sldId id="578" r:id="rId32"/>
    <p:sldId id="579" r:id="rId33"/>
    <p:sldId id="552" r:id="rId34"/>
    <p:sldId id="658" r:id="rId35"/>
    <p:sldId id="659" r:id="rId36"/>
    <p:sldId id="660" r:id="rId37"/>
    <p:sldId id="661" r:id="rId38"/>
    <p:sldId id="662" r:id="rId39"/>
    <p:sldId id="663" r:id="rId40"/>
    <p:sldId id="664" r:id="rId41"/>
    <p:sldId id="538" r:id="rId42"/>
    <p:sldId id="674" r:id="rId43"/>
    <p:sldId id="648" r:id="rId44"/>
    <p:sldId id="650" r:id="rId45"/>
    <p:sldId id="672" r:id="rId46"/>
    <p:sldId id="649" r:id="rId47"/>
    <p:sldId id="512" r:id="rId48"/>
    <p:sldId id="500" r:id="rId49"/>
    <p:sldId id="267" r:id="rId50"/>
    <p:sldId id="487" r:id="rId51"/>
    <p:sldId id="547" r:id="rId52"/>
    <p:sldId id="539" r:id="rId53"/>
    <p:sldId id="495" r:id="rId54"/>
    <p:sldId id="524" r:id="rId55"/>
    <p:sldId id="614" r:id="rId56"/>
    <p:sldId id="529" r:id="rId57"/>
    <p:sldId id="523" r:id="rId58"/>
    <p:sldId id="497" r:id="rId59"/>
    <p:sldId id="506" r:id="rId60"/>
    <p:sldId id="559" r:id="rId61"/>
    <p:sldId id="560" r:id="rId62"/>
    <p:sldId id="582" r:id="rId63"/>
    <p:sldId id="561" r:id="rId64"/>
    <p:sldId id="583" r:id="rId65"/>
    <p:sldId id="584" r:id="rId66"/>
    <p:sldId id="562" r:id="rId67"/>
    <p:sldId id="585" r:id="rId68"/>
    <p:sldId id="586" r:id="rId69"/>
    <p:sldId id="563" r:id="rId70"/>
    <p:sldId id="587" r:id="rId71"/>
    <p:sldId id="588" r:id="rId72"/>
    <p:sldId id="564" r:id="rId73"/>
    <p:sldId id="589" r:id="rId74"/>
    <p:sldId id="590" r:id="rId75"/>
    <p:sldId id="565" r:id="rId76"/>
    <p:sldId id="591" r:id="rId77"/>
    <p:sldId id="592" r:id="rId78"/>
    <p:sldId id="566" r:id="rId79"/>
    <p:sldId id="593" r:id="rId80"/>
    <p:sldId id="594" r:id="rId81"/>
    <p:sldId id="567" r:id="rId82"/>
    <p:sldId id="540" r:id="rId83"/>
    <p:sldId id="680" r:id="rId84"/>
    <p:sldId id="520" r:id="rId85"/>
    <p:sldId id="503" r:id="rId86"/>
    <p:sldId id="599" r:id="rId87"/>
    <p:sldId id="667" r:id="rId88"/>
    <p:sldId id="499" r:id="rId89"/>
    <p:sldId id="521" r:id="rId90"/>
    <p:sldId id="504" r:id="rId91"/>
    <p:sldId id="600" r:id="rId92"/>
    <p:sldId id="668" r:id="rId93"/>
    <p:sldId id="519" r:id="rId94"/>
    <p:sldId id="598" r:id="rId95"/>
    <p:sldId id="527" r:id="rId96"/>
    <p:sldId id="528" r:id="rId97"/>
    <p:sldId id="505" r:id="rId98"/>
    <p:sldId id="602" r:id="rId99"/>
    <p:sldId id="653" r:id="rId100"/>
    <p:sldId id="665" r:id="rId101"/>
    <p:sldId id="654" r:id="rId102"/>
    <p:sldId id="655" r:id="rId103"/>
    <p:sldId id="656" r:id="rId104"/>
    <p:sldId id="657" r:id="rId105"/>
    <p:sldId id="536" r:id="rId106"/>
    <p:sldId id="535" r:id="rId107"/>
    <p:sldId id="673" r:id="rId108"/>
    <p:sldId id="675" r:id="rId109"/>
    <p:sldId id="676" r:id="rId110"/>
    <p:sldId id="677" r:id="rId111"/>
    <p:sldId id="678" r:id="rId112"/>
    <p:sldId id="679" r:id="rId1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autoAdjust="0"/>
    <p:restoredTop sz="95405" autoAdjust="0"/>
  </p:normalViewPr>
  <p:slideViewPr>
    <p:cSldViewPr showGuides="1">
      <p:cViewPr varScale="1">
        <p:scale>
          <a:sx n="68" d="100"/>
          <a:sy n="68" d="100"/>
        </p:scale>
        <p:origin x="84" y="1086"/>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44"/>
        <p:guide pos="2880"/>
      </p:guideLst>
    </p:cSldViewPr>
  </p:notesViewPr>
  <p:gridSpacing cx="38405" cy="384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pPr>
              <a:defRPr/>
            </a:pPr>
            <a:fld id="{B2C31A4C-76BE-4158-8345-6E666485E147}"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A2251F-4DE9-428E-A704-566BFC55FEF2}" type="slidenum">
              <a:rPr lang="en-US" altLang="en-US" sz="1000" smtClean="0"/>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AE0C60-3B54-4293-A4D4-D216D48D2BCE}" type="slidenum">
              <a:rPr lang="en-US" altLang="en-US" sz="1000" smtClean="0"/>
            </a:fld>
            <a:endParaRPr lang="en-US" altLang="en-US" sz="100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t>Example 12.4</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90204" pitchFamily="34" charset="0"/>
              </a:rPr>
              <a:t>Liang, Introduction to Java Programming, Eleventh Edition, (c) 2017 Pearson Education, Inc. All rights reserved. </a:t>
            </a:r>
            <a:endParaRPr lang="en-US" altLang="en-US" sz="1000" dirty="0">
              <a:latin typeface="Arial" panose="020B0604020202090204" pitchFamily="34" charset="0"/>
            </a:endParaRP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pPr>
              <a:defRPr/>
            </a:pPr>
            <a:fld id="{8D354ACA-D7F7-4722-8570-AC59DEDBC172}"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pPr>
              <a:defRPr/>
            </a:pPr>
            <a:fld id="{B8358746-F499-4EBD-B48D-37373D5494A6}"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pPr>
              <a:defRPr/>
            </a:pPr>
            <a:fld id="{53858337-9C64-492E-B15B-AEE53A6ABE2C}"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pPr>
              <a:defRPr/>
            </a:pPr>
            <a:fld id="{068619B9-9CE5-4C1A-AE80-20307C279BB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pPr>
              <a:defRPr/>
            </a:pPr>
            <a:fld id="{FF2B0BF3-A5B2-44C4-BD50-B530A5CF835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pPr>
              <a:defRPr/>
            </a:pPr>
            <a:fld id="{A5C6E2C5-4A01-4E13-BC9F-F6A2AD6C456C}"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pPr>
              <a:defRPr/>
            </a:pPr>
            <a:fld id="{A3A39258-EFFD-426D-9BBB-B8797FDB27CF}"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pPr>
              <a:defRPr/>
            </a:pPr>
            <a:fld id="{231F2C37-6B95-424E-81DF-7185BC89A2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pPr>
              <a:defRPr/>
            </a:pPr>
            <a:fld id="{4BE757B8-885E-4FD6-B9FE-D566E57D6118}"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pPr>
              <a:defRPr/>
            </a:pPr>
            <a:fld id="{15E82A72-96F6-41A3-B20E-0697B81F6079}"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pPr>
              <a:defRPr/>
            </a:pPr>
            <a:fld id="{A7E90EFC-974E-490C-82FF-ED54CAB635AC}"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pPr>
              <a:defRPr/>
            </a:pPr>
            <a:fld id="{FE6E9CCC-1D14-446D-814E-18CD69C1F6BE}"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a:defRPr/>
            </a:pPr>
            <a:fld id="{4318F4AB-3292-41CA-B200-AFC324A4159E}" type="slidenum">
              <a:rPr lang="en-US"/>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90204" pitchFamily="34" charset="0"/>
              </a:rPr>
              <a:t>Liang, Introduction to Java Programming, Eleventh Edition, (c) 2017 Pearson Education, Inc. All rights reserved. </a:t>
            </a:r>
            <a:endParaRPr lang="en-US" altLang="en-US" sz="1000"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ml/Calculator.bat" TargetMode="External"/><Relationship Id="rId1" Type="http://schemas.openxmlformats.org/officeDocument/2006/relationships/hyperlink" Target="https://liveexample.pearsoncmg.com/html/Calculat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2.xml"/><Relationship Id="rId2" Type="http://schemas.openxmlformats.org/officeDocument/2006/relationships/image" Target="../media/image8.wmf"/><Relationship Id="rId1"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2.xml"/><Relationship Id="rId2" Type="http://schemas.openxmlformats.org/officeDocument/2006/relationships/image" Target="../media/image8.wmf"/><Relationship Id="rId1"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17.bin"/><Relationship Id="rId1" Type="http://schemas.openxmlformats.org/officeDocument/2006/relationships/hyperlink" Target="winword%20TestSelectionSort.java"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winword%20TestSelectionSort.jav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ml/AnalyzeNumbers.bat" TargetMode="External"/><Relationship Id="rId1" Type="http://schemas.openxmlformats.org/officeDocument/2006/relationships/hyperlink" Target="https://liveexample.pearsoncmg.com/html/AnalyzeNumbers.html" TargetMode="Externa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DeckOfCards.bat" TargetMode="External"/><Relationship Id="rId2" Type="http://schemas.openxmlformats.org/officeDocument/2006/relationships/hyperlink" Target="https://liveexample.pearsoncmg.com/html/DeckOfCards.html" TargetMode="External"/><Relationship Id="rId1" Type="http://schemas.openxmlformats.org/officeDocument/2006/relationships/hyperlink" Target="winword%20TestSelectionSort.java"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winword%20TestSelectionSort.java" TargetMode="Externa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DeckOfCards.bat" TargetMode="External"/><Relationship Id="rId3" Type="http://schemas.openxmlformats.org/officeDocument/2006/relationships/hyperlink" Target="https://liveexample.pearsoncmg.com/html/DeckOfCards.html" TargetMode="External"/><Relationship Id="rId2" Type="http://schemas.openxmlformats.org/officeDocument/2006/relationships/image" Target="../media/image13.png"/><Relationship Id="rId1" Type="http://schemas.openxmlformats.org/officeDocument/2006/relationships/hyperlink" Target="winword%20TestSelectionSort.java" TargetMode="Externa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liveexample.pearsoncmg.com/dsanimation/24Point.html" TargetMode="External"/><Relationship Id="rId2" Type="http://schemas.openxmlformats.org/officeDocument/2006/relationships/image" Target="../media/image14.png"/><Relationship Id="rId1" Type="http://schemas.openxmlformats.org/officeDocument/2006/relationships/hyperlink" Target="winword%20TestSelectionSort.java"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hyperlink" Target="winword%20TestSelectionSort.jav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hyperlink" Target="winword%20TestSelectionSort.java" TargetMode="Externa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winword%20TestSelectionSort.java" TargetMode="Externa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hyperlink" Target="winword%20TestSelectionSort.java" TargetMode="Externa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TestPassArray.bat" TargetMode="External"/><Relationship Id="rId2" Type="http://schemas.openxmlformats.org/officeDocument/2006/relationships/hyperlink" Target="https://liveexample.pearsoncmg.com/html/TestPassArray.html" TargetMode="External"/><Relationship Id="rId1" Type="http://schemas.openxmlformats.org/officeDocument/2006/relationships/hyperlink" Target="winword%20TestSelectionSort.java" TargetMode="External"/></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hyperlink" Target="winword%20TestSelectionSort.java"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CountLettersInArray.bat" TargetMode="External"/><Relationship Id="rId3" Type="http://schemas.openxmlformats.org/officeDocument/2006/relationships/hyperlink" Target="https://liveexample.pearsoncmg.com/html/CountLettersInArray.html" TargetMode="External"/><Relationship Id="rId2" Type="http://schemas.openxmlformats.org/officeDocument/2006/relationships/image" Target="../media/image20.png"/><Relationship Id="rId1" Type="http://schemas.openxmlformats.org/officeDocument/2006/relationships/hyperlink" Target="winword%20TestSelectionSort.java" TargetMode="Externa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VarArgsDemo.bat" TargetMode="External"/><Relationship Id="rId2" Type="http://schemas.openxmlformats.org/officeDocument/2006/relationships/hyperlink" Target="https://liveexample.pearsoncmg.com/html/VarArgsDemo.html" TargetMode="External"/><Relationship Id="rId1" Type="http://schemas.openxmlformats.org/officeDocument/2006/relationships/hyperlink" Target="winword%20TestArrayOfObjects.java" TargetMode="External"/></Relationships>
</file>

<file path=ppt/slides/_rels/slide82.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20.bin"/><Relationship Id="rId1" Type="http://schemas.openxmlformats.org/officeDocument/2006/relationships/hyperlink" Target="winword%20TestArrayOfObjects.java" TargetMode="Externa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veexample.pearsoncmg.com/dsanimation/LinearSearcheBook.html" TargetMode="External"/><Relationship Id="rId1" Type="http://schemas.openxmlformats.org/officeDocument/2006/relationships/hyperlink" Target="winword%20TestSelectionSort.java" TargetMode="Externa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veexample.pearsoncmg.com/dsanimation/BinarySearcheBook.html" TargetMode="External"/><Relationship Id="rId1" Type="http://schemas.openxmlformats.org/officeDocument/2006/relationships/hyperlink" Target="winword%20TestSelectionSort.java" TargetMode="Externa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winword%20TestArrayOfObjects.java" TargetMode="External"/></Relationships>
</file>

<file path=ppt/slides/_rels/slide92.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hyperlink" Target="winword%20TestArrayOfObjects.java" TargetMode="Externa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ArrayOfObjects.java" TargetMode="Externa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hyperlink" Target="winword%20TestSelectionSort.java" TargetMode="Externa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veexample.pearsoncmg.com/dsanimation/SelectionSortNew.html" TargetMode="External"/><Relationship Id="rId1" Type="http://schemas.openxmlformats.org/officeDocument/2006/relationships/hyperlink" Target="winword%20TestSelectionSort.java" TargetMode="Externa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inword%20TestSelectionSort.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211F68-AFCD-44D0-A90D-ADB870FC40D9}" type="slidenum">
              <a:rPr lang="en-US" altLang="en-US" sz="1400" smtClean="0"/>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a:t>Chapter 7 Single-Dimensional Arrays</a:t>
            </a:r>
            <a:endParaRPr lang="en-US" altLang="en-US" sz="4000"/>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95A8FB-21F6-41CD-9E65-E4659A8CC6AE}" type="slidenum">
              <a:rPr lang="en-US" altLang="en-US" sz="1400" smtClean="0"/>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a:t>Indexed Variables</a:t>
            </a:r>
            <a:endParaRPr lang="en-US" altLang="en-US"/>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a:cs typeface="Courier New" panose="02070409020205090404" pitchFamily="49" charset="0"/>
              </a:rPr>
              <a:t>The array elements are accessed through the index. The array indices are </a:t>
            </a:r>
            <a:r>
              <a:rPr lang="en-US" altLang="en-US" sz="3000" i="1">
                <a:cs typeface="Courier New" panose="02070409020205090404" pitchFamily="49" charset="0"/>
              </a:rPr>
              <a:t>0-based</a:t>
            </a:r>
            <a:r>
              <a:rPr lang="en-US" altLang="en-US" sz="3000">
                <a:cs typeface="Courier New" panose="02070409020205090404" pitchFamily="49" charset="0"/>
              </a:rPr>
              <a:t>, i.e., it starts from 0 to arrayRefVar.length-1. In the example in Figure 6.1, myList holds ten double values and the indices are from 0 to 9.</a:t>
            </a:r>
            <a:endParaRPr lang="en-US" altLang="en-US" sz="3000">
              <a:cs typeface="Courier New" panose="02070409020205090404" pitchFamily="49" charset="0"/>
            </a:endParaRPr>
          </a:p>
          <a:p>
            <a:pPr marL="0" indent="0" algn="just">
              <a:buFont typeface="Monotype Sorts" pitchFamily="2" charset="2"/>
              <a:buNone/>
            </a:pPr>
            <a:endParaRPr lang="en-US" altLang="en-US" sz="3000">
              <a:cs typeface="Times New Roman" panose="02020603050405020304" pitchFamily="18" charset="0"/>
            </a:endParaRPr>
          </a:p>
          <a:p>
            <a:pPr marL="0" indent="0" algn="just">
              <a:buFont typeface="Monotype Sorts" pitchFamily="2" charset="2"/>
              <a:buNone/>
            </a:pPr>
            <a:r>
              <a:rPr lang="en-US" altLang="en-US" sz="3000">
                <a:cs typeface="Courier New" panose="02070409020205090404" pitchFamily="49" charset="0"/>
              </a:rPr>
              <a:t>Each element in the array is represented using the following syntax, known as an </a:t>
            </a:r>
            <a:r>
              <a:rPr lang="en-US" altLang="en-US" sz="3000" i="1">
                <a:cs typeface="Courier New" panose="02070409020205090404" pitchFamily="49" charset="0"/>
              </a:rPr>
              <a:t>indexed variable</a:t>
            </a:r>
            <a:r>
              <a:rPr lang="en-US" altLang="en-US" sz="3000">
                <a:cs typeface="Courier New" panose="02070409020205090404" pitchFamily="49" charset="0"/>
              </a:rPr>
              <a:t>:</a:t>
            </a:r>
            <a:endParaRPr lang="en-US" altLang="en-US" sz="3000">
              <a:cs typeface="Courier New" panose="02070409020205090404" pitchFamily="49" charset="0"/>
            </a:endParaRPr>
          </a:p>
          <a:p>
            <a:pPr marL="0" indent="0" algn="just">
              <a:buFont typeface="Monotype Sorts" pitchFamily="2" charset="2"/>
              <a:buNone/>
            </a:pPr>
            <a:endParaRPr lang="en-US" altLang="en-US" sz="3000">
              <a:cs typeface="Times New Roman" panose="02020603050405020304" pitchFamily="18" charset="0"/>
            </a:endParaRPr>
          </a:p>
          <a:p>
            <a:pPr lvl="1" algn="just">
              <a:buFontTx/>
              <a:buNone/>
            </a:pPr>
            <a:r>
              <a:rPr lang="en-US" altLang="en-US" sz="2600">
                <a:cs typeface="Courier New" panose="02070409020205090404" pitchFamily="49" charset="0"/>
              </a:rPr>
              <a:t>arrayRefVar[index];</a:t>
            </a:r>
            <a:endParaRPr lang="en-US" altLang="en-US" sz="2600">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D6FB74-DBF0-4823-A816-19B990719163}" type="slidenum">
              <a:rPr lang="en-US" altLang="en-US" sz="1400" smtClean="0"/>
            </a:fld>
            <a:endParaRPr lang="en-US" altLang="en-US" sz="1400"/>
          </a:p>
        </p:txBody>
      </p:sp>
      <p:sp>
        <p:nvSpPr>
          <p:cNvPr id="445442"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1"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select the smallest element in list[i..listSize-1];</a:t>
            </a:r>
            <a:endParaRPr lang="en-US" dirty="0">
              <a:solidFill>
                <a:schemeClr val="accent4"/>
              </a:solidFill>
            </a:endParaRP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endParaRPr lang="en-US" dirty="0">
              <a:solidFill>
                <a:schemeClr val="accent4"/>
              </a:solidFill>
            </a:endParaRP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endParaRPr lang="en-US" dirty="0">
              <a:solidFill>
                <a:schemeClr val="accent4"/>
              </a:solidFill>
            </a:endParaRPr>
          </a:p>
          <a:p>
            <a:pPr>
              <a:defRPr/>
            </a:pPr>
            <a:r>
              <a:rPr lang="en-US" dirty="0">
                <a:solidFill>
                  <a:schemeClr val="accent4"/>
                </a:solidFill>
              </a:rPr>
              <a:t>  // The next iteration apply on list[i..listSize-1]</a:t>
            </a:r>
            <a:endParaRPr lang="en-US" dirty="0">
              <a:solidFill>
                <a:schemeClr val="accent4"/>
              </a:solidFill>
            </a:endParaRPr>
          </a:p>
          <a:p>
            <a:pPr>
              <a:defRPr/>
            </a:pPr>
            <a:r>
              <a:rPr lang="en-US" dirty="0">
                <a:solidFill>
                  <a:schemeClr val="accent4"/>
                </a:solidFill>
              </a:rPr>
              <a:t>}</a:t>
            </a:r>
            <a:endParaRPr lang="en-US" dirty="0">
              <a:solidFill>
                <a:schemeClr val="accent4"/>
              </a:solidFill>
            </a:endParaRP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endParaRPr lang="en-US" sz="2000" dirty="0">
              <a:solidFill>
                <a:schemeClr val="accent4"/>
              </a:solidFill>
            </a:endParaRP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4936E2-E3E7-4332-8AAB-6C0EA2CCA69F}" type="slidenum">
              <a:rPr lang="en-US" altLang="en-US" sz="1400" smtClean="0"/>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1"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select the smallest element in list[i..listSize-1];</a:t>
            </a:r>
            <a:endParaRPr lang="en-US" dirty="0">
              <a:solidFill>
                <a:schemeClr val="accent4"/>
              </a:solidFill>
            </a:endParaRP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endParaRPr lang="en-US" dirty="0">
              <a:solidFill>
                <a:schemeClr val="accent4"/>
              </a:solidFill>
            </a:endParaRP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endParaRPr lang="en-US" dirty="0">
              <a:solidFill>
                <a:schemeClr val="accent4"/>
              </a:solidFill>
            </a:endParaRPr>
          </a:p>
          <a:p>
            <a:pPr>
              <a:defRPr/>
            </a:pPr>
            <a:r>
              <a:rPr lang="en-US" dirty="0">
                <a:solidFill>
                  <a:schemeClr val="accent4"/>
                </a:solidFill>
              </a:rPr>
              <a:t>  // The next iteration apply on list[i..listSize-1]</a:t>
            </a:r>
            <a:endParaRPr lang="en-US" dirty="0">
              <a:solidFill>
                <a:schemeClr val="accent4"/>
              </a:solidFill>
            </a:endParaRPr>
          </a:p>
          <a:p>
            <a:pPr>
              <a:defRPr/>
            </a:pPr>
            <a:r>
              <a:rPr lang="en-US" dirty="0">
                <a:solidFill>
                  <a:schemeClr val="accent4"/>
                </a:solidFill>
              </a:rPr>
              <a:t>}</a:t>
            </a:r>
            <a:endParaRPr lang="en-US" dirty="0">
              <a:solidFill>
                <a:schemeClr val="accent4"/>
              </a:solidFill>
            </a:endParaRP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endParaRPr lang="en-US" sz="2000" dirty="0">
              <a:solidFill>
                <a:schemeClr val="accent4"/>
              </a:solidFill>
            </a:endParaRP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32FFF8-964F-47F7-85F8-CD77DAA9D31C}" type="slidenum">
              <a:rPr lang="en-US" altLang="en-US" sz="1400" smtClean="0"/>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1"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select the smallest element in list[i..listSize-1];</a:t>
            </a:r>
            <a:endParaRPr lang="en-US" dirty="0">
              <a:solidFill>
                <a:schemeClr val="accent4"/>
              </a:solidFill>
            </a:endParaRP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endParaRPr lang="en-US" dirty="0">
              <a:solidFill>
                <a:schemeClr val="accent4"/>
              </a:solidFill>
            </a:endParaRP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endParaRPr lang="en-US" dirty="0">
              <a:solidFill>
                <a:schemeClr val="accent4"/>
              </a:solidFill>
            </a:endParaRPr>
          </a:p>
          <a:p>
            <a:pPr>
              <a:defRPr/>
            </a:pPr>
            <a:r>
              <a:rPr lang="en-US" dirty="0">
                <a:solidFill>
                  <a:schemeClr val="accent4"/>
                </a:solidFill>
              </a:rPr>
              <a:t>  // The next iteration apply on list[i..listSize-1]</a:t>
            </a:r>
            <a:endParaRPr lang="en-US" dirty="0">
              <a:solidFill>
                <a:schemeClr val="accent4"/>
              </a:solidFill>
            </a:endParaRPr>
          </a:p>
          <a:p>
            <a:pPr>
              <a:defRPr/>
            </a:pPr>
            <a:r>
              <a:rPr lang="en-US" dirty="0">
                <a:solidFill>
                  <a:schemeClr val="accent4"/>
                </a:solidFill>
              </a:rPr>
              <a:t>}</a:t>
            </a:r>
            <a:endParaRPr lang="en-US" dirty="0">
              <a:solidFill>
                <a:schemeClr val="accent4"/>
              </a:solidFill>
            </a:endParaRP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endParaRPr lang="en-US" dirty="0">
              <a:solidFill>
                <a:schemeClr val="bg2"/>
              </a:solidFill>
            </a:endParaRP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endParaRPr lang="en-US" dirty="0">
              <a:solidFill>
                <a:schemeClr val="accent4"/>
              </a:solidFill>
            </a:endParaRP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endParaRPr lang="en-US" dirty="0">
              <a:solidFill>
                <a:schemeClr val="accent4"/>
              </a:solidFill>
            </a:endParaRPr>
          </a:p>
          <a:p>
            <a:pPr>
              <a:defRPr/>
            </a:pPr>
            <a:r>
              <a:rPr lang="en-US" dirty="0">
                <a:solidFill>
                  <a:schemeClr val="accent4"/>
                </a:solidFill>
              </a:rPr>
              <a:t>    }</a:t>
            </a:r>
            <a:endParaRPr lang="en-US" dirty="0">
              <a:solidFill>
                <a:schemeClr val="accent4"/>
              </a:solidFill>
            </a:endParaRP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21B6ED-5ABC-418A-9B80-1BEB58358C42}" type="slidenum">
              <a:rPr lang="en-US" altLang="en-US" sz="1400" smtClean="0"/>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itchFamily="18" charset="0"/>
              <a:hlinkClick r:id="rId1"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 The method for sorting the numbers */</a:t>
            </a:r>
            <a:endParaRPr lang="en-US" sz="1600" b="1" dirty="0">
              <a:solidFill>
                <a:schemeClr val="accent4"/>
              </a:solidFill>
              <a:latin typeface="Courier"/>
              <a:cs typeface="Times New Roman" panose="02020603050405020304" pitchFamily="18" charset="0"/>
            </a:endParaRPr>
          </a:p>
          <a:p>
            <a:pPr>
              <a:defRPr/>
            </a:pPr>
            <a:r>
              <a:rPr lang="en-US" b="1" dirty="0">
                <a:solidFill>
                  <a:schemeClr val="accent4"/>
                </a:solidFill>
              </a:rPr>
              <a:t>   </a:t>
            </a:r>
            <a:r>
              <a:rPr lang="en-US" sz="1600" b="1" dirty="0">
                <a:solidFill>
                  <a:schemeClr val="accent4"/>
                </a:solidFill>
                <a:latin typeface="Courier New" panose="02070409020205090404" pitchFamily="49" charset="0"/>
                <a:cs typeface="Courier New" panose="02070409020205090404" pitchFamily="49" charset="0"/>
              </a:rPr>
              <a:t>public static void </a:t>
            </a:r>
            <a:r>
              <a:rPr lang="en-US" sz="1600" b="1" dirty="0" err="1">
                <a:solidFill>
                  <a:schemeClr val="accent4"/>
                </a:solidFill>
                <a:latin typeface="Courier New" panose="02070409020205090404" pitchFamily="49" charset="0"/>
                <a:cs typeface="Courier New" panose="02070409020205090404" pitchFamily="49" charset="0"/>
              </a:rPr>
              <a:t>selectionSort</a:t>
            </a:r>
            <a:r>
              <a:rPr lang="en-US" sz="1600" b="1" dirty="0">
                <a:solidFill>
                  <a:schemeClr val="accent4"/>
                </a:solidFill>
                <a:latin typeface="Courier New" panose="02070409020205090404" pitchFamily="49" charset="0"/>
                <a:cs typeface="Courier New" panose="02070409020205090404" pitchFamily="49" charset="0"/>
              </a:rPr>
              <a:t>(double[] list)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 Find the minimum in the list[i..list.length-1]</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double </a:t>
            </a:r>
            <a:r>
              <a:rPr lang="en-US" sz="1600" b="1" dirty="0" err="1">
                <a:solidFill>
                  <a:schemeClr val="accent4"/>
                </a:solidFill>
                <a:latin typeface="Courier New" panose="02070409020205090404" pitchFamily="49" charset="0"/>
                <a:cs typeface="Courier New" panose="02070409020205090404" pitchFamily="49" charset="0"/>
              </a:rPr>
              <a:t>currentMin</a:t>
            </a:r>
            <a:r>
              <a:rPr lang="en-US" sz="1600" b="1" dirty="0">
                <a:solidFill>
                  <a:schemeClr val="accent4"/>
                </a:solidFill>
                <a:latin typeface="Courier New" panose="02070409020205090404" pitchFamily="49" charset="0"/>
                <a:cs typeface="Courier New" panose="02070409020205090404" pitchFamily="49" charset="0"/>
              </a:rPr>
              <a:t>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currentMinIndex</a:t>
            </a:r>
            <a:r>
              <a:rPr lang="en-US" sz="1600" b="1" dirty="0">
                <a:solidFill>
                  <a:schemeClr val="accent4"/>
                </a:solidFill>
                <a:latin typeface="Courier New" panose="02070409020205090404" pitchFamily="49" charset="0"/>
                <a:cs typeface="Courier New" panose="02070409020205090404" pitchFamily="49" charset="0"/>
              </a:rPr>
              <a:t> =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j =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+ 1; j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if (</a:t>
            </a:r>
            <a:r>
              <a:rPr lang="en-US" sz="1600" b="1" dirty="0" err="1">
                <a:solidFill>
                  <a:schemeClr val="accent4"/>
                </a:solidFill>
                <a:latin typeface="Courier New" panose="02070409020205090404" pitchFamily="49" charset="0"/>
                <a:cs typeface="Courier New" panose="02070409020205090404" pitchFamily="49" charset="0"/>
              </a:rPr>
              <a:t>currentMin</a:t>
            </a:r>
            <a:r>
              <a:rPr lang="en-US" sz="1600" b="1" dirty="0">
                <a:solidFill>
                  <a:schemeClr val="accent4"/>
                </a:solidFill>
                <a:latin typeface="Courier New" panose="02070409020205090404" pitchFamily="49" charset="0"/>
                <a:cs typeface="Courier New" panose="02070409020205090404" pitchFamily="49" charset="0"/>
              </a:rPr>
              <a:t> &gt; list[j])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currentMin</a:t>
            </a:r>
            <a:r>
              <a:rPr lang="en-US" sz="1600" b="1" dirty="0">
                <a:solidFill>
                  <a:schemeClr val="accent4"/>
                </a:solidFill>
                <a:latin typeface="Courier New" panose="02070409020205090404" pitchFamily="49" charset="0"/>
                <a:cs typeface="Courier New" panose="02070409020205090404" pitchFamily="49" charset="0"/>
              </a:rPr>
              <a:t> = list[j];</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currentMinIndex</a:t>
            </a:r>
            <a:r>
              <a:rPr lang="en-US" sz="1600" b="1" dirty="0">
                <a:solidFill>
                  <a:schemeClr val="accent4"/>
                </a:solidFill>
                <a:latin typeface="Courier New" panose="02070409020205090404" pitchFamily="49" charset="0"/>
                <a:cs typeface="Courier New" panose="02070409020205090404" pitchFamily="49" charset="0"/>
              </a:rPr>
              <a:t> = j;</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 Swap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with list[</a:t>
            </a:r>
            <a:r>
              <a:rPr lang="en-US" sz="1600" b="1" dirty="0" err="1">
                <a:solidFill>
                  <a:schemeClr val="accent4"/>
                </a:solidFill>
                <a:latin typeface="Courier New" panose="02070409020205090404" pitchFamily="49" charset="0"/>
                <a:cs typeface="Courier New" panose="02070409020205090404" pitchFamily="49" charset="0"/>
              </a:rPr>
              <a:t>currentMinIndex</a:t>
            </a:r>
            <a:r>
              <a:rPr lang="en-US" sz="1600" b="1" dirty="0">
                <a:solidFill>
                  <a:schemeClr val="accent4"/>
                </a:solidFill>
                <a:latin typeface="Courier New" panose="02070409020205090404" pitchFamily="49" charset="0"/>
                <a:cs typeface="Courier New" panose="02070409020205090404" pitchFamily="49" charset="0"/>
              </a:rPr>
              <a:t>] if necessary;</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if (</a:t>
            </a:r>
            <a:r>
              <a:rPr lang="en-US" sz="1600" b="1" dirty="0" err="1">
                <a:solidFill>
                  <a:schemeClr val="accent4"/>
                </a:solidFill>
                <a:latin typeface="Courier New" panose="02070409020205090404" pitchFamily="49" charset="0"/>
                <a:cs typeface="Courier New" panose="02070409020205090404" pitchFamily="49" charset="0"/>
              </a:rPr>
              <a:t>currentMinIndex</a:t>
            </a:r>
            <a:r>
              <a:rPr lang="en-US" sz="1600" b="1" dirty="0">
                <a:solidFill>
                  <a:schemeClr val="accent4"/>
                </a:solidFill>
                <a:latin typeface="Courier New" panose="02070409020205090404" pitchFamily="49" charset="0"/>
                <a:cs typeface="Courier New" panose="02070409020205090404" pitchFamily="49" charset="0"/>
              </a:rPr>
              <a:t> !=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list[</a:t>
            </a:r>
            <a:r>
              <a:rPr lang="en-US" sz="1600" b="1" dirty="0" err="1">
                <a:solidFill>
                  <a:schemeClr val="accent4"/>
                </a:solidFill>
                <a:latin typeface="Courier New" panose="02070409020205090404" pitchFamily="49" charset="0"/>
                <a:cs typeface="Courier New" panose="02070409020205090404" pitchFamily="49" charset="0"/>
              </a:rPr>
              <a:t>currentMinIndex</a:t>
            </a:r>
            <a:r>
              <a:rPr lang="en-US" sz="1600" b="1" dirty="0">
                <a:solidFill>
                  <a:schemeClr val="accent4"/>
                </a:solidFill>
                <a:latin typeface="Courier New" panose="02070409020205090404" pitchFamily="49" charset="0"/>
                <a:cs typeface="Courier New" panose="02070409020205090404" pitchFamily="49" charset="0"/>
              </a:rPr>
              <a:t>]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a:t>
            </a:r>
            <a:r>
              <a:rPr lang="en-US" sz="1600" b="1" dirty="0" err="1">
                <a:solidFill>
                  <a:schemeClr val="accent4"/>
                </a:solidFill>
                <a:latin typeface="Courier New" panose="02070409020205090404" pitchFamily="49" charset="0"/>
                <a:cs typeface="Courier New" panose="02070409020205090404" pitchFamily="49" charset="0"/>
              </a:rPr>
              <a:t>currentMin</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bg2"/>
                </a:solidFill>
              </a:rPr>
              <a:t>Invoke it</a:t>
            </a:r>
            <a:endParaRPr lang="en-US" altLang="en-US">
              <a:solidFill>
                <a:schemeClr val="bg2"/>
              </a:solidFill>
            </a:endParaRPr>
          </a:p>
          <a:p>
            <a:pPr>
              <a:spcBef>
                <a:spcPct val="50000"/>
              </a:spcBef>
            </a:pPr>
            <a:r>
              <a:rPr lang="en-US" altLang="en-US">
                <a:solidFill>
                  <a:schemeClr val="bg2"/>
                </a:solidFill>
              </a:rPr>
              <a:t>selectionSort(yourList)</a:t>
            </a:r>
            <a:endParaRPr lang="en-US" altLang="en-US">
              <a:solidFill>
                <a:schemeClr val="bg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329E99-CEBB-4BCB-9C32-3A81EE76816E}" type="slidenum">
              <a:rPr lang="en-US" altLang="en-US" sz="1400" smtClean="0"/>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itchFamily="18" charset="0"/>
              <a:hlinkClick r:id="rId1" action="ppaction://program"/>
            </a:endParaRPr>
          </a:p>
        </p:txBody>
      </p:sp>
      <p:sp>
        <p:nvSpPr>
          <p:cNvPr id="109572" name="Rectangle 4"/>
          <p:cNvSpPr>
            <a:spLocks noChangeArrowheads="1"/>
          </p:cNvSpPr>
          <p:nvPr/>
        </p:nvSpPr>
        <p:spPr bwMode="auto">
          <a:xfrm>
            <a:off x="424180" y="127857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2200" dirty="0">
                <a:cs typeface="Courier New" panose="02070409020205090404" pitchFamily="49" charset="0"/>
              </a:rPr>
              <a:t>Since sorting is frequently used in programming, Java provides several overloaded sort methods for sorting an array of </a:t>
            </a:r>
            <a:r>
              <a:rPr lang="en-US" altLang="en-US" sz="2200" dirty="0" err="1">
                <a:cs typeface="Courier New" panose="02070409020205090404" pitchFamily="49" charset="0"/>
              </a:rPr>
              <a:t>int</a:t>
            </a:r>
            <a:r>
              <a:rPr lang="en-US" altLang="en-US" sz="2200" dirty="0">
                <a:cs typeface="Courier New" panose="02070409020205090404" pitchFamily="49" charset="0"/>
              </a:rPr>
              <a:t>, double, char, short, long, and float in the </a:t>
            </a:r>
            <a:r>
              <a:rPr lang="en-US" altLang="en-US" sz="2200" dirty="0" err="1">
                <a:cs typeface="Courier New" panose="02070409020205090404" pitchFamily="49" charset="0"/>
              </a:rPr>
              <a:t>java.util.Arrays</a:t>
            </a:r>
            <a:r>
              <a:rPr lang="en-US" altLang="en-US" sz="2200" dirty="0">
                <a:cs typeface="Courier New" panose="02070409020205090404" pitchFamily="49" charset="0"/>
              </a:rPr>
              <a:t> class. </a:t>
            </a:r>
            <a:endParaRPr lang="en-US" altLang="en-US" sz="2200" dirty="0">
              <a:cs typeface="Courier New" panose="02070409020205090404" pitchFamily="49" charset="0"/>
            </a:endParaRPr>
          </a:p>
          <a:p>
            <a:pPr>
              <a:lnSpc>
                <a:spcPct val="90000"/>
              </a:lnSpc>
              <a:buFont typeface="Monotype Sorts"/>
              <a:buNone/>
              <a:defRPr/>
            </a:pPr>
            <a:r>
              <a:rPr lang="en-US" altLang="en-US" sz="2200" dirty="0">
                <a:cs typeface="Courier New" panose="02070409020205090404" pitchFamily="49" charset="0"/>
              </a:rPr>
              <a:t>For example, the following code sorts an array of numbers and an array of characters.</a:t>
            </a:r>
            <a:endParaRPr lang="en-US" altLang="en-US" sz="2200" dirty="0">
              <a:cs typeface="Courier New" panose="02070409020205090404" pitchFamily="49" charset="0"/>
            </a:endParaRPr>
          </a:p>
          <a:p>
            <a:pPr>
              <a:lnSpc>
                <a:spcPct val="90000"/>
              </a:lnSpc>
              <a:buFont typeface="Monotype Sorts"/>
              <a:buNone/>
              <a:defRPr/>
            </a:pPr>
            <a:endParaRPr lang="en-US" altLang="en-US" sz="1700" b="1" dirty="0">
              <a:solidFill>
                <a:schemeClr val="accent4"/>
              </a:solidFill>
              <a:latin typeface="Courier New" panose="02070409020205090404" pitchFamily="49" charset="0"/>
              <a:cs typeface="Courier New" panose="02070409020205090404" pitchFamily="49" charset="0"/>
            </a:endParaRPr>
          </a:p>
          <a:p>
            <a:pPr lvl="1">
              <a:lnSpc>
                <a:spcPct val="90000"/>
              </a:lnSpc>
              <a:buClr>
                <a:schemeClr val="tx2"/>
              </a:buClr>
              <a:buSzPct val="75000"/>
              <a:buFont typeface="Monotype Sorts"/>
              <a:buNone/>
              <a:defRPr/>
            </a:pPr>
            <a:r>
              <a:rPr lang="en-US" altLang="en-US" sz="2200" dirty="0">
                <a:cs typeface="Courier New" panose="02070409020205090404" pitchFamily="49" charset="0"/>
              </a:rPr>
              <a:t>double[] numbers = {6.0, 4.4, 1.9, 2.9, 3.4, 3.5};</a:t>
            </a:r>
            <a:endParaRPr lang="en-US" altLang="en-US" sz="2200" dirty="0">
              <a:cs typeface="Times New Roman" panose="02020603050405020304" pitchFamily="18" charset="0"/>
            </a:endParaRPr>
          </a:p>
          <a:p>
            <a:pPr lvl="1">
              <a:lnSpc>
                <a:spcPct val="90000"/>
              </a:lnSpc>
              <a:buClr>
                <a:schemeClr val="tx2"/>
              </a:buClr>
              <a:buSzPct val="75000"/>
              <a:buFont typeface="Monotype Sorts"/>
              <a:buNone/>
              <a:defRPr/>
            </a:pPr>
            <a:r>
              <a:rPr lang="en-US" altLang="en-US" sz="2200" dirty="0" err="1">
                <a:cs typeface="Courier New" panose="02070409020205090404" pitchFamily="49" charset="0"/>
              </a:rPr>
              <a:t>java.util.Arrays.sort</a:t>
            </a:r>
            <a:r>
              <a:rPr lang="en-US" altLang="en-US" sz="2200" dirty="0">
                <a:cs typeface="Courier New" panose="02070409020205090404" pitchFamily="49" charset="0"/>
              </a:rPr>
              <a:t>(numbers);</a:t>
            </a:r>
            <a:endParaRPr lang="en-US" altLang="en-US" sz="2200" dirty="0">
              <a:cs typeface="Times New Roman" panose="02020603050405020304" pitchFamily="18" charset="0"/>
            </a:endParaRPr>
          </a:p>
          <a:p>
            <a:pPr>
              <a:lnSpc>
                <a:spcPct val="90000"/>
              </a:lnSpc>
              <a:buFont typeface="Monotype Sorts"/>
              <a:buNone/>
              <a:defRPr/>
            </a:pPr>
            <a:r>
              <a:rPr lang="en-US" altLang="en-US" sz="2200" dirty="0">
                <a:cs typeface="Courier New" panose="02070409020205090404" pitchFamily="49" charset="0"/>
              </a:rPr>
              <a:t> </a:t>
            </a:r>
            <a:endParaRPr lang="en-US" altLang="en-US" sz="2200" dirty="0">
              <a:cs typeface="Times New Roman" panose="02020603050405020304" pitchFamily="18" charset="0"/>
            </a:endParaRPr>
          </a:p>
          <a:p>
            <a:pPr lvl="1">
              <a:lnSpc>
                <a:spcPct val="90000"/>
              </a:lnSpc>
              <a:buClr>
                <a:schemeClr val="tx2"/>
              </a:buClr>
              <a:buSzPct val="75000"/>
              <a:buFont typeface="Monotype Sorts"/>
              <a:buNone/>
              <a:defRPr/>
            </a:pPr>
            <a:r>
              <a:rPr lang="en-US" altLang="en-US" sz="2200" dirty="0">
                <a:cs typeface="Courier New" panose="02070409020205090404" pitchFamily="49" charset="0"/>
              </a:rPr>
              <a:t>char[] chars = {'a', 'A', '4', 'F', 'D', 'P'};</a:t>
            </a:r>
            <a:endParaRPr lang="en-US" altLang="en-US" sz="2200" dirty="0">
              <a:cs typeface="Times New Roman" panose="02020603050405020304" pitchFamily="18" charset="0"/>
            </a:endParaRPr>
          </a:p>
          <a:p>
            <a:pPr lvl="1">
              <a:lnSpc>
                <a:spcPct val="90000"/>
              </a:lnSpc>
              <a:buClr>
                <a:schemeClr val="tx2"/>
              </a:buClr>
              <a:buSzPct val="75000"/>
              <a:buFont typeface="Monotype Sorts"/>
              <a:buNone/>
              <a:defRPr/>
            </a:pPr>
            <a:r>
              <a:rPr lang="en-US" altLang="en-US" sz="2200" dirty="0" err="1">
                <a:cs typeface="Courier New" panose="02070409020205090404" pitchFamily="49" charset="0"/>
              </a:rPr>
              <a:t>java.util.Arrays.sort</a:t>
            </a:r>
            <a:r>
              <a:rPr lang="en-US" altLang="en-US" sz="2200" dirty="0">
                <a:cs typeface="Courier New" panose="02070409020205090404" pitchFamily="49" charset="0"/>
              </a:rPr>
              <a:t>(chars);</a:t>
            </a:r>
            <a:endParaRPr lang="en-US" altLang="en-US" sz="2200" dirty="0">
              <a:cs typeface="Courier New" panose="02070409020205090404" pitchFamily="49" charset="0"/>
            </a:endParaRP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anose="02070409020205090404" pitchFamily="49" charset="0"/>
              </a:rPr>
              <a:t>Java 8 now provides Arrays.parallelSort(list) that utilizes the multicore for fast sorting.</a:t>
            </a:r>
            <a:endParaRPr lang="en-US" altLang="en-US" sz="2200">
              <a:cs typeface="Courier New" panose="02070409020205090404"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5649E6-CB96-4548-A0A8-3A3E0BD5B075}" type="slidenum">
              <a:rPr lang="en-US" altLang="en-US" sz="1400" smtClean="0"/>
            </a:fld>
            <a:endParaRPr lang="en-US" altLang="en-US" sz="1400"/>
          </a:p>
        </p:txBody>
      </p:sp>
      <p:sp>
        <p:nvSpPr>
          <p:cNvPr id="110595" name="Rectangle 2"/>
          <p:cNvSpPr>
            <a:spLocks noGrp="1" noChangeArrowheads="1"/>
          </p:cNvSpPr>
          <p:nvPr>
            <p:ph type="title"/>
          </p:nvPr>
        </p:nvSpPr>
        <p:spPr>
          <a:xfrm>
            <a:off x="609600" y="304800"/>
            <a:ext cx="7772400" cy="609600"/>
          </a:xfrm>
        </p:spPr>
        <p:txBody>
          <a:bodyPr/>
          <a:lstStyle/>
          <a:p>
            <a:r>
              <a:rPr lang="en-US" altLang="en-US"/>
              <a:t>The Arrays.toString(list) Method</a:t>
            </a:r>
            <a:endParaRPr lang="en-US" altLang="en-US">
              <a:solidFill>
                <a:schemeClr val="tx1"/>
              </a:solidFill>
              <a:latin typeface="Book Antiqua" pitchFamily="18" charset="0"/>
              <a:hlinkClick r:id="rId1"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anose="02070409020205090404" pitchFamily="49" charset="0"/>
              </a:rPr>
              <a:t>The Arrays.toString(list) method can be used to return a string representation for the list.</a:t>
            </a:r>
            <a:endParaRPr lang="en-US" altLang="en-US" sz="2200">
              <a:cs typeface="Courier New" panose="02070409020205090404" pitchFamily="49"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D6BAA5-EE93-43C5-AA1C-97ED27624E69}" type="slidenum">
              <a:rPr lang="en-US" altLang="en-US" sz="1400" smtClean="0"/>
            </a:fld>
            <a:endParaRPr lang="en-US" altLang="en-US" sz="140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a:t>Pass Arguments to Invoke the Main Method</a:t>
            </a:r>
            <a:endParaRPr lang="en-US" altLang="en-US" sz="4000"/>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0390F5-88B0-4820-98FE-10BF7BA60C65}" type="slidenum">
              <a:rPr lang="en-US" altLang="en-US" sz="1400" smtClean="0"/>
            </a:fld>
            <a:endParaRPr lang="en-US" altLang="en-US" sz="140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a:t>Main Method Is Just a Regular Method</a:t>
            </a:r>
            <a:endParaRPr lang="en-US" altLang="en-US" sz="4000"/>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72" name="Picture" r:id="rId1" imgW="6019800" imgH="1016000" progId="Word.Picture.8">
                  <p:embed/>
                </p:oleObj>
              </mc:Choice>
              <mc:Fallback>
                <p:oleObj name="Picture" r:id="rId1" imgW="6019800" imgH="10160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a:t>You can call a regular method by passing actual parameters. Can you pass arguments to </a:t>
            </a:r>
            <a:r>
              <a:rPr lang="en-US" altLang="en-US" u="sng"/>
              <a:t>main</a:t>
            </a:r>
            <a:r>
              <a:rPr lang="en-US" altLang="en-US"/>
              <a:t>? Of course, yes. For example, the main method in class </a:t>
            </a:r>
            <a:r>
              <a:rPr lang="en-US" altLang="en-US" u="sng"/>
              <a:t>B</a:t>
            </a:r>
            <a:r>
              <a:rPr lang="en-US" altLang="en-US"/>
              <a:t> is invoked by a method in </a:t>
            </a:r>
            <a:r>
              <a:rPr lang="en-US" altLang="en-US" u="sng"/>
              <a:t>A</a:t>
            </a:r>
            <a:r>
              <a:rPr lang="en-US" altLang="en-US"/>
              <a:t>, as shown below:</a:t>
            </a:r>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E71091-CA8B-4E02-BFE4-078F011CEDCB}" type="slidenum">
              <a:rPr lang="en-US" altLang="en-US" sz="1400" smtClean="0"/>
            </a:fld>
            <a:endParaRPr lang="en-US" altLang="en-US" sz="140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a:t>Command-Line Parameters</a:t>
            </a:r>
            <a:endParaRPr lang="en-US" altLang="en-US"/>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a:latin typeface="Courier New" panose="02070409020205090404" pitchFamily="49" charset="0"/>
              </a:rPr>
              <a:t>class TestMain {	</a:t>
            </a:r>
            <a:endParaRPr lang="en-US" altLang="en-US" sz="2800" b="1">
              <a:latin typeface="Courier New" panose="02070409020205090404" pitchFamily="49" charset="0"/>
            </a:endParaRPr>
          </a:p>
          <a:p>
            <a:pPr>
              <a:buFont typeface="Monotype Sorts" pitchFamily="2" charset="2"/>
              <a:buNone/>
            </a:pPr>
            <a:r>
              <a:rPr lang="en-US" altLang="en-US" sz="2800" b="1">
                <a:latin typeface="Courier New" panose="02070409020205090404" pitchFamily="49" charset="0"/>
              </a:rPr>
              <a:t>  public static void main(String[] args) { </a:t>
            </a:r>
            <a:endParaRPr lang="en-US" altLang="en-US" sz="2800" b="1">
              <a:latin typeface="Courier New" panose="02070409020205090404" pitchFamily="49" charset="0"/>
            </a:endParaRPr>
          </a:p>
          <a:p>
            <a:pPr>
              <a:buFont typeface="Monotype Sorts" pitchFamily="2" charset="2"/>
              <a:buNone/>
            </a:pPr>
            <a:r>
              <a:rPr lang="en-US" altLang="en-US" sz="2800" b="1">
                <a:latin typeface="Courier New" panose="02070409020205090404" pitchFamily="49" charset="0"/>
              </a:rPr>
              <a:t>  ... </a:t>
            </a:r>
            <a:endParaRPr lang="en-US" altLang="en-US" sz="2800" b="1">
              <a:latin typeface="Courier New" panose="02070409020205090404" pitchFamily="49" charset="0"/>
            </a:endParaRPr>
          </a:p>
          <a:p>
            <a:pPr>
              <a:buFont typeface="Monotype Sorts" pitchFamily="2" charset="2"/>
              <a:buNone/>
            </a:pPr>
            <a:r>
              <a:rPr lang="en-US" altLang="en-US" sz="2800" b="1">
                <a:latin typeface="Courier New" panose="02070409020205090404" pitchFamily="49" charset="0"/>
              </a:rPr>
              <a:t>  }</a:t>
            </a:r>
            <a:endParaRPr lang="en-US" altLang="en-US" sz="2800" b="1">
              <a:latin typeface="Courier New" panose="02070409020205090404" pitchFamily="49" charset="0"/>
            </a:endParaRPr>
          </a:p>
          <a:p>
            <a:pPr>
              <a:buFont typeface="Monotype Sorts" pitchFamily="2" charset="2"/>
              <a:buNone/>
            </a:pPr>
            <a:r>
              <a:rPr lang="en-US" altLang="en-US" sz="2800" b="1">
                <a:latin typeface="Courier New" panose="02070409020205090404" pitchFamily="49" charset="0"/>
              </a:rPr>
              <a:t>}</a:t>
            </a:r>
            <a:endParaRPr lang="en-US" altLang="en-US" sz="2800" b="1">
              <a:latin typeface="Courier New" panose="02070409020205090404" pitchFamily="49" charset="0"/>
            </a:endParaRPr>
          </a:p>
          <a:p>
            <a:pPr>
              <a:buFont typeface="Monotype Sorts" pitchFamily="2" charset="2"/>
              <a:buNone/>
            </a:pPr>
            <a:endParaRPr lang="en-US" altLang="en-US" sz="2800" b="1">
              <a:latin typeface="Courier New" panose="02070409020205090404" pitchFamily="49" charset="0"/>
            </a:endParaRPr>
          </a:p>
          <a:p>
            <a:pPr>
              <a:buFont typeface="Monotype Sorts" pitchFamily="2" charset="2"/>
              <a:buNone/>
            </a:pPr>
            <a:r>
              <a:rPr lang="en-US" altLang="en-US" sz="2800" b="1">
                <a:latin typeface="Courier New" panose="02070409020205090404" pitchFamily="49" charset="0"/>
              </a:rPr>
              <a:t>java TestMain arg0 arg1 arg2 ... argn</a:t>
            </a:r>
            <a:endParaRPr lang="en-US" altLang="en-US" sz="2800" b="1">
              <a:latin typeface="Courier New" panose="02070409020205090404" pitchFamily="49" charset="0"/>
            </a:endParaRPr>
          </a:p>
          <a:p>
            <a:pPr>
              <a:buFont typeface="Monotype Sorts" pitchFamily="2" charset="2"/>
              <a:buNone/>
            </a:pPr>
            <a:endParaRPr lang="en-US" altLang="en-US" sz="2800"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B7CA1D-58B5-42B4-A4EF-3E660A8CFFC7}" type="slidenum">
              <a:rPr lang="en-US" altLang="en-US" sz="1400" smtClean="0"/>
            </a:fld>
            <a:endParaRPr lang="en-US" altLang="en-US" sz="140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a:t>Processing</a:t>
            </a:r>
            <a:br>
              <a:rPr lang="en-US" altLang="en-US"/>
            </a:br>
            <a:r>
              <a:rPr lang="en-US" altLang="en-US"/>
              <a:t>Command-Line Parameters</a:t>
            </a:r>
            <a:endParaRPr lang="en-US" altLang="en-US" sz="360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a:t>In the main method, get the arguments from </a:t>
            </a:r>
            <a:r>
              <a:rPr lang="en-US" altLang="en-US" sz="2800">
                <a:latin typeface="Courier New" panose="02070409020205090404" pitchFamily="49" charset="0"/>
              </a:rPr>
              <a:t>args[0], args[1], ..., args[n]</a:t>
            </a:r>
            <a:r>
              <a:rPr lang="en-US" altLang="en-US" sz="3000"/>
              <a:t>, which corresponds to </a:t>
            </a:r>
            <a:r>
              <a:rPr lang="en-US" altLang="en-US" sz="2800">
                <a:latin typeface="Courier New" panose="02070409020205090404" pitchFamily="49" charset="0"/>
              </a:rPr>
              <a:t>arg0, arg1, ..., argn</a:t>
            </a:r>
            <a:r>
              <a:rPr lang="en-US" altLang="en-US" sz="3000"/>
              <a:t> in the command line.</a:t>
            </a:r>
            <a:endParaRPr lang="en-US" altLang="en-US"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5E71EA-0661-45F5-94CE-C168B85F5C0E}" type="slidenum">
              <a:rPr lang="en-US" altLang="en-US" sz="1400" smtClean="0"/>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a:t>Using Indexed Variables</a:t>
            </a:r>
            <a:endParaRPr lang="en-US" altLang="en-US"/>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a:cs typeface="Courier New" panose="02070409020205090404" pitchFamily="49" charset="0"/>
              </a:rPr>
              <a:t>After an array is created, an indexed variable can be used in the same way as a regular variable. For example, the following code adds the value in myList[0] and myList[1] to myList[2].</a:t>
            </a:r>
            <a:endParaRPr lang="en-US" altLang="en-US" sz="3400">
              <a:cs typeface="Courier New" panose="02070409020205090404" pitchFamily="49" charset="0"/>
            </a:endParaRPr>
          </a:p>
          <a:p>
            <a:pPr marL="0" indent="0" algn="just">
              <a:buFont typeface="Monotype Sorts" pitchFamily="2" charset="2"/>
              <a:buNone/>
            </a:pPr>
            <a:endParaRPr lang="en-US" altLang="en-US" sz="3400">
              <a:cs typeface="Courier New" panose="02070409020205090404" pitchFamily="49" charset="0"/>
            </a:endParaRPr>
          </a:p>
          <a:p>
            <a:pPr lvl="1" algn="just">
              <a:buFontTx/>
              <a:buNone/>
            </a:pPr>
            <a:r>
              <a:rPr lang="en-US" altLang="en-US" sz="2600">
                <a:latin typeface="Courier New" panose="02070409020205090404" pitchFamily="49" charset="0"/>
                <a:cs typeface="Courier New" panose="02070409020205090404" pitchFamily="49" charset="0"/>
              </a:rPr>
              <a:t>myList[2] = myList[0] + myList[1];</a:t>
            </a:r>
            <a:endParaRPr lang="en-US" altLang="en-US" sz="2600">
              <a:cs typeface="Courier New" panose="020704090202050904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8E415-D2A6-4776-9178-45F07AAAEFE7}" type="slidenum">
              <a:rPr lang="en-US" altLang="en-US" sz="1400" smtClean="0"/>
            </a:fld>
            <a:endParaRPr lang="en-US" altLang="en-US" sz="1400"/>
          </a:p>
        </p:txBody>
      </p:sp>
      <p:sp>
        <p:nvSpPr>
          <p:cNvPr id="115715" name="Rectangle 2"/>
          <p:cNvSpPr>
            <a:spLocks noGrp="1" noChangeArrowheads="1"/>
          </p:cNvSpPr>
          <p:nvPr>
            <p:ph type="title"/>
          </p:nvPr>
        </p:nvSpPr>
        <p:spPr>
          <a:xfrm>
            <a:off x="685800" y="457200"/>
            <a:ext cx="7772400" cy="1143000"/>
          </a:xfrm>
        </p:spPr>
        <p:txBody>
          <a:bodyPr/>
          <a:lstStyle/>
          <a:p>
            <a:r>
              <a:rPr lang="en-US" altLang="en-US"/>
              <a:t>Problem: </a:t>
            </a:r>
            <a:r>
              <a:rPr lang="en-US" altLang="en-US" sz="4000"/>
              <a:t>Calculator</a:t>
            </a:r>
            <a:endParaRPr lang="en-US" altLang="en-US" u="sng">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pPr>
              <a:buFont typeface="Arial" panose="020B0604020202090204" pitchFamily="34" charset="0"/>
              <a:buChar char="•"/>
            </a:pPr>
            <a:r>
              <a:rPr lang="en-US" altLang="en-US" sz="3000" dirty="0"/>
              <a:t>Objective: Write a program that will perform binary operations on integers.  </a:t>
            </a:r>
            <a:r>
              <a:rPr lang="en-US" altLang="en-US" sz="3000"/>
              <a:t>The program receives three parameters: an operator and two integers.</a:t>
            </a:r>
            <a:r>
              <a:rPr lang="en-US" altLang="en-US"/>
              <a:t> </a:t>
            </a:r>
            <a:endParaRPr lang="en-US" altLang="en-US"/>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java Calculator 2 + 3</a:t>
            </a:r>
            <a:endParaRPr lang="en-US" altLang="en-US" dirty="0"/>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java Calculator 2 - 3</a:t>
            </a:r>
            <a:endParaRPr lang="en-US" altLang="en-US" dirty="0"/>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java Calculator 2 / 3</a:t>
            </a:r>
            <a:endParaRPr lang="en-US" altLang="en-US"/>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java Calculator 2 . 3</a:t>
            </a:r>
            <a:endParaRPr lang="en-US" altLang="en-US"/>
          </a:p>
        </p:txBody>
      </p:sp>
      <p:sp>
        <p:nvSpPr>
          <p:cNvPr id="13" name="Rectangle 12">
            <a:hlinkClick r:id="rId1"/>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a:t>Calculator</a:t>
            </a:r>
            <a:endParaRPr lang="en-US" altLang="en-US" sz="2000" dirty="0"/>
          </a:p>
        </p:txBody>
      </p:sp>
      <p:sp>
        <p:nvSpPr>
          <p:cNvPr id="14" name="AutoShape 10">
            <a:hlinkClick r:id="rId2" action="ppaction://program" highlightClick="1"/>
          </p:cNvPr>
          <p:cNvSpPr>
            <a:spLocks noChangeArrowheads="1"/>
          </p:cNvSpPr>
          <p:nvPr/>
        </p:nvSpPr>
        <p:spPr bwMode="auto">
          <a:xfrm>
            <a:off x="2044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2" action="ppaction://hlinkfile"/>
              </a:rPr>
              <a:t>Run</a:t>
            </a:r>
            <a:endParaRPr lang="en-US"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C823E6-3C45-45D9-A963-43BB82A3DECC}" type="slidenum">
              <a:rPr lang="en-US" altLang="en-US" sz="1400" smtClean="0"/>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a:t>Array Initializers</a:t>
            </a:r>
            <a:endParaRPr lang="en-US" altLang="en-US"/>
          </a:p>
        </p:txBody>
      </p:sp>
      <p:sp>
        <p:nvSpPr>
          <p:cNvPr id="14340" name="Rectangle 3"/>
          <p:cNvSpPr>
            <a:spLocks noGrp="1" noChangeArrowheads="1"/>
          </p:cNvSpPr>
          <p:nvPr>
            <p:ph type="body" idx="1"/>
          </p:nvPr>
        </p:nvSpPr>
        <p:spPr>
          <a:xfrm>
            <a:off x="228600" y="1447800"/>
            <a:ext cx="8915400" cy="4114800"/>
          </a:xfrm>
          <a:noFill/>
        </p:spPr>
        <p:txBody>
          <a:bodyPr/>
          <a:lstStyle/>
          <a:p>
            <a:pPr marL="0" indent="0">
              <a:spcBef>
                <a:spcPct val="100000"/>
              </a:spcBef>
              <a:buNone/>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anose="02070409020205090404" pitchFamily="49" charset="0"/>
              </a:rPr>
              <a:t>	</a:t>
            </a:r>
            <a:r>
              <a:rPr lang="en-US" altLang="en-US" sz="2800" b="1">
                <a:latin typeface="Courier New" panose="02070409020205090404" pitchFamily="49" charset="0"/>
              </a:rPr>
              <a:t>double[] myList = {1.9, 2.9, 3.4, 3.5};</a:t>
            </a:r>
            <a:endParaRPr lang="en-US" altLang="en-US" sz="2800" b="1">
              <a:latin typeface="Courier New" panose="02070409020205090404" pitchFamily="49" charset="0"/>
            </a:endParaRPr>
          </a:p>
          <a:p>
            <a:pPr>
              <a:spcBef>
                <a:spcPct val="50000"/>
              </a:spcBef>
              <a:buFont typeface="Monotype Sorts" pitchFamily="2" charset="2"/>
              <a:buNone/>
            </a:pPr>
            <a:r>
              <a:rPr lang="en-US" altLang="en-US" sz="3600"/>
              <a:t>This shorthand syntax must be in one statement.</a:t>
            </a:r>
            <a:endParaRPr lang="en-US"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03BC94-4BFC-4492-A209-7B295F09573F}" type="slidenum">
              <a:rPr lang="en-US" altLang="en-US" sz="1400" smtClean="0"/>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endParaRPr lang="en-US" altLang="en-US" sz="4000"/>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a:latin typeface="Courier New" panose="02070409020205090404" pitchFamily="49" charset="0"/>
              </a:rPr>
              <a:t>double[] myList = {1.9, 2.9, 3.4, 3.5};</a:t>
            </a:r>
            <a:endParaRPr lang="en-US" altLang="en-US" sz="2400">
              <a:latin typeface="Courier New" panose="02070409020205090404" pitchFamily="49" charset="0"/>
            </a:endParaRPr>
          </a:p>
          <a:p>
            <a:pPr marL="0" indent="0">
              <a:spcBef>
                <a:spcPct val="50000"/>
              </a:spcBef>
              <a:buFont typeface="Monotype Sorts" pitchFamily="2" charset="2"/>
              <a:buNone/>
            </a:pPr>
            <a:r>
              <a:rPr lang="en-US" altLang="en-US">
                <a:cs typeface="Times New Roman" panose="02020603050405020304" pitchFamily="18" charset="0"/>
              </a:rPr>
              <a:t>This shorthand notation is equivalent to the following statements:</a:t>
            </a:r>
            <a:endParaRPr lang="en-US" altLang="en-US">
              <a:cs typeface="Times New Roman" panose="02020603050405020304" pitchFamily="18" charset="0"/>
            </a:endParaRPr>
          </a:p>
          <a:p>
            <a:pPr marL="0" indent="0">
              <a:spcBef>
                <a:spcPct val="50000"/>
              </a:spcBef>
              <a:buFont typeface="Monotype Sorts" pitchFamily="2" charset="2"/>
              <a:buNone/>
            </a:pPr>
            <a:r>
              <a:rPr lang="en-US" altLang="en-US" sz="2400">
                <a:latin typeface="Courier New" panose="02070409020205090404" pitchFamily="49" charset="0"/>
              </a:rPr>
              <a:t>double[] myList = new double[4];</a:t>
            </a:r>
            <a:endParaRPr lang="en-US" altLang="en-US" sz="2400">
              <a:latin typeface="Courier New" panose="02070409020205090404" pitchFamily="49" charset="0"/>
            </a:endParaRPr>
          </a:p>
          <a:p>
            <a:pPr marL="0" indent="0">
              <a:spcBef>
                <a:spcPct val="50000"/>
              </a:spcBef>
              <a:buFont typeface="Monotype Sorts" pitchFamily="2" charset="2"/>
              <a:buNone/>
            </a:pPr>
            <a:r>
              <a:rPr lang="en-US" altLang="en-US" sz="2400">
                <a:latin typeface="Courier New" panose="02070409020205090404" pitchFamily="49" charset="0"/>
              </a:rPr>
              <a:t>myList[0] = 1.9;</a:t>
            </a:r>
            <a:endParaRPr lang="en-US" altLang="en-US" sz="2400">
              <a:latin typeface="Courier New" panose="02070409020205090404" pitchFamily="49" charset="0"/>
            </a:endParaRPr>
          </a:p>
          <a:p>
            <a:pPr marL="0" indent="0">
              <a:spcBef>
                <a:spcPct val="50000"/>
              </a:spcBef>
              <a:buFont typeface="Monotype Sorts" pitchFamily="2" charset="2"/>
              <a:buNone/>
            </a:pPr>
            <a:r>
              <a:rPr lang="en-US" altLang="en-US" sz="2400">
                <a:latin typeface="Courier New" panose="02070409020205090404" pitchFamily="49" charset="0"/>
              </a:rPr>
              <a:t>myList[1] = 2.9;</a:t>
            </a:r>
            <a:endParaRPr lang="en-US" altLang="en-US" sz="2400">
              <a:latin typeface="Courier New" panose="02070409020205090404" pitchFamily="49" charset="0"/>
            </a:endParaRPr>
          </a:p>
          <a:p>
            <a:pPr marL="0" indent="0">
              <a:spcBef>
                <a:spcPct val="50000"/>
              </a:spcBef>
              <a:buFont typeface="Monotype Sorts" pitchFamily="2" charset="2"/>
              <a:buNone/>
            </a:pPr>
            <a:r>
              <a:rPr lang="en-US" altLang="en-US" sz="2400">
                <a:latin typeface="Courier New" panose="02070409020205090404" pitchFamily="49" charset="0"/>
              </a:rPr>
              <a:t>myList[2] = 3.4;</a:t>
            </a:r>
            <a:endParaRPr lang="en-US" altLang="en-US" sz="2400">
              <a:latin typeface="Courier New" panose="02070409020205090404" pitchFamily="49" charset="0"/>
            </a:endParaRPr>
          </a:p>
          <a:p>
            <a:pPr marL="0" indent="0">
              <a:spcBef>
                <a:spcPct val="50000"/>
              </a:spcBef>
              <a:buFont typeface="Monotype Sorts" pitchFamily="2" charset="2"/>
              <a:buNone/>
            </a:pPr>
            <a:r>
              <a:rPr lang="en-US" altLang="en-US" sz="2400">
                <a:latin typeface="Courier New" panose="02070409020205090404" pitchFamily="49" charset="0"/>
              </a:rPr>
              <a:t>myList[3] = 3.5; </a:t>
            </a:r>
            <a:endParaRPr lang="en-US" altLang="en-US" sz="2400">
              <a:latin typeface="Courier New" panose="0207040902020509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40479F-CCA2-43B0-80E4-2FA433CB9224}" type="slidenum">
              <a:rPr lang="en-US" altLang="en-US" sz="1400" smtClean="0"/>
            </a:fld>
            <a:endParaRPr lang="en-US" altLang="en-US" sz="140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a:cs typeface="Times New Roman" panose="02020603050405020304" pitchFamily="18" charset="0"/>
              </a:rPr>
              <a:t>CAUTION</a:t>
            </a:r>
            <a:endParaRPr lang="en-US" altLang="en-US" sz="400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a:cs typeface="Times New Roman" panose="02020603050405020304" pitchFamily="18" charset="0"/>
              </a:rPr>
              <a:t>Using the shorthand notation, you have to declare, create, and initialize the array all in one statement. Splitting it would cause a syntax error. For example, the following is wrong:</a:t>
            </a:r>
            <a:endParaRPr lang="en-US" altLang="en-US" sz="4400">
              <a:cs typeface="Times New Roman" panose="02020603050405020304" pitchFamily="18" charset="0"/>
            </a:endParaRPr>
          </a:p>
          <a:p>
            <a:pPr lvl="1">
              <a:lnSpc>
                <a:spcPct val="90000"/>
              </a:lnSpc>
              <a:spcBef>
                <a:spcPct val="50000"/>
              </a:spcBef>
              <a:buFontTx/>
              <a:buNone/>
            </a:pPr>
            <a:r>
              <a:rPr lang="en-US" altLang="en-US"/>
              <a:t>double[] myList;</a:t>
            </a:r>
            <a:endParaRPr lang="en-US" altLang="en-US"/>
          </a:p>
          <a:p>
            <a:pPr lvl="1">
              <a:lnSpc>
                <a:spcPct val="90000"/>
              </a:lnSpc>
              <a:spcBef>
                <a:spcPct val="50000"/>
              </a:spcBef>
              <a:buFontTx/>
              <a:buNone/>
            </a:pPr>
            <a:r>
              <a:rPr lang="en-US" altLang="en-US"/>
              <a:t>myList = {1.9, 2.9, 3.4, 3.5};</a:t>
            </a:r>
            <a:r>
              <a:rPr lang="en-US" altLang="en-US" sz="4000"/>
              <a:t> </a:t>
            </a:r>
            <a:endParaRPr lang="en-US" altLang="en-US"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EC5E40-4542-4501-94AD-F7BFCC180452}" type="slidenum">
              <a:rPr lang="en-US" altLang="en-US" sz="1400" smtClean="0"/>
            </a:fld>
            <a:endParaRPr lang="en-US" altLang="en-US" sz="140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endParaRPr lang="en-US" altLang="en-US" sz="4000"/>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array variable values, create an array, and assign its reference to values</a:t>
            </a:r>
            <a:endParaRPr lang="en-US" altLang="en-US" sz="1800"/>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44" name="Picture" r:id="rId1" imgW="1600200" imgH="1711325" progId="Word.Picture.8">
                  <p:embed/>
                </p:oleObj>
              </mc:Choice>
              <mc:Fallback>
                <p:oleObj name="Picture" r:id="rId1" imgW="1600200" imgH="1711325"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F239DB-5914-4BBC-9A56-9710D6C61BFE}" type="slidenum">
              <a:rPr lang="en-US" altLang="en-US" sz="1400" smtClean="0"/>
            </a:fld>
            <a:endParaRPr lang="en-US" altLang="en-US" sz="140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endParaRPr lang="en-US" altLang="en-US" sz="4000"/>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becomes 1</a:t>
            </a:r>
            <a:endParaRPr lang="en-US" altLang="en-US" sz="1800"/>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67" name="Picture" r:id="rId1" imgW="1600200" imgH="1711325" progId="Word.Picture.8">
                  <p:embed/>
                </p:oleObj>
              </mc:Choice>
              <mc:Fallback>
                <p:oleObj name="Picture" r:id="rId1" imgW="1600200" imgH="1711325"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F44970-0182-49A1-9038-38C62E504E42}" type="slidenum">
              <a:rPr lang="en-US" altLang="en-US" sz="1400" smtClean="0"/>
            </a:fld>
            <a:endParaRPr lang="en-US" altLang="en-US" sz="140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endParaRPr lang="en-US" altLang="en-US" sz="4000"/>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5</a:t>
            </a:r>
            <a:endParaRPr lang="en-US" altLang="en-US" sz="1800"/>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91" name="Picture" r:id="rId1" imgW="1600200" imgH="1711325" progId="Word.Picture.8">
                  <p:embed/>
                </p:oleObj>
              </mc:Choice>
              <mc:Fallback>
                <p:oleObj name="Picture" r:id="rId1" imgW="1600200" imgH="1711325"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0220F5-6D62-43F4-BE4A-E458E414DD4F}" type="slidenum">
              <a:rPr lang="en-US" altLang="en-US" sz="1400" smtClean="0"/>
            </a:fld>
            <a:endParaRPr lang="en-US" altLang="en-US" sz="140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value[1] is 1</a:t>
            </a:r>
            <a:endParaRPr lang="en-US" altLang="en-US" sz="1800"/>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17"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773447-F75D-431F-A7CF-D4C638AB21A3}" type="slidenum">
              <a:rPr lang="en-US" altLang="en-US" sz="1400" smtClean="0"/>
            </a:fld>
            <a:endParaRPr lang="en-US" altLang="en-US" sz="140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a:t>Trace Program with Arrays</a:t>
            </a:r>
            <a:endParaRPr lang="en-US" altLang="en-US" sz="4000"/>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9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2</a:t>
            </a:r>
            <a:endParaRPr lang="en-US" altLang="en-US" sz="1800"/>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39" name="Picture" r:id="rId1" imgW="1601470" imgH="1713230" progId="Word.Picture.8">
                  <p:embed/>
                </p:oleObj>
              </mc:Choice>
              <mc:Fallback>
                <p:oleObj name="Picture" r:id="rId1" imgW="1601470" imgH="171323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63394D-0D1E-402D-96CC-D4E5347DB6FE}" type="slidenum">
              <a:rPr lang="en-US" altLang="en-US" sz="1400" smtClean="0"/>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a:t>Opening Problem</a:t>
            </a:r>
            <a:endParaRPr lang="en-US" altLang="en-US" sz="4000"/>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endParaRPr lang="en-US" altLang="en-US" sz="3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5110E9-E133-4321-8880-01DAEF55FDDB}" type="slidenum">
              <a:rPr lang="en-US" altLang="en-US" sz="1400" smtClean="0"/>
            </a:fld>
            <a:endParaRPr lang="en-US" altLang="en-US" sz="140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endParaRPr lang="en-US" altLang="en-US" sz="4000"/>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a:solidFill>
                  <a:schemeClr val="accent4"/>
                </a:solidFill>
              </a:rPr>
              <a:t>public class Test {</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values[0] = values[1] + values[4];</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  }</a:t>
            </a:r>
            <a:endParaRPr lang="en-US" sz="2400" dirty="0">
              <a:solidFill>
                <a:schemeClr val="accent4"/>
              </a:solidFill>
            </a:endParaRPr>
          </a:p>
          <a:p>
            <a:pPr marL="609600" indent="-609600">
              <a:lnSpc>
                <a:spcPct val="80000"/>
              </a:lnSpc>
              <a:buFont typeface="Monotype Sorts" pitchFamily="2" charset="2"/>
              <a:buNone/>
              <a:defRPr/>
            </a:pPr>
            <a:r>
              <a:rPr lang="en-US" sz="2400" dirty="0">
                <a:solidFill>
                  <a:schemeClr val="accent4"/>
                </a:solidFill>
              </a:rPr>
              <a:t>}</a:t>
            </a:r>
            <a:endParaRPr lang="en-US" sz="2400" dirty="0">
              <a:solidFill>
                <a:schemeClr val="accent4"/>
              </a:solidFill>
            </a:endParaRP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is less than 5</a:t>
            </a:r>
            <a:endParaRPr lang="en-US" altLang="en-US" sz="1800"/>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63" name="Picture" r:id="rId1" imgW="1601470" imgH="1713230" progId="Word.Picture.8">
                  <p:embed/>
                </p:oleObj>
              </mc:Choice>
              <mc:Fallback>
                <p:oleObj name="Picture" r:id="rId1" imgW="1601470" imgH="171323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B296E4-040B-483C-8FC4-CDCD6FDEEE32}" type="slidenum">
              <a:rPr lang="en-US" altLang="en-US" sz="1400" smtClean="0"/>
            </a:fld>
            <a:endParaRPr lang="en-US" altLang="en-US" sz="140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a:t>
            </a:r>
            <a:endParaRPr lang="en-US" altLang="en-US" sz="1800"/>
          </a:p>
          <a:p>
            <a:pPr algn="ctr"/>
            <a:r>
              <a:rPr lang="en-US" altLang="en-US" sz="1800"/>
              <a:t>values[2] is 3 (2 + 1)</a:t>
            </a:r>
            <a:endParaRPr lang="en-US" altLang="en-US" sz="1800"/>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89"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3A4897-78DB-4115-8E49-C54A2FD27BC6}" type="slidenum">
              <a:rPr lang="en-US" altLang="en-US" sz="1400" smtClean="0"/>
            </a:fld>
            <a:endParaRPr lang="en-US" altLang="en-US" sz="140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a:t>
            </a:r>
            <a:endParaRPr lang="en-US" altLang="en-US" sz="1800"/>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611"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C3DB96-F719-4D52-BCBE-F8DC2682BA95}" type="slidenum">
              <a:rPr lang="en-US" altLang="en-US" sz="1400" smtClean="0"/>
            </a:fld>
            <a:endParaRPr lang="en-US" altLang="en-US" sz="140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5.</a:t>
            </a:r>
            <a:endParaRPr lang="en-US" altLang="en-US" sz="1800"/>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35"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E67BC6-E9F4-40CE-B143-F4E74A6755F3}" type="slidenum">
              <a:rPr lang="en-US" altLang="en-US" sz="1400" smtClean="0"/>
            </a:fld>
            <a:endParaRPr lang="en-US" altLang="en-US" sz="140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values[3] becomes 6 (3 + 3)</a:t>
            </a:r>
            <a:endParaRPr lang="en-US" altLang="en-US" sz="1800"/>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61"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8E761E-9593-4297-897A-1FFDDB4FC377}" type="slidenum">
              <a:rPr lang="en-US" altLang="en-US" sz="1400" smtClean="0"/>
            </a:fld>
            <a:endParaRPr lang="en-US" altLang="en-US" sz="140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a:t>
            </a:r>
            <a:endParaRPr lang="en-US" altLang="en-US" sz="1800"/>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83"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7C648A-5627-44C0-B29D-59E65A9635C6}" type="slidenum">
              <a:rPr lang="en-US" altLang="en-US" sz="1400" smtClean="0"/>
            </a:fld>
            <a:endParaRPr lang="en-US" altLang="en-US" sz="140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(=4) is still less than 5</a:t>
            </a:r>
            <a:endParaRPr lang="en-US" altLang="en-US" sz="1800"/>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707"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2C48B7-B98B-462A-935E-AA9DD8D10668}" type="slidenum">
              <a:rPr lang="en-US" altLang="en-US" sz="1400" smtClean="0"/>
            </a:fld>
            <a:endParaRPr lang="en-US" altLang="en-US" sz="140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a:t>Trace Program with Arrays</a:t>
            </a:r>
            <a:endParaRPr lang="en-US" altLang="en-US"/>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values[4] becomes 10 (4 + 6)</a:t>
            </a:r>
            <a:endParaRPr lang="en-US" altLang="en-US" sz="1800"/>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33"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9871E2-2A3C-4BD9-A170-7A6429C75FFD}" type="slidenum">
              <a:rPr lang="en-US" altLang="en-US" sz="1400" smtClean="0"/>
            </a:fld>
            <a:endParaRPr lang="en-US" altLang="en-US" sz="140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endParaRPr lang="en-US" altLang="en-US" sz="4000"/>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values[0] = values[1] + values[4];</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a:t>
            </a:r>
            <a:endParaRPr lang="en-US" sz="1800" dirty="0">
              <a:solidFill>
                <a:schemeClr val="accent4"/>
              </a:solidFill>
            </a:endParaRP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5</a:t>
            </a:r>
            <a:endParaRPr lang="en-US" altLang="en-US" sz="1800"/>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55" name="Picture" r:id="rId1" imgW="1601470" imgH="1713230" progId="Word.Picture.8">
                  <p:embed/>
                </p:oleObj>
              </mc:Choice>
              <mc:Fallback>
                <p:oleObj name="Picture" r:id="rId1" imgW="1601470" imgH="171323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6FE6FF-6768-49B1-B12D-05B25E1DC311}" type="slidenum">
              <a:rPr lang="en-US" altLang="en-US" sz="1400" smtClean="0"/>
            </a:fld>
            <a:endParaRPr lang="en-US" altLang="en-US" sz="140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a:t>Trace Program with Arrays</a:t>
            </a:r>
            <a:endParaRPr lang="en-US" altLang="en-US" sz="4000"/>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values[0] = values[1] + values[4];</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  }</a:t>
            </a:r>
            <a:endParaRPr lang="en-US" sz="1800" dirty="0">
              <a:solidFill>
                <a:schemeClr val="accent4"/>
              </a:solidFill>
            </a:endParaRPr>
          </a:p>
          <a:p>
            <a:pPr marL="609600" indent="-609600">
              <a:lnSpc>
                <a:spcPct val="80000"/>
              </a:lnSpc>
              <a:buFont typeface="Monotype Sorts" pitchFamily="2" charset="2"/>
              <a:buNone/>
              <a:defRPr/>
            </a:pPr>
            <a:r>
              <a:rPr lang="en-US" sz="1800" dirty="0">
                <a:solidFill>
                  <a:schemeClr val="accent4"/>
                </a:solidFill>
              </a:rPr>
              <a:t>}</a:t>
            </a:r>
            <a:endParaRPr lang="en-US" sz="1800" dirty="0">
              <a:solidFill>
                <a:schemeClr val="accent4"/>
              </a:solidFill>
            </a:endParaRP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&lt; 5 is false. Exit the loop</a:t>
            </a:r>
            <a:endParaRPr lang="en-US" altLang="en-US" sz="1800"/>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79" name="Picture" r:id="rId1" imgW="1601470" imgH="1713230" progId="Word.Picture.8">
                  <p:embed/>
                </p:oleObj>
              </mc:Choice>
              <mc:Fallback>
                <p:oleObj name="Picture" r:id="rId1" imgW="1601470" imgH="1713230" progId="Word.Picture.8">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891A9C-C462-45FA-8C6F-3F407640D747}" type="slidenum">
              <a:rPr lang="en-US" altLang="en-US" sz="1400" smtClean="0"/>
            </a:fld>
            <a:endParaRPr lang="en-US" altLang="en-US" sz="140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a:t>Objectives</a:t>
            </a:r>
            <a:endParaRPr lang="en-US" altLang="en-US"/>
          </a:p>
        </p:txBody>
      </p:sp>
      <p:sp>
        <p:nvSpPr>
          <p:cNvPr id="6148" name="Rectangle 3"/>
          <p:cNvSpPr>
            <a:spLocks noGrp="1" noChangeArrowheads="1"/>
          </p:cNvSpPr>
          <p:nvPr>
            <p:ph type="body" idx="1"/>
          </p:nvPr>
        </p:nvSpPr>
        <p:spPr>
          <a:xfrm>
            <a:off x="0" y="893763"/>
            <a:ext cx="8991600" cy="5545137"/>
          </a:xfrm>
        </p:spPr>
        <p:txBody>
          <a:bodyPr/>
          <a:lstStyle/>
          <a:p>
            <a:pPr>
              <a:buFont typeface="Arial" panose="020B0604020202090204" pitchFamily="34" charset="0"/>
              <a:buChar char="•"/>
              <a:defRPr/>
            </a:pPr>
            <a:r>
              <a:rPr lang="en-US" sz="1750" dirty="0"/>
              <a:t>To describe why arrays are necessary in programming (§7.1).</a:t>
            </a:r>
            <a:endParaRPr lang="en-US" sz="1750" dirty="0"/>
          </a:p>
          <a:p>
            <a:pPr>
              <a:buFont typeface="Arial" panose="020B0604020202090204" pitchFamily="34" charset="0"/>
              <a:buChar char="•"/>
              <a:defRPr/>
            </a:pPr>
            <a:r>
              <a:rPr lang="en-US" sz="1750" dirty="0"/>
              <a:t>To declare array reference variables and create arrays (§§7.2.1–7.2.2).</a:t>
            </a:r>
            <a:endParaRPr lang="en-US" sz="1750" dirty="0"/>
          </a:p>
          <a:p>
            <a:pPr>
              <a:buFont typeface="Arial" panose="020B0604020202090204" pitchFamily="34" charset="0"/>
              <a:buChar char="•"/>
              <a:defRPr/>
            </a:pPr>
            <a:r>
              <a:rPr lang="en-US" sz="1750" dirty="0"/>
              <a:t>To obtain array size using </a:t>
            </a:r>
            <a:r>
              <a:rPr lang="en-US" sz="1750" b="1" dirty="0" err="1"/>
              <a:t>arrayRefVar.length</a:t>
            </a:r>
            <a:r>
              <a:rPr lang="en-US" sz="1750" dirty="0"/>
              <a:t> and know default values in an array (§7.2.3).</a:t>
            </a:r>
            <a:endParaRPr lang="en-US" sz="1750" dirty="0"/>
          </a:p>
          <a:p>
            <a:pPr>
              <a:buFont typeface="Arial" panose="020B0604020202090204" pitchFamily="34" charset="0"/>
              <a:buChar char="•"/>
              <a:defRPr/>
            </a:pPr>
            <a:r>
              <a:rPr lang="en-US" sz="1750" dirty="0"/>
              <a:t>To access array elements using indexes (§7.2.4).</a:t>
            </a:r>
            <a:endParaRPr lang="en-US" sz="1750" dirty="0"/>
          </a:p>
          <a:p>
            <a:pPr>
              <a:buFont typeface="Arial" panose="020B0604020202090204" pitchFamily="34" charset="0"/>
              <a:buChar char="•"/>
              <a:defRPr/>
            </a:pPr>
            <a:r>
              <a:rPr lang="en-US" sz="1750" dirty="0"/>
              <a:t>To declare, create, and initialize an array using an array initializer (§7.2.5).</a:t>
            </a:r>
            <a:endParaRPr lang="en-US" sz="1750" dirty="0"/>
          </a:p>
          <a:p>
            <a:pPr>
              <a:buFont typeface="Arial" panose="020B0604020202090204" pitchFamily="34" charset="0"/>
              <a:buChar char="•"/>
              <a:defRPr/>
            </a:pPr>
            <a:r>
              <a:rPr lang="en-US" sz="1750" dirty="0"/>
              <a:t>To program common array operations (displaying arrays, summing all elements, finding the minimum and maximum elements, random shuffling, and shifting elements) (§7.2.6).</a:t>
            </a:r>
            <a:endParaRPr lang="en-US" sz="1750" dirty="0"/>
          </a:p>
          <a:p>
            <a:pPr>
              <a:buFont typeface="Arial" panose="020B0604020202090204" pitchFamily="34" charset="0"/>
              <a:buChar char="•"/>
              <a:defRPr/>
            </a:pPr>
            <a:r>
              <a:rPr lang="en-US" sz="1750" dirty="0"/>
              <a:t>To simplify programming using the </a:t>
            </a:r>
            <a:r>
              <a:rPr lang="en-US" sz="1750" dirty="0" err="1"/>
              <a:t>foreach</a:t>
            </a:r>
            <a:r>
              <a:rPr lang="en-US" sz="1750" dirty="0"/>
              <a:t> loops (§7.2.7).</a:t>
            </a:r>
            <a:endParaRPr lang="en-US" sz="1750" dirty="0"/>
          </a:p>
          <a:p>
            <a:pPr>
              <a:buFont typeface="Arial" panose="020B0604020202090204" pitchFamily="34" charset="0"/>
              <a:buChar char="•"/>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endParaRPr lang="en-US" sz="1750" dirty="0"/>
          </a:p>
          <a:p>
            <a:pPr>
              <a:buFont typeface="Arial" panose="020B0604020202090204" pitchFamily="34" charset="0"/>
              <a:buChar char="•"/>
              <a:defRPr/>
            </a:pPr>
            <a:r>
              <a:rPr lang="en-US" sz="1750" dirty="0"/>
              <a:t>To copy contents from one array to another (§7.5).</a:t>
            </a:r>
            <a:endParaRPr lang="en-US" sz="1750" dirty="0"/>
          </a:p>
          <a:p>
            <a:pPr>
              <a:buFont typeface="Arial" panose="020B0604020202090204" pitchFamily="34" charset="0"/>
              <a:buChar char="•"/>
              <a:defRPr/>
            </a:pPr>
            <a:r>
              <a:rPr lang="en-US" sz="1750" dirty="0"/>
              <a:t>To develop and invoke methods with array arguments and return values (§§7.6–7.8).</a:t>
            </a:r>
            <a:endParaRPr lang="en-US" sz="1750" dirty="0"/>
          </a:p>
          <a:p>
            <a:pPr>
              <a:buFont typeface="Arial" panose="020B0604020202090204" pitchFamily="34" charset="0"/>
              <a:buChar char="•"/>
              <a:defRPr/>
            </a:pPr>
            <a:r>
              <a:rPr lang="en-US" sz="1750" dirty="0"/>
              <a:t>To define a method with a variable-length argument list (§7.9).</a:t>
            </a:r>
            <a:endParaRPr lang="en-US" sz="1750" dirty="0"/>
          </a:p>
          <a:p>
            <a:pPr>
              <a:buFont typeface="Arial" panose="020B0604020202090204" pitchFamily="34" charset="0"/>
              <a:buChar char="•"/>
              <a:defRPr/>
            </a:pPr>
            <a:r>
              <a:rPr lang="en-US" sz="1750" dirty="0"/>
              <a:t>To search elements using the linear (§7.10.1) or binary (§7.10.2) search algorithm.</a:t>
            </a:r>
            <a:endParaRPr lang="en-US" sz="1750" dirty="0"/>
          </a:p>
          <a:p>
            <a:pPr>
              <a:buFont typeface="Arial" panose="020B0604020202090204" pitchFamily="34" charset="0"/>
              <a:buChar char="•"/>
              <a:defRPr/>
            </a:pPr>
            <a:r>
              <a:rPr lang="en-US" sz="1750" dirty="0"/>
              <a:t>To sort an array using the selection sort approach (§7.11).</a:t>
            </a:r>
            <a:endParaRPr lang="en-US" sz="1750" dirty="0"/>
          </a:p>
          <a:p>
            <a:pPr>
              <a:buFont typeface="Arial" panose="020B0604020202090204" pitchFamily="34" charset="0"/>
              <a:buChar char="•"/>
              <a:defRPr/>
            </a:pPr>
            <a:r>
              <a:rPr lang="en-US" sz="1750" dirty="0"/>
              <a:t>To use the methods in the </a:t>
            </a:r>
            <a:r>
              <a:rPr lang="en-US" sz="1750" b="1" dirty="0" err="1"/>
              <a:t>java.util.Arrays</a:t>
            </a:r>
            <a:r>
              <a:rPr lang="en-US" sz="1750" dirty="0"/>
              <a:t> class (§7.12).</a:t>
            </a:r>
            <a:endParaRPr lang="en-US" sz="1750" dirty="0"/>
          </a:p>
          <a:p>
            <a:pPr>
              <a:buFont typeface="Arial" panose="020B0604020202090204" pitchFamily="34" charset="0"/>
              <a:buChar char="•"/>
              <a:defRPr/>
            </a:pPr>
            <a:r>
              <a:rPr lang="en-US" sz="1750" dirty="0"/>
              <a:t>To pass arguments to the main method from the command line (§7.13).</a:t>
            </a:r>
            <a:endParaRPr lang="en-US" sz="1750" dirty="0"/>
          </a:p>
          <a:p>
            <a:pPr>
              <a:lnSpc>
                <a:spcPct val="80000"/>
              </a:lnSpc>
              <a:buFont typeface="Arial" panose="020B0604020202090204" pitchFamily="34" charset="0"/>
              <a:buChar char="•"/>
              <a:defRPr/>
            </a:pP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BD7D1C-0E66-4BDF-B28C-41BA913E1698}" type="slidenum">
              <a:rPr lang="en-US" altLang="en-US" sz="1400" smtClean="0"/>
            </a:fld>
            <a:endParaRPr lang="en-US" altLang="en-US" sz="140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a:t>Trace Program with Arrays</a:t>
            </a:r>
            <a:endParaRPr lang="en-US" altLang="en-US"/>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values[0] = values[1] + values[4];</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  }</a:t>
            </a:r>
            <a:endParaRPr lang="en-US" sz="2000" dirty="0">
              <a:solidFill>
                <a:schemeClr val="accent4"/>
              </a:solidFill>
            </a:endParaRPr>
          </a:p>
          <a:p>
            <a:pPr marL="609600" indent="-609600">
              <a:lnSpc>
                <a:spcPct val="80000"/>
              </a:lnSpc>
              <a:buFont typeface="Monotype Sorts" pitchFamily="2" charset="2"/>
              <a:buNone/>
              <a:defRPr/>
            </a:pPr>
            <a:r>
              <a:rPr lang="en-US" sz="2000" dirty="0">
                <a:solidFill>
                  <a:schemeClr val="accent4"/>
                </a:solidFill>
              </a:rPr>
              <a:t>}</a:t>
            </a:r>
            <a:endParaRPr lang="en-US" sz="2000" dirty="0">
              <a:solidFill>
                <a:schemeClr val="accent4"/>
              </a:solidFill>
            </a:endParaRP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values[0] is 11 (1 + 10)</a:t>
            </a:r>
            <a:endParaRPr lang="en-US" altLang="en-US" sz="1800"/>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805" name="Picture" r:id="rId1" imgW="1601470" imgH="1713230" progId="Word.Picture.8">
                  <p:embed/>
                </p:oleObj>
              </mc:Choice>
              <mc:Fallback>
                <p:oleObj name="Picture" r:id="rId1" imgW="1601470" imgH="17132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4F430A-3712-46CC-AE5B-849802150E61}" type="slidenum">
              <a:rPr lang="en-US" altLang="en-US" sz="1400" smtClean="0"/>
            </a:fld>
            <a:endParaRPr lang="en-US" altLang="en-US" sz="140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a:t>Processing Arrays</a:t>
            </a:r>
            <a:endParaRPr lang="en-US" altLang="en-US" sz="4000"/>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anose="02020603050405020304" pitchFamily="18" charset="0"/>
              </a:rPr>
              <a:t>See the examples in the text.</a:t>
            </a:r>
            <a:endParaRPr lang="en-US" altLang="en-US" sz="28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input values)</a:t>
            </a:r>
            <a:endParaRPr lang="en-US" altLang="en-US" sz="25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random values)</a:t>
            </a:r>
            <a:endParaRPr lang="en-US" altLang="en-US" sz="25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(Printing arrays)</a:t>
            </a:r>
            <a:endParaRPr lang="en-US" altLang="en-US" sz="25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(Summing all elements)</a:t>
            </a:r>
            <a:endParaRPr lang="en-US" altLang="en-US" sz="25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largest element)</a:t>
            </a:r>
            <a:endParaRPr lang="en-US" altLang="en-US" sz="25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smallest index of the largest element)</a:t>
            </a:r>
            <a:endParaRPr lang="en-US" altLang="en-US" sz="250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endParaRPr lang="en-US" altLang="en-US" sz="2500"/>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F2370F-0943-42CD-A1B2-F9A0CCACF63B}" type="slidenum">
              <a:rPr lang="en-US" altLang="en-US" sz="1400" smtClean="0"/>
            </a:fld>
            <a:endParaRPr lang="en-US" altLang="en-US" sz="140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1"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endParaRPr lang="en-US" sz="2800" dirty="0">
              <a:solidFill>
                <a:schemeClr val="accent4"/>
              </a:solidFill>
            </a:endParaRPr>
          </a:p>
          <a:p>
            <a:pPr marL="609600" indent="-609600">
              <a:lnSpc>
                <a:spcPct val="80000"/>
              </a:lnSpc>
              <a:buFont typeface="Monotype Sorts" pitchFamily="2" charset="2"/>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80000"/>
              </a:lnSpc>
              <a:buFont typeface="Monotype Sorts" pitchFamily="2" charset="2"/>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endParaRPr lang="en-US" sz="2800" dirty="0">
              <a:solidFill>
                <a:schemeClr val="accent4"/>
              </a:solidFill>
            </a:endParaRPr>
          </a:p>
          <a:p>
            <a:pPr marL="609600" indent="-609600">
              <a:lnSpc>
                <a:spcPct val="80000"/>
              </a:lnSpc>
              <a:buFont typeface="Monotype Sorts" pitchFamily="2" charset="2"/>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endParaRPr lang="en-US" sz="2800" dirty="0">
              <a:solidFill>
                <a:schemeClr val="accent4"/>
              </a:solidFill>
            </a:endParaRP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077D0F-59F6-4BA1-813C-716258DB793A}" type="slidenum">
              <a:rPr lang="en-US" altLang="en-US" sz="1400" smtClean="0"/>
            </a:fld>
            <a:endParaRPr lang="en-US" altLang="en-US" sz="140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a:cs typeface="Times New Roman" panose="02020603050405020304" pitchFamily="18" charset="0"/>
              </a:rPr>
              <a:t>Initializing arrays with random values</a:t>
            </a:r>
            <a:endParaRPr lang="en-US" altLang="en-US" sz="4100">
              <a:cs typeface="Times New Roman" panose="02020603050405020304" pitchFamily="18" charset="0"/>
              <a:hlinkClick r:id="rId1"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endParaRPr lang="en-US" sz="4000" dirty="0">
              <a:solidFill>
                <a:schemeClr val="accent4"/>
              </a:solidFill>
            </a:endParaRP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endParaRPr lang="en-US" sz="4000" dirty="0">
              <a:solidFill>
                <a:schemeClr val="accent4"/>
              </a:solidFill>
            </a:endParaRPr>
          </a:p>
          <a:p>
            <a:pPr marL="609600" indent="-609600">
              <a:lnSpc>
                <a:spcPct val="90000"/>
              </a:lnSpc>
              <a:buFont typeface="Monotype Sorts" pitchFamily="2" charset="2"/>
              <a:buNone/>
              <a:defRPr/>
            </a:pPr>
            <a:r>
              <a:rPr lang="en-US" sz="4000" dirty="0">
                <a:solidFill>
                  <a:schemeClr val="accent4"/>
                </a:solidFill>
              </a:rPr>
              <a:t>}</a:t>
            </a:r>
            <a:endParaRPr lang="en-US" sz="4000" dirty="0">
              <a:solidFill>
                <a:schemeClr val="accent4"/>
              </a:solidFill>
            </a:endParaRP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B0986B-EDBE-46AA-9DCF-0C736402C7D0}" type="slidenum">
              <a:rPr lang="en-US" altLang="en-US" sz="1400" smtClean="0"/>
            </a:fld>
            <a:endParaRPr lang="en-US" altLang="en-US" sz="140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1"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a:t>
            </a:r>
            <a:endParaRPr lang="en-US" sz="4000" dirty="0">
              <a:solidFill>
                <a:schemeClr val="accent4"/>
              </a:solidFill>
            </a:endParaRP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7C4F0E-AB14-4F93-9BCF-030B8FB150FE}" type="slidenum">
              <a:rPr lang="en-US" altLang="en-US" sz="1400" smtClean="0"/>
            </a:fld>
            <a:endParaRPr lang="en-US" altLang="en-US" sz="140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1"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a:solidFill>
                  <a:schemeClr val="accent4"/>
                </a:solidFill>
              </a:rPr>
              <a:t>double total = 0;</a:t>
            </a: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a:t>
            </a:r>
            <a:endParaRPr lang="en-US" sz="4000" dirty="0">
              <a:solidFill>
                <a:schemeClr val="accent4"/>
              </a:solidFill>
            </a:endParaRP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62EC23-2464-49D2-BBB3-7CE19D32C1AC}" type="slidenum">
              <a:rPr lang="en-US" altLang="en-US" sz="1400" smtClean="0"/>
            </a:fld>
            <a:endParaRPr lang="en-US" altLang="en-US" sz="140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Finding the largest element</a:t>
            </a:r>
            <a:endParaRPr lang="en-US" altLang="en-US" sz="4500">
              <a:cs typeface="Times New Roman" panose="02020603050405020304" pitchFamily="18" charset="0"/>
              <a:hlinkClick r:id="rId1"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80000"/>
              </a:lnSpc>
              <a:buFont typeface="Monotype Sorts" pitchFamily="2" charset="2"/>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endParaRPr lang="en-US" sz="3600" dirty="0">
              <a:solidFill>
                <a:schemeClr val="accent4"/>
              </a:solidFill>
            </a:endParaRPr>
          </a:p>
          <a:p>
            <a:pPr marL="609600" indent="-609600">
              <a:lnSpc>
                <a:spcPct val="80000"/>
              </a:lnSpc>
              <a:buFont typeface="Monotype Sorts" pitchFamily="2" charset="2"/>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endParaRPr lang="en-US" sz="3600" dirty="0">
              <a:solidFill>
                <a:schemeClr val="accent4"/>
              </a:solidFill>
            </a:endParaRPr>
          </a:p>
          <a:p>
            <a:pPr marL="609600" indent="-609600">
              <a:lnSpc>
                <a:spcPct val="80000"/>
              </a:lnSpc>
              <a:buFont typeface="Monotype Sorts" pitchFamily="2" charset="2"/>
              <a:buNone/>
              <a:defRPr/>
            </a:pPr>
            <a:r>
              <a:rPr lang="en-US" sz="3600" dirty="0">
                <a:solidFill>
                  <a:schemeClr val="accent4"/>
                </a:solidFill>
              </a:rPr>
              <a:t>}</a:t>
            </a:r>
            <a:endParaRPr lang="en-US" sz="3600" dirty="0">
              <a:solidFill>
                <a:schemeClr val="accent4"/>
              </a:solidFill>
            </a:endParaRP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D13AD7-5204-4160-BBDF-329D0E305A2A}" type="slidenum">
              <a:rPr lang="en-US" altLang="en-US" sz="1400" smtClean="0"/>
            </a:fld>
            <a:endParaRPr lang="en-US" altLang="en-US" sz="140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1"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 name="Object 2"/>
          <p:cNvGraphicFramePr>
            <a:graphicFrameLocks noChangeAspect="1"/>
          </p:cNvGraphicFramePr>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86" name="Picture" r:id="rId2" imgW="4610100" imgH="1360170" progId="Word.Picture.8">
                  <p:embed/>
                </p:oleObj>
              </mc:Choice>
              <mc:Fallback>
                <p:oleObj name="Picture" r:id="rId2" imgW="4610100" imgH="1360170" progId="Word.Pictur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CF4B77-9AF2-45A0-8442-B35C1A533C47}" type="slidenum">
              <a:rPr lang="en-US" altLang="en-US" sz="1400" smtClean="0"/>
            </a:fld>
            <a:endParaRPr lang="en-US" altLang="en-US" sz="140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Shifting Elements</a:t>
            </a:r>
            <a:endParaRPr lang="en-US" altLang="en-US" sz="4500">
              <a:cs typeface="Times New Roman" panose="02020603050405020304" pitchFamily="18" charset="0"/>
              <a:hlinkClick r:id="rId1"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096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59F622-EA5C-49CC-A873-1CDB1E53466A}" type="slidenum">
              <a:rPr lang="en-US" altLang="en-US" sz="1400" smtClean="0"/>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a:cs typeface="Times New Roman" panose="02020603050405020304" pitchFamily="18" charset="0"/>
              </a:rPr>
              <a:t>Enhanced </a:t>
            </a:r>
            <a:r>
              <a:rPr lang="en-US" altLang="en-US" sz="3200" u="sng">
                <a:cs typeface="Times New Roman" panose="02020603050405020304" pitchFamily="18" charset="0"/>
              </a:rPr>
              <a:t>for</a:t>
            </a:r>
            <a:r>
              <a:rPr lang="en-US" altLang="en-US" sz="3200">
                <a:cs typeface="Times New Roman" panose="02020603050405020304" pitchFamily="18" charset="0"/>
              </a:rPr>
              <a:t> Loop (for-each loop)</a:t>
            </a:r>
            <a:endParaRPr lang="en-US" altLang="en-US" sz="3200">
              <a:cs typeface="Times New Roman" panose="02020603050405020304" pitchFamily="18" charset="0"/>
            </a:endParaRP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a:cs typeface="Times New Roman" panose="02020603050405020304"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anose="02020603050405020304" pitchFamily="18" charset="0"/>
              </a:rPr>
              <a:t>myList</a:t>
            </a:r>
            <a:r>
              <a:rPr lang="en-US" sz="2000" dirty="0">
                <a:cs typeface="Times New Roman" panose="02020603050405020304" pitchFamily="18" charset="0"/>
              </a:rPr>
              <a:t>:</a:t>
            </a:r>
            <a:endParaRPr lang="en-US" sz="2000" dirty="0">
              <a:cs typeface="Times New Roman" panose="02020603050405020304" pitchFamily="18" charset="0"/>
            </a:endParaRPr>
          </a:p>
          <a:p>
            <a:pPr marL="0" indent="0">
              <a:spcBef>
                <a:spcPct val="0"/>
              </a:spcBef>
              <a:buClrTx/>
              <a:buSzTx/>
              <a:buFontTx/>
              <a:buNone/>
              <a:defRPr/>
            </a:pPr>
            <a:r>
              <a:rPr lang="en-US" sz="2000" dirty="0">
                <a:solidFill>
                  <a:schemeClr val="tx2"/>
                </a:solidFill>
                <a:cs typeface="Courier New" panose="02070409020205090404" pitchFamily="49" charset="0"/>
              </a:rPr>
              <a:t> </a:t>
            </a:r>
            <a:endParaRPr lang="en-US" sz="2000" dirty="0">
              <a:solidFill>
                <a:schemeClr val="tx2"/>
              </a:solidFill>
            </a:endParaRPr>
          </a:p>
          <a:p>
            <a:pPr lvl="1">
              <a:buFontTx/>
              <a:buNone/>
              <a:defRPr/>
            </a:pPr>
            <a:r>
              <a:rPr lang="en-US" sz="1800" b="1" dirty="0">
                <a:solidFill>
                  <a:schemeClr val="accent4"/>
                </a:solidFill>
                <a:latin typeface="Courier New" panose="02070409020205090404" pitchFamily="49" charset="0"/>
                <a:cs typeface="Courier New" panose="02070409020205090404" pitchFamily="49" charset="0"/>
              </a:rPr>
              <a:t>for (double value: </a:t>
            </a:r>
            <a:r>
              <a:rPr lang="en-US" sz="1800" b="1" dirty="0" err="1">
                <a:solidFill>
                  <a:schemeClr val="accent4"/>
                </a:solidFill>
                <a:latin typeface="Courier New" panose="02070409020205090404" pitchFamily="49" charset="0"/>
                <a:cs typeface="Courier New" panose="02070409020205090404" pitchFamily="49" charset="0"/>
              </a:rPr>
              <a:t>myList</a:t>
            </a:r>
            <a:r>
              <a:rPr lang="en-US" sz="1800" b="1" dirty="0">
                <a:solidFill>
                  <a:schemeClr val="accent4"/>
                </a:solidFill>
                <a:latin typeface="Courier New" panose="02070409020205090404" pitchFamily="49" charset="0"/>
                <a:cs typeface="Courier New" panose="02070409020205090404" pitchFamily="49" charset="0"/>
              </a:rPr>
              <a:t>) </a:t>
            </a:r>
            <a:endParaRPr lang="en-US" sz="1800" b="1" dirty="0">
              <a:solidFill>
                <a:schemeClr val="accent4"/>
              </a:solidFill>
              <a:latin typeface="Courier New" panose="02070409020205090404" pitchFamily="49" charset="0"/>
              <a:cs typeface="Times New Roman" panose="02020603050405020304" pitchFamily="18" charset="0"/>
            </a:endParaRPr>
          </a:p>
          <a:p>
            <a:pPr lvl="1">
              <a:buFontTx/>
              <a:buNone/>
              <a:defRPr/>
            </a:pPr>
            <a:r>
              <a:rPr lang="en-US" sz="1800" b="1" dirty="0">
                <a:solidFill>
                  <a:schemeClr val="accent4"/>
                </a:solidFill>
                <a:latin typeface="Courier New" panose="02070409020205090404" pitchFamily="49" charset="0"/>
                <a:cs typeface="Courier New" panose="02070409020205090404" pitchFamily="49" charset="0"/>
              </a:rPr>
              <a:t>  </a:t>
            </a:r>
            <a:r>
              <a:rPr lang="en-US" sz="1800" b="1" dirty="0" err="1">
                <a:solidFill>
                  <a:schemeClr val="accent4"/>
                </a:solidFill>
                <a:latin typeface="Courier New" panose="02070409020205090404" pitchFamily="49" charset="0"/>
                <a:cs typeface="Courier New" panose="02070409020205090404" pitchFamily="49" charset="0"/>
              </a:rPr>
              <a:t>System.out.println</a:t>
            </a:r>
            <a:r>
              <a:rPr lang="en-US" sz="1800" b="1" dirty="0">
                <a:solidFill>
                  <a:schemeClr val="accent4"/>
                </a:solidFill>
                <a:latin typeface="Courier New" panose="02070409020205090404" pitchFamily="49" charset="0"/>
                <a:cs typeface="Courier New" panose="02070409020205090404" pitchFamily="49" charset="0"/>
              </a:rPr>
              <a:t>(value);</a:t>
            </a:r>
            <a:endParaRPr lang="en-US" sz="1800" b="1" dirty="0">
              <a:solidFill>
                <a:schemeClr val="accent4"/>
              </a:solidFill>
              <a:latin typeface="Courier New" panose="02070409020205090404" pitchFamily="49" charset="0"/>
              <a:cs typeface="Times New Roman" panose="02020603050405020304" pitchFamily="18" charset="0"/>
            </a:endParaRPr>
          </a:p>
          <a:p>
            <a:pPr marL="0" indent="0">
              <a:buFont typeface="Monotype Sorts" pitchFamily="2" charset="2"/>
              <a:buNone/>
              <a:defRPr/>
            </a:pPr>
            <a:r>
              <a:rPr lang="en-US" sz="2000" dirty="0">
                <a:cs typeface="Courier New" panose="02070409020205090404" pitchFamily="49" charset="0"/>
              </a:rPr>
              <a:t> </a:t>
            </a:r>
            <a:endParaRPr lang="en-US" sz="2000" dirty="0">
              <a:cs typeface="Times New Roman" panose="02020603050405020304" pitchFamily="18" charset="0"/>
            </a:endParaRPr>
          </a:p>
          <a:p>
            <a:pPr marL="0" indent="0">
              <a:spcBef>
                <a:spcPct val="0"/>
              </a:spcBef>
              <a:buClrTx/>
              <a:buSzTx/>
              <a:buFontTx/>
              <a:buNone/>
              <a:defRPr/>
            </a:pPr>
            <a:r>
              <a:rPr lang="en-US" sz="2000" dirty="0">
                <a:cs typeface="Times New Roman" panose="02020603050405020304" pitchFamily="18" charset="0"/>
              </a:rPr>
              <a:t>In general, the syntax is</a:t>
            </a:r>
            <a:endParaRPr lang="en-US" sz="2000" dirty="0">
              <a:cs typeface="Times New Roman" panose="02020603050405020304" pitchFamily="18" charset="0"/>
            </a:endParaRPr>
          </a:p>
          <a:p>
            <a:pPr marL="0" indent="0">
              <a:spcBef>
                <a:spcPct val="0"/>
              </a:spcBef>
              <a:buClrTx/>
              <a:buSzTx/>
              <a:buFontTx/>
              <a:buNone/>
              <a:defRPr/>
            </a:pPr>
            <a:r>
              <a:rPr lang="en-US" sz="2000" dirty="0">
                <a:solidFill>
                  <a:schemeClr val="tx2"/>
                </a:solidFill>
                <a:cs typeface="Courier New" panose="02070409020205090404" pitchFamily="49" charset="0"/>
              </a:rPr>
              <a:t> </a:t>
            </a:r>
            <a:endParaRPr lang="en-US" sz="2000" dirty="0">
              <a:solidFill>
                <a:schemeClr val="tx2"/>
              </a:solidFill>
            </a:endParaRPr>
          </a:p>
          <a:p>
            <a:pPr lvl="1">
              <a:buFontTx/>
              <a:buNone/>
              <a:defRPr/>
            </a:pPr>
            <a:r>
              <a:rPr lang="en-US" sz="1800" b="1" dirty="0">
                <a:solidFill>
                  <a:schemeClr val="accent4"/>
                </a:solidFill>
                <a:latin typeface="Courier New" panose="02070409020205090404" pitchFamily="49" charset="0"/>
                <a:cs typeface="Courier New" panose="02070409020205090404" pitchFamily="49" charset="0"/>
              </a:rPr>
              <a:t>for (</a:t>
            </a:r>
            <a:r>
              <a:rPr lang="en-US" sz="1800" b="1" dirty="0" err="1">
                <a:solidFill>
                  <a:schemeClr val="accent4"/>
                </a:solidFill>
                <a:latin typeface="Courier New" panose="02070409020205090404" pitchFamily="49" charset="0"/>
                <a:cs typeface="Courier New" panose="02070409020205090404" pitchFamily="49" charset="0"/>
              </a:rPr>
              <a:t>elementType</a:t>
            </a:r>
            <a:r>
              <a:rPr lang="en-US" sz="1800" b="1" dirty="0">
                <a:solidFill>
                  <a:schemeClr val="accent4"/>
                </a:solidFill>
                <a:latin typeface="Courier New" panose="02070409020205090404" pitchFamily="49" charset="0"/>
                <a:cs typeface="Courier New" panose="02070409020205090404" pitchFamily="49" charset="0"/>
              </a:rPr>
              <a:t> value: </a:t>
            </a:r>
            <a:r>
              <a:rPr lang="en-US" sz="1800" b="1" dirty="0" err="1">
                <a:solidFill>
                  <a:schemeClr val="accent4"/>
                </a:solidFill>
                <a:latin typeface="Courier New" panose="02070409020205090404" pitchFamily="49" charset="0"/>
                <a:cs typeface="Courier New" panose="02070409020205090404" pitchFamily="49" charset="0"/>
              </a:rPr>
              <a:t>arrayRefVar</a:t>
            </a:r>
            <a:r>
              <a:rPr lang="en-US" sz="1800" b="1" dirty="0">
                <a:solidFill>
                  <a:schemeClr val="accent4"/>
                </a:solidFill>
                <a:latin typeface="Courier New" panose="02070409020205090404" pitchFamily="49" charset="0"/>
                <a:cs typeface="Courier New" panose="02070409020205090404" pitchFamily="49" charset="0"/>
              </a:rPr>
              <a:t>) {</a:t>
            </a:r>
            <a:endParaRPr lang="en-US" sz="1800" b="1" dirty="0">
              <a:solidFill>
                <a:schemeClr val="accent4"/>
              </a:solidFill>
              <a:latin typeface="Courier New" panose="02070409020205090404" pitchFamily="49" charset="0"/>
              <a:cs typeface="Times New Roman" panose="02020603050405020304" pitchFamily="18" charset="0"/>
            </a:endParaRPr>
          </a:p>
          <a:p>
            <a:pPr lvl="1">
              <a:buFontTx/>
              <a:buNone/>
              <a:defRPr/>
            </a:pPr>
            <a:r>
              <a:rPr lang="en-US" sz="1800" b="1" dirty="0">
                <a:solidFill>
                  <a:schemeClr val="accent4"/>
                </a:solidFill>
                <a:latin typeface="Courier New" panose="02070409020205090404" pitchFamily="49" charset="0"/>
                <a:cs typeface="Courier New" panose="02070409020205090404" pitchFamily="49" charset="0"/>
              </a:rPr>
              <a:t>  // Process the value</a:t>
            </a:r>
            <a:endParaRPr lang="en-US" sz="1800" b="1" dirty="0">
              <a:solidFill>
                <a:schemeClr val="accent4"/>
              </a:solidFill>
              <a:latin typeface="Courier New" panose="02070409020205090404" pitchFamily="49" charset="0"/>
              <a:cs typeface="Times New Roman" panose="02020603050405020304" pitchFamily="18" charset="0"/>
            </a:endParaRPr>
          </a:p>
          <a:p>
            <a:pPr lvl="1">
              <a:buFontTx/>
              <a:buNone/>
              <a:defRPr/>
            </a:pPr>
            <a:r>
              <a:rPr lang="en-US" sz="1800" b="1" dirty="0">
                <a:solidFill>
                  <a:schemeClr val="accent4"/>
                </a:solidFill>
                <a:latin typeface="Courier New" panose="02070409020205090404" pitchFamily="49" charset="0"/>
                <a:cs typeface="Courier New" panose="02070409020205090404" pitchFamily="49" charset="0"/>
              </a:rPr>
              <a:t>}</a:t>
            </a:r>
            <a:endParaRPr lang="en-US" sz="1800" b="1" dirty="0">
              <a:solidFill>
                <a:schemeClr val="accent4"/>
              </a:solidFill>
              <a:latin typeface="Courier New" panose="02070409020205090404" pitchFamily="49" charset="0"/>
              <a:cs typeface="Times New Roman" panose="02020603050405020304" pitchFamily="18" charset="0"/>
            </a:endParaRPr>
          </a:p>
          <a:p>
            <a:pPr marL="0" indent="0">
              <a:buFont typeface="Monotype Sorts" pitchFamily="2" charset="2"/>
              <a:buNone/>
              <a:defRPr/>
            </a:pPr>
            <a:r>
              <a:rPr lang="en-US" sz="2000" dirty="0">
                <a:cs typeface="Courier New" panose="02070409020205090404" pitchFamily="49" charset="0"/>
              </a:rPr>
              <a:t> </a:t>
            </a:r>
            <a:endParaRPr lang="en-US" sz="2000" dirty="0">
              <a:cs typeface="Times New Roman" panose="02020603050405020304" pitchFamily="18" charset="0"/>
            </a:endParaRPr>
          </a:p>
          <a:p>
            <a:pPr marL="0" indent="0">
              <a:buFont typeface="Monotype Sorts" pitchFamily="2" charset="2"/>
              <a:buNone/>
              <a:defRPr/>
            </a:pPr>
            <a:r>
              <a:rPr lang="en-US" sz="2000" dirty="0">
                <a:cs typeface="Courier New" panose="02070409020205090404" pitchFamily="49" charset="0"/>
              </a:rPr>
              <a:t>You still have to use an index variable if you wish to traverse the array in a different order or change the elements in the array. </a:t>
            </a:r>
            <a:endParaRPr lang="en-US" sz="2000" dirty="0">
              <a:cs typeface="Courier New" panose="0207040902020509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1E2220-11F4-4F8D-A464-13796AD70F73}" type="slidenum">
              <a:rPr lang="en-US" altLang="en-US" sz="1400" smtClean="0"/>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a:t>Introducing Arrays</a:t>
            </a:r>
            <a:endParaRPr lang="en-US" altLang="en-US" sz="4000"/>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615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0FBE79-C3AE-4C36-AAA2-92AA071C4C0F}" type="slidenum">
              <a:rPr lang="en-US" altLang="en-US" sz="1400" smtClean="0"/>
            </a:fld>
            <a:endParaRPr lang="en-US" altLang="en-US" sz="140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a:t>Analyze Numbers</a:t>
            </a:r>
            <a:endParaRPr lang="en-US" altLang="en-US" sz="4000" dirty="0"/>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dirty="0"/>
              <a:t>Read one hundred numbers, compute their average, and find out how many numbers are above the average. </a:t>
            </a:r>
            <a:endParaRPr lang="en-US" altLang="en-US" sz="3500" dirty="0"/>
          </a:p>
        </p:txBody>
      </p:sp>
      <p:sp>
        <p:nvSpPr>
          <p:cNvPr id="10" name="Rectangle 9">
            <a:hlinkClick r:id="rId1"/>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err="1"/>
              <a:t>AnalyzeNumbers</a:t>
            </a:r>
            <a:endParaRPr lang="en-US" altLang="en-US" sz="2000" dirty="0"/>
          </a:p>
        </p:txBody>
      </p:sp>
      <p:sp>
        <p:nvSpPr>
          <p:cNvPr id="11" name="AutoShape 10">
            <a:hlinkClick r:id="rId2" action="ppaction://program" highlightClick="1"/>
          </p:cNvPr>
          <p:cNvSpPr>
            <a:spLocks noChangeArrowheads="1"/>
          </p:cNvSpPr>
          <p:nvPr/>
        </p:nvSpPr>
        <p:spPr bwMode="auto">
          <a:xfrm>
            <a:off x="6453845" y="5118820"/>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2" action="ppaction://hlinkfile"/>
              </a:rPr>
              <a:t>Run</a:t>
            </a:r>
            <a:endParaRPr lang="en-US"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A3AF61-91B3-40B8-B014-3F90707B46B4}" type="slidenum">
              <a:rPr lang="en-US" altLang="en-US" sz="1400" smtClean="0"/>
            </a:fld>
            <a:endParaRPr lang="en-US" altLang="en-US" sz="140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1"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a:t>The problem is to write a program that picks four cards randomly from a deck of 52 cards. All the cards can be represented using an array named deck, filled with initial values 0 to 51, as follows:</a:t>
            </a:r>
            <a:endParaRPr lang="en-US" altLang="en-US" sz="2800"/>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anose="02070409020205090404" pitchFamily="49" charset="0"/>
              </a:rPr>
              <a:t>int</a:t>
            </a:r>
            <a:r>
              <a:rPr lang="en-US" sz="2000" b="1" dirty="0">
                <a:solidFill>
                  <a:schemeClr val="accent4"/>
                </a:solidFill>
                <a:latin typeface="Courier New" panose="02070409020205090404" pitchFamily="49" charset="0"/>
              </a:rPr>
              <a:t>[] deck = new </a:t>
            </a:r>
            <a:r>
              <a:rPr lang="en-US" sz="2000" b="1" dirty="0" err="1">
                <a:solidFill>
                  <a:schemeClr val="accent4"/>
                </a:solidFill>
                <a:latin typeface="Courier New" panose="02070409020205090404" pitchFamily="49" charset="0"/>
              </a:rPr>
              <a:t>int</a:t>
            </a:r>
            <a:r>
              <a:rPr lang="en-US" sz="2000" b="1" dirty="0">
                <a:solidFill>
                  <a:schemeClr val="accent4"/>
                </a:solidFill>
                <a:latin typeface="Courier New" panose="02070409020205090404" pitchFamily="49" charset="0"/>
              </a:rPr>
              <a:t>[52];</a:t>
            </a:r>
            <a:endParaRPr lang="en-US" sz="2000" b="1" dirty="0">
              <a:solidFill>
                <a:schemeClr val="accent4"/>
              </a:solidFill>
              <a:latin typeface="Courier New" panose="02070409020205090404" pitchFamily="49" charset="0"/>
            </a:endParaRPr>
          </a:p>
          <a:p>
            <a:pPr marL="742950" lvl="1" indent="-285750">
              <a:spcBef>
                <a:spcPct val="20000"/>
              </a:spcBef>
              <a:buClr>
                <a:schemeClr val="tx1"/>
              </a:buClr>
              <a:defRPr/>
            </a:pPr>
            <a:r>
              <a:rPr lang="en-US" sz="2000" b="1" dirty="0">
                <a:solidFill>
                  <a:schemeClr val="accent4"/>
                </a:solidFill>
                <a:latin typeface="Courier New" panose="02070409020205090404" pitchFamily="49" charset="0"/>
              </a:rPr>
              <a:t>// Initialize cards</a:t>
            </a:r>
            <a:endParaRPr lang="en-US" sz="2000" b="1" dirty="0">
              <a:solidFill>
                <a:schemeClr val="accent4"/>
              </a:solidFill>
              <a:latin typeface="Courier New" panose="02070409020205090404" pitchFamily="49" charset="0"/>
            </a:endParaRPr>
          </a:p>
          <a:p>
            <a:pPr marL="742950" lvl="1" indent="-285750">
              <a:spcBef>
                <a:spcPct val="20000"/>
              </a:spcBef>
              <a:buClr>
                <a:schemeClr val="tx1"/>
              </a:buClr>
              <a:defRPr/>
            </a:pPr>
            <a:r>
              <a:rPr lang="en-US" sz="2000" b="1" dirty="0">
                <a:solidFill>
                  <a:schemeClr val="accent4"/>
                </a:solidFill>
                <a:latin typeface="Courier New" panose="02070409020205090404" pitchFamily="49" charset="0"/>
              </a:rPr>
              <a:t>for (</a:t>
            </a:r>
            <a:r>
              <a:rPr lang="en-US" sz="2000" b="1" dirty="0" err="1">
                <a:solidFill>
                  <a:schemeClr val="accent4"/>
                </a:solidFill>
                <a:latin typeface="Courier New" panose="02070409020205090404" pitchFamily="49" charset="0"/>
              </a:rPr>
              <a:t>int</a:t>
            </a:r>
            <a:r>
              <a:rPr lang="en-US" sz="2000" b="1" dirty="0">
                <a:solidFill>
                  <a:schemeClr val="accent4"/>
                </a:solidFill>
                <a:latin typeface="Courier New" panose="02070409020205090404" pitchFamily="49" charset="0"/>
              </a:rPr>
              <a:t> </a:t>
            </a:r>
            <a:r>
              <a:rPr lang="en-US" sz="2000" b="1" dirty="0" err="1">
                <a:solidFill>
                  <a:schemeClr val="accent4"/>
                </a:solidFill>
                <a:latin typeface="Courier New" panose="02070409020205090404" pitchFamily="49" charset="0"/>
              </a:rPr>
              <a:t>i</a:t>
            </a:r>
            <a:r>
              <a:rPr lang="en-US" sz="2000" b="1" dirty="0">
                <a:solidFill>
                  <a:schemeClr val="accent4"/>
                </a:solidFill>
                <a:latin typeface="Courier New" panose="02070409020205090404" pitchFamily="49" charset="0"/>
              </a:rPr>
              <a:t> = 0; </a:t>
            </a:r>
            <a:r>
              <a:rPr lang="en-US" sz="2000" b="1" dirty="0" err="1">
                <a:solidFill>
                  <a:schemeClr val="accent4"/>
                </a:solidFill>
                <a:latin typeface="Courier New" panose="02070409020205090404" pitchFamily="49" charset="0"/>
              </a:rPr>
              <a:t>i</a:t>
            </a:r>
            <a:r>
              <a:rPr lang="en-US" sz="2000" b="1" dirty="0">
                <a:solidFill>
                  <a:schemeClr val="accent4"/>
                </a:solidFill>
                <a:latin typeface="Courier New" panose="02070409020205090404" pitchFamily="49" charset="0"/>
              </a:rPr>
              <a:t> &lt; </a:t>
            </a:r>
            <a:r>
              <a:rPr lang="en-US" sz="2000" b="1" dirty="0" err="1">
                <a:solidFill>
                  <a:schemeClr val="accent4"/>
                </a:solidFill>
                <a:latin typeface="Courier New" panose="02070409020205090404" pitchFamily="49" charset="0"/>
              </a:rPr>
              <a:t>deck.length</a:t>
            </a:r>
            <a:r>
              <a:rPr lang="en-US" sz="2000" b="1" dirty="0">
                <a:solidFill>
                  <a:schemeClr val="accent4"/>
                </a:solidFill>
                <a:latin typeface="Courier New" panose="02070409020205090404" pitchFamily="49" charset="0"/>
              </a:rPr>
              <a:t>; </a:t>
            </a:r>
            <a:r>
              <a:rPr lang="en-US" sz="2000" b="1" dirty="0" err="1">
                <a:solidFill>
                  <a:schemeClr val="accent4"/>
                </a:solidFill>
                <a:latin typeface="Courier New" panose="02070409020205090404" pitchFamily="49" charset="0"/>
              </a:rPr>
              <a:t>i</a:t>
            </a:r>
            <a:r>
              <a:rPr lang="en-US" sz="2000" b="1" dirty="0">
                <a:solidFill>
                  <a:schemeClr val="accent4"/>
                </a:solidFill>
                <a:latin typeface="Courier New" panose="02070409020205090404" pitchFamily="49" charset="0"/>
              </a:rPr>
              <a:t>++)</a:t>
            </a:r>
            <a:endParaRPr lang="en-US" sz="2000" b="1" dirty="0">
              <a:solidFill>
                <a:schemeClr val="accent4"/>
              </a:solidFill>
              <a:latin typeface="Courier New" panose="02070409020205090404" pitchFamily="49" charset="0"/>
            </a:endParaRPr>
          </a:p>
          <a:p>
            <a:pPr marL="742950" lvl="1" indent="-285750">
              <a:spcBef>
                <a:spcPct val="20000"/>
              </a:spcBef>
              <a:buClr>
                <a:schemeClr val="tx1"/>
              </a:buClr>
              <a:defRPr/>
            </a:pPr>
            <a:r>
              <a:rPr lang="en-US" sz="2000" b="1" dirty="0">
                <a:solidFill>
                  <a:schemeClr val="accent4"/>
                </a:solidFill>
                <a:latin typeface="Courier New" panose="02070409020205090404" pitchFamily="49" charset="0"/>
              </a:rPr>
              <a:t>  deck[</a:t>
            </a:r>
            <a:r>
              <a:rPr lang="en-US" sz="2000" b="1" dirty="0" err="1">
                <a:solidFill>
                  <a:schemeClr val="accent4"/>
                </a:solidFill>
                <a:latin typeface="Courier New" panose="02070409020205090404" pitchFamily="49" charset="0"/>
              </a:rPr>
              <a:t>i</a:t>
            </a:r>
            <a:r>
              <a:rPr lang="en-US" sz="2000" b="1" dirty="0">
                <a:solidFill>
                  <a:schemeClr val="accent4"/>
                </a:solidFill>
                <a:latin typeface="Courier New" panose="02070409020205090404" pitchFamily="49" charset="0"/>
              </a:rPr>
              <a:t>] = </a:t>
            </a:r>
            <a:r>
              <a:rPr lang="en-US" sz="2000" b="1" dirty="0" err="1">
                <a:solidFill>
                  <a:schemeClr val="accent4"/>
                </a:solidFill>
                <a:latin typeface="Courier New" panose="02070409020205090404" pitchFamily="49" charset="0"/>
              </a:rPr>
              <a:t>i</a:t>
            </a:r>
            <a:r>
              <a:rPr lang="en-US" sz="2000" b="1" dirty="0">
                <a:solidFill>
                  <a:schemeClr val="accent4"/>
                </a:solidFill>
                <a:latin typeface="Courier New" panose="02070409020205090404" pitchFamily="49" charset="0"/>
              </a:rPr>
              <a:t>;</a:t>
            </a:r>
            <a:endParaRPr lang="en-US" sz="2000" b="1" dirty="0">
              <a:solidFill>
                <a:schemeClr val="accent4"/>
              </a:solidFill>
              <a:latin typeface="Courier New" panose="02070409020205090404" pitchFamily="49" charset="0"/>
            </a:endParaRPr>
          </a:p>
        </p:txBody>
      </p:sp>
      <p:sp>
        <p:nvSpPr>
          <p:cNvPr id="10" name="Rectangle 9">
            <a:hlinkClick r:id="rId2"/>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
        <p:nvSpPr>
          <p:cNvPr id="11" name="AutoShape 10">
            <a:hlinkClick r:id="rId3"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3" action="ppaction://hlinkfile"/>
              </a:rPr>
              <a:t>Run</a:t>
            </a:r>
            <a:endParaRPr lang="en-US"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49B3EA-5441-40C1-8B5B-18BD6FD3955E}" type="slidenum">
              <a:rPr lang="en-US" altLang="en-US" sz="1400" smtClean="0"/>
            </a:fld>
            <a:endParaRPr lang="en-US" altLang="en-US" sz="140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1"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506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195404-986A-495A-8626-D209BEF5E01C}" type="slidenum">
              <a:rPr lang="en-US" altLang="en-US" sz="1400" smtClean="0"/>
            </a:fld>
            <a:endParaRPr lang="en-US" altLang="en-US" sz="140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1"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609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
        <p:nvSpPr>
          <p:cNvPr id="13" name="AutoShape 10">
            <a:hlinkClick r:id="rId4"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4" action="ppaction://hlinkfile"/>
              </a:rPr>
              <a:t>Run</a:t>
            </a:r>
            <a:endParaRPr lang="en-US" alt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05CB9A-B14A-479F-B1D0-D21E2CF77488}" type="slidenum">
              <a:rPr lang="en-US" altLang="en-US" sz="1400" smtClean="0"/>
            </a:fld>
            <a:endParaRPr lang="en-US" altLang="en-US" sz="140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1"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a:t>This problem builds a foundation for future more interesting and realistic applications:</a:t>
            </a:r>
            <a:endParaRPr lang="en-US" altLang="en-US" sz="2400" dirty="0"/>
          </a:p>
          <a:p>
            <a:pPr marL="0" indent="0">
              <a:buFont typeface="Monotype Sorts" pitchFamily="2" charset="2"/>
              <a:buNone/>
            </a:pPr>
            <a:endParaRPr lang="en-US" altLang="en-US" sz="2400" dirty="0"/>
          </a:p>
          <a:p>
            <a:pPr marL="0" indent="0">
              <a:buFont typeface="Monotype Sorts" pitchFamily="2" charset="2"/>
              <a:buNone/>
            </a:pPr>
            <a:r>
              <a:rPr lang="en-US" altLang="en-US" sz="2400" dirty="0"/>
              <a:t>See Exercise 20.15.</a:t>
            </a:r>
            <a:endParaRPr lang="en-US" altLang="en-US" sz="2400" dirty="0"/>
          </a:p>
        </p:txBody>
      </p:sp>
      <p:pic>
        <p:nvPicPr>
          <p:cNvPr id="471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https://liveexample.pearsoncmg.com/dsanimation/24Point.html</a:t>
            </a:r>
            <a:endParaRPr lang="en-US" dirty="0"/>
          </a:p>
        </p:txBody>
      </p:sp>
      <p:sp>
        <p:nvSpPr>
          <p:cNvPr id="9" name="AutoShape 8">
            <a:hlinkClick r:id="rId3"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6E6163-61F9-49E9-A275-654333BB8D10}" type="slidenum">
              <a:rPr lang="en-US" altLang="en-US" sz="1400" smtClean="0"/>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itchFamily="18" charset="0"/>
              <a:hlinkClick r:id="rId1"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a:cs typeface="Courier New" panose="02070409020205090404" pitchFamily="49" charset="0"/>
              </a:rPr>
              <a:t>Often, in a program, you need to duplicate an array or a part of an array. In such cases you could attempt to use the assignment statement (=), as follows:</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409020205090404" pitchFamily="49" charset="0"/>
              </a:rPr>
              <a:t> </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409020205090404" pitchFamily="49" charset="0"/>
              </a:rPr>
              <a:t>list2 = list1;</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409020205090404" pitchFamily="49" charset="0"/>
              </a:rPr>
              <a:t> </a:t>
            </a:r>
            <a:endParaRPr lang="en-US" altLang="en-US" sz="2300">
              <a:cs typeface="Times New Roman" panose="02020603050405020304" pitchFamily="18" charset="0"/>
            </a:endParaRPr>
          </a:p>
        </p:txBody>
      </p:sp>
      <p:pic>
        <p:nvPicPr>
          <p:cNvPr id="501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85BA22-607A-4E47-AEA0-BFA3D5512827}" type="slidenum">
              <a:rPr lang="en-US" altLang="en-US" sz="1400" smtClean="0"/>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a:t>Copying Arrays</a:t>
            </a:r>
            <a:endParaRPr lang="en-US" altLang="en-US"/>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b="1">
                <a:latin typeface="Courier New" panose="02070409020205090404" pitchFamily="49" charset="0"/>
              </a:rPr>
              <a:t>int[] sourceArray = {2, 3, 1, 5, 10};</a:t>
            </a:r>
            <a:endParaRPr lang="en-US" altLang="en-US" sz="2400" b="1">
              <a:latin typeface="Courier New" panose="02070409020205090404" pitchFamily="49" charset="0"/>
            </a:endParaRPr>
          </a:p>
          <a:p>
            <a:pPr>
              <a:buFont typeface="Monotype Sorts" pitchFamily="2" charset="2"/>
              <a:buNone/>
            </a:pPr>
            <a:r>
              <a:rPr lang="en-US" altLang="en-US" sz="2400" b="1">
                <a:latin typeface="Courier New" panose="02070409020205090404" pitchFamily="49" charset="0"/>
              </a:rPr>
              <a:t>int[] targetArray = new int[sourceArray.length];</a:t>
            </a:r>
            <a:endParaRPr lang="en-US" altLang="en-US" sz="2400" b="1">
              <a:latin typeface="Courier New" panose="02070409020205090404" pitchFamily="49" charset="0"/>
            </a:endParaRPr>
          </a:p>
          <a:p>
            <a:pPr>
              <a:buFont typeface="Monotype Sorts" pitchFamily="2" charset="2"/>
              <a:buNone/>
            </a:pPr>
            <a:endParaRPr lang="en-US" altLang="en-US" sz="2400" b="1">
              <a:latin typeface="Courier New" panose="02070409020205090404" pitchFamily="49" charset="0"/>
            </a:endParaRPr>
          </a:p>
          <a:p>
            <a:pPr>
              <a:buFont typeface="Monotype Sorts" pitchFamily="2" charset="2"/>
              <a:buNone/>
            </a:pPr>
            <a:r>
              <a:rPr lang="en-US" altLang="en-US" sz="2400" b="1">
                <a:latin typeface="Courier New" panose="02070409020205090404" pitchFamily="49" charset="0"/>
              </a:rPr>
              <a:t>for (int i = 0; i &lt; sourceArrays.length; i++)</a:t>
            </a:r>
            <a:endParaRPr lang="en-US" altLang="en-US" sz="2400" b="1">
              <a:latin typeface="Courier New" panose="02070409020205090404" pitchFamily="49" charset="0"/>
            </a:endParaRPr>
          </a:p>
          <a:p>
            <a:pPr>
              <a:buFont typeface="Monotype Sorts" pitchFamily="2" charset="2"/>
              <a:buNone/>
            </a:pPr>
            <a:r>
              <a:rPr lang="en-US" altLang="en-US" sz="2400" b="1">
                <a:latin typeface="Courier New" panose="02070409020205090404" pitchFamily="49" charset="0"/>
              </a:rPr>
              <a:t>   targetArray[i] = sourceArray[i];</a:t>
            </a:r>
            <a:endParaRPr lang="en-US" altLang="en-US" sz="2400" b="1">
              <a:latin typeface="Courier New" panose="02070409020205090404" pitchFamily="49" charset="0"/>
            </a:endParaRPr>
          </a:p>
          <a:p>
            <a:pPr algn="just">
              <a:buFont typeface="Monotype Sorts" pitchFamily="2" charset="2"/>
              <a:buNone/>
            </a:pPr>
            <a:endParaRPr lang="en-US" altLang="en-US" sz="28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6CF9AC-A5A4-47FE-A474-340DD0B46389}" type="slidenum">
              <a:rPr lang="en-US" altLang="en-US" sz="1400" smtClean="0"/>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409020205090404" pitchFamily="49" charset="0"/>
              </a:rPr>
              <a:t>arraycopy</a:t>
            </a:r>
            <a:r>
              <a:rPr lang="en-US" altLang="en-US"/>
              <a:t> Utility</a:t>
            </a:r>
            <a:endParaRPr lang="en-US" altLang="en-US"/>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a:latin typeface="Courier New" panose="02070409020205090404" pitchFamily="49" charset="0"/>
              </a:rPr>
              <a:t>arraycopy(sourceArray, src_pos, targetArray, tar_pos, length);</a:t>
            </a:r>
            <a:endParaRPr lang="en-US" altLang="en-US" sz="2600" b="1">
              <a:latin typeface="Book Antiqua" pitchFamily="18" charset="0"/>
            </a:endParaRPr>
          </a:p>
          <a:p>
            <a:pPr algn="just">
              <a:buFont typeface="Monotype Sorts" pitchFamily="2" charset="2"/>
              <a:buNone/>
            </a:pPr>
            <a:endParaRPr lang="en-US" altLang="en-US" sz="2400"/>
          </a:p>
          <a:p>
            <a:pPr algn="just">
              <a:spcBef>
                <a:spcPct val="0"/>
              </a:spcBef>
              <a:buFont typeface="Monotype Sorts" pitchFamily="2" charset="2"/>
              <a:buNone/>
            </a:pPr>
            <a:r>
              <a:rPr lang="en-US" altLang="en-US" sz="2800"/>
              <a:t>Example:</a:t>
            </a:r>
            <a:endParaRPr lang="en-US" altLang="en-US" sz="2400"/>
          </a:p>
          <a:p>
            <a:pPr>
              <a:buFont typeface="Monotype Sorts" pitchFamily="2" charset="2"/>
              <a:buNone/>
            </a:pPr>
            <a:r>
              <a:rPr lang="en-US" altLang="en-US" sz="2600" b="1">
                <a:latin typeface="Courier New" panose="02070409020205090404" pitchFamily="49" charset="0"/>
              </a:rPr>
              <a:t>System.arraycopy(sourceArray, 0, targetArray, 0, sourceArray.length);</a:t>
            </a:r>
            <a:r>
              <a:rPr lang="en-US" altLang="en-US" sz="2400" b="1">
                <a:latin typeface="Courier New" panose="02070409020205090404" pitchFamily="49" charset="0"/>
              </a:rPr>
              <a:t> </a:t>
            </a:r>
            <a:endParaRPr lang="en-US" altLang="en-US" sz="2400" b="1">
              <a:latin typeface="Courier New" panose="0207040902020509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96D48E-62B4-42C8-8E96-DBF140935BB5}" type="slidenum">
              <a:rPr lang="en-US" altLang="en-US" sz="1400" smtClean="0"/>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itchFamily="18" charset="0"/>
              <a:hlinkClick r:id="rId1"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public static void printArray(int[] array)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  for (int i = 0; i &lt; array.length; i++)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    System.out.print(array[i] + "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a:t>
            </a:r>
            <a:r>
              <a:rPr lang="en-US" altLang="en-US" sz="1800" b="1"/>
              <a:t> </a:t>
            </a:r>
            <a:endParaRPr lang="en-US" altLang="en-US" sz="1800" b="1"/>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409020205090404" pitchFamily="49" charset="0"/>
                <a:cs typeface="Courier New" panose="02070409020205090404" pitchFamily="49" charset="0"/>
              </a:rPr>
              <a:t>Invoke the method</a:t>
            </a:r>
            <a:endParaRPr lang="en-US" altLang="en-US" sz="1800" b="1">
              <a:latin typeface="Courier New" panose="02070409020205090404" pitchFamily="49" charset="0"/>
              <a:cs typeface="Courier New" panose="02070409020205090404" pitchFamily="49" charset="0"/>
            </a:endParaRPr>
          </a:p>
          <a:p>
            <a:pPr>
              <a:lnSpc>
                <a:spcPct val="90000"/>
              </a:lnSpc>
              <a:spcBef>
                <a:spcPct val="20000"/>
              </a:spcBef>
              <a:buClr>
                <a:schemeClr val="tx2"/>
              </a:buClr>
              <a:buSzPct val="75000"/>
              <a:buFont typeface="Monotype Sorts" pitchFamily="2" charset="2"/>
              <a:buNone/>
            </a:pPr>
            <a:endParaRPr lang="en-US" altLang="en-US" sz="1800" b="1">
              <a:latin typeface="Courier New" panose="02070409020205090404" pitchFamily="49" charset="0"/>
              <a:cs typeface="Courier New" panose="0207040902020509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409020205090404" pitchFamily="49" charset="0"/>
                <a:cs typeface="Courier New" panose="02070409020205090404" pitchFamily="49" charset="0"/>
              </a:rPr>
              <a:t>int[] list = {3, 1, 2, 6, 4, 2};</a:t>
            </a:r>
            <a:endParaRPr lang="en-US" altLang="en-US" sz="1800" b="1">
              <a:latin typeface="Courier New" panose="02070409020205090404" pitchFamily="49" charset="0"/>
              <a:cs typeface="Courier New" panose="0207040902020509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409020205090404" pitchFamily="49" charset="0"/>
                <a:cs typeface="Courier New" panose="02070409020205090404" pitchFamily="49" charset="0"/>
              </a:rPr>
              <a:t>printArray(list);</a:t>
            </a:r>
            <a:endParaRPr lang="en-US" altLang="en-US" sz="1800" b="1">
              <a:latin typeface="Courier New" panose="02070409020205090404" pitchFamily="49" charset="0"/>
              <a:cs typeface="Courier New" panose="02070409020205090404" pitchFamily="49" charset="0"/>
            </a:endParaRP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409020205090404" pitchFamily="49" charset="0"/>
                <a:cs typeface="Courier New" panose="02070409020205090404" pitchFamily="49" charset="0"/>
              </a:rPr>
              <a:t>Invoke the method</a:t>
            </a:r>
            <a:endParaRPr lang="en-US" altLang="en-US" sz="1800" b="1">
              <a:latin typeface="Courier New" panose="02070409020205090404" pitchFamily="49" charset="0"/>
              <a:cs typeface="Courier New" panose="0207040902020509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409020205090404" pitchFamily="49" charset="0"/>
                <a:cs typeface="Courier New" panose="02070409020205090404" pitchFamily="49" charset="0"/>
              </a:rPr>
              <a:t>printArray(new int[]{3, 1, 2, 6, 4, 2});</a:t>
            </a:r>
            <a:endParaRPr lang="en-US" altLang="en-US" sz="1800" b="1">
              <a:latin typeface="Courier New" panose="02070409020205090404" pitchFamily="49" charset="0"/>
              <a:cs typeface="Courier New" panose="02070409020205090404" pitchFamily="49" charset="0"/>
            </a:endParaRP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409020205090404" pitchFamily="49" charset="0"/>
                <a:cs typeface="Courier New" panose="02070409020205090404" pitchFamily="49" charset="0"/>
              </a:rPr>
              <a:t>Anonymous array</a:t>
            </a:r>
            <a:endParaRPr lang="en-US" altLang="en-US" sz="1800" b="1">
              <a:latin typeface="Courier New" panose="02070409020205090404" pitchFamily="49" charset="0"/>
              <a:cs typeface="Courier New" panose="0207040902020509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D4ACDD-F7A6-4403-8253-38349C309124}" type="slidenum">
              <a:rPr lang="en-US" altLang="en-US" sz="1400" smtClean="0"/>
            </a:fld>
            <a:endParaRPr lang="en-US" altLang="en-US" sz="140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a:cs typeface="Times New Roman" panose="02020603050405020304" pitchFamily="18" charset="0"/>
              </a:rPr>
              <a:t>Anonymous Array</a:t>
            </a:r>
            <a:endParaRPr lang="en-US" altLang="en-US" sz="400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endParaRPr lang="en-US" altLang="en-US" sz="3200"/>
          </a:p>
          <a:p>
            <a:pPr lvl="2">
              <a:spcBef>
                <a:spcPct val="50000"/>
              </a:spcBef>
              <a:buFont typeface="Monotype Sorts" pitchFamily="2" charset="2"/>
              <a:buNone/>
            </a:pPr>
            <a:r>
              <a:rPr lang="en-US" altLang="en-US" sz="2800"/>
              <a:t>printArray(new int[]{3, 1, 2, 6, 4, 2}); </a:t>
            </a:r>
            <a:endParaRPr lang="en-US" altLang="en-US" sz="2800"/>
          </a:p>
          <a:p>
            <a:pPr marL="114300" lvl="1" indent="0">
              <a:spcBef>
                <a:spcPct val="50000"/>
              </a:spcBef>
              <a:buFontTx/>
              <a:buNone/>
            </a:pPr>
            <a:r>
              <a:rPr lang="en-US" altLang="en-US" sz="3200"/>
              <a:t>creates an array using the following syntax: </a:t>
            </a:r>
            <a:endParaRPr lang="en-US" altLang="en-US" sz="3200"/>
          </a:p>
          <a:p>
            <a:pPr lvl="2">
              <a:spcBef>
                <a:spcPct val="50000"/>
              </a:spcBef>
              <a:buFont typeface="Monotype Sorts" pitchFamily="2" charset="2"/>
              <a:buNone/>
            </a:pPr>
            <a:r>
              <a:rPr lang="en-US" altLang="en-US" sz="2800"/>
              <a:t>new dataType[]{literal0, literal1, ..., literalk};</a:t>
            </a:r>
            <a:endParaRPr lang="en-US" altLang="en-US" sz="2800"/>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endParaRPr lang="en-US"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9D7506-55EB-4750-B5A6-9F8D3D6224D2}" type="slidenum">
              <a:rPr lang="en-US" altLang="en-US" sz="1400" smtClean="0"/>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a:t>Declaring Array Variables</a:t>
            </a:r>
            <a:endParaRPr lang="en-US" altLang="en-US"/>
          </a:p>
        </p:txBody>
      </p:sp>
      <p:sp>
        <p:nvSpPr>
          <p:cNvPr id="7172" name="Rectangle 3"/>
          <p:cNvSpPr>
            <a:spLocks noGrp="1" noChangeArrowheads="1"/>
          </p:cNvSpPr>
          <p:nvPr>
            <p:ph type="body" idx="1"/>
          </p:nvPr>
        </p:nvSpPr>
        <p:spPr>
          <a:xfrm>
            <a:off x="609600" y="1371600"/>
            <a:ext cx="7696200" cy="4724400"/>
          </a:xfrm>
          <a:noFill/>
        </p:spPr>
        <p:txBody>
          <a:bodyPr/>
          <a:lstStyle/>
          <a:p>
            <a:pPr>
              <a:buFont typeface="Arial" panose="020B0604020202090204" pitchFamily="34" charset="0"/>
              <a:buChar char="•"/>
            </a:pPr>
            <a:r>
              <a:rPr lang="en-US" altLang="en-US" sz="2600">
                <a:latin typeface="Courier New" panose="02070409020205090404" pitchFamily="49" charset="0"/>
              </a:rPr>
              <a:t>datatype[] arrayRefVar;</a:t>
            </a:r>
            <a:endParaRPr lang="en-US" altLang="en-US" sz="2400">
              <a:latin typeface="Courier New" panose="02070409020205090404" pitchFamily="49" charset="0"/>
            </a:endParaRPr>
          </a:p>
          <a:p>
            <a:pPr>
              <a:spcBef>
                <a:spcPct val="50000"/>
              </a:spcBef>
              <a:buFont typeface="Monotype Sorts" pitchFamily="2" charset="2"/>
              <a:buNone/>
            </a:pPr>
            <a:r>
              <a:rPr lang="en-US" altLang="en-US" sz="2800"/>
              <a:t>	</a:t>
            </a:r>
            <a:r>
              <a:rPr lang="en-US" altLang="en-US" sz="2600"/>
              <a:t>Example: </a:t>
            </a:r>
            <a:endParaRPr lang="en-US" altLang="en-US" sz="2600"/>
          </a:p>
          <a:p>
            <a:pPr>
              <a:spcBef>
                <a:spcPct val="50000"/>
              </a:spcBef>
              <a:buFont typeface="Monotype Sorts" pitchFamily="2" charset="2"/>
              <a:buNone/>
            </a:pPr>
            <a:r>
              <a:rPr lang="en-US" altLang="en-US" sz="2600"/>
              <a:t>    </a:t>
            </a:r>
            <a:r>
              <a:rPr lang="en-US" altLang="en-US" sz="2400">
                <a:latin typeface="Courier New" panose="02070409020205090404" pitchFamily="49" charset="0"/>
              </a:rPr>
              <a:t>double[] myList;</a:t>
            </a:r>
            <a:endParaRPr lang="en-US" altLang="en-US" sz="2400"/>
          </a:p>
          <a:p>
            <a:pPr>
              <a:buFont typeface="Monotype Sorts" pitchFamily="2" charset="2"/>
              <a:buNone/>
            </a:pPr>
            <a:endParaRPr lang="en-US" altLang="en-US" sz="2800">
              <a:latin typeface="Courier New" panose="02070409020205090404" pitchFamily="49" charset="0"/>
            </a:endParaRPr>
          </a:p>
          <a:p>
            <a:pPr>
              <a:buFont typeface="Arial" panose="020B0604020202090204" pitchFamily="34" charset="0"/>
              <a:buChar char="•"/>
            </a:pPr>
            <a:r>
              <a:rPr lang="en-US" altLang="en-US" sz="2600">
                <a:latin typeface="Courier New" panose="02070409020205090404" pitchFamily="49" charset="0"/>
              </a:rPr>
              <a:t>datatype arrayRefVar[]; </a:t>
            </a:r>
            <a:r>
              <a:rPr lang="en-US" altLang="en-US" sz="2600" u="sng">
                <a:solidFill>
                  <a:srgbClr val="FF6600"/>
                </a:solidFill>
                <a:cs typeface="Courier New" panose="02070409020205090404"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endParaRPr lang="en-US" altLang="en-US" sz="2600"/>
          </a:p>
          <a:p>
            <a:pPr algn="just">
              <a:spcBef>
                <a:spcPct val="50000"/>
              </a:spcBef>
              <a:buFont typeface="Monotype Sorts" pitchFamily="2" charset="2"/>
              <a:buNone/>
            </a:pPr>
            <a:r>
              <a:rPr lang="en-US" altLang="en-US" sz="2600"/>
              <a:t>    </a:t>
            </a:r>
            <a:r>
              <a:rPr lang="en-US" altLang="en-US" sz="2400">
                <a:latin typeface="Courier New" panose="02070409020205090404" pitchFamily="49" charset="0"/>
              </a:rPr>
              <a:t>double myList[];</a:t>
            </a:r>
            <a:endParaRPr lang="en-US" altLang="en-US" sz="2400">
              <a:latin typeface="Courier New" panose="02070409020205090404" pitchFamily="49"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498C7E-E887-4A9E-BBCF-0D2B208F6CEB}" type="slidenum">
              <a:rPr lang="en-US" altLang="en-US" sz="1400" smtClean="0"/>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itchFamily="18" charset="0"/>
              <a:hlinkClick r:id="rId1"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spcBef>
                <a:spcPts val="20"/>
              </a:spcBef>
              <a:spcAft>
                <a:spcPts val="1600"/>
              </a:spcAft>
              <a:buFont typeface="Monotype Sorts" pitchFamily="2" charset="2"/>
              <a:buNone/>
            </a:pPr>
            <a:r>
              <a:rPr lang="en-US" altLang="en-US" sz="2600">
                <a:cs typeface="Times New Roman" panose="02020603050405020304" pitchFamily="18" charset="0"/>
              </a:rPr>
              <a:t>Java uses </a:t>
            </a:r>
            <a:r>
              <a:rPr lang="en-US" altLang="en-US" sz="2600" i="1">
                <a:cs typeface="Times New Roman" panose="02020603050405020304" pitchFamily="18" charset="0"/>
              </a:rPr>
              <a:t>pass by value</a:t>
            </a:r>
            <a:r>
              <a:rPr lang="en-US" altLang="en-US" sz="2600">
                <a:cs typeface="Times New Roman" panose="02020603050405020304" pitchFamily="18" charset="0"/>
              </a:rPr>
              <a:t> to pass arguments to a method. </a:t>
            </a:r>
            <a:endParaRPr lang="en-US" altLang="en-US" sz="2600">
              <a:cs typeface="Times New Roman" panose="02020603050405020304" pitchFamily="18" charset="0"/>
            </a:endParaRPr>
          </a:p>
          <a:p>
            <a:pPr>
              <a:lnSpc>
                <a:spcPct val="90000"/>
              </a:lnSpc>
              <a:spcBef>
                <a:spcPts val="20"/>
              </a:spcBef>
              <a:spcAft>
                <a:spcPts val="1600"/>
              </a:spcAft>
              <a:buFont typeface="Arial" panose="020B0604020202090204" pitchFamily="34" charset="0"/>
              <a:buChar char="•"/>
            </a:pPr>
            <a:r>
              <a:rPr lang="en-US" altLang="en-US" sz="2600">
                <a:cs typeface="Times New Roman" panose="02020603050405020304" pitchFamily="18" charset="0"/>
              </a:rPr>
              <a:t>For a parameter of a primitive type value, </a:t>
            </a:r>
            <a:r>
              <a:rPr lang="en-US" altLang="en-US" sz="2600" i="1" u="sng">
                <a:latin typeface="Times New Roman Italic" panose="02020603050405020304" charset="0"/>
                <a:cs typeface="Times New Roman Italic" panose="02020603050405020304" charset="0"/>
              </a:rPr>
              <a:t>the actual value is passed</a:t>
            </a:r>
            <a:r>
              <a:rPr lang="en-US" altLang="en-US" sz="2600">
                <a:cs typeface="Times New Roman" panose="02020603050405020304" pitchFamily="18" charset="0"/>
              </a:rPr>
              <a:t>. Changing the value of the local parameter inside the method does not affect the value of the variable outside the method.</a:t>
            </a:r>
            <a:endParaRPr lang="en-US" altLang="en-US" sz="2600">
              <a:cs typeface="Times New Roman" panose="02020603050405020304" pitchFamily="18" charset="0"/>
            </a:endParaRPr>
          </a:p>
          <a:p>
            <a:pPr>
              <a:lnSpc>
                <a:spcPct val="90000"/>
              </a:lnSpc>
              <a:spcBef>
                <a:spcPts val="20"/>
              </a:spcBef>
              <a:spcAft>
                <a:spcPts val="1600"/>
              </a:spcAft>
              <a:buFont typeface="Arial" panose="020B0604020202090204" pitchFamily="34" charset="0"/>
              <a:buChar char="•"/>
            </a:pPr>
            <a:r>
              <a:rPr lang="en-US" altLang="en-US" sz="2600">
                <a:cs typeface="Times New Roman" panose="02020603050405020304" pitchFamily="18" charset="0"/>
              </a:rPr>
              <a:t>For a parameter of an array type, the value of the parameter contains a reference to an array; </a:t>
            </a:r>
            <a:r>
              <a:rPr lang="en-US" altLang="en-US" sz="2600" i="1" u="sng">
                <a:latin typeface="Times New Roman Italic" panose="02020603050405020304" charset="0"/>
                <a:cs typeface="Times New Roman Italic" panose="02020603050405020304" charset="0"/>
              </a:rPr>
              <a:t>this reference is passed to the method</a:t>
            </a:r>
            <a:r>
              <a:rPr lang="en-US" altLang="en-US" sz="2600">
                <a:cs typeface="Times New Roman" panose="02020603050405020304" pitchFamily="18" charset="0"/>
              </a:rPr>
              <a:t>. Any changes to the array that occur inside the method body will affect the original array that was passed as the argument. </a:t>
            </a:r>
            <a:endParaRPr lang="en-US" altLang="en-US" sz="2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EACE92-0937-442B-8CFC-05444B29BA8F}" type="slidenum">
              <a:rPr lang="en-US" altLang="en-US" sz="1400" smtClean="0"/>
            </a:fld>
            <a:endParaRPr lang="en-US" altLang="en-US" sz="1400"/>
          </a:p>
        </p:txBody>
      </p:sp>
      <p:sp>
        <p:nvSpPr>
          <p:cNvPr id="56323" name="Rectangle 3"/>
          <p:cNvSpPr>
            <a:spLocks noGrp="1" noChangeArrowheads="1"/>
          </p:cNvSpPr>
          <p:nvPr>
            <p:ph type="body" idx="1"/>
          </p:nvPr>
        </p:nvSpPr>
        <p:spPr>
          <a:xfrm>
            <a:off x="0" y="1143000"/>
            <a:ext cx="9144000" cy="5410200"/>
          </a:xfrm>
          <a:ln>
            <a:solidFill>
              <a:srgbClr val="FFFFFF"/>
            </a:solidFill>
            <a:miter lim="800000"/>
          </a:ln>
        </p:spPr>
        <p:txBody>
          <a:bodyPr/>
          <a:lstStyle/>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public class Test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public static void main(String[] args)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int x = 1; // x represents an int value</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int[] y = new int[10]; // y represents an array of int values</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m(x, y); // Invoke m with arguments x and y</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System.out.println("x is " + x);</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System.out.println("y[0] is " + y[0]);</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public static void m(int number, int[] numbers)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number = 1001; // Assign a new value to number</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numbers[0] = 5555; // Assign a new value to numbers[0]</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  }</a:t>
            </a:r>
            <a:endParaRPr lang="en-US" altLang="en-US" sz="1800" b="1">
              <a:solidFill>
                <a:srgbClr val="002060"/>
              </a:solidFill>
              <a:latin typeface="Courier New" panose="02070409020205090404" pitchFamily="49" charset="0"/>
              <a:cs typeface="Times New Roman" panose="02020603050405020304" pitchFamily="18" charset="0"/>
            </a:endParaRPr>
          </a:p>
          <a:p>
            <a:pPr>
              <a:buFont typeface="Monotype Sorts" pitchFamily="2" charset="2"/>
              <a:buNone/>
            </a:pPr>
            <a:r>
              <a:rPr lang="en-US" altLang="en-US" sz="1800" b="1">
                <a:solidFill>
                  <a:srgbClr val="002060"/>
                </a:solidFill>
                <a:latin typeface="Courier New" panose="02070409020205090404" pitchFamily="49" charset="0"/>
                <a:cs typeface="Times New Roman" panose="02020603050405020304" pitchFamily="18" charset="0"/>
              </a:rPr>
              <a:t>}</a:t>
            </a:r>
            <a:endParaRPr lang="en-US" altLang="en-US" sz="1800" b="1">
              <a:solidFill>
                <a:srgbClr val="002060"/>
              </a:solidFill>
              <a:latin typeface="Courier New" panose="02070409020205090404" pitchFamily="49" charset="0"/>
              <a:cs typeface="Times New Roman" panose="02020603050405020304" pitchFamily="18" charset="0"/>
            </a:endParaRP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itchFamily="18" charset="0"/>
              <a:hlinkClick r:id="rId1"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934E81-8194-480D-97CC-2F1880195C2B}" type="slidenum">
              <a:rPr lang="en-US" altLang="en-US" sz="1400" smtClean="0"/>
            </a:fld>
            <a:endParaRPr lang="en-US" altLang="en-US" sz="140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1"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a:cs typeface="Times New Roman" panose="02020603050405020304" pitchFamily="18" charset="0"/>
              </a:rPr>
              <a:t>When invoking m(x, y), the values of x and y are passed to number and numbers. Since y contains the reference value to the array, numbers now contains the same reference value to the same array.</a:t>
            </a:r>
            <a:endParaRPr lang="en-US" altLang="en-US" sz="3000">
              <a:cs typeface="Times New Roman" panose="02020603050405020304" pitchFamily="18" charset="0"/>
            </a:endParaRP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73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95E587-25E4-4D8E-92BC-F682AFDB19FE}" type="slidenum">
              <a:rPr lang="en-US" altLang="en-US" sz="1400" smtClean="0"/>
            </a:fld>
            <a:endParaRPr lang="en-US" altLang="en-US" sz="140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2"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a:cs typeface="Times New Roman" panose="02020603050405020304" pitchFamily="18" charset="0"/>
              </a:rPr>
              <a:t>When invoking m(x, y), the values of x and y are passed to number and numbers. Since y contains the reference value to the array, numbers now contains the same reference value to the same array.</a:t>
            </a:r>
            <a:endParaRPr lang="en-US" altLang="en-US" sz="3000">
              <a:cs typeface="Times New Roman" panose="02020603050405020304" pitchFamily="18" charset="0"/>
            </a:endParaRP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8E16E3-5427-4E82-A18C-5848ECB06C11}" type="slidenum">
              <a:rPr lang="en-US" altLang="en-US" sz="1400" smtClean="0"/>
            </a:fld>
            <a:endParaRPr lang="en-US" altLang="en-US" sz="140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a:t>Heap</a:t>
            </a:r>
            <a:endParaRPr lang="en-US" altLang="en-US">
              <a:solidFill>
                <a:schemeClr val="tx1"/>
              </a:solidFill>
              <a:latin typeface="Book Antiqua" pitchFamily="18" charset="0"/>
              <a:hlinkClick r:id="rId1"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24" name="Picture" r:id="rId2" imgW="4113530" imgH="1374140" progId="Word.Picture.8">
                  <p:embed/>
                </p:oleObj>
              </mc:Choice>
              <mc:Fallback>
                <p:oleObj name="Picture" r:id="rId2" imgW="4113530" imgH="137414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a:cs typeface="Times New Roman" panose="02020603050405020304" pitchFamily="18" charset="0"/>
              </a:rPr>
              <a:t>The JVM stores the array in an area of memory, called </a:t>
            </a:r>
            <a:r>
              <a:rPr lang="en-US" altLang="en-US" sz="3000" i="1">
                <a:cs typeface="Times New Roman" panose="02020603050405020304" pitchFamily="18" charset="0"/>
              </a:rPr>
              <a:t>heap</a:t>
            </a:r>
            <a:r>
              <a:rPr lang="en-US" altLang="en-US" sz="3000">
                <a:cs typeface="Times New Roman" panose="02020603050405020304" pitchFamily="18" charset="0"/>
              </a:rPr>
              <a:t>, which is used for dynamic memory allocation where blocks of memory are allocated and freed in an arbitrary order. </a:t>
            </a:r>
            <a:endParaRPr lang="en-US" altLang="en-US" sz="300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5CB26C-6B8A-40DA-99EA-46B06C76BE1A}" type="slidenum">
              <a:rPr lang="en-US" altLang="en-US" sz="1400" smtClean="0"/>
            </a:fld>
            <a:endParaRPr lang="en-US" altLang="en-US" sz="1400"/>
          </a:p>
        </p:txBody>
      </p:sp>
      <p:sp>
        <p:nvSpPr>
          <p:cNvPr id="60419" name="Rectangle 2"/>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itchFamily="18" charset="0"/>
              <a:hlinkClick r:id="rId1"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pPr>
              <a:buFont typeface="Arial" panose="020B0604020202090204" pitchFamily="34" charset="0"/>
              <a:buChar char="•"/>
            </a:pPr>
            <a:r>
              <a:rPr lang="en-US" altLang="en-US" sz="3500"/>
              <a:t>Objective: Demonstrate differences of passing primitive data type variables and array variables.</a:t>
            </a:r>
            <a:endParaRPr lang="en-US" altLang="en-US" sz="3500"/>
          </a:p>
        </p:txBody>
      </p:sp>
      <p:sp>
        <p:nvSpPr>
          <p:cNvPr id="9" name="Rectangle 8">
            <a:hlinkClick r:id="rId2"/>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err="1"/>
              <a:t>TestPassArray</a:t>
            </a:r>
            <a:endParaRPr lang="en-US" altLang="en-US" sz="2000" dirty="0"/>
          </a:p>
        </p:txBody>
      </p:sp>
      <p:sp>
        <p:nvSpPr>
          <p:cNvPr id="10" name="AutoShape 10">
            <a:hlinkClick r:id="rId3"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3" action="ppaction://hlinkfile"/>
              </a:rPr>
              <a:t>Run</a:t>
            </a:r>
            <a:endParaRPr lang="en-US" alt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243566-5EFC-4F83-8F53-595BD133B37B}" type="slidenum">
              <a:rPr lang="en-US" altLang="en-US" sz="1400" smtClean="0"/>
            </a:fld>
            <a:endParaRPr lang="en-US" altLang="en-US" sz="1400"/>
          </a:p>
        </p:txBody>
      </p:sp>
      <p:sp>
        <p:nvSpPr>
          <p:cNvPr id="61443" name="Rectangle 2"/>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itchFamily="18" charset="0"/>
              <a:hlinkClick r:id="rId1"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72" name="Picture" r:id="rId2" imgW="4286885" imgH="1943100" progId="Word.Picture.8">
                  <p:embed/>
                </p:oleObj>
              </mc:Choice>
              <mc:Fallback>
                <p:oleObj name="Picture" r:id="rId2" imgW="4286885" imgH="1943100"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AD0909-BF94-417C-A1A4-AE7E7A4EF18A}" type="slidenum">
              <a:rPr lang="en-US" altLang="en-US" sz="1400" smtClean="0"/>
            </a:fld>
            <a:endParaRPr lang="en-US" altLang="en-US" sz="140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itchFamily="18" charset="0"/>
              <a:hlinkClick r:id="rId1"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public static int[] reverse(int[] list)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int[] result = new int[list.length];</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for (int i = 0, j = result.length - 1;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i &lt; list.length; i++, j--)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result[j] = list[i];</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  return result;</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409020205090404" pitchFamily="49" charset="0"/>
                <a:cs typeface="Courier New" panose="02070409020205090404" pitchFamily="49" charset="0"/>
              </a:rPr>
              <a:t>}</a:t>
            </a:r>
            <a:endParaRPr lang="en-US" altLang="en-US" sz="2100" b="1">
              <a:latin typeface="Courier New" panose="02070409020205090404" pitchFamily="49" charset="0"/>
              <a:cs typeface="Courier New" panose="02070409020205090404" pitchFamily="49" charset="0"/>
            </a:endParaRP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int[] list1 = {1, 2, 3, 4, 5, 6};</a:t>
            </a:r>
            <a:endParaRPr lang="en-US" altLang="en-US" sz="1800" b="1">
              <a:latin typeface="Courier"/>
              <a:cs typeface="Times New Roman" panose="02020603050405020304" pitchFamily="18" charset="0"/>
            </a:endParaRPr>
          </a:p>
          <a:p>
            <a:pPr>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int[] list2 = reverse(list1);</a:t>
            </a:r>
            <a:endParaRPr lang="en-US" altLang="en-US" sz="1800" b="1"/>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A4FD31-698F-4E85-B0CD-2D72C7519560}" type="slidenum">
              <a:rPr lang="en-US" altLang="en-US" sz="1400" smtClean="0"/>
            </a:fld>
            <a:endParaRPr lang="en-US" altLang="en-US" sz="140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itchFamily="18" charset="0"/>
              <a:hlinkClick r:id="rId1"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int[] list1 = {1, 2, 3, 4, 5, 6};</a:t>
            </a:r>
            <a:endParaRPr lang="en-US" altLang="en-US" sz="1800" b="1">
              <a:latin typeface="Courier"/>
              <a:cs typeface="Times New Roman" panose="02020603050405020304" pitchFamily="18" charset="0"/>
            </a:endParaRPr>
          </a:p>
          <a:p>
            <a:pPr>
              <a:lnSpc>
                <a:spcPct val="90000"/>
              </a:lnSpc>
              <a:buFont typeface="Monotype Sorts" pitchFamily="2" charset="2"/>
              <a:buNone/>
            </a:pPr>
            <a:r>
              <a:rPr lang="en-US" altLang="en-US" sz="1800" b="1">
                <a:latin typeface="Courier New" panose="02070409020205090404" pitchFamily="49" charset="0"/>
                <a:cs typeface="Courier New" panose="02070409020205090404" pitchFamily="49" charset="0"/>
              </a:rPr>
              <a:t>int[] list2 = reverse(list1);</a:t>
            </a:r>
            <a:endParaRPr lang="en-US" altLang="en-US" sz="1800" b="1"/>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result and create array</a:t>
            </a:r>
            <a:endParaRPr lang="en-US" altLang="en-US" sz="1800"/>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EBEC8D-E9BA-4B07-B55A-EA297D7B3442}" type="slidenum">
              <a:rPr lang="en-US" altLang="en-US" sz="1400" smtClean="0"/>
            </a:fld>
            <a:endParaRPr lang="en-US" altLang="en-US" sz="140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and j = 5</a:t>
            </a:r>
            <a:endParaRPr lang="en-US" altLang="en-US" sz="1800"/>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805148-7970-49D3-8218-F32D0BF696ED}" type="slidenum">
              <a:rPr lang="en-US" altLang="en-US" sz="1400" smtClean="0"/>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a:t>Creating Arrays</a:t>
            </a:r>
            <a:endParaRPr lang="en-US" altLang="en-US"/>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a:latin typeface="Courier New" panose="02070409020205090404"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anose="02070409020205090404"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anose="02070409020205090404" pitchFamily="49" charset="0"/>
              </a:rPr>
              <a:t>myList[0]</a:t>
            </a:r>
            <a:r>
              <a:rPr lang="en-US" altLang="en-US"/>
              <a:t> references the first element in the array.</a:t>
            </a:r>
            <a:endParaRPr lang="en-US" altLang="en-US"/>
          </a:p>
          <a:p>
            <a:pPr>
              <a:buFont typeface="Monotype Sorts" pitchFamily="2" charset="2"/>
              <a:buNone/>
            </a:pPr>
            <a:r>
              <a:rPr lang="en-US" altLang="en-US" sz="2600">
                <a:latin typeface="Courier New" panose="02070409020205090404" pitchFamily="49" charset="0"/>
              </a:rPr>
              <a:t>myList[9]</a:t>
            </a:r>
            <a:r>
              <a:rPr lang="en-US" altLang="en-US"/>
              <a:t> references the last element in the array.</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9FBE0F-5DAF-46BE-86A6-65F3E624BD38}" type="slidenum">
              <a:rPr lang="en-US" altLang="en-US" sz="1400" smtClean="0"/>
            </a:fld>
            <a:endParaRPr lang="en-US" altLang="en-US" sz="140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is less than 6</a:t>
            </a:r>
            <a:endParaRPr lang="en-US" altLang="en-US" sz="1800"/>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57902F-9136-4DD7-90E7-DA79126CDB67}" type="slidenum">
              <a:rPr lang="en-US" altLang="en-US" sz="1400" smtClean="0"/>
            </a:fld>
            <a:endParaRPr lang="en-US" altLang="en-US" sz="140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and j = 5 </a:t>
            </a:r>
            <a:endParaRPr lang="en-US" altLang="en-US" sz="1800"/>
          </a:p>
          <a:p>
            <a:pPr algn="ctr"/>
            <a:r>
              <a:rPr lang="en-US" altLang="en-US" sz="1800"/>
              <a:t>Assign list[0] to result[5]</a:t>
            </a:r>
            <a:endParaRPr lang="en-US" altLang="en-US" sz="1800"/>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B8271C-66A5-4168-A15A-8FA3D3C0385A}" type="slidenum">
              <a:rPr lang="en-US" altLang="en-US" sz="1400" smtClean="0"/>
            </a:fld>
            <a:endParaRPr lang="en-US" altLang="en-US" sz="140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1 and j becomes 4 </a:t>
            </a:r>
            <a:endParaRPr lang="en-US" altLang="en-US" sz="1800"/>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758107-7575-4556-A5D3-6994109E69E4}" type="slidenum">
              <a:rPr lang="en-US" altLang="en-US" sz="1400" smtClean="0"/>
            </a:fld>
            <a:endParaRPr lang="en-US" altLang="en-US" sz="140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6</a:t>
            </a:r>
            <a:endParaRPr lang="en-US" altLang="en-US" sz="1800"/>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58FD27-F0E9-4E45-9DD6-073BF6E63916}" type="slidenum">
              <a:rPr lang="en-US" altLang="en-US" sz="1400" smtClean="0"/>
            </a:fld>
            <a:endParaRPr lang="en-US" altLang="en-US" sz="140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1 and j = 4 </a:t>
            </a:r>
            <a:endParaRPr lang="en-US" altLang="en-US" sz="1800"/>
          </a:p>
          <a:p>
            <a:pPr algn="ctr"/>
            <a:r>
              <a:rPr lang="en-US" altLang="en-US" sz="1800"/>
              <a:t>Assign list[1] to result[4]</a:t>
            </a:r>
            <a:endParaRPr lang="en-US" altLang="en-US" sz="1800"/>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0A8588-C390-4D29-969A-A304BE029333}" type="slidenum">
              <a:rPr lang="en-US" altLang="en-US" sz="1400" smtClean="0"/>
            </a:fld>
            <a:endParaRPr lang="en-US" altLang="en-US" sz="140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2 and j becomes 3</a:t>
            </a:r>
            <a:endParaRPr lang="en-US" altLang="en-US" sz="1800"/>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E0FA14-D979-48E3-B211-EE183CB9917C}" type="slidenum">
              <a:rPr lang="en-US" altLang="en-US" sz="1400" smtClean="0"/>
            </a:fld>
            <a:endParaRPr lang="en-US" altLang="en-US" sz="140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(=2) is still less than 6</a:t>
            </a:r>
            <a:endParaRPr lang="en-US" altLang="en-US" sz="1800"/>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0F0E91-B7A8-4A2B-8CA3-F02FD1CA3C9A}" type="slidenum">
              <a:rPr lang="en-US" altLang="en-US" sz="1400" smtClean="0"/>
            </a:fld>
            <a:endParaRPr lang="en-US" altLang="en-US" sz="140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and j = 3 </a:t>
            </a:r>
            <a:endParaRPr lang="en-US" altLang="en-US" sz="1800"/>
          </a:p>
          <a:p>
            <a:pPr algn="ctr"/>
            <a:r>
              <a:rPr lang="en-US" altLang="en-US" sz="1800"/>
              <a:t>Assign list[i] to result[j]</a:t>
            </a:r>
            <a:endParaRPr lang="en-US" altLang="en-US" sz="1800"/>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760D89-A1A9-456D-A6C5-6A281CF99CF4}" type="slidenum">
              <a:rPr lang="en-US" altLang="en-US" sz="1400" smtClean="0"/>
            </a:fld>
            <a:endParaRPr lang="en-US" altLang="en-US" sz="140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 and j becomes 2</a:t>
            </a:r>
            <a:endParaRPr lang="en-US" altLang="en-US" sz="1800"/>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9DF006-9432-4CAE-AE7D-0384A2673037}" type="slidenum">
              <a:rPr lang="en-US" altLang="en-US" sz="1400" smtClean="0"/>
            </a:fld>
            <a:endParaRPr lang="en-US" altLang="en-US" sz="140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6</a:t>
            </a:r>
            <a:endParaRPr lang="en-US" altLang="en-US" sz="1800"/>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C08DFC-8EB5-4AA0-9CAB-F7316064F6DD}" type="slidenum">
              <a:rPr lang="en-US" altLang="en-US" sz="1400" smtClean="0"/>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3316" name="Rectangle 3"/>
          <p:cNvSpPr>
            <a:spLocks noGrp="1" noChangeArrowheads="1"/>
          </p:cNvSpPr>
          <p:nvPr>
            <p:ph type="body" idx="1"/>
          </p:nvPr>
        </p:nvSpPr>
        <p:spPr>
          <a:xfrm>
            <a:off x="685800" y="2057400"/>
            <a:ext cx="7315200" cy="4114800"/>
          </a:xfrm>
        </p:spPr>
        <p:txBody>
          <a:bodyPr/>
          <a:lstStyle/>
          <a:p>
            <a:pPr>
              <a:buFont typeface="Arial" panose="020B0604020202090204" pitchFamily="34" charset="0"/>
              <a:buChar char="•"/>
              <a:defRPr/>
            </a:pPr>
            <a:r>
              <a:rPr lang="en-US" sz="2800" dirty="0" err="1">
                <a:solidFill>
                  <a:schemeClr val="accent4"/>
                </a:solidFill>
                <a:latin typeface="Courier New" panose="02070409020205090404" pitchFamily="49" charset="0"/>
              </a:rPr>
              <a:t>datatype</a:t>
            </a:r>
            <a:r>
              <a:rPr lang="en-US" sz="2800" dirty="0">
                <a:solidFill>
                  <a:schemeClr val="accent4"/>
                </a:solidFill>
                <a:latin typeface="Courier New" panose="02070409020205090404" pitchFamily="49" charset="0"/>
              </a:rPr>
              <a:t>[] </a:t>
            </a:r>
            <a:r>
              <a:rPr lang="en-US" sz="2800" dirty="0" err="1">
                <a:solidFill>
                  <a:schemeClr val="accent4"/>
                </a:solidFill>
                <a:latin typeface="Courier New" panose="02070409020205090404" pitchFamily="49" charset="0"/>
              </a:rPr>
              <a:t>arrayRefVar</a:t>
            </a:r>
            <a:r>
              <a:rPr lang="en-US" sz="2800" dirty="0">
                <a:solidFill>
                  <a:schemeClr val="accent4"/>
                </a:solidFill>
                <a:latin typeface="Courier New" panose="02070409020205090404" pitchFamily="49" charset="0"/>
              </a:rPr>
              <a:t> = new</a:t>
            </a:r>
            <a:endParaRPr lang="en-US" sz="2800" dirty="0">
              <a:solidFill>
                <a:schemeClr val="accent4"/>
              </a:solidFill>
              <a:latin typeface="Courier New" panose="02070409020205090404" pitchFamily="49" charset="0"/>
            </a:endParaRPr>
          </a:p>
          <a:p>
            <a:pPr>
              <a:buFont typeface="Monotype Sorts" pitchFamily="2" charset="2"/>
              <a:buNone/>
              <a:defRPr/>
            </a:pPr>
            <a:r>
              <a:rPr lang="en-US" sz="2800" dirty="0">
                <a:solidFill>
                  <a:schemeClr val="accent4"/>
                </a:solidFill>
                <a:latin typeface="Courier New" panose="02070409020205090404" pitchFamily="49" charset="0"/>
              </a:rPr>
              <a:t>    </a:t>
            </a:r>
            <a:r>
              <a:rPr lang="en-US" sz="2800" dirty="0" err="1">
                <a:solidFill>
                  <a:schemeClr val="accent4"/>
                </a:solidFill>
                <a:latin typeface="Courier New" panose="02070409020205090404" pitchFamily="49" charset="0"/>
              </a:rPr>
              <a:t>datatype</a:t>
            </a:r>
            <a:r>
              <a:rPr lang="en-US" sz="2800" dirty="0">
                <a:solidFill>
                  <a:schemeClr val="accent4"/>
                </a:solidFill>
                <a:latin typeface="Courier New" panose="02070409020205090404" pitchFamily="49" charset="0"/>
              </a:rPr>
              <a:t>[</a:t>
            </a:r>
            <a:r>
              <a:rPr lang="en-US" sz="2800" dirty="0" err="1">
                <a:solidFill>
                  <a:schemeClr val="accent4"/>
                </a:solidFill>
                <a:latin typeface="Courier New" panose="02070409020205090404" pitchFamily="49" charset="0"/>
              </a:rPr>
              <a:t>arraySize</a:t>
            </a:r>
            <a:r>
              <a:rPr lang="en-US" sz="2800" dirty="0">
                <a:solidFill>
                  <a:schemeClr val="accent4"/>
                </a:solidFill>
                <a:latin typeface="Courier New" panose="02070409020205090404" pitchFamily="49" charset="0"/>
              </a:rPr>
              <a:t>];</a:t>
            </a:r>
            <a:endParaRPr lang="en-US" sz="2600" dirty="0">
              <a:solidFill>
                <a:schemeClr val="accent4"/>
              </a:solidFill>
              <a:latin typeface="Courier New" panose="02070409020205090404" pitchFamily="49" charset="0"/>
            </a:endParaRPr>
          </a:p>
          <a:p>
            <a:pPr>
              <a:spcBef>
                <a:spcPct val="75000"/>
              </a:spcBef>
              <a:buFont typeface="Monotype Sorts" pitchFamily="2" charset="2"/>
              <a:buNone/>
              <a:defRPr/>
            </a:pPr>
            <a:r>
              <a:rPr lang="en-US" sz="2600" dirty="0">
                <a:solidFill>
                  <a:schemeClr val="accent4"/>
                </a:solidFill>
                <a:latin typeface="Courier New" panose="02070409020205090404" pitchFamily="49" charset="0"/>
              </a:rPr>
              <a:t> 	</a:t>
            </a:r>
            <a:r>
              <a:rPr lang="en-US" sz="2400" dirty="0">
                <a:solidFill>
                  <a:schemeClr val="accent4"/>
                </a:solidFill>
                <a:latin typeface="Courier New" panose="02070409020205090404" pitchFamily="49" charset="0"/>
              </a:rPr>
              <a:t>double[] </a:t>
            </a:r>
            <a:r>
              <a:rPr lang="en-US" sz="2400" dirty="0" err="1">
                <a:solidFill>
                  <a:schemeClr val="accent4"/>
                </a:solidFill>
                <a:latin typeface="Courier New" panose="02070409020205090404" pitchFamily="49" charset="0"/>
              </a:rPr>
              <a:t>myList</a:t>
            </a:r>
            <a:r>
              <a:rPr lang="en-US" sz="2400" dirty="0">
                <a:solidFill>
                  <a:schemeClr val="accent4"/>
                </a:solidFill>
                <a:latin typeface="Courier New" panose="02070409020205090404" pitchFamily="49" charset="0"/>
              </a:rPr>
              <a:t> = new double[10];</a:t>
            </a:r>
            <a:endParaRPr lang="en-US" sz="2600" dirty="0">
              <a:solidFill>
                <a:schemeClr val="accent4"/>
              </a:solidFill>
              <a:latin typeface="Courier New" panose="02070409020205090404" pitchFamily="49" charset="0"/>
            </a:endParaRPr>
          </a:p>
          <a:p>
            <a:pPr>
              <a:spcBef>
                <a:spcPct val="150000"/>
              </a:spcBef>
              <a:buFont typeface="Arial" panose="020B0604020202090204" pitchFamily="34" charset="0"/>
              <a:buChar char="•"/>
              <a:defRPr/>
            </a:pPr>
            <a:r>
              <a:rPr lang="en-US" sz="2800" dirty="0" err="1">
                <a:solidFill>
                  <a:schemeClr val="accent4"/>
                </a:solidFill>
                <a:latin typeface="Courier New" panose="02070409020205090404" pitchFamily="49" charset="0"/>
              </a:rPr>
              <a:t>datatype</a:t>
            </a:r>
            <a:r>
              <a:rPr lang="en-US" sz="2800" dirty="0">
                <a:solidFill>
                  <a:schemeClr val="accent4"/>
                </a:solidFill>
                <a:latin typeface="Courier New" panose="02070409020205090404" pitchFamily="49" charset="0"/>
              </a:rPr>
              <a:t> </a:t>
            </a:r>
            <a:r>
              <a:rPr lang="en-US" sz="2800" dirty="0" err="1">
                <a:solidFill>
                  <a:schemeClr val="accent4"/>
                </a:solidFill>
                <a:latin typeface="Courier New" panose="02070409020205090404" pitchFamily="49" charset="0"/>
              </a:rPr>
              <a:t>arrayRefVar</a:t>
            </a:r>
            <a:r>
              <a:rPr lang="en-US" sz="2800" dirty="0">
                <a:solidFill>
                  <a:schemeClr val="accent4"/>
                </a:solidFill>
                <a:latin typeface="Courier New" panose="02070409020205090404" pitchFamily="49" charset="0"/>
              </a:rPr>
              <a:t>[] = new</a:t>
            </a:r>
            <a:br>
              <a:rPr lang="en-US" sz="2800" dirty="0">
                <a:solidFill>
                  <a:schemeClr val="accent4"/>
                </a:solidFill>
                <a:latin typeface="Courier New" panose="02070409020205090404" pitchFamily="49" charset="0"/>
              </a:rPr>
            </a:br>
            <a:r>
              <a:rPr lang="en-US" sz="2800" dirty="0">
                <a:solidFill>
                  <a:schemeClr val="accent4"/>
                </a:solidFill>
                <a:latin typeface="Courier New" panose="02070409020205090404" pitchFamily="49" charset="0"/>
              </a:rPr>
              <a:t>  </a:t>
            </a:r>
            <a:r>
              <a:rPr lang="en-US" sz="2800" dirty="0" err="1">
                <a:solidFill>
                  <a:schemeClr val="accent4"/>
                </a:solidFill>
                <a:latin typeface="Courier New" panose="02070409020205090404" pitchFamily="49" charset="0"/>
              </a:rPr>
              <a:t>datatype</a:t>
            </a:r>
            <a:r>
              <a:rPr lang="en-US" sz="2800" dirty="0">
                <a:solidFill>
                  <a:schemeClr val="accent4"/>
                </a:solidFill>
                <a:latin typeface="Courier New" panose="02070409020205090404" pitchFamily="49" charset="0"/>
              </a:rPr>
              <a:t>[</a:t>
            </a:r>
            <a:r>
              <a:rPr lang="en-US" sz="2800" dirty="0" err="1">
                <a:solidFill>
                  <a:schemeClr val="accent4"/>
                </a:solidFill>
                <a:latin typeface="Courier New" panose="02070409020205090404" pitchFamily="49" charset="0"/>
              </a:rPr>
              <a:t>arraySize</a:t>
            </a:r>
            <a:r>
              <a:rPr lang="en-US" sz="2800" dirty="0">
                <a:solidFill>
                  <a:schemeClr val="accent4"/>
                </a:solidFill>
                <a:latin typeface="Courier New" panose="02070409020205090404" pitchFamily="49" charset="0"/>
              </a:rPr>
              <a:t>];</a:t>
            </a:r>
            <a:endParaRPr lang="en-US" sz="2600" dirty="0">
              <a:solidFill>
                <a:schemeClr val="accent4"/>
              </a:solidFill>
              <a:latin typeface="Courier New" panose="02070409020205090404" pitchFamily="49" charset="0"/>
            </a:endParaRPr>
          </a:p>
          <a:p>
            <a:pPr>
              <a:spcBef>
                <a:spcPct val="75000"/>
              </a:spcBef>
              <a:buFont typeface="Monotype Sorts" pitchFamily="2" charset="2"/>
              <a:buNone/>
              <a:defRPr/>
            </a:pPr>
            <a:r>
              <a:rPr lang="en-US" sz="2600" dirty="0">
                <a:solidFill>
                  <a:schemeClr val="accent4"/>
                </a:solidFill>
                <a:latin typeface="Courier New" panose="02070409020205090404" pitchFamily="49" charset="0"/>
              </a:rPr>
              <a:t>	</a:t>
            </a:r>
            <a:r>
              <a:rPr lang="en-US" sz="2400" dirty="0">
                <a:solidFill>
                  <a:schemeClr val="accent4"/>
                </a:solidFill>
                <a:latin typeface="Courier New" panose="02070409020205090404" pitchFamily="49" charset="0"/>
              </a:rPr>
              <a:t>double </a:t>
            </a:r>
            <a:r>
              <a:rPr lang="en-US" sz="2400" dirty="0" err="1">
                <a:solidFill>
                  <a:schemeClr val="accent4"/>
                </a:solidFill>
                <a:latin typeface="Courier New" panose="02070409020205090404" pitchFamily="49" charset="0"/>
              </a:rPr>
              <a:t>myList</a:t>
            </a:r>
            <a:r>
              <a:rPr lang="en-US" sz="2400" dirty="0">
                <a:solidFill>
                  <a:schemeClr val="accent4"/>
                </a:solidFill>
                <a:latin typeface="Courier New" panose="02070409020205090404" pitchFamily="49" charset="0"/>
              </a:rPr>
              <a:t>[] = new double[10];</a:t>
            </a:r>
            <a:endParaRPr lang="en-US" sz="2600" dirty="0">
              <a:solidFill>
                <a:schemeClr val="accent4"/>
              </a:solidFill>
              <a:latin typeface="Courier New" panose="020704090202050904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11B2E9-62C3-4F43-BED1-CC8EEF533D84}" type="slidenum">
              <a:rPr lang="en-US" altLang="en-US" sz="1400" smtClean="0"/>
            </a:fld>
            <a:endParaRPr lang="en-US" altLang="en-US" sz="140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3 and j = 2 </a:t>
            </a:r>
            <a:endParaRPr lang="en-US" altLang="en-US" sz="1800"/>
          </a:p>
          <a:p>
            <a:pPr algn="ctr"/>
            <a:r>
              <a:rPr lang="en-US" altLang="en-US" sz="1800"/>
              <a:t>Assign list[i] to result[j]</a:t>
            </a:r>
            <a:endParaRPr lang="en-US" altLang="en-US" sz="1800"/>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0FD124-48BB-4EE2-9B4C-62F97250A11F}" type="slidenum">
              <a:rPr lang="en-US" altLang="en-US" sz="1400" smtClean="0"/>
            </a:fld>
            <a:endParaRPr lang="en-US" altLang="en-US" sz="140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 and j becomes 1</a:t>
            </a:r>
            <a:endParaRPr lang="en-US" altLang="en-US" sz="1800"/>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A8B19B-E0C7-4808-B3CB-9314CF956E57}" type="slidenum">
              <a:rPr lang="en-US" altLang="en-US" sz="1400" smtClean="0"/>
            </a:fld>
            <a:endParaRPr lang="en-US" altLang="en-US" sz="140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(=4) is still less than 6</a:t>
            </a:r>
            <a:endParaRPr lang="en-US" altLang="en-US" sz="1800"/>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05F7B1-D0D5-4E90-B776-38C2B55FFE47}" type="slidenum">
              <a:rPr lang="en-US" altLang="en-US" sz="1400" smtClean="0"/>
            </a:fld>
            <a:endParaRPr lang="en-US" altLang="en-US" sz="140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4 and j = 1 </a:t>
            </a:r>
            <a:endParaRPr lang="en-US" altLang="en-US" sz="1800"/>
          </a:p>
          <a:p>
            <a:pPr algn="ctr"/>
            <a:r>
              <a:rPr lang="en-US" altLang="en-US" sz="1800"/>
              <a:t>Assign list[i] to result[j]</a:t>
            </a:r>
            <a:endParaRPr lang="en-US" altLang="en-US" sz="1800"/>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1F852-196C-49F8-90C2-2A74EFFFE1BD}" type="slidenum">
              <a:rPr lang="en-US" altLang="en-US" sz="1400" smtClean="0"/>
            </a:fld>
            <a:endParaRPr lang="en-US" altLang="en-US" sz="140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5 and j becomes 0</a:t>
            </a:r>
            <a:endParaRPr lang="en-US" altLang="en-US" sz="1800"/>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516A66-46BE-4539-94FE-364F53F2BF01}" type="slidenum">
              <a:rPr lang="en-US" altLang="en-US" sz="1400" smtClean="0"/>
            </a:fld>
            <a:endParaRPr lang="en-US" altLang="en-US" sz="140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endParaRPr lang="en-US" altLang="en-US" sz="1600"/>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(=5) is still less than 6</a:t>
            </a:r>
            <a:endParaRPr lang="en-US" altLang="en-US" sz="1800"/>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0337AB-0378-44E1-922C-906CA32C20A6}" type="slidenum">
              <a:rPr lang="en-US" altLang="en-US" sz="1400" smtClean="0"/>
            </a:fld>
            <a:endParaRPr lang="en-US" altLang="en-US" sz="140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and j = 0 </a:t>
            </a:r>
            <a:endParaRPr lang="en-US" altLang="en-US" sz="1800"/>
          </a:p>
          <a:p>
            <a:pPr algn="ctr"/>
            <a:r>
              <a:rPr lang="en-US" altLang="en-US" sz="1800"/>
              <a:t>Assign list[i] to result[j]</a:t>
            </a:r>
            <a:endParaRPr lang="en-US" altLang="en-US" sz="1800"/>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B3A05-FA29-4FBE-B3C9-FBFA971419FE}" type="slidenum">
              <a:rPr lang="en-US" altLang="en-US" sz="1400" smtClean="0"/>
            </a:fld>
            <a:endParaRPr lang="en-US" altLang="en-US" sz="140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6 and j becomes -1</a:t>
            </a:r>
            <a:endParaRPr lang="en-US" altLang="en-US" sz="1800"/>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D515E8-D1DF-4954-ABDB-FDBAAD718B9D}" type="slidenum">
              <a:rPr lang="en-US" altLang="en-US" sz="1400" smtClean="0"/>
            </a:fld>
            <a:endParaRPr lang="en-US" altLang="en-US" sz="140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endParaRPr lang="en-US" altLang="en-US"/>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(=6) &lt; 6 is false. So exit the loop.</a:t>
            </a:r>
            <a:endParaRPr lang="en-US" altLang="en-US" sz="1800"/>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A96859-7181-4C37-9AD6-4DBC75DF50BA}" type="slidenum">
              <a:rPr lang="en-US" altLang="en-US" sz="1400" smtClean="0"/>
            </a:fld>
            <a:endParaRPr lang="en-US" altLang="en-US" sz="140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1"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public static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reverse(</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list)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result = new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j = </a:t>
            </a:r>
            <a:r>
              <a:rPr lang="en-US" sz="1600" b="1" dirty="0" err="1">
                <a:solidFill>
                  <a:schemeClr val="accent4"/>
                </a:solidFill>
                <a:latin typeface="Courier New" panose="02070409020205090404" pitchFamily="49" charset="0"/>
                <a:cs typeface="Courier New" panose="02070409020205090404" pitchFamily="49" charset="0"/>
              </a:rPr>
              <a:t>result.length</a:t>
            </a:r>
            <a:r>
              <a:rPr lang="en-US" sz="1600" b="1" dirty="0">
                <a:solidFill>
                  <a:schemeClr val="accent4"/>
                </a:solidFill>
                <a:latin typeface="Courier New" panose="02070409020205090404" pitchFamily="49" charset="0"/>
                <a:cs typeface="Courier New" panose="02070409020205090404" pitchFamily="49" charset="0"/>
              </a:rPr>
              <a:t> - 1;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j--)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result[j]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  return result;</a:t>
            </a:r>
            <a:endParaRPr lang="en-US" sz="1600" b="1" dirty="0">
              <a:solidFill>
                <a:schemeClr val="accent4"/>
              </a:solidFill>
              <a:latin typeface="Courier"/>
              <a:cs typeface="Times New Roman" panose="02020603050405020304" pitchFamily="18" charset="0"/>
            </a:endParaRPr>
          </a:p>
          <a:p>
            <a:pPr>
              <a:buClr>
                <a:schemeClr val="tx2"/>
              </a:buClr>
              <a:buSzPct val="75000"/>
              <a:buFont typeface="Monotype Sorts" pitchFamily="2" charset="2"/>
              <a:buNone/>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list1 = {1, 2, 3, 4, 5, 6};</a:t>
            </a:r>
            <a:endParaRPr lang="en-US" sz="1800" b="1" dirty="0">
              <a:solidFill>
                <a:schemeClr val="accent4"/>
              </a:solidFill>
              <a:latin typeface="Courier"/>
              <a:cs typeface="Times New Roman" panose="02020603050405020304" pitchFamily="18" charset="0"/>
            </a:endParaRPr>
          </a:p>
          <a:p>
            <a:pPr>
              <a:lnSpc>
                <a:spcPct val="90000"/>
              </a:lnSpc>
              <a:buFont typeface="Monotype Sorts" pitchFamily="2" charset="2"/>
              <a:buNone/>
              <a:defRPr/>
            </a:pP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list2 = reverse(list1);</a:t>
            </a:r>
            <a:endParaRPr lang="en-US" sz="1800" b="1" dirty="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list</a:t>
            </a:r>
            <a:endParaRPr lang="en-US" altLang="en-US" sz="2000"/>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result</a:t>
            </a:r>
            <a:endParaRPr lang="en-US" altLang="en-US" sz="2000"/>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endParaRPr lang="en-US" altLang="en-US" sz="1600"/>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endParaRPr lang="en-US" altLang="en-US" sz="1600"/>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endParaRPr lang="en-US" altLang="en-US" sz="1600"/>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endParaRPr lang="en-US" altLang="en-US" sz="1600"/>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endParaRPr lang="en-US" altLang="en-US" sz="1600"/>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endParaRPr lang="en-US" altLang="en-US" sz="1600"/>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Return result</a:t>
            </a:r>
            <a:endParaRPr lang="en-US" altLang="en-US" sz="1800"/>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list2</a:t>
            </a:r>
            <a:endParaRPr lang="en-US" altLang="en-US"/>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6B87C7-C685-46D4-B7CE-4FAD2F376461}" type="slidenum">
              <a:rPr lang="en-US" altLang="en-US" sz="1400" smtClean="0"/>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a:t>The Length of an Array</a:t>
            </a:r>
            <a:endParaRPr lang="en-US" altLang="en-US"/>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a:t>Once an array is created, its size is fixed. It cannot be changed. You can find its size using</a:t>
            </a:r>
            <a:endParaRPr lang="en-US" altLang="en-US" sz="3000"/>
          </a:p>
          <a:p>
            <a:pPr marL="0" indent="0" algn="just">
              <a:buFont typeface="Monotype Sorts" pitchFamily="2" charset="2"/>
              <a:buNone/>
            </a:pPr>
            <a:endParaRPr lang="en-US" altLang="en-US"/>
          </a:p>
          <a:p>
            <a:pPr lvl="2" algn="just">
              <a:buFont typeface="Monotype Sorts" pitchFamily="2" charset="2"/>
              <a:buNone/>
            </a:pPr>
            <a:r>
              <a:rPr lang="en-US" altLang="en-US"/>
              <a:t>arrayRefVar.length</a:t>
            </a:r>
            <a:endParaRPr lang="en-US" altLang="en-US"/>
          </a:p>
          <a:p>
            <a:pPr lvl="2" algn="just">
              <a:buFont typeface="Monotype Sorts" pitchFamily="2" charset="2"/>
              <a:buNone/>
            </a:pPr>
            <a:endParaRPr lang="en-US" altLang="en-US"/>
          </a:p>
          <a:p>
            <a:pPr marL="0" indent="0" algn="just">
              <a:buFont typeface="Monotype Sorts" pitchFamily="2" charset="2"/>
              <a:buNone/>
            </a:pPr>
            <a:r>
              <a:rPr lang="en-US" altLang="en-US"/>
              <a:t>For example,</a:t>
            </a:r>
            <a:endParaRPr lang="en-US" altLang="en-US"/>
          </a:p>
          <a:p>
            <a:pPr marL="0" indent="0" algn="just">
              <a:buFont typeface="Monotype Sorts" pitchFamily="2" charset="2"/>
              <a:buNone/>
            </a:pPr>
            <a:endParaRPr lang="en-US" altLang="en-US"/>
          </a:p>
          <a:p>
            <a:pPr lvl="2" algn="just">
              <a:buFont typeface="Monotype Sorts" pitchFamily="2" charset="2"/>
              <a:buNone/>
            </a:pPr>
            <a:r>
              <a:rPr lang="en-US" altLang="en-US"/>
              <a:t>myList.length returns 10</a:t>
            </a:r>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1A36C1-12E7-4F11-9335-ED5E85B09CA8}" type="slidenum">
              <a:rPr lang="en-US" altLang="en-US" sz="1400" smtClean="0"/>
            </a:fld>
            <a:endParaRPr lang="en-US" altLang="en-US" sz="1400"/>
          </a:p>
        </p:txBody>
      </p:sp>
      <p:sp>
        <p:nvSpPr>
          <p:cNvPr id="86019" name="Rectangle 2"/>
          <p:cNvSpPr>
            <a:spLocks noGrp="1" noChangeArrowheads="1"/>
          </p:cNvSpPr>
          <p:nvPr>
            <p:ph type="title"/>
          </p:nvPr>
        </p:nvSpPr>
        <p:spPr>
          <a:xfrm>
            <a:off x="66040" y="381000"/>
            <a:ext cx="9000490" cy="1143000"/>
          </a:xfrm>
        </p:spPr>
        <p:txBody>
          <a:bodyPr/>
          <a:lstStyle/>
          <a:p>
            <a:r>
              <a:rPr lang="en-US" altLang="en-US" sz="3600"/>
              <a:t>Problem: Counting Occurrence of Each Letter</a:t>
            </a:r>
            <a:endParaRPr lang="en-US" altLang="en-US" sz="3600">
              <a:solidFill>
                <a:schemeClr val="tx1"/>
              </a:solidFill>
              <a:latin typeface="Book Antiqua" pitchFamily="18" charset="0"/>
              <a:hlinkClick r:id="rId1"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pPr>
              <a:buFont typeface="Arial" panose="020B0604020202090204" pitchFamily="34" charset="0"/>
              <a:buChar char="•"/>
            </a:pPr>
            <a:r>
              <a:rPr lang="en-US" altLang="en-US" sz="2300">
                <a:cs typeface="Times New Roman" panose="02020603050405020304" pitchFamily="18" charset="0"/>
              </a:rPr>
              <a:t>Generate 100 lowercase letters randomly and assign to an array of characters.</a:t>
            </a:r>
            <a:endParaRPr lang="en-US" altLang="en-US" sz="2300">
              <a:cs typeface="Times New Roman" panose="02020603050405020304" pitchFamily="18" charset="0"/>
            </a:endParaRPr>
          </a:p>
          <a:p>
            <a:pPr>
              <a:buFont typeface="Arial" panose="020B0604020202090204" pitchFamily="34" charset="0"/>
              <a:buChar char="•"/>
            </a:pPr>
            <a:r>
              <a:rPr lang="en-US" altLang="en-US" sz="2300">
                <a:cs typeface="Times New Roman" panose="02020603050405020304" pitchFamily="18" charset="0"/>
              </a:rPr>
              <a:t>Count the occurrence of each letter in the array.</a:t>
            </a:r>
            <a:r>
              <a:rPr lang="en-US" altLang="en-US" sz="2300"/>
              <a:t> </a:t>
            </a:r>
            <a:endParaRPr lang="en-US" altLang="en-US" sz="2300"/>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endParaRPr lang="en-US" altLang="en-US" sz="2700">
              <a:cs typeface="Times New Roman" panose="02020603050405020304"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8602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3"/>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err="1"/>
              <a:t>CountLettersInArray</a:t>
            </a:r>
            <a:endParaRPr lang="en-US" altLang="en-US" sz="2000" dirty="0"/>
          </a:p>
          <a:p>
            <a:pPr algn="ctr">
              <a:spcBef>
                <a:spcPct val="0"/>
              </a:spcBef>
              <a:buClrTx/>
              <a:buSzTx/>
              <a:buFontTx/>
              <a:buNone/>
            </a:pPr>
            <a:endParaRPr lang="en-US" altLang="en-US" sz="2000" dirty="0"/>
          </a:p>
        </p:txBody>
      </p:sp>
      <p:sp>
        <p:nvSpPr>
          <p:cNvPr id="12" name="AutoShape 10">
            <a:hlinkClick r:id="rId4" action="ppaction://program" highlightClick="1"/>
          </p:cNvPr>
          <p:cNvSpPr>
            <a:spLocks noChangeArrowheads="1"/>
          </p:cNvSpPr>
          <p:nvPr/>
        </p:nvSpPr>
        <p:spPr bwMode="auto">
          <a:xfrm>
            <a:off x="7337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4" action="ppaction://hlinkfile"/>
              </a:rPr>
              <a:t>Run</a:t>
            </a:r>
            <a:endParaRPr lang="en-US" altLang="en-US" sz="1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19359D-66C5-4EA4-9528-261D42531EA9}" type="slidenum">
              <a:rPr lang="en-US" altLang="en-US" sz="1400" smtClean="0"/>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a:t>Variable-Length Arguments</a:t>
            </a:r>
            <a:endParaRPr lang="en-US" altLang="en-US" u="sng" dirty="0">
              <a:latin typeface="Book Antiqua" pitchFamily="18" charset="0"/>
              <a:hlinkClick r:id="rId1"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a:t>You can pass a variable number of arguments of the same type to a method.</a:t>
            </a:r>
            <a:endParaRPr lang="en-US" altLang="en-US" sz="2800" dirty="0"/>
          </a:p>
        </p:txBody>
      </p:sp>
      <p:sp>
        <p:nvSpPr>
          <p:cNvPr id="10" name="Rectangle 9">
            <a:hlinkClick r:id="rId2"/>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2000" dirty="0" err="1"/>
              <a:t>VarArgsDemo</a:t>
            </a:r>
            <a:endParaRPr lang="en-US" altLang="en-US" sz="2000" dirty="0"/>
          </a:p>
        </p:txBody>
      </p:sp>
      <p:sp>
        <p:nvSpPr>
          <p:cNvPr id="11" name="AutoShape 10">
            <a:hlinkClick r:id="rId3"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sz="1800" dirty="0">
                <a:latin typeface="Book Antiqua" pitchFamily="18" charset="0"/>
                <a:hlinkClick r:id="rId3" action="ppaction://hlinkfile"/>
              </a:rPr>
              <a:t>Run</a:t>
            </a:r>
            <a:endParaRPr lang="en-US" altLang="en-US" sz="1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19359D-66C5-4EA4-9528-261D42531EA9}" type="slidenum">
              <a:rPr lang="en-US" altLang="en-US" sz="1400" smtClean="0"/>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itchFamily="18" charset="0"/>
              <a:hlinkClick r:id="rId1"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7045" name="Object 5"/>
          <p:cNvGraphicFramePr>
            <a:graphicFrameLocks noChangeAspect="1"/>
          </p:cNvGraphicFramePr>
          <p:nvPr/>
        </p:nvGraphicFramePr>
        <p:xfrm>
          <a:off x="0" y="3548063"/>
          <a:ext cx="9290050" cy="2379662"/>
        </p:xfrm>
        <a:graphic>
          <a:graphicData uri="http://schemas.openxmlformats.org/presentationml/2006/ole">
            <mc:AlternateContent xmlns:mc="http://schemas.openxmlformats.org/markup-compatibility/2006">
              <mc:Choice xmlns:v="urn:schemas-microsoft-com:vml" Requires="v">
                <p:oleObj spid="_x0000_s87072" name="Picture" r:id="rId2" imgW="4800600" imgH="1219200" progId="Word.Picture.8">
                  <p:embed/>
                </p:oleObj>
              </mc:Choice>
              <mc:Fallback>
                <p:oleObj name="Picture" r:id="rId2" imgW="4800600" imgH="12192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480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a:t>
            </a:r>
            <a:endParaRPr lang="en-US" altLang="en-US" sz="2800"/>
          </a:p>
          <a:p>
            <a:pPr marL="0" indent="0">
              <a:lnSpc>
                <a:spcPct val="90000"/>
              </a:lnSpc>
              <a:buFont typeface="Monotype Sorts" pitchFamily="2" charset="2"/>
              <a:buNone/>
            </a:pPr>
            <a:r>
              <a:rPr lang="en-US" altLang="en-US" sz="2800"/>
              <a:t>Many algorithms and data structures devoted to searching, e.g. </a:t>
            </a:r>
            <a:r>
              <a:rPr lang="en-US" altLang="en-US" sz="2800" i="1"/>
              <a:t>linear search</a:t>
            </a:r>
            <a:r>
              <a:rPr lang="en-US" altLang="en-US" sz="2800"/>
              <a:t> and </a:t>
            </a:r>
            <a:r>
              <a:rPr lang="en-US" altLang="en-US" sz="2800" i="1"/>
              <a:t>binary search</a:t>
            </a:r>
            <a:r>
              <a:rPr lang="en-US" altLang="en-US" sz="2800"/>
              <a:t>. </a:t>
            </a:r>
            <a:endParaRPr lang="en-US" altLang="en-US"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19E037-1C68-4EDB-88DA-D7BCCD86B9B9}" type="slidenum">
              <a:rPr lang="en-US" altLang="en-US" sz="1400" smtClean="0"/>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itchFamily="18" charset="0"/>
              <a:hlinkClick r:id="rId1"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The linear search approach compares the key element, </a:t>
            </a:r>
            <a:r>
              <a:rPr lang="en-US" altLang="en-US" u="sng">
                <a:cs typeface="Times New Roman" panose="02020603050405020304" pitchFamily="18" charset="0"/>
              </a:rPr>
              <a:t>key</a:t>
            </a:r>
            <a:r>
              <a:rPr lang="en-US" altLang="en-US">
                <a:cs typeface="Times New Roman" panose="02020603050405020304" pitchFamily="18" charset="0"/>
              </a:rPr>
              <a:t>, </a:t>
            </a:r>
            <a:r>
              <a:rPr lang="en-US" altLang="en-US" i="1">
                <a:cs typeface="Times New Roman" panose="02020603050405020304" pitchFamily="18" charset="0"/>
              </a:rPr>
              <a:t>sequentially</a:t>
            </a:r>
            <a:r>
              <a:rPr lang="en-US" altLang="en-US">
                <a:cs typeface="Times New Roman" panose="02020603050405020304" pitchFamily="18" charset="0"/>
              </a:rPr>
              <a:t> with each element in the array </a:t>
            </a:r>
            <a:r>
              <a:rPr lang="en-US" altLang="en-US" u="sng">
                <a:cs typeface="Times New Roman" panose="02020603050405020304" pitchFamily="18" charset="0"/>
              </a:rPr>
              <a:t>list</a:t>
            </a:r>
            <a:r>
              <a:rPr lang="en-US" altLang="en-US">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anose="02020603050405020304" pitchFamily="18" charset="0"/>
              </a:rPr>
              <a:t>-1</a:t>
            </a:r>
            <a:r>
              <a:rPr lang="en-US" altLang="en-US">
                <a:cs typeface="Times New Roman" panose="02020603050405020304" pitchFamily="18" charset="0"/>
              </a:rPr>
              <a:t>. </a:t>
            </a:r>
            <a:endParaRPr lang="en-US" altLang="en-US">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070EFF-BCF2-4B70-97D7-F41FCDB515FD}" type="slidenum">
              <a:rPr lang="en-US" altLang="en-US" sz="1400" smtClean="0"/>
            </a:fld>
            <a:endParaRPr lang="en-US" altLang="en-US" sz="140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a:t>Linear Search Animation</a:t>
            </a:r>
            <a:endParaRPr lang="en-US" altLang="en-US" sz="4000"/>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3</a:t>
            </a:r>
            <a:endParaRPr lang="en-US" altLang="en-US" sz="1800">
              <a:latin typeface="Arial" panose="020B0604020202090204" pitchFamily="34" charset="0"/>
            </a:endParaRP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3</a:t>
            </a:r>
            <a:endParaRPr lang="en-US" altLang="en-US" sz="1800">
              <a:latin typeface="Arial" panose="020B0604020202090204" pitchFamily="34" charset="0"/>
            </a:endParaRP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3</a:t>
            </a:r>
            <a:endParaRPr lang="en-US" altLang="en-US" sz="1800">
              <a:latin typeface="Arial" panose="020B0604020202090204" pitchFamily="34" charset="0"/>
            </a:endParaRP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3</a:t>
            </a:r>
            <a:endParaRPr lang="en-US" altLang="en-US" sz="1800">
              <a:latin typeface="Arial" panose="020B0604020202090204" pitchFamily="34" charset="0"/>
            </a:endParaRP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3</a:t>
            </a:r>
            <a:endParaRPr lang="en-US" altLang="en-US" sz="1800">
              <a:latin typeface="Arial" panose="020B0604020202090204" pitchFamily="34" charset="0"/>
            </a:endParaRP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3</a:t>
            </a:r>
            <a:endParaRPr lang="en-US" altLang="en-US" sz="1800">
              <a:latin typeface="Arial" panose="020B0604020202090204" pitchFamily="34" charset="0"/>
            </a:endParaRP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endParaRPr lang="en-US" altLang="en-US"/>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842FE5-EC37-4180-9909-4FF42D8B49A2}" type="slidenum">
              <a:rPr lang="en-US" altLang="en-US" sz="1400" smtClean="0"/>
            </a:fld>
            <a:endParaRPr lang="en-US" altLang="en-US" sz="140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https://liveexample.pearsoncmg.com/dsanimation/LinearSearcheBook.html</a:t>
            </a:r>
            <a:endParaRPr lang="en-US" altLang="en-US" sz="2800" dirty="0"/>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a:t>Linear Search Animation</a:t>
            </a:r>
            <a:endParaRPr lang="en-US" altLang="en-US" sz="3200">
              <a:solidFill>
                <a:schemeClr val="tx1"/>
              </a:solidFill>
              <a:latin typeface="Book Antiqua" pitchFamily="18" charset="0"/>
              <a:hlinkClick r:id="rId1"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10" name="AutoShape 19">
            <a:hlinkClick r:id="rId2"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BF0081-EB2E-4AD4-A2C9-A65850E6F0D6}" type="slidenum">
              <a:rPr lang="en-US" altLang="en-US" sz="1400" smtClean="0"/>
            </a:fld>
            <a:endParaRPr lang="en-US" altLang="en-US" sz="1400"/>
          </a:p>
        </p:txBody>
      </p:sp>
      <p:sp>
        <p:nvSpPr>
          <p:cNvPr id="91139" name="Rectangle 2"/>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itchFamily="18" charset="0"/>
              <a:hlinkClick r:id="rId1"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 The method for finding a key in the list */</a:t>
            </a:r>
            <a:endParaRPr lang="en-US" sz="2000" b="1" dirty="0">
              <a:solidFill>
                <a:schemeClr val="accent4"/>
              </a:solidFill>
              <a:latin typeface="Courier"/>
              <a:cs typeface="Times New Roman" panose="02020603050405020304" pitchFamily="18" charset="0"/>
            </a:endParaRPr>
          </a:p>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public static </a:t>
            </a: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a:t>
            </a:r>
            <a:r>
              <a:rPr lang="en-US" sz="2000" b="1" dirty="0" err="1">
                <a:solidFill>
                  <a:schemeClr val="accent4"/>
                </a:solidFill>
                <a:latin typeface="Courier New" panose="02070409020205090404" pitchFamily="49" charset="0"/>
                <a:cs typeface="Courier New" panose="02070409020205090404" pitchFamily="49" charset="0"/>
              </a:rPr>
              <a:t>linearSearch</a:t>
            </a:r>
            <a:r>
              <a:rPr lang="en-US" sz="2000" b="1" dirty="0">
                <a:solidFill>
                  <a:schemeClr val="accent4"/>
                </a:solidFill>
                <a:latin typeface="Courier New" panose="02070409020205090404" pitchFamily="49" charset="0"/>
                <a:cs typeface="Courier New" panose="02070409020205090404" pitchFamily="49" charset="0"/>
              </a:rPr>
              <a:t>(</a:t>
            </a: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list, </a:t>
            </a: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key) {</a:t>
            </a:r>
            <a:endParaRPr lang="en-US" sz="2000" b="1" dirty="0">
              <a:solidFill>
                <a:schemeClr val="accent4"/>
              </a:solidFill>
              <a:latin typeface="Courier"/>
              <a:cs typeface="Times New Roman" panose="02020603050405020304" pitchFamily="18" charset="0"/>
            </a:endParaRPr>
          </a:p>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  for (</a:t>
            </a: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a:t>
            </a:r>
            <a:r>
              <a:rPr lang="en-US" sz="2000" b="1" dirty="0" err="1">
                <a:solidFill>
                  <a:schemeClr val="accent4"/>
                </a:solidFill>
                <a:latin typeface="Courier New" panose="02070409020205090404" pitchFamily="49" charset="0"/>
                <a:cs typeface="Courier New" panose="02070409020205090404" pitchFamily="49" charset="0"/>
              </a:rPr>
              <a:t>i</a:t>
            </a:r>
            <a:r>
              <a:rPr lang="en-US" sz="2000" b="1" dirty="0">
                <a:solidFill>
                  <a:schemeClr val="accent4"/>
                </a:solidFill>
                <a:latin typeface="Courier New" panose="02070409020205090404" pitchFamily="49" charset="0"/>
                <a:cs typeface="Courier New" panose="02070409020205090404" pitchFamily="49" charset="0"/>
              </a:rPr>
              <a:t> = 0; </a:t>
            </a:r>
            <a:r>
              <a:rPr lang="en-US" sz="2000" b="1" dirty="0" err="1">
                <a:solidFill>
                  <a:schemeClr val="accent4"/>
                </a:solidFill>
                <a:latin typeface="Courier New" panose="02070409020205090404" pitchFamily="49" charset="0"/>
                <a:cs typeface="Courier New" panose="02070409020205090404" pitchFamily="49" charset="0"/>
              </a:rPr>
              <a:t>i</a:t>
            </a:r>
            <a:r>
              <a:rPr lang="en-US" sz="2000" b="1" dirty="0">
                <a:solidFill>
                  <a:schemeClr val="accent4"/>
                </a:solidFill>
                <a:latin typeface="Courier New" panose="02070409020205090404" pitchFamily="49" charset="0"/>
                <a:cs typeface="Courier New" panose="02070409020205090404" pitchFamily="49" charset="0"/>
              </a:rPr>
              <a:t> &lt; </a:t>
            </a:r>
            <a:r>
              <a:rPr lang="en-US" sz="2000" b="1" dirty="0" err="1">
                <a:solidFill>
                  <a:schemeClr val="accent4"/>
                </a:solidFill>
                <a:latin typeface="Courier New" panose="02070409020205090404" pitchFamily="49" charset="0"/>
                <a:cs typeface="Courier New" panose="02070409020205090404" pitchFamily="49" charset="0"/>
              </a:rPr>
              <a:t>list.length</a:t>
            </a:r>
            <a:r>
              <a:rPr lang="en-US" sz="2000" b="1" dirty="0">
                <a:solidFill>
                  <a:schemeClr val="accent4"/>
                </a:solidFill>
                <a:latin typeface="Courier New" panose="02070409020205090404" pitchFamily="49" charset="0"/>
                <a:cs typeface="Courier New" panose="02070409020205090404" pitchFamily="49" charset="0"/>
              </a:rPr>
              <a:t>; </a:t>
            </a:r>
            <a:r>
              <a:rPr lang="en-US" sz="2000" b="1" dirty="0" err="1">
                <a:solidFill>
                  <a:schemeClr val="accent4"/>
                </a:solidFill>
                <a:latin typeface="Courier New" panose="02070409020205090404" pitchFamily="49" charset="0"/>
                <a:cs typeface="Courier New" panose="02070409020205090404" pitchFamily="49" charset="0"/>
              </a:rPr>
              <a:t>i</a:t>
            </a:r>
            <a:r>
              <a:rPr lang="en-US" sz="2000" b="1" dirty="0">
                <a:solidFill>
                  <a:schemeClr val="accent4"/>
                </a:solidFill>
                <a:latin typeface="Courier New" panose="02070409020205090404" pitchFamily="49" charset="0"/>
                <a:cs typeface="Courier New" panose="02070409020205090404" pitchFamily="49" charset="0"/>
              </a:rPr>
              <a:t>++)</a:t>
            </a:r>
            <a:endParaRPr lang="en-US" sz="2000" b="1" dirty="0">
              <a:solidFill>
                <a:schemeClr val="accent4"/>
              </a:solidFill>
              <a:latin typeface="Courier"/>
              <a:cs typeface="Times New Roman" panose="02020603050405020304" pitchFamily="18" charset="0"/>
            </a:endParaRPr>
          </a:p>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    if (key == list[</a:t>
            </a:r>
            <a:r>
              <a:rPr lang="en-US" sz="2000" b="1" dirty="0" err="1">
                <a:solidFill>
                  <a:schemeClr val="accent4"/>
                </a:solidFill>
                <a:latin typeface="Courier New" panose="02070409020205090404" pitchFamily="49" charset="0"/>
                <a:cs typeface="Courier New" panose="02070409020205090404" pitchFamily="49" charset="0"/>
              </a:rPr>
              <a:t>i</a:t>
            </a:r>
            <a:r>
              <a:rPr lang="en-US" sz="2000" b="1" dirty="0">
                <a:solidFill>
                  <a:schemeClr val="accent4"/>
                </a:solidFill>
                <a:latin typeface="Courier New" panose="02070409020205090404" pitchFamily="49" charset="0"/>
                <a:cs typeface="Courier New" panose="02070409020205090404" pitchFamily="49" charset="0"/>
              </a:rPr>
              <a:t>])</a:t>
            </a:r>
            <a:endParaRPr lang="en-US" sz="2000" b="1" dirty="0">
              <a:solidFill>
                <a:schemeClr val="accent4"/>
              </a:solidFill>
              <a:latin typeface="Courier"/>
              <a:cs typeface="Times New Roman" panose="02020603050405020304" pitchFamily="18" charset="0"/>
            </a:endParaRPr>
          </a:p>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      return </a:t>
            </a:r>
            <a:r>
              <a:rPr lang="en-US" sz="2000" b="1" dirty="0" err="1">
                <a:solidFill>
                  <a:schemeClr val="accent4"/>
                </a:solidFill>
                <a:latin typeface="Courier New" panose="02070409020205090404" pitchFamily="49" charset="0"/>
                <a:cs typeface="Courier New" panose="02070409020205090404" pitchFamily="49" charset="0"/>
              </a:rPr>
              <a:t>i</a:t>
            </a:r>
            <a:r>
              <a:rPr lang="en-US" sz="2000" b="1" dirty="0">
                <a:solidFill>
                  <a:schemeClr val="accent4"/>
                </a:solidFill>
                <a:latin typeface="Courier New" panose="02070409020205090404" pitchFamily="49" charset="0"/>
                <a:cs typeface="Courier New" panose="02070409020205090404" pitchFamily="49" charset="0"/>
              </a:rPr>
              <a:t>;</a:t>
            </a:r>
            <a:endParaRPr lang="en-US" sz="2000" b="1" dirty="0">
              <a:solidFill>
                <a:schemeClr val="accent4"/>
              </a:solidFill>
              <a:latin typeface="Courier"/>
              <a:cs typeface="Times New Roman" panose="02020603050405020304" pitchFamily="18" charset="0"/>
            </a:endParaRPr>
          </a:p>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  return -1;</a:t>
            </a:r>
            <a:endParaRPr lang="en-US" sz="2000" b="1" dirty="0">
              <a:solidFill>
                <a:schemeClr val="accent4"/>
              </a:solidFill>
              <a:latin typeface="Courier"/>
              <a:cs typeface="Times New Roman" panose="02020603050405020304" pitchFamily="18" charset="0"/>
            </a:endParaRPr>
          </a:p>
          <a:p>
            <a:pPr marL="0" indent="0">
              <a:buFont typeface="Monotype Sorts" pitchFamily="2" charset="2"/>
              <a:buNone/>
              <a:defRPr/>
            </a:pPr>
            <a:r>
              <a:rPr lang="en-US" sz="2000" b="1" dirty="0">
                <a:solidFill>
                  <a:schemeClr val="accent4"/>
                </a:solidFill>
                <a:latin typeface="Courier New" panose="02070409020205090404" pitchFamily="49" charset="0"/>
                <a:cs typeface="Courier New" panose="02070409020205090404" pitchFamily="49" charset="0"/>
              </a:rPr>
              <a:t>}</a:t>
            </a:r>
            <a:endParaRPr lang="en-US" sz="2000" b="1" dirty="0">
              <a:solidFill>
                <a:schemeClr val="accent4"/>
              </a:solidFill>
            </a:endParaRPr>
          </a:p>
        </p:txBody>
      </p:sp>
      <p:sp>
        <p:nvSpPr>
          <p:cNvPr id="94213" name="Rectangle 7"/>
          <p:cNvSpPr>
            <a:spLocks noChangeArrowheads="1"/>
          </p:cNvSpPr>
          <p:nvPr/>
        </p:nvSpPr>
        <p:spPr bwMode="auto">
          <a:xfrm>
            <a:off x="228600" y="46863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list = {1, 4, 4, 2, 5, -3, 6, 2};</a:t>
            </a:r>
            <a:endParaRPr lang="en-US" sz="2000" b="1" dirty="0">
              <a:solidFill>
                <a:schemeClr val="accent4"/>
              </a:solidFill>
              <a:latin typeface="Courier"/>
              <a:cs typeface="Times New Roman" panose="02020603050405020304"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a:t>
            </a:r>
            <a:r>
              <a:rPr lang="en-US" sz="2000" b="1" dirty="0" err="1">
                <a:solidFill>
                  <a:schemeClr val="accent4"/>
                </a:solidFill>
                <a:latin typeface="Courier New" panose="02070409020205090404" pitchFamily="49" charset="0"/>
                <a:cs typeface="Courier New" panose="02070409020205090404" pitchFamily="49" charset="0"/>
              </a:rPr>
              <a:t>i</a:t>
            </a:r>
            <a:r>
              <a:rPr lang="en-US" sz="2000" b="1" dirty="0">
                <a:solidFill>
                  <a:schemeClr val="accent4"/>
                </a:solidFill>
                <a:latin typeface="Courier New" panose="02070409020205090404" pitchFamily="49" charset="0"/>
                <a:cs typeface="Courier New" panose="02070409020205090404" pitchFamily="49" charset="0"/>
              </a:rPr>
              <a:t> = </a:t>
            </a:r>
            <a:r>
              <a:rPr lang="en-US" sz="2000" b="1" dirty="0" err="1">
                <a:solidFill>
                  <a:schemeClr val="accent4"/>
                </a:solidFill>
                <a:latin typeface="Courier New" panose="02070409020205090404" pitchFamily="49" charset="0"/>
                <a:cs typeface="Courier New" panose="02070409020205090404" pitchFamily="49" charset="0"/>
              </a:rPr>
              <a:t>linearSearch</a:t>
            </a:r>
            <a:r>
              <a:rPr lang="en-US" sz="2000" b="1" dirty="0">
                <a:solidFill>
                  <a:schemeClr val="accent4"/>
                </a:solidFill>
                <a:latin typeface="Courier New" panose="02070409020205090404" pitchFamily="49" charset="0"/>
                <a:cs typeface="Courier New" panose="02070409020205090404" pitchFamily="49" charset="0"/>
              </a:rPr>
              <a:t>(list, 4);  // returns 1</a:t>
            </a:r>
            <a:endParaRPr lang="en-US" sz="2000" b="1" dirty="0">
              <a:solidFill>
                <a:schemeClr val="accent4"/>
              </a:solidFill>
              <a:latin typeface="Courier"/>
              <a:cs typeface="Times New Roman" panose="02020603050405020304"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j = </a:t>
            </a:r>
            <a:r>
              <a:rPr lang="en-US" sz="2000" b="1" dirty="0" err="1">
                <a:solidFill>
                  <a:schemeClr val="accent4"/>
                </a:solidFill>
                <a:latin typeface="Courier New" panose="02070409020205090404" pitchFamily="49" charset="0"/>
                <a:cs typeface="Courier New" panose="02070409020205090404" pitchFamily="49" charset="0"/>
              </a:rPr>
              <a:t>linearSearch</a:t>
            </a:r>
            <a:r>
              <a:rPr lang="en-US" sz="2000" b="1" dirty="0">
                <a:solidFill>
                  <a:schemeClr val="accent4"/>
                </a:solidFill>
                <a:latin typeface="Courier New" panose="02070409020205090404" pitchFamily="49" charset="0"/>
                <a:cs typeface="Courier New" panose="02070409020205090404" pitchFamily="49" charset="0"/>
              </a:rPr>
              <a:t>(list, -4); // returns -1</a:t>
            </a:r>
            <a:endParaRPr lang="en-US" sz="2000" b="1" dirty="0">
              <a:solidFill>
                <a:schemeClr val="accent4"/>
              </a:solidFill>
              <a:latin typeface="Courier"/>
              <a:cs typeface="Times New Roman" panose="02020603050405020304"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anose="02070409020205090404" pitchFamily="49" charset="0"/>
                <a:cs typeface="Courier New" panose="02070409020205090404" pitchFamily="49" charset="0"/>
              </a:rPr>
              <a:t>int</a:t>
            </a:r>
            <a:r>
              <a:rPr lang="en-US" sz="2000" b="1" dirty="0">
                <a:solidFill>
                  <a:schemeClr val="accent4"/>
                </a:solidFill>
                <a:latin typeface="Courier New" panose="02070409020205090404" pitchFamily="49" charset="0"/>
                <a:cs typeface="Courier New" panose="02070409020205090404" pitchFamily="49" charset="0"/>
              </a:rPr>
              <a:t> k = </a:t>
            </a:r>
            <a:r>
              <a:rPr lang="en-US" sz="2000" b="1" dirty="0" err="1">
                <a:solidFill>
                  <a:schemeClr val="accent4"/>
                </a:solidFill>
                <a:latin typeface="Courier New" panose="02070409020205090404" pitchFamily="49" charset="0"/>
                <a:cs typeface="Courier New" panose="02070409020205090404" pitchFamily="49" charset="0"/>
              </a:rPr>
              <a:t>linearSearch</a:t>
            </a:r>
            <a:r>
              <a:rPr lang="en-US" sz="2000" b="1" dirty="0">
                <a:solidFill>
                  <a:schemeClr val="accent4"/>
                </a:solidFill>
                <a:latin typeface="Courier New" panose="02070409020205090404" pitchFamily="49" charset="0"/>
                <a:cs typeface="Courier New" panose="02070409020205090404" pitchFamily="49" charset="0"/>
              </a:rPr>
              <a:t>(list, -3); // returns 5</a:t>
            </a:r>
            <a:endParaRPr lang="en-US" sz="2000" b="1" dirty="0">
              <a:solidFill>
                <a:schemeClr val="accent4"/>
              </a:solidFill>
              <a:latin typeface="Courier New" panose="02070409020205090404" pitchFamily="49" charset="0"/>
              <a:cs typeface="Courier New" panose="02070409020205090404" pitchFamily="49" charset="0"/>
            </a:endParaRP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cs typeface="Times New Roman" panose="02020603050405020304" pitchFamily="18" charset="0"/>
              </a:rPr>
              <a:t>Trace the method</a:t>
            </a:r>
            <a:endParaRPr lang="en-US" altLang="en-US" sz="3200">
              <a:cs typeface="Times New Roman" panose="02020603050405020304" pitchFamily="18" charset="0"/>
            </a:endParaRP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1BE7CC-BA5F-4870-9006-E9931839E41A}" type="slidenum">
              <a:rPr lang="en-US" altLang="en-US" sz="1400" smtClean="0"/>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itchFamily="18" charset="0"/>
              <a:hlinkClick r:id="rId1"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For binary search to work, </a:t>
            </a:r>
            <a:r>
              <a:rPr lang="en-US" altLang="en-US" i="1" u="sng">
                <a:latin typeface="Times New Roman Italic" panose="02020603050405020304" charset="0"/>
                <a:cs typeface="Times New Roman Italic" panose="02020603050405020304" charset="0"/>
              </a:rPr>
              <a:t>the elements in the array must already be ordered</a:t>
            </a:r>
            <a:r>
              <a:rPr lang="en-US" altLang="en-US">
                <a:cs typeface="Times New Roman" panose="02020603050405020304" pitchFamily="18" charset="0"/>
              </a:rPr>
              <a:t>. </a:t>
            </a: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Without loss of generality, assume that the array is in ascending order. </a:t>
            </a:r>
            <a:endParaRPr lang="en-US" altLang="en-US">
              <a:cs typeface="Times New Roman" panose="02020603050405020304" pitchFamily="18" charset="0"/>
            </a:endParaRPr>
          </a:p>
          <a:p>
            <a:pPr marL="292100" lvl="1" indent="165100">
              <a:buFontTx/>
              <a:buNone/>
            </a:pPr>
            <a:r>
              <a:rPr lang="en-US" altLang="en-US">
                <a:cs typeface="Times New Roman" panose="02020603050405020304" pitchFamily="18" charset="0"/>
              </a:rPr>
              <a:t>e.g., 2 4 7 10 11 45 50 59 60 66 69 70 79</a:t>
            </a: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binary search first compares the key with the element in the middle of the array. </a:t>
            </a:r>
            <a:endParaRPr lang="en-US" altLang="en-US">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DB32B0-877B-4B55-BF75-6041D186CECF}" type="slidenum">
              <a:rPr lang="en-US" altLang="en-US" sz="1400" smtClean="0"/>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itchFamily="18" charset="0"/>
              <a:hlinkClick r:id="rId1"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a:lnSpc>
                <a:spcPct val="90000"/>
              </a:lnSpc>
              <a:buFont typeface="Arial" panose="020B0604020202090204" pitchFamily="34" charset="0"/>
              <a:buChar char="•"/>
            </a:pPr>
            <a:r>
              <a:rPr lang="en-US" altLang="en-US">
                <a:cs typeface="Times New Roman" panose="02020603050405020304" pitchFamily="18" charset="0"/>
              </a:rPr>
              <a:t>If the key is less than the middle element, you only need to search the key in the first half of the array.</a:t>
            </a:r>
            <a:endParaRPr lang="en-US" altLang="en-US">
              <a:cs typeface="Times New Roman" panose="02020603050405020304" pitchFamily="18" charset="0"/>
            </a:endParaRPr>
          </a:p>
          <a:p>
            <a:pPr>
              <a:lnSpc>
                <a:spcPct val="90000"/>
              </a:lnSpc>
              <a:buFont typeface="Arial" panose="020B0604020202090204" pitchFamily="34" charset="0"/>
              <a:buChar char="•"/>
            </a:pPr>
            <a:r>
              <a:rPr lang="en-US" altLang="en-US">
                <a:cs typeface="Times New Roman" panose="02020603050405020304" pitchFamily="18" charset="0"/>
              </a:rPr>
              <a:t>If the key is equal to the middle element, the search ends with a match.</a:t>
            </a:r>
            <a:endParaRPr lang="en-US" altLang="en-US">
              <a:cs typeface="Times New Roman" panose="02020603050405020304" pitchFamily="18" charset="0"/>
            </a:endParaRPr>
          </a:p>
          <a:p>
            <a:pPr>
              <a:lnSpc>
                <a:spcPct val="90000"/>
              </a:lnSpc>
              <a:buFont typeface="Arial" panose="020B0604020202090204" pitchFamily="34" charset="0"/>
              <a:buChar char="•"/>
            </a:pPr>
            <a:r>
              <a:rPr lang="en-US" altLang="en-US">
                <a:cs typeface="Times New Roman" panose="02020603050405020304" pitchFamily="18" charset="0"/>
              </a:rPr>
              <a:t>If the key is greater than the middle element, you only need to search the key in the second half of the array.</a:t>
            </a:r>
            <a:endParaRPr lang="en-US" altLang="en-US"/>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3080" indent="-51308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cs typeface="Times New Roman" panose="02020603050405020304" pitchFamily="18" charset="0"/>
              </a:rPr>
              <a:t>Consider the following three cases:</a:t>
            </a:r>
            <a:endParaRPr lang="en-US" altLang="en-US" sz="3200">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614DAF-9F01-478C-961A-0B5A95E6BC0E}" type="slidenum">
              <a:rPr lang="en-US" altLang="en-US" sz="1400" smtClean="0"/>
            </a:fld>
            <a:endParaRPr lang="en-US" altLang="en-US" sz="1400"/>
          </a:p>
        </p:txBody>
      </p:sp>
      <p:sp>
        <p:nvSpPr>
          <p:cNvPr id="94211" name="Rectangle 2"/>
          <p:cNvSpPr>
            <a:spLocks noGrp="1" noChangeArrowheads="1"/>
          </p:cNvSpPr>
          <p:nvPr>
            <p:ph type="title"/>
          </p:nvPr>
        </p:nvSpPr>
        <p:spPr/>
        <p:txBody>
          <a:bodyPr/>
          <a:lstStyle/>
          <a:p>
            <a:r>
              <a:rPr lang="en-US" altLang="en-US"/>
              <a:t>Binary Search</a:t>
            </a:r>
            <a:endParaRPr lang="en-US" altLang="en-US"/>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1</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2</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3</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4</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6</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7</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8</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a:ln>
                            <a:noFill/>
                          </a:ln>
                          <a:solidFill>
                            <a:schemeClr val="tx1"/>
                          </a:solidFill>
                          <a:effectLst/>
                          <a:latin typeface="Times New Roman" panose="02020603050405020304" pitchFamily="18" charset="0"/>
                        </a:rPr>
                        <a:t>9</a:t>
                      </a:r>
                      <a:endParaRPr kumimoji="0" 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8</a:t>
            </a:r>
            <a:endParaRPr lang="en-US" altLang="en-US" sz="1800">
              <a:latin typeface="Arial" panose="020B0604020202090204" pitchFamily="34" charset="0"/>
            </a:endParaRP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8</a:t>
            </a:r>
            <a:endParaRPr lang="en-US" altLang="en-US" sz="1800">
              <a:latin typeface="Arial" panose="020B0604020202090204" pitchFamily="34" charset="0"/>
            </a:endParaRP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90204" pitchFamily="34" charset="0"/>
              </a:rPr>
              <a:t>8</a:t>
            </a:r>
            <a:endParaRPr lang="en-US" altLang="en-US" sz="1800">
              <a:latin typeface="Arial" panose="020B0604020202090204" pitchFamily="34" charset="0"/>
            </a:endParaRP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endParaRPr lang="en-US" altLang="en-US"/>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5464A0-0501-4A64-9B4C-8FD786B77485}" type="slidenum">
              <a:rPr lang="en-US" altLang="en-US" sz="1400" smtClean="0"/>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a:t>Default Values</a:t>
            </a:r>
            <a:endParaRPr lang="en-US" altLang="en-US"/>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a:cs typeface="Courier New" panose="02070409020205090404" pitchFamily="49" charset="0"/>
              </a:rPr>
              <a:t>When an array is created, its elements are assigned the default value of </a:t>
            </a:r>
            <a:endParaRPr lang="en-US" altLang="en-US" sz="3400">
              <a:cs typeface="Courier New" panose="02070409020205090404" pitchFamily="49" charset="0"/>
            </a:endParaRPr>
          </a:p>
          <a:p>
            <a:pPr marL="0" indent="0" algn="just">
              <a:buFont typeface="Monotype Sorts" pitchFamily="2" charset="2"/>
              <a:buNone/>
            </a:pPr>
            <a:endParaRPr lang="en-US" altLang="en-US" sz="3400">
              <a:cs typeface="Courier New" panose="02070409020205090404" pitchFamily="49" charset="0"/>
            </a:endParaRPr>
          </a:p>
          <a:p>
            <a:pPr lvl="1" algn="just">
              <a:buFontTx/>
              <a:buNone/>
            </a:pPr>
            <a:r>
              <a:rPr lang="en-US" altLang="en-US" sz="3000" u="sng">
                <a:cs typeface="Courier New" panose="02070409020205090404" pitchFamily="49" charset="0"/>
              </a:rPr>
              <a:t>0</a:t>
            </a:r>
            <a:r>
              <a:rPr lang="en-US" altLang="en-US" sz="3000">
                <a:cs typeface="Courier New" panose="02070409020205090404" pitchFamily="49" charset="0"/>
              </a:rPr>
              <a:t> for the numeric primitive data types, </a:t>
            </a:r>
            <a:endParaRPr lang="en-US" altLang="en-US" sz="3000">
              <a:cs typeface="Courier New" panose="02070409020205090404" pitchFamily="49" charset="0"/>
            </a:endParaRPr>
          </a:p>
          <a:p>
            <a:pPr lvl="1" algn="just">
              <a:buFontTx/>
              <a:buNone/>
            </a:pPr>
            <a:r>
              <a:rPr lang="en-US" altLang="en-US" sz="3000" u="sng">
                <a:cs typeface="Courier New" panose="02070409020205090404" pitchFamily="49" charset="0"/>
              </a:rPr>
              <a:t>'\u0000'</a:t>
            </a:r>
            <a:r>
              <a:rPr lang="en-US" altLang="en-US" sz="3000">
                <a:cs typeface="Courier New" panose="02070409020205090404" pitchFamily="49" charset="0"/>
              </a:rPr>
              <a:t> for </a:t>
            </a:r>
            <a:r>
              <a:rPr lang="en-US" altLang="en-US" sz="3000" u="sng">
                <a:cs typeface="Courier New" panose="02070409020205090404" pitchFamily="49" charset="0"/>
              </a:rPr>
              <a:t>char</a:t>
            </a:r>
            <a:r>
              <a:rPr lang="en-US" altLang="en-US" sz="3000">
                <a:cs typeface="Courier New" panose="02070409020205090404" pitchFamily="49" charset="0"/>
              </a:rPr>
              <a:t> types, and </a:t>
            </a:r>
            <a:endParaRPr lang="en-US" altLang="en-US" sz="3000">
              <a:cs typeface="Courier New" panose="02070409020205090404" pitchFamily="49" charset="0"/>
            </a:endParaRPr>
          </a:p>
          <a:p>
            <a:pPr lvl="1" algn="just">
              <a:buFontTx/>
              <a:buNone/>
            </a:pPr>
            <a:r>
              <a:rPr lang="en-US" altLang="en-US" sz="3000" u="sng">
                <a:cs typeface="Courier New" panose="02070409020205090404" pitchFamily="49" charset="0"/>
              </a:rPr>
              <a:t>false</a:t>
            </a:r>
            <a:r>
              <a:rPr lang="en-US" altLang="en-US" sz="3000">
                <a:cs typeface="Courier New" panose="02070409020205090404" pitchFamily="49" charset="0"/>
              </a:rPr>
              <a:t> for </a:t>
            </a:r>
            <a:r>
              <a:rPr lang="en-US" altLang="en-US" sz="3000" u="sng">
                <a:cs typeface="Courier New" panose="02070409020205090404" pitchFamily="49" charset="0"/>
              </a:rPr>
              <a:t>boolean</a:t>
            </a:r>
            <a:r>
              <a:rPr lang="en-US" altLang="en-US" sz="3000">
                <a:cs typeface="Courier New" panose="02070409020205090404" pitchFamily="49" charset="0"/>
              </a:rPr>
              <a:t> types. </a:t>
            </a:r>
            <a:endParaRPr lang="en-US" altLang="en-US" sz="3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B2E4FD-3357-4E08-B2D3-EC2854E19E44}" type="slidenum">
              <a:rPr lang="en-US" altLang="en-US" sz="1400" smtClean="0"/>
            </a:fld>
            <a:endParaRPr lang="en-US" altLang="en-US" sz="140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https://liveexample.pearsoncmg.com/dsanimation/BinarySearcheBook.html</a:t>
            </a:r>
            <a:endParaRPr lang="en-US" altLang="en-US" sz="2800" dirty="0"/>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a:t>Binary Search Animation</a:t>
            </a:r>
            <a:endParaRPr lang="en-US" altLang="en-US" sz="3200">
              <a:solidFill>
                <a:schemeClr val="tx1"/>
              </a:solidFill>
              <a:latin typeface="Book Antiqua" pitchFamily="18" charset="0"/>
              <a:hlinkClick r:id="rId1"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8" name="AutoShape 19">
            <a:hlinkClick r:id="rId2"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2D7A79-428B-436A-B773-FEC04EDC81FB}" type="slidenum">
              <a:rPr lang="en-US" altLang="en-US" sz="1400" smtClean="0"/>
            </a:fld>
            <a:endParaRPr lang="en-US" altLang="en-US" sz="1400"/>
          </a:p>
        </p:txBody>
      </p:sp>
      <p:sp>
        <p:nvSpPr>
          <p:cNvPr id="96259" name="Rectangle 2"/>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itchFamily="18" charset="0"/>
              <a:hlinkClick r:id="rId1"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962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CDE3BE-E91A-4AB4-B04F-DF93D05A7830}" type="slidenum">
              <a:rPr lang="en-US" altLang="en-US" sz="1400" smtClean="0"/>
            </a:fld>
            <a:endParaRPr lang="en-US" altLang="en-US" sz="1400"/>
          </a:p>
        </p:txBody>
      </p:sp>
      <p:sp>
        <p:nvSpPr>
          <p:cNvPr id="97283" name="Rectangle 2"/>
          <p:cNvSpPr>
            <a:spLocks noGrp="1" noChangeArrowheads="1"/>
          </p:cNvSpPr>
          <p:nvPr>
            <p:ph type="title"/>
          </p:nvPr>
        </p:nvSpPr>
        <p:spPr>
          <a:xfrm>
            <a:off x="731838" y="87313"/>
            <a:ext cx="7772400" cy="422275"/>
          </a:xfrm>
        </p:spPr>
        <p:txBody>
          <a:bodyPr/>
          <a:lstStyle/>
          <a:p>
            <a:r>
              <a:rPr lang="en-US" altLang="en-US"/>
              <a:t>Binary Search, cont.</a:t>
            </a:r>
            <a:endParaRPr lang="en-US" altLang="en-US" u="sng">
              <a:latin typeface="Book Antiqua" pitchFamily="18" charset="0"/>
              <a:hlinkClick r:id="rId1"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12" name="Picture" r:id="rId2" imgW="4282440" imgH="2796540" progId="Word.Picture.8">
                  <p:embed/>
                </p:oleObj>
              </mc:Choice>
              <mc:Fallback>
                <p:oleObj name="Picture" r:id="rId2" imgW="4282440" imgH="279654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C0E605-7BE0-42B5-A979-511F0A385F5D}" type="slidenum">
              <a:rPr lang="en-US" altLang="en-US" sz="1400" smtClean="0"/>
            </a:fld>
            <a:endParaRPr lang="en-US" altLang="en-US" sz="1400"/>
          </a:p>
        </p:txBody>
      </p:sp>
      <p:sp>
        <p:nvSpPr>
          <p:cNvPr id="98307" name="Rectangle 2"/>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itchFamily="18" charset="0"/>
              <a:hlinkClick r:id="rId1"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anose="02020603050405020304" pitchFamily="18" charset="0"/>
              </a:rPr>
              <a:t>The binarySearch method returns the index of the element in the list that matches the search key if it is contained in the list. </a:t>
            </a:r>
            <a:endParaRPr lang="en-US" altLang="en-US">
              <a:cs typeface="Times New Roman" panose="02020603050405020304" pitchFamily="18" charset="0"/>
            </a:endParaRP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Otherwise, it returns  -insertion point - 1. </a:t>
            </a:r>
            <a:endParaRPr lang="en-US" altLang="en-US">
              <a:cs typeface="Times New Roman" panose="02020603050405020304" pitchFamily="18" charset="0"/>
            </a:endParaRP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endParaRPr lang="en-US" altLang="en-US" sz="4000">
              <a:cs typeface="Times New Roman" panose="02020603050405020304" pitchFamily="18" charset="0"/>
            </a:endParaRPr>
          </a:p>
          <a:p>
            <a:pPr marL="0" indent="0">
              <a:buFont typeface="Monotype Sorts" pitchFamily="2" charset="2"/>
              <a:buNone/>
            </a:pPr>
            <a:endParaRPr lang="en-US" altLang="en-US" sz="4000">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EEA90B-15CB-4775-93E8-41625507C281}" type="slidenum">
              <a:rPr lang="en-US" altLang="en-US" sz="1400" smtClean="0"/>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itchFamily="18" charset="0"/>
              <a:hlinkClick r:id="rId1"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Use binary search to find the key in the list */</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public static </a:t>
            </a: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a:t>
            </a:r>
            <a:r>
              <a:rPr lang="en-US" sz="1800" b="1" dirty="0" err="1">
                <a:solidFill>
                  <a:schemeClr val="accent4"/>
                </a:solidFill>
                <a:latin typeface="Courier New" panose="02070409020205090404" pitchFamily="49" charset="0"/>
                <a:cs typeface="Courier New" panose="02070409020205090404" pitchFamily="49" charset="0"/>
              </a:rPr>
              <a:t>binarySearch</a:t>
            </a:r>
            <a:r>
              <a:rPr lang="en-US" sz="1800" b="1" dirty="0">
                <a:solidFill>
                  <a:schemeClr val="accent4"/>
                </a:solidFill>
                <a:latin typeface="Courier New" panose="02070409020205090404" pitchFamily="49" charset="0"/>
                <a:cs typeface="Courier New" panose="02070409020205090404" pitchFamily="49" charset="0"/>
              </a:rPr>
              <a:t>(</a:t>
            </a: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list, </a:t>
            </a: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key) {</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a:t>
            </a: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low = 0;</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a:t>
            </a: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high = </a:t>
            </a:r>
            <a:r>
              <a:rPr lang="en-US" sz="1800" b="1" dirty="0" err="1">
                <a:solidFill>
                  <a:schemeClr val="accent4"/>
                </a:solidFill>
                <a:latin typeface="Courier New" panose="02070409020205090404" pitchFamily="49" charset="0"/>
                <a:cs typeface="Courier New" panose="02070409020205090404" pitchFamily="49" charset="0"/>
              </a:rPr>
              <a:t>list.length</a:t>
            </a:r>
            <a:r>
              <a:rPr lang="en-US" sz="1800" b="1" dirty="0">
                <a:solidFill>
                  <a:schemeClr val="accent4"/>
                </a:solidFill>
                <a:latin typeface="Courier New" panose="02070409020205090404" pitchFamily="49" charset="0"/>
                <a:cs typeface="Courier New" panose="02070409020205090404" pitchFamily="49" charset="0"/>
              </a:rPr>
              <a:t> - 1;</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cs typeface="Courier New" panose="02070409020205090404" pitchFamily="49" charset="0"/>
              </a:rPr>
              <a:t> </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while (high &gt;= low) {</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a:t>
            </a:r>
            <a:r>
              <a:rPr lang="en-US" sz="1800" b="1" dirty="0" err="1">
                <a:solidFill>
                  <a:schemeClr val="accent4"/>
                </a:solidFill>
                <a:latin typeface="Courier New" panose="02070409020205090404" pitchFamily="49" charset="0"/>
                <a:cs typeface="Courier New" panose="02070409020205090404" pitchFamily="49" charset="0"/>
              </a:rPr>
              <a:t>int</a:t>
            </a:r>
            <a:r>
              <a:rPr lang="en-US" sz="1800" b="1" dirty="0">
                <a:solidFill>
                  <a:schemeClr val="accent4"/>
                </a:solidFill>
                <a:latin typeface="Courier New" panose="02070409020205090404" pitchFamily="49" charset="0"/>
                <a:cs typeface="Courier New" panose="02070409020205090404" pitchFamily="49" charset="0"/>
              </a:rPr>
              <a:t> mid = (low + high) / 2;</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if (key &lt; list[mid])</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high = mid - 1;</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else if (key == list[mid])</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return mid;</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else</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low = mid + 1;</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cs typeface="Courier New" panose="02070409020205090404" pitchFamily="49" charset="0"/>
              </a:rPr>
              <a:t> </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  return -1 - low;</a:t>
            </a:r>
            <a:endParaRPr lang="en-US" sz="1800" b="1" dirty="0">
              <a:solidFill>
                <a:schemeClr val="accent4"/>
              </a:solidFill>
              <a:latin typeface="Courier"/>
              <a:cs typeface="Times New Roman" panose="02020603050405020304" pitchFamily="18" charset="0"/>
            </a:endParaRPr>
          </a:p>
          <a:p>
            <a:pPr marL="0" indent="0">
              <a:lnSpc>
                <a:spcPct val="90000"/>
              </a:lnSpc>
              <a:buFont typeface="Monotype Sorts" pitchFamily="2" charset="2"/>
              <a:buNone/>
              <a:defRPr/>
            </a:pPr>
            <a:r>
              <a:rPr lang="en-US" sz="1800" b="1" dirty="0">
                <a:solidFill>
                  <a:schemeClr val="accent4"/>
                </a:solidFill>
                <a:latin typeface="Courier New" panose="02070409020205090404" pitchFamily="49" charset="0"/>
                <a:cs typeface="Courier New" panose="02070409020205090404" pitchFamily="49" charset="0"/>
              </a:rPr>
              <a:t>}</a:t>
            </a:r>
            <a:endParaRPr lang="en-US" sz="1800" b="1" dirty="0">
              <a:solidFill>
                <a:schemeClr val="accent4"/>
              </a:solidFill>
              <a:latin typeface="Courier New" panose="02070409020205090404" pitchFamily="49" charset="0"/>
              <a:cs typeface="Courier New" panose="02070409020205090404"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191DA9-3E76-4F5D-B4F7-AD9F1E79668B}" type="slidenum">
              <a:rPr lang="en-US" altLang="en-US" sz="1400" smtClean="0"/>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itchFamily="18" charset="0"/>
              <a:hlinkClick r:id="rId1"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a:cs typeface="Courier New" panose="02070409020205090404" pitchFamily="49" charset="0"/>
              </a:rPr>
              <a:t>Since binary search is frequently used in programming, Java provides several overloaded </a:t>
            </a:r>
            <a:r>
              <a:rPr lang="en-US" altLang="en-US" sz="2000" dirty="0" err="1">
                <a:cs typeface="Courier New" panose="02070409020205090404" pitchFamily="49" charset="0"/>
              </a:rPr>
              <a:t>binarySearch</a:t>
            </a:r>
            <a:r>
              <a:rPr lang="en-US" altLang="en-US" sz="2000" dirty="0">
                <a:cs typeface="Courier New" panose="02070409020205090404" pitchFamily="49" charset="0"/>
              </a:rPr>
              <a:t> methods for searching a key in an array of </a:t>
            </a:r>
            <a:r>
              <a:rPr lang="en-US" altLang="en-US" sz="2000" dirty="0" err="1">
                <a:cs typeface="Courier New" panose="02070409020205090404" pitchFamily="49" charset="0"/>
              </a:rPr>
              <a:t>int</a:t>
            </a:r>
            <a:r>
              <a:rPr lang="en-US" altLang="en-US" sz="2000" dirty="0">
                <a:cs typeface="Courier New" panose="02070409020205090404" pitchFamily="49" charset="0"/>
              </a:rPr>
              <a:t>, double, char, short, long, and float in the </a:t>
            </a:r>
            <a:r>
              <a:rPr lang="en-US" altLang="en-US" sz="2000" dirty="0" err="1">
                <a:cs typeface="Courier New" panose="02070409020205090404" pitchFamily="49" charset="0"/>
              </a:rPr>
              <a:t>java.util.Arrays</a:t>
            </a:r>
            <a:r>
              <a:rPr lang="en-US" altLang="en-US" sz="2000" dirty="0">
                <a:cs typeface="Courier New" panose="02070409020205090404" pitchFamily="49" charset="0"/>
              </a:rPr>
              <a:t> class. For example, the following code searches the keys in an array of numbers and an array of characters.</a:t>
            </a:r>
            <a:endParaRPr lang="en-US" altLang="en-US" sz="2000" dirty="0">
              <a:cs typeface="Courier New" panose="02070409020205090404" pitchFamily="49" charset="0"/>
            </a:endParaRPr>
          </a:p>
          <a:p>
            <a:pPr marL="0" indent="0">
              <a:lnSpc>
                <a:spcPct val="90000"/>
              </a:lnSpc>
              <a:buFont typeface="Monotype Sorts" pitchFamily="2" charset="2"/>
              <a:buNone/>
            </a:pPr>
            <a:endParaRPr lang="en-US" altLang="en-US" sz="2000" dirty="0">
              <a:cs typeface="Times New Roman" panose="02020603050405020304" pitchFamily="18" charset="0"/>
            </a:endParaRPr>
          </a:p>
          <a:p>
            <a:pPr lvl="1">
              <a:lnSpc>
                <a:spcPct val="90000"/>
              </a:lnSpc>
              <a:buFontTx/>
              <a:buNone/>
            </a:pPr>
            <a:r>
              <a:rPr lang="en-US" altLang="en-US" sz="1800" dirty="0" err="1">
                <a:cs typeface="Courier New" panose="02070409020205090404" pitchFamily="49" charset="0"/>
              </a:rPr>
              <a:t>int</a:t>
            </a:r>
            <a:r>
              <a:rPr lang="en-US" altLang="en-US" sz="1800" dirty="0">
                <a:cs typeface="Courier New" panose="02070409020205090404" pitchFamily="49" charset="0"/>
              </a:rPr>
              <a:t>[] list = {2, 4, 7, 10, 11, 45, 50, 59, 60, 66, 69, 70, 79};</a:t>
            </a:r>
            <a:endParaRPr lang="en-US" altLang="en-US" sz="1800" dirty="0">
              <a:cs typeface="Times New Roman" panose="02020603050405020304" pitchFamily="18" charset="0"/>
            </a:endParaRPr>
          </a:p>
          <a:p>
            <a:pPr lvl="1">
              <a:lnSpc>
                <a:spcPct val="90000"/>
              </a:lnSpc>
              <a:buFontTx/>
              <a:buNone/>
            </a:pPr>
            <a:r>
              <a:rPr lang="en-US" altLang="en-US" sz="1800" dirty="0" err="1">
                <a:cs typeface="Courier New" panose="02070409020205090404" pitchFamily="49" charset="0"/>
              </a:rPr>
              <a:t>System.out.println</a:t>
            </a:r>
            <a:r>
              <a:rPr lang="en-US" altLang="en-US" sz="1800" dirty="0">
                <a:cs typeface="Courier New" panose="02070409020205090404" pitchFamily="49" charset="0"/>
              </a:rPr>
              <a:t>("Index is " + </a:t>
            </a:r>
            <a:endParaRPr lang="en-US" altLang="en-US" sz="1800" dirty="0">
              <a:cs typeface="Times New Roman" panose="02020603050405020304" pitchFamily="18" charset="0"/>
            </a:endParaRPr>
          </a:p>
          <a:p>
            <a:pPr lvl="1">
              <a:lnSpc>
                <a:spcPct val="90000"/>
              </a:lnSpc>
              <a:buFontTx/>
              <a:buNone/>
            </a:pPr>
            <a:r>
              <a:rPr lang="en-US" altLang="en-US" sz="1800" dirty="0">
                <a:cs typeface="Courier New" panose="02070409020205090404" pitchFamily="49" charset="0"/>
              </a:rPr>
              <a:t>  </a:t>
            </a:r>
            <a:r>
              <a:rPr lang="en-US" altLang="en-US" sz="1800" dirty="0" err="1">
                <a:cs typeface="Courier New" panose="02070409020205090404" pitchFamily="49" charset="0"/>
              </a:rPr>
              <a:t>java.util.Arrays.binarySearch</a:t>
            </a:r>
            <a:r>
              <a:rPr lang="en-US" altLang="en-US" sz="1800" dirty="0">
                <a:cs typeface="Courier New" panose="02070409020205090404" pitchFamily="49" charset="0"/>
              </a:rPr>
              <a:t>(list, 11));</a:t>
            </a:r>
            <a:endParaRPr lang="en-US" altLang="en-US" sz="1800" dirty="0">
              <a:cs typeface="Times New Roman" panose="02020603050405020304" pitchFamily="18" charset="0"/>
            </a:endParaRPr>
          </a:p>
          <a:p>
            <a:pPr lvl="1">
              <a:lnSpc>
                <a:spcPct val="90000"/>
              </a:lnSpc>
              <a:buFontTx/>
              <a:buNone/>
            </a:pPr>
            <a:r>
              <a:rPr lang="en-US" altLang="en-US" sz="1800" dirty="0">
                <a:cs typeface="Courier New" panose="02070409020205090404" pitchFamily="49" charset="0"/>
              </a:rPr>
              <a:t> </a:t>
            </a:r>
            <a:endParaRPr lang="en-US" altLang="en-US" sz="1800" dirty="0">
              <a:cs typeface="Times New Roman" panose="02020603050405020304" pitchFamily="18" charset="0"/>
            </a:endParaRPr>
          </a:p>
          <a:p>
            <a:pPr lvl="1">
              <a:lnSpc>
                <a:spcPct val="90000"/>
              </a:lnSpc>
              <a:buFontTx/>
              <a:buNone/>
            </a:pPr>
            <a:r>
              <a:rPr lang="en-US" altLang="en-US" sz="1800" dirty="0">
                <a:cs typeface="Courier New" panose="02070409020205090404" pitchFamily="49" charset="0"/>
              </a:rPr>
              <a:t>char[] chars = {'a', 'c', 'g', 'x', 'y', 'z'};</a:t>
            </a:r>
            <a:endParaRPr lang="en-US" altLang="en-US" sz="1800" dirty="0">
              <a:cs typeface="Times New Roman" panose="02020603050405020304" pitchFamily="18" charset="0"/>
            </a:endParaRPr>
          </a:p>
          <a:p>
            <a:pPr lvl="1">
              <a:lnSpc>
                <a:spcPct val="90000"/>
              </a:lnSpc>
              <a:buFontTx/>
              <a:buNone/>
            </a:pPr>
            <a:r>
              <a:rPr lang="en-US" altLang="en-US" sz="1800" dirty="0" err="1">
                <a:cs typeface="Courier New" panose="02070409020205090404" pitchFamily="49" charset="0"/>
              </a:rPr>
              <a:t>System.out.println</a:t>
            </a:r>
            <a:r>
              <a:rPr lang="en-US" altLang="en-US" sz="1800" dirty="0">
                <a:cs typeface="Courier New" panose="02070409020205090404" pitchFamily="49" charset="0"/>
              </a:rPr>
              <a:t>("Index is " + </a:t>
            </a:r>
            <a:endParaRPr lang="en-US" altLang="en-US" sz="1800" dirty="0">
              <a:cs typeface="Times New Roman" panose="02020603050405020304" pitchFamily="18" charset="0"/>
            </a:endParaRPr>
          </a:p>
          <a:p>
            <a:pPr lvl="1">
              <a:lnSpc>
                <a:spcPct val="90000"/>
              </a:lnSpc>
              <a:buFontTx/>
              <a:buNone/>
            </a:pPr>
            <a:r>
              <a:rPr lang="en-US" altLang="en-US" sz="1800" dirty="0">
                <a:cs typeface="Courier New" panose="02070409020205090404" pitchFamily="49" charset="0"/>
              </a:rPr>
              <a:t>  </a:t>
            </a:r>
            <a:r>
              <a:rPr lang="en-US" altLang="en-US" sz="1800" dirty="0" err="1">
                <a:cs typeface="Courier New" panose="02070409020205090404" pitchFamily="49" charset="0"/>
              </a:rPr>
              <a:t>java.util.Arrays.binarySearch</a:t>
            </a:r>
            <a:r>
              <a:rPr lang="en-US" altLang="en-US" sz="1800" dirty="0">
                <a:cs typeface="Courier New" panose="02070409020205090404" pitchFamily="49" charset="0"/>
              </a:rPr>
              <a:t>(chars, 't'));</a:t>
            </a:r>
            <a:endParaRPr lang="en-US" altLang="en-US" sz="1800" dirty="0">
              <a:cs typeface="Times New Roman" panose="02020603050405020304" pitchFamily="18" charset="0"/>
            </a:endParaRPr>
          </a:p>
          <a:p>
            <a:pPr marL="0" indent="0">
              <a:lnSpc>
                <a:spcPct val="90000"/>
              </a:lnSpc>
              <a:buFont typeface="Monotype Sorts" pitchFamily="2" charset="2"/>
              <a:buNone/>
            </a:pPr>
            <a:r>
              <a:rPr lang="en-US" altLang="en-US" sz="2000" dirty="0">
                <a:cs typeface="Courier New" panose="02070409020205090404" pitchFamily="49" charset="0"/>
              </a:rPr>
              <a:t> </a:t>
            </a:r>
            <a:endParaRPr lang="en-US" altLang="en-US" sz="2000" dirty="0">
              <a:cs typeface="Times New Roman" panose="02020603050405020304" pitchFamily="18" charset="0"/>
            </a:endParaRPr>
          </a:p>
          <a:p>
            <a:pPr marL="0" indent="0">
              <a:lnSpc>
                <a:spcPct val="90000"/>
              </a:lnSpc>
              <a:buFont typeface="Monotype Sorts" pitchFamily="2" charset="2"/>
              <a:buNone/>
            </a:pPr>
            <a:r>
              <a:rPr lang="en-US" altLang="en-US" sz="2000" dirty="0">
                <a:cs typeface="Courier New" panose="02070409020205090404" pitchFamily="49" charset="0"/>
              </a:rPr>
              <a:t>For the </a:t>
            </a:r>
            <a:r>
              <a:rPr lang="en-US" altLang="en-US" sz="2000" dirty="0" err="1">
                <a:cs typeface="Courier New" panose="02070409020205090404" pitchFamily="49" charset="0"/>
              </a:rPr>
              <a:t>binarySearch</a:t>
            </a:r>
            <a:r>
              <a:rPr lang="en-US" altLang="en-US" sz="2000" dirty="0">
                <a:cs typeface="Courier New" panose="02070409020205090404" pitchFamily="49" charset="0"/>
              </a:rPr>
              <a:t> method to work, the array must be pre-sorted in increasing order. </a:t>
            </a:r>
            <a:endParaRPr lang="en-US" altLang="en-US" sz="2000" dirty="0">
              <a:cs typeface="Courier New" panose="02070409020205090404" pitchFamily="49" charset="0"/>
            </a:endParaRP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anose="02070409020205090404" pitchFamily="49" charset="0"/>
              </a:rPr>
              <a:t>Return is 4</a:t>
            </a:r>
            <a:endParaRPr lang="en-US" altLang="en-US" sz="2000">
              <a:cs typeface="Courier New" panose="02070409020205090404" pitchFamily="49" charset="0"/>
            </a:endParaRP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anose="02070409020205090404" pitchFamily="49" charset="0"/>
              </a:rPr>
              <a:t>Return is –4 (insertion point is 3, so return is -3-1)</a:t>
            </a:r>
            <a:endParaRPr lang="en-US" altLang="en-US" sz="2000">
              <a:cs typeface="Courier New" panose="02070409020205090404" pitchFamily="49" charset="0"/>
            </a:endParaRP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34121D-B318-4128-B745-22CC140335FF}" type="slidenum">
              <a:rPr lang="en-US" altLang="en-US" sz="1400" smtClean="0"/>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itchFamily="18" charset="0"/>
              <a:hlinkClick r:id="rId1"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a:t>Sorting, like searching, is also a common task in computer programming.</a:t>
            </a:r>
            <a:endParaRPr lang="en-US" altLang="en-US"/>
          </a:p>
          <a:p>
            <a:pPr marL="0" indent="0">
              <a:buFont typeface="Monotype Sorts" pitchFamily="2" charset="2"/>
              <a:buNone/>
            </a:pPr>
            <a:endParaRPr lang="en-US" altLang="en-US"/>
          </a:p>
          <a:p>
            <a:pPr marL="0" indent="0">
              <a:buFont typeface="Monotype Sorts" pitchFamily="2" charset="2"/>
              <a:buNone/>
            </a:pPr>
            <a:r>
              <a:rPr lang="en-US" altLang="en-US"/>
              <a:t>Many different algorithms have been developed for sorting. </a:t>
            </a:r>
            <a:endParaRPr lang="en-US" altLang="en-US"/>
          </a:p>
          <a:p>
            <a:pPr marL="0" indent="0">
              <a:buFont typeface="Monotype Sorts" pitchFamily="2" charset="2"/>
              <a:buNone/>
            </a:pPr>
            <a:endParaRPr lang="en-US" altLang="en-US"/>
          </a:p>
          <a:p>
            <a:pPr marL="0" indent="0">
              <a:buFont typeface="Monotype Sorts" pitchFamily="2" charset="2"/>
              <a:buNone/>
            </a:pPr>
            <a:r>
              <a:rPr lang="en-US" altLang="en-US"/>
              <a:t>This section introduces a simple, intuitive sorting algorithms: </a:t>
            </a:r>
            <a:r>
              <a:rPr lang="en-US" altLang="en-US" i="1"/>
              <a:t>selection sort</a:t>
            </a:r>
            <a:r>
              <a:rPr lang="en-US" altLang="en-US"/>
              <a:t>.</a:t>
            </a:r>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D0C42D-4CE2-49C5-BF74-94C824FDC0FB}" type="slidenum">
              <a:rPr lang="en-US" altLang="en-US" sz="1400" smtClean="0"/>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itchFamily="18" charset="0"/>
              <a:hlinkClick r:id="rId1"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10240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a:cs typeface="Times New Roman" panose="02020603050405020304"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E6C950-779A-4621-84FB-1A145EBB9ADA}" type="slidenum">
              <a:rPr lang="en-US" altLang="en-US" sz="1400" smtClean="0"/>
            </a:fld>
            <a:endParaRPr lang="en-US" altLang="en-US" sz="140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https://liveexample.pearsoncmg.com/dsanimation/SelectionSortNew.html</a:t>
            </a:r>
            <a:endParaRPr lang="en-US" altLang="en-US" sz="2800" dirty="0"/>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a:t>Selection Sort Animation</a:t>
            </a:r>
            <a:endParaRPr lang="en-US" altLang="en-US" sz="3200">
              <a:solidFill>
                <a:schemeClr val="tx1"/>
              </a:solidFill>
              <a:latin typeface="Book Antiqua" pitchFamily="18" charset="0"/>
              <a:hlinkClick r:id="rId1"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10" name="AutoShape 19">
            <a:hlinkClick r:id="rId2"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7F6618-C7C6-4E8F-855F-CF0D64D55FD9}" type="slidenum">
              <a:rPr lang="en-US" altLang="en-US" sz="1400" smtClean="0"/>
            </a:fld>
            <a:endParaRPr lang="en-US" altLang="en-US" sz="1400"/>
          </a:p>
        </p:txBody>
      </p:sp>
      <p:sp>
        <p:nvSpPr>
          <p:cNvPr id="104451" name="Rectangle 2"/>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itchFamily="18" charset="0"/>
              <a:hlinkClick r:id="rId1"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anose="02070409020205090404" pitchFamily="49" charset="0"/>
                <a:cs typeface="Courier New" panose="02070409020205090404" pitchFamily="49" charset="0"/>
              </a:rPr>
              <a:t>for (</a:t>
            </a:r>
            <a:r>
              <a:rPr lang="en-US" sz="1600" b="1" dirty="0" err="1">
                <a:solidFill>
                  <a:schemeClr val="accent4"/>
                </a:solidFill>
                <a:latin typeface="Courier New" panose="02070409020205090404" pitchFamily="49" charset="0"/>
                <a:cs typeface="Courier New" panose="02070409020205090404" pitchFamily="49" charset="0"/>
              </a:rPr>
              <a:t>int</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 0;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&lt; </a:t>
            </a:r>
            <a:r>
              <a:rPr lang="en-US" sz="1600" b="1" dirty="0" err="1">
                <a:solidFill>
                  <a:schemeClr val="accent4"/>
                </a:solidFill>
                <a:latin typeface="Courier New" panose="02070409020205090404" pitchFamily="49" charset="0"/>
                <a:cs typeface="Courier New" panose="02070409020205090404" pitchFamily="49" charset="0"/>
              </a:rPr>
              <a:t>list.length</a:t>
            </a:r>
            <a:r>
              <a:rPr lang="en-US" sz="1600" b="1" dirty="0">
                <a:solidFill>
                  <a:schemeClr val="accent4"/>
                </a:solidFill>
                <a:latin typeface="Courier New" panose="02070409020205090404" pitchFamily="49" charset="0"/>
                <a:cs typeface="Courier New" panose="02070409020205090404" pitchFamily="49" charset="0"/>
              </a:rPr>
              <a:t>; </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select the smallest element in list[i..listSize-1];</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swap the smallest with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if necessary;</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 list[</a:t>
            </a:r>
            <a:r>
              <a:rPr lang="en-US" sz="1600" b="1" dirty="0" err="1">
                <a:solidFill>
                  <a:schemeClr val="accent4"/>
                </a:solidFill>
                <a:latin typeface="Courier New" panose="02070409020205090404" pitchFamily="49" charset="0"/>
                <a:cs typeface="Courier New" panose="02070409020205090404" pitchFamily="49" charset="0"/>
              </a:rPr>
              <a:t>i</a:t>
            </a:r>
            <a:r>
              <a:rPr lang="en-US" sz="1600" b="1" dirty="0">
                <a:solidFill>
                  <a:schemeClr val="accent4"/>
                </a:solidFill>
                <a:latin typeface="Courier New" panose="02070409020205090404" pitchFamily="49" charset="0"/>
                <a:cs typeface="Courier New" panose="02070409020205090404" pitchFamily="49" charset="0"/>
              </a:rPr>
              <a:t>] is in its correct position. </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  // The next iteration apply on list[i+1..listSize-1]</a:t>
            </a:r>
            <a:endParaRPr lang="en-US" sz="1600" b="1" dirty="0">
              <a:solidFill>
                <a:schemeClr val="accent4"/>
              </a:solidFill>
              <a:latin typeface="Courier New" panose="02070409020205090404" pitchFamily="49" charset="0"/>
              <a:cs typeface="Courier New" panose="02070409020205090404" pitchFamily="49" charset="0"/>
            </a:endParaRPr>
          </a:p>
          <a:p>
            <a:pPr>
              <a:defRPr/>
            </a:pPr>
            <a:r>
              <a:rPr lang="en-US" sz="1600" b="1" dirty="0">
                <a:solidFill>
                  <a:schemeClr val="accent4"/>
                </a:solidFill>
                <a:latin typeface="Courier New" panose="02070409020205090404" pitchFamily="49" charset="0"/>
                <a:cs typeface="Courier New" panose="02070409020205090404" pitchFamily="49" charset="0"/>
              </a:rPr>
              <a:t>}</a:t>
            </a:r>
            <a:endParaRPr lang="en-US" sz="1600" b="1" dirty="0">
              <a:solidFill>
                <a:schemeClr val="accent4"/>
              </a:solidFill>
              <a:latin typeface="Courier New" panose="02070409020205090404" pitchFamily="49" charset="0"/>
              <a:cs typeface="Courier New" panose="02070409020205090404" pitchFamily="49" charset="0"/>
            </a:endParaRP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anose="02070409020205090404" pitchFamily="49" charset="0"/>
                <a:cs typeface="Courier New" panose="02070409020205090404" pitchFamily="49" charset="0"/>
              </a:rPr>
              <a:t>list[0] list[1] list[2] list[3] ...               list[10]</a:t>
            </a:r>
            <a:endParaRPr lang="en-US" sz="1700" b="1" dirty="0">
              <a:solidFill>
                <a:schemeClr val="accent4"/>
              </a:solidFill>
              <a:latin typeface="Courier New" panose="02070409020205090404" pitchFamily="49" charset="0"/>
              <a:cs typeface="Times New Roman" panose="02020603050405020304"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anose="02070409020205090404" pitchFamily="49" charset="0"/>
              <a:cs typeface="Courier New" panose="02070409020205090404"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a:solidFill>
                  <a:srgbClr val="FF6600"/>
                </a:solidFill>
                <a:latin typeface="Courier New" panose="02070409020205090404" pitchFamily="49" charset="0"/>
                <a:cs typeface="Courier New" panose="02070409020205090404" pitchFamily="49" charset="0"/>
              </a:rPr>
              <a:t>list[0]</a:t>
            </a:r>
            <a:r>
              <a:rPr lang="en-US" altLang="en-US" sz="1700" b="1" dirty="0">
                <a:solidFill>
                  <a:schemeClr val="bg2"/>
                </a:solidFill>
                <a:latin typeface="Courier New" panose="02070409020205090404" pitchFamily="49" charset="0"/>
                <a:cs typeface="Courier New" panose="02070409020205090404" pitchFamily="49" charset="0"/>
              </a:rPr>
              <a:t> </a:t>
            </a:r>
            <a:r>
              <a:rPr lang="en-US" altLang="en-US" sz="1700" b="1" dirty="0">
                <a:solidFill>
                  <a:schemeClr val="accent4"/>
                </a:solidFill>
                <a:latin typeface="Courier New" panose="02070409020205090404" pitchFamily="49" charset="0"/>
                <a:cs typeface="Courier New" panose="02070409020205090404" pitchFamily="49" charset="0"/>
              </a:rPr>
              <a:t>list[1] list[2] list[3] ...               list[10]</a:t>
            </a:r>
            <a:endParaRPr lang="en-US" altLang="en-US" sz="1700" b="1" dirty="0">
              <a:solidFill>
                <a:schemeClr val="accent4"/>
              </a:solidFill>
              <a:latin typeface="Courier New" panose="02070409020205090404" pitchFamily="49" charset="0"/>
              <a:cs typeface="Courier New" panose="02070409020205090404" pitchFamily="49" charset="0"/>
            </a:endParaRPr>
          </a:p>
          <a:p>
            <a:pPr>
              <a:lnSpc>
                <a:spcPct val="90000"/>
              </a:lnSpc>
              <a:buFont typeface="Monotype Sorts"/>
              <a:buNone/>
              <a:defRPr/>
            </a:pPr>
            <a:endParaRPr lang="en-US" altLang="en-US" sz="1700" b="1" dirty="0">
              <a:solidFill>
                <a:schemeClr val="accent4"/>
              </a:solidFill>
              <a:latin typeface="Courier New" panose="02070409020205090404" pitchFamily="49" charset="0"/>
              <a:cs typeface="Courier New" panose="02070409020205090404"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a:solidFill>
                  <a:srgbClr val="FF6600"/>
                </a:solidFill>
                <a:latin typeface="Courier New" panose="02070409020205090404" pitchFamily="49" charset="0"/>
                <a:cs typeface="Courier New" panose="02070409020205090404" pitchFamily="49" charset="0"/>
              </a:rPr>
              <a:t>list[0] list[1]</a:t>
            </a:r>
            <a:r>
              <a:rPr lang="en-US" altLang="en-US" sz="1700" b="1" dirty="0">
                <a:solidFill>
                  <a:schemeClr val="bg2"/>
                </a:solidFill>
                <a:latin typeface="Courier New" panose="02070409020205090404" pitchFamily="49" charset="0"/>
                <a:cs typeface="Courier New" panose="02070409020205090404" pitchFamily="49" charset="0"/>
              </a:rPr>
              <a:t> </a:t>
            </a:r>
            <a:r>
              <a:rPr lang="en-US" altLang="en-US" sz="1700" b="1" dirty="0">
                <a:solidFill>
                  <a:schemeClr val="accent4"/>
                </a:solidFill>
                <a:latin typeface="Courier New" panose="02070409020205090404" pitchFamily="49" charset="0"/>
                <a:cs typeface="Courier New" panose="02070409020205090404" pitchFamily="49" charset="0"/>
              </a:rPr>
              <a:t>list[2] list[3] ...               list[10]</a:t>
            </a:r>
            <a:endParaRPr lang="en-US" altLang="en-US" sz="1700" b="1" dirty="0">
              <a:solidFill>
                <a:schemeClr val="accent4"/>
              </a:solidFill>
              <a:latin typeface="Courier New" panose="02070409020205090404" pitchFamily="49" charset="0"/>
              <a:cs typeface="Courier New" panose="02070409020205090404" pitchFamily="49" charset="0"/>
            </a:endParaRPr>
          </a:p>
          <a:p>
            <a:pPr>
              <a:lnSpc>
                <a:spcPct val="90000"/>
              </a:lnSpc>
              <a:buFont typeface="Monotype Sorts"/>
              <a:buNone/>
              <a:defRPr/>
            </a:pPr>
            <a:endParaRPr lang="en-US" altLang="en-US" sz="1700" b="1" dirty="0">
              <a:solidFill>
                <a:schemeClr val="bg2"/>
              </a:solidFill>
              <a:latin typeface="Courier New" panose="02070409020205090404" pitchFamily="49" charset="0"/>
              <a:cs typeface="Courier New" panose="02070409020205090404"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a:solidFill>
                  <a:srgbClr val="FF6600"/>
                </a:solidFill>
                <a:latin typeface="Courier New" panose="02070409020205090404" pitchFamily="49" charset="0"/>
                <a:cs typeface="Courier New" panose="02070409020205090404" pitchFamily="49" charset="0"/>
              </a:rPr>
              <a:t>list[0] list[1] list[2]</a:t>
            </a:r>
            <a:r>
              <a:rPr lang="en-US" altLang="en-US" sz="1700" b="1" dirty="0">
                <a:solidFill>
                  <a:schemeClr val="bg2"/>
                </a:solidFill>
                <a:latin typeface="Courier New" panose="02070409020205090404" pitchFamily="49" charset="0"/>
                <a:cs typeface="Courier New" panose="02070409020205090404" pitchFamily="49" charset="0"/>
              </a:rPr>
              <a:t> </a:t>
            </a:r>
            <a:r>
              <a:rPr lang="en-US" altLang="en-US" sz="1700" b="1" dirty="0">
                <a:solidFill>
                  <a:schemeClr val="accent4"/>
                </a:solidFill>
                <a:latin typeface="Courier New" panose="02070409020205090404" pitchFamily="49" charset="0"/>
                <a:cs typeface="Courier New" panose="02070409020205090404" pitchFamily="49" charset="0"/>
              </a:rPr>
              <a:t>list[3] ...               list[10]</a:t>
            </a:r>
            <a:endParaRPr lang="en-US" altLang="en-US" sz="1700" b="1" dirty="0">
              <a:solidFill>
                <a:schemeClr val="accent4"/>
              </a:solidFill>
              <a:latin typeface="Courier New" panose="02070409020205090404" pitchFamily="49" charset="0"/>
              <a:cs typeface="Courier New" panose="02070409020205090404" pitchFamily="49" charset="0"/>
            </a:endParaRPr>
          </a:p>
          <a:p>
            <a:pPr>
              <a:lnSpc>
                <a:spcPct val="90000"/>
              </a:lnSpc>
              <a:buFont typeface="Monotype Sorts"/>
              <a:buNone/>
              <a:defRPr/>
            </a:pPr>
            <a:endParaRPr lang="en-US" altLang="en-US" sz="1700" b="1" dirty="0">
              <a:solidFill>
                <a:schemeClr val="accent4"/>
              </a:solidFill>
              <a:latin typeface="Courier New" panose="02070409020205090404" pitchFamily="49" charset="0"/>
              <a:cs typeface="Courier New" panose="02070409020205090404"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a:solidFill>
                  <a:srgbClr val="FF6600"/>
                </a:solidFill>
                <a:latin typeface="Courier New" panose="02070409020205090404" pitchFamily="49" charset="0"/>
                <a:cs typeface="Courier New" panose="02070409020205090404" pitchFamily="49" charset="0"/>
              </a:rPr>
              <a:t>list[0] list[1] list[2] list[3]</a:t>
            </a:r>
            <a:r>
              <a:rPr lang="en-US" altLang="en-US" sz="1700" b="1" dirty="0">
                <a:solidFill>
                  <a:schemeClr val="bg2"/>
                </a:solidFill>
                <a:latin typeface="Courier New" panose="02070409020205090404" pitchFamily="49" charset="0"/>
                <a:cs typeface="Courier New" panose="02070409020205090404" pitchFamily="49" charset="0"/>
              </a:rPr>
              <a:t> ...               </a:t>
            </a:r>
            <a:r>
              <a:rPr lang="en-US" altLang="en-US" sz="1700" b="1" dirty="0">
                <a:solidFill>
                  <a:schemeClr val="accent4"/>
                </a:solidFill>
                <a:latin typeface="Courier New" panose="02070409020205090404" pitchFamily="49" charset="0"/>
                <a:cs typeface="Courier New" panose="02070409020205090404" pitchFamily="49" charset="0"/>
              </a:rPr>
              <a:t>list[10]</a:t>
            </a:r>
            <a:endParaRPr lang="en-US" altLang="en-US" sz="1700" b="1" dirty="0">
              <a:solidFill>
                <a:schemeClr val="accent4"/>
              </a:solidFill>
              <a:latin typeface="Courier New" panose="02070409020205090404" pitchFamily="49" charset="0"/>
              <a:cs typeface="Courier New" panose="02070409020205090404" pitchFamily="49" charset="0"/>
            </a:endParaRPr>
          </a:p>
          <a:p>
            <a:pPr>
              <a:lnSpc>
                <a:spcPct val="90000"/>
              </a:lnSpc>
              <a:buFont typeface="Monotype Sorts"/>
              <a:buNone/>
              <a:defRPr/>
            </a:pPr>
            <a:endParaRPr lang="en-US" altLang="en-US" sz="1700" b="1" dirty="0">
              <a:solidFill>
                <a:schemeClr val="bg2"/>
              </a:solidFill>
              <a:latin typeface="Courier New" panose="02070409020205090404" pitchFamily="49" charset="0"/>
              <a:cs typeface="Courier New" panose="02070409020205090404"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anose="02070409020205090404" pitchFamily="49" charset="0"/>
                <a:cs typeface="Courier New" panose="02070409020205090404" pitchFamily="49" charset="0"/>
              </a:rPr>
              <a:t>                                ...               </a:t>
            </a:r>
            <a:endParaRPr lang="en-US" altLang="en-US" sz="1700">
              <a:solidFill>
                <a:schemeClr val="bg2"/>
              </a:solidFill>
              <a:latin typeface="Courier New" panose="02070409020205090404" pitchFamily="49" charset="0"/>
              <a:cs typeface="Courier New" panose="02070409020205090404" pitchFamily="49" charset="0"/>
            </a:endParaRP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anose="02070409020205090404" pitchFamily="49" charset="0"/>
                <a:cs typeface="Courier New" panose="02070409020205090404" pitchFamily="49" charset="0"/>
              </a:rPr>
              <a:t>list[0] list[1] list[2] list[3] ...               list[10]</a:t>
            </a:r>
            <a:endParaRPr lang="en-US" altLang="en-US" sz="1700" b="1">
              <a:solidFill>
                <a:srgbClr val="FF6600"/>
              </a:solidFill>
              <a:latin typeface="Courier New" panose="02070409020205090404" pitchFamily="49" charset="0"/>
              <a:cs typeface="Courier New" panose="02070409020205090404" pitchFamily="49" charset="0"/>
            </a:endParaRP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29629</Words>
  <Application>WPS 演示</Application>
  <PresentationFormat>On-screen Show (4:3)</PresentationFormat>
  <Paragraphs>2348</Paragraphs>
  <Slides>110</Slides>
  <Notes>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22</vt:i4>
      </vt:variant>
      <vt:variant>
        <vt:lpstr>幻灯片标题</vt:lpstr>
      </vt:variant>
      <vt:variant>
        <vt:i4>110</vt:i4>
      </vt:variant>
    </vt:vector>
  </HeadingPairs>
  <TitlesOfParts>
    <vt:vector size="153" baseType="lpstr">
      <vt:lpstr>Arial</vt:lpstr>
      <vt:lpstr>宋体</vt:lpstr>
      <vt:lpstr>Wingdings</vt:lpstr>
      <vt:lpstr>Times New Roman</vt:lpstr>
      <vt:lpstr>Monotype Sorts</vt:lpstr>
      <vt:lpstr>Thonburi</vt:lpstr>
      <vt:lpstr>Monotype Sorts</vt:lpstr>
      <vt:lpstr>Courier New</vt:lpstr>
      <vt:lpstr>微软雅黑</vt:lpstr>
      <vt:lpstr>汉仪旗黑</vt:lpstr>
      <vt:lpstr>宋体</vt:lpstr>
      <vt:lpstr>Arial Unicode MS</vt:lpstr>
      <vt:lpstr>汉仪书宋二KW</vt:lpstr>
      <vt:lpstr>Forte</vt:lpstr>
      <vt:lpstr>Book Antiqua</vt:lpstr>
      <vt:lpstr>苹方-简</vt:lpstr>
      <vt:lpstr>Courier</vt:lpstr>
      <vt:lpstr>Calibri</vt:lpstr>
      <vt:lpstr>Helvetica Neue</vt:lpstr>
      <vt:lpstr>Times New Roman Italic</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蔡玮 - 香港中文大学(深圳)</cp:lastModifiedBy>
  <cp:revision>358</cp:revision>
  <dcterms:created xsi:type="dcterms:W3CDTF">2024-02-12T23:23:29Z</dcterms:created>
  <dcterms:modified xsi:type="dcterms:W3CDTF">2024-02-12T23:23:29Z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E69B66302BF10A24A46DCA650B2BB62C_42</vt:lpwstr>
  </property>
  <property fmtid="{D5CDD505-2E9C-101B-9397-08002B2CF9AE}" pid="3" name="KSOProductBuildVer">
    <vt:lpwstr>2052-6.5.1.8687</vt:lpwstr>
  </property>
</Properties>
</file>